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9627" y="1371852"/>
            <a:ext cx="1533144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9A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800" y="1796795"/>
            <a:ext cx="4114800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5697" y="9579778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/tutorials" TargetMode="External"/><Relationship Id="rId3" Type="http://schemas.openxmlformats.org/officeDocument/2006/relationships/hyperlink" Target="http://www.cs.cmu.edu/%7Eawm" TargetMode="External"/><Relationship Id="rId4" Type="http://schemas.openxmlformats.org/officeDocument/2006/relationships/hyperlink" Target="mailto:awm@cs.cmu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oronoi.sbp.ri.cmu.edu/%7Echoset)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oronoi.sbp.ri.cmu.edu/%7Echoset)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0" y="4158996"/>
            <a:ext cx="3048000" cy="4286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0"/>
              </a:spcBef>
            </a:pPr>
            <a:r>
              <a:rPr dirty="0" sz="500" spc="-5">
                <a:latin typeface="Arial"/>
                <a:cs typeface="Arial"/>
              </a:rPr>
              <a:t>Note to other teachers and users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these slides. Andrew would be delighted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 spc="-5">
                <a:latin typeface="Arial"/>
                <a:cs typeface="Arial"/>
              </a:rPr>
              <a:t>found this source  material useful in giving your </a:t>
            </a:r>
            <a:r>
              <a:rPr dirty="0" sz="500" spc="-10">
                <a:latin typeface="Arial"/>
                <a:cs typeface="Arial"/>
              </a:rPr>
              <a:t>own </a:t>
            </a:r>
            <a:r>
              <a:rPr dirty="0" sz="500" spc="-5">
                <a:latin typeface="Arial"/>
                <a:cs typeface="Arial"/>
              </a:rPr>
              <a:t>lectures. Feel free to use these slides verbatim, or to modify them to fit 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needs. PowerPoint originals are available. If </a:t>
            </a:r>
            <a:r>
              <a:rPr dirty="0" sz="500" spc="-10">
                <a:latin typeface="Arial"/>
                <a:cs typeface="Arial"/>
              </a:rPr>
              <a:t>you </a:t>
            </a:r>
            <a:r>
              <a:rPr dirty="0" sz="500">
                <a:latin typeface="Arial"/>
                <a:cs typeface="Arial"/>
              </a:rPr>
              <a:t>make </a:t>
            </a:r>
            <a:r>
              <a:rPr dirty="0" sz="500" spc="-5">
                <a:latin typeface="Arial"/>
                <a:cs typeface="Arial"/>
              </a:rPr>
              <a:t>use </a:t>
            </a:r>
            <a:r>
              <a:rPr dirty="0" sz="500" spc="-10">
                <a:latin typeface="Arial"/>
                <a:cs typeface="Arial"/>
              </a:rPr>
              <a:t>of </a:t>
            </a:r>
            <a:r>
              <a:rPr dirty="0" sz="500" spc="-5">
                <a:latin typeface="Arial"/>
                <a:cs typeface="Arial"/>
              </a:rPr>
              <a:t>a significant portion </a:t>
            </a:r>
            <a:r>
              <a:rPr dirty="0" sz="500" spc="-10">
                <a:latin typeface="Arial"/>
                <a:cs typeface="Arial"/>
              </a:rPr>
              <a:t>of these  </a:t>
            </a:r>
            <a:r>
              <a:rPr dirty="0" sz="500" spc="-5">
                <a:latin typeface="Arial"/>
                <a:cs typeface="Arial"/>
              </a:rPr>
              <a:t>slides in </a:t>
            </a:r>
            <a:r>
              <a:rPr dirty="0" sz="500" spc="-10">
                <a:latin typeface="Arial"/>
                <a:cs typeface="Arial"/>
              </a:rPr>
              <a:t>your </a:t>
            </a:r>
            <a:r>
              <a:rPr dirty="0" sz="500" spc="-5">
                <a:latin typeface="Arial"/>
                <a:cs typeface="Arial"/>
              </a:rPr>
              <a:t>own lecture, please include this message, or the following link to </a:t>
            </a:r>
            <a:r>
              <a:rPr dirty="0" sz="500" spc="-10">
                <a:latin typeface="Arial"/>
                <a:cs typeface="Arial"/>
              </a:rPr>
              <a:t>the </a:t>
            </a:r>
            <a:r>
              <a:rPr dirty="0" sz="500" spc="-5">
                <a:latin typeface="Arial"/>
                <a:cs typeface="Arial"/>
              </a:rPr>
              <a:t>source repository </a:t>
            </a:r>
            <a:r>
              <a:rPr dirty="0" sz="500" spc="-10">
                <a:latin typeface="Arial"/>
                <a:cs typeface="Arial"/>
              </a:rPr>
              <a:t>of  </a:t>
            </a:r>
            <a:r>
              <a:rPr dirty="0" sz="500" spc="-5">
                <a:latin typeface="Arial"/>
                <a:cs typeface="Arial"/>
              </a:rPr>
              <a:t>Andrew’s tutorials: </a:t>
            </a:r>
            <a:r>
              <a:rPr dirty="0" u="sng" sz="5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2"/>
              </a:rPr>
              <a:t>http://www.cs.cmu.edu/~awm/tutorials</a:t>
            </a:r>
            <a:r>
              <a:rPr dirty="0" sz="500" spc="-5">
                <a:solidFill>
                  <a:srgbClr val="009A9A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500" spc="-5">
                <a:latin typeface="Arial"/>
                <a:cs typeface="Arial"/>
              </a:rPr>
              <a:t>. Comments </a:t>
            </a:r>
            <a:r>
              <a:rPr dirty="0" sz="500" spc="-10">
                <a:latin typeface="Arial"/>
                <a:cs typeface="Arial"/>
              </a:rPr>
              <a:t>and </a:t>
            </a:r>
            <a:r>
              <a:rPr dirty="0" sz="500" spc="-5">
                <a:latin typeface="Arial"/>
                <a:cs typeface="Arial"/>
              </a:rPr>
              <a:t>corrections gratefully</a:t>
            </a:r>
            <a:r>
              <a:rPr dirty="0" sz="500" spc="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received.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53670" marR="962025">
              <a:lnSpc>
                <a:spcPct val="100000"/>
              </a:lnSpc>
              <a:spcBef>
                <a:spcPts val="715"/>
              </a:spcBef>
            </a:pPr>
            <a:r>
              <a:rPr dirty="0" sz="800" spc="-5">
                <a:latin typeface="Arial"/>
                <a:cs typeface="Arial"/>
              </a:rPr>
              <a:t>Very highly recommended book </a:t>
            </a:r>
            <a:r>
              <a:rPr dirty="0" sz="800">
                <a:latin typeface="Arial"/>
                <a:cs typeface="Arial"/>
              </a:rPr>
              <a:t>to buy </a:t>
            </a:r>
            <a:r>
              <a:rPr dirty="0" sz="800" spc="-5">
                <a:latin typeface="Arial"/>
                <a:cs typeface="Arial"/>
              </a:rPr>
              <a:t>if you’re even only half interested in  geometry-meets-search-meets-AI-meets-robotics: </a:t>
            </a:r>
            <a:r>
              <a:rPr dirty="0" sz="800" spc="-5" i="1">
                <a:latin typeface="Arial"/>
                <a:cs typeface="Arial"/>
              </a:rPr>
              <a:t>Robot Motion Planning </a:t>
            </a:r>
            <a:r>
              <a:rPr dirty="0" sz="800" spc="-10">
                <a:latin typeface="Arial"/>
                <a:cs typeface="Arial"/>
              </a:rPr>
              <a:t>by  </a:t>
            </a:r>
            <a:r>
              <a:rPr dirty="0" sz="800" spc="-5">
                <a:latin typeface="Arial"/>
                <a:cs typeface="Arial"/>
              </a:rPr>
              <a:t>Jean Claude Latombe (Kluwer,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1990)</a:t>
            </a:r>
            <a:endParaRPr sz="800">
              <a:latin typeface="Arial"/>
              <a:cs typeface="Arial"/>
            </a:endParaRPr>
          </a:p>
          <a:p>
            <a:pPr marL="1673225" marR="1251585" indent="-338455">
              <a:lnSpc>
                <a:spcPct val="100000"/>
              </a:lnSpc>
              <a:spcBef>
                <a:spcPts val="550"/>
              </a:spcBef>
            </a:pP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Robot</a:t>
            </a:r>
            <a:r>
              <a:rPr dirty="0" sz="2400" spc="-100" b="1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A00"/>
                </a:solidFill>
                <a:latin typeface="Arial"/>
                <a:cs typeface="Arial"/>
              </a:rPr>
              <a:t>Motion  Planning</a:t>
            </a:r>
            <a:endParaRPr sz="2400">
              <a:latin typeface="Arial"/>
              <a:cs typeface="Arial"/>
            </a:endParaRPr>
          </a:p>
          <a:p>
            <a:pPr algn="ctr" marL="1635760" marR="1628775">
              <a:lnSpc>
                <a:spcPct val="105000"/>
              </a:lnSpc>
              <a:spcBef>
                <a:spcPts val="2115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Moore  Professor</a:t>
            </a:r>
            <a:endParaRPr sz="1200">
              <a:latin typeface="Arial"/>
              <a:cs typeface="Arial"/>
            </a:endParaRPr>
          </a:p>
          <a:p>
            <a:pPr algn="ctr" marL="1242695" marR="1235075">
              <a:lnSpc>
                <a:spcPct val="105000"/>
              </a:lnSpc>
            </a:pPr>
            <a:r>
              <a:rPr dirty="0" sz="1200" spc="-5" b="1">
                <a:latin typeface="Arial"/>
                <a:cs typeface="Arial"/>
              </a:rPr>
              <a:t>School of Computer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Science  Carnegie </a:t>
            </a:r>
            <a:r>
              <a:rPr dirty="0" sz="1200" b="1">
                <a:latin typeface="Arial"/>
                <a:cs typeface="Arial"/>
              </a:rPr>
              <a:t>Mellon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1638935" marR="1630680">
              <a:lnSpc>
                <a:spcPct val="105000"/>
              </a:lnSpc>
              <a:spcBef>
                <a:spcPts val="20"/>
              </a:spcBef>
            </a:pP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ww</a:t>
            </a:r>
            <a:r>
              <a:rPr dirty="0" u="sng" sz="900" spc="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w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.</a:t>
            </a:r>
            <a:r>
              <a:rPr dirty="0" u="sng" sz="900" spc="-1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c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s.cm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u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.e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du/~</a:t>
            </a:r>
            <a:r>
              <a:rPr dirty="0" u="sng" sz="900" spc="-1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dirty="0" u="sng" sz="900" spc="2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w</a:t>
            </a:r>
            <a:r>
              <a:rPr dirty="0" u="sng" sz="900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3"/>
              </a:rPr>
              <a:t>m </a:t>
            </a:r>
            <a:r>
              <a:rPr dirty="0" sz="900" b="1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u="sng" sz="900" spc="-5" b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Arial"/>
                <a:cs typeface="Arial"/>
                <a:hlinkClick r:id="rId4"/>
              </a:rPr>
              <a:t>awm@cs.cmu.edu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00" spc="-5" b="1">
                <a:latin typeface="Arial"/>
                <a:cs typeface="Arial"/>
              </a:rPr>
              <a:t>412-268-7599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algn="ctr" marL="619760" marR="612140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Let’s Think About Automating  Reasoning</a:t>
            </a:r>
            <a:endParaRPr sz="2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6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We’ve already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seen</a:t>
            </a:r>
            <a:endParaRPr sz="14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40080" algn="l"/>
              </a:tabLst>
            </a:pPr>
            <a:r>
              <a:rPr dirty="0" sz="1200">
                <a:latin typeface="Arial"/>
                <a:cs typeface="Arial"/>
              </a:rPr>
              <a:t>Reasoning with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Constraints</a:t>
            </a:r>
            <a:endParaRPr sz="12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40080" algn="l"/>
              </a:tabLst>
            </a:pPr>
            <a:r>
              <a:rPr dirty="0" sz="1200" spc="-5">
                <a:latin typeface="Arial"/>
                <a:cs typeface="Arial"/>
              </a:rPr>
              <a:t>State space search in discrete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spaces</a:t>
            </a:r>
            <a:endParaRPr sz="12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40080" algn="l"/>
              </a:tabLst>
            </a:pPr>
            <a:r>
              <a:rPr dirty="0" sz="1200">
                <a:latin typeface="Arial"/>
                <a:cs typeface="Arial"/>
              </a:rPr>
              <a:t>Reasoning with multiple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agents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Later (in this course) we’ll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see</a:t>
            </a:r>
            <a:endParaRPr sz="1400">
              <a:latin typeface="Arial"/>
              <a:cs typeface="Arial"/>
            </a:endParaRPr>
          </a:p>
          <a:p>
            <a:pPr lvl="1" marL="640080" marR="681355" indent="-14351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40080" algn="l"/>
              </a:tabLst>
            </a:pPr>
            <a:r>
              <a:rPr dirty="0" sz="1200" spc="-5">
                <a:latin typeface="Arial"/>
                <a:cs typeface="Arial"/>
              </a:rPr>
              <a:t>Probabilistic Reasoning with </a:t>
            </a:r>
            <a:r>
              <a:rPr dirty="0" sz="1200">
                <a:latin typeface="Arial"/>
                <a:cs typeface="Arial"/>
              </a:rPr>
              <a:t>Markov </a:t>
            </a:r>
            <a:r>
              <a:rPr dirty="0" sz="1200" spc="-5">
                <a:latin typeface="Arial"/>
                <a:cs typeface="Arial"/>
              </a:rPr>
              <a:t>Decision  </a:t>
            </a:r>
            <a:r>
              <a:rPr dirty="0" sz="1200">
                <a:latin typeface="Arial"/>
                <a:cs typeface="Arial"/>
              </a:rPr>
              <a:t>Processes, </a:t>
            </a:r>
            <a:r>
              <a:rPr dirty="0" sz="1200" spc="-5">
                <a:latin typeface="Arial"/>
                <a:cs typeface="Arial"/>
              </a:rPr>
              <a:t>Reinforcement Learning and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HMMS</a:t>
            </a:r>
            <a:endParaRPr sz="1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But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NOW </a:t>
            </a:r>
            <a:r>
              <a:rPr dirty="0" sz="1400" spc="-5">
                <a:latin typeface="Arial"/>
                <a:cs typeface="Arial"/>
              </a:rPr>
              <a:t>let’s think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800" b="1">
                <a:solidFill>
                  <a:srgbClr val="CC3300"/>
                </a:solidFill>
                <a:latin typeface="Arial"/>
                <a:cs typeface="Arial"/>
              </a:rPr>
              <a:t>SPATIAL</a:t>
            </a:r>
            <a:r>
              <a:rPr dirty="0" sz="1800" spc="-1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3300"/>
                </a:solidFill>
                <a:latin typeface="Arial"/>
                <a:cs typeface="Arial"/>
              </a:rPr>
              <a:t>REASONING</a:t>
            </a:r>
            <a:endParaRPr sz="1800">
              <a:latin typeface="Arial"/>
              <a:cs typeface="Arial"/>
            </a:endParaRPr>
          </a:p>
          <a:p>
            <a:pPr algn="r" marR="260350">
              <a:lnSpc>
                <a:spcPct val="100000"/>
              </a:lnSpc>
              <a:spcBef>
                <a:spcPts val="167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972819" marR="444500" indent="-523240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Voronoi </a:t>
            </a:r>
            <a:r>
              <a:rPr dirty="0" sz="2000" spc="-10">
                <a:solidFill>
                  <a:srgbClr val="009A00"/>
                </a:solidFill>
                <a:latin typeface="Arial"/>
                <a:cs typeface="Arial"/>
              </a:rPr>
              <a:t>Diagram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Methods for C-  Space Motion Planning</a:t>
            </a:r>
            <a:endParaRPr sz="20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76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Compute the Voronoi Diagram 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C-space.</a:t>
            </a:r>
            <a:endParaRPr sz="1600">
              <a:latin typeface="Arial"/>
              <a:cs typeface="Arial"/>
            </a:endParaRPr>
          </a:p>
          <a:p>
            <a:pPr marL="439420" marR="56007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Compute shortest straightline path from  start to any point on Voronoi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Diagram.</a:t>
            </a:r>
            <a:endParaRPr sz="1600">
              <a:latin typeface="Arial"/>
              <a:cs typeface="Arial"/>
            </a:endParaRPr>
          </a:p>
          <a:p>
            <a:pPr marL="439420" marR="56007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Compute shortest straightline path from  goal to any point on Voronoi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Diagram.</a:t>
            </a:r>
            <a:endParaRPr sz="1600">
              <a:latin typeface="Arial"/>
              <a:cs typeface="Arial"/>
            </a:endParaRPr>
          </a:p>
          <a:p>
            <a:pPr marL="439420" marR="481965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440055" algn="l"/>
              </a:tabLst>
            </a:pPr>
            <a:r>
              <a:rPr dirty="0" sz="1600" spc="-5">
                <a:latin typeface="Arial"/>
                <a:cs typeface="Arial"/>
              </a:rPr>
              <a:t>Compute shortest path from start to goal  along Voronoi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Diagram.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5135" y="5733288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994410" y="0"/>
                </a:moveTo>
                <a:lnTo>
                  <a:pt x="0" y="262127"/>
                </a:lnTo>
                <a:lnTo>
                  <a:pt x="67817" y="519684"/>
                </a:lnTo>
                <a:lnTo>
                  <a:pt x="1062227" y="257556"/>
                </a:lnTo>
                <a:lnTo>
                  <a:pt x="99441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5135" y="5733288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0" y="262127"/>
                </a:moveTo>
                <a:lnTo>
                  <a:pt x="67817" y="519684"/>
                </a:lnTo>
                <a:lnTo>
                  <a:pt x="1062227" y="257556"/>
                </a:lnTo>
                <a:lnTo>
                  <a:pt x="994410" y="0"/>
                </a:lnTo>
                <a:lnTo>
                  <a:pt x="0" y="26212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0760000">
            <a:off x="3941513" y="5939071"/>
            <a:ext cx="69024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 b="1">
                <a:latin typeface="Arial"/>
                <a:cs typeface="Arial"/>
              </a:rPr>
              <a:t>C</a:t>
            </a:r>
            <a:r>
              <a:rPr dirty="0" sz="900" spc="-10" b="1">
                <a:latin typeface="Arial"/>
                <a:cs typeface="Arial"/>
              </a:rPr>
              <a:t>O</a:t>
            </a:r>
            <a:r>
              <a:rPr dirty="0" sz="900" spc="-20" b="1">
                <a:latin typeface="Arial"/>
                <a:cs typeface="Arial"/>
              </a:rPr>
              <a:t>M</a:t>
            </a:r>
            <a:r>
              <a:rPr dirty="0" baseline="3086" sz="1350" spc="-22" b="1">
                <a:latin typeface="Arial"/>
                <a:cs typeface="Arial"/>
              </a:rPr>
              <a:t>P</a:t>
            </a:r>
            <a:r>
              <a:rPr dirty="0" baseline="3086" sz="1350" b="1">
                <a:latin typeface="Arial"/>
                <a:cs typeface="Arial"/>
              </a:rPr>
              <a:t>L</a:t>
            </a:r>
            <a:r>
              <a:rPr dirty="0" baseline="3086" sz="1350" spc="-60" b="1">
                <a:latin typeface="Arial"/>
                <a:cs typeface="Arial"/>
              </a:rPr>
              <a:t>A</a:t>
            </a:r>
            <a:r>
              <a:rPr dirty="0" baseline="3086" sz="1350" spc="-22" b="1">
                <a:latin typeface="Arial"/>
                <a:cs typeface="Arial"/>
              </a:rPr>
              <a:t>IN</a:t>
            </a:r>
            <a:r>
              <a:rPr dirty="0" baseline="3086" sz="1350" b="1">
                <a:latin typeface="Arial"/>
                <a:cs typeface="Arial"/>
              </a:rPr>
              <a:t>T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7163561"/>
            <a:ext cx="1562100" cy="944244"/>
          </a:xfrm>
          <a:custGeom>
            <a:avLst/>
            <a:gdLst/>
            <a:ahLst/>
            <a:cxnLst/>
            <a:rect l="l" t="t" r="r" b="b"/>
            <a:pathLst>
              <a:path w="1562100" h="944245">
                <a:moveTo>
                  <a:pt x="1562100" y="448818"/>
                </a:moveTo>
                <a:lnTo>
                  <a:pt x="0" y="448818"/>
                </a:lnTo>
                <a:lnTo>
                  <a:pt x="0" y="944118"/>
                </a:lnTo>
                <a:lnTo>
                  <a:pt x="1562100" y="944118"/>
                </a:lnTo>
                <a:lnTo>
                  <a:pt x="1562100" y="448818"/>
                </a:lnTo>
                <a:close/>
              </a:path>
              <a:path w="1562100" h="944245">
                <a:moveTo>
                  <a:pt x="864108" y="0"/>
                </a:moveTo>
                <a:lnTo>
                  <a:pt x="911351" y="448818"/>
                </a:lnTo>
                <a:lnTo>
                  <a:pt x="1301496" y="448818"/>
                </a:lnTo>
                <a:lnTo>
                  <a:pt x="864108" y="0"/>
                </a:lnTo>
                <a:close/>
              </a:path>
            </a:pathLst>
          </a:custGeom>
          <a:solidFill>
            <a:srgbClr val="FF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8600" y="7163561"/>
            <a:ext cx="1562100" cy="944244"/>
          </a:xfrm>
          <a:custGeom>
            <a:avLst/>
            <a:gdLst/>
            <a:ahLst/>
            <a:cxnLst/>
            <a:rect l="l" t="t" r="r" b="b"/>
            <a:pathLst>
              <a:path w="1562100" h="944245">
                <a:moveTo>
                  <a:pt x="0" y="448818"/>
                </a:moveTo>
                <a:lnTo>
                  <a:pt x="0" y="944118"/>
                </a:lnTo>
                <a:lnTo>
                  <a:pt x="1562100" y="944118"/>
                </a:lnTo>
                <a:lnTo>
                  <a:pt x="1562100" y="448818"/>
                </a:lnTo>
                <a:lnTo>
                  <a:pt x="1301496" y="448818"/>
                </a:lnTo>
                <a:lnTo>
                  <a:pt x="864108" y="0"/>
                </a:lnTo>
                <a:lnTo>
                  <a:pt x="911351" y="448818"/>
                </a:lnTo>
                <a:lnTo>
                  <a:pt x="0" y="44881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Voronoi Diagrams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40055" marR="382270" indent="-440055">
              <a:lnSpc>
                <a:spcPct val="110400"/>
              </a:lnSpc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Assumes polygons, and very complex above 2-D.  Answer: </a:t>
            </a:r>
            <a:r>
              <a:rPr dirty="0" sz="1200">
                <a:latin typeface="Arial"/>
                <a:cs typeface="Arial"/>
              </a:rPr>
              <a:t>very </a:t>
            </a:r>
            <a:r>
              <a:rPr dirty="0" sz="1200" spc="-5">
                <a:latin typeface="Arial"/>
                <a:cs typeface="Arial"/>
              </a:rPr>
              <a:t>nifty approximate algorithms </a:t>
            </a:r>
            <a:r>
              <a:rPr dirty="0" sz="900" spc="-5">
                <a:latin typeface="Arial"/>
                <a:cs typeface="Arial"/>
              </a:rPr>
              <a:t>(see Howie  Choset’s work</a:t>
            </a:r>
            <a:r>
              <a:rPr dirty="0" sz="900" spc="1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 u="sng" sz="9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2"/>
              </a:rPr>
              <a:t>http://voronoi.sbp.ri.cmu.edu/~choset</a:t>
            </a:r>
            <a:r>
              <a:rPr dirty="0" sz="900" spc="-5">
                <a:latin typeface="Arial"/>
                <a:cs typeface="Arial"/>
                <a:hlinkClick r:id="rId2"/>
              </a:rPr>
              <a:t>)</a:t>
            </a:r>
            <a:endParaRPr sz="900">
              <a:latin typeface="Arial"/>
              <a:cs typeface="Arial"/>
            </a:endParaRPr>
          </a:p>
          <a:p>
            <a:pPr marL="439420" marR="53467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This “use Voronoi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keep clear of obstacles” is just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heuristic. And can be made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look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stupid: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000375" marR="838200" indent="-28765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Can you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see  how?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Voronoi Diagrams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40055" marR="382270" indent="-440055">
              <a:lnSpc>
                <a:spcPct val="110400"/>
              </a:lnSpc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Assumes polygons, and very complex above 2-D.  Answer: </a:t>
            </a:r>
            <a:r>
              <a:rPr dirty="0" sz="1200">
                <a:latin typeface="Arial"/>
                <a:cs typeface="Arial"/>
              </a:rPr>
              <a:t>very </a:t>
            </a:r>
            <a:r>
              <a:rPr dirty="0" sz="1200" spc="-5">
                <a:latin typeface="Arial"/>
                <a:cs typeface="Arial"/>
              </a:rPr>
              <a:t>nifty approximate algorithms </a:t>
            </a:r>
            <a:r>
              <a:rPr dirty="0" sz="900" spc="-5">
                <a:latin typeface="Arial"/>
                <a:cs typeface="Arial"/>
              </a:rPr>
              <a:t>(see Howie  Choset’s work</a:t>
            </a:r>
            <a:r>
              <a:rPr dirty="0" sz="900" spc="1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 u="sng" sz="900" spc="-5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  <a:hlinkClick r:id="rId2"/>
              </a:rPr>
              <a:t>http://voronoi.sbp.ri.cmu.edu/~choset</a:t>
            </a:r>
            <a:r>
              <a:rPr dirty="0" sz="900" spc="-5">
                <a:latin typeface="Arial"/>
                <a:cs typeface="Arial"/>
                <a:hlinkClick r:id="rId2"/>
              </a:rPr>
              <a:t>)</a:t>
            </a:r>
            <a:endParaRPr sz="900">
              <a:latin typeface="Arial"/>
              <a:cs typeface="Arial"/>
            </a:endParaRPr>
          </a:p>
          <a:p>
            <a:pPr marL="439420" marR="53467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440055" algn="l"/>
              </a:tabLst>
            </a:pPr>
            <a:r>
              <a:rPr dirty="0" sz="1200" spc="-5">
                <a:latin typeface="Arial"/>
                <a:cs typeface="Arial"/>
              </a:rPr>
              <a:t>This “use Voronoi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keep clear of obstacles” is just </a:t>
            </a:r>
            <a:r>
              <a:rPr dirty="0" sz="1200">
                <a:latin typeface="Arial"/>
                <a:cs typeface="Arial"/>
              </a:rPr>
              <a:t>a  </a:t>
            </a:r>
            <a:r>
              <a:rPr dirty="0" sz="1200" spc="-5">
                <a:latin typeface="Arial"/>
                <a:cs typeface="Arial"/>
              </a:rPr>
              <a:t>heuristic. And can be made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look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stupid: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55135" y="1556003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994410" y="0"/>
                </a:moveTo>
                <a:lnTo>
                  <a:pt x="0" y="262127"/>
                </a:lnTo>
                <a:lnTo>
                  <a:pt x="67817" y="519684"/>
                </a:lnTo>
                <a:lnTo>
                  <a:pt x="1062227" y="257555"/>
                </a:lnTo>
                <a:lnTo>
                  <a:pt x="99441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5135" y="1556003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0" y="262127"/>
                </a:moveTo>
                <a:lnTo>
                  <a:pt x="67817" y="519684"/>
                </a:lnTo>
                <a:lnTo>
                  <a:pt x="1062227" y="257555"/>
                </a:lnTo>
                <a:lnTo>
                  <a:pt x="994410" y="0"/>
                </a:lnTo>
                <a:lnTo>
                  <a:pt x="0" y="26212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0760000">
            <a:off x="3941513" y="1761788"/>
            <a:ext cx="69024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 b="1">
                <a:latin typeface="Arial"/>
                <a:cs typeface="Arial"/>
              </a:rPr>
              <a:t>C</a:t>
            </a:r>
            <a:r>
              <a:rPr dirty="0" sz="900" spc="-10" b="1">
                <a:latin typeface="Arial"/>
                <a:cs typeface="Arial"/>
              </a:rPr>
              <a:t>O</a:t>
            </a:r>
            <a:r>
              <a:rPr dirty="0" sz="900" spc="-20" b="1">
                <a:latin typeface="Arial"/>
                <a:cs typeface="Arial"/>
              </a:rPr>
              <a:t>M</a:t>
            </a:r>
            <a:r>
              <a:rPr dirty="0" baseline="3086" sz="1350" spc="-22" b="1">
                <a:latin typeface="Arial"/>
                <a:cs typeface="Arial"/>
              </a:rPr>
              <a:t>P</a:t>
            </a:r>
            <a:r>
              <a:rPr dirty="0" baseline="3086" sz="1350" b="1">
                <a:latin typeface="Arial"/>
                <a:cs typeface="Arial"/>
              </a:rPr>
              <a:t>L</a:t>
            </a:r>
            <a:r>
              <a:rPr dirty="0" baseline="3086" sz="1350" spc="-60" b="1">
                <a:latin typeface="Arial"/>
                <a:cs typeface="Arial"/>
              </a:rPr>
              <a:t>A</a:t>
            </a:r>
            <a:r>
              <a:rPr dirty="0" baseline="3086" sz="1350" spc="-22" b="1">
                <a:latin typeface="Arial"/>
                <a:cs typeface="Arial"/>
              </a:rPr>
              <a:t>IN</a:t>
            </a:r>
            <a:r>
              <a:rPr dirty="0" baseline="3086" sz="1350" b="1">
                <a:latin typeface="Arial"/>
                <a:cs typeface="Arial"/>
              </a:rPr>
              <a:t>T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3700" y="366369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3600" y="3092195"/>
            <a:ext cx="800100" cy="571500"/>
          </a:xfrm>
          <a:custGeom>
            <a:avLst/>
            <a:gdLst/>
            <a:ahLst/>
            <a:cxnLst/>
            <a:rect l="l" t="t" r="r" b="b"/>
            <a:pathLst>
              <a:path w="800100" h="571500">
                <a:moveTo>
                  <a:pt x="0" y="0"/>
                </a:moveTo>
                <a:lnTo>
                  <a:pt x="800100" y="5715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663696"/>
            <a:ext cx="800100" cy="571500"/>
          </a:xfrm>
          <a:custGeom>
            <a:avLst/>
            <a:gdLst/>
            <a:ahLst/>
            <a:cxnLst/>
            <a:rect l="l" t="t" r="r" b="b"/>
            <a:pathLst>
              <a:path w="800100" h="571500">
                <a:moveTo>
                  <a:pt x="0" y="571500"/>
                </a:moveTo>
                <a:lnTo>
                  <a:pt x="8001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6300" y="3092195"/>
            <a:ext cx="1066800" cy="571500"/>
          </a:xfrm>
          <a:custGeom>
            <a:avLst/>
            <a:gdLst/>
            <a:ahLst/>
            <a:cxnLst/>
            <a:rect l="l" t="t" r="r" b="b"/>
            <a:pathLst>
              <a:path w="1066800" h="571500">
                <a:moveTo>
                  <a:pt x="1066800" y="0"/>
                </a:moveTo>
                <a:lnTo>
                  <a:pt x="0" y="5715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6300" y="3663696"/>
            <a:ext cx="1066800" cy="571500"/>
          </a:xfrm>
          <a:custGeom>
            <a:avLst/>
            <a:gdLst/>
            <a:ahLst/>
            <a:cxnLst/>
            <a:rect l="l" t="t" r="r" b="b"/>
            <a:pathLst>
              <a:path w="1066800" h="571500">
                <a:moveTo>
                  <a:pt x="0" y="0"/>
                </a:moveTo>
                <a:lnTo>
                  <a:pt x="1066800" y="57150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33600" y="3092195"/>
            <a:ext cx="3619500" cy="1143000"/>
          </a:xfrm>
          <a:prstGeom prst="rect">
            <a:avLst/>
          </a:prstGeom>
          <a:ln w="9525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  <a:tabLst>
                <a:tab pos="2750185" algn="l"/>
              </a:tabLst>
            </a:pPr>
            <a:r>
              <a:rPr dirty="0" sz="1000" spc="-5">
                <a:latin typeface="Arial"/>
                <a:cs typeface="Arial"/>
              </a:rPr>
              <a:t>Start 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5" b="1">
                <a:latin typeface="Arial"/>
                <a:cs typeface="Arial"/>
              </a:rPr>
              <a:t>·	</a:t>
            </a:r>
            <a:r>
              <a:rPr dirty="0" baseline="3086" sz="1350" spc="-75" b="1">
                <a:latin typeface="Arial"/>
                <a:cs typeface="Arial"/>
              </a:rPr>
              <a:t>·</a:t>
            </a:r>
            <a:r>
              <a:rPr dirty="0" baseline="3086" sz="1350" spc="67" b="1">
                <a:latin typeface="Arial"/>
                <a:cs typeface="Arial"/>
              </a:rPr>
              <a:t> </a:t>
            </a:r>
            <a:r>
              <a:rPr dirty="0" baseline="3086" sz="1350" spc="-7">
                <a:latin typeface="Arial"/>
                <a:cs typeface="Arial"/>
              </a:rPr>
              <a:t>Goal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5700" y="3473196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114300"/>
                </a:moveTo>
                <a:lnTo>
                  <a:pt x="190500" y="114300"/>
                </a:lnTo>
                <a:lnTo>
                  <a:pt x="190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5700" y="3473196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190500" y="0"/>
                </a:moveTo>
                <a:lnTo>
                  <a:pt x="0" y="0"/>
                </a:lnTo>
                <a:lnTo>
                  <a:pt x="0" y="114300"/>
                </a:lnTo>
                <a:lnTo>
                  <a:pt x="190500" y="114300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5700" y="3739896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114300"/>
                </a:moveTo>
                <a:lnTo>
                  <a:pt x="190500" y="114300"/>
                </a:lnTo>
                <a:lnTo>
                  <a:pt x="1905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5700" y="3739896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190500" y="0"/>
                </a:moveTo>
                <a:lnTo>
                  <a:pt x="0" y="0"/>
                </a:lnTo>
                <a:lnTo>
                  <a:pt x="0" y="114300"/>
                </a:lnTo>
                <a:lnTo>
                  <a:pt x="190500" y="114300"/>
                </a:lnTo>
                <a:lnTo>
                  <a:pt x="1905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0400" y="3282696"/>
            <a:ext cx="1181100" cy="380365"/>
          </a:xfrm>
          <a:custGeom>
            <a:avLst/>
            <a:gdLst/>
            <a:ahLst/>
            <a:cxnLst/>
            <a:rect l="l" t="t" r="r" b="b"/>
            <a:pathLst>
              <a:path w="1181100" h="380364">
                <a:moveTo>
                  <a:pt x="0" y="380238"/>
                </a:moveTo>
                <a:lnTo>
                  <a:pt x="22585" y="364374"/>
                </a:lnTo>
                <a:lnTo>
                  <a:pt x="50044" y="342759"/>
                </a:lnTo>
                <a:lnTo>
                  <a:pt x="81826" y="316406"/>
                </a:lnTo>
                <a:lnTo>
                  <a:pt x="117380" y="286331"/>
                </a:lnTo>
                <a:lnTo>
                  <a:pt x="156153" y="253548"/>
                </a:lnTo>
                <a:lnTo>
                  <a:pt x="197595" y="219071"/>
                </a:lnTo>
                <a:lnTo>
                  <a:pt x="241155" y="183916"/>
                </a:lnTo>
                <a:lnTo>
                  <a:pt x="286280" y="149097"/>
                </a:lnTo>
                <a:lnTo>
                  <a:pt x="332420" y="115628"/>
                </a:lnTo>
                <a:lnTo>
                  <a:pt x="379024" y="84525"/>
                </a:lnTo>
                <a:lnTo>
                  <a:pt x="425539" y="56802"/>
                </a:lnTo>
                <a:lnTo>
                  <a:pt x="471415" y="33473"/>
                </a:lnTo>
                <a:lnTo>
                  <a:pt x="516101" y="15553"/>
                </a:lnTo>
                <a:lnTo>
                  <a:pt x="559044" y="4057"/>
                </a:lnTo>
                <a:lnTo>
                  <a:pt x="599694" y="0"/>
                </a:lnTo>
                <a:lnTo>
                  <a:pt x="639987" y="3858"/>
                </a:lnTo>
                <a:lnTo>
                  <a:pt x="681676" y="14813"/>
                </a:lnTo>
                <a:lnTo>
                  <a:pt x="724387" y="31936"/>
                </a:lnTo>
                <a:lnTo>
                  <a:pt x="767749" y="54298"/>
                </a:lnTo>
                <a:lnTo>
                  <a:pt x="811388" y="80969"/>
                </a:lnTo>
                <a:lnTo>
                  <a:pt x="854933" y="111020"/>
                </a:lnTo>
                <a:lnTo>
                  <a:pt x="898010" y="143521"/>
                </a:lnTo>
                <a:lnTo>
                  <a:pt x="940248" y="177544"/>
                </a:lnTo>
                <a:lnTo>
                  <a:pt x="981273" y="212159"/>
                </a:lnTo>
                <a:lnTo>
                  <a:pt x="1020713" y="246436"/>
                </a:lnTo>
                <a:lnTo>
                  <a:pt x="1058195" y="279447"/>
                </a:lnTo>
                <a:lnTo>
                  <a:pt x="1093348" y="310262"/>
                </a:lnTo>
                <a:lnTo>
                  <a:pt x="1125797" y="337951"/>
                </a:lnTo>
                <a:lnTo>
                  <a:pt x="1155172" y="361586"/>
                </a:lnTo>
                <a:lnTo>
                  <a:pt x="1181100" y="380238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0400" y="3701796"/>
            <a:ext cx="1181100" cy="380365"/>
          </a:xfrm>
          <a:custGeom>
            <a:avLst/>
            <a:gdLst/>
            <a:ahLst/>
            <a:cxnLst/>
            <a:rect l="l" t="t" r="r" b="b"/>
            <a:pathLst>
              <a:path w="1181100" h="380364">
                <a:moveTo>
                  <a:pt x="0" y="0"/>
                </a:moveTo>
                <a:lnTo>
                  <a:pt x="22585" y="15863"/>
                </a:lnTo>
                <a:lnTo>
                  <a:pt x="50044" y="37478"/>
                </a:lnTo>
                <a:lnTo>
                  <a:pt x="81826" y="63831"/>
                </a:lnTo>
                <a:lnTo>
                  <a:pt x="117380" y="93906"/>
                </a:lnTo>
                <a:lnTo>
                  <a:pt x="156153" y="126689"/>
                </a:lnTo>
                <a:lnTo>
                  <a:pt x="197595" y="161166"/>
                </a:lnTo>
                <a:lnTo>
                  <a:pt x="241155" y="196321"/>
                </a:lnTo>
                <a:lnTo>
                  <a:pt x="286280" y="231140"/>
                </a:lnTo>
                <a:lnTo>
                  <a:pt x="332420" y="264609"/>
                </a:lnTo>
                <a:lnTo>
                  <a:pt x="379024" y="295712"/>
                </a:lnTo>
                <a:lnTo>
                  <a:pt x="425539" y="323435"/>
                </a:lnTo>
                <a:lnTo>
                  <a:pt x="471415" y="346764"/>
                </a:lnTo>
                <a:lnTo>
                  <a:pt x="516101" y="364684"/>
                </a:lnTo>
                <a:lnTo>
                  <a:pt x="559044" y="376180"/>
                </a:lnTo>
                <a:lnTo>
                  <a:pt x="599694" y="380238"/>
                </a:lnTo>
                <a:lnTo>
                  <a:pt x="639987" y="376379"/>
                </a:lnTo>
                <a:lnTo>
                  <a:pt x="681676" y="365424"/>
                </a:lnTo>
                <a:lnTo>
                  <a:pt x="724387" y="348301"/>
                </a:lnTo>
                <a:lnTo>
                  <a:pt x="767749" y="325939"/>
                </a:lnTo>
                <a:lnTo>
                  <a:pt x="811388" y="299268"/>
                </a:lnTo>
                <a:lnTo>
                  <a:pt x="854933" y="269217"/>
                </a:lnTo>
                <a:lnTo>
                  <a:pt x="898010" y="236716"/>
                </a:lnTo>
                <a:lnTo>
                  <a:pt x="940248" y="202693"/>
                </a:lnTo>
                <a:lnTo>
                  <a:pt x="981273" y="168078"/>
                </a:lnTo>
                <a:lnTo>
                  <a:pt x="1020713" y="133801"/>
                </a:lnTo>
                <a:lnTo>
                  <a:pt x="1058195" y="100790"/>
                </a:lnTo>
                <a:lnTo>
                  <a:pt x="1093348" y="69975"/>
                </a:lnTo>
                <a:lnTo>
                  <a:pt x="1125797" y="42286"/>
                </a:lnTo>
                <a:lnTo>
                  <a:pt x="1155172" y="18651"/>
                </a:lnTo>
                <a:lnTo>
                  <a:pt x="1181100" y="0"/>
                </a:lnTo>
              </a:path>
            </a:pathLst>
          </a:custGeom>
          <a:ln w="4762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4520" y="5413013"/>
            <a:ext cx="3800475" cy="103187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47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Cell Decomposition</a:t>
            </a:r>
            <a:r>
              <a:rPr dirty="0" sz="2200" spc="-6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1200" spc="-5">
                <a:latin typeface="Arial"/>
                <a:cs typeface="Arial"/>
              </a:rPr>
              <a:t>Cell Decomp Method </a:t>
            </a:r>
            <a:r>
              <a:rPr dirty="0" sz="1200">
                <a:latin typeface="Arial"/>
                <a:cs typeface="Arial"/>
              </a:rPr>
              <a:t>One: </a:t>
            </a:r>
            <a:r>
              <a:rPr dirty="0" sz="1200" spc="-5">
                <a:latin typeface="Arial"/>
                <a:cs typeface="Arial"/>
              </a:rPr>
              <a:t>Exact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Decomp</a:t>
            </a:r>
            <a:endParaRPr sz="120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Break </a:t>
            </a:r>
            <a:r>
              <a:rPr dirty="0" sz="1200">
                <a:latin typeface="Arial"/>
                <a:cs typeface="Arial"/>
              </a:rPr>
              <a:t>free </a:t>
            </a:r>
            <a:r>
              <a:rPr dirty="0" sz="1200" spc="-5">
                <a:latin typeface="Arial"/>
                <a:cs typeface="Arial"/>
              </a:rPr>
              <a:t>space into convex exact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polygons.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7870" y="8555990"/>
            <a:ext cx="3118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…But this is also impractical above </a:t>
            </a:r>
            <a:r>
              <a:rPr dirty="0" sz="900">
                <a:latin typeface="Arial"/>
                <a:cs typeface="Arial"/>
              </a:rPr>
              <a:t>2-D </a:t>
            </a:r>
            <a:r>
              <a:rPr dirty="0" sz="900" spc="-5">
                <a:latin typeface="Arial"/>
                <a:cs typeface="Arial"/>
              </a:rPr>
              <a:t>or with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non-polygons.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222" y="1407666"/>
            <a:ext cx="3710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Approximate Cell</a:t>
            </a:r>
            <a:r>
              <a:rPr dirty="0" sz="2000" spc="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Decomposition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1820" y="3642610"/>
            <a:ext cx="4048760" cy="8451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20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00" spc="-5">
                <a:latin typeface="Arial"/>
                <a:cs typeface="Arial"/>
              </a:rPr>
              <a:t>Lay down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grid</a:t>
            </a:r>
            <a:endParaRPr sz="9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25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00" spc="-5">
                <a:latin typeface="Arial"/>
                <a:cs typeface="Arial"/>
              </a:rPr>
              <a:t>Avoid any cell which intersects an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obstacle</a:t>
            </a:r>
            <a:endParaRPr sz="9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220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00" spc="-5">
                <a:latin typeface="Arial"/>
                <a:cs typeface="Arial"/>
              </a:rPr>
              <a:t>Plan shortest path through other cells (e.g. with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A*)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5">
                <a:latin typeface="Arial"/>
                <a:cs typeface="Arial"/>
              </a:rPr>
              <a:t>If no path exists, double the resolution and </a:t>
            </a:r>
            <a:r>
              <a:rPr dirty="0" sz="900">
                <a:latin typeface="Arial"/>
                <a:cs typeface="Arial"/>
              </a:rPr>
              <a:t>try </a:t>
            </a:r>
            <a:r>
              <a:rPr dirty="0" sz="900" spc="-5">
                <a:latin typeface="Arial"/>
                <a:cs typeface="Arial"/>
              </a:rPr>
              <a:t>again. Keep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trying!!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09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1256" y="1751552"/>
          <a:ext cx="2688590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/>
                <a:gridCol w="221615"/>
                <a:gridCol w="222250"/>
                <a:gridCol w="222250"/>
                <a:gridCol w="221615"/>
                <a:gridCol w="260350"/>
                <a:gridCol w="184150"/>
                <a:gridCol w="221614"/>
                <a:gridCol w="222250"/>
                <a:gridCol w="222250"/>
                <a:gridCol w="221614"/>
                <a:gridCol w="222250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·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.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·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·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·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86200" y="1758695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228600" y="0"/>
                </a:moveTo>
                <a:lnTo>
                  <a:pt x="0" y="0"/>
                </a:lnTo>
                <a:lnTo>
                  <a:pt x="0" y="762000"/>
                </a:lnTo>
                <a:lnTo>
                  <a:pt x="22860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6200" y="1758695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762000"/>
                </a:moveTo>
                <a:lnTo>
                  <a:pt x="0" y="0"/>
                </a:lnTo>
                <a:lnTo>
                  <a:pt x="228600" y="0"/>
                </a:lnTo>
                <a:lnTo>
                  <a:pt x="0" y="76200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22420" y="2488692"/>
            <a:ext cx="565785" cy="840105"/>
          </a:xfrm>
          <a:custGeom>
            <a:avLst/>
            <a:gdLst/>
            <a:ahLst/>
            <a:cxnLst/>
            <a:rect l="l" t="t" r="r" b="b"/>
            <a:pathLst>
              <a:path w="565785" h="840104">
                <a:moveTo>
                  <a:pt x="0" y="0"/>
                </a:moveTo>
                <a:lnTo>
                  <a:pt x="259841" y="839724"/>
                </a:lnTo>
                <a:lnTo>
                  <a:pt x="565403" y="483107"/>
                </a:lnTo>
                <a:lnTo>
                  <a:pt x="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2420" y="2488692"/>
            <a:ext cx="565785" cy="840105"/>
          </a:xfrm>
          <a:custGeom>
            <a:avLst/>
            <a:gdLst/>
            <a:ahLst/>
            <a:cxnLst/>
            <a:rect l="l" t="t" r="r" b="b"/>
            <a:pathLst>
              <a:path w="565785" h="840104">
                <a:moveTo>
                  <a:pt x="0" y="0"/>
                </a:moveTo>
                <a:lnTo>
                  <a:pt x="565403" y="483107"/>
                </a:lnTo>
                <a:lnTo>
                  <a:pt x="259841" y="839724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62427" y="2135885"/>
            <a:ext cx="647700" cy="1141730"/>
          </a:xfrm>
          <a:custGeom>
            <a:avLst/>
            <a:gdLst/>
            <a:ahLst/>
            <a:cxnLst/>
            <a:rect l="l" t="t" r="r" b="b"/>
            <a:pathLst>
              <a:path w="647700" h="1141729">
                <a:moveTo>
                  <a:pt x="409194" y="0"/>
                </a:moveTo>
                <a:lnTo>
                  <a:pt x="0" y="817626"/>
                </a:lnTo>
                <a:lnTo>
                  <a:pt x="647700" y="1141476"/>
                </a:lnTo>
                <a:lnTo>
                  <a:pt x="568452" y="760476"/>
                </a:lnTo>
                <a:lnTo>
                  <a:pt x="352044" y="653034"/>
                </a:lnTo>
                <a:lnTo>
                  <a:pt x="488442" y="380238"/>
                </a:lnTo>
                <a:lnTo>
                  <a:pt x="40919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2427" y="2135885"/>
            <a:ext cx="647700" cy="1141730"/>
          </a:xfrm>
          <a:custGeom>
            <a:avLst/>
            <a:gdLst/>
            <a:ahLst/>
            <a:cxnLst/>
            <a:rect l="l" t="t" r="r" b="b"/>
            <a:pathLst>
              <a:path w="647700" h="1141729">
                <a:moveTo>
                  <a:pt x="0" y="817626"/>
                </a:moveTo>
                <a:lnTo>
                  <a:pt x="647700" y="1141476"/>
                </a:lnTo>
                <a:lnTo>
                  <a:pt x="568452" y="760476"/>
                </a:lnTo>
                <a:lnTo>
                  <a:pt x="352044" y="653034"/>
                </a:lnTo>
                <a:lnTo>
                  <a:pt x="488442" y="380238"/>
                </a:lnTo>
                <a:lnTo>
                  <a:pt x="409194" y="0"/>
                </a:lnTo>
                <a:lnTo>
                  <a:pt x="0" y="8176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400" spc="-5">
                <a:solidFill>
                  <a:srgbClr val="009A00"/>
                </a:solidFill>
                <a:latin typeface="Arial"/>
                <a:cs typeface="Arial"/>
              </a:rPr>
              <a:t>Variable Resolution “Approximate and</a:t>
            </a:r>
            <a:r>
              <a:rPr dirty="0" sz="1400" spc="9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9A00"/>
                </a:solidFill>
                <a:latin typeface="Arial"/>
                <a:cs typeface="Arial"/>
              </a:rPr>
              <a:t>Decompose”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400" spc="-5">
                <a:solidFill>
                  <a:srgbClr val="009A00"/>
                </a:solidFill>
                <a:latin typeface="Arial"/>
                <a:cs typeface="Arial"/>
              </a:rPr>
              <a:t>Variable Resolution “Approximate and</a:t>
            </a:r>
            <a:r>
              <a:rPr dirty="0" sz="1400" spc="9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9A00"/>
                </a:solidFill>
                <a:latin typeface="Arial"/>
                <a:cs typeface="Arial"/>
              </a:rPr>
              <a:t>Decompose”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9545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133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Approximate Cell</a:t>
            </a:r>
            <a:r>
              <a:rPr dirty="0" sz="2000" spc="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Decomposition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496570" marR="389255" indent="-228600">
              <a:lnSpc>
                <a:spcPct val="100000"/>
              </a:lnSpc>
              <a:buFont typeface="Wingdings"/>
              <a:buChar char=""/>
              <a:tabLst>
                <a:tab pos="497205" algn="l"/>
              </a:tabLst>
            </a:pPr>
            <a:r>
              <a:rPr dirty="0" sz="1600" spc="-5">
                <a:latin typeface="Arial"/>
                <a:cs typeface="Arial"/>
              </a:rPr>
              <a:t>Not so many complaints. This is actually  used in practical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But</a:t>
            </a:r>
            <a:endParaRPr sz="1600">
              <a:latin typeface="Arial"/>
              <a:cs typeface="Arial"/>
            </a:endParaRPr>
          </a:p>
          <a:p>
            <a:pPr marL="496570" indent="-229235">
              <a:lnSpc>
                <a:spcPct val="100000"/>
              </a:lnSpc>
              <a:spcBef>
                <a:spcPts val="375"/>
              </a:spcBef>
              <a:buClr>
                <a:srgbClr val="CC3300"/>
              </a:buClr>
              <a:buChar char="o"/>
              <a:tabLst>
                <a:tab pos="497205" algn="l"/>
              </a:tabLst>
            </a:pPr>
            <a:r>
              <a:rPr dirty="0" sz="1600" spc="-5">
                <a:latin typeface="Arial"/>
                <a:cs typeface="Arial"/>
              </a:rPr>
              <a:t>Not exact (no notion of “best”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path)</a:t>
            </a:r>
            <a:endParaRPr sz="1600">
              <a:latin typeface="Arial"/>
              <a:cs typeface="Arial"/>
            </a:endParaRPr>
          </a:p>
          <a:p>
            <a:pPr marL="496570" marR="614680" indent="-228600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Char char="o"/>
              <a:tabLst>
                <a:tab pos="497205" algn="l"/>
              </a:tabLst>
            </a:pPr>
            <a:r>
              <a:rPr dirty="0" sz="1600" spc="-5">
                <a:latin typeface="Arial"/>
                <a:cs typeface="Arial"/>
              </a:rPr>
              <a:t>Not complete: doesn’t know if problem  actually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unsolvable</a:t>
            </a:r>
            <a:endParaRPr sz="1600">
              <a:latin typeface="Arial"/>
              <a:cs typeface="Arial"/>
            </a:endParaRPr>
          </a:p>
          <a:p>
            <a:pPr marL="496570" marR="581025" indent="-228600">
              <a:lnSpc>
                <a:spcPct val="100000"/>
              </a:lnSpc>
              <a:spcBef>
                <a:spcPts val="380"/>
              </a:spcBef>
              <a:buClr>
                <a:srgbClr val="CC3300"/>
              </a:buClr>
              <a:buChar char="o"/>
              <a:tabLst>
                <a:tab pos="497205" algn="l"/>
              </a:tabLst>
            </a:pPr>
            <a:r>
              <a:rPr dirty="0" sz="1600" spc="-5">
                <a:latin typeface="Arial"/>
                <a:cs typeface="Arial"/>
              </a:rPr>
              <a:t>Still hopeless above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small number of  dimensions?</a:t>
            </a:r>
            <a:endParaRPr sz="16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142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3870" y="5558028"/>
            <a:ext cx="1051560" cy="641985"/>
          </a:xfrm>
          <a:custGeom>
            <a:avLst/>
            <a:gdLst/>
            <a:ahLst/>
            <a:cxnLst/>
            <a:rect l="l" t="t" r="r" b="b"/>
            <a:pathLst>
              <a:path w="1051560" h="641985">
                <a:moveTo>
                  <a:pt x="949451" y="0"/>
                </a:moveTo>
                <a:lnTo>
                  <a:pt x="0" y="395477"/>
                </a:lnTo>
                <a:lnTo>
                  <a:pt x="102107" y="641604"/>
                </a:lnTo>
                <a:lnTo>
                  <a:pt x="1051559" y="246125"/>
                </a:lnTo>
                <a:lnTo>
                  <a:pt x="94945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93870" y="5558028"/>
            <a:ext cx="1051560" cy="641985"/>
          </a:xfrm>
          <a:custGeom>
            <a:avLst/>
            <a:gdLst/>
            <a:ahLst/>
            <a:cxnLst/>
            <a:rect l="l" t="t" r="r" b="b"/>
            <a:pathLst>
              <a:path w="1051560" h="641985">
                <a:moveTo>
                  <a:pt x="0" y="395477"/>
                </a:moveTo>
                <a:lnTo>
                  <a:pt x="102107" y="641604"/>
                </a:lnTo>
                <a:lnTo>
                  <a:pt x="1051559" y="246125"/>
                </a:lnTo>
                <a:lnTo>
                  <a:pt x="949451" y="0"/>
                </a:lnTo>
                <a:lnTo>
                  <a:pt x="0" y="395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0280000">
            <a:off x="4437566" y="5824561"/>
            <a:ext cx="76550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 b="1">
                <a:latin typeface="Arial"/>
                <a:cs typeface="Arial"/>
              </a:rPr>
              <a:t>COMP</a:t>
            </a:r>
            <a:r>
              <a:rPr dirty="0" baseline="3086" sz="1350" spc="-22" b="1">
                <a:latin typeface="Arial"/>
                <a:cs typeface="Arial"/>
              </a:rPr>
              <a:t>LAINTS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060" y="1460246"/>
            <a:ext cx="22517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Potential</a:t>
            </a:r>
            <a:r>
              <a:rPr dirty="0" spc="-8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3920" y="3861308"/>
            <a:ext cx="1216660" cy="62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MOTION</a:t>
            </a:r>
            <a:endParaRPr sz="900">
              <a:latin typeface="Arial"/>
              <a:cs typeface="Arial"/>
            </a:endParaRPr>
          </a:p>
          <a:p>
            <a:pPr marR="15494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PLANNER:</a:t>
            </a:r>
            <a:r>
              <a:rPr dirty="0" sz="9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Steepest  Descent on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4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471" y="1875998"/>
            <a:ext cx="19177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350">
                <a:latin typeface="Symbol"/>
                <a:cs typeface="Symbol"/>
              </a:rPr>
              <a:t>⎜</a:t>
            </a:r>
            <a:r>
              <a:rPr dirty="0" sz="950" spc="355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490" y="4218837"/>
            <a:ext cx="4826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7796" y="4117489"/>
            <a:ext cx="4826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5443" y="3565799"/>
            <a:ext cx="5080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Times New Roman"/>
                <a:cs typeface="Times New Roman"/>
              </a:rPr>
              <a:t>~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315" y="3516598"/>
            <a:ext cx="19177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350">
                <a:latin typeface="Symbol"/>
                <a:cs typeface="Symbol"/>
              </a:rPr>
              <a:t>⎝</a:t>
            </a:r>
            <a:r>
              <a:rPr dirty="0" sz="950" spc="-9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~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⎠</a:t>
            </a:r>
            <a:endParaRPr sz="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7264" y="3233564"/>
            <a:ext cx="2571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6375" algn="l"/>
              </a:tabLst>
            </a:pPr>
            <a:r>
              <a:rPr dirty="0" sz="550">
                <a:latin typeface="Times New Roman"/>
                <a:cs typeface="Times New Roman"/>
              </a:rPr>
              <a:t>~	~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131" y="3184355"/>
            <a:ext cx="19240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350">
                <a:latin typeface="Symbol"/>
                <a:cs typeface="Symbol"/>
              </a:rPr>
              <a:t>⎝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~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⎠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1631" y="4054573"/>
            <a:ext cx="48514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950" spc="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0773" y="4029306"/>
            <a:ext cx="75565" cy="3638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  <a:spcBef>
                <a:spcPts val="195"/>
              </a:spcBef>
            </a:pPr>
            <a:r>
              <a:rPr dirty="0" sz="950" spc="-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3154" y="4192966"/>
            <a:ext cx="43497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2923" sz="1425" spc="-7">
                <a:latin typeface="Times New Roman"/>
                <a:cs typeface="Times New Roman"/>
              </a:rPr>
              <a:t>2 </a:t>
            </a:r>
            <a:r>
              <a:rPr dirty="0" sz="950" spc="-5" i="1">
                <a:latin typeface="Times New Roman"/>
                <a:cs typeface="Times New Roman"/>
              </a:rPr>
              <a:t>d</a:t>
            </a:r>
            <a:r>
              <a:rPr dirty="0" sz="950" spc="-15" i="1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Symbol"/>
                <a:cs typeface="Symbol"/>
              </a:rPr>
              <a:t></a:t>
            </a:r>
            <a:r>
              <a:rPr dirty="0" sz="950" spc="-60" i="1">
                <a:latin typeface="Times New Roman"/>
                <a:cs typeface="Times New Roman"/>
              </a:rPr>
              <a:t>q</a:t>
            </a:r>
            <a:r>
              <a:rPr dirty="0" sz="1250" spc="-60">
                <a:latin typeface="Symbol"/>
                <a:cs typeface="Symbol"/>
              </a:rPr>
              <a:t>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2096" y="4091624"/>
            <a:ext cx="28194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 i="1">
                <a:latin typeface="Times New Roman"/>
                <a:cs typeface="Times New Roman"/>
              </a:rPr>
              <a:t>d</a:t>
            </a:r>
            <a:r>
              <a:rPr dirty="0" sz="950" spc="190" i="1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Symbol"/>
                <a:cs typeface="Symbol"/>
              </a:rPr>
              <a:t></a:t>
            </a:r>
            <a:r>
              <a:rPr dirty="0" sz="950" spc="-60" i="1">
                <a:latin typeface="Times New Roman"/>
                <a:cs typeface="Times New Roman"/>
              </a:rPr>
              <a:t>q</a:t>
            </a:r>
            <a:r>
              <a:rPr dirty="0" sz="1250" spc="-60">
                <a:latin typeface="Symbol"/>
                <a:cs typeface="Symbol"/>
              </a:rPr>
              <a:t>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0884" y="4091600"/>
            <a:ext cx="136715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Preferred definition : </a:t>
            </a:r>
            <a:r>
              <a:rPr dirty="0" sz="950" spc="-40" i="1">
                <a:latin typeface="Times New Roman"/>
                <a:cs typeface="Times New Roman"/>
              </a:rPr>
              <a:t>u</a:t>
            </a:r>
            <a:r>
              <a:rPr dirty="0" sz="1250" spc="-40">
                <a:latin typeface="Symbol"/>
                <a:cs typeface="Symbol"/>
              </a:rPr>
              <a:t></a:t>
            </a:r>
            <a:r>
              <a:rPr dirty="0" sz="950" spc="-40" i="1">
                <a:latin typeface="Times New Roman"/>
                <a:cs typeface="Times New Roman"/>
              </a:rPr>
              <a:t>q</a:t>
            </a:r>
            <a:r>
              <a:rPr dirty="0" sz="1250" spc="-40">
                <a:latin typeface="Symbol"/>
                <a:cs typeface="Symbol"/>
              </a:rPr>
              <a:t></a:t>
            </a:r>
            <a:r>
              <a:rPr dirty="0" sz="12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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843" y="3419851"/>
            <a:ext cx="209042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950" spc="-5" i="1">
                <a:latin typeface="Times New Roman"/>
                <a:cs typeface="Times New Roman"/>
              </a:rPr>
              <a:t>d</a:t>
            </a:r>
            <a:r>
              <a:rPr dirty="0" sz="950" spc="70" i="1">
                <a:latin typeface="Times New Roman"/>
                <a:cs typeface="Times New Roman"/>
              </a:rPr>
              <a:t> </a:t>
            </a:r>
            <a:r>
              <a:rPr dirty="0" baseline="26315" sz="1425" spc="-525">
                <a:latin typeface="Symbol"/>
                <a:cs typeface="Symbol"/>
              </a:rPr>
              <a:t>⎛</a:t>
            </a:r>
            <a:r>
              <a:rPr dirty="0" baseline="26315" sz="1425" spc="-20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135" i="1">
                <a:latin typeface="Times New Roman"/>
                <a:cs typeface="Times New Roman"/>
              </a:rPr>
              <a:t> </a:t>
            </a:r>
            <a:r>
              <a:rPr dirty="0" baseline="26315" sz="1425" spc="-525">
                <a:latin typeface="Symbol"/>
                <a:cs typeface="Symbol"/>
              </a:rPr>
              <a:t>⎞</a:t>
            </a:r>
            <a:r>
              <a:rPr dirty="0" baseline="26315" sz="1425" spc="-3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distance</a:t>
            </a:r>
            <a:r>
              <a:rPr dirty="0" sz="950" spc="-7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from</a:t>
            </a:r>
            <a:r>
              <a:rPr dirty="0" sz="950" spc="-50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20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to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nearest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obstacle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995" y="3087596"/>
            <a:ext cx="206502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dirty="0" sz="950" spc="-5">
                <a:latin typeface="Times New Roman"/>
                <a:cs typeface="Times New Roman"/>
              </a:rPr>
              <a:t>Write	</a:t>
            </a:r>
            <a:r>
              <a:rPr dirty="0" sz="950" spc="-5" i="1">
                <a:latin typeface="Times New Roman"/>
                <a:cs typeface="Times New Roman"/>
              </a:rPr>
              <a:t>d</a:t>
            </a:r>
            <a:r>
              <a:rPr dirty="0" sz="950" spc="10" i="1">
                <a:latin typeface="Times New Roman"/>
                <a:cs typeface="Times New Roman"/>
              </a:rPr>
              <a:t> </a:t>
            </a:r>
            <a:r>
              <a:rPr dirty="0" baseline="26315" sz="1425" spc="-525">
                <a:latin typeface="Symbol"/>
                <a:cs typeface="Symbol"/>
              </a:rPr>
              <a:t>⎛</a:t>
            </a:r>
            <a:r>
              <a:rPr dirty="0" baseline="26315" sz="1425" spc="-19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135" i="1">
                <a:latin typeface="Times New Roman"/>
                <a:cs typeface="Times New Roman"/>
              </a:rPr>
              <a:t> </a:t>
            </a:r>
            <a:r>
              <a:rPr dirty="0" baseline="26315" sz="1425" spc="-525">
                <a:latin typeface="Symbol"/>
                <a:cs typeface="Symbol"/>
              </a:rPr>
              <a:t>⎞</a:t>
            </a:r>
            <a:r>
              <a:rPr dirty="0" baseline="26315" sz="1425" spc="-37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-7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distance</a:t>
            </a:r>
            <a:r>
              <a:rPr dirty="0" sz="950" spc="-7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from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25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to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50" i="1">
                <a:latin typeface="Times New Roman"/>
                <a:cs typeface="Times New Roman"/>
              </a:rPr>
              <a:t> </a:t>
            </a:r>
            <a:r>
              <a:rPr dirty="0" sz="950" spc="-60">
                <a:latin typeface="Times New Roman"/>
                <a:cs typeface="Times New Roman"/>
              </a:rPr>
              <a:t>goal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4769" y="1936039"/>
            <a:ext cx="2233930" cy="887094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R="85725">
              <a:lnSpc>
                <a:spcPct val="100000"/>
              </a:lnSpc>
              <a:spcBef>
                <a:spcPts val="225"/>
              </a:spcBef>
            </a:pPr>
            <a:r>
              <a:rPr dirty="0" sz="950" spc="-350">
                <a:latin typeface="Symbol"/>
                <a:cs typeface="Symbol"/>
              </a:rPr>
              <a:t>⎝</a:t>
            </a:r>
            <a:r>
              <a:rPr dirty="0" sz="950" spc="-95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~</a:t>
            </a:r>
            <a:r>
              <a:rPr dirty="0" sz="550" spc="5">
                <a:latin typeface="Times New Roman"/>
                <a:cs typeface="Times New Roman"/>
              </a:rPr>
              <a:t> </a:t>
            </a:r>
            <a:r>
              <a:rPr dirty="0" sz="950" spc="-350">
                <a:latin typeface="Symbol"/>
                <a:cs typeface="Symbol"/>
              </a:rPr>
              <a:t>⎠</a:t>
            </a:r>
            <a:endParaRPr sz="950">
              <a:latin typeface="Symbol"/>
              <a:cs typeface="Symbol"/>
            </a:endParaRPr>
          </a:p>
          <a:p>
            <a:pPr marL="121285">
              <a:lnSpc>
                <a:spcPct val="100000"/>
              </a:lnSpc>
              <a:spcBef>
                <a:spcPts val="125"/>
              </a:spcBef>
            </a:pPr>
            <a:r>
              <a:rPr dirty="0" sz="950" spc="-5" i="1">
                <a:latin typeface="Times New Roman"/>
                <a:cs typeface="Times New Roman"/>
              </a:rPr>
              <a:t>u</a:t>
            </a:r>
            <a:r>
              <a:rPr dirty="0" sz="950" spc="-80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:</a:t>
            </a:r>
            <a:r>
              <a:rPr dirty="0" sz="950" spc="-114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Configurations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Symbol"/>
                <a:cs typeface="Symbol"/>
              </a:rPr>
              <a:t>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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dirty="0" sz="950" spc="-5">
                <a:latin typeface="Times New Roman"/>
                <a:cs typeface="Times New Roman"/>
              </a:rPr>
              <a:t>Such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that</a:t>
            </a:r>
            <a:endParaRPr sz="9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dirty="0" sz="950" spc="-5" i="1">
                <a:latin typeface="Times New Roman"/>
                <a:cs typeface="Times New Roman"/>
              </a:rPr>
              <a:t>u </a:t>
            </a:r>
            <a:r>
              <a:rPr dirty="0" sz="950" spc="-10">
                <a:latin typeface="Symbol"/>
                <a:cs typeface="Symbol"/>
              </a:rPr>
              <a:t>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huge as you move towards an</a:t>
            </a:r>
            <a:r>
              <a:rPr dirty="0" sz="950" spc="-13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obstacle</a:t>
            </a:r>
            <a:endParaRPr sz="9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dirty="0" sz="950" spc="-5" i="1">
                <a:latin typeface="Times New Roman"/>
                <a:cs typeface="Times New Roman"/>
              </a:rPr>
              <a:t>u </a:t>
            </a:r>
            <a:r>
              <a:rPr dirty="0" sz="950" spc="-10">
                <a:latin typeface="Symbol"/>
                <a:cs typeface="Symbol"/>
              </a:rPr>
              <a:t>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small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as you move towards the goal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5436" y="1856214"/>
            <a:ext cx="121729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Define a function </a:t>
            </a:r>
            <a:r>
              <a:rPr dirty="0" sz="950" spc="-160" i="1">
                <a:latin typeface="Times New Roman"/>
                <a:cs typeface="Times New Roman"/>
              </a:rPr>
              <a:t>u</a:t>
            </a:r>
            <a:r>
              <a:rPr dirty="0" baseline="26315" sz="1425" spc="-240">
                <a:latin typeface="Symbol"/>
                <a:cs typeface="Symbol"/>
              </a:rPr>
              <a:t>⎛</a:t>
            </a:r>
            <a:r>
              <a:rPr dirty="0" baseline="26315" sz="1425" spc="-240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q</a:t>
            </a:r>
            <a:r>
              <a:rPr dirty="0" sz="950" spc="-70" i="1">
                <a:latin typeface="Times New Roman"/>
                <a:cs typeface="Times New Roman"/>
              </a:rPr>
              <a:t> </a:t>
            </a:r>
            <a:r>
              <a:rPr dirty="0" baseline="26315" sz="1425" spc="-847">
                <a:latin typeface="Symbol"/>
                <a:cs typeface="Symbol"/>
              </a:rPr>
              <a:t>⎞</a:t>
            </a:r>
            <a:endParaRPr baseline="26315" sz="142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67" y="4311039"/>
            <a:ext cx="32384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6882" y="4100530"/>
            <a:ext cx="29337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00" spc="10">
                <a:latin typeface="Symbol"/>
                <a:cs typeface="Symbol"/>
              </a:rPr>
              <a:t>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g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3194" y="3819568"/>
            <a:ext cx="203327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One definition of </a:t>
            </a:r>
            <a:r>
              <a:rPr dirty="0" sz="950" spc="-5" i="1">
                <a:latin typeface="Times New Roman"/>
                <a:cs typeface="Times New Roman"/>
              </a:rPr>
              <a:t>u </a:t>
            </a:r>
            <a:r>
              <a:rPr dirty="0" sz="950" spc="-5">
                <a:latin typeface="Times New Roman"/>
                <a:cs typeface="Times New Roman"/>
              </a:rPr>
              <a:t>: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 spc="-40" i="1">
                <a:latin typeface="Times New Roman"/>
                <a:cs typeface="Times New Roman"/>
              </a:rPr>
              <a:t>u</a:t>
            </a:r>
            <a:r>
              <a:rPr dirty="0" sz="1250" spc="-40">
                <a:latin typeface="Symbol"/>
                <a:cs typeface="Symbol"/>
              </a:rPr>
              <a:t></a:t>
            </a:r>
            <a:r>
              <a:rPr dirty="0" sz="950" spc="-40" i="1">
                <a:latin typeface="Times New Roman"/>
                <a:cs typeface="Times New Roman"/>
              </a:rPr>
              <a:t>q</a:t>
            </a:r>
            <a:r>
              <a:rPr dirty="0" sz="1250" spc="-40">
                <a:latin typeface="Symbol"/>
                <a:cs typeface="Symbol"/>
              </a:rPr>
              <a:t>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d</a:t>
            </a:r>
            <a:r>
              <a:rPr dirty="0" baseline="-25252" sz="825" spc="22" i="1">
                <a:latin typeface="Times New Roman"/>
                <a:cs typeface="Times New Roman"/>
              </a:rPr>
              <a:t>i </a:t>
            </a:r>
            <a:r>
              <a:rPr dirty="0" sz="1250" spc="-25">
                <a:latin typeface="Symbol"/>
                <a:cs typeface="Symbol"/>
              </a:rPr>
              <a:t></a:t>
            </a:r>
            <a:r>
              <a:rPr dirty="0" sz="950" spc="-25" i="1">
                <a:latin typeface="Times New Roman"/>
                <a:cs typeface="Times New Roman"/>
              </a:rPr>
              <a:t>q</a:t>
            </a:r>
            <a:r>
              <a:rPr dirty="0" sz="1250" spc="-25">
                <a:latin typeface="Symbol"/>
                <a:cs typeface="Symbol"/>
              </a:rPr>
              <a:t></a:t>
            </a:r>
            <a:r>
              <a:rPr dirty="0" sz="950" spc="-25">
                <a:latin typeface="Symbol"/>
                <a:cs typeface="Symbol"/>
              </a:rPr>
              <a:t>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40" i="1">
                <a:latin typeface="Times New Roman"/>
                <a:cs typeface="Times New Roman"/>
              </a:rPr>
              <a:t>d</a:t>
            </a:r>
            <a:r>
              <a:rPr dirty="0" baseline="-25252" sz="825" spc="60" i="1">
                <a:latin typeface="Times New Roman"/>
                <a:cs typeface="Times New Roman"/>
              </a:rPr>
              <a:t>g </a:t>
            </a:r>
            <a:r>
              <a:rPr dirty="0" sz="1250" spc="-60">
                <a:latin typeface="Symbol"/>
                <a:cs typeface="Symbol"/>
              </a:rPr>
              <a:t></a:t>
            </a:r>
            <a:r>
              <a:rPr dirty="0" sz="950" spc="-60" i="1">
                <a:latin typeface="Times New Roman"/>
                <a:cs typeface="Times New Roman"/>
              </a:rPr>
              <a:t>q</a:t>
            </a:r>
            <a:r>
              <a:rPr dirty="0" sz="1250" spc="-60">
                <a:latin typeface="Symbol"/>
                <a:cs typeface="Symbol"/>
              </a:rPr>
              <a:t>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5785" y="3449544"/>
            <a:ext cx="22542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45" i="1">
                <a:latin typeface="Times New Roman"/>
                <a:cs typeface="Times New Roman"/>
              </a:rPr>
              <a:t> </a:t>
            </a:r>
            <a:r>
              <a:rPr dirty="0" baseline="5847" sz="1425" spc="-525">
                <a:latin typeface="Symbol"/>
                <a:cs typeface="Symbol"/>
              </a:rPr>
              <a:t>⎜</a:t>
            </a:r>
            <a:r>
              <a:rPr dirty="0" baseline="5847" sz="1425" spc="555">
                <a:latin typeface="Times New Roman"/>
                <a:cs typeface="Times New Roman"/>
              </a:rPr>
              <a:t> </a:t>
            </a:r>
            <a:r>
              <a:rPr dirty="0" baseline="5847" sz="1425" spc="-1170">
                <a:latin typeface="Symbol"/>
                <a:cs typeface="Symbol"/>
              </a:rPr>
              <a:t>⎟</a:t>
            </a:r>
            <a:endParaRPr baseline="5847" sz="1425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9314" y="3117310"/>
            <a:ext cx="24447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50" i="1">
                <a:latin typeface="Times New Roman"/>
                <a:cs typeface="Times New Roman"/>
              </a:rPr>
              <a:t>g</a:t>
            </a:r>
            <a:r>
              <a:rPr dirty="0" sz="550" spc="-20" i="1">
                <a:latin typeface="Times New Roman"/>
                <a:cs typeface="Times New Roman"/>
              </a:rPr>
              <a:t> </a:t>
            </a:r>
            <a:r>
              <a:rPr dirty="0" baseline="5847" sz="1425" spc="-525">
                <a:latin typeface="Symbol"/>
                <a:cs typeface="Symbol"/>
              </a:rPr>
              <a:t>⎜</a:t>
            </a:r>
            <a:r>
              <a:rPr dirty="0" baseline="5847" sz="1425" spc="569">
                <a:latin typeface="Times New Roman"/>
                <a:cs typeface="Times New Roman"/>
              </a:rPr>
              <a:t> </a:t>
            </a:r>
            <a:r>
              <a:rPr dirty="0" baseline="5847" sz="1425" spc="-1177">
                <a:latin typeface="Symbol"/>
                <a:cs typeface="Symbol"/>
              </a:rPr>
              <a:t>⎟</a:t>
            </a:r>
            <a:endParaRPr baseline="5847" sz="1425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9376" y="4061931"/>
            <a:ext cx="64897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6545" algn="l"/>
              </a:tabLst>
            </a:pPr>
            <a:r>
              <a:rPr dirty="0" sz="1450" spc="-175">
                <a:latin typeface="Symbol"/>
                <a:cs typeface="Symbol"/>
              </a:rPr>
              <a:t></a:t>
            </a:r>
            <a:r>
              <a:rPr dirty="0" sz="1450" spc="-175">
                <a:latin typeface="Times New Roman"/>
                <a:cs typeface="Times New Roman"/>
              </a:rPr>
              <a:t>	</a:t>
            </a:r>
            <a:r>
              <a:rPr dirty="0" sz="1450" spc="-175">
                <a:latin typeface="Symbol"/>
                <a:cs typeface="Symbol"/>
              </a:rPr>
              <a:t></a:t>
            </a:r>
            <a:r>
              <a:rPr dirty="0" sz="1450" spc="-17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Symbol"/>
                <a:cs typeface="Symbol"/>
              </a:rPr>
              <a:t>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1000" spc="-35" i="1">
                <a:latin typeface="Symbol"/>
                <a:cs typeface="Symbol"/>
              </a:rPr>
              <a:t>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14500" y="2933319"/>
            <a:ext cx="2857500" cy="0"/>
          </a:xfrm>
          <a:custGeom>
            <a:avLst/>
            <a:gdLst/>
            <a:ahLst/>
            <a:cxnLst/>
            <a:rect l="l" t="t" r="r" b="b"/>
            <a:pathLst>
              <a:path w="2857500" h="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6858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14500" y="2945891"/>
            <a:ext cx="2857500" cy="0"/>
          </a:xfrm>
          <a:custGeom>
            <a:avLst/>
            <a:gdLst/>
            <a:ahLst/>
            <a:cxnLst/>
            <a:rect l="l" t="t" r="r" b="b"/>
            <a:pathLst>
              <a:path w="2857500" h="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609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52600" y="3733419"/>
            <a:ext cx="2857500" cy="0"/>
          </a:xfrm>
          <a:custGeom>
            <a:avLst/>
            <a:gdLst/>
            <a:ahLst/>
            <a:cxnLst/>
            <a:rect l="l" t="t" r="r" b="b"/>
            <a:pathLst>
              <a:path w="2857500" h="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6858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2600" y="3745991"/>
            <a:ext cx="2857500" cy="0"/>
          </a:xfrm>
          <a:custGeom>
            <a:avLst/>
            <a:gdLst/>
            <a:ahLst/>
            <a:cxnLst/>
            <a:rect l="l" t="t" r="r" b="b"/>
            <a:pathLst>
              <a:path w="2857500" h="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609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115570" marR="3345815">
              <a:lnSpc>
                <a:spcPct val="100000"/>
              </a:lnSpc>
              <a:spcBef>
                <a:spcPts val="163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Potential 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Field 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28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6420" y="3373173"/>
            <a:ext cx="3611879" cy="105854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Arial"/>
                <a:cs typeface="Arial"/>
              </a:rPr>
              <a:t>Solution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I:</a:t>
            </a:r>
            <a:endParaRPr sz="1000">
              <a:latin typeface="Arial"/>
              <a:cs typeface="Arial"/>
            </a:endParaRPr>
          </a:p>
          <a:p>
            <a:pPr marL="456565" marR="508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latin typeface="Arial"/>
                <a:cs typeface="Arial"/>
              </a:rPr>
              <a:t>Use </a:t>
            </a:r>
            <a:r>
              <a:rPr dirty="0" sz="1000" spc="-5">
                <a:latin typeface="Arial"/>
                <a:cs typeface="Arial"/>
              </a:rPr>
              <a:t>special local-minimum-free potential </a:t>
            </a:r>
            <a:r>
              <a:rPr dirty="0" sz="1000">
                <a:latin typeface="Arial"/>
                <a:cs typeface="Arial"/>
              </a:rPr>
              <a:t>fields </a:t>
            </a:r>
            <a:r>
              <a:rPr dirty="0" sz="1000" spc="-5">
                <a:latin typeface="Arial"/>
                <a:cs typeface="Arial"/>
              </a:rPr>
              <a:t>(Laplace  equations can </a:t>
            </a:r>
            <a:r>
              <a:rPr dirty="0" sz="1000">
                <a:latin typeface="Arial"/>
                <a:cs typeface="Arial"/>
              </a:rPr>
              <a:t>do </a:t>
            </a:r>
            <a:r>
              <a:rPr dirty="0" sz="1000" spc="-5">
                <a:latin typeface="Arial"/>
                <a:cs typeface="Arial"/>
              </a:rPr>
              <a:t>this) </a:t>
            </a:r>
            <a:r>
              <a:rPr dirty="0" sz="900">
                <a:solidFill>
                  <a:srgbClr val="33339A"/>
                </a:solidFill>
                <a:latin typeface="Arial"/>
                <a:cs typeface="Arial"/>
              </a:rPr>
              <a:t>–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But very expensive to</a:t>
            </a:r>
            <a:r>
              <a:rPr dirty="0" sz="90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compute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1000" spc="-5">
                <a:latin typeface="Arial"/>
                <a:cs typeface="Arial"/>
              </a:rPr>
              <a:t>Solution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II:</a:t>
            </a:r>
            <a:endParaRPr sz="1000">
              <a:latin typeface="Arial"/>
              <a:cs typeface="Arial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Arial"/>
                <a:cs typeface="Arial"/>
              </a:rPr>
              <a:t>When at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local </a:t>
            </a:r>
            <a:r>
              <a:rPr dirty="0" sz="1000">
                <a:latin typeface="Arial"/>
                <a:cs typeface="Arial"/>
              </a:rPr>
              <a:t>minimum start </a:t>
            </a:r>
            <a:r>
              <a:rPr dirty="0" sz="1000" spc="-5">
                <a:latin typeface="Arial"/>
                <a:cs typeface="Arial"/>
              </a:rPr>
              <a:t>doing some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searching</a:t>
            </a:r>
            <a:endParaRPr sz="1000">
              <a:latin typeface="Arial"/>
              <a:cs typeface="Arial"/>
            </a:endParaRPr>
          </a:p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3339A"/>
                </a:solidFill>
                <a:latin typeface="Arial"/>
                <a:cs typeface="Arial"/>
              </a:rPr>
              <a:t>-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example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soon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2495" y="1370075"/>
            <a:ext cx="2007235" cy="772160"/>
          </a:xfrm>
          <a:custGeom>
            <a:avLst/>
            <a:gdLst/>
            <a:ahLst/>
            <a:cxnLst/>
            <a:rect l="l" t="t" r="r" b="b"/>
            <a:pathLst>
              <a:path w="2007235" h="772160">
                <a:moveTo>
                  <a:pt x="1943862" y="0"/>
                </a:moveTo>
                <a:lnTo>
                  <a:pt x="0" y="547877"/>
                </a:lnTo>
                <a:lnTo>
                  <a:pt x="63246" y="771905"/>
                </a:lnTo>
                <a:lnTo>
                  <a:pt x="2007108" y="224790"/>
                </a:lnTo>
                <a:lnTo>
                  <a:pt x="1943862" y="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2495" y="1370075"/>
            <a:ext cx="2007235" cy="772160"/>
          </a:xfrm>
          <a:custGeom>
            <a:avLst/>
            <a:gdLst/>
            <a:ahLst/>
            <a:cxnLst/>
            <a:rect l="l" t="t" r="r" b="b"/>
            <a:pathLst>
              <a:path w="2007235" h="772160">
                <a:moveTo>
                  <a:pt x="0" y="547877"/>
                </a:moveTo>
                <a:lnTo>
                  <a:pt x="63246" y="771905"/>
                </a:lnTo>
                <a:lnTo>
                  <a:pt x="2007108" y="224790"/>
                </a:lnTo>
                <a:lnTo>
                  <a:pt x="1943862" y="0"/>
                </a:lnTo>
                <a:lnTo>
                  <a:pt x="0" y="547877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0700000">
            <a:off x="1723797" y="1696849"/>
            <a:ext cx="183007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5">
                <a:solidFill>
                  <a:srgbClr val="009A00"/>
                </a:solidFill>
                <a:latin typeface="Arial"/>
                <a:cs typeface="Arial"/>
              </a:rPr>
              <a:t>Spo</a:t>
            </a:r>
            <a:r>
              <a:rPr dirty="0" baseline="2314" sz="1800" spc="-22">
                <a:solidFill>
                  <a:srgbClr val="009A00"/>
                </a:solidFill>
                <a:latin typeface="Arial"/>
                <a:cs typeface="Arial"/>
              </a:rPr>
              <a:t>t the </a:t>
            </a:r>
            <a:r>
              <a:rPr dirty="0" baseline="2314" sz="1800" spc="-30">
                <a:solidFill>
                  <a:srgbClr val="009A00"/>
                </a:solidFill>
                <a:latin typeface="Arial"/>
                <a:cs typeface="Arial"/>
              </a:rPr>
              <a:t>Ob</a:t>
            </a:r>
            <a:r>
              <a:rPr dirty="0" baseline="4629" sz="1800" spc="-30">
                <a:solidFill>
                  <a:srgbClr val="009A00"/>
                </a:solidFill>
                <a:latin typeface="Arial"/>
                <a:cs typeface="Arial"/>
              </a:rPr>
              <a:t>vious</a:t>
            </a:r>
            <a:r>
              <a:rPr dirty="0" baseline="4629" sz="1800" spc="-104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baseline="4629" sz="1800" spc="-22">
                <a:solidFill>
                  <a:srgbClr val="009A00"/>
                </a:solidFill>
                <a:latin typeface="Arial"/>
                <a:cs typeface="Arial"/>
              </a:rPr>
              <a:t>P</a:t>
            </a:r>
            <a:r>
              <a:rPr dirty="0" baseline="6944" sz="1800" spc="-22">
                <a:solidFill>
                  <a:srgbClr val="009A00"/>
                </a:solidFill>
                <a:latin typeface="Arial"/>
                <a:cs typeface="Arial"/>
              </a:rPr>
              <a:t>roblem!</a:t>
            </a:r>
            <a:endParaRPr baseline="6944"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63615" y="8532368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9882" y="5549138"/>
            <a:ext cx="15328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Comparison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28800" y="5974079"/>
          <a:ext cx="4114800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/>
                <a:gridCol w="609600"/>
                <a:gridCol w="609600"/>
                <a:gridCol w="495300"/>
                <a:gridCol w="533400"/>
              </a:tblGrid>
              <a:tr h="557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720" marR="112395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Potential  Fields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314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Approx  Cell  Decomp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Voronoi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Visibility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10101"/>
                      </a:solidFill>
                      <a:prstDash val="solid"/>
                    </a:lnL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Practical above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Practical above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Fast to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Compute?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Usable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Online?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Gives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Optimal?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Spots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Impossibilities?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Easy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Implement?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177795"/>
            <a:ext cx="4114800" cy="723900"/>
          </a:xfrm>
          <a:prstGeom prst="rect">
            <a:avLst/>
          </a:prstGeom>
          <a:ln w="19050">
            <a:solidFill>
              <a:srgbClr val="01990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322705" marR="328295" indent="-988694">
              <a:lnSpc>
                <a:spcPct val="100000"/>
              </a:lnSpc>
              <a:spcBef>
                <a:spcPts val="390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Latombe’s Numerical Potential  Field</a:t>
            </a:r>
            <a:r>
              <a:rPr dirty="0" sz="200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801370">
              <a:lnSpc>
                <a:spcPct val="100000"/>
              </a:lnSpc>
              <a:spcBef>
                <a:spcPts val="640"/>
              </a:spcBef>
            </a:pP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now…..</a:t>
            </a:r>
            <a:endParaRPr sz="1000">
              <a:latin typeface="Arial"/>
              <a:cs typeface="Arial"/>
            </a:endParaRPr>
          </a:p>
          <a:p>
            <a:pPr marL="801370" marR="735330" indent="4572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Let’s look </a:t>
            </a:r>
            <a:r>
              <a:rPr dirty="0" sz="1000">
                <a:latin typeface="Arial"/>
                <a:cs typeface="Arial"/>
              </a:rPr>
              <a:t>at </a:t>
            </a:r>
            <a:r>
              <a:rPr dirty="0" sz="1000" spc="-5">
                <a:latin typeface="Arial"/>
                <a:cs typeface="Arial"/>
              </a:rPr>
              <a:t>one of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state-of-the-art </a:t>
            </a:r>
            <a:r>
              <a:rPr dirty="0" sz="1000">
                <a:latin typeface="Arial"/>
                <a:cs typeface="Arial"/>
              </a:rPr>
              <a:t>motion  </a:t>
            </a:r>
            <a:r>
              <a:rPr dirty="0" sz="1000" spc="-5">
                <a:latin typeface="Arial"/>
                <a:cs typeface="Arial"/>
              </a:rPr>
              <a:t>planners.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439420" marR="638175" indent="-171450">
              <a:lnSpc>
                <a:spcPct val="100000"/>
              </a:lnSpc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Combines Cell Decomposition and Potential  Fields</a:t>
            </a:r>
            <a:endParaRPr sz="1400">
              <a:latin typeface="Arial"/>
              <a:cs typeface="Arial"/>
            </a:endParaRPr>
          </a:p>
          <a:p>
            <a:pPr marL="439420" marR="330835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Key insight: Compute an “optimal” potential field  in world coordinate space (not config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space)</a:t>
            </a:r>
            <a:endParaRPr sz="1400">
              <a:latin typeface="Arial"/>
              <a:cs typeface="Arial"/>
            </a:endParaRPr>
          </a:p>
          <a:p>
            <a:pPr marL="439420" marR="75565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Define a C-space potential field in terms of  world-space potential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field.</a:t>
            </a:r>
            <a:endParaRPr sz="14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5485678"/>
            <a:ext cx="3928110" cy="256794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10310">
              <a:lnSpc>
                <a:spcPct val="100000"/>
              </a:lnSpc>
              <a:spcBef>
                <a:spcPts val="129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N.P.F. Step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latin typeface="Arial"/>
                <a:cs typeface="Arial"/>
              </a:rPr>
              <a:t>Get given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  <a:p>
            <a:pPr algn="just" marR="624205">
              <a:lnSpc>
                <a:spcPts val="173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You have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world </a:t>
            </a:r>
            <a:r>
              <a:rPr dirty="0" sz="1200">
                <a:latin typeface="Arial"/>
                <a:cs typeface="Arial"/>
              </a:rPr>
              <a:t>ω </a:t>
            </a:r>
            <a:r>
              <a:rPr dirty="0" sz="1200" spc="-5">
                <a:latin typeface="Arial"/>
                <a:cs typeface="Arial"/>
              </a:rPr>
              <a:t>which 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2-D or 3-D space.  </a:t>
            </a:r>
            <a:r>
              <a:rPr dirty="0" sz="1200">
                <a:latin typeface="Arial"/>
                <a:cs typeface="Arial"/>
              </a:rPr>
              <a:t>There </a:t>
            </a:r>
            <a:r>
              <a:rPr dirty="0" sz="1200" spc="-5">
                <a:latin typeface="Arial"/>
                <a:cs typeface="Arial"/>
              </a:rPr>
              <a:t>are obstacles and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robot.</a:t>
            </a:r>
            <a:endParaRPr sz="1200">
              <a:latin typeface="Arial"/>
              <a:cs typeface="Arial"/>
            </a:endParaRPr>
          </a:p>
          <a:p>
            <a:pPr algn="just" marL="457200"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Robot </a:t>
            </a:r>
            <a:r>
              <a:rPr dirty="0" sz="1200">
                <a:latin typeface="Arial"/>
                <a:cs typeface="Arial"/>
              </a:rPr>
              <a:t>may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fixed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free-flying, </a:t>
            </a:r>
            <a:r>
              <a:rPr dirty="0" sz="1200" spc="-5">
                <a:latin typeface="Arial"/>
                <a:cs typeface="Arial"/>
              </a:rPr>
              <a:t>may be jointed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just" marL="4572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totally</a:t>
            </a:r>
            <a:r>
              <a:rPr dirty="0" sz="1200" spc="-5">
                <a:latin typeface="Arial"/>
                <a:cs typeface="Arial"/>
              </a:rPr>
              <a:t> rigid.</a:t>
            </a:r>
            <a:endParaRPr sz="1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latin typeface="Arial"/>
                <a:cs typeface="Arial"/>
              </a:rPr>
              <a:t>You have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start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configuration.</a:t>
            </a:r>
            <a:endParaRPr sz="1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Goal spec.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more flexible than mere </a:t>
            </a:r>
            <a:r>
              <a:rPr dirty="0" sz="1200" spc="-5">
                <a:latin typeface="Arial"/>
                <a:cs typeface="Arial"/>
              </a:rPr>
              <a:t>goal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configuration:</a:t>
            </a:r>
            <a:endParaRPr sz="1200">
              <a:latin typeface="Arial"/>
              <a:cs typeface="Arial"/>
            </a:endParaRPr>
          </a:p>
          <a:p>
            <a:pPr algn="just" marL="170815" marR="6985" indent="28575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You can specify between </a:t>
            </a:r>
            <a:r>
              <a:rPr dirty="0" sz="1200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i="1">
                <a:latin typeface="Arial"/>
                <a:cs typeface="Arial"/>
              </a:rPr>
              <a:t>P </a:t>
            </a:r>
            <a:r>
              <a:rPr dirty="0" sz="1200" spc="-5">
                <a:latin typeface="Arial"/>
                <a:cs typeface="Arial"/>
              </a:rPr>
              <a:t>points </a:t>
            </a:r>
            <a:r>
              <a:rPr dirty="0" sz="1000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z="1000" i="1">
                <a:solidFill>
                  <a:srgbClr val="FF5050"/>
                </a:solidFill>
                <a:latin typeface="Arial"/>
                <a:cs typeface="Arial"/>
              </a:rPr>
              <a:t>P </a:t>
            </a:r>
            <a:r>
              <a:rPr dirty="0" sz="1000">
                <a:solidFill>
                  <a:srgbClr val="FF5050"/>
                </a:solidFill>
                <a:latin typeface="Arial"/>
                <a:cs typeface="Arial"/>
              </a:rPr>
              <a:t>= </a:t>
            </a:r>
            <a:r>
              <a:rPr dirty="0" sz="1000" spc="-5">
                <a:solidFill>
                  <a:srgbClr val="FF5050"/>
                </a:solidFill>
                <a:latin typeface="Arial"/>
                <a:cs typeface="Arial"/>
              </a:rPr>
              <a:t>number  of DOFs) </a:t>
            </a:r>
            <a:r>
              <a:rPr dirty="0" sz="1200" spc="-5">
                <a:latin typeface="Arial"/>
                <a:cs typeface="Arial"/>
              </a:rPr>
              <a:t>in world space, and state that various points on  </a:t>
            </a:r>
            <a:r>
              <a:rPr dirty="0" sz="1200">
                <a:latin typeface="Arial"/>
                <a:cs typeface="Arial"/>
              </a:rPr>
              <a:t>the robot should meet </a:t>
            </a:r>
            <a:r>
              <a:rPr dirty="0" sz="1200" spc="-5">
                <a:latin typeface="Arial"/>
                <a:cs typeface="Arial"/>
              </a:rPr>
              <a:t>those world points. E.G.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3620" y="8114790"/>
            <a:ext cx="1041400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“I </a:t>
            </a:r>
            <a:r>
              <a:rPr dirty="0" sz="900" spc="-10">
                <a:latin typeface="Arial"/>
                <a:cs typeface="Arial"/>
              </a:rPr>
              <a:t>want </a:t>
            </a:r>
            <a:r>
              <a:rPr dirty="0" sz="900">
                <a:latin typeface="Arial"/>
                <a:cs typeface="Arial"/>
              </a:rPr>
              <a:t>my </a:t>
            </a:r>
            <a:r>
              <a:rPr dirty="0" sz="900" spc="-5">
                <a:latin typeface="Arial"/>
                <a:cs typeface="Arial"/>
              </a:rPr>
              <a:t>tip to end  up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here”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623" y="8152898"/>
            <a:ext cx="1711960" cy="51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4762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“I </a:t>
            </a:r>
            <a:r>
              <a:rPr dirty="0" sz="900" spc="-5">
                <a:latin typeface="Arial"/>
                <a:cs typeface="Arial"/>
              </a:rPr>
              <a:t>want </a:t>
            </a:r>
            <a:r>
              <a:rPr dirty="0" sz="900">
                <a:latin typeface="Arial"/>
                <a:cs typeface="Arial"/>
              </a:rPr>
              <a:t>my tip here, my </a:t>
            </a:r>
            <a:r>
              <a:rPr dirty="0" sz="900" spc="-5">
                <a:latin typeface="Arial"/>
                <a:cs typeface="Arial"/>
              </a:rPr>
              <a:t>wrist  there, and </a:t>
            </a:r>
            <a:r>
              <a:rPr dirty="0" sz="900">
                <a:latin typeface="Arial"/>
                <a:cs typeface="Arial"/>
              </a:rPr>
              <a:t>my </a:t>
            </a:r>
            <a:r>
              <a:rPr dirty="0" sz="900" spc="-5">
                <a:latin typeface="Arial"/>
                <a:cs typeface="Arial"/>
              </a:rPr>
              <a:t>shoulder way over  there.”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59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220" y="8265667"/>
            <a:ext cx="147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9A00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6" y="1371852"/>
            <a:ext cx="17030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N.P.F. Step</a:t>
            </a:r>
            <a:r>
              <a:rPr dirty="0" spc="-70"/>
              <a:t> </a:t>
            </a:r>
            <a:r>
              <a:rPr dirty="0" spc="-5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820" y="1763522"/>
            <a:ext cx="40163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For each given world-goal-point we compute  an optimal potential field 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worldspace.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2106" y="2292095"/>
            <a:ext cx="1292236" cy="1034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91410" y="3244595"/>
            <a:ext cx="1258996" cy="129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8320" y="2300732"/>
            <a:ext cx="43560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Example: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7618" y="2262636"/>
            <a:ext cx="73469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Arial"/>
                <a:cs typeface="Arial"/>
              </a:rPr>
              <a:t>w</a:t>
            </a:r>
            <a:r>
              <a:rPr dirty="0" sz="800">
                <a:latin typeface="Arial"/>
                <a:cs typeface="Arial"/>
              </a:rPr>
              <a:t>o</a:t>
            </a:r>
            <a:r>
              <a:rPr dirty="0" sz="800" spc="-5">
                <a:latin typeface="Arial"/>
                <a:cs typeface="Arial"/>
              </a:rPr>
              <a:t>rld-goal-point 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 spc="-5" i="1">
                <a:latin typeface="Arial"/>
                <a:cs typeface="Arial"/>
              </a:rPr>
              <a:t>x </a:t>
            </a:r>
            <a:r>
              <a:rPr dirty="0" sz="800" spc="-5">
                <a:latin typeface="Arial"/>
                <a:cs typeface="Arial"/>
              </a:rPr>
              <a:t>joint on  </a:t>
            </a:r>
            <a:r>
              <a:rPr dirty="0" sz="800" spc="-10">
                <a:latin typeface="Arial"/>
                <a:cs typeface="Arial"/>
              </a:rPr>
              <a:t>arm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0" y="2368295"/>
            <a:ext cx="304800" cy="38100"/>
          </a:xfrm>
          <a:custGeom>
            <a:avLst/>
            <a:gdLst/>
            <a:ahLst/>
            <a:cxnLst/>
            <a:rect l="l" t="t" r="r" b="b"/>
            <a:pathLst>
              <a:path w="304800" h="38100">
                <a:moveTo>
                  <a:pt x="0" y="3810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5200" y="2673774"/>
            <a:ext cx="367665" cy="380365"/>
          </a:xfrm>
          <a:custGeom>
            <a:avLst/>
            <a:gdLst/>
            <a:ahLst/>
            <a:cxnLst/>
            <a:rect l="l" t="t" r="r" b="b"/>
            <a:pathLst>
              <a:path w="367664" h="380364">
                <a:moveTo>
                  <a:pt x="0" y="380321"/>
                </a:moveTo>
                <a:lnTo>
                  <a:pt x="29307" y="371150"/>
                </a:lnTo>
                <a:lnTo>
                  <a:pt x="70983" y="359860"/>
                </a:lnTo>
                <a:lnTo>
                  <a:pt x="120324" y="346291"/>
                </a:lnTo>
                <a:lnTo>
                  <a:pt x="172625" y="330282"/>
                </a:lnTo>
                <a:lnTo>
                  <a:pt x="223179" y="311674"/>
                </a:lnTo>
                <a:lnTo>
                  <a:pt x="267282" y="290307"/>
                </a:lnTo>
                <a:lnTo>
                  <a:pt x="300227" y="266021"/>
                </a:lnTo>
                <a:lnTo>
                  <a:pt x="329488" y="220350"/>
                </a:lnTo>
                <a:lnTo>
                  <a:pt x="347228" y="162352"/>
                </a:lnTo>
                <a:lnTo>
                  <a:pt x="356737" y="102197"/>
                </a:lnTo>
                <a:lnTo>
                  <a:pt x="361309" y="50052"/>
                </a:lnTo>
                <a:lnTo>
                  <a:pt x="364236" y="16085"/>
                </a:lnTo>
                <a:lnTo>
                  <a:pt x="367462" y="0"/>
                </a:lnTo>
                <a:lnTo>
                  <a:pt x="366045" y="2845"/>
                </a:lnTo>
                <a:lnTo>
                  <a:pt x="355342" y="20693"/>
                </a:lnTo>
                <a:lnTo>
                  <a:pt x="330708" y="49613"/>
                </a:lnTo>
              </a:path>
            </a:pathLst>
          </a:custGeom>
          <a:ln w="14287">
            <a:solidFill>
              <a:srgbClr val="01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88920" y="2946907"/>
            <a:ext cx="3121660" cy="154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0" marR="1428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Optimal potential field can simply be  “shortest distance”.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R="1774825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Computed </a:t>
            </a:r>
            <a:r>
              <a:rPr dirty="0" sz="90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discretizing  world-space </a:t>
            </a:r>
            <a:r>
              <a:rPr dirty="0" sz="900">
                <a:latin typeface="Arial"/>
                <a:cs typeface="Arial"/>
              </a:rPr>
              <a:t>on a </a:t>
            </a:r>
            <a:r>
              <a:rPr dirty="0" sz="900" spc="-5">
                <a:latin typeface="Arial"/>
                <a:cs typeface="Arial"/>
              </a:rPr>
              <a:t>fine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grid.</a:t>
            </a:r>
            <a:endParaRPr sz="900">
              <a:latin typeface="Arial"/>
              <a:cs typeface="Arial"/>
            </a:endParaRPr>
          </a:p>
          <a:p>
            <a:pPr marR="1767205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Q: </a:t>
            </a:r>
            <a:r>
              <a:rPr dirty="0" sz="900">
                <a:solidFill>
                  <a:srgbClr val="0033CC"/>
                </a:solidFill>
                <a:latin typeface="Arial"/>
                <a:cs typeface="Arial"/>
              </a:rPr>
              <a:t>Why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is fine grid not too  expensive</a:t>
            </a:r>
            <a:r>
              <a:rPr dirty="0" sz="9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now?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7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33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1916" y="5844539"/>
            <a:ext cx="3474982" cy="1481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444500">
              <a:lnSpc>
                <a:spcPct val="100000"/>
              </a:lnSpc>
              <a:spcBef>
                <a:spcPts val="13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Skeletons in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the World</a:t>
            </a:r>
            <a:r>
              <a:rPr dirty="0" sz="2200" spc="-2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67970" marR="2426970">
              <a:lnSpc>
                <a:spcPct val="110000"/>
              </a:lnSpc>
              <a:buChar char="•"/>
              <a:tabLst>
                <a:tab pos="417830" algn="l"/>
              </a:tabLst>
            </a:pPr>
            <a:r>
              <a:rPr dirty="0" sz="1000" spc="-5">
                <a:latin typeface="Arial"/>
                <a:cs typeface="Arial"/>
              </a:rPr>
              <a:t>Easy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skeletonize with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grid  </a:t>
            </a:r>
            <a:r>
              <a:rPr dirty="0" sz="1000">
                <a:latin typeface="Arial"/>
                <a:cs typeface="Arial"/>
              </a:rPr>
              <a:t>Then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what?</a:t>
            </a:r>
            <a:endParaRPr sz="1000">
              <a:latin typeface="Arial"/>
              <a:cs typeface="Arial"/>
            </a:endParaRPr>
          </a:p>
          <a:p>
            <a:pPr lvl="1" marL="877569" indent="-26733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877569" algn="l"/>
                <a:tab pos="878205" algn="l"/>
              </a:tabLst>
            </a:pPr>
            <a:r>
              <a:rPr dirty="0" sz="900" spc="-5">
                <a:latin typeface="Arial"/>
                <a:cs typeface="Arial"/>
              </a:rPr>
              <a:t>Extend the skeleton to join to 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goal</a:t>
            </a:r>
            <a:endParaRPr sz="900">
              <a:latin typeface="Arial"/>
              <a:cs typeface="Arial"/>
            </a:endParaRPr>
          </a:p>
          <a:p>
            <a:pPr lvl="1" marL="877569" indent="-267335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877569" algn="l"/>
                <a:tab pos="878205" algn="l"/>
              </a:tabLst>
            </a:pPr>
            <a:r>
              <a:rPr dirty="0" sz="900" spc="-5">
                <a:latin typeface="Arial"/>
                <a:cs typeface="Arial"/>
              </a:rPr>
              <a:t>Compute least-cost-to-goal for all points on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skeleton</a:t>
            </a:r>
            <a:endParaRPr sz="900">
              <a:latin typeface="Arial"/>
              <a:cs typeface="Arial"/>
            </a:endParaRPr>
          </a:p>
          <a:p>
            <a:pPr lvl="1" marL="877569" indent="-267335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877569" algn="l"/>
                <a:tab pos="878205" algn="l"/>
              </a:tabLst>
            </a:pPr>
            <a:r>
              <a:rPr dirty="0" sz="900" spc="-5">
                <a:latin typeface="Arial"/>
                <a:cs typeface="Arial"/>
              </a:rPr>
              <a:t>Define potential field </a:t>
            </a:r>
            <a:r>
              <a:rPr dirty="0" sz="90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traveling downhill to local part 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skeleton.</a:t>
            </a:r>
            <a:endParaRPr sz="900">
              <a:latin typeface="Arial"/>
              <a:cs typeface="Arial"/>
            </a:endParaRPr>
          </a:p>
          <a:p>
            <a:pPr marL="267970" marR="332105">
              <a:lnSpc>
                <a:spcPts val="869"/>
              </a:lnSpc>
              <a:spcBef>
                <a:spcPts val="210"/>
              </a:spcBef>
            </a:pPr>
            <a:r>
              <a:rPr dirty="0" sz="800" spc="-5">
                <a:latin typeface="Arial"/>
                <a:cs typeface="Arial"/>
              </a:rPr>
              <a:t>The exact definition of this is unclear.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is NOT “shortest path to skeleton” and </a:t>
            </a:r>
            <a:r>
              <a:rPr dirty="0" sz="800">
                <a:latin typeface="Arial"/>
                <a:cs typeface="Arial"/>
              </a:rPr>
              <a:t>not  </a:t>
            </a:r>
            <a:r>
              <a:rPr dirty="0" sz="800" spc="-5">
                <a:latin typeface="Arial"/>
                <a:cs typeface="Arial"/>
              </a:rPr>
              <a:t>“shortest </a:t>
            </a:r>
            <a:r>
              <a:rPr dirty="0" sz="800">
                <a:latin typeface="Arial"/>
                <a:cs typeface="Arial"/>
              </a:rPr>
              <a:t>path </a:t>
            </a:r>
            <a:r>
              <a:rPr dirty="0" sz="800" spc="-5">
                <a:latin typeface="Arial"/>
                <a:cs typeface="Arial"/>
              </a:rPr>
              <a:t>to goal” but a kind of combination. Defined inductively </a:t>
            </a:r>
            <a:r>
              <a:rPr dirty="0" sz="800">
                <a:latin typeface="Arial"/>
                <a:cs typeface="Arial"/>
              </a:rPr>
              <a:t>by </a:t>
            </a:r>
            <a:r>
              <a:rPr dirty="0" sz="800" spc="-5">
                <a:latin typeface="Arial"/>
                <a:cs typeface="Arial"/>
              </a:rPr>
              <a:t>first de**** all  points 1 away </a:t>
            </a:r>
            <a:r>
              <a:rPr dirty="0" sz="800">
                <a:latin typeface="Arial"/>
                <a:cs typeface="Arial"/>
              </a:rPr>
              <a:t>from </a:t>
            </a:r>
            <a:r>
              <a:rPr dirty="0" sz="800" spc="-5">
                <a:latin typeface="Arial"/>
                <a:cs typeface="Arial"/>
              </a:rPr>
              <a:t>skeleton as 1 + least adjacent skeleton-cell cost. Then points next to  them, </a:t>
            </a:r>
            <a:r>
              <a:rPr dirty="0" sz="800">
                <a:latin typeface="Arial"/>
                <a:cs typeface="Arial"/>
              </a:rPr>
              <a:t>etc.,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etc.</a:t>
            </a:r>
            <a:endParaRPr sz="800">
              <a:latin typeface="Arial"/>
              <a:cs typeface="Arial"/>
            </a:endParaRPr>
          </a:p>
          <a:p>
            <a:pPr marL="3970020">
              <a:lnSpc>
                <a:spcPts val="74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4500" y="6164579"/>
            <a:ext cx="419100" cy="26416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8260" marR="66675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Arial"/>
                <a:cs typeface="Arial"/>
              </a:rPr>
              <a:t>Zombie  </a:t>
            </a:r>
            <a:r>
              <a:rPr dirty="0" sz="700" spc="-5">
                <a:latin typeface="Arial"/>
                <a:cs typeface="Arial"/>
              </a:rPr>
              <a:t>DNA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40051" y="6428232"/>
            <a:ext cx="490855" cy="255270"/>
          </a:xfrm>
          <a:custGeom>
            <a:avLst/>
            <a:gdLst/>
            <a:ahLst/>
            <a:cxnLst/>
            <a:rect l="l" t="t" r="r" b="b"/>
            <a:pathLst>
              <a:path w="490855" h="255270">
                <a:moveTo>
                  <a:pt x="476679" y="233728"/>
                </a:moveTo>
                <a:lnTo>
                  <a:pt x="445770" y="250697"/>
                </a:lnTo>
                <a:lnTo>
                  <a:pt x="445008" y="251459"/>
                </a:lnTo>
                <a:lnTo>
                  <a:pt x="444246" y="252983"/>
                </a:lnTo>
                <a:lnTo>
                  <a:pt x="445008" y="253745"/>
                </a:lnTo>
                <a:lnTo>
                  <a:pt x="445770" y="255269"/>
                </a:lnTo>
                <a:lnTo>
                  <a:pt x="447294" y="255269"/>
                </a:lnTo>
                <a:lnTo>
                  <a:pt x="448056" y="254507"/>
                </a:lnTo>
                <a:lnTo>
                  <a:pt x="486460" y="233933"/>
                </a:lnTo>
                <a:lnTo>
                  <a:pt x="485394" y="233933"/>
                </a:lnTo>
                <a:lnTo>
                  <a:pt x="476679" y="233728"/>
                </a:lnTo>
                <a:close/>
              </a:path>
              <a:path w="490855" h="255270">
                <a:moveTo>
                  <a:pt x="481316" y="231182"/>
                </a:moveTo>
                <a:lnTo>
                  <a:pt x="476679" y="233728"/>
                </a:lnTo>
                <a:lnTo>
                  <a:pt x="485394" y="233933"/>
                </a:lnTo>
                <a:lnTo>
                  <a:pt x="486460" y="233933"/>
                </a:lnTo>
                <a:lnTo>
                  <a:pt x="487085" y="233599"/>
                </a:lnTo>
                <a:lnTo>
                  <a:pt x="487299" y="233171"/>
                </a:lnTo>
                <a:lnTo>
                  <a:pt x="484631" y="233171"/>
                </a:lnTo>
                <a:lnTo>
                  <a:pt x="481316" y="231182"/>
                </a:lnTo>
                <a:close/>
              </a:path>
              <a:path w="490855" h="255270">
                <a:moveTo>
                  <a:pt x="487085" y="233599"/>
                </a:moveTo>
                <a:lnTo>
                  <a:pt x="486460" y="233933"/>
                </a:lnTo>
                <a:lnTo>
                  <a:pt x="486918" y="233933"/>
                </a:lnTo>
                <a:lnTo>
                  <a:pt x="487085" y="233599"/>
                </a:lnTo>
                <a:close/>
              </a:path>
              <a:path w="490855" h="255270">
                <a:moveTo>
                  <a:pt x="3048" y="0"/>
                </a:moveTo>
                <a:lnTo>
                  <a:pt x="2286" y="762"/>
                </a:lnTo>
                <a:lnTo>
                  <a:pt x="762" y="1523"/>
                </a:lnTo>
                <a:lnTo>
                  <a:pt x="0" y="3047"/>
                </a:lnTo>
                <a:lnTo>
                  <a:pt x="762" y="3809"/>
                </a:lnTo>
                <a:lnTo>
                  <a:pt x="96012" y="223265"/>
                </a:lnTo>
                <a:lnTo>
                  <a:pt x="97536" y="224789"/>
                </a:lnTo>
                <a:lnTo>
                  <a:pt x="98298" y="224789"/>
                </a:lnTo>
                <a:lnTo>
                  <a:pt x="476679" y="233728"/>
                </a:lnTo>
                <a:lnTo>
                  <a:pt x="481316" y="231182"/>
                </a:lnTo>
                <a:lnTo>
                  <a:pt x="476668" y="228393"/>
                </a:lnTo>
                <a:lnTo>
                  <a:pt x="162813" y="220979"/>
                </a:lnTo>
                <a:lnTo>
                  <a:pt x="100584" y="220979"/>
                </a:lnTo>
                <a:lnTo>
                  <a:pt x="98298" y="219455"/>
                </a:lnTo>
                <a:lnTo>
                  <a:pt x="99920" y="219455"/>
                </a:lnTo>
                <a:lnTo>
                  <a:pt x="5334" y="2285"/>
                </a:lnTo>
                <a:lnTo>
                  <a:pt x="4572" y="762"/>
                </a:lnTo>
                <a:lnTo>
                  <a:pt x="3048" y="0"/>
                </a:lnTo>
                <a:close/>
              </a:path>
              <a:path w="490855" h="255270">
                <a:moveTo>
                  <a:pt x="487436" y="229636"/>
                </a:moveTo>
                <a:lnTo>
                  <a:pt x="487680" y="230123"/>
                </a:lnTo>
                <a:lnTo>
                  <a:pt x="487680" y="232409"/>
                </a:lnTo>
                <a:lnTo>
                  <a:pt x="487085" y="233599"/>
                </a:lnTo>
                <a:lnTo>
                  <a:pt x="490728" y="231647"/>
                </a:lnTo>
                <a:lnTo>
                  <a:pt x="487436" y="229636"/>
                </a:lnTo>
                <a:close/>
              </a:path>
              <a:path w="490855" h="255270">
                <a:moveTo>
                  <a:pt x="484631" y="229362"/>
                </a:moveTo>
                <a:lnTo>
                  <a:pt x="481316" y="231182"/>
                </a:lnTo>
                <a:lnTo>
                  <a:pt x="484631" y="233171"/>
                </a:lnTo>
                <a:lnTo>
                  <a:pt x="484631" y="229362"/>
                </a:lnTo>
                <a:close/>
              </a:path>
              <a:path w="490855" h="255270">
                <a:moveTo>
                  <a:pt x="486987" y="229362"/>
                </a:moveTo>
                <a:lnTo>
                  <a:pt x="484631" y="229362"/>
                </a:lnTo>
                <a:lnTo>
                  <a:pt x="484631" y="233171"/>
                </a:lnTo>
                <a:lnTo>
                  <a:pt x="487299" y="233171"/>
                </a:lnTo>
                <a:lnTo>
                  <a:pt x="487680" y="232409"/>
                </a:lnTo>
                <a:lnTo>
                  <a:pt x="487680" y="230123"/>
                </a:lnTo>
                <a:lnTo>
                  <a:pt x="487436" y="229636"/>
                </a:lnTo>
                <a:lnTo>
                  <a:pt x="486987" y="229362"/>
                </a:lnTo>
                <a:close/>
              </a:path>
              <a:path w="490855" h="255270">
                <a:moveTo>
                  <a:pt x="476668" y="228393"/>
                </a:moveTo>
                <a:lnTo>
                  <a:pt x="481316" y="231182"/>
                </a:lnTo>
                <a:lnTo>
                  <a:pt x="484631" y="229362"/>
                </a:lnTo>
                <a:lnTo>
                  <a:pt x="486987" y="229362"/>
                </a:lnTo>
                <a:lnTo>
                  <a:pt x="485740" y="228600"/>
                </a:lnTo>
                <a:lnTo>
                  <a:pt x="476668" y="228393"/>
                </a:lnTo>
                <a:close/>
              </a:path>
              <a:path w="490855" h="255270">
                <a:moveTo>
                  <a:pt x="486918" y="228600"/>
                </a:moveTo>
                <a:lnTo>
                  <a:pt x="485740" y="228600"/>
                </a:lnTo>
                <a:lnTo>
                  <a:pt x="487436" y="229636"/>
                </a:lnTo>
                <a:lnTo>
                  <a:pt x="486918" y="228600"/>
                </a:lnTo>
                <a:close/>
              </a:path>
              <a:path w="490855" h="255270">
                <a:moveTo>
                  <a:pt x="448056" y="205739"/>
                </a:moveTo>
                <a:lnTo>
                  <a:pt x="446531" y="205739"/>
                </a:lnTo>
                <a:lnTo>
                  <a:pt x="445770" y="207263"/>
                </a:lnTo>
                <a:lnTo>
                  <a:pt x="445008" y="208025"/>
                </a:lnTo>
                <a:lnTo>
                  <a:pt x="445770" y="209550"/>
                </a:lnTo>
                <a:lnTo>
                  <a:pt x="446531" y="210312"/>
                </a:lnTo>
                <a:lnTo>
                  <a:pt x="476668" y="228393"/>
                </a:lnTo>
                <a:lnTo>
                  <a:pt x="485394" y="228600"/>
                </a:lnTo>
                <a:lnTo>
                  <a:pt x="485740" y="228600"/>
                </a:lnTo>
                <a:lnTo>
                  <a:pt x="449580" y="206501"/>
                </a:lnTo>
                <a:lnTo>
                  <a:pt x="448056" y="205739"/>
                </a:lnTo>
                <a:close/>
              </a:path>
              <a:path w="490855" h="255270">
                <a:moveTo>
                  <a:pt x="98298" y="219455"/>
                </a:moveTo>
                <a:lnTo>
                  <a:pt x="100584" y="220979"/>
                </a:lnTo>
                <a:lnTo>
                  <a:pt x="99937" y="219494"/>
                </a:lnTo>
                <a:lnTo>
                  <a:pt x="98298" y="219455"/>
                </a:lnTo>
                <a:close/>
              </a:path>
              <a:path w="490855" h="255270">
                <a:moveTo>
                  <a:pt x="99937" y="219494"/>
                </a:moveTo>
                <a:lnTo>
                  <a:pt x="100584" y="220979"/>
                </a:lnTo>
                <a:lnTo>
                  <a:pt x="162813" y="220979"/>
                </a:lnTo>
                <a:lnTo>
                  <a:pt x="99937" y="219494"/>
                </a:lnTo>
                <a:close/>
              </a:path>
              <a:path w="490855" h="255270">
                <a:moveTo>
                  <a:pt x="99920" y="219455"/>
                </a:moveTo>
                <a:lnTo>
                  <a:pt x="98298" y="219455"/>
                </a:lnTo>
                <a:lnTo>
                  <a:pt x="99937" y="21949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1189" y="1476247"/>
            <a:ext cx="39820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Potential from the Skeleton</a:t>
            </a:r>
            <a:r>
              <a:rPr dirty="0" sz="2000" spc="3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3994657"/>
            <a:ext cx="3725545" cy="4305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R="5080">
              <a:lnSpc>
                <a:spcPts val="1510"/>
              </a:lnSpc>
              <a:spcBef>
                <a:spcPts val="290"/>
              </a:spcBef>
            </a:pPr>
            <a:r>
              <a:rPr dirty="0" sz="1400" spc="-5">
                <a:latin typeface="Arial"/>
                <a:cs typeface="Arial"/>
              </a:rPr>
              <a:t>Remember, we do one of these for each world-  goal-point.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4065" y="1758695"/>
            <a:ext cx="2132075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36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4520" y="5428920"/>
            <a:ext cx="4013835" cy="116078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443990">
              <a:lnSpc>
                <a:spcPct val="100000"/>
              </a:lnSpc>
              <a:spcBef>
                <a:spcPts val="119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N.P.F. IV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Arial"/>
                <a:cs typeface="Arial"/>
              </a:rPr>
              <a:t>Compute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potential field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configurations.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"/>
                <a:cs typeface="Arial"/>
              </a:rPr>
              <a:t>Remember, for each goal point we have computed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world-  space potential.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87105" y="7231379"/>
            <a:ext cx="3175493" cy="1258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7920" y="8495792"/>
            <a:ext cx="914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“B” point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contours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9100" y="8450580"/>
            <a:ext cx="1104900" cy="182880"/>
          </a:xfrm>
          <a:custGeom>
            <a:avLst/>
            <a:gdLst/>
            <a:ahLst/>
            <a:cxnLst/>
            <a:rect l="l" t="t" r="r" b="b"/>
            <a:pathLst>
              <a:path w="1104900" h="182879">
                <a:moveTo>
                  <a:pt x="0" y="182880"/>
                </a:moveTo>
                <a:lnTo>
                  <a:pt x="1104900" y="182880"/>
                </a:lnTo>
                <a:lnTo>
                  <a:pt x="11049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74820" y="8457692"/>
            <a:ext cx="914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“A” point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contours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850380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90677" y="0"/>
                </a:moveTo>
                <a:lnTo>
                  <a:pt x="0" y="0"/>
                </a:lnTo>
                <a:lnTo>
                  <a:pt x="137922" y="419100"/>
                </a:lnTo>
                <a:lnTo>
                  <a:pt x="228600" y="419100"/>
                </a:lnTo>
                <a:lnTo>
                  <a:pt x="906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10000" y="6850380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90677" y="0"/>
                </a:moveTo>
                <a:lnTo>
                  <a:pt x="228600" y="419100"/>
                </a:lnTo>
                <a:lnTo>
                  <a:pt x="137922" y="419100"/>
                </a:lnTo>
                <a:lnTo>
                  <a:pt x="0" y="0"/>
                </a:lnTo>
                <a:lnTo>
                  <a:pt x="906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4720" y="6590790"/>
            <a:ext cx="3149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. </a:t>
            </a:r>
            <a:r>
              <a:rPr dirty="0" sz="700">
                <a:latin typeface="Arial"/>
                <a:cs typeface="Arial"/>
              </a:rPr>
              <a:t>B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goal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8119" y="6895590"/>
            <a:ext cx="31496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latin typeface="Arial"/>
                <a:cs typeface="Arial"/>
              </a:rPr>
              <a:t>. 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goal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606" y="6924199"/>
            <a:ext cx="371475" cy="309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60420" y="6935214"/>
            <a:ext cx="64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3320" y="7011414"/>
            <a:ext cx="64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38500" y="6469379"/>
            <a:ext cx="1143000" cy="800100"/>
          </a:xfrm>
          <a:custGeom>
            <a:avLst/>
            <a:gdLst/>
            <a:ahLst/>
            <a:cxnLst/>
            <a:rect l="l" t="t" r="r" b="b"/>
            <a:pathLst>
              <a:path w="1143000" h="800100">
                <a:moveTo>
                  <a:pt x="1143000" y="0"/>
                </a:moveTo>
                <a:lnTo>
                  <a:pt x="0" y="0"/>
                </a:lnTo>
                <a:lnTo>
                  <a:pt x="0" y="800100"/>
                </a:lnTo>
                <a:lnTo>
                  <a:pt x="1143000" y="800100"/>
                </a:lnTo>
                <a:lnTo>
                  <a:pt x="11430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14700" y="70408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14700" y="70408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720" y="1251633"/>
            <a:ext cx="4056379" cy="137985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494155">
              <a:lnSpc>
                <a:spcPct val="100000"/>
              </a:lnSpc>
              <a:spcBef>
                <a:spcPts val="119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N.P.F. IV</a:t>
            </a:r>
            <a:endParaRPr sz="2200">
              <a:latin typeface="Arial"/>
              <a:cs typeface="Arial"/>
            </a:endParaRPr>
          </a:p>
          <a:p>
            <a:pPr marL="50165" marR="30480">
              <a:lnSpc>
                <a:spcPct val="109800"/>
              </a:lnSpc>
              <a:spcBef>
                <a:spcPts val="459"/>
              </a:spcBef>
            </a:pPr>
            <a:r>
              <a:rPr dirty="0" sz="1200" spc="-5">
                <a:latin typeface="Arial"/>
                <a:cs typeface="Arial"/>
              </a:rPr>
              <a:t>Combining world space potentials into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C-space potential. 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 i="1">
                <a:latin typeface="Arial"/>
                <a:cs typeface="Arial"/>
              </a:rPr>
              <a:t>W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(point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q</a:t>
            </a:r>
            <a:r>
              <a:rPr dirty="0" sz="1200" spc="-5">
                <a:latin typeface="Arial"/>
                <a:cs typeface="Arial"/>
              </a:rPr>
              <a:t>) 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potential </a:t>
            </a:r>
            <a:r>
              <a:rPr dirty="0" sz="1200">
                <a:latin typeface="Arial"/>
                <a:cs typeface="Arial"/>
              </a:rPr>
              <a:t>field for the </a:t>
            </a:r>
            <a:r>
              <a:rPr dirty="0" sz="1200" spc="-5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’th distinguished  point on </a:t>
            </a:r>
            <a:r>
              <a:rPr dirty="0" sz="1200" spc="-70">
                <a:latin typeface="Arial"/>
                <a:cs typeface="Arial"/>
              </a:rPr>
              <a:t>the</a:t>
            </a:r>
            <a:r>
              <a:rPr dirty="0" baseline="46296" sz="1350" spc="-104">
                <a:latin typeface="Arial"/>
                <a:cs typeface="Arial"/>
              </a:rPr>
              <a:t>~</a:t>
            </a:r>
            <a:r>
              <a:rPr dirty="0" baseline="46296" sz="1350" spc="-247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robot…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could define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755" y="2701260"/>
            <a:ext cx="22542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350" spc="-5">
                <a:latin typeface="Symbol"/>
                <a:cs typeface="Symbol"/>
              </a:rPr>
              <a:t>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0842" y="2931734"/>
            <a:ext cx="8953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8191" y="2787711"/>
            <a:ext cx="3092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19710" algn="l"/>
              </a:tabLst>
            </a:pPr>
            <a:r>
              <a:rPr dirty="0" sz="1550" spc="-550">
                <a:latin typeface="Symbol"/>
                <a:cs typeface="Symbol"/>
              </a:rPr>
              <a:t>⎜</a:t>
            </a:r>
            <a:r>
              <a:rPr dirty="0" sz="1550" spc="-550">
                <a:latin typeface="Times New Roman"/>
                <a:cs typeface="Times New Roman"/>
              </a:rPr>
              <a:t>	</a:t>
            </a:r>
            <a:r>
              <a:rPr dirty="0" sz="1550" spc="-900">
                <a:latin typeface="Symbol"/>
                <a:cs typeface="Symbol"/>
              </a:rPr>
              <a:t>⎟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8927" y="2787711"/>
            <a:ext cx="1949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9259" sz="1350" i="1">
                <a:latin typeface="Times New Roman"/>
                <a:cs typeface="Times New Roman"/>
              </a:rPr>
              <a:t>i</a:t>
            </a:r>
            <a:r>
              <a:rPr dirty="0" baseline="-9259" sz="1350" spc="-187" i="1">
                <a:latin typeface="Times New Roman"/>
                <a:cs typeface="Times New Roman"/>
              </a:rPr>
              <a:t> </a:t>
            </a:r>
            <a:r>
              <a:rPr dirty="0" sz="1550" spc="-700">
                <a:latin typeface="Symbol"/>
                <a:cs typeface="Symbol"/>
              </a:rPr>
              <a:t>⎜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7871" y="2773238"/>
            <a:ext cx="109982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92175" algn="l"/>
              </a:tabLst>
            </a:pPr>
            <a:r>
              <a:rPr dirty="0" baseline="-15432" sz="1350" i="1">
                <a:latin typeface="Times New Roman"/>
                <a:cs typeface="Times New Roman"/>
              </a:rPr>
              <a:t>i</a:t>
            </a:r>
            <a:r>
              <a:rPr dirty="0" baseline="-15432" sz="1350" spc="-75" i="1">
                <a:latin typeface="Times New Roman"/>
                <a:cs typeface="Times New Roman"/>
              </a:rPr>
              <a:t> </a:t>
            </a:r>
            <a:r>
              <a:rPr dirty="0" sz="1550" spc="-550">
                <a:latin typeface="Symbol"/>
                <a:cs typeface="Symbol"/>
              </a:rPr>
              <a:t>⎜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baseline="-3584" sz="2325" spc="-1042">
                <a:latin typeface="Symbol"/>
                <a:cs typeface="Symbol"/>
              </a:rPr>
              <a:t>⎟</a:t>
            </a:r>
            <a:r>
              <a:rPr dirty="0" sz="1550" spc="-825">
                <a:latin typeface="Symbol"/>
                <a:cs typeface="Symbol"/>
              </a:rPr>
              <a:t>⎟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2713" y="3027529"/>
            <a:ext cx="786130" cy="165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40" i="1">
                <a:latin typeface="Times New Roman"/>
                <a:cs typeface="Times New Roman"/>
              </a:rPr>
              <a:t>i</a:t>
            </a:r>
            <a:r>
              <a:rPr dirty="0" sz="900" spc="5">
                <a:latin typeface="Times New Roman"/>
                <a:cs typeface="Times New Roman"/>
              </a:rPr>
              <a:t>.</a:t>
            </a:r>
            <a:r>
              <a:rPr dirty="0" sz="900" spc="25" i="1">
                <a:latin typeface="Times New Roman"/>
                <a:cs typeface="Times New Roman"/>
              </a:rPr>
              <a:t>e</a:t>
            </a:r>
            <a:r>
              <a:rPr dirty="0" sz="900" spc="20">
                <a:latin typeface="Times New Roman"/>
                <a:cs typeface="Times New Roman"/>
              </a:rPr>
              <a:t>.</a:t>
            </a:r>
            <a:r>
              <a:rPr dirty="0" sz="900" spc="5" i="1">
                <a:latin typeface="Times New Roman"/>
                <a:cs typeface="Times New Roman"/>
              </a:rPr>
              <a:t>d</a:t>
            </a:r>
            <a:r>
              <a:rPr dirty="0" sz="900" i="1">
                <a:latin typeface="Times New Roman"/>
                <a:cs typeface="Times New Roman"/>
              </a:rPr>
              <a:t>istingui</a:t>
            </a:r>
            <a:r>
              <a:rPr dirty="0" sz="900" spc="15" i="1">
                <a:latin typeface="Times New Roman"/>
                <a:cs typeface="Times New Roman"/>
              </a:rPr>
              <a:t>s</a:t>
            </a:r>
            <a:r>
              <a:rPr dirty="0" sz="900" spc="5" i="1">
                <a:latin typeface="Times New Roman"/>
                <a:cs typeface="Times New Roman"/>
              </a:rPr>
              <a:t>hed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9197" y="2915729"/>
            <a:ext cx="40322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~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1550" spc="-1060">
                <a:latin typeface="Symbol"/>
                <a:cs typeface="Symbol"/>
              </a:rPr>
              <a:t>⎠</a:t>
            </a:r>
            <a:r>
              <a:rPr dirty="0" baseline="-5376" sz="2325" spc="-1589">
                <a:latin typeface="Symbol"/>
                <a:cs typeface="Symbol"/>
              </a:rPr>
              <a:t>⎠</a:t>
            </a:r>
            <a:endParaRPr baseline="-5376" sz="23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8191" y="2915729"/>
            <a:ext cx="3092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~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1550" spc="-1300">
                <a:latin typeface="Symbol"/>
                <a:cs typeface="Symbol"/>
              </a:rPr>
              <a:t>⎠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850" y="2754950"/>
            <a:ext cx="124523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550" spc="10" i="1">
                <a:latin typeface="Times New Roman"/>
                <a:cs typeface="Times New Roman"/>
              </a:rPr>
              <a:t>W </a:t>
            </a:r>
            <a:r>
              <a:rPr dirty="0" baseline="30465" sz="2325" spc="-89">
                <a:latin typeface="Symbol"/>
                <a:cs typeface="Symbol"/>
              </a:rPr>
              <a:t>⎛</a:t>
            </a:r>
            <a:r>
              <a:rPr dirty="0" sz="1550" spc="-60">
                <a:latin typeface="Times New Roman"/>
                <a:cs typeface="Times New Roman"/>
              </a:rPr>
              <a:t>point </a:t>
            </a:r>
            <a:r>
              <a:rPr dirty="0" baseline="26881" sz="2325" spc="-825">
                <a:latin typeface="Symbol"/>
                <a:cs typeface="Symbol"/>
              </a:rPr>
              <a:t>⎛</a:t>
            </a:r>
            <a:r>
              <a:rPr dirty="0" baseline="26881" sz="2325" spc="-322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q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baseline="26881" sz="2325" spc="-1732">
                <a:latin typeface="Symbol"/>
                <a:cs typeface="Symbol"/>
              </a:rPr>
              <a:t>⎞</a:t>
            </a:r>
            <a:r>
              <a:rPr dirty="0" baseline="30465" sz="2325" spc="-1732">
                <a:latin typeface="Symbol"/>
                <a:cs typeface="Symbol"/>
              </a:rPr>
              <a:t>⎞</a:t>
            </a:r>
            <a:endParaRPr baseline="30465" sz="232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5527" y="2743644"/>
            <a:ext cx="64135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650" spc="-250" i="1">
                <a:latin typeface="Symbol"/>
                <a:cs typeface="Symbol"/>
              </a:rPr>
              <a:t></a:t>
            </a:r>
            <a:r>
              <a:rPr dirty="0" baseline="26881" sz="2325" spc="-375">
                <a:latin typeface="Symbol"/>
                <a:cs typeface="Symbol"/>
              </a:rPr>
              <a:t>⎛</a:t>
            </a:r>
            <a:r>
              <a:rPr dirty="0" baseline="26881" sz="2325" spc="-37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q</a:t>
            </a:r>
            <a:r>
              <a:rPr dirty="0" sz="1550" spc="-225" i="1">
                <a:latin typeface="Times New Roman"/>
                <a:cs typeface="Times New Roman"/>
              </a:rPr>
              <a:t> </a:t>
            </a:r>
            <a:r>
              <a:rPr dirty="0" baseline="26881" sz="2325" spc="-825">
                <a:latin typeface="Symbol"/>
                <a:cs typeface="Symbol"/>
              </a:rPr>
              <a:t>⎞</a:t>
            </a:r>
            <a:r>
              <a:rPr dirty="0" baseline="26881" sz="2325" spc="-112">
                <a:latin typeface="Times New Roman"/>
                <a:cs typeface="Times New Roman"/>
              </a:rPr>
              <a:t> </a:t>
            </a:r>
            <a:r>
              <a:rPr dirty="0" sz="1550" spc="-54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4520" y="3250183"/>
            <a:ext cx="2785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many </a:t>
            </a:r>
            <a:r>
              <a:rPr dirty="0" sz="1200" spc="-5">
                <a:latin typeface="Arial"/>
                <a:cs typeface="Arial"/>
              </a:rPr>
              <a:t>other </a:t>
            </a:r>
            <a:r>
              <a:rPr dirty="0" sz="1200">
                <a:latin typeface="Arial"/>
                <a:cs typeface="Arial"/>
              </a:rPr>
              <a:t>combination methods,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e.g.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7037" y="3816216"/>
            <a:ext cx="8953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4362" y="3672208"/>
            <a:ext cx="30988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19710" algn="l"/>
              </a:tabLst>
            </a:pPr>
            <a:r>
              <a:rPr dirty="0" sz="1550" spc="-550">
                <a:latin typeface="Symbol"/>
                <a:cs typeface="Symbol"/>
              </a:rPr>
              <a:t>⎜</a:t>
            </a:r>
            <a:r>
              <a:rPr dirty="0" sz="1550" spc="-550">
                <a:latin typeface="Times New Roman"/>
                <a:cs typeface="Times New Roman"/>
              </a:rPr>
              <a:t>	</a:t>
            </a:r>
            <a:r>
              <a:rPr dirty="0" sz="1550" spc="-900">
                <a:latin typeface="Symbol"/>
                <a:cs typeface="Symbol"/>
              </a:rPr>
              <a:t>⎟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5379" y="3799459"/>
            <a:ext cx="40322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~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1550" spc="-1060">
                <a:latin typeface="Symbol"/>
                <a:cs typeface="Symbol"/>
              </a:rPr>
              <a:t>⎠</a:t>
            </a:r>
            <a:r>
              <a:rPr dirty="0" baseline="-5376" sz="2325" spc="-1589">
                <a:latin typeface="Symbol"/>
                <a:cs typeface="Symbol"/>
              </a:rPr>
              <a:t>⎠</a:t>
            </a:r>
            <a:endParaRPr baseline="-5376" sz="232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4362" y="3799459"/>
            <a:ext cx="30988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50" spc="-550">
                <a:latin typeface="Symbol"/>
                <a:cs typeface="Symbol"/>
              </a:rPr>
              <a:t>⎝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~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1550" spc="-1305">
                <a:latin typeface="Symbol"/>
                <a:cs typeface="Symbol"/>
              </a:rPr>
              <a:t>⎠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5266" y="3638669"/>
            <a:ext cx="1818639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598805" algn="l"/>
              </a:tabLst>
            </a:pPr>
            <a:r>
              <a:rPr dirty="0" sz="1550" spc="5">
                <a:latin typeface="Times New Roman"/>
                <a:cs typeface="Times New Roman"/>
              </a:rPr>
              <a:t>max	</a:t>
            </a:r>
            <a:r>
              <a:rPr dirty="0" sz="1550" spc="10" i="1">
                <a:latin typeface="Times New Roman"/>
                <a:cs typeface="Times New Roman"/>
              </a:rPr>
              <a:t>W </a:t>
            </a:r>
            <a:r>
              <a:rPr dirty="0" baseline="30465" sz="2325" spc="-89">
                <a:latin typeface="Symbol"/>
                <a:cs typeface="Symbol"/>
              </a:rPr>
              <a:t>⎛</a:t>
            </a:r>
            <a:r>
              <a:rPr dirty="0" sz="1550" spc="-60">
                <a:latin typeface="Times New Roman"/>
                <a:cs typeface="Times New Roman"/>
              </a:rPr>
              <a:t>point </a:t>
            </a:r>
            <a:r>
              <a:rPr dirty="0" baseline="26881" sz="2325" spc="-825">
                <a:latin typeface="Symbol"/>
                <a:cs typeface="Symbol"/>
              </a:rPr>
              <a:t>⎛</a:t>
            </a:r>
            <a:r>
              <a:rPr dirty="0" baseline="26881" sz="2325" spc="-322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q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baseline="26881" sz="2325" spc="-1732">
                <a:latin typeface="Symbol"/>
                <a:cs typeface="Symbol"/>
              </a:rPr>
              <a:t>⎞</a:t>
            </a:r>
            <a:r>
              <a:rPr dirty="0" baseline="30465" sz="2325" spc="-1732">
                <a:latin typeface="Symbol"/>
                <a:cs typeface="Symbol"/>
              </a:rPr>
              <a:t>⎞</a:t>
            </a:r>
            <a:endParaRPr baseline="30465" sz="232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5140" y="3672208"/>
            <a:ext cx="19494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9259" sz="1350" i="1">
                <a:latin typeface="Times New Roman"/>
                <a:cs typeface="Times New Roman"/>
              </a:rPr>
              <a:t>i</a:t>
            </a:r>
            <a:r>
              <a:rPr dirty="0" baseline="-9259" sz="1350" spc="-187" i="1">
                <a:latin typeface="Times New Roman"/>
                <a:cs typeface="Times New Roman"/>
              </a:rPr>
              <a:t> </a:t>
            </a:r>
            <a:r>
              <a:rPr dirty="0" sz="1550" spc="-700">
                <a:latin typeface="Symbol"/>
                <a:cs typeface="Symbol"/>
              </a:rPr>
              <a:t>⎜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4081" y="3657719"/>
            <a:ext cx="109982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92175" algn="l"/>
              </a:tabLst>
            </a:pPr>
            <a:r>
              <a:rPr dirty="0" baseline="-15432" sz="1350" i="1">
                <a:latin typeface="Times New Roman"/>
                <a:cs typeface="Times New Roman"/>
              </a:rPr>
              <a:t>i</a:t>
            </a:r>
            <a:r>
              <a:rPr dirty="0" baseline="-15432" sz="1350" spc="-75" i="1">
                <a:latin typeface="Times New Roman"/>
                <a:cs typeface="Times New Roman"/>
              </a:rPr>
              <a:t> </a:t>
            </a:r>
            <a:r>
              <a:rPr dirty="0" sz="1550" spc="-550">
                <a:latin typeface="Symbol"/>
                <a:cs typeface="Symbol"/>
              </a:rPr>
              <a:t>⎜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baseline="-3584" sz="2325" spc="-1042">
                <a:latin typeface="Symbol"/>
                <a:cs typeface="Symbol"/>
              </a:rPr>
              <a:t>⎟</a:t>
            </a:r>
            <a:r>
              <a:rPr dirty="0" sz="1550" spc="-825">
                <a:latin typeface="Symbol"/>
                <a:cs typeface="Symbol"/>
              </a:rPr>
              <a:t>⎟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8915" y="3841227"/>
            <a:ext cx="78613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00" spc="40" i="1">
                <a:latin typeface="Times New Roman"/>
                <a:cs typeface="Times New Roman"/>
              </a:rPr>
              <a:t>i</a:t>
            </a:r>
            <a:r>
              <a:rPr dirty="0" sz="900" spc="5">
                <a:latin typeface="Times New Roman"/>
                <a:cs typeface="Times New Roman"/>
              </a:rPr>
              <a:t>.</a:t>
            </a:r>
            <a:r>
              <a:rPr dirty="0" sz="900" spc="25" i="1">
                <a:latin typeface="Times New Roman"/>
                <a:cs typeface="Times New Roman"/>
              </a:rPr>
              <a:t>e</a:t>
            </a:r>
            <a:r>
              <a:rPr dirty="0" sz="900" spc="20">
                <a:latin typeface="Times New Roman"/>
                <a:cs typeface="Times New Roman"/>
              </a:rPr>
              <a:t>.</a:t>
            </a:r>
            <a:r>
              <a:rPr dirty="0" sz="900" spc="5" i="1">
                <a:latin typeface="Times New Roman"/>
                <a:cs typeface="Times New Roman"/>
              </a:rPr>
              <a:t>distingui</a:t>
            </a:r>
            <a:r>
              <a:rPr dirty="0" sz="900" spc="10" i="1">
                <a:latin typeface="Times New Roman"/>
                <a:cs typeface="Times New Roman"/>
              </a:rPr>
              <a:t>s</a:t>
            </a:r>
            <a:r>
              <a:rPr dirty="0" sz="900" spc="5" i="1">
                <a:latin typeface="Times New Roman"/>
                <a:cs typeface="Times New Roman"/>
              </a:rPr>
              <a:t>hed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1727" y="3627351"/>
            <a:ext cx="64135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650" spc="-254" i="1">
                <a:latin typeface="Symbol"/>
                <a:cs typeface="Symbol"/>
              </a:rPr>
              <a:t></a:t>
            </a:r>
            <a:r>
              <a:rPr dirty="0" baseline="26881" sz="2325" spc="-382">
                <a:latin typeface="Symbol"/>
                <a:cs typeface="Symbol"/>
              </a:rPr>
              <a:t>⎛</a:t>
            </a:r>
            <a:r>
              <a:rPr dirty="0" baseline="26881" sz="2325" spc="-382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q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26881" sz="2325" spc="-825">
                <a:latin typeface="Symbol"/>
                <a:cs typeface="Symbol"/>
              </a:rPr>
              <a:t>⎞</a:t>
            </a:r>
            <a:r>
              <a:rPr dirty="0" baseline="26881" sz="2325" spc="-104">
                <a:latin typeface="Times New Roman"/>
                <a:cs typeface="Times New Roman"/>
              </a:rPr>
              <a:t> </a:t>
            </a:r>
            <a:r>
              <a:rPr dirty="0" sz="1550" spc="-54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8120" y="4099677"/>
            <a:ext cx="1902460" cy="38798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dirty="0" sz="900" spc="-5">
                <a:latin typeface="Arial"/>
                <a:cs typeface="Arial"/>
              </a:rPr>
              <a:t>Empirically, this is preferred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09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37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08220" y="3760470"/>
            <a:ext cx="916940" cy="478155"/>
          </a:xfrm>
          <a:custGeom>
            <a:avLst/>
            <a:gdLst/>
            <a:ahLst/>
            <a:cxnLst/>
            <a:rect l="l" t="t" r="r" b="b"/>
            <a:pathLst>
              <a:path w="916939" h="478154">
                <a:moveTo>
                  <a:pt x="14546" y="17987"/>
                </a:moveTo>
                <a:lnTo>
                  <a:pt x="9328" y="20055"/>
                </a:lnTo>
                <a:lnTo>
                  <a:pt x="13282" y="23150"/>
                </a:lnTo>
                <a:lnTo>
                  <a:pt x="31241" y="25145"/>
                </a:lnTo>
                <a:lnTo>
                  <a:pt x="79247" y="31241"/>
                </a:lnTo>
                <a:lnTo>
                  <a:pt x="163829" y="40385"/>
                </a:lnTo>
                <a:lnTo>
                  <a:pt x="194309" y="44195"/>
                </a:lnTo>
                <a:lnTo>
                  <a:pt x="226313" y="47243"/>
                </a:lnTo>
                <a:lnTo>
                  <a:pt x="259079" y="51053"/>
                </a:lnTo>
                <a:lnTo>
                  <a:pt x="293369" y="54101"/>
                </a:lnTo>
                <a:lnTo>
                  <a:pt x="397001" y="65531"/>
                </a:lnTo>
                <a:lnTo>
                  <a:pt x="535685" y="82295"/>
                </a:lnTo>
                <a:lnTo>
                  <a:pt x="602741" y="91439"/>
                </a:lnTo>
                <a:lnTo>
                  <a:pt x="635507" y="96774"/>
                </a:lnTo>
                <a:lnTo>
                  <a:pt x="666750" y="101345"/>
                </a:lnTo>
                <a:lnTo>
                  <a:pt x="725424" y="112013"/>
                </a:lnTo>
                <a:lnTo>
                  <a:pt x="752855" y="118109"/>
                </a:lnTo>
                <a:lnTo>
                  <a:pt x="778001" y="123443"/>
                </a:lnTo>
                <a:lnTo>
                  <a:pt x="823721" y="135635"/>
                </a:lnTo>
                <a:lnTo>
                  <a:pt x="874776" y="155447"/>
                </a:lnTo>
                <a:lnTo>
                  <a:pt x="890777" y="166115"/>
                </a:lnTo>
                <a:lnTo>
                  <a:pt x="895350" y="169163"/>
                </a:lnTo>
                <a:lnTo>
                  <a:pt x="899159" y="172974"/>
                </a:lnTo>
                <a:lnTo>
                  <a:pt x="902207" y="177545"/>
                </a:lnTo>
                <a:lnTo>
                  <a:pt x="905255" y="181355"/>
                </a:lnTo>
                <a:lnTo>
                  <a:pt x="907541" y="185165"/>
                </a:lnTo>
                <a:lnTo>
                  <a:pt x="910589" y="194309"/>
                </a:lnTo>
                <a:lnTo>
                  <a:pt x="911351" y="198119"/>
                </a:lnTo>
                <a:lnTo>
                  <a:pt x="912113" y="203453"/>
                </a:lnTo>
                <a:lnTo>
                  <a:pt x="912113" y="208025"/>
                </a:lnTo>
                <a:lnTo>
                  <a:pt x="911351" y="212597"/>
                </a:lnTo>
                <a:lnTo>
                  <a:pt x="910589" y="217931"/>
                </a:lnTo>
                <a:lnTo>
                  <a:pt x="909065" y="222503"/>
                </a:lnTo>
                <a:lnTo>
                  <a:pt x="906017" y="233171"/>
                </a:lnTo>
                <a:lnTo>
                  <a:pt x="903731" y="238505"/>
                </a:lnTo>
                <a:lnTo>
                  <a:pt x="900683" y="243839"/>
                </a:lnTo>
                <a:lnTo>
                  <a:pt x="897635" y="249935"/>
                </a:lnTo>
                <a:lnTo>
                  <a:pt x="894588" y="255269"/>
                </a:lnTo>
                <a:lnTo>
                  <a:pt x="890777" y="260603"/>
                </a:lnTo>
                <a:lnTo>
                  <a:pt x="887729" y="266700"/>
                </a:lnTo>
                <a:lnTo>
                  <a:pt x="869441" y="289559"/>
                </a:lnTo>
                <a:lnTo>
                  <a:pt x="825245" y="336803"/>
                </a:lnTo>
                <a:lnTo>
                  <a:pt x="788669" y="370331"/>
                </a:lnTo>
                <a:lnTo>
                  <a:pt x="752093" y="402335"/>
                </a:lnTo>
                <a:lnTo>
                  <a:pt x="739901" y="412241"/>
                </a:lnTo>
                <a:lnTo>
                  <a:pt x="729233" y="422147"/>
                </a:lnTo>
                <a:lnTo>
                  <a:pt x="718565" y="431291"/>
                </a:lnTo>
                <a:lnTo>
                  <a:pt x="708659" y="439674"/>
                </a:lnTo>
                <a:lnTo>
                  <a:pt x="700277" y="447293"/>
                </a:lnTo>
                <a:lnTo>
                  <a:pt x="682751" y="464819"/>
                </a:lnTo>
                <a:lnTo>
                  <a:pt x="678179" y="470915"/>
                </a:lnTo>
                <a:lnTo>
                  <a:pt x="675893" y="473201"/>
                </a:lnTo>
                <a:lnTo>
                  <a:pt x="675131" y="474725"/>
                </a:lnTo>
                <a:lnTo>
                  <a:pt x="675893" y="476250"/>
                </a:lnTo>
                <a:lnTo>
                  <a:pt x="676655" y="477012"/>
                </a:lnTo>
                <a:lnTo>
                  <a:pt x="678179" y="477774"/>
                </a:lnTo>
                <a:lnTo>
                  <a:pt x="679703" y="477012"/>
                </a:lnTo>
                <a:lnTo>
                  <a:pt x="680465" y="476250"/>
                </a:lnTo>
                <a:lnTo>
                  <a:pt x="681989" y="473201"/>
                </a:lnTo>
                <a:lnTo>
                  <a:pt x="684276" y="470915"/>
                </a:lnTo>
                <a:lnTo>
                  <a:pt x="721613" y="434339"/>
                </a:lnTo>
                <a:lnTo>
                  <a:pt x="755141" y="406145"/>
                </a:lnTo>
                <a:lnTo>
                  <a:pt x="766571" y="395477"/>
                </a:lnTo>
                <a:lnTo>
                  <a:pt x="778763" y="384809"/>
                </a:lnTo>
                <a:lnTo>
                  <a:pt x="791717" y="374141"/>
                </a:lnTo>
                <a:lnTo>
                  <a:pt x="840485" y="328421"/>
                </a:lnTo>
                <a:lnTo>
                  <a:pt x="873251" y="292607"/>
                </a:lnTo>
                <a:lnTo>
                  <a:pt x="898397" y="257555"/>
                </a:lnTo>
                <a:lnTo>
                  <a:pt x="902207" y="252221"/>
                </a:lnTo>
                <a:lnTo>
                  <a:pt x="916685" y="208025"/>
                </a:lnTo>
                <a:lnTo>
                  <a:pt x="916685" y="203453"/>
                </a:lnTo>
                <a:lnTo>
                  <a:pt x="893826" y="162305"/>
                </a:lnTo>
                <a:lnTo>
                  <a:pt x="824483" y="131063"/>
                </a:lnTo>
                <a:lnTo>
                  <a:pt x="779526" y="118871"/>
                </a:lnTo>
                <a:lnTo>
                  <a:pt x="753617" y="113537"/>
                </a:lnTo>
                <a:lnTo>
                  <a:pt x="726185" y="107441"/>
                </a:lnTo>
                <a:lnTo>
                  <a:pt x="667512" y="96774"/>
                </a:lnTo>
                <a:lnTo>
                  <a:pt x="636269" y="92201"/>
                </a:lnTo>
                <a:lnTo>
                  <a:pt x="603503" y="86867"/>
                </a:lnTo>
                <a:lnTo>
                  <a:pt x="536447" y="77724"/>
                </a:lnTo>
                <a:lnTo>
                  <a:pt x="397001" y="60959"/>
                </a:lnTo>
                <a:lnTo>
                  <a:pt x="259841" y="45719"/>
                </a:lnTo>
                <a:lnTo>
                  <a:pt x="227075" y="42671"/>
                </a:lnTo>
                <a:lnTo>
                  <a:pt x="195071" y="38862"/>
                </a:lnTo>
                <a:lnTo>
                  <a:pt x="106679" y="29717"/>
                </a:lnTo>
                <a:lnTo>
                  <a:pt x="54863" y="23621"/>
                </a:lnTo>
                <a:lnTo>
                  <a:pt x="32003" y="20574"/>
                </a:lnTo>
                <a:lnTo>
                  <a:pt x="14546" y="17987"/>
                </a:lnTo>
                <a:close/>
              </a:path>
              <a:path w="916939" h="478154">
                <a:moveTo>
                  <a:pt x="4571" y="21335"/>
                </a:moveTo>
                <a:lnTo>
                  <a:pt x="2930" y="21335"/>
                </a:lnTo>
                <a:lnTo>
                  <a:pt x="38100" y="48767"/>
                </a:lnTo>
                <a:lnTo>
                  <a:pt x="38862" y="49529"/>
                </a:lnTo>
                <a:lnTo>
                  <a:pt x="40385" y="49529"/>
                </a:lnTo>
                <a:lnTo>
                  <a:pt x="41147" y="48767"/>
                </a:lnTo>
                <a:lnTo>
                  <a:pt x="41909" y="47243"/>
                </a:lnTo>
                <a:lnTo>
                  <a:pt x="41909" y="45719"/>
                </a:lnTo>
                <a:lnTo>
                  <a:pt x="41147" y="44957"/>
                </a:lnTo>
                <a:lnTo>
                  <a:pt x="13282" y="23150"/>
                </a:lnTo>
                <a:lnTo>
                  <a:pt x="10667" y="22859"/>
                </a:lnTo>
                <a:lnTo>
                  <a:pt x="4571" y="21335"/>
                </a:lnTo>
                <a:close/>
              </a:path>
              <a:path w="916939" h="478154">
                <a:moveTo>
                  <a:pt x="9328" y="20055"/>
                </a:moveTo>
                <a:lnTo>
                  <a:pt x="6095" y="21335"/>
                </a:lnTo>
                <a:lnTo>
                  <a:pt x="4571" y="21335"/>
                </a:lnTo>
                <a:lnTo>
                  <a:pt x="10667" y="22859"/>
                </a:lnTo>
                <a:lnTo>
                  <a:pt x="13282" y="23150"/>
                </a:lnTo>
                <a:lnTo>
                  <a:pt x="9328" y="20055"/>
                </a:lnTo>
                <a:close/>
              </a:path>
              <a:path w="916939" h="478154">
                <a:moveTo>
                  <a:pt x="2869" y="17882"/>
                </a:moveTo>
                <a:lnTo>
                  <a:pt x="0" y="19050"/>
                </a:lnTo>
                <a:lnTo>
                  <a:pt x="2930" y="21335"/>
                </a:lnTo>
                <a:lnTo>
                  <a:pt x="2285" y="20574"/>
                </a:lnTo>
                <a:lnTo>
                  <a:pt x="2285" y="19050"/>
                </a:lnTo>
                <a:lnTo>
                  <a:pt x="2869" y="17882"/>
                </a:lnTo>
                <a:close/>
              </a:path>
              <a:path w="916939" h="478154">
                <a:moveTo>
                  <a:pt x="5552" y="16791"/>
                </a:moveTo>
                <a:lnTo>
                  <a:pt x="2869" y="17882"/>
                </a:lnTo>
                <a:lnTo>
                  <a:pt x="2285" y="19050"/>
                </a:lnTo>
                <a:lnTo>
                  <a:pt x="2285" y="20574"/>
                </a:lnTo>
                <a:lnTo>
                  <a:pt x="3047" y="21335"/>
                </a:lnTo>
                <a:lnTo>
                  <a:pt x="6095" y="21335"/>
                </a:lnTo>
                <a:lnTo>
                  <a:pt x="6095" y="17525"/>
                </a:lnTo>
                <a:lnTo>
                  <a:pt x="11429" y="17525"/>
                </a:lnTo>
                <a:lnTo>
                  <a:pt x="5552" y="16791"/>
                </a:lnTo>
                <a:close/>
              </a:path>
              <a:path w="916939" h="478154">
                <a:moveTo>
                  <a:pt x="6095" y="17525"/>
                </a:moveTo>
                <a:lnTo>
                  <a:pt x="6095" y="21335"/>
                </a:lnTo>
                <a:lnTo>
                  <a:pt x="9328" y="20055"/>
                </a:lnTo>
                <a:lnTo>
                  <a:pt x="6095" y="17525"/>
                </a:lnTo>
                <a:close/>
              </a:path>
              <a:path w="916939" h="478154">
                <a:moveTo>
                  <a:pt x="11429" y="17525"/>
                </a:moveTo>
                <a:lnTo>
                  <a:pt x="6095" y="17525"/>
                </a:lnTo>
                <a:lnTo>
                  <a:pt x="9328" y="20055"/>
                </a:lnTo>
                <a:lnTo>
                  <a:pt x="14546" y="17987"/>
                </a:lnTo>
                <a:lnTo>
                  <a:pt x="11429" y="17525"/>
                </a:lnTo>
                <a:close/>
              </a:path>
              <a:path w="916939" h="478154">
                <a:moveTo>
                  <a:pt x="46481" y="0"/>
                </a:moveTo>
                <a:lnTo>
                  <a:pt x="44957" y="762"/>
                </a:lnTo>
                <a:lnTo>
                  <a:pt x="5552" y="16791"/>
                </a:lnTo>
                <a:lnTo>
                  <a:pt x="11429" y="17525"/>
                </a:lnTo>
                <a:lnTo>
                  <a:pt x="14546" y="17987"/>
                </a:lnTo>
                <a:lnTo>
                  <a:pt x="46481" y="5333"/>
                </a:lnTo>
                <a:lnTo>
                  <a:pt x="48005" y="4571"/>
                </a:lnTo>
                <a:lnTo>
                  <a:pt x="48767" y="3047"/>
                </a:lnTo>
                <a:lnTo>
                  <a:pt x="48005" y="2285"/>
                </a:lnTo>
                <a:lnTo>
                  <a:pt x="47243" y="762"/>
                </a:lnTo>
                <a:lnTo>
                  <a:pt x="46481" y="0"/>
                </a:lnTo>
                <a:close/>
              </a:path>
              <a:path w="916939" h="478154">
                <a:moveTo>
                  <a:pt x="5333" y="16763"/>
                </a:moveTo>
                <a:lnTo>
                  <a:pt x="3809" y="16763"/>
                </a:lnTo>
                <a:lnTo>
                  <a:pt x="3047" y="17525"/>
                </a:lnTo>
                <a:lnTo>
                  <a:pt x="2869" y="17882"/>
                </a:lnTo>
                <a:lnTo>
                  <a:pt x="5552" y="16791"/>
                </a:lnTo>
                <a:lnTo>
                  <a:pt x="5333" y="1676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73958" y="5637530"/>
            <a:ext cx="8356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NPF</a:t>
            </a:r>
            <a:r>
              <a:rPr dirty="0" sz="2200" spc="-9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2620" y="6132066"/>
            <a:ext cx="3997960" cy="253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0985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Perform </a:t>
            </a:r>
            <a:r>
              <a:rPr dirty="0" sz="1200" spc="-5">
                <a:latin typeface="Arial"/>
                <a:cs typeface="Arial"/>
              </a:rPr>
              <a:t>gradient descent </a:t>
            </a:r>
            <a:r>
              <a:rPr dirty="0" sz="1200">
                <a:latin typeface="Arial"/>
                <a:cs typeface="Arial"/>
              </a:rPr>
              <a:t>from </a:t>
            </a:r>
            <a:r>
              <a:rPr dirty="0" sz="1200" spc="-5">
                <a:latin typeface="Arial"/>
                <a:cs typeface="Arial"/>
              </a:rPr>
              <a:t>the start configuration with  your C-space potential</a:t>
            </a:r>
            <a:r>
              <a:rPr dirty="0" sz="1200">
                <a:latin typeface="Arial"/>
                <a:cs typeface="Arial"/>
              </a:rPr>
              <a:t> field…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Until…</a:t>
            </a:r>
            <a:endParaRPr sz="1200">
              <a:latin typeface="Arial"/>
              <a:cs typeface="Arial"/>
            </a:endParaRPr>
          </a:p>
          <a:p>
            <a:pPr marL="542925" indent="-200660">
              <a:lnSpc>
                <a:spcPct val="100000"/>
              </a:lnSpc>
              <a:spcBef>
                <a:spcPts val="245"/>
              </a:spcBef>
              <a:buFont typeface="Wingdings"/>
              <a:buChar char=""/>
              <a:tabLst>
                <a:tab pos="543560" algn="l"/>
              </a:tabLst>
            </a:pPr>
            <a:r>
              <a:rPr dirty="0" sz="1000" spc="-5">
                <a:latin typeface="Arial"/>
                <a:cs typeface="Arial"/>
              </a:rPr>
              <a:t>You get to the goal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config</a:t>
            </a:r>
            <a:endParaRPr sz="1000">
              <a:latin typeface="Arial"/>
              <a:cs typeface="Arial"/>
            </a:endParaRPr>
          </a:p>
          <a:p>
            <a:pPr marL="542925" indent="-20066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43560" algn="l"/>
              </a:tabLst>
            </a:pPr>
            <a:r>
              <a:rPr dirty="0" sz="1000" spc="-5">
                <a:latin typeface="Arial"/>
                <a:cs typeface="Arial"/>
              </a:rPr>
              <a:t>You find you’re in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local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minimum.</a:t>
            </a:r>
            <a:endParaRPr sz="1000">
              <a:latin typeface="Arial"/>
              <a:cs typeface="Arial"/>
            </a:endParaRPr>
          </a:p>
          <a:p>
            <a:pPr marL="1371600" marR="193675">
              <a:lnSpc>
                <a:spcPct val="100000"/>
              </a:lnSpc>
              <a:spcBef>
                <a:spcPts val="235"/>
              </a:spcBef>
            </a:pPr>
            <a:r>
              <a:rPr dirty="0" sz="1000" spc="-5">
                <a:latin typeface="Arial"/>
                <a:cs typeface="Arial"/>
              </a:rPr>
              <a:t>Sadly, although the worldspace </a:t>
            </a:r>
            <a:r>
              <a:rPr dirty="0" sz="1000" spc="-10">
                <a:latin typeface="Arial"/>
                <a:cs typeface="Arial"/>
              </a:rPr>
              <a:t>potentials  </a:t>
            </a:r>
            <a:r>
              <a:rPr dirty="0" sz="1000" spc="-5">
                <a:latin typeface="Arial"/>
                <a:cs typeface="Arial"/>
              </a:rPr>
              <a:t>were minimum-free, the combination is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not.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What to </a:t>
            </a:r>
            <a:r>
              <a:rPr dirty="0" sz="1000" spc="-5">
                <a:latin typeface="Arial"/>
                <a:cs typeface="Arial"/>
              </a:rPr>
              <a:t>do in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local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minimum??</a:t>
            </a:r>
            <a:endParaRPr sz="1000">
              <a:latin typeface="Arial"/>
              <a:cs typeface="Arial"/>
            </a:endParaRPr>
          </a:p>
          <a:p>
            <a:pPr marL="542925" indent="-2006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43560" algn="l"/>
              </a:tabLst>
            </a:pPr>
            <a:r>
              <a:rPr dirty="0" sz="1000" spc="-5">
                <a:latin typeface="Arial"/>
                <a:cs typeface="Arial"/>
              </a:rPr>
              <a:t>Best first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search</a:t>
            </a:r>
            <a:endParaRPr sz="1000">
              <a:latin typeface="Arial"/>
              <a:cs typeface="Arial"/>
            </a:endParaRPr>
          </a:p>
          <a:p>
            <a:pPr marL="542925" indent="-2006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543560" algn="l"/>
              </a:tabLst>
            </a:pPr>
            <a:r>
              <a:rPr dirty="0" sz="1000" spc="-5">
                <a:latin typeface="Arial"/>
                <a:cs typeface="Arial"/>
              </a:rPr>
              <a:t>Random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search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38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3420" y="5600191"/>
            <a:ext cx="1257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We’re pretty much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done!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1582" y="1460246"/>
            <a:ext cx="22815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Spatial</a:t>
            </a:r>
            <a:r>
              <a:rPr dirty="0" spc="-65"/>
              <a:t> </a:t>
            </a:r>
            <a:r>
              <a:rPr dirty="0" spc="-5"/>
              <a:t>Reasoning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5970" y="3546602"/>
            <a:ext cx="288417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98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Discrete Search?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discrete problem  CSP? </a:t>
            </a:r>
            <a:r>
              <a:rPr dirty="0" sz="1200">
                <a:latin typeface="Arial"/>
                <a:cs typeface="Arial"/>
              </a:rPr>
              <a:t>– </a:t>
            </a:r>
            <a:r>
              <a:rPr dirty="0" sz="1200" spc="-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natural CSP </a:t>
            </a:r>
            <a:r>
              <a:rPr dirty="0" sz="1200">
                <a:latin typeface="Arial"/>
                <a:cs typeface="Arial"/>
              </a:rPr>
              <a:t>formulation  Probabilistic? –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Nope.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202539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8544" y="2068829"/>
            <a:ext cx="253365" cy="259079"/>
          </a:xfrm>
          <a:custGeom>
            <a:avLst/>
            <a:gdLst/>
            <a:ahLst/>
            <a:cxnLst/>
            <a:rect l="l" t="t" r="r" b="b"/>
            <a:pathLst>
              <a:path w="253364" h="259080">
                <a:moveTo>
                  <a:pt x="198119" y="0"/>
                </a:moveTo>
                <a:lnTo>
                  <a:pt x="0" y="176022"/>
                </a:lnTo>
                <a:lnTo>
                  <a:pt x="252983" y="259079"/>
                </a:lnTo>
                <a:lnTo>
                  <a:pt x="198119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8544" y="2068829"/>
            <a:ext cx="253365" cy="259079"/>
          </a:xfrm>
          <a:custGeom>
            <a:avLst/>
            <a:gdLst/>
            <a:ahLst/>
            <a:cxnLst/>
            <a:rect l="l" t="t" r="r" b="b"/>
            <a:pathLst>
              <a:path w="253364" h="259080">
                <a:moveTo>
                  <a:pt x="198119" y="0"/>
                </a:moveTo>
                <a:lnTo>
                  <a:pt x="0" y="176022"/>
                </a:lnTo>
                <a:lnTo>
                  <a:pt x="252983" y="259079"/>
                </a:lnTo>
                <a:lnTo>
                  <a:pt x="19811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9766" y="2312670"/>
            <a:ext cx="224790" cy="357505"/>
          </a:xfrm>
          <a:custGeom>
            <a:avLst/>
            <a:gdLst/>
            <a:ahLst/>
            <a:cxnLst/>
            <a:rect l="l" t="t" r="r" b="b"/>
            <a:pathLst>
              <a:path w="224789" h="357505">
                <a:moveTo>
                  <a:pt x="0" y="0"/>
                </a:moveTo>
                <a:lnTo>
                  <a:pt x="50291" y="357377"/>
                </a:lnTo>
                <a:lnTo>
                  <a:pt x="224789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9766" y="2312670"/>
            <a:ext cx="224790" cy="357505"/>
          </a:xfrm>
          <a:custGeom>
            <a:avLst/>
            <a:gdLst/>
            <a:ahLst/>
            <a:cxnLst/>
            <a:rect l="l" t="t" r="r" b="b"/>
            <a:pathLst>
              <a:path w="224789" h="357505">
                <a:moveTo>
                  <a:pt x="50291" y="357377"/>
                </a:moveTo>
                <a:lnTo>
                  <a:pt x="224789" y="41148"/>
                </a:lnTo>
                <a:lnTo>
                  <a:pt x="0" y="0"/>
                </a:lnTo>
                <a:lnTo>
                  <a:pt x="50291" y="3573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63823" y="2564129"/>
            <a:ext cx="258445" cy="212725"/>
          </a:xfrm>
          <a:custGeom>
            <a:avLst/>
            <a:gdLst/>
            <a:ahLst/>
            <a:cxnLst/>
            <a:rect l="l" t="t" r="r" b="b"/>
            <a:pathLst>
              <a:path w="258445" h="212725">
                <a:moveTo>
                  <a:pt x="258317" y="0"/>
                </a:moveTo>
                <a:lnTo>
                  <a:pt x="0" y="44196"/>
                </a:lnTo>
                <a:lnTo>
                  <a:pt x="256793" y="212598"/>
                </a:lnTo>
                <a:lnTo>
                  <a:pt x="258317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63823" y="2564129"/>
            <a:ext cx="258445" cy="212725"/>
          </a:xfrm>
          <a:custGeom>
            <a:avLst/>
            <a:gdLst/>
            <a:ahLst/>
            <a:cxnLst/>
            <a:rect l="l" t="t" r="r" b="b"/>
            <a:pathLst>
              <a:path w="258445" h="212725">
                <a:moveTo>
                  <a:pt x="258317" y="0"/>
                </a:moveTo>
                <a:lnTo>
                  <a:pt x="0" y="44196"/>
                </a:lnTo>
                <a:lnTo>
                  <a:pt x="256793" y="212598"/>
                </a:lnTo>
                <a:lnTo>
                  <a:pt x="25831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69368" y="2618136"/>
            <a:ext cx="168592" cy="224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3400" y="202539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57344" y="2068829"/>
            <a:ext cx="253365" cy="259079"/>
          </a:xfrm>
          <a:custGeom>
            <a:avLst/>
            <a:gdLst/>
            <a:ahLst/>
            <a:cxnLst/>
            <a:rect l="l" t="t" r="r" b="b"/>
            <a:pathLst>
              <a:path w="253364" h="259080">
                <a:moveTo>
                  <a:pt x="198119" y="0"/>
                </a:moveTo>
                <a:lnTo>
                  <a:pt x="0" y="176022"/>
                </a:lnTo>
                <a:lnTo>
                  <a:pt x="252983" y="259079"/>
                </a:lnTo>
                <a:lnTo>
                  <a:pt x="198119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57344" y="2068829"/>
            <a:ext cx="253365" cy="259079"/>
          </a:xfrm>
          <a:custGeom>
            <a:avLst/>
            <a:gdLst/>
            <a:ahLst/>
            <a:cxnLst/>
            <a:rect l="l" t="t" r="r" b="b"/>
            <a:pathLst>
              <a:path w="253364" h="259080">
                <a:moveTo>
                  <a:pt x="198119" y="0"/>
                </a:moveTo>
                <a:lnTo>
                  <a:pt x="0" y="176022"/>
                </a:lnTo>
                <a:lnTo>
                  <a:pt x="252983" y="259079"/>
                </a:lnTo>
                <a:lnTo>
                  <a:pt x="19811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8565" y="2312670"/>
            <a:ext cx="224790" cy="357505"/>
          </a:xfrm>
          <a:custGeom>
            <a:avLst/>
            <a:gdLst/>
            <a:ahLst/>
            <a:cxnLst/>
            <a:rect l="l" t="t" r="r" b="b"/>
            <a:pathLst>
              <a:path w="224789" h="357505">
                <a:moveTo>
                  <a:pt x="0" y="0"/>
                </a:moveTo>
                <a:lnTo>
                  <a:pt x="50292" y="357377"/>
                </a:lnTo>
                <a:lnTo>
                  <a:pt x="224789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8565" y="2312670"/>
            <a:ext cx="224790" cy="357505"/>
          </a:xfrm>
          <a:custGeom>
            <a:avLst/>
            <a:gdLst/>
            <a:ahLst/>
            <a:cxnLst/>
            <a:rect l="l" t="t" r="r" b="b"/>
            <a:pathLst>
              <a:path w="224789" h="357505">
                <a:moveTo>
                  <a:pt x="50292" y="357377"/>
                </a:moveTo>
                <a:lnTo>
                  <a:pt x="224789" y="41148"/>
                </a:lnTo>
                <a:lnTo>
                  <a:pt x="0" y="0"/>
                </a:lnTo>
                <a:lnTo>
                  <a:pt x="50292" y="3573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92623" y="2564129"/>
            <a:ext cx="258445" cy="212725"/>
          </a:xfrm>
          <a:custGeom>
            <a:avLst/>
            <a:gdLst/>
            <a:ahLst/>
            <a:cxnLst/>
            <a:rect l="l" t="t" r="r" b="b"/>
            <a:pathLst>
              <a:path w="258445" h="212725">
                <a:moveTo>
                  <a:pt x="258317" y="0"/>
                </a:moveTo>
                <a:lnTo>
                  <a:pt x="0" y="44196"/>
                </a:lnTo>
                <a:lnTo>
                  <a:pt x="256793" y="212598"/>
                </a:lnTo>
                <a:lnTo>
                  <a:pt x="258317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2623" y="2564129"/>
            <a:ext cx="258445" cy="212725"/>
          </a:xfrm>
          <a:custGeom>
            <a:avLst/>
            <a:gdLst/>
            <a:ahLst/>
            <a:cxnLst/>
            <a:rect l="l" t="t" r="r" b="b"/>
            <a:pathLst>
              <a:path w="258445" h="212725">
                <a:moveTo>
                  <a:pt x="258317" y="0"/>
                </a:moveTo>
                <a:lnTo>
                  <a:pt x="0" y="44196"/>
                </a:lnTo>
                <a:lnTo>
                  <a:pt x="256793" y="212598"/>
                </a:lnTo>
                <a:lnTo>
                  <a:pt x="25831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91182" y="2365914"/>
            <a:ext cx="212026" cy="195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74520" y="3061207"/>
            <a:ext cx="2488565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marR="145859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Start  </a:t>
            </a:r>
            <a:r>
              <a:rPr dirty="0" sz="900" spc="-5">
                <a:latin typeface="Arial"/>
                <a:cs typeface="Arial"/>
              </a:rPr>
              <a:t>Confi</a:t>
            </a:r>
            <a:r>
              <a:rPr dirty="0" sz="900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urati</a:t>
            </a:r>
            <a:r>
              <a:rPr dirty="0" sz="900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Arial"/>
                <a:cs typeface="Arial"/>
              </a:rPr>
              <a:t>Can’t we use our previous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methods?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97251" y="2869692"/>
            <a:ext cx="188214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12820" y="2108707"/>
            <a:ext cx="57086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Immovable  Obstacles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93720" y="2152650"/>
            <a:ext cx="414020" cy="50800"/>
          </a:xfrm>
          <a:custGeom>
            <a:avLst/>
            <a:gdLst/>
            <a:ahLst/>
            <a:cxnLst/>
            <a:rect l="l" t="t" r="r" b="b"/>
            <a:pathLst>
              <a:path w="414020" h="50800">
                <a:moveTo>
                  <a:pt x="43434" y="0"/>
                </a:moveTo>
                <a:lnTo>
                  <a:pt x="41910" y="761"/>
                </a:lnTo>
                <a:lnTo>
                  <a:pt x="3644" y="23025"/>
                </a:lnTo>
                <a:lnTo>
                  <a:pt x="3048" y="23622"/>
                </a:lnTo>
                <a:lnTo>
                  <a:pt x="3048" y="26670"/>
                </a:lnTo>
                <a:lnTo>
                  <a:pt x="3644" y="27266"/>
                </a:lnTo>
                <a:lnTo>
                  <a:pt x="41910" y="49529"/>
                </a:lnTo>
                <a:lnTo>
                  <a:pt x="43434" y="50292"/>
                </a:lnTo>
                <a:lnTo>
                  <a:pt x="44957" y="48768"/>
                </a:lnTo>
                <a:lnTo>
                  <a:pt x="45719" y="47244"/>
                </a:lnTo>
                <a:lnTo>
                  <a:pt x="45719" y="45720"/>
                </a:lnTo>
                <a:lnTo>
                  <a:pt x="44196" y="44957"/>
                </a:lnTo>
                <a:lnTo>
                  <a:pt x="13978" y="27431"/>
                </a:lnTo>
                <a:lnTo>
                  <a:pt x="6096" y="27431"/>
                </a:lnTo>
                <a:lnTo>
                  <a:pt x="6096" y="22859"/>
                </a:lnTo>
                <a:lnTo>
                  <a:pt x="13978" y="22859"/>
                </a:lnTo>
                <a:lnTo>
                  <a:pt x="44196" y="5333"/>
                </a:lnTo>
                <a:lnTo>
                  <a:pt x="45719" y="4572"/>
                </a:lnTo>
                <a:lnTo>
                  <a:pt x="45719" y="3048"/>
                </a:lnTo>
                <a:lnTo>
                  <a:pt x="44957" y="1524"/>
                </a:lnTo>
                <a:lnTo>
                  <a:pt x="43434" y="0"/>
                </a:lnTo>
                <a:close/>
              </a:path>
              <a:path w="414020" h="50800">
                <a:moveTo>
                  <a:pt x="3644" y="27266"/>
                </a:moveTo>
                <a:lnTo>
                  <a:pt x="3810" y="27431"/>
                </a:lnTo>
                <a:lnTo>
                  <a:pt x="3644" y="27266"/>
                </a:lnTo>
                <a:close/>
              </a:path>
              <a:path w="414020" h="50800">
                <a:moveTo>
                  <a:pt x="6096" y="22859"/>
                </a:moveTo>
                <a:lnTo>
                  <a:pt x="6096" y="27431"/>
                </a:lnTo>
                <a:lnTo>
                  <a:pt x="10037" y="25146"/>
                </a:lnTo>
                <a:lnTo>
                  <a:pt x="6096" y="22859"/>
                </a:lnTo>
                <a:close/>
              </a:path>
              <a:path w="414020" h="50800">
                <a:moveTo>
                  <a:pt x="10037" y="25146"/>
                </a:moveTo>
                <a:lnTo>
                  <a:pt x="6096" y="27431"/>
                </a:lnTo>
                <a:lnTo>
                  <a:pt x="13978" y="27431"/>
                </a:lnTo>
                <a:lnTo>
                  <a:pt x="10037" y="25146"/>
                </a:lnTo>
                <a:close/>
              </a:path>
              <a:path w="414020" h="50800">
                <a:moveTo>
                  <a:pt x="413004" y="22859"/>
                </a:moveTo>
                <a:lnTo>
                  <a:pt x="13978" y="22859"/>
                </a:lnTo>
                <a:lnTo>
                  <a:pt x="10037" y="25146"/>
                </a:lnTo>
                <a:lnTo>
                  <a:pt x="13978" y="27431"/>
                </a:lnTo>
                <a:lnTo>
                  <a:pt x="413004" y="27431"/>
                </a:lnTo>
                <a:lnTo>
                  <a:pt x="413766" y="26670"/>
                </a:lnTo>
                <a:lnTo>
                  <a:pt x="413766" y="23622"/>
                </a:lnTo>
                <a:lnTo>
                  <a:pt x="413004" y="22859"/>
                </a:lnTo>
                <a:close/>
              </a:path>
              <a:path w="414020" h="50800">
                <a:moveTo>
                  <a:pt x="3644" y="23025"/>
                </a:moveTo>
                <a:lnTo>
                  <a:pt x="0" y="25146"/>
                </a:lnTo>
                <a:lnTo>
                  <a:pt x="3644" y="27266"/>
                </a:lnTo>
                <a:lnTo>
                  <a:pt x="3048" y="26670"/>
                </a:lnTo>
                <a:lnTo>
                  <a:pt x="3048" y="23622"/>
                </a:lnTo>
                <a:lnTo>
                  <a:pt x="3644" y="23025"/>
                </a:lnTo>
                <a:close/>
              </a:path>
              <a:path w="414020" h="50800">
                <a:moveTo>
                  <a:pt x="13978" y="22859"/>
                </a:moveTo>
                <a:lnTo>
                  <a:pt x="6096" y="22859"/>
                </a:lnTo>
                <a:lnTo>
                  <a:pt x="10037" y="25146"/>
                </a:lnTo>
                <a:lnTo>
                  <a:pt x="13978" y="22859"/>
                </a:lnTo>
                <a:close/>
              </a:path>
              <a:path w="414020" h="50800">
                <a:moveTo>
                  <a:pt x="3929" y="22859"/>
                </a:moveTo>
                <a:lnTo>
                  <a:pt x="3644" y="23025"/>
                </a:lnTo>
                <a:lnTo>
                  <a:pt x="3929" y="2285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41320" y="2250948"/>
            <a:ext cx="567055" cy="220979"/>
          </a:xfrm>
          <a:custGeom>
            <a:avLst/>
            <a:gdLst/>
            <a:ahLst/>
            <a:cxnLst/>
            <a:rect l="l" t="t" r="r" b="b"/>
            <a:pathLst>
              <a:path w="567054" h="220980">
                <a:moveTo>
                  <a:pt x="4618" y="196598"/>
                </a:moveTo>
                <a:lnTo>
                  <a:pt x="40386" y="220218"/>
                </a:lnTo>
                <a:lnTo>
                  <a:pt x="41910" y="220979"/>
                </a:lnTo>
                <a:lnTo>
                  <a:pt x="43434" y="220218"/>
                </a:lnTo>
                <a:lnTo>
                  <a:pt x="44957" y="218694"/>
                </a:lnTo>
                <a:lnTo>
                  <a:pt x="44196" y="217170"/>
                </a:lnTo>
                <a:lnTo>
                  <a:pt x="43434" y="216407"/>
                </a:lnTo>
                <a:lnTo>
                  <a:pt x="13704" y="196993"/>
                </a:lnTo>
                <a:lnTo>
                  <a:pt x="4618" y="196598"/>
                </a:lnTo>
                <a:close/>
              </a:path>
              <a:path w="567054" h="220980">
                <a:moveTo>
                  <a:pt x="14012" y="192404"/>
                </a:moveTo>
                <a:lnTo>
                  <a:pt x="9962" y="194549"/>
                </a:lnTo>
                <a:lnTo>
                  <a:pt x="13704" y="196993"/>
                </a:lnTo>
                <a:lnTo>
                  <a:pt x="92202" y="200405"/>
                </a:lnTo>
                <a:lnTo>
                  <a:pt x="92963" y="200405"/>
                </a:lnTo>
                <a:lnTo>
                  <a:pt x="104018" y="195833"/>
                </a:lnTo>
                <a:lnTo>
                  <a:pt x="91440" y="195833"/>
                </a:lnTo>
                <a:lnTo>
                  <a:pt x="14012" y="192404"/>
                </a:lnTo>
                <a:close/>
              </a:path>
              <a:path w="567054" h="220980">
                <a:moveTo>
                  <a:pt x="5334" y="192024"/>
                </a:moveTo>
                <a:lnTo>
                  <a:pt x="3810" y="192024"/>
                </a:lnTo>
                <a:lnTo>
                  <a:pt x="3048" y="192785"/>
                </a:lnTo>
                <a:lnTo>
                  <a:pt x="2286" y="194309"/>
                </a:lnTo>
                <a:lnTo>
                  <a:pt x="2307" y="195072"/>
                </a:lnTo>
                <a:lnTo>
                  <a:pt x="4618" y="196598"/>
                </a:lnTo>
                <a:lnTo>
                  <a:pt x="13704" y="196993"/>
                </a:lnTo>
                <a:lnTo>
                  <a:pt x="13096" y="196596"/>
                </a:lnTo>
                <a:lnTo>
                  <a:pt x="6096" y="196596"/>
                </a:lnTo>
                <a:lnTo>
                  <a:pt x="6096" y="192057"/>
                </a:lnTo>
                <a:lnTo>
                  <a:pt x="5334" y="192024"/>
                </a:lnTo>
                <a:close/>
              </a:path>
              <a:path w="567054" h="220980">
                <a:moveTo>
                  <a:pt x="2286" y="195057"/>
                </a:moveTo>
                <a:lnTo>
                  <a:pt x="3810" y="196596"/>
                </a:lnTo>
                <a:lnTo>
                  <a:pt x="4618" y="196598"/>
                </a:lnTo>
                <a:lnTo>
                  <a:pt x="2286" y="195057"/>
                </a:lnTo>
                <a:close/>
              </a:path>
              <a:path w="567054" h="220980">
                <a:moveTo>
                  <a:pt x="6096" y="192057"/>
                </a:moveTo>
                <a:lnTo>
                  <a:pt x="6096" y="196596"/>
                </a:lnTo>
                <a:lnTo>
                  <a:pt x="9962" y="194549"/>
                </a:lnTo>
                <a:lnTo>
                  <a:pt x="6150" y="192059"/>
                </a:lnTo>
                <a:close/>
              </a:path>
              <a:path w="567054" h="220980">
                <a:moveTo>
                  <a:pt x="9962" y="194549"/>
                </a:moveTo>
                <a:lnTo>
                  <a:pt x="6096" y="196596"/>
                </a:lnTo>
                <a:lnTo>
                  <a:pt x="13096" y="196596"/>
                </a:lnTo>
                <a:lnTo>
                  <a:pt x="9962" y="194549"/>
                </a:lnTo>
                <a:close/>
              </a:path>
              <a:path w="567054" h="220980">
                <a:moveTo>
                  <a:pt x="91513" y="195803"/>
                </a:moveTo>
                <a:lnTo>
                  <a:pt x="92202" y="195833"/>
                </a:lnTo>
                <a:lnTo>
                  <a:pt x="91513" y="195803"/>
                </a:lnTo>
                <a:close/>
              </a:path>
              <a:path w="567054" h="220980">
                <a:moveTo>
                  <a:pt x="563880" y="0"/>
                </a:moveTo>
                <a:lnTo>
                  <a:pt x="563118" y="761"/>
                </a:lnTo>
                <a:lnTo>
                  <a:pt x="91513" y="195803"/>
                </a:lnTo>
                <a:lnTo>
                  <a:pt x="92202" y="195833"/>
                </a:lnTo>
                <a:lnTo>
                  <a:pt x="104018" y="195833"/>
                </a:lnTo>
                <a:lnTo>
                  <a:pt x="564642" y="5333"/>
                </a:lnTo>
                <a:lnTo>
                  <a:pt x="566166" y="4572"/>
                </a:lnTo>
                <a:lnTo>
                  <a:pt x="566928" y="3048"/>
                </a:lnTo>
                <a:lnTo>
                  <a:pt x="566166" y="2285"/>
                </a:lnTo>
                <a:lnTo>
                  <a:pt x="565404" y="761"/>
                </a:lnTo>
                <a:lnTo>
                  <a:pt x="563880" y="0"/>
                </a:lnTo>
                <a:close/>
              </a:path>
              <a:path w="567054" h="220980">
                <a:moveTo>
                  <a:pt x="44196" y="170687"/>
                </a:moveTo>
                <a:lnTo>
                  <a:pt x="43434" y="171450"/>
                </a:lnTo>
                <a:lnTo>
                  <a:pt x="0" y="193548"/>
                </a:lnTo>
                <a:lnTo>
                  <a:pt x="2286" y="195057"/>
                </a:lnTo>
                <a:lnTo>
                  <a:pt x="2286" y="194309"/>
                </a:lnTo>
                <a:lnTo>
                  <a:pt x="3048" y="192785"/>
                </a:lnTo>
                <a:lnTo>
                  <a:pt x="3810" y="192024"/>
                </a:lnTo>
                <a:lnTo>
                  <a:pt x="14732" y="192024"/>
                </a:lnTo>
                <a:lnTo>
                  <a:pt x="44957" y="176022"/>
                </a:lnTo>
                <a:lnTo>
                  <a:pt x="46481" y="175259"/>
                </a:lnTo>
                <a:lnTo>
                  <a:pt x="47243" y="173735"/>
                </a:lnTo>
                <a:lnTo>
                  <a:pt x="46481" y="172974"/>
                </a:lnTo>
                <a:lnTo>
                  <a:pt x="45719" y="171450"/>
                </a:lnTo>
                <a:lnTo>
                  <a:pt x="44196" y="170687"/>
                </a:lnTo>
                <a:close/>
              </a:path>
              <a:path w="567054" h="220980">
                <a:moveTo>
                  <a:pt x="6150" y="192059"/>
                </a:moveTo>
                <a:lnTo>
                  <a:pt x="9962" y="194549"/>
                </a:lnTo>
                <a:lnTo>
                  <a:pt x="14012" y="192404"/>
                </a:lnTo>
                <a:lnTo>
                  <a:pt x="6150" y="192059"/>
                </a:lnTo>
                <a:close/>
              </a:path>
              <a:path w="567054" h="220980">
                <a:moveTo>
                  <a:pt x="14732" y="192024"/>
                </a:moveTo>
                <a:lnTo>
                  <a:pt x="6096" y="192024"/>
                </a:lnTo>
                <a:lnTo>
                  <a:pt x="14012" y="192404"/>
                </a:lnTo>
                <a:lnTo>
                  <a:pt x="14732" y="192024"/>
                </a:lnTo>
                <a:close/>
              </a:path>
              <a:path w="567054" h="220980">
                <a:moveTo>
                  <a:pt x="6096" y="192024"/>
                </a:moveTo>
                <a:lnTo>
                  <a:pt x="5334" y="192024"/>
                </a:lnTo>
                <a:lnTo>
                  <a:pt x="6096" y="1920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8311" y="2327148"/>
            <a:ext cx="249936" cy="224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693920" y="3137407"/>
            <a:ext cx="965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Goal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Configuration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36414" y="2604516"/>
            <a:ext cx="96520" cy="528320"/>
          </a:xfrm>
          <a:custGeom>
            <a:avLst/>
            <a:gdLst/>
            <a:ahLst/>
            <a:cxnLst/>
            <a:rect l="l" t="t" r="r" b="b"/>
            <a:pathLst>
              <a:path w="96520" h="528319">
                <a:moveTo>
                  <a:pt x="75996" y="9277"/>
                </a:moveTo>
                <a:lnTo>
                  <a:pt x="73554" y="12396"/>
                </a:lnTo>
                <a:lnTo>
                  <a:pt x="0" y="525779"/>
                </a:lnTo>
                <a:lnTo>
                  <a:pt x="0" y="526541"/>
                </a:lnTo>
                <a:lnTo>
                  <a:pt x="762" y="528065"/>
                </a:lnTo>
                <a:lnTo>
                  <a:pt x="3048" y="528065"/>
                </a:lnTo>
                <a:lnTo>
                  <a:pt x="4572" y="527303"/>
                </a:lnTo>
                <a:lnTo>
                  <a:pt x="4572" y="525779"/>
                </a:lnTo>
                <a:lnTo>
                  <a:pt x="77992" y="14085"/>
                </a:lnTo>
                <a:lnTo>
                  <a:pt x="75996" y="9277"/>
                </a:lnTo>
                <a:close/>
              </a:path>
              <a:path w="96520" h="528319">
                <a:moveTo>
                  <a:pt x="79217" y="5545"/>
                </a:moveTo>
                <a:lnTo>
                  <a:pt x="77992" y="14085"/>
                </a:lnTo>
                <a:lnTo>
                  <a:pt x="91439" y="46481"/>
                </a:lnTo>
                <a:lnTo>
                  <a:pt x="91439" y="48005"/>
                </a:lnTo>
                <a:lnTo>
                  <a:pt x="92963" y="48767"/>
                </a:lnTo>
                <a:lnTo>
                  <a:pt x="94487" y="48005"/>
                </a:lnTo>
                <a:lnTo>
                  <a:pt x="96012" y="46481"/>
                </a:lnTo>
                <a:lnTo>
                  <a:pt x="95250" y="44957"/>
                </a:lnTo>
                <a:lnTo>
                  <a:pt x="79217" y="5545"/>
                </a:lnTo>
                <a:close/>
              </a:path>
              <a:path w="96520" h="528319">
                <a:moveTo>
                  <a:pt x="76962" y="0"/>
                </a:moveTo>
                <a:lnTo>
                  <a:pt x="47244" y="38100"/>
                </a:lnTo>
                <a:lnTo>
                  <a:pt x="46482" y="38861"/>
                </a:lnTo>
                <a:lnTo>
                  <a:pt x="46482" y="40385"/>
                </a:lnTo>
                <a:lnTo>
                  <a:pt x="48006" y="41148"/>
                </a:lnTo>
                <a:lnTo>
                  <a:pt x="48768" y="41909"/>
                </a:lnTo>
                <a:lnTo>
                  <a:pt x="50291" y="41909"/>
                </a:lnTo>
                <a:lnTo>
                  <a:pt x="51053" y="41148"/>
                </a:lnTo>
                <a:lnTo>
                  <a:pt x="73554" y="12396"/>
                </a:lnTo>
                <a:lnTo>
                  <a:pt x="74566" y="5333"/>
                </a:lnTo>
                <a:lnTo>
                  <a:pt x="74675" y="3048"/>
                </a:lnTo>
                <a:lnTo>
                  <a:pt x="75437" y="2285"/>
                </a:lnTo>
                <a:lnTo>
                  <a:pt x="77891" y="2285"/>
                </a:lnTo>
                <a:lnTo>
                  <a:pt x="76962" y="0"/>
                </a:lnTo>
                <a:close/>
              </a:path>
              <a:path w="96520" h="528319">
                <a:moveTo>
                  <a:pt x="79138" y="6095"/>
                </a:moveTo>
                <a:lnTo>
                  <a:pt x="78486" y="6095"/>
                </a:lnTo>
                <a:lnTo>
                  <a:pt x="75996" y="9277"/>
                </a:lnTo>
                <a:lnTo>
                  <a:pt x="77992" y="14085"/>
                </a:lnTo>
                <a:lnTo>
                  <a:pt x="79138" y="6095"/>
                </a:lnTo>
                <a:close/>
              </a:path>
              <a:path w="96520" h="528319">
                <a:moveTo>
                  <a:pt x="76962" y="2285"/>
                </a:moveTo>
                <a:lnTo>
                  <a:pt x="75437" y="2285"/>
                </a:lnTo>
                <a:lnTo>
                  <a:pt x="74675" y="3048"/>
                </a:lnTo>
                <a:lnTo>
                  <a:pt x="74566" y="5333"/>
                </a:lnTo>
                <a:lnTo>
                  <a:pt x="73554" y="12396"/>
                </a:lnTo>
                <a:lnTo>
                  <a:pt x="75996" y="9277"/>
                </a:lnTo>
                <a:lnTo>
                  <a:pt x="74675" y="6095"/>
                </a:lnTo>
                <a:lnTo>
                  <a:pt x="79138" y="6095"/>
                </a:lnTo>
                <a:lnTo>
                  <a:pt x="79131" y="5333"/>
                </a:lnTo>
                <a:lnTo>
                  <a:pt x="78129" y="2869"/>
                </a:lnTo>
                <a:lnTo>
                  <a:pt x="76962" y="2285"/>
                </a:lnTo>
                <a:close/>
              </a:path>
              <a:path w="96520" h="528319">
                <a:moveTo>
                  <a:pt x="78486" y="6095"/>
                </a:moveTo>
                <a:lnTo>
                  <a:pt x="74675" y="6095"/>
                </a:lnTo>
                <a:lnTo>
                  <a:pt x="75996" y="9277"/>
                </a:lnTo>
                <a:lnTo>
                  <a:pt x="78486" y="6095"/>
                </a:lnTo>
                <a:close/>
              </a:path>
              <a:path w="96520" h="528319">
                <a:moveTo>
                  <a:pt x="78129" y="2869"/>
                </a:moveTo>
                <a:lnTo>
                  <a:pt x="79217" y="5545"/>
                </a:lnTo>
                <a:lnTo>
                  <a:pt x="79248" y="3809"/>
                </a:lnTo>
                <a:lnTo>
                  <a:pt x="78486" y="3048"/>
                </a:lnTo>
                <a:lnTo>
                  <a:pt x="78129" y="2869"/>
                </a:lnTo>
                <a:close/>
              </a:path>
              <a:path w="96520" h="528319">
                <a:moveTo>
                  <a:pt x="77891" y="2285"/>
                </a:moveTo>
                <a:lnTo>
                  <a:pt x="76962" y="2285"/>
                </a:lnTo>
                <a:lnTo>
                  <a:pt x="78129" y="2869"/>
                </a:lnTo>
                <a:lnTo>
                  <a:pt x="77891" y="228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61008" y="6621779"/>
            <a:ext cx="1073909" cy="1214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Robots</a:t>
            </a:r>
            <a:endParaRPr sz="22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960"/>
              </a:spcBef>
            </a:pPr>
            <a:r>
              <a:rPr dirty="0" sz="1000" spc="-5">
                <a:latin typeface="Arial"/>
                <a:cs typeface="Arial"/>
              </a:rPr>
              <a:t>For </a:t>
            </a:r>
            <a:r>
              <a:rPr dirty="0" sz="1000" spc="-10">
                <a:latin typeface="Arial"/>
                <a:cs typeface="Arial"/>
              </a:rPr>
              <a:t>our </a:t>
            </a:r>
            <a:r>
              <a:rPr dirty="0" sz="1000" spc="-5">
                <a:latin typeface="Arial"/>
                <a:cs typeface="Arial"/>
              </a:rPr>
              <a:t>purposes,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robot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is:</a:t>
            </a:r>
            <a:endParaRPr sz="1000">
              <a:latin typeface="Arial"/>
              <a:cs typeface="Arial"/>
            </a:endParaRPr>
          </a:p>
          <a:p>
            <a:pPr marL="439420" marR="387350">
              <a:lnSpc>
                <a:spcPct val="100000"/>
              </a:lnSpc>
              <a:spcBef>
                <a:spcPts val="235"/>
              </a:spcBef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set of moving rigid objects called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which </a:t>
            </a:r>
            <a:r>
              <a:rPr dirty="0" sz="1000" spc="-5">
                <a:latin typeface="Arial"/>
                <a:cs typeface="Arial"/>
              </a:rPr>
              <a:t>are connected by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JOINTS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211070" marR="744855">
              <a:lnSpc>
                <a:spcPct val="100000"/>
              </a:lnSpc>
              <a:spcBef>
                <a:spcPts val="665"/>
              </a:spcBef>
            </a:pPr>
            <a:r>
              <a:rPr dirty="0" sz="1000" spc="-5">
                <a:latin typeface="Arial"/>
                <a:cs typeface="Arial"/>
              </a:rPr>
              <a:t>Typically, joints are  REVOLUTE or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PRISMATIC.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2211070" marR="88519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Such joints each give one  DEGREE OF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FREEDOM.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Given </a:t>
            </a:r>
            <a:r>
              <a:rPr dirty="0" sz="1000" i="1">
                <a:latin typeface="Arial"/>
                <a:cs typeface="Arial"/>
              </a:rPr>
              <a:t>p </a:t>
            </a:r>
            <a:r>
              <a:rPr dirty="0" sz="1000" spc="-5">
                <a:latin typeface="Arial"/>
                <a:cs typeface="Arial"/>
              </a:rPr>
              <a:t>DOFs, the configuration of the robot can be represented by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values </a:t>
            </a:r>
            <a:r>
              <a:rPr dirty="0" sz="1000" b="1" i="1">
                <a:latin typeface="Arial"/>
                <a:cs typeface="Arial"/>
              </a:rPr>
              <a:t>q </a:t>
            </a:r>
            <a:r>
              <a:rPr dirty="0" sz="1000">
                <a:latin typeface="Arial"/>
                <a:cs typeface="Arial"/>
              </a:rPr>
              <a:t>= 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 i="1">
                <a:latin typeface="Arial"/>
                <a:cs typeface="Arial"/>
              </a:rPr>
              <a:t>q</a:t>
            </a:r>
            <a:r>
              <a:rPr dirty="0" baseline="-21367" sz="975" spc="-7" i="1">
                <a:latin typeface="Arial"/>
                <a:cs typeface="Arial"/>
              </a:rPr>
              <a:t>1 </a:t>
            </a:r>
            <a:r>
              <a:rPr dirty="0" sz="1000" spc="-5" i="1">
                <a:latin typeface="Arial"/>
                <a:cs typeface="Arial"/>
              </a:rPr>
              <a:t>q</a:t>
            </a:r>
            <a:r>
              <a:rPr dirty="0" baseline="-21367" sz="975" spc="-7" i="1">
                <a:latin typeface="Arial"/>
                <a:cs typeface="Arial"/>
              </a:rPr>
              <a:t>2 </a:t>
            </a:r>
            <a:r>
              <a:rPr dirty="0" sz="1000" spc="-60">
                <a:latin typeface="Arial"/>
                <a:cs typeface="Arial"/>
              </a:rPr>
              <a:t>··· </a:t>
            </a:r>
            <a:r>
              <a:rPr dirty="0" sz="1000" spc="-5" i="1">
                <a:latin typeface="Arial"/>
                <a:cs typeface="Arial"/>
              </a:rPr>
              <a:t>q</a:t>
            </a:r>
            <a:r>
              <a:rPr dirty="0" baseline="-21367" sz="975" spc="-7" i="1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) where </a:t>
            </a:r>
            <a:r>
              <a:rPr dirty="0" sz="1000" i="1">
                <a:latin typeface="Arial"/>
                <a:cs typeface="Arial"/>
              </a:rPr>
              <a:t>q</a:t>
            </a:r>
            <a:r>
              <a:rPr dirty="0" baseline="-21367" sz="975" i="1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angle or length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 the </a:t>
            </a:r>
            <a:r>
              <a:rPr dirty="0" sz="1000" spc="-5" i="1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’th joint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Best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First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Search with</a:t>
            </a:r>
            <a:r>
              <a:rPr dirty="0" sz="2200" spc="-3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NPF</a:t>
            </a:r>
            <a:endParaRPr sz="2200">
              <a:latin typeface="Arial"/>
              <a:cs typeface="Arial"/>
            </a:endParaRPr>
          </a:p>
          <a:p>
            <a:pPr marL="382270" marR="470534" indent="-114300">
              <a:lnSpc>
                <a:spcPct val="100000"/>
              </a:lnSpc>
              <a:spcBef>
                <a:spcPts val="350"/>
              </a:spcBef>
              <a:buChar char="•"/>
              <a:tabLst>
                <a:tab pos="382905" algn="l"/>
              </a:tabLst>
            </a:pPr>
            <a:r>
              <a:rPr dirty="0" sz="1600" spc="-5">
                <a:latin typeface="Arial"/>
                <a:cs typeface="Arial"/>
              </a:rPr>
              <a:t>Remember all the C-space places you’ve  visited in the search (search on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fine C-  space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grid).</a:t>
            </a:r>
            <a:endParaRPr sz="1600">
              <a:latin typeface="Arial"/>
              <a:cs typeface="Arial"/>
            </a:endParaRPr>
          </a:p>
          <a:p>
            <a:pPr marL="382270" marR="393065" indent="-114300">
              <a:lnSpc>
                <a:spcPct val="100000"/>
              </a:lnSpc>
              <a:spcBef>
                <a:spcPts val="380"/>
              </a:spcBef>
              <a:buChar char="•"/>
              <a:tabLst>
                <a:tab pos="382905" algn="l"/>
              </a:tabLst>
            </a:pPr>
            <a:r>
              <a:rPr dirty="0" sz="1600" spc="-5">
                <a:latin typeface="Arial"/>
                <a:cs typeface="Arial"/>
              </a:rPr>
              <a:t>When you expand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grid point consider all  its neighbors on 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grid.</a:t>
            </a:r>
            <a:endParaRPr sz="1600">
              <a:latin typeface="Arial"/>
              <a:cs typeface="Arial"/>
            </a:endParaRPr>
          </a:p>
          <a:p>
            <a:pPr marL="382270" marR="650240" indent="-114300">
              <a:lnSpc>
                <a:spcPct val="100000"/>
              </a:lnSpc>
              <a:spcBef>
                <a:spcPts val="375"/>
              </a:spcBef>
              <a:buChar char="•"/>
              <a:tabLst>
                <a:tab pos="382905" algn="l"/>
              </a:tabLst>
            </a:pPr>
            <a:r>
              <a:rPr dirty="0" sz="1600" spc="-5">
                <a:latin typeface="Arial"/>
                <a:cs typeface="Arial"/>
              </a:rPr>
              <a:t>Always expand gridpoint with lowest C-  space potential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value.</a:t>
            </a:r>
            <a:endParaRPr sz="1600">
              <a:latin typeface="Arial"/>
              <a:cs typeface="Arial"/>
            </a:endParaRPr>
          </a:p>
          <a:p>
            <a:pPr lvl="1" marL="639445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640080" algn="l"/>
              </a:tabLst>
            </a:pPr>
            <a:r>
              <a:rPr dirty="0" sz="1200" spc="-5">
                <a:latin typeface="Arial"/>
                <a:cs typeface="Arial"/>
              </a:rPr>
              <a:t>During most of search runs quickly down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gradient.</a:t>
            </a:r>
            <a:endParaRPr sz="1200">
              <a:latin typeface="Arial"/>
              <a:cs typeface="Arial"/>
            </a:endParaRPr>
          </a:p>
          <a:p>
            <a:pPr lvl="1" marL="640080" marR="427990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640080" algn="l"/>
              </a:tabLst>
            </a:pPr>
            <a:r>
              <a:rPr dirty="0" sz="1200" spc="-5">
                <a:latin typeface="Arial"/>
                <a:cs typeface="Arial"/>
              </a:rPr>
              <a:t>When in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local </a:t>
            </a:r>
            <a:r>
              <a:rPr dirty="0" sz="1200">
                <a:latin typeface="Arial"/>
                <a:cs typeface="Arial"/>
              </a:rPr>
              <a:t>minimum, must </a:t>
            </a:r>
            <a:r>
              <a:rPr dirty="0" sz="1200" spc="-5">
                <a:latin typeface="Arial"/>
                <a:cs typeface="Arial"/>
              </a:rPr>
              <a:t>wait </a:t>
            </a:r>
            <a:r>
              <a:rPr dirty="0" sz="1200">
                <a:latin typeface="Arial"/>
                <a:cs typeface="Arial"/>
              </a:rPr>
              <a:t>for minimum to  </a:t>
            </a:r>
            <a:r>
              <a:rPr dirty="0" sz="1200" spc="-5">
                <a:latin typeface="Arial"/>
                <a:cs typeface="Arial"/>
              </a:rPr>
              <a:t>“fill up”.</a:t>
            </a:r>
            <a:endParaRPr sz="12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71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39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699" y="5897879"/>
            <a:ext cx="1690115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8820" y="8571992"/>
            <a:ext cx="1130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3 </a:t>
            </a:r>
            <a:r>
              <a:rPr dirty="0" sz="900" spc="-5">
                <a:latin typeface="Arial"/>
                <a:cs typeface="Arial"/>
              </a:rPr>
              <a:t>degrees of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freedom.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445" y="5549138"/>
            <a:ext cx="2783205" cy="125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Empirical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  <a:p>
            <a:pPr marL="1010919" marR="5080">
              <a:lnSpc>
                <a:spcPct val="100000"/>
              </a:lnSpc>
              <a:spcBef>
                <a:spcPts val="1660"/>
              </a:spcBef>
            </a:pPr>
            <a:r>
              <a:rPr dirty="0" sz="900" spc="-5">
                <a:latin typeface="Arial"/>
                <a:cs typeface="Arial"/>
              </a:rPr>
              <a:t>1/10 second to solve on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SPARC.  (In 1992 claimed to be fastest  algorithm </a:t>
            </a:r>
            <a:r>
              <a:rPr dirty="0" sz="900">
                <a:latin typeface="Arial"/>
                <a:cs typeface="Arial"/>
              </a:rPr>
              <a:t>by 2 </a:t>
            </a:r>
            <a:r>
              <a:rPr dirty="0" sz="900" spc="-5">
                <a:latin typeface="Arial"/>
                <a:cs typeface="Arial"/>
              </a:rPr>
              <a:t>orders of  magnitude, and three orders of  nuns.)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5716" y="7771892"/>
            <a:ext cx="990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 </a:t>
            </a:r>
            <a:r>
              <a:rPr dirty="0" sz="900" spc="-5">
                <a:latin typeface="Arial"/>
                <a:cs typeface="Arial"/>
              </a:rPr>
              <a:t>seconds to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solve.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1266" y="1460246"/>
            <a:ext cx="376745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Randomized Search with</a:t>
            </a:r>
            <a:r>
              <a:rPr dirty="0" spc="-55"/>
              <a:t> </a:t>
            </a:r>
            <a:r>
              <a:rPr dirty="0" spc="-5"/>
              <a:t>NPF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1820" y="1819908"/>
            <a:ext cx="4030345" cy="25088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150" marR="218440" indent="-171450">
              <a:lnSpc>
                <a:spcPts val="172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dirty="0" sz="1600">
                <a:latin typeface="Arial"/>
                <a:cs typeface="Arial"/>
              </a:rPr>
              <a:t>On </a:t>
            </a:r>
            <a:r>
              <a:rPr dirty="0" sz="1600" spc="-5">
                <a:latin typeface="Arial"/>
                <a:cs typeface="Arial"/>
              </a:rPr>
              <a:t>each step choose from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random set  of, say, 100 neighbors on C-space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grid.</a:t>
            </a:r>
            <a:endParaRPr sz="1600">
              <a:latin typeface="Arial"/>
              <a:cs typeface="Arial"/>
            </a:endParaRPr>
          </a:p>
          <a:p>
            <a:pPr marL="184150" marR="139065" indent="-171450">
              <a:lnSpc>
                <a:spcPts val="173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If none reduce the potential, current state  is recorded as being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local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minimum.</a:t>
            </a:r>
            <a:endParaRPr sz="1600">
              <a:latin typeface="Arial"/>
              <a:cs typeface="Arial"/>
            </a:endParaRPr>
          </a:p>
          <a:p>
            <a:pPr lvl="1" marL="583565" indent="-114300">
              <a:lnSpc>
                <a:spcPts val="1370"/>
              </a:lnSpc>
              <a:spcBef>
                <a:spcPts val="100"/>
              </a:spcBef>
              <a:buChar char="•"/>
              <a:tabLst>
                <a:tab pos="584200" algn="l"/>
              </a:tabLst>
            </a:pPr>
            <a:r>
              <a:rPr dirty="0" sz="1200" spc="-5">
                <a:latin typeface="Arial"/>
                <a:cs typeface="Arial"/>
              </a:rPr>
              <a:t>If was local </a:t>
            </a:r>
            <a:r>
              <a:rPr dirty="0" sz="1200">
                <a:latin typeface="Arial"/>
                <a:cs typeface="Arial"/>
              </a:rPr>
              <a:t>minimum, </a:t>
            </a:r>
            <a:r>
              <a:rPr dirty="0" sz="1200" spc="-5">
                <a:latin typeface="Arial"/>
                <a:cs typeface="Arial"/>
              </a:rPr>
              <a:t>perform </a:t>
            </a:r>
            <a:r>
              <a:rPr dirty="0" sz="1200">
                <a:latin typeface="Arial"/>
                <a:cs typeface="Arial"/>
              </a:rPr>
              <a:t>a random </a:t>
            </a:r>
            <a:r>
              <a:rPr dirty="0" sz="1200" spc="-5">
                <a:latin typeface="Arial"/>
                <a:cs typeface="Arial"/>
              </a:rPr>
              <a:t>walk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584200">
              <a:lnSpc>
                <a:spcPts val="1370"/>
              </a:lnSpc>
            </a:pPr>
            <a:r>
              <a:rPr dirty="0" sz="1200">
                <a:latin typeface="Arial"/>
                <a:cs typeface="Arial"/>
              </a:rPr>
              <a:t>timesteps to </a:t>
            </a:r>
            <a:r>
              <a:rPr dirty="0" sz="1200" spc="-5">
                <a:latin typeface="Arial"/>
                <a:cs typeface="Arial"/>
              </a:rPr>
              <a:t>escape (one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hopes)</a:t>
            </a:r>
            <a:endParaRPr sz="1200">
              <a:latin typeface="Arial"/>
              <a:cs typeface="Arial"/>
            </a:endParaRPr>
          </a:p>
          <a:p>
            <a:pPr marL="184150" marR="376555" indent="-171450">
              <a:lnSpc>
                <a:spcPts val="1720"/>
              </a:lnSpc>
              <a:spcBef>
                <a:spcPts val="420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Keep doing this, building up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graph of  “adjacent” local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minima.</a:t>
            </a:r>
            <a:endParaRPr sz="1600">
              <a:latin typeface="Arial"/>
              <a:cs typeface="Arial"/>
            </a:endParaRPr>
          </a:p>
          <a:p>
            <a:pPr marL="184150" marR="5080" indent="-171450">
              <a:lnSpc>
                <a:spcPts val="1720"/>
              </a:lnSpc>
              <a:spcBef>
                <a:spcPts val="395"/>
              </a:spcBef>
              <a:buChar char="•"/>
              <a:tabLst>
                <a:tab pos="184150" algn="l"/>
              </a:tabLst>
            </a:pPr>
            <a:r>
              <a:rPr dirty="0" sz="1600" spc="-5">
                <a:latin typeface="Arial"/>
                <a:cs typeface="Arial"/>
              </a:rPr>
              <a:t>Continue until one local minimum turns out  to be 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goal.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dirty="0" sz="900" spc="-5">
                <a:latin typeface="Arial"/>
                <a:cs typeface="Arial"/>
              </a:rPr>
              <a:t>HOW? Many details, and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slightly depressingly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20" y="4304033"/>
            <a:ext cx="2151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number of magic parameters are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involved.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1357" y="3502152"/>
            <a:ext cx="452755" cy="811530"/>
          </a:xfrm>
          <a:custGeom>
            <a:avLst/>
            <a:gdLst/>
            <a:ahLst/>
            <a:cxnLst/>
            <a:rect l="l" t="t" r="r" b="b"/>
            <a:pathLst>
              <a:path w="452755" h="811529">
                <a:moveTo>
                  <a:pt x="222280" y="16057"/>
                </a:moveTo>
                <a:lnTo>
                  <a:pt x="30480" y="64008"/>
                </a:lnTo>
                <a:lnTo>
                  <a:pt x="29718" y="64008"/>
                </a:lnTo>
                <a:lnTo>
                  <a:pt x="28956" y="64770"/>
                </a:lnTo>
                <a:lnTo>
                  <a:pt x="28843" y="68580"/>
                </a:lnTo>
                <a:lnTo>
                  <a:pt x="112" y="654558"/>
                </a:lnTo>
                <a:lnTo>
                  <a:pt x="0" y="657606"/>
                </a:lnTo>
                <a:lnTo>
                  <a:pt x="1524" y="659130"/>
                </a:lnTo>
                <a:lnTo>
                  <a:pt x="449580" y="811530"/>
                </a:lnTo>
                <a:lnTo>
                  <a:pt x="451866" y="811530"/>
                </a:lnTo>
                <a:lnTo>
                  <a:pt x="452628" y="810006"/>
                </a:lnTo>
                <a:lnTo>
                  <a:pt x="452628" y="807720"/>
                </a:lnTo>
                <a:lnTo>
                  <a:pt x="451104" y="806958"/>
                </a:lnTo>
                <a:lnTo>
                  <a:pt x="9768" y="656844"/>
                </a:lnTo>
                <a:lnTo>
                  <a:pt x="5334" y="656844"/>
                </a:lnTo>
                <a:lnTo>
                  <a:pt x="3048" y="654558"/>
                </a:lnTo>
                <a:lnTo>
                  <a:pt x="5443" y="654558"/>
                </a:lnTo>
                <a:lnTo>
                  <a:pt x="33418" y="68580"/>
                </a:lnTo>
                <a:lnTo>
                  <a:pt x="32004" y="68580"/>
                </a:lnTo>
                <a:lnTo>
                  <a:pt x="33528" y="66294"/>
                </a:lnTo>
                <a:lnTo>
                  <a:pt x="41112" y="66294"/>
                </a:lnTo>
                <a:lnTo>
                  <a:pt x="223490" y="20523"/>
                </a:lnTo>
                <a:lnTo>
                  <a:pt x="222280" y="16057"/>
                </a:lnTo>
                <a:close/>
              </a:path>
              <a:path w="452755" h="811529">
                <a:moveTo>
                  <a:pt x="3048" y="654558"/>
                </a:moveTo>
                <a:lnTo>
                  <a:pt x="5334" y="656844"/>
                </a:lnTo>
                <a:lnTo>
                  <a:pt x="5404" y="655359"/>
                </a:lnTo>
                <a:lnTo>
                  <a:pt x="3048" y="654558"/>
                </a:lnTo>
                <a:close/>
              </a:path>
              <a:path w="452755" h="811529">
                <a:moveTo>
                  <a:pt x="5404" y="655359"/>
                </a:moveTo>
                <a:lnTo>
                  <a:pt x="5334" y="656844"/>
                </a:lnTo>
                <a:lnTo>
                  <a:pt x="9768" y="656844"/>
                </a:lnTo>
                <a:lnTo>
                  <a:pt x="5404" y="655359"/>
                </a:lnTo>
                <a:close/>
              </a:path>
              <a:path w="452755" h="811529">
                <a:moveTo>
                  <a:pt x="5443" y="654558"/>
                </a:moveTo>
                <a:lnTo>
                  <a:pt x="3048" y="654558"/>
                </a:lnTo>
                <a:lnTo>
                  <a:pt x="5404" y="655359"/>
                </a:lnTo>
                <a:lnTo>
                  <a:pt x="5443" y="654558"/>
                </a:lnTo>
                <a:close/>
              </a:path>
              <a:path w="452755" h="811529">
                <a:moveTo>
                  <a:pt x="33528" y="66294"/>
                </a:moveTo>
                <a:lnTo>
                  <a:pt x="32004" y="68580"/>
                </a:lnTo>
                <a:lnTo>
                  <a:pt x="33436" y="68220"/>
                </a:lnTo>
                <a:lnTo>
                  <a:pt x="33528" y="66294"/>
                </a:lnTo>
                <a:close/>
              </a:path>
              <a:path w="452755" h="811529">
                <a:moveTo>
                  <a:pt x="33436" y="68220"/>
                </a:moveTo>
                <a:lnTo>
                  <a:pt x="32004" y="68580"/>
                </a:lnTo>
                <a:lnTo>
                  <a:pt x="33418" y="68580"/>
                </a:lnTo>
                <a:lnTo>
                  <a:pt x="33436" y="68220"/>
                </a:lnTo>
                <a:close/>
              </a:path>
              <a:path w="452755" h="811529">
                <a:moveTo>
                  <a:pt x="41112" y="66294"/>
                </a:moveTo>
                <a:lnTo>
                  <a:pt x="33528" y="66294"/>
                </a:lnTo>
                <a:lnTo>
                  <a:pt x="33436" y="68220"/>
                </a:lnTo>
                <a:lnTo>
                  <a:pt x="41112" y="66294"/>
                </a:lnTo>
                <a:close/>
              </a:path>
              <a:path w="452755" h="811529">
                <a:moveTo>
                  <a:pt x="253619" y="14477"/>
                </a:moveTo>
                <a:lnTo>
                  <a:pt x="229362" y="14477"/>
                </a:lnTo>
                <a:lnTo>
                  <a:pt x="230886" y="15240"/>
                </a:lnTo>
                <a:lnTo>
                  <a:pt x="231648" y="16001"/>
                </a:lnTo>
                <a:lnTo>
                  <a:pt x="231648" y="17525"/>
                </a:lnTo>
                <a:lnTo>
                  <a:pt x="230886" y="19050"/>
                </a:lnTo>
                <a:lnTo>
                  <a:pt x="229362" y="19050"/>
                </a:lnTo>
                <a:lnTo>
                  <a:pt x="223490" y="20523"/>
                </a:lnTo>
                <a:lnTo>
                  <a:pt x="227837" y="36575"/>
                </a:lnTo>
                <a:lnTo>
                  <a:pt x="253619" y="14477"/>
                </a:lnTo>
                <a:close/>
              </a:path>
              <a:path w="452755" h="811529">
                <a:moveTo>
                  <a:pt x="229362" y="14477"/>
                </a:moveTo>
                <a:lnTo>
                  <a:pt x="228600" y="14477"/>
                </a:lnTo>
                <a:lnTo>
                  <a:pt x="222280" y="16057"/>
                </a:lnTo>
                <a:lnTo>
                  <a:pt x="223490" y="20523"/>
                </a:lnTo>
                <a:lnTo>
                  <a:pt x="229362" y="19050"/>
                </a:lnTo>
                <a:lnTo>
                  <a:pt x="230886" y="19050"/>
                </a:lnTo>
                <a:lnTo>
                  <a:pt x="231648" y="17525"/>
                </a:lnTo>
                <a:lnTo>
                  <a:pt x="231648" y="16001"/>
                </a:lnTo>
                <a:lnTo>
                  <a:pt x="230886" y="15240"/>
                </a:lnTo>
                <a:lnTo>
                  <a:pt x="229362" y="14477"/>
                </a:lnTo>
                <a:close/>
              </a:path>
              <a:path w="452755" h="811529">
                <a:moveTo>
                  <a:pt x="217931" y="0"/>
                </a:moveTo>
                <a:lnTo>
                  <a:pt x="222280" y="16057"/>
                </a:lnTo>
                <a:lnTo>
                  <a:pt x="228600" y="14477"/>
                </a:lnTo>
                <a:lnTo>
                  <a:pt x="253619" y="14477"/>
                </a:lnTo>
                <a:lnTo>
                  <a:pt x="259842" y="9144"/>
                </a:lnTo>
                <a:lnTo>
                  <a:pt x="21793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81199" y="6012179"/>
            <a:ext cx="1658873" cy="179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81462" y="6593585"/>
            <a:ext cx="1900237" cy="192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Randomized Search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  <a:p>
            <a:pPr marL="2058670">
              <a:lnSpc>
                <a:spcPct val="100000"/>
              </a:lnSpc>
              <a:spcBef>
                <a:spcPts val="960"/>
              </a:spcBef>
            </a:pPr>
            <a:r>
              <a:rPr dirty="0" sz="900" spc="-5">
                <a:latin typeface="Arial"/>
                <a:cs typeface="Arial"/>
              </a:rPr>
              <a:t>10 secs. (Slower than best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first)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487170" marR="2117725">
              <a:lnSpc>
                <a:spcPct val="150600"/>
              </a:lnSpc>
              <a:tabLst>
                <a:tab pos="2047239" algn="l"/>
              </a:tabLst>
            </a:pPr>
            <a:r>
              <a:rPr dirty="0" sz="900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mins.	</a:t>
            </a:r>
            <a:r>
              <a:rPr dirty="0" sz="900">
                <a:latin typeface="Arial"/>
                <a:cs typeface="Arial"/>
              </a:rPr>
              <a:t>8 </a:t>
            </a:r>
            <a:r>
              <a:rPr dirty="0" sz="900" spc="-5">
                <a:latin typeface="Arial"/>
                <a:cs typeface="Arial"/>
              </a:rPr>
              <a:t>DOF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 S</a:t>
            </a:r>
            <a:r>
              <a:rPr dirty="0" sz="900" spc="-5">
                <a:solidFill>
                  <a:srgbClr val="009A9A"/>
                </a:solidFill>
                <a:latin typeface="Arial"/>
                <a:cs typeface="Arial"/>
              </a:rPr>
              <a:t>p</a:t>
            </a:r>
            <a:r>
              <a:rPr dirty="0" sz="900" spc="-5">
                <a:solidFill>
                  <a:srgbClr val="9ACC00"/>
                </a:solidFill>
                <a:latin typeface="Arial"/>
                <a:cs typeface="Arial"/>
              </a:rPr>
              <a:t>e</a:t>
            </a:r>
            <a:r>
              <a:rPr dirty="0" sz="900" spc="-5">
                <a:solidFill>
                  <a:srgbClr val="0033CC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009A00"/>
                </a:solidFill>
                <a:latin typeface="Arial"/>
                <a:cs typeface="Arial"/>
              </a:rPr>
              <a:t>t</a:t>
            </a:r>
            <a:r>
              <a:rPr dirty="0" sz="900" spc="-5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dirty="0" sz="900" spc="-5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900" spc="-5">
                <a:solidFill>
                  <a:srgbClr val="FFFF65"/>
                </a:solidFill>
                <a:latin typeface="Arial"/>
                <a:cs typeface="Arial"/>
              </a:rPr>
              <a:t>l</a:t>
            </a:r>
            <a:r>
              <a:rPr dirty="0" sz="900" spc="-5">
                <a:solidFill>
                  <a:srgbClr val="650033"/>
                </a:solidFill>
                <a:latin typeface="Arial"/>
                <a:cs typeface="Arial"/>
              </a:rPr>
              <a:t>a</a:t>
            </a:r>
            <a:r>
              <a:rPr dirty="0" sz="900" spc="-5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z="9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result.</a:t>
            </a:r>
            <a:endParaRPr sz="9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88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42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4550" y="1460246"/>
            <a:ext cx="35534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Randomized Search</a:t>
            </a:r>
            <a:r>
              <a:rPr dirty="0" spc="-60"/>
              <a:t> </a:t>
            </a:r>
            <a:r>
              <a:rPr dirty="0" spc="-5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171699" y="1796795"/>
            <a:ext cx="3428999" cy="194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05100" y="3587496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179831" y="89153"/>
                </a:moveTo>
                <a:lnTo>
                  <a:pt x="60198" y="89153"/>
                </a:lnTo>
                <a:lnTo>
                  <a:pt x="60198" y="266700"/>
                </a:lnTo>
                <a:lnTo>
                  <a:pt x="419100" y="266700"/>
                </a:lnTo>
                <a:lnTo>
                  <a:pt x="419100" y="177545"/>
                </a:lnTo>
                <a:lnTo>
                  <a:pt x="179831" y="177545"/>
                </a:lnTo>
                <a:lnTo>
                  <a:pt x="179831" y="89153"/>
                </a:lnTo>
                <a:close/>
              </a:path>
              <a:path w="419100" h="266700">
                <a:moveTo>
                  <a:pt x="119633" y="0"/>
                </a:moveTo>
                <a:lnTo>
                  <a:pt x="0" y="89153"/>
                </a:lnTo>
                <a:lnTo>
                  <a:pt x="239268" y="89153"/>
                </a:lnTo>
                <a:lnTo>
                  <a:pt x="119633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5100" y="3587496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119633" y="0"/>
                </a:moveTo>
                <a:lnTo>
                  <a:pt x="239268" y="89153"/>
                </a:lnTo>
                <a:lnTo>
                  <a:pt x="179831" y="89153"/>
                </a:lnTo>
                <a:lnTo>
                  <a:pt x="179831" y="177545"/>
                </a:lnTo>
                <a:lnTo>
                  <a:pt x="419100" y="177545"/>
                </a:lnTo>
                <a:lnTo>
                  <a:pt x="419100" y="266700"/>
                </a:lnTo>
                <a:lnTo>
                  <a:pt x="60198" y="266700"/>
                </a:lnTo>
                <a:lnTo>
                  <a:pt x="60198" y="89153"/>
                </a:lnTo>
                <a:lnTo>
                  <a:pt x="0" y="89153"/>
                </a:lnTo>
                <a:lnTo>
                  <a:pt x="11963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31720" y="3708908"/>
            <a:ext cx="195580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10 DOF </a:t>
            </a:r>
            <a:r>
              <a:rPr dirty="0" sz="900">
                <a:latin typeface="Arial"/>
                <a:cs typeface="Arial"/>
              </a:rPr>
              <a:t>3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mins.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31 DOF manipulator in </a:t>
            </a:r>
            <a:r>
              <a:rPr dirty="0" sz="900">
                <a:latin typeface="Arial"/>
                <a:cs typeface="Arial"/>
              </a:rPr>
              <a:t>3-D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workspace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240" y="3975608"/>
            <a:ext cx="444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15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mins.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What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Should You</a:t>
            </a:r>
            <a:r>
              <a:rPr dirty="0" sz="2200" spc="-1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Know</a:t>
            </a:r>
            <a:endParaRPr sz="2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8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How to define configuration space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obstacles</a:t>
            </a:r>
            <a:endParaRPr sz="14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The basic idea behind, and Pros and Cons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VISIBILITY GRAPH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METHODS</a:t>
            </a:r>
            <a:endParaRPr sz="10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VORONOI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METHODS</a:t>
            </a:r>
            <a:endParaRPr sz="10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CELL DECOMPOSITION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METHODS</a:t>
            </a:r>
            <a:endParaRPr sz="1000">
              <a:latin typeface="Arial"/>
              <a:cs typeface="Arial"/>
            </a:endParaRPr>
          </a:p>
          <a:p>
            <a:pPr lvl="1" marL="640080" indent="-143510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640080" algn="l"/>
              </a:tabLst>
            </a:pPr>
            <a:r>
              <a:rPr dirty="0" sz="1000" spc="-5">
                <a:latin typeface="Arial"/>
                <a:cs typeface="Arial"/>
              </a:rPr>
              <a:t>POTENTIAL </a:t>
            </a:r>
            <a:r>
              <a:rPr dirty="0" sz="1000">
                <a:latin typeface="Arial"/>
                <a:cs typeface="Arial"/>
              </a:rPr>
              <a:t>FIELD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METHODS</a:t>
            </a:r>
            <a:endParaRPr sz="1000">
              <a:latin typeface="Arial"/>
              <a:cs typeface="Arial"/>
            </a:endParaRPr>
          </a:p>
          <a:p>
            <a:pPr marL="439420" marR="608965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Latombe’s trick of using optimal world-space  potentials for good C-space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potentials.</a:t>
            </a:r>
            <a:endParaRPr sz="14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44"/>
              </a:spcBef>
            </a:pPr>
            <a:r>
              <a:rPr dirty="0" sz="1000" i="1">
                <a:latin typeface="Arial"/>
                <a:cs typeface="Arial"/>
              </a:rPr>
              <a:t>See also </a:t>
            </a:r>
            <a:r>
              <a:rPr dirty="0" sz="1000" spc="-5" i="1">
                <a:latin typeface="Arial"/>
                <a:cs typeface="Arial"/>
              </a:rPr>
              <a:t>the book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Robot </a:t>
            </a: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Motion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r>
              <a:rPr dirty="0" sz="1000" spc="-5" i="1">
                <a:latin typeface="Arial"/>
                <a:cs typeface="Arial"/>
              </a:rPr>
              <a:t> by </a:t>
            </a:r>
            <a:r>
              <a:rPr dirty="0" sz="1000" spc="-10" i="1">
                <a:latin typeface="Arial"/>
                <a:cs typeface="Arial"/>
              </a:rPr>
              <a:t>Latombe </a:t>
            </a:r>
            <a:r>
              <a:rPr dirty="0" sz="1000" spc="-5" i="1">
                <a:latin typeface="Arial"/>
                <a:cs typeface="Arial"/>
              </a:rPr>
              <a:t>(Klumer 1990).</a:t>
            </a:r>
            <a:endParaRPr sz="10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</a:pPr>
            <a:r>
              <a:rPr dirty="0" sz="1000" spc="-5" i="1">
                <a:latin typeface="Arial"/>
                <a:cs typeface="Arial"/>
              </a:rPr>
              <a:t>Russell </a:t>
            </a:r>
            <a:r>
              <a:rPr dirty="0" sz="1000" i="1">
                <a:latin typeface="Arial"/>
                <a:cs typeface="Arial"/>
              </a:rPr>
              <a:t>&amp; </a:t>
            </a:r>
            <a:r>
              <a:rPr dirty="0" sz="1000" spc="-5" i="1">
                <a:latin typeface="Arial"/>
                <a:cs typeface="Arial"/>
              </a:rPr>
              <a:t>Norvig has </a:t>
            </a:r>
            <a:r>
              <a:rPr dirty="0" sz="1000" i="1">
                <a:latin typeface="Arial"/>
                <a:cs typeface="Arial"/>
              </a:rPr>
              <a:t>a </a:t>
            </a:r>
            <a:r>
              <a:rPr dirty="0" sz="1000" spc="-5" i="1">
                <a:latin typeface="Arial"/>
                <a:cs typeface="Arial"/>
              </a:rPr>
              <a:t>rather </a:t>
            </a:r>
            <a:r>
              <a:rPr dirty="0" sz="1000" i="1">
                <a:latin typeface="Arial"/>
                <a:cs typeface="Arial"/>
              </a:rPr>
              <a:t>brief </a:t>
            </a:r>
            <a:r>
              <a:rPr dirty="0" sz="1000" spc="-5" i="1">
                <a:latin typeface="Arial"/>
                <a:cs typeface="Arial"/>
              </a:rPr>
              <a:t>chapter </a:t>
            </a:r>
            <a:r>
              <a:rPr dirty="0" sz="1000" i="1">
                <a:latin typeface="Arial"/>
                <a:cs typeface="Arial"/>
              </a:rPr>
              <a:t>on </a:t>
            </a:r>
            <a:r>
              <a:rPr dirty="0" sz="1000" spc="-5" i="1">
                <a:latin typeface="Arial"/>
                <a:cs typeface="Arial"/>
              </a:rPr>
              <a:t>the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subject.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5" y="4355084"/>
            <a:ext cx="3473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45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Comparison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8800" y="1796795"/>
          <a:ext cx="4114800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/>
                <a:gridCol w="609600"/>
                <a:gridCol w="609600"/>
                <a:gridCol w="495300"/>
                <a:gridCol w="533400"/>
              </a:tblGrid>
              <a:tr h="557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720" marR="112395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Potential  Fields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314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Approx  Cell  Decomp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Voronoi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Visibility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10101"/>
                      </a:solidFill>
                      <a:prstDash val="solid"/>
                    </a:lnL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Practical above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Practical above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Fast to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Compute?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2-d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Usable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Online?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Gives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Optimal?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2-d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Spots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Impossibilities?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Easy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Implement?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19600" y="3076194"/>
            <a:ext cx="288925" cy="92710"/>
          </a:xfrm>
          <a:custGeom>
            <a:avLst/>
            <a:gdLst/>
            <a:ahLst/>
            <a:cxnLst/>
            <a:rect l="l" t="t" r="r" b="b"/>
            <a:pathLst>
              <a:path w="288925" h="92710">
                <a:moveTo>
                  <a:pt x="0" y="0"/>
                </a:moveTo>
                <a:lnTo>
                  <a:pt x="27432" y="53256"/>
                </a:lnTo>
                <a:lnTo>
                  <a:pt x="61436" y="74390"/>
                </a:lnTo>
                <a:lnTo>
                  <a:pt x="72735" y="77854"/>
                </a:lnTo>
                <a:lnTo>
                  <a:pt x="83820" y="81533"/>
                </a:lnTo>
                <a:lnTo>
                  <a:pt x="92761" y="84486"/>
                </a:lnTo>
                <a:lnTo>
                  <a:pt x="102774" y="88010"/>
                </a:lnTo>
                <a:lnTo>
                  <a:pt x="110930" y="90963"/>
                </a:lnTo>
                <a:lnTo>
                  <a:pt x="114300" y="92201"/>
                </a:lnTo>
                <a:lnTo>
                  <a:pt x="140088" y="90320"/>
                </a:lnTo>
                <a:lnTo>
                  <a:pt x="194310" y="81533"/>
                </a:lnTo>
                <a:lnTo>
                  <a:pt x="209168" y="76199"/>
                </a:lnTo>
                <a:lnTo>
                  <a:pt x="216598" y="73390"/>
                </a:lnTo>
                <a:lnTo>
                  <a:pt x="224027" y="70865"/>
                </a:lnTo>
                <a:lnTo>
                  <a:pt x="229362" y="68579"/>
                </a:lnTo>
                <a:lnTo>
                  <a:pt x="239267" y="65531"/>
                </a:lnTo>
                <a:lnTo>
                  <a:pt x="242315" y="61722"/>
                </a:lnTo>
                <a:lnTo>
                  <a:pt x="244601" y="57150"/>
                </a:lnTo>
                <a:lnTo>
                  <a:pt x="248412" y="54101"/>
                </a:lnTo>
                <a:lnTo>
                  <a:pt x="252984" y="51053"/>
                </a:lnTo>
                <a:lnTo>
                  <a:pt x="259841" y="51815"/>
                </a:lnTo>
                <a:lnTo>
                  <a:pt x="264413" y="48767"/>
                </a:lnTo>
                <a:lnTo>
                  <a:pt x="268986" y="44957"/>
                </a:lnTo>
                <a:lnTo>
                  <a:pt x="268986" y="36575"/>
                </a:lnTo>
                <a:lnTo>
                  <a:pt x="273558" y="32765"/>
                </a:lnTo>
                <a:lnTo>
                  <a:pt x="283011" y="27241"/>
                </a:lnTo>
                <a:lnTo>
                  <a:pt x="287464" y="27431"/>
                </a:lnTo>
                <a:lnTo>
                  <a:pt x="288774" y="27622"/>
                </a:lnTo>
                <a:lnTo>
                  <a:pt x="288798" y="22098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5506" y="29374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3334" y="29374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19600" y="2504694"/>
            <a:ext cx="288925" cy="92710"/>
          </a:xfrm>
          <a:custGeom>
            <a:avLst/>
            <a:gdLst/>
            <a:ahLst/>
            <a:cxnLst/>
            <a:rect l="l" t="t" r="r" b="b"/>
            <a:pathLst>
              <a:path w="288925" h="92710">
                <a:moveTo>
                  <a:pt x="0" y="0"/>
                </a:moveTo>
                <a:lnTo>
                  <a:pt x="27432" y="53256"/>
                </a:lnTo>
                <a:lnTo>
                  <a:pt x="61436" y="74390"/>
                </a:lnTo>
                <a:lnTo>
                  <a:pt x="72735" y="77854"/>
                </a:lnTo>
                <a:lnTo>
                  <a:pt x="83820" y="81533"/>
                </a:lnTo>
                <a:lnTo>
                  <a:pt x="92761" y="84486"/>
                </a:lnTo>
                <a:lnTo>
                  <a:pt x="102774" y="88010"/>
                </a:lnTo>
                <a:lnTo>
                  <a:pt x="110930" y="90963"/>
                </a:lnTo>
                <a:lnTo>
                  <a:pt x="114300" y="92201"/>
                </a:lnTo>
                <a:lnTo>
                  <a:pt x="140088" y="90320"/>
                </a:lnTo>
                <a:lnTo>
                  <a:pt x="194310" y="81533"/>
                </a:lnTo>
                <a:lnTo>
                  <a:pt x="209168" y="76199"/>
                </a:lnTo>
                <a:lnTo>
                  <a:pt x="216598" y="73390"/>
                </a:lnTo>
                <a:lnTo>
                  <a:pt x="224027" y="70865"/>
                </a:lnTo>
                <a:lnTo>
                  <a:pt x="229362" y="68579"/>
                </a:lnTo>
                <a:lnTo>
                  <a:pt x="239267" y="65531"/>
                </a:lnTo>
                <a:lnTo>
                  <a:pt x="242315" y="61722"/>
                </a:lnTo>
                <a:lnTo>
                  <a:pt x="244601" y="57150"/>
                </a:lnTo>
                <a:lnTo>
                  <a:pt x="248412" y="54101"/>
                </a:lnTo>
                <a:lnTo>
                  <a:pt x="252984" y="51053"/>
                </a:lnTo>
                <a:lnTo>
                  <a:pt x="259841" y="51815"/>
                </a:lnTo>
                <a:lnTo>
                  <a:pt x="264413" y="48767"/>
                </a:lnTo>
                <a:lnTo>
                  <a:pt x="268986" y="44957"/>
                </a:lnTo>
                <a:lnTo>
                  <a:pt x="268986" y="36575"/>
                </a:lnTo>
                <a:lnTo>
                  <a:pt x="273558" y="32765"/>
                </a:lnTo>
                <a:lnTo>
                  <a:pt x="283011" y="27241"/>
                </a:lnTo>
                <a:lnTo>
                  <a:pt x="287464" y="27431"/>
                </a:lnTo>
                <a:lnTo>
                  <a:pt x="288774" y="27622"/>
                </a:lnTo>
                <a:lnTo>
                  <a:pt x="288798" y="22098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35506" y="23659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83334" y="23659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0" y="4219194"/>
            <a:ext cx="288925" cy="92710"/>
          </a:xfrm>
          <a:custGeom>
            <a:avLst/>
            <a:gdLst/>
            <a:ahLst/>
            <a:cxnLst/>
            <a:rect l="l" t="t" r="r" b="b"/>
            <a:pathLst>
              <a:path w="288925" h="92710">
                <a:moveTo>
                  <a:pt x="0" y="0"/>
                </a:moveTo>
                <a:lnTo>
                  <a:pt x="27432" y="53256"/>
                </a:lnTo>
                <a:lnTo>
                  <a:pt x="61436" y="74390"/>
                </a:lnTo>
                <a:lnTo>
                  <a:pt x="72735" y="77854"/>
                </a:lnTo>
                <a:lnTo>
                  <a:pt x="83820" y="81533"/>
                </a:lnTo>
                <a:lnTo>
                  <a:pt x="92761" y="84486"/>
                </a:lnTo>
                <a:lnTo>
                  <a:pt x="102774" y="88011"/>
                </a:lnTo>
                <a:lnTo>
                  <a:pt x="110930" y="90963"/>
                </a:lnTo>
                <a:lnTo>
                  <a:pt x="114300" y="92201"/>
                </a:lnTo>
                <a:lnTo>
                  <a:pt x="140088" y="90320"/>
                </a:lnTo>
                <a:lnTo>
                  <a:pt x="194310" y="81533"/>
                </a:lnTo>
                <a:lnTo>
                  <a:pt x="209168" y="76199"/>
                </a:lnTo>
                <a:lnTo>
                  <a:pt x="216598" y="73390"/>
                </a:lnTo>
                <a:lnTo>
                  <a:pt x="224027" y="70865"/>
                </a:lnTo>
                <a:lnTo>
                  <a:pt x="229362" y="68579"/>
                </a:lnTo>
                <a:lnTo>
                  <a:pt x="239267" y="65531"/>
                </a:lnTo>
                <a:lnTo>
                  <a:pt x="242315" y="61721"/>
                </a:lnTo>
                <a:lnTo>
                  <a:pt x="244601" y="57150"/>
                </a:lnTo>
                <a:lnTo>
                  <a:pt x="248412" y="54101"/>
                </a:lnTo>
                <a:lnTo>
                  <a:pt x="252984" y="51053"/>
                </a:lnTo>
                <a:lnTo>
                  <a:pt x="259841" y="51815"/>
                </a:lnTo>
                <a:lnTo>
                  <a:pt x="264413" y="48767"/>
                </a:lnTo>
                <a:lnTo>
                  <a:pt x="268986" y="44957"/>
                </a:lnTo>
                <a:lnTo>
                  <a:pt x="268986" y="36575"/>
                </a:lnTo>
                <a:lnTo>
                  <a:pt x="273558" y="32765"/>
                </a:lnTo>
                <a:lnTo>
                  <a:pt x="283011" y="27241"/>
                </a:lnTo>
                <a:lnTo>
                  <a:pt x="287464" y="27431"/>
                </a:lnTo>
                <a:lnTo>
                  <a:pt x="288774" y="27622"/>
                </a:lnTo>
                <a:lnTo>
                  <a:pt x="288798" y="22097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5906" y="40804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3734" y="40804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95712" y="2365914"/>
            <a:ext cx="317373" cy="1121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24500" y="3952494"/>
            <a:ext cx="288925" cy="92710"/>
          </a:xfrm>
          <a:custGeom>
            <a:avLst/>
            <a:gdLst/>
            <a:ahLst/>
            <a:cxnLst/>
            <a:rect l="l" t="t" r="r" b="b"/>
            <a:pathLst>
              <a:path w="288925" h="92710">
                <a:moveTo>
                  <a:pt x="0" y="0"/>
                </a:moveTo>
                <a:lnTo>
                  <a:pt x="27432" y="53256"/>
                </a:lnTo>
                <a:lnTo>
                  <a:pt x="61436" y="74390"/>
                </a:lnTo>
                <a:lnTo>
                  <a:pt x="72735" y="77854"/>
                </a:lnTo>
                <a:lnTo>
                  <a:pt x="83820" y="81533"/>
                </a:lnTo>
                <a:lnTo>
                  <a:pt x="92761" y="84486"/>
                </a:lnTo>
                <a:lnTo>
                  <a:pt x="102774" y="88011"/>
                </a:lnTo>
                <a:lnTo>
                  <a:pt x="110930" y="90963"/>
                </a:lnTo>
                <a:lnTo>
                  <a:pt x="114300" y="92201"/>
                </a:lnTo>
                <a:lnTo>
                  <a:pt x="140088" y="90320"/>
                </a:lnTo>
                <a:lnTo>
                  <a:pt x="194310" y="81533"/>
                </a:lnTo>
                <a:lnTo>
                  <a:pt x="209168" y="76199"/>
                </a:lnTo>
                <a:lnTo>
                  <a:pt x="216598" y="73390"/>
                </a:lnTo>
                <a:lnTo>
                  <a:pt x="224027" y="70865"/>
                </a:lnTo>
                <a:lnTo>
                  <a:pt x="229362" y="68579"/>
                </a:lnTo>
                <a:lnTo>
                  <a:pt x="239267" y="65531"/>
                </a:lnTo>
                <a:lnTo>
                  <a:pt x="242315" y="61721"/>
                </a:lnTo>
                <a:lnTo>
                  <a:pt x="244601" y="57150"/>
                </a:lnTo>
                <a:lnTo>
                  <a:pt x="248412" y="54101"/>
                </a:lnTo>
                <a:lnTo>
                  <a:pt x="252984" y="51053"/>
                </a:lnTo>
                <a:lnTo>
                  <a:pt x="259841" y="51815"/>
                </a:lnTo>
                <a:lnTo>
                  <a:pt x="264413" y="48767"/>
                </a:lnTo>
                <a:lnTo>
                  <a:pt x="268986" y="44957"/>
                </a:lnTo>
                <a:lnTo>
                  <a:pt x="268986" y="36575"/>
                </a:lnTo>
                <a:lnTo>
                  <a:pt x="273558" y="32765"/>
                </a:lnTo>
                <a:lnTo>
                  <a:pt x="283011" y="27241"/>
                </a:lnTo>
                <a:lnTo>
                  <a:pt x="287464" y="27431"/>
                </a:lnTo>
                <a:lnTo>
                  <a:pt x="288774" y="27622"/>
                </a:lnTo>
                <a:lnTo>
                  <a:pt x="288798" y="22097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40406" y="38137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88234" y="38137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9200" y="3952494"/>
            <a:ext cx="288925" cy="92710"/>
          </a:xfrm>
          <a:custGeom>
            <a:avLst/>
            <a:gdLst/>
            <a:ahLst/>
            <a:cxnLst/>
            <a:rect l="l" t="t" r="r" b="b"/>
            <a:pathLst>
              <a:path w="288925" h="92710">
                <a:moveTo>
                  <a:pt x="0" y="0"/>
                </a:moveTo>
                <a:lnTo>
                  <a:pt x="27432" y="53256"/>
                </a:lnTo>
                <a:lnTo>
                  <a:pt x="61436" y="74390"/>
                </a:lnTo>
                <a:lnTo>
                  <a:pt x="72735" y="77854"/>
                </a:lnTo>
                <a:lnTo>
                  <a:pt x="83820" y="81533"/>
                </a:lnTo>
                <a:lnTo>
                  <a:pt x="92761" y="84486"/>
                </a:lnTo>
                <a:lnTo>
                  <a:pt x="102774" y="88011"/>
                </a:lnTo>
                <a:lnTo>
                  <a:pt x="110930" y="90963"/>
                </a:lnTo>
                <a:lnTo>
                  <a:pt x="114300" y="92201"/>
                </a:lnTo>
                <a:lnTo>
                  <a:pt x="140088" y="90320"/>
                </a:lnTo>
                <a:lnTo>
                  <a:pt x="194310" y="81533"/>
                </a:lnTo>
                <a:lnTo>
                  <a:pt x="209168" y="76199"/>
                </a:lnTo>
                <a:lnTo>
                  <a:pt x="216598" y="73390"/>
                </a:lnTo>
                <a:lnTo>
                  <a:pt x="224027" y="70865"/>
                </a:lnTo>
                <a:lnTo>
                  <a:pt x="229362" y="68579"/>
                </a:lnTo>
                <a:lnTo>
                  <a:pt x="239267" y="65531"/>
                </a:lnTo>
                <a:lnTo>
                  <a:pt x="242315" y="61721"/>
                </a:lnTo>
                <a:lnTo>
                  <a:pt x="244601" y="57150"/>
                </a:lnTo>
                <a:lnTo>
                  <a:pt x="248412" y="54101"/>
                </a:lnTo>
                <a:lnTo>
                  <a:pt x="252984" y="51053"/>
                </a:lnTo>
                <a:lnTo>
                  <a:pt x="259841" y="51815"/>
                </a:lnTo>
                <a:lnTo>
                  <a:pt x="264413" y="48767"/>
                </a:lnTo>
                <a:lnTo>
                  <a:pt x="268986" y="44957"/>
                </a:lnTo>
                <a:lnTo>
                  <a:pt x="268986" y="36575"/>
                </a:lnTo>
                <a:lnTo>
                  <a:pt x="273558" y="32765"/>
                </a:lnTo>
                <a:lnTo>
                  <a:pt x="283011" y="27241"/>
                </a:lnTo>
                <a:lnTo>
                  <a:pt x="287464" y="27431"/>
                </a:lnTo>
                <a:lnTo>
                  <a:pt x="288774" y="27622"/>
                </a:lnTo>
                <a:lnTo>
                  <a:pt x="288798" y="22097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45106" y="38137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92934" y="38137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07006" y="3242214"/>
            <a:ext cx="93916" cy="132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54834" y="3242214"/>
            <a:ext cx="92392" cy="13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2238" y="3417570"/>
            <a:ext cx="335280" cy="71120"/>
          </a:xfrm>
          <a:custGeom>
            <a:avLst/>
            <a:gdLst/>
            <a:ahLst/>
            <a:cxnLst/>
            <a:rect l="l" t="t" r="r" b="b"/>
            <a:pathLst>
              <a:path w="335279" h="71120">
                <a:moveTo>
                  <a:pt x="0" y="51815"/>
                </a:moveTo>
                <a:lnTo>
                  <a:pt x="3810" y="47244"/>
                </a:lnTo>
                <a:lnTo>
                  <a:pt x="9144" y="43433"/>
                </a:lnTo>
                <a:lnTo>
                  <a:pt x="12953" y="38100"/>
                </a:lnTo>
                <a:lnTo>
                  <a:pt x="16001" y="32765"/>
                </a:lnTo>
                <a:lnTo>
                  <a:pt x="13715" y="22859"/>
                </a:lnTo>
                <a:lnTo>
                  <a:pt x="19050" y="19050"/>
                </a:lnTo>
                <a:lnTo>
                  <a:pt x="29944" y="13811"/>
                </a:lnTo>
                <a:lnTo>
                  <a:pt x="42767" y="9715"/>
                </a:lnTo>
                <a:lnTo>
                  <a:pt x="53447" y="7048"/>
                </a:lnTo>
                <a:lnTo>
                  <a:pt x="57912" y="6096"/>
                </a:lnTo>
                <a:lnTo>
                  <a:pt x="76402" y="23288"/>
                </a:lnTo>
                <a:lnTo>
                  <a:pt x="83534" y="38480"/>
                </a:lnTo>
                <a:lnTo>
                  <a:pt x="90808" y="53673"/>
                </a:lnTo>
                <a:lnTo>
                  <a:pt x="109727" y="70865"/>
                </a:lnTo>
                <a:lnTo>
                  <a:pt x="131730" y="65543"/>
                </a:lnTo>
                <a:lnTo>
                  <a:pt x="147447" y="59150"/>
                </a:lnTo>
                <a:lnTo>
                  <a:pt x="160305" y="48898"/>
                </a:lnTo>
                <a:lnTo>
                  <a:pt x="173736" y="32003"/>
                </a:lnTo>
                <a:lnTo>
                  <a:pt x="176022" y="25146"/>
                </a:lnTo>
                <a:lnTo>
                  <a:pt x="173736" y="16001"/>
                </a:lnTo>
                <a:lnTo>
                  <a:pt x="179832" y="12953"/>
                </a:lnTo>
                <a:lnTo>
                  <a:pt x="222265" y="35028"/>
                </a:lnTo>
                <a:lnTo>
                  <a:pt x="240803" y="63793"/>
                </a:lnTo>
                <a:lnTo>
                  <a:pt x="251745" y="70675"/>
                </a:lnTo>
                <a:lnTo>
                  <a:pt x="267116" y="69270"/>
                </a:lnTo>
                <a:lnTo>
                  <a:pt x="289560" y="64007"/>
                </a:lnTo>
                <a:lnTo>
                  <a:pt x="302811" y="47148"/>
                </a:lnTo>
                <a:lnTo>
                  <a:pt x="312134" y="30860"/>
                </a:lnTo>
                <a:lnTo>
                  <a:pt x="321599" y="15144"/>
                </a:lnTo>
                <a:lnTo>
                  <a:pt x="335279" y="0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 rot="660000">
            <a:off x="5212585" y="3210192"/>
            <a:ext cx="20384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5">
                <a:solidFill>
                  <a:srgbClr val="0033C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07768" y="4118514"/>
            <a:ext cx="93916" cy="132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55596" y="4118514"/>
            <a:ext cx="92392" cy="132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53000" y="4293870"/>
            <a:ext cx="335280" cy="71120"/>
          </a:xfrm>
          <a:custGeom>
            <a:avLst/>
            <a:gdLst/>
            <a:ahLst/>
            <a:cxnLst/>
            <a:rect l="l" t="t" r="r" b="b"/>
            <a:pathLst>
              <a:path w="335279" h="71120">
                <a:moveTo>
                  <a:pt x="0" y="51815"/>
                </a:moveTo>
                <a:lnTo>
                  <a:pt x="3810" y="47243"/>
                </a:lnTo>
                <a:lnTo>
                  <a:pt x="9144" y="43433"/>
                </a:lnTo>
                <a:lnTo>
                  <a:pt x="12953" y="38100"/>
                </a:lnTo>
                <a:lnTo>
                  <a:pt x="16001" y="32765"/>
                </a:lnTo>
                <a:lnTo>
                  <a:pt x="13715" y="22859"/>
                </a:lnTo>
                <a:lnTo>
                  <a:pt x="19050" y="19050"/>
                </a:lnTo>
                <a:lnTo>
                  <a:pt x="29944" y="13811"/>
                </a:lnTo>
                <a:lnTo>
                  <a:pt x="42767" y="9715"/>
                </a:lnTo>
                <a:lnTo>
                  <a:pt x="53447" y="7048"/>
                </a:lnTo>
                <a:lnTo>
                  <a:pt x="57912" y="6095"/>
                </a:lnTo>
                <a:lnTo>
                  <a:pt x="76402" y="23288"/>
                </a:lnTo>
                <a:lnTo>
                  <a:pt x="83534" y="38480"/>
                </a:lnTo>
                <a:lnTo>
                  <a:pt x="90808" y="53673"/>
                </a:lnTo>
                <a:lnTo>
                  <a:pt x="109727" y="70865"/>
                </a:lnTo>
                <a:lnTo>
                  <a:pt x="131730" y="65543"/>
                </a:lnTo>
                <a:lnTo>
                  <a:pt x="147447" y="59150"/>
                </a:lnTo>
                <a:lnTo>
                  <a:pt x="160305" y="48898"/>
                </a:lnTo>
                <a:lnTo>
                  <a:pt x="173736" y="32003"/>
                </a:lnTo>
                <a:lnTo>
                  <a:pt x="176022" y="25145"/>
                </a:lnTo>
                <a:lnTo>
                  <a:pt x="173736" y="16001"/>
                </a:lnTo>
                <a:lnTo>
                  <a:pt x="179832" y="12953"/>
                </a:lnTo>
                <a:lnTo>
                  <a:pt x="222265" y="35028"/>
                </a:lnTo>
                <a:lnTo>
                  <a:pt x="240803" y="63793"/>
                </a:lnTo>
                <a:lnTo>
                  <a:pt x="251745" y="70675"/>
                </a:lnTo>
                <a:lnTo>
                  <a:pt x="267116" y="69270"/>
                </a:lnTo>
                <a:lnTo>
                  <a:pt x="289560" y="64007"/>
                </a:lnTo>
                <a:lnTo>
                  <a:pt x="302811" y="47148"/>
                </a:lnTo>
                <a:lnTo>
                  <a:pt x="312134" y="30861"/>
                </a:lnTo>
                <a:lnTo>
                  <a:pt x="321599" y="15144"/>
                </a:lnTo>
                <a:lnTo>
                  <a:pt x="335279" y="0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 rot="660000">
            <a:off x="5213347" y="4086493"/>
            <a:ext cx="20384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5">
                <a:solidFill>
                  <a:srgbClr val="0033C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98168" y="3242214"/>
            <a:ext cx="93916" cy="132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45996" y="3242214"/>
            <a:ext cx="92392" cy="132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3400" y="3417570"/>
            <a:ext cx="335280" cy="71120"/>
          </a:xfrm>
          <a:custGeom>
            <a:avLst/>
            <a:gdLst/>
            <a:ahLst/>
            <a:cxnLst/>
            <a:rect l="l" t="t" r="r" b="b"/>
            <a:pathLst>
              <a:path w="335279" h="71120">
                <a:moveTo>
                  <a:pt x="0" y="51815"/>
                </a:moveTo>
                <a:lnTo>
                  <a:pt x="3810" y="47244"/>
                </a:lnTo>
                <a:lnTo>
                  <a:pt x="9144" y="43433"/>
                </a:lnTo>
                <a:lnTo>
                  <a:pt x="12953" y="38100"/>
                </a:lnTo>
                <a:lnTo>
                  <a:pt x="16001" y="32765"/>
                </a:lnTo>
                <a:lnTo>
                  <a:pt x="13715" y="22859"/>
                </a:lnTo>
                <a:lnTo>
                  <a:pt x="19050" y="19050"/>
                </a:lnTo>
                <a:lnTo>
                  <a:pt x="29944" y="13811"/>
                </a:lnTo>
                <a:lnTo>
                  <a:pt x="42767" y="9715"/>
                </a:lnTo>
                <a:lnTo>
                  <a:pt x="53447" y="7048"/>
                </a:lnTo>
                <a:lnTo>
                  <a:pt x="57912" y="6096"/>
                </a:lnTo>
                <a:lnTo>
                  <a:pt x="76402" y="23288"/>
                </a:lnTo>
                <a:lnTo>
                  <a:pt x="83534" y="38480"/>
                </a:lnTo>
                <a:lnTo>
                  <a:pt x="90808" y="53673"/>
                </a:lnTo>
                <a:lnTo>
                  <a:pt x="109727" y="70865"/>
                </a:lnTo>
                <a:lnTo>
                  <a:pt x="131730" y="65543"/>
                </a:lnTo>
                <a:lnTo>
                  <a:pt x="147447" y="59150"/>
                </a:lnTo>
                <a:lnTo>
                  <a:pt x="160305" y="48898"/>
                </a:lnTo>
                <a:lnTo>
                  <a:pt x="173736" y="32003"/>
                </a:lnTo>
                <a:lnTo>
                  <a:pt x="176022" y="25146"/>
                </a:lnTo>
                <a:lnTo>
                  <a:pt x="173736" y="16001"/>
                </a:lnTo>
                <a:lnTo>
                  <a:pt x="179832" y="12953"/>
                </a:lnTo>
                <a:lnTo>
                  <a:pt x="222265" y="35028"/>
                </a:lnTo>
                <a:lnTo>
                  <a:pt x="240803" y="63793"/>
                </a:lnTo>
                <a:lnTo>
                  <a:pt x="251745" y="70675"/>
                </a:lnTo>
                <a:lnTo>
                  <a:pt x="267116" y="69270"/>
                </a:lnTo>
                <a:lnTo>
                  <a:pt x="289560" y="64007"/>
                </a:lnTo>
                <a:lnTo>
                  <a:pt x="302811" y="47148"/>
                </a:lnTo>
                <a:lnTo>
                  <a:pt x="312134" y="30860"/>
                </a:lnTo>
                <a:lnTo>
                  <a:pt x="321599" y="15144"/>
                </a:lnTo>
                <a:lnTo>
                  <a:pt x="335279" y="0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 rot="660000">
            <a:off x="4603747" y="3210192"/>
            <a:ext cx="20384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5">
                <a:solidFill>
                  <a:srgbClr val="0033C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2192" y="1409952"/>
            <a:ext cx="26676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Free-Flying</a:t>
            </a:r>
            <a:r>
              <a:rPr dirty="0" spc="-70"/>
              <a:t> </a:t>
            </a:r>
            <a:r>
              <a:rPr dirty="0" spc="-5"/>
              <a:t>Polygons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1820" y="1879345"/>
            <a:ext cx="3857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If part of the robot is fixed in the world, the joints are all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DOFs  you’re getting. But if the robot can be free-flying we get more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DOFs.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6460" y="2969514"/>
            <a:ext cx="144780" cy="207645"/>
          </a:xfrm>
          <a:custGeom>
            <a:avLst/>
            <a:gdLst/>
            <a:ahLst/>
            <a:cxnLst/>
            <a:rect l="l" t="t" r="r" b="b"/>
            <a:pathLst>
              <a:path w="144780" h="207644">
                <a:moveTo>
                  <a:pt x="32003" y="0"/>
                </a:moveTo>
                <a:lnTo>
                  <a:pt x="0" y="188213"/>
                </a:lnTo>
                <a:lnTo>
                  <a:pt x="112775" y="207263"/>
                </a:lnTo>
                <a:lnTo>
                  <a:pt x="144779" y="19050"/>
                </a:lnTo>
                <a:lnTo>
                  <a:pt x="3200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57400" y="2482595"/>
            <a:ext cx="800100" cy="7620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Fixed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3080004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39" h="52705">
                <a:moveTo>
                  <a:pt x="37741" y="16196"/>
                </a:moveTo>
                <a:lnTo>
                  <a:pt x="36994" y="20770"/>
                </a:lnTo>
                <a:lnTo>
                  <a:pt x="227837" y="52577"/>
                </a:lnTo>
                <a:lnTo>
                  <a:pt x="229362" y="52577"/>
                </a:lnTo>
                <a:lnTo>
                  <a:pt x="230886" y="51816"/>
                </a:lnTo>
                <a:lnTo>
                  <a:pt x="230886" y="49529"/>
                </a:lnTo>
                <a:lnTo>
                  <a:pt x="230124" y="48005"/>
                </a:lnTo>
                <a:lnTo>
                  <a:pt x="228600" y="48005"/>
                </a:lnTo>
                <a:lnTo>
                  <a:pt x="37741" y="16196"/>
                </a:lnTo>
                <a:close/>
              </a:path>
              <a:path w="231139" h="52705">
                <a:moveTo>
                  <a:pt x="40386" y="0"/>
                </a:moveTo>
                <a:lnTo>
                  <a:pt x="0" y="12192"/>
                </a:lnTo>
                <a:lnTo>
                  <a:pt x="34289" y="37338"/>
                </a:lnTo>
                <a:lnTo>
                  <a:pt x="36994" y="20770"/>
                </a:lnTo>
                <a:lnTo>
                  <a:pt x="31242" y="19812"/>
                </a:lnTo>
                <a:lnTo>
                  <a:pt x="29718" y="19812"/>
                </a:lnTo>
                <a:lnTo>
                  <a:pt x="28956" y="18288"/>
                </a:lnTo>
                <a:lnTo>
                  <a:pt x="28956" y="16001"/>
                </a:lnTo>
                <a:lnTo>
                  <a:pt x="30480" y="14477"/>
                </a:lnTo>
                <a:lnTo>
                  <a:pt x="38022" y="14477"/>
                </a:lnTo>
                <a:lnTo>
                  <a:pt x="40386" y="0"/>
                </a:lnTo>
                <a:close/>
              </a:path>
              <a:path w="231139" h="52705">
                <a:moveTo>
                  <a:pt x="30480" y="14477"/>
                </a:moveTo>
                <a:lnTo>
                  <a:pt x="28956" y="16001"/>
                </a:lnTo>
                <a:lnTo>
                  <a:pt x="28956" y="18288"/>
                </a:lnTo>
                <a:lnTo>
                  <a:pt x="29718" y="19812"/>
                </a:lnTo>
                <a:lnTo>
                  <a:pt x="31242" y="19812"/>
                </a:lnTo>
                <a:lnTo>
                  <a:pt x="36994" y="20770"/>
                </a:lnTo>
                <a:lnTo>
                  <a:pt x="37741" y="16196"/>
                </a:lnTo>
                <a:lnTo>
                  <a:pt x="32004" y="15240"/>
                </a:lnTo>
                <a:lnTo>
                  <a:pt x="30480" y="14477"/>
                </a:lnTo>
                <a:close/>
              </a:path>
              <a:path w="231139" h="52705">
                <a:moveTo>
                  <a:pt x="38022" y="14477"/>
                </a:moveTo>
                <a:lnTo>
                  <a:pt x="30480" y="14477"/>
                </a:lnTo>
                <a:lnTo>
                  <a:pt x="32004" y="15240"/>
                </a:lnTo>
                <a:lnTo>
                  <a:pt x="37741" y="16196"/>
                </a:lnTo>
                <a:lnTo>
                  <a:pt x="38022" y="1447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1900" y="2482595"/>
            <a:ext cx="800100" cy="762000"/>
          </a:xfrm>
          <a:custGeom>
            <a:avLst/>
            <a:gdLst/>
            <a:ahLst/>
            <a:cxnLst/>
            <a:rect l="l" t="t" r="r" b="b"/>
            <a:pathLst>
              <a:path w="800100" h="762000">
                <a:moveTo>
                  <a:pt x="800100" y="0"/>
                </a:moveTo>
                <a:lnTo>
                  <a:pt x="0" y="0"/>
                </a:lnTo>
                <a:lnTo>
                  <a:pt x="0" y="762000"/>
                </a:lnTo>
                <a:lnTo>
                  <a:pt x="800100" y="762000"/>
                </a:lnTo>
                <a:lnTo>
                  <a:pt x="800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6200" y="29397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2400" y="27873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8600" y="26349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1000" y="27111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3400" y="26349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9600" y="290169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60620" y="2567432"/>
            <a:ext cx="66802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move in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x  </a:t>
            </a:r>
            <a:r>
              <a:rPr dirty="0" sz="800" spc="-5">
                <a:latin typeface="Arial"/>
                <a:cs typeface="Arial"/>
              </a:rPr>
              <a:t>direction or </a:t>
            </a:r>
            <a:r>
              <a:rPr dirty="0" sz="800" spc="-5" i="1">
                <a:latin typeface="Arial"/>
                <a:cs typeface="Arial"/>
              </a:rPr>
              <a:t>y  </a:t>
            </a:r>
            <a:r>
              <a:rPr dirty="0" sz="800" spc="-5">
                <a:latin typeface="Arial"/>
                <a:cs typeface="Arial"/>
              </a:rPr>
              <a:t>direction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10100" y="2975610"/>
            <a:ext cx="574040" cy="172720"/>
          </a:xfrm>
          <a:custGeom>
            <a:avLst/>
            <a:gdLst/>
            <a:ahLst/>
            <a:cxnLst/>
            <a:rect l="l" t="t" r="r" b="b"/>
            <a:pathLst>
              <a:path w="574039" h="172719">
                <a:moveTo>
                  <a:pt x="37337" y="134112"/>
                </a:moveTo>
                <a:lnTo>
                  <a:pt x="0" y="154686"/>
                </a:lnTo>
                <a:lnTo>
                  <a:pt x="38862" y="172212"/>
                </a:lnTo>
                <a:lnTo>
                  <a:pt x="38221" y="156210"/>
                </a:lnTo>
                <a:lnTo>
                  <a:pt x="30479" y="156210"/>
                </a:lnTo>
                <a:lnTo>
                  <a:pt x="29717" y="154686"/>
                </a:lnTo>
                <a:lnTo>
                  <a:pt x="28955" y="153924"/>
                </a:lnTo>
                <a:lnTo>
                  <a:pt x="28955" y="152400"/>
                </a:lnTo>
                <a:lnTo>
                  <a:pt x="30479" y="150875"/>
                </a:lnTo>
                <a:lnTo>
                  <a:pt x="32003" y="150875"/>
                </a:lnTo>
                <a:lnTo>
                  <a:pt x="38000" y="150672"/>
                </a:lnTo>
                <a:lnTo>
                  <a:pt x="37337" y="134112"/>
                </a:lnTo>
                <a:close/>
              </a:path>
              <a:path w="574039" h="172719">
                <a:moveTo>
                  <a:pt x="38000" y="150672"/>
                </a:moveTo>
                <a:lnTo>
                  <a:pt x="32003" y="150875"/>
                </a:lnTo>
                <a:lnTo>
                  <a:pt x="30479" y="150875"/>
                </a:lnTo>
                <a:lnTo>
                  <a:pt x="28955" y="152400"/>
                </a:lnTo>
                <a:lnTo>
                  <a:pt x="28955" y="153924"/>
                </a:lnTo>
                <a:lnTo>
                  <a:pt x="29717" y="154686"/>
                </a:lnTo>
                <a:lnTo>
                  <a:pt x="30479" y="156210"/>
                </a:lnTo>
                <a:lnTo>
                  <a:pt x="32003" y="156210"/>
                </a:lnTo>
                <a:lnTo>
                  <a:pt x="38213" y="155989"/>
                </a:lnTo>
                <a:lnTo>
                  <a:pt x="38000" y="150672"/>
                </a:lnTo>
                <a:close/>
              </a:path>
              <a:path w="574039" h="172719">
                <a:moveTo>
                  <a:pt x="38213" y="155989"/>
                </a:moveTo>
                <a:lnTo>
                  <a:pt x="32003" y="156210"/>
                </a:lnTo>
                <a:lnTo>
                  <a:pt x="38221" y="156210"/>
                </a:lnTo>
                <a:lnTo>
                  <a:pt x="38213" y="155989"/>
                </a:lnTo>
                <a:close/>
              </a:path>
              <a:path w="574039" h="172719">
                <a:moveTo>
                  <a:pt x="545849" y="133418"/>
                </a:moveTo>
                <a:lnTo>
                  <a:pt x="38000" y="150672"/>
                </a:lnTo>
                <a:lnTo>
                  <a:pt x="38213" y="155989"/>
                </a:lnTo>
                <a:lnTo>
                  <a:pt x="547877" y="137922"/>
                </a:lnTo>
                <a:lnTo>
                  <a:pt x="548639" y="137922"/>
                </a:lnTo>
                <a:lnTo>
                  <a:pt x="550163" y="137160"/>
                </a:lnTo>
                <a:lnTo>
                  <a:pt x="550163" y="136398"/>
                </a:lnTo>
                <a:lnTo>
                  <a:pt x="550433" y="134874"/>
                </a:lnTo>
                <a:lnTo>
                  <a:pt x="545591" y="134874"/>
                </a:lnTo>
                <a:lnTo>
                  <a:pt x="545849" y="133418"/>
                </a:lnTo>
                <a:close/>
              </a:path>
              <a:path w="574039" h="172719">
                <a:moveTo>
                  <a:pt x="547877" y="133350"/>
                </a:moveTo>
                <a:lnTo>
                  <a:pt x="545849" y="133418"/>
                </a:lnTo>
                <a:lnTo>
                  <a:pt x="545591" y="134874"/>
                </a:lnTo>
                <a:lnTo>
                  <a:pt x="547877" y="133350"/>
                </a:lnTo>
                <a:close/>
              </a:path>
              <a:path w="574039" h="172719">
                <a:moveTo>
                  <a:pt x="550703" y="133350"/>
                </a:moveTo>
                <a:lnTo>
                  <a:pt x="547877" y="133350"/>
                </a:lnTo>
                <a:lnTo>
                  <a:pt x="545591" y="134874"/>
                </a:lnTo>
                <a:lnTo>
                  <a:pt x="550433" y="134874"/>
                </a:lnTo>
                <a:lnTo>
                  <a:pt x="550703" y="133350"/>
                </a:lnTo>
                <a:close/>
              </a:path>
              <a:path w="574039" h="172719">
                <a:moveTo>
                  <a:pt x="573024" y="0"/>
                </a:moveTo>
                <a:lnTo>
                  <a:pt x="570738" y="0"/>
                </a:lnTo>
                <a:lnTo>
                  <a:pt x="569213" y="762"/>
                </a:lnTo>
                <a:lnTo>
                  <a:pt x="569213" y="1524"/>
                </a:lnTo>
                <a:lnTo>
                  <a:pt x="545849" y="133418"/>
                </a:lnTo>
                <a:lnTo>
                  <a:pt x="547877" y="133350"/>
                </a:lnTo>
                <a:lnTo>
                  <a:pt x="550703" y="133350"/>
                </a:lnTo>
                <a:lnTo>
                  <a:pt x="573786" y="3048"/>
                </a:lnTo>
                <a:lnTo>
                  <a:pt x="573786" y="1524"/>
                </a:lnTo>
                <a:lnTo>
                  <a:pt x="57302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3549396"/>
            <a:ext cx="800100" cy="762000"/>
          </a:xfrm>
          <a:custGeom>
            <a:avLst/>
            <a:gdLst/>
            <a:ahLst/>
            <a:cxnLst/>
            <a:rect l="l" t="t" r="r" b="b"/>
            <a:pathLst>
              <a:path w="800100" h="762000">
                <a:moveTo>
                  <a:pt x="800100" y="0"/>
                </a:moveTo>
                <a:lnTo>
                  <a:pt x="0" y="0"/>
                </a:lnTo>
                <a:lnTo>
                  <a:pt x="0" y="762000"/>
                </a:lnTo>
                <a:lnTo>
                  <a:pt x="800100" y="762000"/>
                </a:lnTo>
                <a:lnTo>
                  <a:pt x="800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4118" y="3839622"/>
            <a:ext cx="182308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4432" y="3757421"/>
            <a:ext cx="212090" cy="155575"/>
          </a:xfrm>
          <a:custGeom>
            <a:avLst/>
            <a:gdLst/>
            <a:ahLst/>
            <a:cxnLst/>
            <a:rect l="l" t="t" r="r" b="b"/>
            <a:pathLst>
              <a:path w="212089" h="155575">
                <a:moveTo>
                  <a:pt x="185166" y="0"/>
                </a:moveTo>
                <a:lnTo>
                  <a:pt x="0" y="44195"/>
                </a:lnTo>
                <a:lnTo>
                  <a:pt x="26669" y="155448"/>
                </a:lnTo>
                <a:lnTo>
                  <a:pt x="211836" y="111251"/>
                </a:lnTo>
                <a:lnTo>
                  <a:pt x="18516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2398" y="3586734"/>
            <a:ext cx="222885" cy="192405"/>
          </a:xfrm>
          <a:custGeom>
            <a:avLst/>
            <a:gdLst/>
            <a:ahLst/>
            <a:cxnLst/>
            <a:rect l="l" t="t" r="r" b="b"/>
            <a:pathLst>
              <a:path w="222885" h="192404">
                <a:moveTo>
                  <a:pt x="166877" y="0"/>
                </a:moveTo>
                <a:lnTo>
                  <a:pt x="0" y="92201"/>
                </a:lnTo>
                <a:lnTo>
                  <a:pt x="55625" y="192024"/>
                </a:lnTo>
                <a:lnTo>
                  <a:pt x="222503" y="99821"/>
                </a:lnTo>
                <a:lnTo>
                  <a:pt x="1668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15589" y="4076700"/>
            <a:ext cx="198120" cy="127000"/>
          </a:xfrm>
          <a:custGeom>
            <a:avLst/>
            <a:gdLst/>
            <a:ahLst/>
            <a:cxnLst/>
            <a:rect l="l" t="t" r="r" b="b"/>
            <a:pathLst>
              <a:path w="198119" h="127000">
                <a:moveTo>
                  <a:pt x="0" y="113537"/>
                </a:moveTo>
                <a:lnTo>
                  <a:pt x="190500" y="126491"/>
                </a:lnTo>
                <a:lnTo>
                  <a:pt x="198120" y="12191"/>
                </a:lnTo>
                <a:lnTo>
                  <a:pt x="7620" y="0"/>
                </a:lnTo>
                <a:lnTo>
                  <a:pt x="0" y="11353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84170" y="3611879"/>
            <a:ext cx="213360" cy="218440"/>
          </a:xfrm>
          <a:custGeom>
            <a:avLst/>
            <a:gdLst/>
            <a:ahLst/>
            <a:cxnLst/>
            <a:rect l="l" t="t" r="r" b="b"/>
            <a:pathLst>
              <a:path w="213360" h="218439">
                <a:moveTo>
                  <a:pt x="0" y="76962"/>
                </a:moveTo>
                <a:lnTo>
                  <a:pt x="128778" y="217932"/>
                </a:lnTo>
                <a:lnTo>
                  <a:pt x="213360" y="140970"/>
                </a:lnTo>
                <a:lnTo>
                  <a:pt x="84581" y="0"/>
                </a:lnTo>
                <a:lnTo>
                  <a:pt x="0" y="7696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38500" y="4044696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0" y="163067"/>
                </a:moveTo>
                <a:lnTo>
                  <a:pt x="35051" y="58674"/>
                </a:lnTo>
                <a:lnTo>
                  <a:pt x="35051" y="128777"/>
                </a:lnTo>
                <a:lnTo>
                  <a:pt x="198882" y="128777"/>
                </a:lnTo>
                <a:lnTo>
                  <a:pt x="198882" y="0"/>
                </a:lnTo>
                <a:lnTo>
                  <a:pt x="304800" y="0"/>
                </a:lnTo>
                <a:lnTo>
                  <a:pt x="304800" y="196595"/>
                </a:lnTo>
                <a:lnTo>
                  <a:pt x="35051" y="196595"/>
                </a:lnTo>
                <a:lnTo>
                  <a:pt x="35051" y="266700"/>
                </a:lnTo>
                <a:lnTo>
                  <a:pt x="0" y="1630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33900" y="3473196"/>
            <a:ext cx="1104900" cy="6858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8260" marR="82550">
              <a:lnSpc>
                <a:spcPct val="100000"/>
              </a:lnSpc>
              <a:spcBef>
                <a:spcPts val="180"/>
              </a:spcBef>
            </a:pPr>
            <a:r>
              <a:rPr dirty="0" sz="900" spc="-5">
                <a:latin typeface="Arial"/>
                <a:cs typeface="Arial"/>
              </a:rPr>
              <a:t>Question: </a:t>
            </a:r>
            <a:r>
              <a:rPr dirty="0" sz="900">
                <a:latin typeface="Arial"/>
                <a:cs typeface="Arial"/>
              </a:rPr>
              <a:t>How  many DOFs for a  </a:t>
            </a:r>
            <a:r>
              <a:rPr dirty="0" sz="900" spc="-5">
                <a:latin typeface="Arial"/>
                <a:cs typeface="Arial"/>
              </a:rPr>
              <a:t>polyhedron free  flying in </a:t>
            </a:r>
            <a:r>
              <a:rPr dirty="0" sz="900">
                <a:latin typeface="Arial"/>
                <a:cs typeface="Arial"/>
              </a:rPr>
              <a:t>3D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space?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7423" y="3251703"/>
            <a:ext cx="4070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4220" y="3251703"/>
            <a:ext cx="1054100" cy="77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40995">
              <a:lnSpc>
                <a:spcPct val="100000"/>
              </a:lnSpc>
              <a:spcBef>
                <a:spcPts val="780"/>
              </a:spcBef>
            </a:pP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move in </a:t>
            </a:r>
            <a:r>
              <a:rPr dirty="0" sz="800" spc="-5" i="1">
                <a:latin typeface="Arial"/>
                <a:cs typeface="Arial"/>
              </a:rPr>
              <a:t>x  </a:t>
            </a:r>
            <a:r>
              <a:rPr dirty="0" sz="800" spc="-5">
                <a:latin typeface="Arial"/>
                <a:cs typeface="Arial"/>
              </a:rPr>
              <a:t>&amp; </a:t>
            </a:r>
            <a:r>
              <a:rPr dirty="0" sz="800" spc="-5" i="1">
                <a:latin typeface="Arial"/>
                <a:cs typeface="Arial"/>
              </a:rPr>
              <a:t>y </a:t>
            </a:r>
            <a:r>
              <a:rPr dirty="0" sz="800" spc="-5">
                <a:latin typeface="Arial"/>
                <a:cs typeface="Arial"/>
              </a:rPr>
              <a:t>dir and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may  rotate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22227" y="4318500"/>
            <a:ext cx="4070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3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25084" y="8532368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74520" y="8289288"/>
            <a:ext cx="31159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configuration </a:t>
            </a:r>
            <a:r>
              <a:rPr dirty="0" sz="1000" i="1">
                <a:latin typeface="Arial"/>
                <a:cs typeface="Arial"/>
              </a:rPr>
              <a:t>q </a:t>
            </a:r>
            <a:r>
              <a:rPr dirty="0" sz="1000" spc="-5">
                <a:latin typeface="Arial"/>
                <a:cs typeface="Arial"/>
              </a:rPr>
              <a:t>has one </a:t>
            </a:r>
            <a:r>
              <a:rPr dirty="0" sz="1000">
                <a:latin typeface="Arial"/>
                <a:cs typeface="Arial"/>
              </a:rPr>
              <a:t>real valued </a:t>
            </a:r>
            <a:r>
              <a:rPr dirty="0" sz="1000" spc="-5">
                <a:latin typeface="Arial"/>
                <a:cs typeface="Arial"/>
              </a:rPr>
              <a:t>entry per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DOF.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3220" y="8389111"/>
            <a:ext cx="80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~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33600" y="5897879"/>
            <a:ext cx="723900" cy="723900"/>
          </a:xfrm>
          <a:custGeom>
            <a:avLst/>
            <a:gdLst/>
            <a:ahLst/>
            <a:cxnLst/>
            <a:rect l="l" t="t" r="r" b="b"/>
            <a:pathLst>
              <a:path w="723900" h="723900">
                <a:moveTo>
                  <a:pt x="723900" y="0"/>
                </a:moveTo>
                <a:lnTo>
                  <a:pt x="0" y="0"/>
                </a:lnTo>
                <a:lnTo>
                  <a:pt x="0" y="723900"/>
                </a:lnTo>
                <a:lnTo>
                  <a:pt x="723900" y="723900"/>
                </a:lnTo>
                <a:lnTo>
                  <a:pt x="7239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6500" y="62026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57150"/>
                </a:moveTo>
                <a:lnTo>
                  <a:pt x="4536" y="35040"/>
                </a:lnTo>
                <a:lnTo>
                  <a:pt x="16859" y="16859"/>
                </a:lnTo>
                <a:lnTo>
                  <a:pt x="35040" y="4536"/>
                </a:lnTo>
                <a:lnTo>
                  <a:pt x="57150" y="0"/>
                </a:lnTo>
                <a:lnTo>
                  <a:pt x="79259" y="4536"/>
                </a:lnTo>
                <a:lnTo>
                  <a:pt x="97440" y="16859"/>
                </a:lnTo>
                <a:lnTo>
                  <a:pt x="109763" y="35040"/>
                </a:lnTo>
                <a:lnTo>
                  <a:pt x="114300" y="57150"/>
                </a:lnTo>
                <a:lnTo>
                  <a:pt x="109763" y="79259"/>
                </a:lnTo>
                <a:lnTo>
                  <a:pt x="97440" y="97440"/>
                </a:lnTo>
                <a:lnTo>
                  <a:pt x="79259" y="109763"/>
                </a:lnTo>
                <a:lnTo>
                  <a:pt x="57150" y="114300"/>
                </a:lnTo>
                <a:lnTo>
                  <a:pt x="35040" y="109763"/>
                </a:lnTo>
                <a:lnTo>
                  <a:pt x="16859" y="97440"/>
                </a:lnTo>
                <a:lnTo>
                  <a:pt x="4536" y="79259"/>
                </a:lnTo>
                <a:lnTo>
                  <a:pt x="0" y="571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04694" y="62308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955"/>
                </a:moveTo>
                <a:lnTo>
                  <a:pt x="2274" y="40112"/>
                </a:lnTo>
                <a:lnTo>
                  <a:pt x="8477" y="49053"/>
                </a:lnTo>
                <a:lnTo>
                  <a:pt x="17680" y="54994"/>
                </a:lnTo>
                <a:lnTo>
                  <a:pt x="28956" y="57150"/>
                </a:lnTo>
                <a:lnTo>
                  <a:pt x="40112" y="54994"/>
                </a:lnTo>
                <a:lnTo>
                  <a:pt x="49053" y="49053"/>
                </a:lnTo>
                <a:lnTo>
                  <a:pt x="54994" y="40112"/>
                </a:lnTo>
                <a:lnTo>
                  <a:pt x="57150" y="28955"/>
                </a:lnTo>
                <a:lnTo>
                  <a:pt x="54994" y="17680"/>
                </a:lnTo>
                <a:lnTo>
                  <a:pt x="49053" y="8477"/>
                </a:lnTo>
                <a:lnTo>
                  <a:pt x="40112" y="2274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517648" y="6176262"/>
            <a:ext cx="44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Arial"/>
                <a:cs typeface="Arial"/>
              </a:rPr>
              <a:t>·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6000" y="63169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308098" y="6271512"/>
            <a:ext cx="44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Arial"/>
                <a:cs typeface="Arial"/>
              </a:rPr>
              <a:t>·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50770" y="6259829"/>
            <a:ext cx="125730" cy="68580"/>
          </a:xfrm>
          <a:custGeom>
            <a:avLst/>
            <a:gdLst/>
            <a:ahLst/>
            <a:cxnLst/>
            <a:rect l="l" t="t" r="r" b="b"/>
            <a:pathLst>
              <a:path w="125730" h="68579">
                <a:moveTo>
                  <a:pt x="0" y="68580"/>
                </a:moveTo>
                <a:lnTo>
                  <a:pt x="12573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47900" y="65074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24100" y="639317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47900" y="65074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86000" y="65074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24100" y="65074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62200" y="65074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76500" y="6316979"/>
            <a:ext cx="38100" cy="114300"/>
          </a:xfrm>
          <a:custGeom>
            <a:avLst/>
            <a:gdLst/>
            <a:ahLst/>
            <a:cxnLst/>
            <a:rect l="l" t="t" r="r" b="b"/>
            <a:pathLst>
              <a:path w="38100" h="114300">
                <a:moveTo>
                  <a:pt x="3810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38400" y="6012179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0" y="0"/>
                </a:moveTo>
                <a:lnTo>
                  <a:pt x="76200" y="1905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76500" y="787908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57150"/>
                </a:moveTo>
                <a:lnTo>
                  <a:pt x="4536" y="35040"/>
                </a:lnTo>
                <a:lnTo>
                  <a:pt x="16859" y="16859"/>
                </a:lnTo>
                <a:lnTo>
                  <a:pt x="35040" y="4536"/>
                </a:lnTo>
                <a:lnTo>
                  <a:pt x="57150" y="0"/>
                </a:lnTo>
                <a:lnTo>
                  <a:pt x="79259" y="4536"/>
                </a:lnTo>
                <a:lnTo>
                  <a:pt x="97440" y="16859"/>
                </a:lnTo>
                <a:lnTo>
                  <a:pt x="109763" y="35040"/>
                </a:lnTo>
                <a:lnTo>
                  <a:pt x="114300" y="57150"/>
                </a:lnTo>
                <a:lnTo>
                  <a:pt x="109763" y="79259"/>
                </a:lnTo>
                <a:lnTo>
                  <a:pt x="97440" y="97440"/>
                </a:lnTo>
                <a:lnTo>
                  <a:pt x="79259" y="109763"/>
                </a:lnTo>
                <a:lnTo>
                  <a:pt x="57150" y="114300"/>
                </a:lnTo>
                <a:lnTo>
                  <a:pt x="35040" y="109763"/>
                </a:lnTo>
                <a:lnTo>
                  <a:pt x="16859" y="97440"/>
                </a:lnTo>
                <a:lnTo>
                  <a:pt x="4536" y="79259"/>
                </a:lnTo>
                <a:lnTo>
                  <a:pt x="0" y="571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04694" y="79072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956"/>
                </a:moveTo>
                <a:lnTo>
                  <a:pt x="2274" y="40112"/>
                </a:lnTo>
                <a:lnTo>
                  <a:pt x="8477" y="49053"/>
                </a:lnTo>
                <a:lnTo>
                  <a:pt x="17680" y="54994"/>
                </a:lnTo>
                <a:lnTo>
                  <a:pt x="28956" y="57150"/>
                </a:lnTo>
                <a:lnTo>
                  <a:pt x="40112" y="54994"/>
                </a:lnTo>
                <a:lnTo>
                  <a:pt x="49053" y="49053"/>
                </a:lnTo>
                <a:lnTo>
                  <a:pt x="54994" y="40112"/>
                </a:lnTo>
                <a:lnTo>
                  <a:pt x="57150" y="28956"/>
                </a:lnTo>
                <a:lnTo>
                  <a:pt x="54994" y="17680"/>
                </a:lnTo>
                <a:lnTo>
                  <a:pt x="49053" y="8477"/>
                </a:lnTo>
                <a:lnTo>
                  <a:pt x="40112" y="2274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47900" y="78790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09800" y="7955280"/>
            <a:ext cx="76200" cy="114300"/>
          </a:xfrm>
          <a:custGeom>
            <a:avLst/>
            <a:gdLst/>
            <a:ahLst/>
            <a:cxnLst/>
            <a:rect l="l" t="t" r="r" b="b"/>
            <a:pathLst>
              <a:path w="76200" h="114300">
                <a:moveTo>
                  <a:pt x="7620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76500" y="7993380"/>
            <a:ext cx="38100" cy="114300"/>
          </a:xfrm>
          <a:custGeom>
            <a:avLst/>
            <a:gdLst/>
            <a:ahLst/>
            <a:cxnLst/>
            <a:rect l="l" t="t" r="r" b="b"/>
            <a:pathLst>
              <a:path w="38100" h="114300">
                <a:moveTo>
                  <a:pt x="38100" y="0"/>
                </a:moveTo>
                <a:lnTo>
                  <a:pt x="0" y="1143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38400" y="7688580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0" y="0"/>
                </a:moveTo>
                <a:lnTo>
                  <a:pt x="76200" y="1905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33600" y="6736080"/>
            <a:ext cx="723900" cy="723900"/>
          </a:xfrm>
          <a:custGeom>
            <a:avLst/>
            <a:gdLst/>
            <a:ahLst/>
            <a:cxnLst/>
            <a:rect l="l" t="t" r="r" b="b"/>
            <a:pathLst>
              <a:path w="723900" h="723900">
                <a:moveTo>
                  <a:pt x="723900" y="0"/>
                </a:moveTo>
                <a:lnTo>
                  <a:pt x="0" y="0"/>
                </a:lnTo>
                <a:lnTo>
                  <a:pt x="0" y="723900"/>
                </a:lnTo>
                <a:lnTo>
                  <a:pt x="723900" y="723900"/>
                </a:lnTo>
                <a:lnTo>
                  <a:pt x="7239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76500" y="704088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57150"/>
                </a:moveTo>
                <a:lnTo>
                  <a:pt x="4536" y="35040"/>
                </a:lnTo>
                <a:lnTo>
                  <a:pt x="16859" y="16859"/>
                </a:lnTo>
                <a:lnTo>
                  <a:pt x="35040" y="4536"/>
                </a:lnTo>
                <a:lnTo>
                  <a:pt x="57150" y="0"/>
                </a:lnTo>
                <a:lnTo>
                  <a:pt x="79259" y="4536"/>
                </a:lnTo>
                <a:lnTo>
                  <a:pt x="97440" y="16859"/>
                </a:lnTo>
                <a:lnTo>
                  <a:pt x="109763" y="35040"/>
                </a:lnTo>
                <a:lnTo>
                  <a:pt x="114300" y="57150"/>
                </a:lnTo>
                <a:lnTo>
                  <a:pt x="109763" y="79259"/>
                </a:lnTo>
                <a:lnTo>
                  <a:pt x="97440" y="97440"/>
                </a:lnTo>
                <a:lnTo>
                  <a:pt x="79259" y="109763"/>
                </a:lnTo>
                <a:lnTo>
                  <a:pt x="57150" y="114300"/>
                </a:lnTo>
                <a:lnTo>
                  <a:pt x="35040" y="109763"/>
                </a:lnTo>
                <a:lnTo>
                  <a:pt x="16859" y="97440"/>
                </a:lnTo>
                <a:lnTo>
                  <a:pt x="4536" y="79259"/>
                </a:lnTo>
                <a:lnTo>
                  <a:pt x="0" y="571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04694" y="70690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28956"/>
                </a:moveTo>
                <a:lnTo>
                  <a:pt x="2274" y="40112"/>
                </a:lnTo>
                <a:lnTo>
                  <a:pt x="8477" y="49053"/>
                </a:lnTo>
                <a:lnTo>
                  <a:pt x="17680" y="54994"/>
                </a:lnTo>
                <a:lnTo>
                  <a:pt x="28956" y="57150"/>
                </a:lnTo>
                <a:lnTo>
                  <a:pt x="40112" y="54994"/>
                </a:lnTo>
                <a:lnTo>
                  <a:pt x="49053" y="49053"/>
                </a:lnTo>
                <a:lnTo>
                  <a:pt x="54994" y="40112"/>
                </a:lnTo>
                <a:lnTo>
                  <a:pt x="57150" y="28956"/>
                </a:lnTo>
                <a:lnTo>
                  <a:pt x="54994" y="17680"/>
                </a:lnTo>
                <a:lnTo>
                  <a:pt x="49053" y="8477"/>
                </a:lnTo>
                <a:lnTo>
                  <a:pt x="40112" y="2274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517648" y="7014462"/>
            <a:ext cx="44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Arial"/>
                <a:cs typeface="Arial"/>
              </a:rPr>
              <a:t>·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286000" y="71551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308098" y="7109712"/>
            <a:ext cx="44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Arial"/>
                <a:cs typeface="Arial"/>
              </a:rPr>
              <a:t>·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0770" y="7098030"/>
            <a:ext cx="125730" cy="68580"/>
          </a:xfrm>
          <a:custGeom>
            <a:avLst/>
            <a:gdLst/>
            <a:ahLst/>
            <a:cxnLst/>
            <a:rect l="l" t="t" r="r" b="b"/>
            <a:pathLst>
              <a:path w="125730" h="68579">
                <a:moveTo>
                  <a:pt x="0" y="68580"/>
                </a:moveTo>
                <a:lnTo>
                  <a:pt x="12573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47900" y="723138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0"/>
                </a:moveTo>
                <a:lnTo>
                  <a:pt x="0" y="1524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52700" y="7155180"/>
            <a:ext cx="190500" cy="114300"/>
          </a:xfrm>
          <a:custGeom>
            <a:avLst/>
            <a:gdLst/>
            <a:ahLst/>
            <a:cxnLst/>
            <a:rect l="l" t="t" r="r" b="b"/>
            <a:pathLst>
              <a:path w="190500" h="114300">
                <a:moveTo>
                  <a:pt x="0" y="0"/>
                </a:moveTo>
                <a:lnTo>
                  <a:pt x="190500" y="1143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38400" y="6850380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0" y="0"/>
                </a:moveTo>
                <a:lnTo>
                  <a:pt x="76200" y="19050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98320" y="6400291"/>
            <a:ext cx="292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Fi</a:t>
            </a:r>
            <a:r>
              <a:rPr dirty="0" sz="900" spc="-10">
                <a:latin typeface="Arial"/>
                <a:cs typeface="Arial"/>
              </a:rPr>
              <a:t>x</a:t>
            </a:r>
            <a:r>
              <a:rPr dirty="0" sz="900">
                <a:latin typeface="Arial"/>
                <a:cs typeface="Arial"/>
              </a:rPr>
              <a:t>ed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92451" y="6466332"/>
            <a:ext cx="117475" cy="47625"/>
          </a:xfrm>
          <a:custGeom>
            <a:avLst/>
            <a:gdLst/>
            <a:ahLst/>
            <a:cxnLst/>
            <a:rect l="l" t="t" r="r" b="b"/>
            <a:pathLst>
              <a:path w="117475" h="47625">
                <a:moveTo>
                  <a:pt x="80331" y="31585"/>
                </a:moveTo>
                <a:lnTo>
                  <a:pt x="75437" y="47243"/>
                </a:lnTo>
                <a:lnTo>
                  <a:pt x="117348" y="41147"/>
                </a:lnTo>
                <a:lnTo>
                  <a:pt x="109728" y="33527"/>
                </a:lnTo>
                <a:lnTo>
                  <a:pt x="86106" y="33527"/>
                </a:lnTo>
                <a:lnTo>
                  <a:pt x="80331" y="31585"/>
                </a:lnTo>
                <a:close/>
              </a:path>
              <a:path w="117475" h="47625">
                <a:moveTo>
                  <a:pt x="81769" y="26984"/>
                </a:moveTo>
                <a:lnTo>
                  <a:pt x="80331" y="31585"/>
                </a:lnTo>
                <a:lnTo>
                  <a:pt x="86106" y="33527"/>
                </a:lnTo>
                <a:lnTo>
                  <a:pt x="87630" y="33527"/>
                </a:lnTo>
                <a:lnTo>
                  <a:pt x="89154" y="32765"/>
                </a:lnTo>
                <a:lnTo>
                  <a:pt x="89154" y="32003"/>
                </a:lnTo>
                <a:lnTo>
                  <a:pt x="89916" y="30479"/>
                </a:lnTo>
                <a:lnTo>
                  <a:pt x="89154" y="28955"/>
                </a:lnTo>
                <a:lnTo>
                  <a:pt x="87630" y="28955"/>
                </a:lnTo>
                <a:lnTo>
                  <a:pt x="81769" y="26984"/>
                </a:lnTo>
                <a:close/>
              </a:path>
              <a:path w="117475" h="47625">
                <a:moveTo>
                  <a:pt x="86868" y="10667"/>
                </a:moveTo>
                <a:lnTo>
                  <a:pt x="81769" y="26984"/>
                </a:lnTo>
                <a:lnTo>
                  <a:pt x="87630" y="28955"/>
                </a:lnTo>
                <a:lnTo>
                  <a:pt x="89154" y="28955"/>
                </a:lnTo>
                <a:lnTo>
                  <a:pt x="89916" y="30479"/>
                </a:lnTo>
                <a:lnTo>
                  <a:pt x="89154" y="32003"/>
                </a:lnTo>
                <a:lnTo>
                  <a:pt x="89154" y="32765"/>
                </a:lnTo>
                <a:lnTo>
                  <a:pt x="87630" y="33527"/>
                </a:lnTo>
                <a:lnTo>
                  <a:pt x="109728" y="33527"/>
                </a:lnTo>
                <a:lnTo>
                  <a:pt x="86868" y="10667"/>
                </a:lnTo>
                <a:close/>
              </a:path>
              <a:path w="117475" h="47625">
                <a:moveTo>
                  <a:pt x="2286" y="0"/>
                </a:moveTo>
                <a:lnTo>
                  <a:pt x="1524" y="762"/>
                </a:lnTo>
                <a:lnTo>
                  <a:pt x="0" y="3809"/>
                </a:lnTo>
                <a:lnTo>
                  <a:pt x="762" y="4571"/>
                </a:lnTo>
                <a:lnTo>
                  <a:pt x="2286" y="5333"/>
                </a:lnTo>
                <a:lnTo>
                  <a:pt x="80331" y="31585"/>
                </a:lnTo>
                <a:lnTo>
                  <a:pt x="81769" y="2698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208020" y="5549138"/>
            <a:ext cx="1304290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Examples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many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DOFs?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08020" y="6704633"/>
            <a:ext cx="1050290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Arial"/>
                <a:cs typeface="Arial"/>
              </a:rPr>
              <a:t>Free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flying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many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DOFs?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33600" y="7574280"/>
            <a:ext cx="723900" cy="7239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latin typeface="Arial"/>
                <a:cs typeface="Arial"/>
              </a:rPr>
              <a:t>·</a:t>
            </a:r>
            <a:r>
              <a:rPr dirty="0" baseline="24691" sz="1350">
                <a:latin typeface="Arial"/>
                <a:cs typeface="Arial"/>
              </a:rPr>
              <a:t> </a:t>
            </a:r>
            <a:r>
              <a:rPr dirty="0" baseline="-9259" sz="1350" spc="-75">
                <a:latin typeface="Arial"/>
                <a:cs typeface="Arial"/>
              </a:rPr>
              <a:t>·</a:t>
            </a:r>
            <a:endParaRPr baseline="-9259" sz="13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08020" y="7618724"/>
            <a:ext cx="119888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Midline </a:t>
            </a:r>
            <a:r>
              <a:rPr dirty="0" sz="1000" b="1">
                <a:latin typeface="Arial"/>
                <a:cs typeface="Arial"/>
              </a:rPr>
              <a:t>■■■ </a:t>
            </a:r>
            <a:r>
              <a:rPr dirty="0" sz="1000" spc="-5">
                <a:latin typeface="Arial"/>
                <a:cs typeface="Arial"/>
              </a:rPr>
              <a:t>must  </a:t>
            </a:r>
            <a:r>
              <a:rPr dirty="0" sz="1000">
                <a:latin typeface="Arial"/>
                <a:cs typeface="Arial"/>
              </a:rPr>
              <a:t>always be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horizontal.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many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DOFs?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466" y="1390902"/>
            <a:ext cx="28543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Robot Motion</a:t>
            </a:r>
            <a:r>
              <a:rPr dirty="0" spc="-60"/>
              <a:t> </a:t>
            </a:r>
            <a:r>
              <a:rPr dirty="0" spc="-5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9102" y="1765755"/>
            <a:ext cx="4050665" cy="191071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An </a:t>
            </a:r>
            <a:r>
              <a:rPr dirty="0" sz="1200" spc="-5">
                <a:latin typeface="Arial"/>
                <a:cs typeface="Arial"/>
              </a:rPr>
              <a:t>important, interesting, spatial reasoning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  <a:p>
            <a:pPr marL="196850" marR="421005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Let </a:t>
            </a:r>
            <a:r>
              <a:rPr dirty="0" sz="1400" spc="-5" i="1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be a robot with </a:t>
            </a:r>
            <a:r>
              <a:rPr dirty="0" sz="1400" spc="-5" i="1">
                <a:latin typeface="Arial"/>
                <a:cs typeface="Arial"/>
              </a:rPr>
              <a:t>p </a:t>
            </a:r>
            <a:r>
              <a:rPr dirty="0" sz="1400" spc="-5">
                <a:latin typeface="Arial"/>
                <a:cs typeface="Arial"/>
              </a:rPr>
              <a:t>degrees of freedom,  living in a 2-D or 3-D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world.</a:t>
            </a:r>
            <a:endParaRPr sz="1400">
              <a:latin typeface="Arial"/>
              <a:cs typeface="Arial"/>
            </a:endParaRPr>
          </a:p>
          <a:p>
            <a:pPr marL="196850" marR="35433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Let </a:t>
            </a:r>
            <a:r>
              <a:rPr dirty="0" sz="1400" spc="-5" i="1">
                <a:latin typeface="Arial"/>
                <a:cs typeface="Arial"/>
              </a:rPr>
              <a:t>B </a:t>
            </a:r>
            <a:r>
              <a:rPr dirty="0" sz="1400" spc="-5">
                <a:latin typeface="Arial"/>
                <a:cs typeface="Arial"/>
              </a:rPr>
              <a:t>be a set of obstacles in this 2-D or 3-D  world.</a:t>
            </a:r>
            <a:endParaRPr sz="1400">
              <a:latin typeface="Arial"/>
              <a:cs typeface="Arial"/>
            </a:endParaRPr>
          </a:p>
          <a:p>
            <a:pPr marL="196850" marR="1778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Call a configuration </a:t>
            </a:r>
            <a:r>
              <a:rPr dirty="0" sz="1400" spc="-10">
                <a:solidFill>
                  <a:srgbClr val="FF5050"/>
                </a:solidFill>
                <a:latin typeface="Arial"/>
                <a:cs typeface="Arial"/>
              </a:rPr>
              <a:t>LEGAL </a:t>
            </a:r>
            <a:r>
              <a:rPr dirty="0" sz="1400" spc="-5">
                <a:latin typeface="Arial"/>
                <a:cs typeface="Arial"/>
              </a:rPr>
              <a:t>if it neither intersects  any obstacles nor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self-intersects.</a:t>
            </a:r>
            <a:endParaRPr sz="1400">
              <a:latin typeface="Arial"/>
              <a:cs typeface="Arial"/>
            </a:endParaRPr>
          </a:p>
          <a:p>
            <a:pPr marL="196215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Given an initial configuration </a:t>
            </a:r>
            <a:r>
              <a:rPr dirty="0" sz="1400" spc="-5" i="1">
                <a:latin typeface="Arial"/>
                <a:cs typeface="Arial"/>
              </a:rPr>
              <a:t>q</a:t>
            </a:r>
            <a:r>
              <a:rPr dirty="0" baseline="-20467" sz="1425" spc="-7">
                <a:latin typeface="Arial"/>
                <a:cs typeface="Arial"/>
              </a:rPr>
              <a:t>start </a:t>
            </a:r>
            <a:r>
              <a:rPr dirty="0" sz="1400" spc="-5">
                <a:latin typeface="Arial"/>
                <a:cs typeface="Arial"/>
              </a:rPr>
              <a:t>and a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goal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573" y="3650993"/>
            <a:ext cx="3797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config </a:t>
            </a:r>
            <a:r>
              <a:rPr dirty="0" sz="1400" spc="-5" i="1">
                <a:latin typeface="Arial"/>
                <a:cs typeface="Arial"/>
              </a:rPr>
              <a:t>q</a:t>
            </a:r>
            <a:r>
              <a:rPr dirty="0" baseline="-20467" sz="1425" spc="-7">
                <a:latin typeface="Arial"/>
                <a:cs typeface="Arial"/>
              </a:rPr>
              <a:t>goal</a:t>
            </a:r>
            <a:r>
              <a:rPr dirty="0" sz="1400" spc="-5">
                <a:latin typeface="Arial"/>
                <a:cs typeface="Arial"/>
              </a:rPr>
              <a:t>, generate a continuous path of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legal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565" y="3865116"/>
            <a:ext cx="3914775" cy="622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5875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latin typeface="Arial"/>
                <a:cs typeface="Arial"/>
              </a:rPr>
              <a:t>configu</a:t>
            </a:r>
            <a:r>
              <a:rPr dirty="0" baseline="52469" sz="1350" spc="-60">
                <a:latin typeface="Arial"/>
                <a:cs typeface="Arial"/>
              </a:rPr>
              <a:t>~</a:t>
            </a:r>
            <a:r>
              <a:rPr dirty="0" sz="1400" spc="-40">
                <a:latin typeface="Arial"/>
                <a:cs typeface="Arial"/>
              </a:rPr>
              <a:t>rations </a:t>
            </a:r>
            <a:r>
              <a:rPr dirty="0" sz="1400" spc="-5">
                <a:latin typeface="Arial"/>
                <a:cs typeface="Arial"/>
              </a:rPr>
              <a:t>between them, or report failure if  no such path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exists.</a:t>
            </a:r>
            <a:endParaRPr sz="1400">
              <a:latin typeface="Arial"/>
              <a:cs typeface="Arial"/>
            </a:endParaRPr>
          </a:p>
          <a:p>
            <a:pPr algn="r" marR="30480">
              <a:lnSpc>
                <a:spcPct val="100000"/>
              </a:lnSpc>
              <a:spcBef>
                <a:spcPts val="50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1023" y="3594608"/>
            <a:ext cx="80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~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marL="1012190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Configuration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 marL="267970" marR="291465">
              <a:lnSpc>
                <a:spcPct val="100000"/>
              </a:lnSpc>
              <a:spcBef>
                <a:spcPts val="1845"/>
              </a:spcBef>
            </a:pPr>
            <a:r>
              <a:rPr dirty="0" sz="1600" spc="-5">
                <a:latin typeface="Arial"/>
                <a:cs typeface="Arial"/>
              </a:rPr>
              <a:t>Is the set of legal configurations of the robot.  It also defines the topology of continuous  motions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267970" marR="26987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For rigid-object robots </a:t>
            </a:r>
            <a:r>
              <a:rPr dirty="0" sz="1600" spc="-10">
                <a:latin typeface="Arial"/>
                <a:cs typeface="Arial"/>
              </a:rPr>
              <a:t>(no </a:t>
            </a:r>
            <a:r>
              <a:rPr dirty="0" sz="1600" spc="-5">
                <a:latin typeface="Arial"/>
                <a:cs typeface="Arial"/>
              </a:rPr>
              <a:t>joints) there exists 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transformation to the robot and obstacles  that turns the robot into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single point.</a:t>
            </a:r>
            <a:r>
              <a:rPr dirty="0" sz="1600" spc="409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182370">
              <a:lnSpc>
                <a:spcPct val="100000"/>
              </a:lnSpc>
            </a:pPr>
            <a:r>
              <a:rPr dirty="0" sz="1600" spc="-5">
                <a:solidFill>
                  <a:srgbClr val="FF5050"/>
                </a:solidFill>
                <a:latin typeface="Arial"/>
                <a:cs typeface="Arial"/>
              </a:rPr>
              <a:t>C-Space</a:t>
            </a:r>
            <a:r>
              <a:rPr dirty="0" sz="1600" spc="-1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5050"/>
                </a:solidFill>
                <a:latin typeface="Arial"/>
                <a:cs typeface="Arial"/>
              </a:rPr>
              <a:t>Transform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5084" y="4355084"/>
            <a:ext cx="28511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0" y="4311396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76200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0600" y="3968750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0" y="304800"/>
                </a:moveTo>
                <a:lnTo>
                  <a:pt x="1028700" y="304800"/>
                </a:lnTo>
                <a:lnTo>
                  <a:pt x="10287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0600" y="393065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 h="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76200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600" y="374015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6800" y="37017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76200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20645" y="1323847"/>
            <a:ext cx="3543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Configuration Space</a:t>
            </a:r>
            <a:r>
              <a:rPr dirty="0" sz="2000" spc="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Transform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8426" y="1628647"/>
            <a:ext cx="11271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5820" y="1651507"/>
            <a:ext cx="52641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2-D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World  </a:t>
            </a:r>
            <a:r>
              <a:rPr dirty="0" sz="900">
                <a:latin typeface="Arial"/>
                <a:cs typeface="Arial"/>
              </a:rPr>
              <a:t>2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4100" y="3740150"/>
            <a:ext cx="8763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24100" y="3739896"/>
            <a:ext cx="876300" cy="533400"/>
          </a:xfrm>
          <a:custGeom>
            <a:avLst/>
            <a:gdLst/>
            <a:ahLst/>
            <a:cxnLst/>
            <a:rect l="l" t="t" r="r" b="b"/>
            <a:pathLst>
              <a:path w="876300" h="533400">
                <a:moveTo>
                  <a:pt x="0" y="0"/>
                </a:moveTo>
                <a:lnTo>
                  <a:pt x="0" y="533400"/>
                </a:lnTo>
                <a:lnTo>
                  <a:pt x="876300" y="533400"/>
                </a:lnTo>
                <a:lnTo>
                  <a:pt x="876300" y="228600"/>
                </a:ln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3100" y="362559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6900" y="2292095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975298" y="861822"/>
                </a:move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75298" y="861822"/>
                </a:lnTo>
                <a:close/>
              </a:path>
              <a:path w="1524000" h="952500">
                <a:moveTo>
                  <a:pt x="1265931" y="777239"/>
                </a:moveTo>
                <a:lnTo>
                  <a:pt x="204977" y="777239"/>
                </a:lnTo>
                <a:lnTo>
                  <a:pt x="204216" y="778001"/>
                </a:lnTo>
                <a:lnTo>
                  <a:pt x="231919" y="811868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975298" y="861822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223772" y="807720"/>
                </a:lnTo>
                <a:lnTo>
                  <a:pt x="1258633" y="785145"/>
                </a:lnTo>
                <a:lnTo>
                  <a:pt x="1265931" y="777239"/>
                </a:lnTo>
                <a:close/>
              </a:path>
              <a:path w="1524000" h="952500">
                <a:moveTo>
                  <a:pt x="1223772" y="807720"/>
                </a:move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6" y="835151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23772" y="807720"/>
                </a:lnTo>
                <a:close/>
              </a:path>
              <a:path w="1524000" h="952500">
                <a:moveTo>
                  <a:pt x="74106" y="559177"/>
                </a:moveTo>
                <a:lnTo>
                  <a:pt x="56995" y="578155"/>
                </a:lnTo>
                <a:lnTo>
                  <a:pt x="44100" y="599979"/>
                </a:lnTo>
                <a:lnTo>
                  <a:pt x="36206" y="623375"/>
                </a:lnTo>
                <a:lnTo>
                  <a:pt x="33527" y="647700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1"/>
                </a:lnTo>
                <a:lnTo>
                  <a:pt x="198881" y="778001"/>
                </a:lnTo>
                <a:lnTo>
                  <a:pt x="204977" y="777239"/>
                </a:lnTo>
                <a:lnTo>
                  <a:pt x="1265931" y="777239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1"/>
                </a:lnTo>
                <a:lnTo>
                  <a:pt x="1318260" y="662939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492788" y="560070"/>
                </a:lnTo>
                <a:lnTo>
                  <a:pt x="75437" y="560070"/>
                </a:lnTo>
                <a:lnTo>
                  <a:pt x="74106" y="559177"/>
                </a:lnTo>
                <a:close/>
              </a:path>
              <a:path w="1524000" h="952500">
                <a:moveTo>
                  <a:pt x="1493804" y="558546"/>
                </a:moveTo>
                <a:lnTo>
                  <a:pt x="74675" y="558546"/>
                </a:lnTo>
                <a:lnTo>
                  <a:pt x="75437" y="560070"/>
                </a:lnTo>
                <a:lnTo>
                  <a:pt x="1492788" y="560070"/>
                </a:lnTo>
                <a:lnTo>
                  <a:pt x="1493804" y="558546"/>
                </a:lnTo>
                <a:close/>
              </a:path>
              <a:path w="1524000" h="952500">
                <a:moveTo>
                  <a:pt x="137052" y="316257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2"/>
                </a:lnTo>
                <a:lnTo>
                  <a:pt x="20288" y="512254"/>
                </a:lnTo>
                <a:lnTo>
                  <a:pt x="44041" y="539019"/>
                </a:lnTo>
                <a:lnTo>
                  <a:pt x="74106" y="559177"/>
                </a:lnTo>
                <a:lnTo>
                  <a:pt x="74675" y="558546"/>
                </a:lnTo>
                <a:lnTo>
                  <a:pt x="1493804" y="558546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5"/>
                </a:lnTo>
                <a:lnTo>
                  <a:pt x="1473708" y="337565"/>
                </a:lnTo>
                <a:lnTo>
                  <a:pt x="1480268" y="322433"/>
                </a:lnTo>
                <a:lnTo>
                  <a:pt x="1481930" y="316992"/>
                </a:lnTo>
                <a:lnTo>
                  <a:pt x="137160" y="316992"/>
                </a:lnTo>
                <a:lnTo>
                  <a:pt x="137052" y="316257"/>
                </a:lnTo>
                <a:close/>
              </a:path>
              <a:path w="1524000" h="952500">
                <a:moveTo>
                  <a:pt x="1482162" y="316229"/>
                </a:moveTo>
                <a:lnTo>
                  <a:pt x="137160" y="316229"/>
                </a:lnTo>
                <a:lnTo>
                  <a:pt x="137160" y="316992"/>
                </a:lnTo>
                <a:lnTo>
                  <a:pt x="1481930" y="316992"/>
                </a:lnTo>
                <a:lnTo>
                  <a:pt x="1482162" y="316229"/>
                </a:lnTo>
                <a:close/>
              </a:path>
              <a:path w="1524000" h="952500">
                <a:moveTo>
                  <a:pt x="373380" y="86868"/>
                </a:move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59"/>
                </a:lnTo>
                <a:lnTo>
                  <a:pt x="135016" y="296417"/>
                </a:lnTo>
                <a:lnTo>
                  <a:pt x="135445" y="303275"/>
                </a:lnTo>
                <a:lnTo>
                  <a:pt x="136159" y="310133"/>
                </a:lnTo>
                <a:lnTo>
                  <a:pt x="137052" y="316257"/>
                </a:lnTo>
                <a:lnTo>
                  <a:pt x="1482162" y="316229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3"/>
                </a:lnTo>
                <a:lnTo>
                  <a:pt x="1351026" y="119633"/>
                </a:lnTo>
                <a:lnTo>
                  <a:pt x="1349250" y="115061"/>
                </a:lnTo>
                <a:lnTo>
                  <a:pt x="493775" y="115061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80" y="86868"/>
                </a:lnTo>
                <a:close/>
              </a:path>
              <a:path w="1524000" h="952500">
                <a:moveTo>
                  <a:pt x="659892" y="28955"/>
                </a:moveTo>
                <a:lnTo>
                  <a:pt x="609290" y="34778"/>
                </a:lnTo>
                <a:lnTo>
                  <a:pt x="563118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1"/>
                </a:lnTo>
                <a:lnTo>
                  <a:pt x="1349250" y="115061"/>
                </a:lnTo>
                <a:lnTo>
                  <a:pt x="1335853" y="80564"/>
                </a:lnTo>
                <a:lnTo>
                  <a:pt x="1331095" y="74675"/>
                </a:lnTo>
                <a:lnTo>
                  <a:pt x="792480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8" y="31920"/>
                </a:lnTo>
                <a:lnTo>
                  <a:pt x="659892" y="28955"/>
                </a:lnTo>
                <a:close/>
              </a:path>
              <a:path w="1524000" h="952500">
                <a:moveTo>
                  <a:pt x="929639" y="0"/>
                </a:move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8" y="72389"/>
                </a:lnTo>
                <a:lnTo>
                  <a:pt x="792480" y="74675"/>
                </a:lnTo>
                <a:lnTo>
                  <a:pt x="1331095" y="74675"/>
                </a:lnTo>
                <a:lnTo>
                  <a:pt x="1312627" y="51815"/>
                </a:lnTo>
                <a:lnTo>
                  <a:pt x="1051560" y="51815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close/>
              </a:path>
              <a:path w="1524000" h="952500">
                <a:moveTo>
                  <a:pt x="1182624" y="0"/>
                </a:moveTo>
                <a:lnTo>
                  <a:pt x="1145494" y="3488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3"/>
                </a:lnTo>
                <a:lnTo>
                  <a:pt x="1051560" y="51815"/>
                </a:lnTo>
                <a:lnTo>
                  <a:pt x="1312627" y="51815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66900" y="2292095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37160" y="316229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2"/>
                </a:lnTo>
                <a:lnTo>
                  <a:pt x="44041" y="539019"/>
                </a:lnTo>
                <a:lnTo>
                  <a:pt x="56995" y="578155"/>
                </a:lnTo>
                <a:lnTo>
                  <a:pt x="36206" y="623375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1"/>
                </a:lnTo>
                <a:lnTo>
                  <a:pt x="193548" y="778001"/>
                </a:lnTo>
                <a:lnTo>
                  <a:pt x="198881" y="778001"/>
                </a:lnTo>
                <a:lnTo>
                  <a:pt x="204977" y="777239"/>
                </a:lnTo>
                <a:lnTo>
                  <a:pt x="204216" y="778001"/>
                </a:lnTo>
                <a:lnTo>
                  <a:pt x="231873" y="811829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6" y="835151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58633" y="785145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1"/>
                </a:lnTo>
                <a:lnTo>
                  <a:pt x="1318260" y="662939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5"/>
                </a:lnTo>
                <a:lnTo>
                  <a:pt x="1473708" y="337565"/>
                </a:lnTo>
                <a:lnTo>
                  <a:pt x="1480268" y="322433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3"/>
                </a:lnTo>
                <a:lnTo>
                  <a:pt x="1351026" y="119633"/>
                </a:lnTo>
                <a:lnTo>
                  <a:pt x="1335853" y="80564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lnTo>
                  <a:pt x="1145536" y="3476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3"/>
                </a:lnTo>
                <a:lnTo>
                  <a:pt x="1051560" y="51815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8" y="72389"/>
                </a:lnTo>
                <a:lnTo>
                  <a:pt x="792480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8" y="31920"/>
                </a:lnTo>
                <a:lnTo>
                  <a:pt x="659892" y="28955"/>
                </a:lnTo>
                <a:lnTo>
                  <a:pt x="609290" y="34778"/>
                </a:lnTo>
                <a:lnTo>
                  <a:pt x="563118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1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80" y="86868"/>
                </a:ln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59"/>
                </a:lnTo>
                <a:lnTo>
                  <a:pt x="135016" y="296417"/>
                </a:lnTo>
                <a:lnTo>
                  <a:pt x="135445" y="303275"/>
                </a:lnTo>
                <a:lnTo>
                  <a:pt x="136159" y="310133"/>
                </a:lnTo>
                <a:lnTo>
                  <a:pt x="137160" y="316992"/>
                </a:lnTo>
                <a:lnTo>
                  <a:pt x="137160" y="3162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42338" y="2852166"/>
            <a:ext cx="90170" cy="18415"/>
          </a:xfrm>
          <a:custGeom>
            <a:avLst/>
            <a:gdLst/>
            <a:ahLst/>
            <a:cxnLst/>
            <a:rect l="l" t="t" r="r" b="b"/>
            <a:pathLst>
              <a:path w="90169" h="18414">
                <a:moveTo>
                  <a:pt x="0" y="0"/>
                </a:moveTo>
                <a:lnTo>
                  <a:pt x="18252" y="7679"/>
                </a:lnTo>
                <a:lnTo>
                  <a:pt x="37433" y="13430"/>
                </a:lnTo>
                <a:lnTo>
                  <a:pt x="57328" y="17037"/>
                </a:lnTo>
                <a:lnTo>
                  <a:pt x="77724" y="18287"/>
                </a:lnTo>
                <a:lnTo>
                  <a:pt x="81534" y="18287"/>
                </a:lnTo>
                <a:lnTo>
                  <a:pt x="86106" y="17525"/>
                </a:lnTo>
                <a:lnTo>
                  <a:pt x="89916" y="1752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1877" y="3060954"/>
            <a:ext cx="40005" cy="8890"/>
          </a:xfrm>
          <a:custGeom>
            <a:avLst/>
            <a:gdLst/>
            <a:ahLst/>
            <a:cxnLst/>
            <a:rect l="l" t="t" r="r" b="b"/>
            <a:pathLst>
              <a:path w="40005" h="8889">
                <a:moveTo>
                  <a:pt x="0" y="8381"/>
                </a:moveTo>
                <a:lnTo>
                  <a:pt x="10156" y="7072"/>
                </a:lnTo>
                <a:lnTo>
                  <a:pt x="20097" y="5333"/>
                </a:lnTo>
                <a:lnTo>
                  <a:pt x="29896" y="3024"/>
                </a:lnTo>
                <a:lnTo>
                  <a:pt x="3962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3922" y="3115817"/>
            <a:ext cx="24130" cy="38100"/>
          </a:xfrm>
          <a:custGeom>
            <a:avLst/>
            <a:gdLst/>
            <a:ahLst/>
            <a:cxnLst/>
            <a:rect l="l" t="t" r="r" b="b"/>
            <a:pathLst>
              <a:path w="24130" h="38100">
                <a:moveTo>
                  <a:pt x="0" y="0"/>
                </a:moveTo>
                <a:lnTo>
                  <a:pt x="4976" y="10132"/>
                </a:lnTo>
                <a:lnTo>
                  <a:pt x="10668" y="19907"/>
                </a:lnTo>
                <a:lnTo>
                  <a:pt x="16930" y="29253"/>
                </a:lnTo>
                <a:lnTo>
                  <a:pt x="23621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73501" y="3057905"/>
            <a:ext cx="9525" cy="41910"/>
          </a:xfrm>
          <a:custGeom>
            <a:avLst/>
            <a:gdLst/>
            <a:ahLst/>
            <a:cxnLst/>
            <a:rect l="l" t="t" r="r" b="b"/>
            <a:pathLst>
              <a:path w="9525" h="41910">
                <a:moveTo>
                  <a:pt x="0" y="41910"/>
                </a:moveTo>
                <a:lnTo>
                  <a:pt x="3143" y="31611"/>
                </a:lnTo>
                <a:lnTo>
                  <a:pt x="5715" y="21240"/>
                </a:lnTo>
                <a:lnTo>
                  <a:pt x="7715" y="10727"/>
                </a:lnTo>
                <a:lnTo>
                  <a:pt x="9143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8478" y="2795682"/>
            <a:ext cx="119824" cy="16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9553" y="2629661"/>
            <a:ext cx="51435" cy="59690"/>
          </a:xfrm>
          <a:custGeom>
            <a:avLst/>
            <a:gdLst/>
            <a:ahLst/>
            <a:cxnLst/>
            <a:rect l="l" t="t" r="r" b="b"/>
            <a:pathLst>
              <a:path w="51435" h="59689">
                <a:moveTo>
                  <a:pt x="0" y="59436"/>
                </a:moveTo>
                <a:lnTo>
                  <a:pt x="15692" y="46612"/>
                </a:lnTo>
                <a:lnTo>
                  <a:pt x="29527" y="32289"/>
                </a:lnTo>
                <a:lnTo>
                  <a:pt x="41362" y="16680"/>
                </a:lnTo>
                <a:lnTo>
                  <a:pt x="5105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17926" y="2411729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2286" y="27431"/>
                </a:moveTo>
                <a:lnTo>
                  <a:pt x="3048" y="26670"/>
                </a:lnTo>
                <a:lnTo>
                  <a:pt x="3048" y="25908"/>
                </a:lnTo>
                <a:lnTo>
                  <a:pt x="2786" y="19180"/>
                </a:lnTo>
                <a:lnTo>
                  <a:pt x="2095" y="12668"/>
                </a:lnTo>
                <a:lnTo>
                  <a:pt x="1119" y="6298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92551" y="2343150"/>
            <a:ext cx="26034" cy="36195"/>
          </a:xfrm>
          <a:custGeom>
            <a:avLst/>
            <a:gdLst/>
            <a:ahLst/>
            <a:cxnLst/>
            <a:rect l="l" t="t" r="r" b="b"/>
            <a:pathLst>
              <a:path w="26035" h="36194">
                <a:moveTo>
                  <a:pt x="25908" y="0"/>
                </a:moveTo>
                <a:lnTo>
                  <a:pt x="18323" y="8274"/>
                </a:lnTo>
                <a:lnTo>
                  <a:pt x="11525" y="17049"/>
                </a:lnTo>
                <a:lnTo>
                  <a:pt x="5441" y="26253"/>
                </a:lnTo>
                <a:lnTo>
                  <a:pt x="0" y="3581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45664" y="2364485"/>
            <a:ext cx="13335" cy="30480"/>
          </a:xfrm>
          <a:custGeom>
            <a:avLst/>
            <a:gdLst/>
            <a:ahLst/>
            <a:cxnLst/>
            <a:rect l="l" t="t" r="r" b="b"/>
            <a:pathLst>
              <a:path w="13335" h="30480">
                <a:moveTo>
                  <a:pt x="12954" y="0"/>
                </a:moveTo>
                <a:lnTo>
                  <a:pt x="8786" y="7441"/>
                </a:lnTo>
                <a:lnTo>
                  <a:pt x="5334" y="14954"/>
                </a:lnTo>
                <a:lnTo>
                  <a:pt x="2452" y="22609"/>
                </a:lnTo>
                <a:lnTo>
                  <a:pt x="0" y="3048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60676" y="2407157"/>
            <a:ext cx="45720" cy="29845"/>
          </a:xfrm>
          <a:custGeom>
            <a:avLst/>
            <a:gdLst/>
            <a:ahLst/>
            <a:cxnLst/>
            <a:rect l="l" t="t" r="r" b="b"/>
            <a:pathLst>
              <a:path w="45719" h="29844">
                <a:moveTo>
                  <a:pt x="45719" y="29718"/>
                </a:moveTo>
                <a:lnTo>
                  <a:pt x="35147" y="21324"/>
                </a:lnTo>
                <a:lnTo>
                  <a:pt x="24003" y="13430"/>
                </a:lnTo>
                <a:lnTo>
                  <a:pt x="12287" y="625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04060" y="2609088"/>
            <a:ext cx="7620" cy="31750"/>
          </a:xfrm>
          <a:custGeom>
            <a:avLst/>
            <a:gdLst/>
            <a:ahLst/>
            <a:cxnLst/>
            <a:rect l="l" t="t" r="r" b="b"/>
            <a:pathLst>
              <a:path w="7619" h="31750">
                <a:moveTo>
                  <a:pt x="0" y="0"/>
                </a:moveTo>
                <a:lnTo>
                  <a:pt x="1404" y="7881"/>
                </a:lnTo>
                <a:lnTo>
                  <a:pt x="3238" y="15620"/>
                </a:lnTo>
                <a:lnTo>
                  <a:pt x="5357" y="23360"/>
                </a:lnTo>
                <a:lnTo>
                  <a:pt x="7619" y="3124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68651" y="3188207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4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8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4" y="158496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8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68651" y="3188207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4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8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4" y="158496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8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6552" y="3320700"/>
            <a:ext cx="173926" cy="144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14550" y="2438654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Where can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move  this robot in the  vicinity of this  obstacle?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7120" y="2900426"/>
            <a:ext cx="59245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…is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equivalent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to…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52800" y="2215895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0" y="0"/>
                </a:moveTo>
                <a:lnTo>
                  <a:pt x="67555" y="31869"/>
                </a:lnTo>
                <a:lnTo>
                  <a:pt x="92281" y="67647"/>
                </a:lnTo>
                <a:lnTo>
                  <a:pt x="108484" y="113044"/>
                </a:lnTo>
                <a:lnTo>
                  <a:pt x="114300" y="165353"/>
                </a:lnTo>
                <a:lnTo>
                  <a:pt x="114300" y="825246"/>
                </a:lnTo>
                <a:lnTo>
                  <a:pt x="120115" y="877555"/>
                </a:lnTo>
                <a:lnTo>
                  <a:pt x="136318" y="922952"/>
                </a:lnTo>
                <a:lnTo>
                  <a:pt x="161044" y="958730"/>
                </a:lnTo>
                <a:lnTo>
                  <a:pt x="192426" y="982181"/>
                </a:lnTo>
                <a:lnTo>
                  <a:pt x="228600" y="990600"/>
                </a:lnTo>
                <a:lnTo>
                  <a:pt x="192426" y="999018"/>
                </a:lnTo>
                <a:lnTo>
                  <a:pt x="161044" y="1022469"/>
                </a:lnTo>
                <a:lnTo>
                  <a:pt x="136318" y="1058247"/>
                </a:lnTo>
                <a:lnTo>
                  <a:pt x="120115" y="1103644"/>
                </a:lnTo>
                <a:lnTo>
                  <a:pt x="114300" y="1155953"/>
                </a:lnTo>
                <a:lnTo>
                  <a:pt x="114300" y="1815845"/>
                </a:lnTo>
                <a:lnTo>
                  <a:pt x="108484" y="1868155"/>
                </a:lnTo>
                <a:lnTo>
                  <a:pt x="92281" y="1913552"/>
                </a:lnTo>
                <a:lnTo>
                  <a:pt x="67555" y="1949330"/>
                </a:lnTo>
                <a:lnTo>
                  <a:pt x="36173" y="1972781"/>
                </a:lnTo>
                <a:lnTo>
                  <a:pt x="0" y="1981200"/>
                </a:lnTo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29100" y="2215895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228600" y="0"/>
                </a:moveTo>
                <a:lnTo>
                  <a:pt x="161044" y="31869"/>
                </a:lnTo>
                <a:lnTo>
                  <a:pt x="136318" y="67647"/>
                </a:lnTo>
                <a:lnTo>
                  <a:pt x="120115" y="113044"/>
                </a:lnTo>
                <a:lnTo>
                  <a:pt x="114300" y="165353"/>
                </a:lnTo>
                <a:lnTo>
                  <a:pt x="114300" y="825246"/>
                </a:lnTo>
                <a:lnTo>
                  <a:pt x="108484" y="877555"/>
                </a:lnTo>
                <a:lnTo>
                  <a:pt x="92281" y="922952"/>
                </a:lnTo>
                <a:lnTo>
                  <a:pt x="67555" y="958730"/>
                </a:lnTo>
                <a:lnTo>
                  <a:pt x="36173" y="982181"/>
                </a:lnTo>
                <a:lnTo>
                  <a:pt x="0" y="990600"/>
                </a:lnTo>
                <a:lnTo>
                  <a:pt x="36173" y="999018"/>
                </a:lnTo>
                <a:lnTo>
                  <a:pt x="67555" y="1022469"/>
                </a:lnTo>
                <a:lnTo>
                  <a:pt x="92281" y="1058247"/>
                </a:lnTo>
                <a:lnTo>
                  <a:pt x="108484" y="1103644"/>
                </a:lnTo>
                <a:lnTo>
                  <a:pt x="114300" y="1155953"/>
                </a:lnTo>
                <a:lnTo>
                  <a:pt x="114300" y="1815845"/>
                </a:lnTo>
                <a:lnTo>
                  <a:pt x="120115" y="1868155"/>
                </a:lnTo>
                <a:lnTo>
                  <a:pt x="136318" y="1913552"/>
                </a:lnTo>
                <a:lnTo>
                  <a:pt x="161044" y="1949330"/>
                </a:lnTo>
                <a:lnTo>
                  <a:pt x="192426" y="1972781"/>
                </a:lnTo>
                <a:lnTo>
                  <a:pt x="228600" y="1981200"/>
                </a:lnTo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19600" y="2292095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975298" y="861822"/>
                </a:move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75298" y="861822"/>
                </a:lnTo>
                <a:close/>
              </a:path>
              <a:path w="1524000" h="952500">
                <a:moveTo>
                  <a:pt x="1265931" y="777239"/>
                </a:moveTo>
                <a:lnTo>
                  <a:pt x="204977" y="777239"/>
                </a:lnTo>
                <a:lnTo>
                  <a:pt x="204215" y="778001"/>
                </a:lnTo>
                <a:lnTo>
                  <a:pt x="231919" y="811868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975298" y="861822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223772" y="807720"/>
                </a:lnTo>
                <a:lnTo>
                  <a:pt x="1258633" y="785145"/>
                </a:lnTo>
                <a:lnTo>
                  <a:pt x="1265931" y="777239"/>
                </a:lnTo>
                <a:close/>
              </a:path>
              <a:path w="1524000" h="952500">
                <a:moveTo>
                  <a:pt x="1223772" y="807720"/>
                </a:move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5" y="835151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23772" y="807720"/>
                </a:lnTo>
                <a:close/>
              </a:path>
              <a:path w="1524000" h="952500">
                <a:moveTo>
                  <a:pt x="74106" y="559177"/>
                </a:moveTo>
                <a:lnTo>
                  <a:pt x="56995" y="578155"/>
                </a:lnTo>
                <a:lnTo>
                  <a:pt x="44100" y="599979"/>
                </a:lnTo>
                <a:lnTo>
                  <a:pt x="36206" y="623375"/>
                </a:lnTo>
                <a:lnTo>
                  <a:pt x="33527" y="647700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1"/>
                </a:lnTo>
                <a:lnTo>
                  <a:pt x="198882" y="778001"/>
                </a:lnTo>
                <a:lnTo>
                  <a:pt x="204977" y="777239"/>
                </a:lnTo>
                <a:lnTo>
                  <a:pt x="1265931" y="777239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1"/>
                </a:lnTo>
                <a:lnTo>
                  <a:pt x="1318260" y="662939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492788" y="560070"/>
                </a:lnTo>
                <a:lnTo>
                  <a:pt x="75437" y="560070"/>
                </a:lnTo>
                <a:lnTo>
                  <a:pt x="74106" y="559177"/>
                </a:lnTo>
                <a:close/>
              </a:path>
              <a:path w="1524000" h="952500">
                <a:moveTo>
                  <a:pt x="1493804" y="558546"/>
                </a:moveTo>
                <a:lnTo>
                  <a:pt x="74675" y="558546"/>
                </a:lnTo>
                <a:lnTo>
                  <a:pt x="75437" y="560070"/>
                </a:lnTo>
                <a:lnTo>
                  <a:pt x="1492788" y="560070"/>
                </a:lnTo>
                <a:lnTo>
                  <a:pt x="1493804" y="558546"/>
                </a:lnTo>
                <a:close/>
              </a:path>
              <a:path w="1524000" h="952500">
                <a:moveTo>
                  <a:pt x="137052" y="316257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2"/>
                </a:lnTo>
                <a:lnTo>
                  <a:pt x="20288" y="512254"/>
                </a:lnTo>
                <a:lnTo>
                  <a:pt x="44041" y="539019"/>
                </a:lnTo>
                <a:lnTo>
                  <a:pt x="74106" y="559177"/>
                </a:lnTo>
                <a:lnTo>
                  <a:pt x="74675" y="558546"/>
                </a:lnTo>
                <a:lnTo>
                  <a:pt x="1493804" y="558546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5"/>
                </a:lnTo>
                <a:lnTo>
                  <a:pt x="1473708" y="337565"/>
                </a:lnTo>
                <a:lnTo>
                  <a:pt x="1480268" y="322433"/>
                </a:lnTo>
                <a:lnTo>
                  <a:pt x="1481930" y="316992"/>
                </a:lnTo>
                <a:lnTo>
                  <a:pt x="137160" y="316992"/>
                </a:lnTo>
                <a:lnTo>
                  <a:pt x="137052" y="316257"/>
                </a:lnTo>
                <a:close/>
              </a:path>
              <a:path w="1524000" h="952500">
                <a:moveTo>
                  <a:pt x="1482162" y="316229"/>
                </a:moveTo>
                <a:lnTo>
                  <a:pt x="137160" y="316229"/>
                </a:lnTo>
                <a:lnTo>
                  <a:pt x="137160" y="316992"/>
                </a:lnTo>
                <a:lnTo>
                  <a:pt x="1481930" y="316992"/>
                </a:lnTo>
                <a:lnTo>
                  <a:pt x="1482162" y="316229"/>
                </a:lnTo>
                <a:close/>
              </a:path>
              <a:path w="1524000" h="952500">
                <a:moveTo>
                  <a:pt x="373379" y="86868"/>
                </a:move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59"/>
                </a:lnTo>
                <a:lnTo>
                  <a:pt x="135016" y="296417"/>
                </a:lnTo>
                <a:lnTo>
                  <a:pt x="135445" y="303275"/>
                </a:lnTo>
                <a:lnTo>
                  <a:pt x="136159" y="310133"/>
                </a:lnTo>
                <a:lnTo>
                  <a:pt x="137052" y="316257"/>
                </a:lnTo>
                <a:lnTo>
                  <a:pt x="1482162" y="316229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3"/>
                </a:lnTo>
                <a:lnTo>
                  <a:pt x="1351026" y="119633"/>
                </a:lnTo>
                <a:lnTo>
                  <a:pt x="1349250" y="115061"/>
                </a:lnTo>
                <a:lnTo>
                  <a:pt x="493775" y="115061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79" y="86868"/>
                </a:lnTo>
                <a:close/>
              </a:path>
              <a:path w="1524000" h="952500">
                <a:moveTo>
                  <a:pt x="659891" y="28955"/>
                </a:moveTo>
                <a:lnTo>
                  <a:pt x="609290" y="34778"/>
                </a:lnTo>
                <a:lnTo>
                  <a:pt x="563117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1"/>
                </a:lnTo>
                <a:lnTo>
                  <a:pt x="1349250" y="115061"/>
                </a:lnTo>
                <a:lnTo>
                  <a:pt x="1335853" y="80564"/>
                </a:lnTo>
                <a:lnTo>
                  <a:pt x="1331095" y="74675"/>
                </a:lnTo>
                <a:lnTo>
                  <a:pt x="792479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7" y="31920"/>
                </a:lnTo>
                <a:lnTo>
                  <a:pt x="659891" y="28955"/>
                </a:lnTo>
                <a:close/>
              </a:path>
              <a:path w="1524000" h="952500">
                <a:moveTo>
                  <a:pt x="929639" y="0"/>
                </a:move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7" y="72389"/>
                </a:lnTo>
                <a:lnTo>
                  <a:pt x="792479" y="74675"/>
                </a:lnTo>
                <a:lnTo>
                  <a:pt x="1331095" y="74675"/>
                </a:lnTo>
                <a:lnTo>
                  <a:pt x="1312627" y="51815"/>
                </a:lnTo>
                <a:lnTo>
                  <a:pt x="1051560" y="51815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close/>
              </a:path>
              <a:path w="1524000" h="952500">
                <a:moveTo>
                  <a:pt x="1182624" y="0"/>
                </a:moveTo>
                <a:lnTo>
                  <a:pt x="1145494" y="3488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3"/>
                </a:lnTo>
                <a:lnTo>
                  <a:pt x="1051560" y="51815"/>
                </a:lnTo>
                <a:lnTo>
                  <a:pt x="1312627" y="51815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19600" y="2292095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37160" y="316229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2"/>
                </a:lnTo>
                <a:lnTo>
                  <a:pt x="44041" y="539019"/>
                </a:lnTo>
                <a:lnTo>
                  <a:pt x="56995" y="578155"/>
                </a:lnTo>
                <a:lnTo>
                  <a:pt x="36206" y="623375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1"/>
                </a:lnTo>
                <a:lnTo>
                  <a:pt x="193548" y="778001"/>
                </a:lnTo>
                <a:lnTo>
                  <a:pt x="198882" y="778001"/>
                </a:lnTo>
                <a:lnTo>
                  <a:pt x="204977" y="777239"/>
                </a:lnTo>
                <a:lnTo>
                  <a:pt x="204215" y="778001"/>
                </a:lnTo>
                <a:lnTo>
                  <a:pt x="231873" y="811829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5" y="835151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58633" y="785145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1"/>
                </a:lnTo>
                <a:lnTo>
                  <a:pt x="1318260" y="662939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5"/>
                </a:lnTo>
                <a:lnTo>
                  <a:pt x="1473708" y="337565"/>
                </a:lnTo>
                <a:lnTo>
                  <a:pt x="1480268" y="322433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3"/>
                </a:lnTo>
                <a:lnTo>
                  <a:pt x="1351026" y="119633"/>
                </a:lnTo>
                <a:lnTo>
                  <a:pt x="1335853" y="80564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lnTo>
                  <a:pt x="1145536" y="3476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3"/>
                </a:lnTo>
                <a:lnTo>
                  <a:pt x="1051560" y="51815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7" y="72389"/>
                </a:lnTo>
                <a:lnTo>
                  <a:pt x="792479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7" y="31920"/>
                </a:lnTo>
                <a:lnTo>
                  <a:pt x="659891" y="28955"/>
                </a:lnTo>
                <a:lnTo>
                  <a:pt x="609290" y="34778"/>
                </a:lnTo>
                <a:lnTo>
                  <a:pt x="563117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1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79" y="86868"/>
                </a:ln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59"/>
                </a:lnTo>
                <a:lnTo>
                  <a:pt x="135016" y="296417"/>
                </a:lnTo>
                <a:lnTo>
                  <a:pt x="135445" y="303275"/>
                </a:lnTo>
                <a:lnTo>
                  <a:pt x="136159" y="310133"/>
                </a:lnTo>
                <a:lnTo>
                  <a:pt x="137160" y="316992"/>
                </a:lnTo>
                <a:lnTo>
                  <a:pt x="137160" y="3162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038" y="2852166"/>
            <a:ext cx="90170" cy="18415"/>
          </a:xfrm>
          <a:custGeom>
            <a:avLst/>
            <a:gdLst/>
            <a:ahLst/>
            <a:cxnLst/>
            <a:rect l="l" t="t" r="r" b="b"/>
            <a:pathLst>
              <a:path w="90170" h="18414">
                <a:moveTo>
                  <a:pt x="0" y="0"/>
                </a:moveTo>
                <a:lnTo>
                  <a:pt x="18252" y="7679"/>
                </a:lnTo>
                <a:lnTo>
                  <a:pt x="37433" y="13430"/>
                </a:lnTo>
                <a:lnTo>
                  <a:pt x="57328" y="17037"/>
                </a:lnTo>
                <a:lnTo>
                  <a:pt x="77724" y="18287"/>
                </a:lnTo>
                <a:lnTo>
                  <a:pt x="81534" y="18287"/>
                </a:lnTo>
                <a:lnTo>
                  <a:pt x="86106" y="17525"/>
                </a:lnTo>
                <a:lnTo>
                  <a:pt x="89915" y="1752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24578" y="3060954"/>
            <a:ext cx="40005" cy="8890"/>
          </a:xfrm>
          <a:custGeom>
            <a:avLst/>
            <a:gdLst/>
            <a:ahLst/>
            <a:cxnLst/>
            <a:rect l="l" t="t" r="r" b="b"/>
            <a:pathLst>
              <a:path w="40004" h="8889">
                <a:moveTo>
                  <a:pt x="0" y="8381"/>
                </a:moveTo>
                <a:lnTo>
                  <a:pt x="10156" y="7072"/>
                </a:lnTo>
                <a:lnTo>
                  <a:pt x="20097" y="5333"/>
                </a:lnTo>
                <a:lnTo>
                  <a:pt x="29896" y="3024"/>
                </a:lnTo>
                <a:lnTo>
                  <a:pt x="3962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76621" y="3115817"/>
            <a:ext cx="24130" cy="38100"/>
          </a:xfrm>
          <a:custGeom>
            <a:avLst/>
            <a:gdLst/>
            <a:ahLst/>
            <a:cxnLst/>
            <a:rect l="l" t="t" r="r" b="b"/>
            <a:pathLst>
              <a:path w="24129" h="38100">
                <a:moveTo>
                  <a:pt x="0" y="0"/>
                </a:moveTo>
                <a:lnTo>
                  <a:pt x="4976" y="10132"/>
                </a:lnTo>
                <a:lnTo>
                  <a:pt x="10667" y="19907"/>
                </a:lnTo>
                <a:lnTo>
                  <a:pt x="16930" y="29253"/>
                </a:lnTo>
                <a:lnTo>
                  <a:pt x="23622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6202" y="3057905"/>
            <a:ext cx="9525" cy="41910"/>
          </a:xfrm>
          <a:custGeom>
            <a:avLst/>
            <a:gdLst/>
            <a:ahLst/>
            <a:cxnLst/>
            <a:rect l="l" t="t" r="r" b="b"/>
            <a:pathLst>
              <a:path w="9525" h="41910">
                <a:moveTo>
                  <a:pt x="0" y="41910"/>
                </a:moveTo>
                <a:lnTo>
                  <a:pt x="3143" y="31611"/>
                </a:lnTo>
                <a:lnTo>
                  <a:pt x="5714" y="21240"/>
                </a:lnTo>
                <a:lnTo>
                  <a:pt x="7715" y="10727"/>
                </a:lnTo>
                <a:lnTo>
                  <a:pt x="914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21178" y="2795682"/>
            <a:ext cx="119824" cy="16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42253" y="2629661"/>
            <a:ext cx="51435" cy="59690"/>
          </a:xfrm>
          <a:custGeom>
            <a:avLst/>
            <a:gdLst/>
            <a:ahLst/>
            <a:cxnLst/>
            <a:rect l="l" t="t" r="r" b="b"/>
            <a:pathLst>
              <a:path w="51435" h="59689">
                <a:moveTo>
                  <a:pt x="0" y="59436"/>
                </a:moveTo>
                <a:lnTo>
                  <a:pt x="15692" y="46612"/>
                </a:lnTo>
                <a:lnTo>
                  <a:pt x="29527" y="32289"/>
                </a:lnTo>
                <a:lnTo>
                  <a:pt x="41362" y="16680"/>
                </a:lnTo>
                <a:lnTo>
                  <a:pt x="5105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0626" y="2411729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2286" y="27431"/>
                </a:moveTo>
                <a:lnTo>
                  <a:pt x="3048" y="26670"/>
                </a:lnTo>
                <a:lnTo>
                  <a:pt x="3048" y="25908"/>
                </a:lnTo>
                <a:lnTo>
                  <a:pt x="2786" y="19180"/>
                </a:lnTo>
                <a:lnTo>
                  <a:pt x="2095" y="12668"/>
                </a:lnTo>
                <a:lnTo>
                  <a:pt x="1119" y="6298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45252" y="2343150"/>
            <a:ext cx="26034" cy="36195"/>
          </a:xfrm>
          <a:custGeom>
            <a:avLst/>
            <a:gdLst/>
            <a:ahLst/>
            <a:cxnLst/>
            <a:rect l="l" t="t" r="r" b="b"/>
            <a:pathLst>
              <a:path w="26035" h="36194">
                <a:moveTo>
                  <a:pt x="25908" y="0"/>
                </a:moveTo>
                <a:lnTo>
                  <a:pt x="18323" y="8274"/>
                </a:lnTo>
                <a:lnTo>
                  <a:pt x="11525" y="17049"/>
                </a:lnTo>
                <a:lnTo>
                  <a:pt x="5441" y="26253"/>
                </a:lnTo>
                <a:lnTo>
                  <a:pt x="0" y="3581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98364" y="2364485"/>
            <a:ext cx="13335" cy="30480"/>
          </a:xfrm>
          <a:custGeom>
            <a:avLst/>
            <a:gdLst/>
            <a:ahLst/>
            <a:cxnLst/>
            <a:rect l="l" t="t" r="r" b="b"/>
            <a:pathLst>
              <a:path w="13335" h="30480">
                <a:moveTo>
                  <a:pt x="12953" y="0"/>
                </a:moveTo>
                <a:lnTo>
                  <a:pt x="8786" y="7441"/>
                </a:lnTo>
                <a:lnTo>
                  <a:pt x="5334" y="14954"/>
                </a:lnTo>
                <a:lnTo>
                  <a:pt x="2452" y="22609"/>
                </a:lnTo>
                <a:lnTo>
                  <a:pt x="0" y="3048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13376" y="2407157"/>
            <a:ext cx="45720" cy="29845"/>
          </a:xfrm>
          <a:custGeom>
            <a:avLst/>
            <a:gdLst/>
            <a:ahLst/>
            <a:cxnLst/>
            <a:rect l="l" t="t" r="r" b="b"/>
            <a:pathLst>
              <a:path w="45720" h="29844">
                <a:moveTo>
                  <a:pt x="45720" y="29718"/>
                </a:moveTo>
                <a:lnTo>
                  <a:pt x="35147" y="21324"/>
                </a:lnTo>
                <a:lnTo>
                  <a:pt x="24002" y="13430"/>
                </a:lnTo>
                <a:lnTo>
                  <a:pt x="12287" y="625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56759" y="2609088"/>
            <a:ext cx="7620" cy="31750"/>
          </a:xfrm>
          <a:custGeom>
            <a:avLst/>
            <a:gdLst/>
            <a:ahLst/>
            <a:cxnLst/>
            <a:rect l="l" t="t" r="r" b="b"/>
            <a:pathLst>
              <a:path w="7620" h="31750">
                <a:moveTo>
                  <a:pt x="0" y="0"/>
                </a:moveTo>
                <a:lnTo>
                  <a:pt x="1404" y="7881"/>
                </a:lnTo>
                <a:lnTo>
                  <a:pt x="3238" y="15620"/>
                </a:lnTo>
                <a:lnTo>
                  <a:pt x="5357" y="23360"/>
                </a:lnTo>
                <a:lnTo>
                  <a:pt x="7619" y="3124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21352" y="3188207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3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8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3" y="158496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8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3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21352" y="3188207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3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8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3" y="158496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8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89252" y="3320700"/>
            <a:ext cx="173926" cy="144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667250" y="2438654"/>
            <a:ext cx="939800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Where can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move  </a:t>
            </a:r>
            <a:r>
              <a:rPr dirty="0" sz="900">
                <a:latin typeface="Arial"/>
                <a:cs typeface="Arial"/>
              </a:rPr>
              <a:t>this </a:t>
            </a:r>
            <a:r>
              <a:rPr dirty="0" sz="900" spc="-5">
                <a:latin typeface="Arial"/>
                <a:cs typeface="Arial"/>
              </a:rPr>
              <a:t>point in </a:t>
            </a:r>
            <a:r>
              <a:rPr dirty="0" sz="900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vicinity of this  expanded  obstacle?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00600" y="3663696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57800" y="3663696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76900" y="3892296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76900" y="4197096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00600" y="4197096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33900" y="36255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7"/>
                </a:lnTo>
                <a:lnTo>
                  <a:pt x="1464" y="25324"/>
                </a:lnTo>
                <a:lnTo>
                  <a:pt x="5429" y="31146"/>
                </a:lnTo>
                <a:lnTo>
                  <a:pt x="11251" y="35111"/>
                </a:lnTo>
                <a:lnTo>
                  <a:pt x="18287" y="36575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7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solidFill>
            <a:srgbClr val="A865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76800" y="3740150"/>
            <a:ext cx="8763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76800" y="3739896"/>
            <a:ext cx="876300" cy="533400"/>
          </a:xfrm>
          <a:custGeom>
            <a:avLst/>
            <a:gdLst/>
            <a:ahLst/>
            <a:cxnLst/>
            <a:rect l="l" t="t" r="r" b="b"/>
            <a:pathLst>
              <a:path w="876300" h="533400">
                <a:moveTo>
                  <a:pt x="0" y="0"/>
                </a:moveTo>
                <a:lnTo>
                  <a:pt x="0" y="533400"/>
                </a:lnTo>
                <a:lnTo>
                  <a:pt x="876300" y="533400"/>
                </a:lnTo>
                <a:lnTo>
                  <a:pt x="876300" y="228600"/>
                </a:ln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53000" y="7536180"/>
            <a:ext cx="876300" cy="1028700"/>
          </a:xfrm>
          <a:custGeom>
            <a:avLst/>
            <a:gdLst/>
            <a:ahLst/>
            <a:cxnLst/>
            <a:rect l="l" t="t" r="r" b="b"/>
            <a:pathLst>
              <a:path w="876300" h="1028700">
                <a:moveTo>
                  <a:pt x="876300" y="0"/>
                </a:moveTo>
                <a:lnTo>
                  <a:pt x="647700" y="0"/>
                </a:lnTo>
                <a:lnTo>
                  <a:pt x="0" y="647700"/>
                </a:lnTo>
                <a:lnTo>
                  <a:pt x="0" y="838200"/>
                </a:lnTo>
                <a:lnTo>
                  <a:pt x="228600" y="838200"/>
                </a:lnTo>
                <a:lnTo>
                  <a:pt x="228600" y="1028700"/>
                </a:lnTo>
                <a:lnTo>
                  <a:pt x="876300" y="1028700"/>
                </a:lnTo>
                <a:lnTo>
                  <a:pt x="876300" y="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3000" y="7536180"/>
            <a:ext cx="876300" cy="1028700"/>
          </a:xfrm>
          <a:custGeom>
            <a:avLst/>
            <a:gdLst/>
            <a:ahLst/>
            <a:cxnLst/>
            <a:rect l="l" t="t" r="r" b="b"/>
            <a:pathLst>
              <a:path w="876300" h="1028700">
                <a:moveTo>
                  <a:pt x="0" y="647700"/>
                </a:moveTo>
                <a:lnTo>
                  <a:pt x="647700" y="0"/>
                </a:lnTo>
                <a:lnTo>
                  <a:pt x="876300" y="0"/>
                </a:lnTo>
                <a:lnTo>
                  <a:pt x="876300" y="1028700"/>
                </a:lnTo>
                <a:lnTo>
                  <a:pt x="228600" y="1028700"/>
                </a:lnTo>
                <a:lnTo>
                  <a:pt x="228600" y="838200"/>
                </a:lnTo>
                <a:lnTo>
                  <a:pt x="0" y="838200"/>
                </a:lnTo>
                <a:lnTo>
                  <a:pt x="0" y="64770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05000" y="78790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05000" y="78790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120645" y="5501132"/>
            <a:ext cx="3543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Configuration Space</a:t>
            </a:r>
            <a:r>
              <a:rPr dirty="0" sz="2000" spc="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Transform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28426" y="5805931"/>
            <a:ext cx="11271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55820" y="5828791"/>
            <a:ext cx="52641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2-D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World  </a:t>
            </a:r>
            <a:r>
              <a:rPr dirty="0" sz="900">
                <a:latin typeface="Arial"/>
                <a:cs typeface="Arial"/>
              </a:rPr>
              <a:t>2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01773" y="786003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8"/>
                </a:lnTo>
                <a:lnTo>
                  <a:pt x="1464" y="25324"/>
                </a:lnTo>
                <a:lnTo>
                  <a:pt x="5429" y="31146"/>
                </a:lnTo>
                <a:lnTo>
                  <a:pt x="11251" y="35111"/>
                </a:lnTo>
                <a:lnTo>
                  <a:pt x="18287" y="36576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8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solidFill>
            <a:srgbClr val="FF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66900" y="64693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975298" y="861822"/>
                </a:move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75298" y="861822"/>
                </a:lnTo>
                <a:close/>
              </a:path>
              <a:path w="1524000" h="952500">
                <a:moveTo>
                  <a:pt x="1265931" y="777240"/>
                </a:moveTo>
                <a:lnTo>
                  <a:pt x="204977" y="777240"/>
                </a:lnTo>
                <a:lnTo>
                  <a:pt x="204216" y="778002"/>
                </a:lnTo>
                <a:lnTo>
                  <a:pt x="231919" y="811868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975298" y="861822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223772" y="807720"/>
                </a:lnTo>
                <a:lnTo>
                  <a:pt x="1258633" y="785145"/>
                </a:lnTo>
                <a:lnTo>
                  <a:pt x="1265931" y="777240"/>
                </a:lnTo>
                <a:close/>
              </a:path>
              <a:path w="1524000" h="952500">
                <a:moveTo>
                  <a:pt x="1223772" y="807720"/>
                </a:move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6" y="835152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23772" y="807720"/>
                </a:lnTo>
                <a:close/>
              </a:path>
              <a:path w="1524000" h="952500">
                <a:moveTo>
                  <a:pt x="74106" y="559177"/>
                </a:moveTo>
                <a:lnTo>
                  <a:pt x="56995" y="578155"/>
                </a:lnTo>
                <a:lnTo>
                  <a:pt x="44100" y="599979"/>
                </a:lnTo>
                <a:lnTo>
                  <a:pt x="36206" y="623375"/>
                </a:lnTo>
                <a:lnTo>
                  <a:pt x="33527" y="647700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2"/>
                </a:lnTo>
                <a:lnTo>
                  <a:pt x="198881" y="778002"/>
                </a:lnTo>
                <a:lnTo>
                  <a:pt x="204977" y="777240"/>
                </a:lnTo>
                <a:lnTo>
                  <a:pt x="1265931" y="777240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2"/>
                </a:lnTo>
                <a:lnTo>
                  <a:pt x="1318260" y="662940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492788" y="560070"/>
                </a:lnTo>
                <a:lnTo>
                  <a:pt x="75437" y="560070"/>
                </a:lnTo>
                <a:lnTo>
                  <a:pt x="74106" y="559177"/>
                </a:lnTo>
                <a:close/>
              </a:path>
              <a:path w="1524000" h="952500">
                <a:moveTo>
                  <a:pt x="1493804" y="558546"/>
                </a:moveTo>
                <a:lnTo>
                  <a:pt x="74675" y="558546"/>
                </a:lnTo>
                <a:lnTo>
                  <a:pt x="75437" y="560070"/>
                </a:lnTo>
                <a:lnTo>
                  <a:pt x="1492788" y="560070"/>
                </a:lnTo>
                <a:lnTo>
                  <a:pt x="1493804" y="558546"/>
                </a:lnTo>
                <a:close/>
              </a:path>
              <a:path w="1524000" h="952500">
                <a:moveTo>
                  <a:pt x="137052" y="316257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3"/>
                </a:lnTo>
                <a:lnTo>
                  <a:pt x="20288" y="512254"/>
                </a:lnTo>
                <a:lnTo>
                  <a:pt x="44041" y="539019"/>
                </a:lnTo>
                <a:lnTo>
                  <a:pt x="74106" y="559177"/>
                </a:lnTo>
                <a:lnTo>
                  <a:pt x="74675" y="558546"/>
                </a:lnTo>
                <a:lnTo>
                  <a:pt x="1493804" y="558546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6"/>
                </a:lnTo>
                <a:lnTo>
                  <a:pt x="1473708" y="337566"/>
                </a:lnTo>
                <a:lnTo>
                  <a:pt x="1480268" y="322433"/>
                </a:lnTo>
                <a:lnTo>
                  <a:pt x="1481930" y="316992"/>
                </a:lnTo>
                <a:lnTo>
                  <a:pt x="137160" y="316992"/>
                </a:lnTo>
                <a:lnTo>
                  <a:pt x="137052" y="316257"/>
                </a:lnTo>
                <a:close/>
              </a:path>
              <a:path w="1524000" h="952500">
                <a:moveTo>
                  <a:pt x="1482162" y="316230"/>
                </a:moveTo>
                <a:lnTo>
                  <a:pt x="137160" y="316230"/>
                </a:lnTo>
                <a:lnTo>
                  <a:pt x="137160" y="316992"/>
                </a:lnTo>
                <a:lnTo>
                  <a:pt x="1481930" y="316992"/>
                </a:lnTo>
                <a:lnTo>
                  <a:pt x="1482162" y="316230"/>
                </a:lnTo>
                <a:close/>
              </a:path>
              <a:path w="1524000" h="952500">
                <a:moveTo>
                  <a:pt x="373380" y="86868"/>
                </a:move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60"/>
                </a:lnTo>
                <a:lnTo>
                  <a:pt x="135016" y="296418"/>
                </a:lnTo>
                <a:lnTo>
                  <a:pt x="135445" y="303276"/>
                </a:lnTo>
                <a:lnTo>
                  <a:pt x="136159" y="310134"/>
                </a:lnTo>
                <a:lnTo>
                  <a:pt x="137052" y="316257"/>
                </a:lnTo>
                <a:lnTo>
                  <a:pt x="1482162" y="316230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4"/>
                </a:lnTo>
                <a:lnTo>
                  <a:pt x="1351026" y="119634"/>
                </a:lnTo>
                <a:lnTo>
                  <a:pt x="1349250" y="115062"/>
                </a:lnTo>
                <a:lnTo>
                  <a:pt x="493775" y="115062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80" y="86868"/>
                </a:lnTo>
                <a:close/>
              </a:path>
              <a:path w="1524000" h="952500">
                <a:moveTo>
                  <a:pt x="659892" y="28956"/>
                </a:moveTo>
                <a:lnTo>
                  <a:pt x="609290" y="34778"/>
                </a:lnTo>
                <a:lnTo>
                  <a:pt x="563118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2"/>
                </a:lnTo>
                <a:lnTo>
                  <a:pt x="1349250" y="115062"/>
                </a:lnTo>
                <a:lnTo>
                  <a:pt x="1335853" y="80564"/>
                </a:lnTo>
                <a:lnTo>
                  <a:pt x="1331095" y="74675"/>
                </a:lnTo>
                <a:lnTo>
                  <a:pt x="792480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8" y="31920"/>
                </a:lnTo>
                <a:lnTo>
                  <a:pt x="659892" y="28956"/>
                </a:lnTo>
                <a:close/>
              </a:path>
              <a:path w="1524000" h="952500">
                <a:moveTo>
                  <a:pt x="929639" y="0"/>
                </a:move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8" y="72390"/>
                </a:lnTo>
                <a:lnTo>
                  <a:pt x="792480" y="74675"/>
                </a:lnTo>
                <a:lnTo>
                  <a:pt x="1331095" y="74675"/>
                </a:lnTo>
                <a:lnTo>
                  <a:pt x="1312627" y="51816"/>
                </a:lnTo>
                <a:lnTo>
                  <a:pt x="1051560" y="51816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close/>
              </a:path>
              <a:path w="1524000" h="952500">
                <a:moveTo>
                  <a:pt x="1182624" y="0"/>
                </a:moveTo>
                <a:lnTo>
                  <a:pt x="1145494" y="3488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4"/>
                </a:lnTo>
                <a:lnTo>
                  <a:pt x="1051560" y="51816"/>
                </a:lnTo>
                <a:lnTo>
                  <a:pt x="1312627" y="51816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66900" y="64693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37160" y="316230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3"/>
                </a:lnTo>
                <a:lnTo>
                  <a:pt x="44041" y="539019"/>
                </a:lnTo>
                <a:lnTo>
                  <a:pt x="56995" y="578155"/>
                </a:lnTo>
                <a:lnTo>
                  <a:pt x="36206" y="623375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2"/>
                </a:lnTo>
                <a:lnTo>
                  <a:pt x="193548" y="778002"/>
                </a:lnTo>
                <a:lnTo>
                  <a:pt x="198881" y="778002"/>
                </a:lnTo>
                <a:lnTo>
                  <a:pt x="204977" y="777240"/>
                </a:lnTo>
                <a:lnTo>
                  <a:pt x="204216" y="778002"/>
                </a:lnTo>
                <a:lnTo>
                  <a:pt x="231873" y="811829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6" y="835152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58633" y="785145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2"/>
                </a:lnTo>
                <a:lnTo>
                  <a:pt x="1318260" y="662940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6"/>
                </a:lnTo>
                <a:lnTo>
                  <a:pt x="1473708" y="337566"/>
                </a:lnTo>
                <a:lnTo>
                  <a:pt x="1480268" y="322433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4"/>
                </a:lnTo>
                <a:lnTo>
                  <a:pt x="1351026" y="119634"/>
                </a:lnTo>
                <a:lnTo>
                  <a:pt x="1335853" y="80564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lnTo>
                  <a:pt x="1145536" y="3476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4"/>
                </a:lnTo>
                <a:lnTo>
                  <a:pt x="1051560" y="51816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8" y="72390"/>
                </a:lnTo>
                <a:lnTo>
                  <a:pt x="792480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8" y="31920"/>
                </a:lnTo>
                <a:lnTo>
                  <a:pt x="659892" y="28956"/>
                </a:lnTo>
                <a:lnTo>
                  <a:pt x="609290" y="34778"/>
                </a:lnTo>
                <a:lnTo>
                  <a:pt x="563118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2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80" y="86868"/>
                </a:ln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60"/>
                </a:lnTo>
                <a:lnTo>
                  <a:pt x="135016" y="296418"/>
                </a:lnTo>
                <a:lnTo>
                  <a:pt x="135445" y="303276"/>
                </a:lnTo>
                <a:lnTo>
                  <a:pt x="136159" y="310134"/>
                </a:lnTo>
                <a:lnTo>
                  <a:pt x="137160" y="316992"/>
                </a:lnTo>
                <a:lnTo>
                  <a:pt x="137160" y="3162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42338" y="7029450"/>
            <a:ext cx="90170" cy="18415"/>
          </a:xfrm>
          <a:custGeom>
            <a:avLst/>
            <a:gdLst/>
            <a:ahLst/>
            <a:cxnLst/>
            <a:rect l="l" t="t" r="r" b="b"/>
            <a:pathLst>
              <a:path w="90169" h="18415">
                <a:moveTo>
                  <a:pt x="0" y="0"/>
                </a:moveTo>
                <a:lnTo>
                  <a:pt x="18252" y="7679"/>
                </a:lnTo>
                <a:lnTo>
                  <a:pt x="37433" y="13430"/>
                </a:lnTo>
                <a:lnTo>
                  <a:pt x="57328" y="17037"/>
                </a:lnTo>
                <a:lnTo>
                  <a:pt x="77724" y="18287"/>
                </a:lnTo>
                <a:lnTo>
                  <a:pt x="81534" y="18287"/>
                </a:lnTo>
                <a:lnTo>
                  <a:pt x="86106" y="17525"/>
                </a:lnTo>
                <a:lnTo>
                  <a:pt x="89916" y="1752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71877" y="7238238"/>
            <a:ext cx="40005" cy="8890"/>
          </a:xfrm>
          <a:custGeom>
            <a:avLst/>
            <a:gdLst/>
            <a:ahLst/>
            <a:cxnLst/>
            <a:rect l="l" t="t" r="r" b="b"/>
            <a:pathLst>
              <a:path w="40005" h="8890">
                <a:moveTo>
                  <a:pt x="0" y="8381"/>
                </a:moveTo>
                <a:lnTo>
                  <a:pt x="10156" y="7072"/>
                </a:lnTo>
                <a:lnTo>
                  <a:pt x="20097" y="5333"/>
                </a:lnTo>
                <a:lnTo>
                  <a:pt x="29896" y="3024"/>
                </a:lnTo>
                <a:lnTo>
                  <a:pt x="3962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23922" y="7293102"/>
            <a:ext cx="24130" cy="38100"/>
          </a:xfrm>
          <a:custGeom>
            <a:avLst/>
            <a:gdLst/>
            <a:ahLst/>
            <a:cxnLst/>
            <a:rect l="l" t="t" r="r" b="b"/>
            <a:pathLst>
              <a:path w="24130" h="38100">
                <a:moveTo>
                  <a:pt x="0" y="0"/>
                </a:moveTo>
                <a:lnTo>
                  <a:pt x="4976" y="10132"/>
                </a:lnTo>
                <a:lnTo>
                  <a:pt x="10668" y="19907"/>
                </a:lnTo>
                <a:lnTo>
                  <a:pt x="16930" y="29253"/>
                </a:lnTo>
                <a:lnTo>
                  <a:pt x="23621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73501" y="7235190"/>
            <a:ext cx="9525" cy="41910"/>
          </a:xfrm>
          <a:custGeom>
            <a:avLst/>
            <a:gdLst/>
            <a:ahLst/>
            <a:cxnLst/>
            <a:rect l="l" t="t" r="r" b="b"/>
            <a:pathLst>
              <a:path w="9525" h="41909">
                <a:moveTo>
                  <a:pt x="0" y="41909"/>
                </a:moveTo>
                <a:lnTo>
                  <a:pt x="3143" y="31611"/>
                </a:lnTo>
                <a:lnTo>
                  <a:pt x="5715" y="21240"/>
                </a:lnTo>
                <a:lnTo>
                  <a:pt x="7715" y="10727"/>
                </a:lnTo>
                <a:lnTo>
                  <a:pt x="9143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68478" y="6972966"/>
            <a:ext cx="119824" cy="16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89553" y="6806945"/>
            <a:ext cx="51435" cy="59690"/>
          </a:xfrm>
          <a:custGeom>
            <a:avLst/>
            <a:gdLst/>
            <a:ahLst/>
            <a:cxnLst/>
            <a:rect l="l" t="t" r="r" b="b"/>
            <a:pathLst>
              <a:path w="51435" h="59690">
                <a:moveTo>
                  <a:pt x="0" y="59435"/>
                </a:moveTo>
                <a:lnTo>
                  <a:pt x="15692" y="46612"/>
                </a:lnTo>
                <a:lnTo>
                  <a:pt x="29527" y="32289"/>
                </a:lnTo>
                <a:lnTo>
                  <a:pt x="41362" y="16680"/>
                </a:lnTo>
                <a:lnTo>
                  <a:pt x="5105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17926" y="6589014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40">
                <a:moveTo>
                  <a:pt x="2286" y="27432"/>
                </a:moveTo>
                <a:lnTo>
                  <a:pt x="3048" y="26670"/>
                </a:lnTo>
                <a:lnTo>
                  <a:pt x="3048" y="25908"/>
                </a:lnTo>
                <a:lnTo>
                  <a:pt x="2786" y="19180"/>
                </a:lnTo>
                <a:lnTo>
                  <a:pt x="2095" y="12668"/>
                </a:lnTo>
                <a:lnTo>
                  <a:pt x="1119" y="6298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92551" y="6520433"/>
            <a:ext cx="26034" cy="36195"/>
          </a:xfrm>
          <a:custGeom>
            <a:avLst/>
            <a:gdLst/>
            <a:ahLst/>
            <a:cxnLst/>
            <a:rect l="l" t="t" r="r" b="b"/>
            <a:pathLst>
              <a:path w="26035" h="36195">
                <a:moveTo>
                  <a:pt x="25908" y="0"/>
                </a:moveTo>
                <a:lnTo>
                  <a:pt x="18323" y="8274"/>
                </a:lnTo>
                <a:lnTo>
                  <a:pt x="11525" y="17049"/>
                </a:lnTo>
                <a:lnTo>
                  <a:pt x="5441" y="26253"/>
                </a:lnTo>
                <a:lnTo>
                  <a:pt x="0" y="35813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45664" y="6541769"/>
            <a:ext cx="13335" cy="30480"/>
          </a:xfrm>
          <a:custGeom>
            <a:avLst/>
            <a:gdLst/>
            <a:ahLst/>
            <a:cxnLst/>
            <a:rect l="l" t="t" r="r" b="b"/>
            <a:pathLst>
              <a:path w="13335" h="30479">
                <a:moveTo>
                  <a:pt x="12954" y="0"/>
                </a:moveTo>
                <a:lnTo>
                  <a:pt x="8786" y="7441"/>
                </a:lnTo>
                <a:lnTo>
                  <a:pt x="5334" y="14954"/>
                </a:lnTo>
                <a:lnTo>
                  <a:pt x="2452" y="22609"/>
                </a:lnTo>
                <a:lnTo>
                  <a:pt x="0" y="30479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60676" y="6584442"/>
            <a:ext cx="45720" cy="29845"/>
          </a:xfrm>
          <a:custGeom>
            <a:avLst/>
            <a:gdLst/>
            <a:ahLst/>
            <a:cxnLst/>
            <a:rect l="l" t="t" r="r" b="b"/>
            <a:pathLst>
              <a:path w="45719" h="29845">
                <a:moveTo>
                  <a:pt x="45719" y="29717"/>
                </a:moveTo>
                <a:lnTo>
                  <a:pt x="35147" y="21324"/>
                </a:lnTo>
                <a:lnTo>
                  <a:pt x="24003" y="13430"/>
                </a:lnTo>
                <a:lnTo>
                  <a:pt x="12287" y="625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04060" y="6786371"/>
            <a:ext cx="7620" cy="31750"/>
          </a:xfrm>
          <a:custGeom>
            <a:avLst/>
            <a:gdLst/>
            <a:ahLst/>
            <a:cxnLst/>
            <a:rect l="l" t="t" r="r" b="b"/>
            <a:pathLst>
              <a:path w="7619" h="31750">
                <a:moveTo>
                  <a:pt x="0" y="0"/>
                </a:moveTo>
                <a:lnTo>
                  <a:pt x="1404" y="7881"/>
                </a:lnTo>
                <a:lnTo>
                  <a:pt x="3238" y="15621"/>
                </a:lnTo>
                <a:lnTo>
                  <a:pt x="5357" y="23360"/>
                </a:lnTo>
                <a:lnTo>
                  <a:pt x="7619" y="3124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68651" y="7365492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4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7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4" y="158495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7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68651" y="7365492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4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7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4" y="158495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7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36552" y="7497984"/>
            <a:ext cx="173926" cy="144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114550" y="6615937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Where can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move  this robot in the  vicinity of this  obstacle?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27120" y="7077709"/>
            <a:ext cx="59245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9A00"/>
                </a:solidFill>
                <a:latin typeface="Arial"/>
                <a:cs typeface="Arial"/>
              </a:rPr>
              <a:t>…is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equivalent  </a:t>
            </a:r>
            <a:r>
              <a:rPr dirty="0" sz="1000" spc="-5">
                <a:solidFill>
                  <a:srgbClr val="009A00"/>
                </a:solidFill>
                <a:latin typeface="Arial"/>
                <a:cs typeface="Arial"/>
              </a:rPr>
              <a:t>to…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352800" y="6393179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0" y="0"/>
                </a:moveTo>
                <a:lnTo>
                  <a:pt x="67555" y="31869"/>
                </a:lnTo>
                <a:lnTo>
                  <a:pt x="92281" y="67647"/>
                </a:lnTo>
                <a:lnTo>
                  <a:pt x="108484" y="113044"/>
                </a:lnTo>
                <a:lnTo>
                  <a:pt x="114300" y="165354"/>
                </a:lnTo>
                <a:lnTo>
                  <a:pt x="114300" y="825246"/>
                </a:lnTo>
                <a:lnTo>
                  <a:pt x="120115" y="877555"/>
                </a:lnTo>
                <a:lnTo>
                  <a:pt x="136318" y="922952"/>
                </a:lnTo>
                <a:lnTo>
                  <a:pt x="161044" y="958730"/>
                </a:lnTo>
                <a:lnTo>
                  <a:pt x="192426" y="982181"/>
                </a:lnTo>
                <a:lnTo>
                  <a:pt x="228600" y="990600"/>
                </a:lnTo>
                <a:lnTo>
                  <a:pt x="192426" y="999018"/>
                </a:lnTo>
                <a:lnTo>
                  <a:pt x="161044" y="1022469"/>
                </a:lnTo>
                <a:lnTo>
                  <a:pt x="136318" y="1058247"/>
                </a:lnTo>
                <a:lnTo>
                  <a:pt x="120115" y="1103644"/>
                </a:lnTo>
                <a:lnTo>
                  <a:pt x="114300" y="1155954"/>
                </a:lnTo>
                <a:lnTo>
                  <a:pt x="114300" y="1815846"/>
                </a:lnTo>
                <a:lnTo>
                  <a:pt x="108484" y="1868155"/>
                </a:lnTo>
                <a:lnTo>
                  <a:pt x="92281" y="1913552"/>
                </a:lnTo>
                <a:lnTo>
                  <a:pt x="67555" y="1949330"/>
                </a:lnTo>
                <a:lnTo>
                  <a:pt x="36173" y="1972781"/>
                </a:lnTo>
                <a:lnTo>
                  <a:pt x="0" y="1981200"/>
                </a:lnTo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29100" y="6393179"/>
            <a:ext cx="228600" cy="1981200"/>
          </a:xfrm>
          <a:custGeom>
            <a:avLst/>
            <a:gdLst/>
            <a:ahLst/>
            <a:cxnLst/>
            <a:rect l="l" t="t" r="r" b="b"/>
            <a:pathLst>
              <a:path w="228600" h="1981200">
                <a:moveTo>
                  <a:pt x="228600" y="0"/>
                </a:moveTo>
                <a:lnTo>
                  <a:pt x="161044" y="31869"/>
                </a:lnTo>
                <a:lnTo>
                  <a:pt x="136318" y="67647"/>
                </a:lnTo>
                <a:lnTo>
                  <a:pt x="120115" y="113044"/>
                </a:lnTo>
                <a:lnTo>
                  <a:pt x="114300" y="165354"/>
                </a:lnTo>
                <a:lnTo>
                  <a:pt x="114300" y="825246"/>
                </a:lnTo>
                <a:lnTo>
                  <a:pt x="108484" y="877555"/>
                </a:lnTo>
                <a:lnTo>
                  <a:pt x="92281" y="922952"/>
                </a:lnTo>
                <a:lnTo>
                  <a:pt x="67555" y="958730"/>
                </a:lnTo>
                <a:lnTo>
                  <a:pt x="36173" y="982181"/>
                </a:lnTo>
                <a:lnTo>
                  <a:pt x="0" y="990600"/>
                </a:lnTo>
                <a:lnTo>
                  <a:pt x="36173" y="999018"/>
                </a:lnTo>
                <a:lnTo>
                  <a:pt x="67555" y="1022469"/>
                </a:lnTo>
                <a:lnTo>
                  <a:pt x="92281" y="1058247"/>
                </a:lnTo>
                <a:lnTo>
                  <a:pt x="108484" y="1103644"/>
                </a:lnTo>
                <a:lnTo>
                  <a:pt x="114300" y="1155954"/>
                </a:lnTo>
                <a:lnTo>
                  <a:pt x="114300" y="1815846"/>
                </a:lnTo>
                <a:lnTo>
                  <a:pt x="120115" y="1868155"/>
                </a:lnTo>
                <a:lnTo>
                  <a:pt x="136318" y="1913552"/>
                </a:lnTo>
                <a:lnTo>
                  <a:pt x="161044" y="1949330"/>
                </a:lnTo>
                <a:lnTo>
                  <a:pt x="192426" y="1972781"/>
                </a:lnTo>
                <a:lnTo>
                  <a:pt x="228600" y="1981200"/>
                </a:lnTo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19600" y="64693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975298" y="861822"/>
                </a:move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75298" y="861822"/>
                </a:lnTo>
                <a:close/>
              </a:path>
              <a:path w="1524000" h="952500">
                <a:moveTo>
                  <a:pt x="1265931" y="777240"/>
                </a:moveTo>
                <a:lnTo>
                  <a:pt x="204977" y="777240"/>
                </a:lnTo>
                <a:lnTo>
                  <a:pt x="204215" y="778002"/>
                </a:lnTo>
                <a:lnTo>
                  <a:pt x="231919" y="811868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975298" y="861822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223772" y="807720"/>
                </a:lnTo>
                <a:lnTo>
                  <a:pt x="1258633" y="785145"/>
                </a:lnTo>
                <a:lnTo>
                  <a:pt x="1265931" y="777240"/>
                </a:lnTo>
                <a:close/>
              </a:path>
              <a:path w="1524000" h="952500">
                <a:moveTo>
                  <a:pt x="1223772" y="807720"/>
                </a:move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5" y="835152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23772" y="807720"/>
                </a:lnTo>
                <a:close/>
              </a:path>
              <a:path w="1524000" h="952500">
                <a:moveTo>
                  <a:pt x="74106" y="559177"/>
                </a:moveTo>
                <a:lnTo>
                  <a:pt x="56995" y="578155"/>
                </a:lnTo>
                <a:lnTo>
                  <a:pt x="44100" y="599979"/>
                </a:lnTo>
                <a:lnTo>
                  <a:pt x="36206" y="623375"/>
                </a:lnTo>
                <a:lnTo>
                  <a:pt x="33527" y="647700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2"/>
                </a:lnTo>
                <a:lnTo>
                  <a:pt x="198882" y="778002"/>
                </a:lnTo>
                <a:lnTo>
                  <a:pt x="204977" y="777240"/>
                </a:lnTo>
                <a:lnTo>
                  <a:pt x="1265931" y="777240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2"/>
                </a:lnTo>
                <a:lnTo>
                  <a:pt x="1318260" y="662940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492788" y="560070"/>
                </a:lnTo>
                <a:lnTo>
                  <a:pt x="75437" y="560070"/>
                </a:lnTo>
                <a:lnTo>
                  <a:pt x="74106" y="559177"/>
                </a:lnTo>
                <a:close/>
              </a:path>
              <a:path w="1524000" h="952500">
                <a:moveTo>
                  <a:pt x="1493804" y="558546"/>
                </a:moveTo>
                <a:lnTo>
                  <a:pt x="74675" y="558546"/>
                </a:lnTo>
                <a:lnTo>
                  <a:pt x="75437" y="560070"/>
                </a:lnTo>
                <a:lnTo>
                  <a:pt x="1492788" y="560070"/>
                </a:lnTo>
                <a:lnTo>
                  <a:pt x="1493804" y="558546"/>
                </a:lnTo>
                <a:close/>
              </a:path>
              <a:path w="1524000" h="952500">
                <a:moveTo>
                  <a:pt x="137052" y="316257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3"/>
                </a:lnTo>
                <a:lnTo>
                  <a:pt x="20288" y="512254"/>
                </a:lnTo>
                <a:lnTo>
                  <a:pt x="44041" y="539019"/>
                </a:lnTo>
                <a:lnTo>
                  <a:pt x="74106" y="559177"/>
                </a:lnTo>
                <a:lnTo>
                  <a:pt x="74675" y="558546"/>
                </a:lnTo>
                <a:lnTo>
                  <a:pt x="1493804" y="558546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6"/>
                </a:lnTo>
                <a:lnTo>
                  <a:pt x="1473708" y="337566"/>
                </a:lnTo>
                <a:lnTo>
                  <a:pt x="1480268" y="322433"/>
                </a:lnTo>
                <a:lnTo>
                  <a:pt x="1481930" y="316992"/>
                </a:lnTo>
                <a:lnTo>
                  <a:pt x="137160" y="316992"/>
                </a:lnTo>
                <a:lnTo>
                  <a:pt x="137052" y="316257"/>
                </a:lnTo>
                <a:close/>
              </a:path>
              <a:path w="1524000" h="952500">
                <a:moveTo>
                  <a:pt x="1482162" y="316230"/>
                </a:moveTo>
                <a:lnTo>
                  <a:pt x="137160" y="316230"/>
                </a:lnTo>
                <a:lnTo>
                  <a:pt x="137160" y="316992"/>
                </a:lnTo>
                <a:lnTo>
                  <a:pt x="1481930" y="316992"/>
                </a:lnTo>
                <a:lnTo>
                  <a:pt x="1482162" y="316230"/>
                </a:lnTo>
                <a:close/>
              </a:path>
              <a:path w="1524000" h="952500">
                <a:moveTo>
                  <a:pt x="373379" y="86868"/>
                </a:move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60"/>
                </a:lnTo>
                <a:lnTo>
                  <a:pt x="135016" y="296418"/>
                </a:lnTo>
                <a:lnTo>
                  <a:pt x="135445" y="303276"/>
                </a:lnTo>
                <a:lnTo>
                  <a:pt x="136159" y="310134"/>
                </a:lnTo>
                <a:lnTo>
                  <a:pt x="137052" y="316257"/>
                </a:lnTo>
                <a:lnTo>
                  <a:pt x="1482162" y="316230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4"/>
                </a:lnTo>
                <a:lnTo>
                  <a:pt x="1351026" y="119634"/>
                </a:lnTo>
                <a:lnTo>
                  <a:pt x="1349250" y="115062"/>
                </a:lnTo>
                <a:lnTo>
                  <a:pt x="493775" y="115062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79" y="86868"/>
                </a:lnTo>
                <a:close/>
              </a:path>
              <a:path w="1524000" h="952500">
                <a:moveTo>
                  <a:pt x="659891" y="28956"/>
                </a:moveTo>
                <a:lnTo>
                  <a:pt x="609290" y="34778"/>
                </a:lnTo>
                <a:lnTo>
                  <a:pt x="563117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2"/>
                </a:lnTo>
                <a:lnTo>
                  <a:pt x="1349250" y="115062"/>
                </a:lnTo>
                <a:lnTo>
                  <a:pt x="1335853" y="80564"/>
                </a:lnTo>
                <a:lnTo>
                  <a:pt x="1331095" y="74675"/>
                </a:lnTo>
                <a:lnTo>
                  <a:pt x="792479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7" y="31920"/>
                </a:lnTo>
                <a:lnTo>
                  <a:pt x="659891" y="28956"/>
                </a:lnTo>
                <a:close/>
              </a:path>
              <a:path w="1524000" h="952500">
                <a:moveTo>
                  <a:pt x="929639" y="0"/>
                </a:move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7" y="72390"/>
                </a:lnTo>
                <a:lnTo>
                  <a:pt x="792479" y="74675"/>
                </a:lnTo>
                <a:lnTo>
                  <a:pt x="1331095" y="74675"/>
                </a:lnTo>
                <a:lnTo>
                  <a:pt x="1312627" y="51816"/>
                </a:lnTo>
                <a:lnTo>
                  <a:pt x="1051560" y="51816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close/>
              </a:path>
              <a:path w="1524000" h="952500">
                <a:moveTo>
                  <a:pt x="1182624" y="0"/>
                </a:moveTo>
                <a:lnTo>
                  <a:pt x="1145494" y="3488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4"/>
                </a:lnTo>
                <a:lnTo>
                  <a:pt x="1051560" y="51816"/>
                </a:lnTo>
                <a:lnTo>
                  <a:pt x="1312627" y="51816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19600" y="64693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37160" y="316230"/>
                </a:moveTo>
                <a:lnTo>
                  <a:pt x="82938" y="330386"/>
                </a:lnTo>
                <a:lnTo>
                  <a:pt x="39433" y="359187"/>
                </a:lnTo>
                <a:lnTo>
                  <a:pt x="10501" y="399276"/>
                </a:lnTo>
                <a:lnTo>
                  <a:pt x="0" y="447294"/>
                </a:lnTo>
                <a:lnTo>
                  <a:pt x="5250" y="481203"/>
                </a:lnTo>
                <a:lnTo>
                  <a:pt x="44041" y="539019"/>
                </a:lnTo>
                <a:lnTo>
                  <a:pt x="56995" y="578155"/>
                </a:lnTo>
                <a:lnTo>
                  <a:pt x="36206" y="623375"/>
                </a:lnTo>
                <a:lnTo>
                  <a:pt x="41343" y="689049"/>
                </a:lnTo>
                <a:lnTo>
                  <a:pt x="63130" y="724838"/>
                </a:lnTo>
                <a:lnTo>
                  <a:pt x="96402" y="752984"/>
                </a:lnTo>
                <a:lnTo>
                  <a:pt x="138671" y="771400"/>
                </a:lnTo>
                <a:lnTo>
                  <a:pt x="187451" y="778002"/>
                </a:lnTo>
                <a:lnTo>
                  <a:pt x="193548" y="778002"/>
                </a:lnTo>
                <a:lnTo>
                  <a:pt x="198882" y="778002"/>
                </a:lnTo>
                <a:lnTo>
                  <a:pt x="204977" y="777240"/>
                </a:lnTo>
                <a:lnTo>
                  <a:pt x="204215" y="778002"/>
                </a:lnTo>
                <a:lnTo>
                  <a:pt x="231873" y="811829"/>
                </a:lnTo>
                <a:lnTo>
                  <a:pt x="265458" y="840598"/>
                </a:lnTo>
                <a:lnTo>
                  <a:pt x="304038" y="863822"/>
                </a:lnTo>
                <a:lnTo>
                  <a:pt x="346681" y="881013"/>
                </a:lnTo>
                <a:lnTo>
                  <a:pt x="392458" y="891684"/>
                </a:lnTo>
                <a:lnTo>
                  <a:pt x="440436" y="895350"/>
                </a:lnTo>
                <a:lnTo>
                  <a:pt x="477345" y="893218"/>
                </a:lnTo>
                <a:lnTo>
                  <a:pt x="513397" y="886872"/>
                </a:lnTo>
                <a:lnTo>
                  <a:pt x="548020" y="876383"/>
                </a:lnTo>
                <a:lnTo>
                  <a:pt x="580644" y="861822"/>
                </a:lnTo>
                <a:lnTo>
                  <a:pt x="610538" y="892905"/>
                </a:lnTo>
                <a:lnTo>
                  <a:pt x="646432" y="918100"/>
                </a:lnTo>
                <a:lnTo>
                  <a:pt x="687189" y="936821"/>
                </a:lnTo>
                <a:lnTo>
                  <a:pt x="731678" y="948482"/>
                </a:lnTo>
                <a:lnTo>
                  <a:pt x="778763" y="952500"/>
                </a:lnTo>
                <a:lnTo>
                  <a:pt x="830036" y="947755"/>
                </a:lnTo>
                <a:lnTo>
                  <a:pt x="877795" y="934099"/>
                </a:lnTo>
                <a:lnTo>
                  <a:pt x="920686" y="912399"/>
                </a:lnTo>
                <a:lnTo>
                  <a:pt x="957354" y="883524"/>
                </a:lnTo>
                <a:lnTo>
                  <a:pt x="986444" y="848342"/>
                </a:lnTo>
                <a:lnTo>
                  <a:pt x="1006601" y="807720"/>
                </a:lnTo>
                <a:lnTo>
                  <a:pt x="1006601" y="809244"/>
                </a:lnTo>
                <a:lnTo>
                  <a:pt x="1031974" y="820364"/>
                </a:lnTo>
                <a:lnTo>
                  <a:pt x="1058703" y="828484"/>
                </a:lnTo>
                <a:lnTo>
                  <a:pt x="1086433" y="833461"/>
                </a:lnTo>
                <a:lnTo>
                  <a:pt x="1114805" y="835152"/>
                </a:lnTo>
                <a:lnTo>
                  <a:pt x="1168773" y="829066"/>
                </a:lnTo>
                <a:lnTo>
                  <a:pt x="1217365" y="811868"/>
                </a:lnTo>
                <a:lnTo>
                  <a:pt x="1258633" y="785145"/>
                </a:lnTo>
                <a:lnTo>
                  <a:pt x="1290630" y="750485"/>
                </a:lnTo>
                <a:lnTo>
                  <a:pt x="1311409" y="709474"/>
                </a:lnTo>
                <a:lnTo>
                  <a:pt x="1319022" y="663702"/>
                </a:lnTo>
                <a:lnTo>
                  <a:pt x="1318260" y="662940"/>
                </a:lnTo>
                <a:lnTo>
                  <a:pt x="1366845" y="652556"/>
                </a:lnTo>
                <a:lnTo>
                  <a:pt x="1410699" y="634454"/>
                </a:lnTo>
                <a:lnTo>
                  <a:pt x="1448821" y="609595"/>
                </a:lnTo>
                <a:lnTo>
                  <a:pt x="1480212" y="578937"/>
                </a:lnTo>
                <a:lnTo>
                  <a:pt x="1503872" y="543441"/>
                </a:lnTo>
                <a:lnTo>
                  <a:pt x="1518801" y="504066"/>
                </a:lnTo>
                <a:lnTo>
                  <a:pt x="1524000" y="461772"/>
                </a:lnTo>
                <a:lnTo>
                  <a:pt x="1520761" y="428434"/>
                </a:lnTo>
                <a:lnTo>
                  <a:pt x="1511236" y="396240"/>
                </a:lnTo>
                <a:lnTo>
                  <a:pt x="1495710" y="365760"/>
                </a:lnTo>
                <a:lnTo>
                  <a:pt x="1474470" y="337566"/>
                </a:lnTo>
                <a:lnTo>
                  <a:pt x="1473708" y="337566"/>
                </a:lnTo>
                <a:lnTo>
                  <a:pt x="1480268" y="322433"/>
                </a:lnTo>
                <a:lnTo>
                  <a:pt x="1485042" y="306800"/>
                </a:lnTo>
                <a:lnTo>
                  <a:pt x="1487959" y="290738"/>
                </a:lnTo>
                <a:lnTo>
                  <a:pt x="1488948" y="274320"/>
                </a:lnTo>
                <a:lnTo>
                  <a:pt x="1482425" y="232263"/>
                </a:lnTo>
                <a:lnTo>
                  <a:pt x="1463832" y="194084"/>
                </a:lnTo>
                <a:lnTo>
                  <a:pt x="1434632" y="161464"/>
                </a:lnTo>
                <a:lnTo>
                  <a:pt x="1396288" y="136087"/>
                </a:lnTo>
                <a:lnTo>
                  <a:pt x="1350264" y="119634"/>
                </a:lnTo>
                <a:lnTo>
                  <a:pt x="1351026" y="119634"/>
                </a:lnTo>
                <a:lnTo>
                  <a:pt x="1335853" y="80564"/>
                </a:lnTo>
                <a:lnTo>
                  <a:pt x="1309195" y="47567"/>
                </a:lnTo>
                <a:lnTo>
                  <a:pt x="1273283" y="22140"/>
                </a:lnTo>
                <a:lnTo>
                  <a:pt x="1230349" y="5785"/>
                </a:lnTo>
                <a:lnTo>
                  <a:pt x="1182624" y="0"/>
                </a:lnTo>
                <a:lnTo>
                  <a:pt x="1145536" y="3476"/>
                </a:lnTo>
                <a:lnTo>
                  <a:pt x="1110519" y="13525"/>
                </a:lnTo>
                <a:lnTo>
                  <a:pt x="1078789" y="29575"/>
                </a:lnTo>
                <a:lnTo>
                  <a:pt x="1051560" y="51054"/>
                </a:lnTo>
                <a:lnTo>
                  <a:pt x="1051560" y="51816"/>
                </a:lnTo>
                <a:lnTo>
                  <a:pt x="1027045" y="29896"/>
                </a:lnTo>
                <a:lnTo>
                  <a:pt x="997743" y="13620"/>
                </a:lnTo>
                <a:lnTo>
                  <a:pt x="964870" y="3488"/>
                </a:lnTo>
                <a:lnTo>
                  <a:pt x="929639" y="0"/>
                </a:lnTo>
                <a:lnTo>
                  <a:pt x="886979" y="5095"/>
                </a:lnTo>
                <a:lnTo>
                  <a:pt x="848391" y="19621"/>
                </a:lnTo>
                <a:lnTo>
                  <a:pt x="815947" y="42433"/>
                </a:lnTo>
                <a:lnTo>
                  <a:pt x="791717" y="72390"/>
                </a:lnTo>
                <a:lnTo>
                  <a:pt x="792479" y="74675"/>
                </a:lnTo>
                <a:lnTo>
                  <a:pt x="763619" y="54994"/>
                </a:lnTo>
                <a:lnTo>
                  <a:pt x="731329" y="40671"/>
                </a:lnTo>
                <a:lnTo>
                  <a:pt x="696467" y="31920"/>
                </a:lnTo>
                <a:lnTo>
                  <a:pt x="659891" y="28956"/>
                </a:lnTo>
                <a:lnTo>
                  <a:pt x="609290" y="34778"/>
                </a:lnTo>
                <a:lnTo>
                  <a:pt x="563117" y="51530"/>
                </a:lnTo>
                <a:lnTo>
                  <a:pt x="523803" y="78140"/>
                </a:lnTo>
                <a:lnTo>
                  <a:pt x="493775" y="113537"/>
                </a:lnTo>
                <a:lnTo>
                  <a:pt x="493775" y="115062"/>
                </a:lnTo>
                <a:lnTo>
                  <a:pt x="465427" y="102941"/>
                </a:lnTo>
                <a:lnTo>
                  <a:pt x="435578" y="94107"/>
                </a:lnTo>
                <a:lnTo>
                  <a:pt x="404729" y="88701"/>
                </a:lnTo>
                <a:lnTo>
                  <a:pt x="373379" y="86868"/>
                </a:lnTo>
                <a:lnTo>
                  <a:pt x="325283" y="90983"/>
                </a:lnTo>
                <a:lnTo>
                  <a:pt x="280499" y="102786"/>
                </a:lnTo>
                <a:lnTo>
                  <a:pt x="239983" y="121466"/>
                </a:lnTo>
                <a:lnTo>
                  <a:pt x="204692" y="146208"/>
                </a:lnTo>
                <a:lnTo>
                  <a:pt x="175579" y="176202"/>
                </a:lnTo>
                <a:lnTo>
                  <a:pt x="153602" y="210633"/>
                </a:lnTo>
                <a:lnTo>
                  <a:pt x="139715" y="248690"/>
                </a:lnTo>
                <a:lnTo>
                  <a:pt x="134874" y="289560"/>
                </a:lnTo>
                <a:lnTo>
                  <a:pt x="135016" y="296418"/>
                </a:lnTo>
                <a:lnTo>
                  <a:pt x="135445" y="303276"/>
                </a:lnTo>
                <a:lnTo>
                  <a:pt x="136159" y="310134"/>
                </a:lnTo>
                <a:lnTo>
                  <a:pt x="137160" y="316992"/>
                </a:lnTo>
                <a:lnTo>
                  <a:pt x="137160" y="3162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95038" y="7029450"/>
            <a:ext cx="90170" cy="18415"/>
          </a:xfrm>
          <a:custGeom>
            <a:avLst/>
            <a:gdLst/>
            <a:ahLst/>
            <a:cxnLst/>
            <a:rect l="l" t="t" r="r" b="b"/>
            <a:pathLst>
              <a:path w="90170" h="18415">
                <a:moveTo>
                  <a:pt x="0" y="0"/>
                </a:moveTo>
                <a:lnTo>
                  <a:pt x="18252" y="7679"/>
                </a:lnTo>
                <a:lnTo>
                  <a:pt x="37433" y="13430"/>
                </a:lnTo>
                <a:lnTo>
                  <a:pt x="57328" y="17037"/>
                </a:lnTo>
                <a:lnTo>
                  <a:pt x="77724" y="18287"/>
                </a:lnTo>
                <a:lnTo>
                  <a:pt x="81534" y="18287"/>
                </a:lnTo>
                <a:lnTo>
                  <a:pt x="86106" y="17525"/>
                </a:lnTo>
                <a:lnTo>
                  <a:pt x="89915" y="1752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24578" y="7238238"/>
            <a:ext cx="40005" cy="8890"/>
          </a:xfrm>
          <a:custGeom>
            <a:avLst/>
            <a:gdLst/>
            <a:ahLst/>
            <a:cxnLst/>
            <a:rect l="l" t="t" r="r" b="b"/>
            <a:pathLst>
              <a:path w="40004" h="8890">
                <a:moveTo>
                  <a:pt x="0" y="8381"/>
                </a:moveTo>
                <a:lnTo>
                  <a:pt x="10156" y="7072"/>
                </a:lnTo>
                <a:lnTo>
                  <a:pt x="20097" y="5333"/>
                </a:lnTo>
                <a:lnTo>
                  <a:pt x="29896" y="3024"/>
                </a:lnTo>
                <a:lnTo>
                  <a:pt x="3962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76621" y="7293102"/>
            <a:ext cx="24130" cy="38100"/>
          </a:xfrm>
          <a:custGeom>
            <a:avLst/>
            <a:gdLst/>
            <a:ahLst/>
            <a:cxnLst/>
            <a:rect l="l" t="t" r="r" b="b"/>
            <a:pathLst>
              <a:path w="24129" h="38100">
                <a:moveTo>
                  <a:pt x="0" y="0"/>
                </a:moveTo>
                <a:lnTo>
                  <a:pt x="4976" y="10132"/>
                </a:lnTo>
                <a:lnTo>
                  <a:pt x="10667" y="19907"/>
                </a:lnTo>
                <a:lnTo>
                  <a:pt x="16930" y="29253"/>
                </a:lnTo>
                <a:lnTo>
                  <a:pt x="23622" y="381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26202" y="7235190"/>
            <a:ext cx="9525" cy="41910"/>
          </a:xfrm>
          <a:custGeom>
            <a:avLst/>
            <a:gdLst/>
            <a:ahLst/>
            <a:cxnLst/>
            <a:rect l="l" t="t" r="r" b="b"/>
            <a:pathLst>
              <a:path w="9525" h="41909">
                <a:moveTo>
                  <a:pt x="0" y="41909"/>
                </a:moveTo>
                <a:lnTo>
                  <a:pt x="3143" y="31611"/>
                </a:lnTo>
                <a:lnTo>
                  <a:pt x="5714" y="21240"/>
                </a:lnTo>
                <a:lnTo>
                  <a:pt x="7715" y="10727"/>
                </a:lnTo>
                <a:lnTo>
                  <a:pt x="914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21178" y="6972966"/>
            <a:ext cx="119824" cy="16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42253" y="6806945"/>
            <a:ext cx="51435" cy="59690"/>
          </a:xfrm>
          <a:custGeom>
            <a:avLst/>
            <a:gdLst/>
            <a:ahLst/>
            <a:cxnLst/>
            <a:rect l="l" t="t" r="r" b="b"/>
            <a:pathLst>
              <a:path w="51435" h="59690">
                <a:moveTo>
                  <a:pt x="0" y="59435"/>
                </a:moveTo>
                <a:lnTo>
                  <a:pt x="15692" y="46612"/>
                </a:lnTo>
                <a:lnTo>
                  <a:pt x="29527" y="32289"/>
                </a:lnTo>
                <a:lnTo>
                  <a:pt x="41362" y="16680"/>
                </a:lnTo>
                <a:lnTo>
                  <a:pt x="5105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70626" y="6589014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40">
                <a:moveTo>
                  <a:pt x="2286" y="27432"/>
                </a:moveTo>
                <a:lnTo>
                  <a:pt x="3048" y="26670"/>
                </a:lnTo>
                <a:lnTo>
                  <a:pt x="3048" y="25908"/>
                </a:lnTo>
                <a:lnTo>
                  <a:pt x="2786" y="19180"/>
                </a:lnTo>
                <a:lnTo>
                  <a:pt x="2095" y="12668"/>
                </a:lnTo>
                <a:lnTo>
                  <a:pt x="1119" y="6298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445252" y="6520433"/>
            <a:ext cx="26034" cy="36195"/>
          </a:xfrm>
          <a:custGeom>
            <a:avLst/>
            <a:gdLst/>
            <a:ahLst/>
            <a:cxnLst/>
            <a:rect l="l" t="t" r="r" b="b"/>
            <a:pathLst>
              <a:path w="26035" h="36195">
                <a:moveTo>
                  <a:pt x="25908" y="0"/>
                </a:moveTo>
                <a:lnTo>
                  <a:pt x="18323" y="8274"/>
                </a:lnTo>
                <a:lnTo>
                  <a:pt x="11525" y="17049"/>
                </a:lnTo>
                <a:lnTo>
                  <a:pt x="5441" y="26253"/>
                </a:lnTo>
                <a:lnTo>
                  <a:pt x="0" y="35813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98364" y="6541769"/>
            <a:ext cx="13335" cy="30480"/>
          </a:xfrm>
          <a:custGeom>
            <a:avLst/>
            <a:gdLst/>
            <a:ahLst/>
            <a:cxnLst/>
            <a:rect l="l" t="t" r="r" b="b"/>
            <a:pathLst>
              <a:path w="13335" h="30479">
                <a:moveTo>
                  <a:pt x="12953" y="0"/>
                </a:moveTo>
                <a:lnTo>
                  <a:pt x="8786" y="7441"/>
                </a:lnTo>
                <a:lnTo>
                  <a:pt x="5334" y="14954"/>
                </a:lnTo>
                <a:lnTo>
                  <a:pt x="2452" y="22609"/>
                </a:lnTo>
                <a:lnTo>
                  <a:pt x="0" y="30479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13376" y="6584442"/>
            <a:ext cx="45720" cy="29845"/>
          </a:xfrm>
          <a:custGeom>
            <a:avLst/>
            <a:gdLst/>
            <a:ahLst/>
            <a:cxnLst/>
            <a:rect l="l" t="t" r="r" b="b"/>
            <a:pathLst>
              <a:path w="45720" h="29845">
                <a:moveTo>
                  <a:pt x="45720" y="29717"/>
                </a:moveTo>
                <a:lnTo>
                  <a:pt x="35147" y="21324"/>
                </a:lnTo>
                <a:lnTo>
                  <a:pt x="24002" y="13430"/>
                </a:lnTo>
                <a:lnTo>
                  <a:pt x="12287" y="625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56759" y="6786371"/>
            <a:ext cx="7620" cy="31750"/>
          </a:xfrm>
          <a:custGeom>
            <a:avLst/>
            <a:gdLst/>
            <a:ahLst/>
            <a:cxnLst/>
            <a:rect l="l" t="t" r="r" b="b"/>
            <a:pathLst>
              <a:path w="7620" h="31750">
                <a:moveTo>
                  <a:pt x="0" y="0"/>
                </a:moveTo>
                <a:lnTo>
                  <a:pt x="1404" y="7881"/>
                </a:lnTo>
                <a:lnTo>
                  <a:pt x="3238" y="15621"/>
                </a:lnTo>
                <a:lnTo>
                  <a:pt x="5357" y="23360"/>
                </a:lnTo>
                <a:lnTo>
                  <a:pt x="7619" y="3124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721352" y="7365492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3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7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3" y="158495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7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3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721352" y="7365492"/>
            <a:ext cx="254635" cy="158750"/>
          </a:xfrm>
          <a:custGeom>
            <a:avLst/>
            <a:gdLst/>
            <a:ahLst/>
            <a:cxnLst/>
            <a:rect l="l" t="t" r="r" b="b"/>
            <a:pathLst>
              <a:path w="254635" h="158750">
                <a:moveTo>
                  <a:pt x="127253" y="0"/>
                </a:moveTo>
                <a:lnTo>
                  <a:pt x="77795" y="6274"/>
                </a:lnTo>
                <a:lnTo>
                  <a:pt x="37337" y="23336"/>
                </a:lnTo>
                <a:lnTo>
                  <a:pt x="10025" y="48541"/>
                </a:lnTo>
                <a:lnTo>
                  <a:pt x="0" y="79247"/>
                </a:lnTo>
                <a:lnTo>
                  <a:pt x="10025" y="110275"/>
                </a:lnTo>
                <a:lnTo>
                  <a:pt x="37337" y="135445"/>
                </a:lnTo>
                <a:lnTo>
                  <a:pt x="77795" y="152328"/>
                </a:lnTo>
                <a:lnTo>
                  <a:pt x="127253" y="158495"/>
                </a:lnTo>
                <a:lnTo>
                  <a:pt x="176712" y="152328"/>
                </a:lnTo>
                <a:lnTo>
                  <a:pt x="217170" y="135445"/>
                </a:lnTo>
                <a:lnTo>
                  <a:pt x="244482" y="110275"/>
                </a:lnTo>
                <a:lnTo>
                  <a:pt x="254508" y="79247"/>
                </a:lnTo>
                <a:lnTo>
                  <a:pt x="244482" y="48541"/>
                </a:lnTo>
                <a:lnTo>
                  <a:pt x="217170" y="23336"/>
                </a:lnTo>
                <a:lnTo>
                  <a:pt x="176712" y="6274"/>
                </a:lnTo>
                <a:lnTo>
                  <a:pt x="12725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89252" y="7497984"/>
            <a:ext cx="173926" cy="144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4667250" y="6615937"/>
            <a:ext cx="939800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Where can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move  </a:t>
            </a:r>
            <a:r>
              <a:rPr dirty="0" sz="900">
                <a:latin typeface="Arial"/>
                <a:cs typeface="Arial"/>
              </a:rPr>
              <a:t>this </a:t>
            </a:r>
            <a:r>
              <a:rPr dirty="0" sz="900" spc="-5">
                <a:latin typeface="Arial"/>
                <a:cs typeface="Arial"/>
              </a:rPr>
              <a:t>point in </a:t>
            </a:r>
            <a:r>
              <a:rPr dirty="0" sz="900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vicinity of this  expanded  obstacle?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533900" y="780288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251" y="1464"/>
                </a:lnTo>
                <a:lnTo>
                  <a:pt x="5429" y="5429"/>
                </a:lnTo>
                <a:lnTo>
                  <a:pt x="1464" y="11251"/>
                </a:lnTo>
                <a:lnTo>
                  <a:pt x="0" y="18288"/>
                </a:lnTo>
                <a:lnTo>
                  <a:pt x="1464" y="25324"/>
                </a:lnTo>
                <a:lnTo>
                  <a:pt x="5429" y="31146"/>
                </a:lnTo>
                <a:lnTo>
                  <a:pt x="11251" y="35111"/>
                </a:lnTo>
                <a:lnTo>
                  <a:pt x="18287" y="36576"/>
                </a:lnTo>
                <a:lnTo>
                  <a:pt x="25324" y="35111"/>
                </a:lnTo>
                <a:lnTo>
                  <a:pt x="31146" y="31146"/>
                </a:lnTo>
                <a:lnTo>
                  <a:pt x="35111" y="25324"/>
                </a:lnTo>
                <a:lnTo>
                  <a:pt x="36575" y="18288"/>
                </a:lnTo>
                <a:lnTo>
                  <a:pt x="35111" y="11251"/>
                </a:lnTo>
                <a:lnTo>
                  <a:pt x="31146" y="5429"/>
                </a:lnTo>
                <a:lnTo>
                  <a:pt x="25324" y="1464"/>
                </a:lnTo>
                <a:lnTo>
                  <a:pt x="18287" y="0"/>
                </a:lnTo>
                <a:close/>
              </a:path>
            </a:pathLst>
          </a:custGeom>
          <a:solidFill>
            <a:srgbClr val="A865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00300" y="7764780"/>
            <a:ext cx="6477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00300" y="776478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700"/>
                </a:moveTo>
                <a:lnTo>
                  <a:pt x="647700" y="647700"/>
                </a:lnTo>
                <a:lnTo>
                  <a:pt x="647700" y="0"/>
                </a:lnTo>
                <a:lnTo>
                  <a:pt x="0" y="6477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67300" y="83743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67300" y="83743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715000" y="83743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15000" y="83743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15000" y="75361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15000" y="75361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00700" y="75361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00700" y="75361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953000" y="81838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300" y="190500"/>
                </a:lnTo>
                <a:lnTo>
                  <a:pt x="114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953000" y="818388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114300" y="0"/>
                </a:moveTo>
                <a:lnTo>
                  <a:pt x="0" y="0"/>
                </a:lnTo>
                <a:lnTo>
                  <a:pt x="0" y="190500"/>
                </a:lnTo>
                <a:lnTo>
                  <a:pt x="114300" y="190500"/>
                </a:lnTo>
                <a:lnTo>
                  <a:pt x="114300" y="0"/>
                </a:lnTo>
                <a:close/>
              </a:path>
            </a:pathLst>
          </a:custGeom>
          <a:ln w="4762">
            <a:solidFill>
              <a:srgbClr val="010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67300" y="7726680"/>
            <a:ext cx="647700" cy="647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67300" y="772668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700"/>
                </a:moveTo>
                <a:lnTo>
                  <a:pt x="647700" y="647700"/>
                </a:lnTo>
                <a:lnTo>
                  <a:pt x="647700" y="0"/>
                </a:lnTo>
                <a:lnTo>
                  <a:pt x="0" y="6477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3436620" y="8267192"/>
            <a:ext cx="85661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Assuming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you’re  not allowed to  </a:t>
            </a:r>
            <a:r>
              <a:rPr dirty="0" sz="900">
                <a:latin typeface="Arial"/>
                <a:cs typeface="Arial"/>
              </a:rPr>
              <a:t>rotate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1070"/>
              </a:spcBef>
            </a:pPr>
            <a:r>
              <a:rPr dirty="0" sz="1600" spc="-5">
                <a:solidFill>
                  <a:srgbClr val="009A00"/>
                </a:solidFill>
                <a:latin typeface="Arial"/>
                <a:cs typeface="Arial"/>
              </a:rPr>
              <a:t>Configuration Space Transform</a:t>
            </a:r>
            <a:r>
              <a:rPr dirty="0" sz="1600" spc="-25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9A00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3049270" marR="988060">
              <a:lnSpc>
                <a:spcPct val="100000"/>
              </a:lnSpc>
              <a:spcBef>
                <a:spcPts val="415"/>
              </a:spcBef>
            </a:pPr>
            <a:r>
              <a:rPr dirty="0" sz="900" spc="-5">
                <a:latin typeface="Arial"/>
                <a:cs typeface="Arial"/>
              </a:rPr>
              <a:t>2-D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World  </a:t>
            </a:r>
            <a:r>
              <a:rPr dirty="0" sz="900">
                <a:latin typeface="Arial"/>
                <a:cs typeface="Arial"/>
              </a:rPr>
              <a:t>3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DOFs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13055" marR="34544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We’ve turned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problem from “Twist and turn this 2-D polygon past this  other 2-D polygon” into “Find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path for this point in </a:t>
            </a:r>
            <a:r>
              <a:rPr dirty="0" sz="900">
                <a:latin typeface="Arial"/>
                <a:cs typeface="Arial"/>
              </a:rPr>
              <a:t>3-D </a:t>
            </a:r>
            <a:r>
              <a:rPr dirty="0" sz="900" spc="-5">
                <a:latin typeface="Arial"/>
                <a:cs typeface="Arial"/>
              </a:rPr>
              <a:t>space past this </a:t>
            </a:r>
            <a:r>
              <a:rPr dirty="0" sz="900" spc="-10">
                <a:latin typeface="Arial"/>
                <a:cs typeface="Arial"/>
              </a:rPr>
              <a:t>weird  </a:t>
            </a:r>
            <a:r>
              <a:rPr dirty="0" sz="900" spc="-5">
                <a:latin typeface="Arial"/>
                <a:cs typeface="Arial"/>
              </a:rPr>
              <a:t>3-D obstacle”.</a:t>
            </a:r>
            <a:endParaRPr sz="90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  <a:spcBef>
                <a:spcPts val="275"/>
              </a:spcBef>
            </a:pPr>
            <a:r>
              <a:rPr dirty="0" sz="900" spc="-5">
                <a:latin typeface="Arial"/>
                <a:cs typeface="Arial"/>
              </a:rPr>
              <a:t>Why’s this transform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useful?</a:t>
            </a:r>
            <a:endParaRPr sz="90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  <a:spcBef>
                <a:spcPts val="270"/>
              </a:spcBef>
            </a:pPr>
            <a:r>
              <a:rPr dirty="0" sz="900" spc="-5">
                <a:latin typeface="Arial"/>
                <a:cs typeface="Arial"/>
              </a:rPr>
              <a:t>Because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>
                <a:latin typeface="Arial"/>
                <a:cs typeface="Arial"/>
              </a:rPr>
              <a:t>can </a:t>
            </a:r>
            <a:r>
              <a:rPr dirty="0" sz="900" spc="-5">
                <a:latin typeface="Arial"/>
                <a:cs typeface="Arial"/>
              </a:rPr>
              <a:t>plan paths for points instead 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polyhedra/polygons</a:t>
            </a:r>
            <a:endParaRPr sz="900">
              <a:latin typeface="Arial"/>
              <a:cs typeface="Arial"/>
            </a:endParaRPr>
          </a:p>
          <a:p>
            <a:pPr algn="r" marR="259715">
              <a:lnSpc>
                <a:spcPct val="100000"/>
              </a:lnSpc>
              <a:spcBef>
                <a:spcPts val="4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499" y="7155179"/>
            <a:ext cx="4343399" cy="1416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1106170">
              <a:lnSpc>
                <a:spcPct val="100000"/>
              </a:lnSpc>
              <a:spcBef>
                <a:spcPts val="12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Warning: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Topology</a:t>
            </a:r>
            <a:endParaRPr sz="2200">
              <a:latin typeface="Arial"/>
              <a:cs typeface="Arial"/>
            </a:endParaRPr>
          </a:p>
          <a:p>
            <a:pPr marL="267970" marR="320040">
              <a:lnSpc>
                <a:spcPct val="101499"/>
              </a:lnSpc>
              <a:spcBef>
                <a:spcPts val="440"/>
              </a:spcBef>
            </a:pPr>
            <a:r>
              <a:rPr dirty="0" sz="1000" spc="-5">
                <a:latin typeface="Arial"/>
                <a:cs typeface="Arial"/>
              </a:rPr>
              <a:t>If you ever tried implementing these things you’ll quickly start having to  deal with spaces which aren’t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Symbol"/>
                <a:cs typeface="Symbol"/>
              </a:rPr>
              <a:t></a:t>
            </a:r>
            <a:r>
              <a:rPr dirty="0" baseline="25641" sz="975" i="1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67970">
              <a:lnSpc>
                <a:spcPct val="100000"/>
              </a:lnSpc>
              <a:spcBef>
                <a:spcPts val="220"/>
              </a:spcBef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E.G. </a:t>
            </a:r>
            <a:r>
              <a:rPr dirty="0" sz="1000" spc="-5">
                <a:latin typeface="Arial"/>
                <a:cs typeface="Arial"/>
              </a:rPr>
              <a:t>The space of directions in 2-D space: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SO(2).</a:t>
            </a:r>
            <a:endParaRPr sz="1000">
              <a:latin typeface="Arial"/>
              <a:cs typeface="Arial"/>
            </a:endParaRPr>
          </a:p>
          <a:p>
            <a:pPr marL="267970" marR="504190">
              <a:lnSpc>
                <a:spcPts val="1440"/>
              </a:lnSpc>
              <a:spcBef>
                <a:spcPts val="85"/>
              </a:spcBef>
            </a:pP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AND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space of directions and orientations in 3-D space: SO(3). 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Cartesian products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thereof.</a:t>
            </a:r>
            <a:endParaRPr sz="1000">
              <a:latin typeface="Arial"/>
              <a:cs typeface="Arial"/>
            </a:endParaRPr>
          </a:p>
          <a:p>
            <a:pPr marL="267970" marR="36131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NOT </a:t>
            </a:r>
            <a:r>
              <a:rPr dirty="0" sz="1000">
                <a:solidFill>
                  <a:srgbClr val="33339A"/>
                </a:solidFill>
                <a:latin typeface="Arial"/>
                <a:cs typeface="Arial"/>
              </a:rPr>
              <a:t>JUST A </a:t>
            </a:r>
            <a:r>
              <a:rPr dirty="0" sz="1000" spc="-5">
                <a:solidFill>
                  <a:srgbClr val="33339A"/>
                </a:solidFill>
                <a:latin typeface="Arial"/>
                <a:cs typeface="Arial"/>
              </a:rPr>
              <a:t>CASE OF: </a:t>
            </a:r>
            <a:r>
              <a:rPr dirty="0" sz="1000">
                <a:latin typeface="Arial"/>
                <a:cs typeface="Arial"/>
              </a:rPr>
              <a:t>“So </a:t>
            </a:r>
            <a:r>
              <a:rPr dirty="0" sz="1000" spc="-5">
                <a:latin typeface="Arial"/>
                <a:cs typeface="Arial"/>
              </a:rPr>
              <a:t>what? Some of </a:t>
            </a:r>
            <a:r>
              <a:rPr dirty="0" sz="1000">
                <a:latin typeface="Arial"/>
                <a:cs typeface="Arial"/>
              </a:rPr>
              <a:t>my </a:t>
            </a:r>
            <a:r>
              <a:rPr dirty="0" sz="1000" spc="-5">
                <a:latin typeface="Arial"/>
                <a:cs typeface="Arial"/>
              </a:rPr>
              <a:t>real numbers happen  </a:t>
            </a:r>
            <a:r>
              <a:rPr dirty="0" sz="1000">
                <a:latin typeface="Arial"/>
                <a:cs typeface="Arial"/>
              </a:rPr>
              <a:t>to be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angles”.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919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8859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148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Robot Motion Planning</a:t>
            </a:r>
            <a:r>
              <a:rPr dirty="0" sz="2000" spc="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Research</a:t>
            </a:r>
            <a:endParaRPr sz="2000">
              <a:latin typeface="Arial"/>
              <a:cs typeface="Arial"/>
            </a:endParaRPr>
          </a:p>
          <a:p>
            <a:pPr marL="267970" marR="480059">
              <a:lnSpc>
                <a:spcPct val="100000"/>
              </a:lnSpc>
              <a:spcBef>
                <a:spcPts val="409"/>
              </a:spcBef>
            </a:pPr>
            <a:r>
              <a:rPr dirty="0" sz="1200">
                <a:latin typeface="Arial"/>
                <a:cs typeface="Arial"/>
              </a:rPr>
              <a:t>…Has </a:t>
            </a:r>
            <a:r>
              <a:rPr dirty="0" sz="1200" spc="-5">
                <a:latin typeface="Arial"/>
                <a:cs typeface="Arial"/>
              </a:rPr>
              <a:t>produced </a:t>
            </a:r>
            <a:r>
              <a:rPr dirty="0" sz="1200">
                <a:latin typeface="Arial"/>
                <a:cs typeface="Arial"/>
              </a:rPr>
              <a:t>four kinds </a:t>
            </a:r>
            <a:r>
              <a:rPr dirty="0" sz="1200" spc="-5">
                <a:latin typeface="Arial"/>
                <a:cs typeface="Arial"/>
              </a:rPr>
              <a:t>of algorithms. The first is the 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Visibility</a:t>
            </a: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Graph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108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6315" y="8532368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022" y="7466838"/>
            <a:ext cx="1138555" cy="662305"/>
          </a:xfrm>
          <a:custGeom>
            <a:avLst/>
            <a:gdLst/>
            <a:ahLst/>
            <a:cxnLst/>
            <a:rect l="l" t="t" r="r" b="b"/>
            <a:pathLst>
              <a:path w="1138554" h="662304">
                <a:moveTo>
                  <a:pt x="259841" y="0"/>
                </a:moveTo>
                <a:lnTo>
                  <a:pt x="0" y="662177"/>
                </a:lnTo>
                <a:lnTo>
                  <a:pt x="1138427" y="278891"/>
                </a:lnTo>
                <a:lnTo>
                  <a:pt x="259841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43022" y="7466838"/>
            <a:ext cx="1138555" cy="662305"/>
          </a:xfrm>
          <a:custGeom>
            <a:avLst/>
            <a:gdLst/>
            <a:ahLst/>
            <a:cxnLst/>
            <a:rect l="l" t="t" r="r" b="b"/>
            <a:pathLst>
              <a:path w="1138554" h="662304">
                <a:moveTo>
                  <a:pt x="0" y="662177"/>
                </a:moveTo>
                <a:lnTo>
                  <a:pt x="259841" y="0"/>
                </a:lnTo>
                <a:lnTo>
                  <a:pt x="1138427" y="278891"/>
                </a:lnTo>
                <a:lnTo>
                  <a:pt x="0" y="6621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777" y="6621780"/>
            <a:ext cx="699770" cy="1079500"/>
          </a:xfrm>
          <a:custGeom>
            <a:avLst/>
            <a:gdLst/>
            <a:ahLst/>
            <a:cxnLst/>
            <a:rect l="l" t="t" r="r" b="b"/>
            <a:pathLst>
              <a:path w="699769" h="1079500">
                <a:moveTo>
                  <a:pt x="699516" y="0"/>
                </a:moveTo>
                <a:lnTo>
                  <a:pt x="0" y="552450"/>
                </a:lnTo>
                <a:lnTo>
                  <a:pt x="506730" y="1078992"/>
                </a:lnTo>
                <a:lnTo>
                  <a:pt x="699516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3777" y="6621780"/>
            <a:ext cx="699770" cy="1079500"/>
          </a:xfrm>
          <a:custGeom>
            <a:avLst/>
            <a:gdLst/>
            <a:ahLst/>
            <a:cxnLst/>
            <a:rect l="l" t="t" r="r" b="b"/>
            <a:pathLst>
              <a:path w="699769" h="1079500">
                <a:moveTo>
                  <a:pt x="0" y="552450"/>
                </a:moveTo>
                <a:lnTo>
                  <a:pt x="699516" y="0"/>
                </a:lnTo>
                <a:lnTo>
                  <a:pt x="506730" y="1078992"/>
                </a:lnTo>
                <a:lnTo>
                  <a:pt x="0" y="5524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6410" y="5404936"/>
            <a:ext cx="3719195" cy="6959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algn="ctr" marL="539115">
              <a:lnSpc>
                <a:spcPct val="100000"/>
              </a:lnSpc>
              <a:spcBef>
                <a:spcPts val="121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Visibility Graph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dirty="0" sz="1000">
                <a:latin typeface="Arial"/>
                <a:cs typeface="Arial"/>
              </a:rPr>
              <a:t>Suppose </a:t>
            </a:r>
            <a:r>
              <a:rPr dirty="0" sz="1000" spc="-5">
                <a:latin typeface="Arial"/>
                <a:cs typeface="Arial"/>
              </a:rPr>
              <a:t>someone </a:t>
            </a:r>
            <a:r>
              <a:rPr dirty="0" sz="1000">
                <a:latin typeface="Arial"/>
                <a:cs typeface="Arial"/>
              </a:rPr>
              <a:t>gives </a:t>
            </a:r>
            <a:r>
              <a:rPr dirty="0" sz="1000" spc="-5">
                <a:latin typeface="Arial"/>
                <a:cs typeface="Arial"/>
              </a:rPr>
              <a:t>you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solidFill>
                  <a:srgbClr val="CC3300"/>
                </a:solidFill>
                <a:latin typeface="Arial"/>
                <a:cs typeface="Arial"/>
              </a:rPr>
              <a:t>CSPACE </a:t>
            </a:r>
            <a:r>
              <a:rPr dirty="0" sz="1000" spc="-5">
                <a:latin typeface="Arial"/>
                <a:cs typeface="Arial"/>
              </a:rPr>
              <a:t>with polygonal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obstacles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6879" y="6182867"/>
            <a:ext cx="2798445" cy="2173605"/>
          </a:xfrm>
          <a:custGeom>
            <a:avLst/>
            <a:gdLst/>
            <a:ahLst/>
            <a:cxnLst/>
            <a:rect l="l" t="t" r="r" b="b"/>
            <a:pathLst>
              <a:path w="2798445" h="2173604">
                <a:moveTo>
                  <a:pt x="2798064" y="0"/>
                </a:moveTo>
                <a:lnTo>
                  <a:pt x="0" y="0"/>
                </a:lnTo>
                <a:lnTo>
                  <a:pt x="0" y="2173224"/>
                </a:lnTo>
                <a:lnTo>
                  <a:pt x="2798064" y="2173224"/>
                </a:lnTo>
                <a:lnTo>
                  <a:pt x="279806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911" y="6463284"/>
            <a:ext cx="699770" cy="631190"/>
          </a:xfrm>
          <a:custGeom>
            <a:avLst/>
            <a:gdLst/>
            <a:ahLst/>
            <a:cxnLst/>
            <a:rect l="l" t="t" r="r" b="b"/>
            <a:pathLst>
              <a:path w="699770" h="631190">
                <a:moveTo>
                  <a:pt x="349758" y="0"/>
                </a:moveTo>
                <a:lnTo>
                  <a:pt x="0" y="240791"/>
                </a:lnTo>
                <a:lnTo>
                  <a:pt x="135636" y="630935"/>
                </a:lnTo>
                <a:lnTo>
                  <a:pt x="563117" y="630935"/>
                </a:lnTo>
                <a:lnTo>
                  <a:pt x="699515" y="240791"/>
                </a:lnTo>
                <a:lnTo>
                  <a:pt x="349758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911" y="6463284"/>
            <a:ext cx="699770" cy="631190"/>
          </a:xfrm>
          <a:custGeom>
            <a:avLst/>
            <a:gdLst/>
            <a:ahLst/>
            <a:cxnLst/>
            <a:rect l="l" t="t" r="r" b="b"/>
            <a:pathLst>
              <a:path w="699770" h="631190">
                <a:moveTo>
                  <a:pt x="349758" y="0"/>
                </a:moveTo>
                <a:lnTo>
                  <a:pt x="0" y="240791"/>
                </a:lnTo>
                <a:lnTo>
                  <a:pt x="135636" y="630935"/>
                </a:lnTo>
                <a:lnTo>
                  <a:pt x="563117" y="630935"/>
                </a:lnTo>
                <a:lnTo>
                  <a:pt x="699515" y="240791"/>
                </a:lnTo>
                <a:lnTo>
                  <a:pt x="34975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7670" y="7722775"/>
            <a:ext cx="82486" cy="74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60372" y="7764271"/>
            <a:ext cx="27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432" sz="1350" spc="-7" i="1">
                <a:latin typeface="Arial"/>
                <a:cs typeface="Arial"/>
              </a:rPr>
              <a:t>q</a:t>
            </a:r>
            <a:r>
              <a:rPr dirty="0" sz="600" spc="-5" i="1">
                <a:latin typeface="Arial"/>
                <a:cs typeface="Arial"/>
              </a:rPr>
              <a:t>start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6026" y="6573265"/>
            <a:ext cx="1510665" cy="138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432" sz="1350" spc="-7" i="1">
                <a:latin typeface="Arial"/>
                <a:cs typeface="Arial"/>
              </a:rPr>
              <a:t>q</a:t>
            </a:r>
            <a:r>
              <a:rPr dirty="0" sz="600" spc="-5" i="1">
                <a:latin typeface="Arial"/>
                <a:cs typeface="Arial"/>
              </a:rPr>
              <a:t>goal</a:t>
            </a:r>
            <a:endParaRPr sz="600">
              <a:latin typeface="Arial"/>
              <a:cs typeface="Arial"/>
            </a:endParaRPr>
          </a:p>
          <a:p>
            <a:pPr algn="just" marL="161290" marR="30480">
              <a:lnSpc>
                <a:spcPct val="100000"/>
              </a:lnSpc>
              <a:spcBef>
                <a:spcPts val="875"/>
              </a:spcBef>
            </a:pPr>
            <a:r>
              <a:rPr dirty="0" sz="1000" spc="-5">
                <a:latin typeface="Arial"/>
                <a:cs typeface="Arial"/>
              </a:rPr>
              <a:t>If there were no blocks,  shortest path </a:t>
            </a:r>
            <a:r>
              <a:rPr dirty="0" sz="1000">
                <a:latin typeface="Arial"/>
                <a:cs typeface="Arial"/>
              </a:rPr>
              <a:t>would be  a </a:t>
            </a:r>
            <a:r>
              <a:rPr dirty="0" sz="1000" spc="-5">
                <a:latin typeface="Arial"/>
                <a:cs typeface="Arial"/>
              </a:rPr>
              <a:t>straight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line.</a:t>
            </a:r>
            <a:endParaRPr sz="1000">
              <a:latin typeface="Arial"/>
              <a:cs typeface="Arial"/>
            </a:endParaRPr>
          </a:p>
          <a:p>
            <a:pPr marL="161290" marR="63500">
              <a:lnSpc>
                <a:spcPct val="100000"/>
              </a:lnSpc>
              <a:spcBef>
                <a:spcPts val="370"/>
              </a:spcBef>
            </a:pPr>
            <a:r>
              <a:rPr dirty="0" sz="1000" spc="-5">
                <a:latin typeface="Arial"/>
                <a:cs typeface="Arial"/>
              </a:rPr>
              <a:t>Else it must be </a:t>
            </a:r>
            <a:r>
              <a:rPr dirty="0" sz="1000">
                <a:latin typeface="Arial"/>
                <a:cs typeface="Arial"/>
              </a:rPr>
              <a:t>a  </a:t>
            </a:r>
            <a:r>
              <a:rPr dirty="0" sz="1000" spc="-5">
                <a:latin typeface="Arial"/>
                <a:cs typeface="Arial"/>
              </a:rPr>
              <a:t>sequence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straight  </a:t>
            </a:r>
            <a:r>
              <a:rPr dirty="0" sz="1000">
                <a:latin typeface="Arial"/>
                <a:cs typeface="Arial"/>
              </a:rPr>
              <a:t>lines </a:t>
            </a:r>
            <a:r>
              <a:rPr dirty="0" sz="1000" spc="-5">
                <a:latin typeface="Arial"/>
                <a:cs typeface="Arial"/>
              </a:rPr>
              <a:t>“shaving”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corners  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obstacles.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7114" y="6741318"/>
            <a:ext cx="82486" cy="74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41953" y="7973568"/>
            <a:ext cx="1508760" cy="718820"/>
          </a:xfrm>
          <a:custGeom>
            <a:avLst/>
            <a:gdLst/>
            <a:ahLst/>
            <a:cxnLst/>
            <a:rect l="l" t="t" r="r" b="b"/>
            <a:pathLst>
              <a:path w="1508760" h="718820">
                <a:moveTo>
                  <a:pt x="704850" y="337565"/>
                </a:moveTo>
                <a:lnTo>
                  <a:pt x="632766" y="338550"/>
                </a:lnTo>
                <a:lnTo>
                  <a:pt x="562768" y="341438"/>
                </a:lnTo>
                <a:lnTo>
                  <a:pt x="495210" y="346135"/>
                </a:lnTo>
                <a:lnTo>
                  <a:pt x="430446" y="352544"/>
                </a:lnTo>
                <a:lnTo>
                  <a:pt x="368830" y="360569"/>
                </a:lnTo>
                <a:lnTo>
                  <a:pt x="310715" y="370114"/>
                </a:lnTo>
                <a:lnTo>
                  <a:pt x="256456" y="381084"/>
                </a:lnTo>
                <a:lnTo>
                  <a:pt x="206406" y="393382"/>
                </a:lnTo>
                <a:lnTo>
                  <a:pt x="160919" y="406912"/>
                </a:lnTo>
                <a:lnTo>
                  <a:pt x="120349" y="421579"/>
                </a:lnTo>
                <a:lnTo>
                  <a:pt x="85050" y="437286"/>
                </a:lnTo>
                <a:lnTo>
                  <a:pt x="31679" y="471437"/>
                </a:lnTo>
                <a:lnTo>
                  <a:pt x="3637" y="508597"/>
                </a:lnTo>
                <a:lnTo>
                  <a:pt x="0" y="528065"/>
                </a:lnTo>
                <a:lnTo>
                  <a:pt x="3637" y="547534"/>
                </a:lnTo>
                <a:lnTo>
                  <a:pt x="31679" y="584694"/>
                </a:lnTo>
                <a:lnTo>
                  <a:pt x="85050" y="618845"/>
                </a:lnTo>
                <a:lnTo>
                  <a:pt x="120349" y="634552"/>
                </a:lnTo>
                <a:lnTo>
                  <a:pt x="160919" y="649219"/>
                </a:lnTo>
                <a:lnTo>
                  <a:pt x="206406" y="662749"/>
                </a:lnTo>
                <a:lnTo>
                  <a:pt x="256456" y="675047"/>
                </a:lnTo>
                <a:lnTo>
                  <a:pt x="310715" y="686017"/>
                </a:lnTo>
                <a:lnTo>
                  <a:pt x="368830" y="695562"/>
                </a:lnTo>
                <a:lnTo>
                  <a:pt x="430446" y="703587"/>
                </a:lnTo>
                <a:lnTo>
                  <a:pt x="495210" y="709996"/>
                </a:lnTo>
                <a:lnTo>
                  <a:pt x="562768" y="714693"/>
                </a:lnTo>
                <a:lnTo>
                  <a:pt x="632766" y="717581"/>
                </a:lnTo>
                <a:lnTo>
                  <a:pt x="704850" y="718565"/>
                </a:lnTo>
                <a:lnTo>
                  <a:pt x="776808" y="717581"/>
                </a:lnTo>
                <a:lnTo>
                  <a:pt x="846712" y="714693"/>
                </a:lnTo>
                <a:lnTo>
                  <a:pt x="914206" y="709996"/>
                </a:lnTo>
                <a:lnTo>
                  <a:pt x="978931" y="703587"/>
                </a:lnTo>
                <a:lnTo>
                  <a:pt x="1040531" y="695562"/>
                </a:lnTo>
                <a:lnTo>
                  <a:pt x="1098649" y="686017"/>
                </a:lnTo>
                <a:lnTo>
                  <a:pt x="1152926" y="675047"/>
                </a:lnTo>
                <a:lnTo>
                  <a:pt x="1203007" y="662749"/>
                </a:lnTo>
                <a:lnTo>
                  <a:pt x="1248534" y="649219"/>
                </a:lnTo>
                <a:lnTo>
                  <a:pt x="1289149" y="634552"/>
                </a:lnTo>
                <a:lnTo>
                  <a:pt x="1324495" y="618845"/>
                </a:lnTo>
                <a:lnTo>
                  <a:pt x="1377954" y="584694"/>
                </a:lnTo>
                <a:lnTo>
                  <a:pt x="1406053" y="547534"/>
                </a:lnTo>
                <a:lnTo>
                  <a:pt x="1409700" y="528065"/>
                </a:lnTo>
                <a:lnTo>
                  <a:pt x="1404172" y="504283"/>
                </a:lnTo>
                <a:lnTo>
                  <a:pt x="1361399" y="458789"/>
                </a:lnTo>
                <a:lnTo>
                  <a:pt x="1325118" y="437578"/>
                </a:lnTo>
                <a:lnTo>
                  <a:pt x="1279549" y="417724"/>
                </a:lnTo>
                <a:lnTo>
                  <a:pt x="1225176" y="399478"/>
                </a:lnTo>
                <a:lnTo>
                  <a:pt x="1162481" y="383089"/>
                </a:lnTo>
                <a:lnTo>
                  <a:pt x="1091946" y="368807"/>
                </a:lnTo>
                <a:lnTo>
                  <a:pt x="1122948" y="341375"/>
                </a:lnTo>
                <a:lnTo>
                  <a:pt x="843534" y="341375"/>
                </a:lnTo>
                <a:lnTo>
                  <a:pt x="809113" y="339494"/>
                </a:lnTo>
                <a:lnTo>
                  <a:pt x="774477" y="338327"/>
                </a:lnTo>
                <a:lnTo>
                  <a:pt x="739699" y="337732"/>
                </a:lnTo>
                <a:lnTo>
                  <a:pt x="704850" y="337565"/>
                </a:lnTo>
                <a:close/>
              </a:path>
              <a:path w="1508760" h="718820">
                <a:moveTo>
                  <a:pt x="1508760" y="0"/>
                </a:moveTo>
                <a:lnTo>
                  <a:pt x="843534" y="341375"/>
                </a:lnTo>
                <a:lnTo>
                  <a:pt x="1122948" y="341375"/>
                </a:lnTo>
                <a:lnTo>
                  <a:pt x="150876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41953" y="7973568"/>
            <a:ext cx="1508760" cy="718820"/>
          </a:xfrm>
          <a:custGeom>
            <a:avLst/>
            <a:gdLst/>
            <a:ahLst/>
            <a:cxnLst/>
            <a:rect l="l" t="t" r="r" b="b"/>
            <a:pathLst>
              <a:path w="1508760" h="718820">
                <a:moveTo>
                  <a:pt x="843534" y="341375"/>
                </a:moveTo>
                <a:lnTo>
                  <a:pt x="809113" y="339494"/>
                </a:lnTo>
                <a:lnTo>
                  <a:pt x="774477" y="338327"/>
                </a:lnTo>
                <a:lnTo>
                  <a:pt x="739699" y="337732"/>
                </a:lnTo>
                <a:lnTo>
                  <a:pt x="704850" y="337565"/>
                </a:lnTo>
                <a:lnTo>
                  <a:pt x="632766" y="338550"/>
                </a:lnTo>
                <a:lnTo>
                  <a:pt x="562768" y="341438"/>
                </a:lnTo>
                <a:lnTo>
                  <a:pt x="495210" y="346135"/>
                </a:lnTo>
                <a:lnTo>
                  <a:pt x="430446" y="352544"/>
                </a:lnTo>
                <a:lnTo>
                  <a:pt x="368830" y="360569"/>
                </a:lnTo>
                <a:lnTo>
                  <a:pt x="310715" y="370114"/>
                </a:lnTo>
                <a:lnTo>
                  <a:pt x="256456" y="381084"/>
                </a:lnTo>
                <a:lnTo>
                  <a:pt x="206406" y="393382"/>
                </a:lnTo>
                <a:lnTo>
                  <a:pt x="160919" y="406912"/>
                </a:lnTo>
                <a:lnTo>
                  <a:pt x="120349" y="421579"/>
                </a:lnTo>
                <a:lnTo>
                  <a:pt x="85050" y="437286"/>
                </a:lnTo>
                <a:lnTo>
                  <a:pt x="31679" y="471437"/>
                </a:lnTo>
                <a:lnTo>
                  <a:pt x="3637" y="508597"/>
                </a:lnTo>
                <a:lnTo>
                  <a:pt x="0" y="528065"/>
                </a:lnTo>
                <a:lnTo>
                  <a:pt x="3637" y="547534"/>
                </a:lnTo>
                <a:lnTo>
                  <a:pt x="31679" y="584694"/>
                </a:lnTo>
                <a:lnTo>
                  <a:pt x="85050" y="618845"/>
                </a:lnTo>
                <a:lnTo>
                  <a:pt x="120349" y="634552"/>
                </a:lnTo>
                <a:lnTo>
                  <a:pt x="160919" y="649219"/>
                </a:lnTo>
                <a:lnTo>
                  <a:pt x="206406" y="662749"/>
                </a:lnTo>
                <a:lnTo>
                  <a:pt x="256456" y="675047"/>
                </a:lnTo>
                <a:lnTo>
                  <a:pt x="310715" y="686017"/>
                </a:lnTo>
                <a:lnTo>
                  <a:pt x="368830" y="695562"/>
                </a:lnTo>
                <a:lnTo>
                  <a:pt x="430446" y="703587"/>
                </a:lnTo>
                <a:lnTo>
                  <a:pt x="495210" y="709996"/>
                </a:lnTo>
                <a:lnTo>
                  <a:pt x="562768" y="714693"/>
                </a:lnTo>
                <a:lnTo>
                  <a:pt x="632766" y="717581"/>
                </a:lnTo>
                <a:lnTo>
                  <a:pt x="704850" y="718565"/>
                </a:lnTo>
                <a:lnTo>
                  <a:pt x="776808" y="717581"/>
                </a:lnTo>
                <a:lnTo>
                  <a:pt x="846712" y="714693"/>
                </a:lnTo>
                <a:lnTo>
                  <a:pt x="914206" y="709996"/>
                </a:lnTo>
                <a:lnTo>
                  <a:pt x="978931" y="703587"/>
                </a:lnTo>
                <a:lnTo>
                  <a:pt x="1040531" y="695562"/>
                </a:lnTo>
                <a:lnTo>
                  <a:pt x="1098649" y="686017"/>
                </a:lnTo>
                <a:lnTo>
                  <a:pt x="1152926" y="675047"/>
                </a:lnTo>
                <a:lnTo>
                  <a:pt x="1203007" y="662749"/>
                </a:lnTo>
                <a:lnTo>
                  <a:pt x="1248534" y="649219"/>
                </a:lnTo>
                <a:lnTo>
                  <a:pt x="1289149" y="634552"/>
                </a:lnTo>
                <a:lnTo>
                  <a:pt x="1324495" y="618845"/>
                </a:lnTo>
                <a:lnTo>
                  <a:pt x="1377954" y="584694"/>
                </a:lnTo>
                <a:lnTo>
                  <a:pt x="1406053" y="547534"/>
                </a:lnTo>
                <a:lnTo>
                  <a:pt x="1409700" y="528065"/>
                </a:lnTo>
                <a:lnTo>
                  <a:pt x="1404172" y="504283"/>
                </a:lnTo>
                <a:lnTo>
                  <a:pt x="1361399" y="458789"/>
                </a:lnTo>
                <a:lnTo>
                  <a:pt x="1325118" y="437578"/>
                </a:lnTo>
                <a:lnTo>
                  <a:pt x="1279549" y="417724"/>
                </a:lnTo>
                <a:lnTo>
                  <a:pt x="1225176" y="399478"/>
                </a:lnTo>
                <a:lnTo>
                  <a:pt x="1162481" y="383089"/>
                </a:lnTo>
                <a:lnTo>
                  <a:pt x="1091946" y="368807"/>
                </a:lnTo>
                <a:lnTo>
                  <a:pt x="1508760" y="0"/>
                </a:lnTo>
                <a:lnTo>
                  <a:pt x="843534" y="34137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98751" y="8348724"/>
            <a:ext cx="908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Obvious, but very  awkward to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315" y="4355084"/>
            <a:ext cx="3346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3289553"/>
            <a:ext cx="1138555" cy="662305"/>
          </a:xfrm>
          <a:custGeom>
            <a:avLst/>
            <a:gdLst/>
            <a:ahLst/>
            <a:cxnLst/>
            <a:rect l="l" t="t" r="r" b="b"/>
            <a:pathLst>
              <a:path w="1138554" h="662304">
                <a:moveTo>
                  <a:pt x="259841" y="0"/>
                </a:moveTo>
                <a:lnTo>
                  <a:pt x="0" y="662178"/>
                </a:lnTo>
                <a:lnTo>
                  <a:pt x="1138427" y="278892"/>
                </a:lnTo>
                <a:lnTo>
                  <a:pt x="259841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3022" y="3289553"/>
            <a:ext cx="1138555" cy="662305"/>
          </a:xfrm>
          <a:custGeom>
            <a:avLst/>
            <a:gdLst/>
            <a:ahLst/>
            <a:cxnLst/>
            <a:rect l="l" t="t" r="r" b="b"/>
            <a:pathLst>
              <a:path w="1138554" h="662304">
                <a:moveTo>
                  <a:pt x="0" y="662178"/>
                </a:moveTo>
                <a:lnTo>
                  <a:pt x="259841" y="0"/>
                </a:lnTo>
                <a:lnTo>
                  <a:pt x="1138427" y="278892"/>
                </a:lnTo>
                <a:lnTo>
                  <a:pt x="0" y="6621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3777" y="2444495"/>
            <a:ext cx="699770" cy="1079500"/>
          </a:xfrm>
          <a:custGeom>
            <a:avLst/>
            <a:gdLst/>
            <a:ahLst/>
            <a:cxnLst/>
            <a:rect l="l" t="t" r="r" b="b"/>
            <a:pathLst>
              <a:path w="699769" h="1079500">
                <a:moveTo>
                  <a:pt x="699516" y="0"/>
                </a:moveTo>
                <a:lnTo>
                  <a:pt x="0" y="552450"/>
                </a:lnTo>
                <a:lnTo>
                  <a:pt x="506730" y="1078992"/>
                </a:lnTo>
                <a:lnTo>
                  <a:pt x="699516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777" y="2444495"/>
            <a:ext cx="699770" cy="1079500"/>
          </a:xfrm>
          <a:custGeom>
            <a:avLst/>
            <a:gdLst/>
            <a:ahLst/>
            <a:cxnLst/>
            <a:rect l="l" t="t" r="r" b="b"/>
            <a:pathLst>
              <a:path w="699769" h="1079500">
                <a:moveTo>
                  <a:pt x="0" y="552450"/>
                </a:moveTo>
                <a:lnTo>
                  <a:pt x="699516" y="0"/>
                </a:lnTo>
                <a:lnTo>
                  <a:pt x="506730" y="1078992"/>
                </a:lnTo>
                <a:lnTo>
                  <a:pt x="0" y="55245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66594" y="1369566"/>
            <a:ext cx="28511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Visibility Graph</a:t>
            </a:r>
            <a:r>
              <a:rPr dirty="0" sz="200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823" y="2131568"/>
            <a:ext cx="1206500" cy="98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1.Find all non-blocked  lines between polygon  vertices, start and goal.  2.Search the graph of  these lines for the  shortest path. (Guess  best search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algorithm?)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6879" y="2005583"/>
            <a:ext cx="2798445" cy="2173605"/>
          </a:xfrm>
          <a:custGeom>
            <a:avLst/>
            <a:gdLst/>
            <a:ahLst/>
            <a:cxnLst/>
            <a:rect l="l" t="t" r="r" b="b"/>
            <a:pathLst>
              <a:path w="2798445" h="2173604">
                <a:moveTo>
                  <a:pt x="2798064" y="0"/>
                </a:moveTo>
                <a:lnTo>
                  <a:pt x="0" y="0"/>
                </a:lnTo>
                <a:lnTo>
                  <a:pt x="0" y="2173224"/>
                </a:lnTo>
                <a:lnTo>
                  <a:pt x="2798064" y="2173224"/>
                </a:lnTo>
                <a:lnTo>
                  <a:pt x="279806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911" y="2286000"/>
            <a:ext cx="699770" cy="631190"/>
          </a:xfrm>
          <a:custGeom>
            <a:avLst/>
            <a:gdLst/>
            <a:ahLst/>
            <a:cxnLst/>
            <a:rect l="l" t="t" r="r" b="b"/>
            <a:pathLst>
              <a:path w="699770" h="631189">
                <a:moveTo>
                  <a:pt x="349758" y="0"/>
                </a:moveTo>
                <a:lnTo>
                  <a:pt x="0" y="240792"/>
                </a:lnTo>
                <a:lnTo>
                  <a:pt x="135636" y="630935"/>
                </a:lnTo>
                <a:lnTo>
                  <a:pt x="563117" y="630935"/>
                </a:lnTo>
                <a:lnTo>
                  <a:pt x="699515" y="240792"/>
                </a:lnTo>
                <a:lnTo>
                  <a:pt x="349758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37670" y="3545490"/>
            <a:ext cx="82486" cy="74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60372" y="3586988"/>
            <a:ext cx="275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432" sz="1350" spc="-7" i="1">
                <a:latin typeface="Arial"/>
                <a:cs typeface="Arial"/>
              </a:rPr>
              <a:t>q</a:t>
            </a:r>
            <a:r>
              <a:rPr dirty="0" sz="600" spc="-5" i="1">
                <a:latin typeface="Arial"/>
                <a:cs typeface="Arial"/>
              </a:rPr>
              <a:t>start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515" y="2319019"/>
            <a:ext cx="271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432" sz="1350" spc="-7" i="1">
                <a:latin typeface="Arial"/>
                <a:cs typeface="Arial"/>
              </a:rPr>
              <a:t>q</a:t>
            </a:r>
            <a:r>
              <a:rPr dirty="0" sz="600" spc="-5" i="1">
                <a:latin typeface="Arial"/>
                <a:cs typeface="Arial"/>
              </a:rPr>
              <a:t>goal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7114" y="2564034"/>
            <a:ext cx="82486" cy="74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8914" y="2446782"/>
            <a:ext cx="1689735" cy="1139190"/>
          </a:xfrm>
          <a:custGeom>
            <a:avLst/>
            <a:gdLst/>
            <a:ahLst/>
            <a:cxnLst/>
            <a:rect l="l" t="t" r="r" b="b"/>
            <a:pathLst>
              <a:path w="1689735" h="1139189">
                <a:moveTo>
                  <a:pt x="0" y="1139190"/>
                </a:moveTo>
                <a:lnTo>
                  <a:pt x="53340" y="551688"/>
                </a:lnTo>
                <a:lnTo>
                  <a:pt x="755904" y="0"/>
                </a:lnTo>
                <a:lnTo>
                  <a:pt x="1130046" y="80010"/>
                </a:lnTo>
                <a:lnTo>
                  <a:pt x="1263396" y="470153"/>
                </a:lnTo>
                <a:lnTo>
                  <a:pt x="755904" y="0"/>
                </a:lnTo>
                <a:lnTo>
                  <a:pt x="1125474" y="845820"/>
                </a:lnTo>
                <a:lnTo>
                  <a:pt x="561594" y="1082040"/>
                </a:lnTo>
                <a:lnTo>
                  <a:pt x="1261110" y="468629"/>
                </a:lnTo>
                <a:lnTo>
                  <a:pt x="1126998" y="842772"/>
                </a:lnTo>
                <a:lnTo>
                  <a:pt x="1689353" y="468629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35579" y="2286000"/>
            <a:ext cx="1644014" cy="631190"/>
          </a:xfrm>
          <a:custGeom>
            <a:avLst/>
            <a:gdLst/>
            <a:ahLst/>
            <a:cxnLst/>
            <a:rect l="l" t="t" r="r" b="b"/>
            <a:pathLst>
              <a:path w="1644014" h="631189">
                <a:moveTo>
                  <a:pt x="0" y="156209"/>
                </a:moveTo>
                <a:lnTo>
                  <a:pt x="720090" y="0"/>
                </a:lnTo>
                <a:lnTo>
                  <a:pt x="1069847" y="240792"/>
                </a:lnTo>
                <a:lnTo>
                  <a:pt x="1643633" y="313944"/>
                </a:lnTo>
                <a:lnTo>
                  <a:pt x="929640" y="629411"/>
                </a:lnTo>
                <a:lnTo>
                  <a:pt x="1069847" y="239268"/>
                </a:lnTo>
                <a:lnTo>
                  <a:pt x="1643633" y="313944"/>
                </a:lnTo>
                <a:lnTo>
                  <a:pt x="718566" y="0"/>
                </a:lnTo>
                <a:lnTo>
                  <a:pt x="370331" y="239268"/>
                </a:lnTo>
                <a:lnTo>
                  <a:pt x="505206" y="630935"/>
                </a:lnTo>
                <a:lnTo>
                  <a:pt x="929640" y="62941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42032" y="2521457"/>
            <a:ext cx="1840230" cy="1047115"/>
          </a:xfrm>
          <a:custGeom>
            <a:avLst/>
            <a:gdLst/>
            <a:ahLst/>
            <a:cxnLst/>
            <a:rect l="l" t="t" r="r" b="b"/>
            <a:pathLst>
              <a:path w="1840229" h="1047114">
                <a:moveTo>
                  <a:pt x="1840230" y="80010"/>
                </a:moveTo>
                <a:lnTo>
                  <a:pt x="1441704" y="1046988"/>
                </a:lnTo>
                <a:lnTo>
                  <a:pt x="1122426" y="393953"/>
                </a:lnTo>
                <a:lnTo>
                  <a:pt x="0" y="1007364"/>
                </a:lnTo>
                <a:lnTo>
                  <a:pt x="563880" y="771144"/>
                </a:lnTo>
                <a:lnTo>
                  <a:pt x="1441704" y="1046988"/>
                </a:lnTo>
                <a:lnTo>
                  <a:pt x="700278" y="393953"/>
                </a:lnTo>
                <a:lnTo>
                  <a:pt x="1122426" y="393953"/>
                </a:lnTo>
                <a:lnTo>
                  <a:pt x="1263395" y="0"/>
                </a:lnTo>
                <a:lnTo>
                  <a:pt x="1441704" y="1046988"/>
                </a:lnTo>
                <a:lnTo>
                  <a:pt x="566928" y="768096"/>
                </a:lnTo>
                <a:lnTo>
                  <a:pt x="1840230" y="8001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42032" y="3288029"/>
            <a:ext cx="1438910" cy="666115"/>
          </a:xfrm>
          <a:custGeom>
            <a:avLst/>
            <a:gdLst/>
            <a:ahLst/>
            <a:cxnLst/>
            <a:rect l="l" t="t" r="r" b="b"/>
            <a:pathLst>
              <a:path w="1438910" h="666114">
                <a:moveTo>
                  <a:pt x="1438656" y="280416"/>
                </a:moveTo>
                <a:lnTo>
                  <a:pt x="301751" y="662940"/>
                </a:lnTo>
                <a:lnTo>
                  <a:pt x="563880" y="0"/>
                </a:lnTo>
                <a:lnTo>
                  <a:pt x="0" y="238505"/>
                </a:lnTo>
                <a:lnTo>
                  <a:pt x="304800" y="665988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78914" y="2996183"/>
            <a:ext cx="867410" cy="955040"/>
          </a:xfrm>
          <a:custGeom>
            <a:avLst/>
            <a:gdLst/>
            <a:ahLst/>
            <a:cxnLst/>
            <a:rect l="l" t="t" r="r" b="b"/>
            <a:pathLst>
              <a:path w="867410" h="955039">
                <a:moveTo>
                  <a:pt x="867156" y="954786"/>
                </a:moveTo>
                <a:lnTo>
                  <a:pt x="51816" y="0"/>
                </a:lnTo>
                <a:lnTo>
                  <a:pt x="563118" y="529590"/>
                </a:lnTo>
                <a:lnTo>
                  <a:pt x="0" y="589788"/>
                </a:lnTo>
                <a:lnTo>
                  <a:pt x="867156" y="9547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42032" y="2443733"/>
            <a:ext cx="306070" cy="1511300"/>
          </a:xfrm>
          <a:custGeom>
            <a:avLst/>
            <a:gdLst/>
            <a:ahLst/>
            <a:cxnLst/>
            <a:rect l="l" t="t" r="r" b="b"/>
            <a:pathLst>
              <a:path w="306069" h="1511300">
                <a:moveTo>
                  <a:pt x="194310" y="0"/>
                </a:moveTo>
                <a:lnTo>
                  <a:pt x="305562" y="1511046"/>
                </a:lnTo>
                <a:lnTo>
                  <a:pt x="0" y="1082040"/>
                </a:lnTo>
                <a:lnTo>
                  <a:pt x="19431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42032" y="2522220"/>
            <a:ext cx="563880" cy="1003935"/>
          </a:xfrm>
          <a:custGeom>
            <a:avLst/>
            <a:gdLst/>
            <a:ahLst/>
            <a:cxnLst/>
            <a:rect l="l" t="t" r="r" b="b"/>
            <a:pathLst>
              <a:path w="563880" h="1003935">
                <a:moveTo>
                  <a:pt x="563880" y="0"/>
                </a:moveTo>
                <a:lnTo>
                  <a:pt x="0" y="1003553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43022" y="2518410"/>
            <a:ext cx="267970" cy="1432560"/>
          </a:xfrm>
          <a:custGeom>
            <a:avLst/>
            <a:gdLst/>
            <a:ahLst/>
            <a:cxnLst/>
            <a:rect l="l" t="t" r="r" b="b"/>
            <a:pathLst>
              <a:path w="267969" h="1432560">
                <a:moveTo>
                  <a:pt x="267461" y="0"/>
                </a:moveTo>
                <a:lnTo>
                  <a:pt x="0" y="143256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04359" y="3378708"/>
            <a:ext cx="1529080" cy="1123950"/>
          </a:xfrm>
          <a:custGeom>
            <a:avLst/>
            <a:gdLst/>
            <a:ahLst/>
            <a:cxnLst/>
            <a:rect l="l" t="t" r="r" b="b"/>
            <a:pathLst>
              <a:path w="1529079" h="1123950">
                <a:moveTo>
                  <a:pt x="1330452" y="0"/>
                </a:moveTo>
                <a:lnTo>
                  <a:pt x="0" y="335280"/>
                </a:lnTo>
                <a:lnTo>
                  <a:pt x="198881" y="1123950"/>
                </a:lnTo>
                <a:lnTo>
                  <a:pt x="1528572" y="788670"/>
                </a:lnTo>
                <a:lnTo>
                  <a:pt x="1330452" y="0"/>
                </a:lnTo>
                <a:close/>
              </a:path>
            </a:pathLst>
          </a:custGeom>
          <a:solidFill>
            <a:srgbClr val="FFFF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04359" y="3378708"/>
            <a:ext cx="1529080" cy="1123950"/>
          </a:xfrm>
          <a:custGeom>
            <a:avLst/>
            <a:gdLst/>
            <a:ahLst/>
            <a:cxnLst/>
            <a:rect l="l" t="t" r="r" b="b"/>
            <a:pathLst>
              <a:path w="1529079" h="1123950">
                <a:moveTo>
                  <a:pt x="0" y="335280"/>
                </a:moveTo>
                <a:lnTo>
                  <a:pt x="198881" y="1123950"/>
                </a:lnTo>
                <a:lnTo>
                  <a:pt x="1528572" y="788670"/>
                </a:lnTo>
                <a:lnTo>
                  <a:pt x="1330452" y="0"/>
                </a:lnTo>
                <a:lnTo>
                  <a:pt x="0" y="33528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 rot="20760000">
            <a:off x="4455466" y="3590906"/>
            <a:ext cx="123280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If there are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9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0760000">
            <a:off x="4493623" y="3746521"/>
            <a:ext cx="117219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the easy algorithm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0760000">
            <a:off x="4526326" y="4003435"/>
            <a:ext cx="256252" cy="140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10"/>
              </a:lnSpc>
            </a:pP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0760000">
            <a:off x="4722605" y="3975223"/>
            <a:ext cx="10308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15"/>
              </a:lnSpc>
            </a:pPr>
            <a:r>
              <a:rPr dirty="0" sz="650" spc="-5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0760000">
            <a:off x="4785534" y="3905703"/>
            <a:ext cx="57195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).</a:t>
            </a:r>
            <a:r>
              <a:rPr dirty="0" sz="1000" spc="1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Slightly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0760000">
            <a:off x="4570769" y="4093896"/>
            <a:ext cx="692087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sz="1000" spc="-5">
                <a:latin typeface="Arial"/>
                <a:cs typeface="Arial"/>
              </a:rPr>
              <a:t>tougher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O(</a:t>
            </a:r>
            <a:r>
              <a:rPr dirty="0" sz="1000" spc="-1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0760000">
            <a:off x="5210285" y="4009513"/>
            <a:ext cx="10308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15"/>
              </a:lnSpc>
            </a:pP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0760000">
            <a:off x="5272420" y="3968962"/>
            <a:ext cx="34278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 i="1">
                <a:latin typeface="Arial"/>
                <a:cs typeface="Arial"/>
              </a:rPr>
              <a:t>l</a:t>
            </a:r>
            <a:r>
              <a:rPr dirty="0" sz="1000" spc="-5" i="1">
                <a:latin typeface="Arial"/>
                <a:cs typeface="Arial"/>
              </a:rPr>
              <a:t>og</a:t>
            </a:r>
            <a:r>
              <a:rPr dirty="0" sz="1000" spc="-10" i="1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)</a:t>
            </a:r>
            <a:r>
              <a:rPr dirty="0" sz="100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0760000">
            <a:off x="4600904" y="4299021"/>
            <a:ext cx="255725" cy="140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10"/>
              </a:lnSpc>
            </a:pP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0760000">
            <a:off x="4796519" y="4270879"/>
            <a:ext cx="10308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15"/>
              </a:lnSpc>
            </a:pP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20760000">
            <a:off x="4860093" y="4196363"/>
            <a:ext cx="61287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latin typeface="Arial"/>
                <a:cs typeface="Arial"/>
              </a:rPr>
              <a:t>) </a:t>
            </a:r>
            <a:r>
              <a:rPr dirty="0" sz="1000" spc="-5">
                <a:latin typeface="Arial"/>
                <a:cs typeface="Arial"/>
              </a:rPr>
              <a:t>in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theory.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41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Visibility </a:t>
            </a:r>
            <a:r>
              <a:rPr dirty="0" sz="2200">
                <a:solidFill>
                  <a:srgbClr val="009A00"/>
                </a:solidFill>
                <a:latin typeface="Arial"/>
                <a:cs typeface="Arial"/>
              </a:rPr>
              <a:t>Graph</a:t>
            </a:r>
            <a:r>
              <a:rPr dirty="0" sz="2200" spc="-10">
                <a:solidFill>
                  <a:srgbClr val="009A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15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Visibility graph method finds the shortest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path.</a:t>
            </a:r>
            <a:endParaRPr sz="1400">
              <a:latin typeface="Arial"/>
              <a:cs typeface="Arial"/>
            </a:endParaRPr>
          </a:p>
          <a:p>
            <a:pPr marL="439420" marR="74676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Bit it does so by skirting along and close to  obstacles.</a:t>
            </a:r>
            <a:endParaRPr sz="1400">
              <a:latin typeface="Arial"/>
              <a:cs typeface="Arial"/>
            </a:endParaRPr>
          </a:p>
          <a:p>
            <a:pPr marL="439420" marR="906144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440055" algn="l"/>
              </a:tabLst>
            </a:pPr>
            <a:r>
              <a:rPr dirty="0" sz="1400" spc="-5">
                <a:latin typeface="Arial"/>
                <a:cs typeface="Arial"/>
              </a:rPr>
              <a:t>Any error in control, or model of obstacle  locations, and Bang!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Screech!!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Who cares about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optimality?</a:t>
            </a:r>
            <a:endParaRPr sz="1400">
              <a:latin typeface="Arial"/>
              <a:cs typeface="Arial"/>
            </a:endParaRPr>
          </a:p>
          <a:p>
            <a:pPr marL="640080" marR="27940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Arial"/>
                <a:cs typeface="Arial"/>
              </a:rPr>
              <a:t>Perhaps we want to get a non-stupid path that  steers as far from the obstacles as it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74335" y="5733288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994410" y="0"/>
                </a:moveTo>
                <a:lnTo>
                  <a:pt x="0" y="262127"/>
                </a:lnTo>
                <a:lnTo>
                  <a:pt x="67817" y="519684"/>
                </a:lnTo>
                <a:lnTo>
                  <a:pt x="1062227" y="257556"/>
                </a:lnTo>
                <a:lnTo>
                  <a:pt x="99441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74335" y="5733288"/>
            <a:ext cx="1062355" cy="520065"/>
          </a:xfrm>
          <a:custGeom>
            <a:avLst/>
            <a:gdLst/>
            <a:ahLst/>
            <a:cxnLst/>
            <a:rect l="l" t="t" r="r" b="b"/>
            <a:pathLst>
              <a:path w="1062354" h="520064">
                <a:moveTo>
                  <a:pt x="0" y="262127"/>
                </a:moveTo>
                <a:lnTo>
                  <a:pt x="67817" y="519684"/>
                </a:lnTo>
                <a:lnTo>
                  <a:pt x="1062227" y="257556"/>
                </a:lnTo>
                <a:lnTo>
                  <a:pt x="994410" y="0"/>
                </a:lnTo>
                <a:lnTo>
                  <a:pt x="0" y="26212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 rot="20760000">
            <a:off x="5160713" y="5939071"/>
            <a:ext cx="69024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 b="1">
                <a:latin typeface="Arial"/>
                <a:cs typeface="Arial"/>
              </a:rPr>
              <a:t>C</a:t>
            </a:r>
            <a:r>
              <a:rPr dirty="0" sz="900" spc="-10" b="1">
                <a:latin typeface="Arial"/>
                <a:cs typeface="Arial"/>
              </a:rPr>
              <a:t>O</a:t>
            </a:r>
            <a:r>
              <a:rPr dirty="0" sz="900" spc="-20" b="1">
                <a:latin typeface="Arial"/>
                <a:cs typeface="Arial"/>
              </a:rPr>
              <a:t>M</a:t>
            </a:r>
            <a:r>
              <a:rPr dirty="0" baseline="3086" sz="1350" spc="-22" b="1">
                <a:latin typeface="Arial"/>
                <a:cs typeface="Arial"/>
              </a:rPr>
              <a:t>P</a:t>
            </a:r>
            <a:r>
              <a:rPr dirty="0" baseline="3086" sz="1350" b="1">
                <a:latin typeface="Arial"/>
                <a:cs typeface="Arial"/>
              </a:rPr>
              <a:t>L</a:t>
            </a:r>
            <a:r>
              <a:rPr dirty="0" baseline="3086" sz="1350" spc="-60" b="1">
                <a:latin typeface="Arial"/>
                <a:cs typeface="Arial"/>
              </a:rPr>
              <a:t>A</a:t>
            </a:r>
            <a:r>
              <a:rPr dirty="0" baseline="3086" sz="1350" spc="-22" b="1">
                <a:latin typeface="Arial"/>
                <a:cs typeface="Arial"/>
              </a:rPr>
              <a:t>IN</a:t>
            </a:r>
            <a:r>
              <a:rPr dirty="0" baseline="3086" sz="1350" b="1">
                <a:latin typeface="Arial"/>
                <a:cs typeface="Arial"/>
              </a:rPr>
              <a:t>T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10185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1655"/>
              </a:spcBef>
            </a:pPr>
            <a:r>
              <a:rPr dirty="0" sz="2200" spc="-5">
                <a:solidFill>
                  <a:srgbClr val="009A00"/>
                </a:solidFill>
                <a:latin typeface="Arial"/>
                <a:cs typeface="Arial"/>
              </a:rPr>
              <a:t>Voronoi Diagrams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267970" marR="596900">
              <a:lnSpc>
                <a:spcPct val="100000"/>
              </a:lnSpc>
              <a:spcBef>
                <a:spcPts val="1380"/>
              </a:spcBef>
            </a:pPr>
            <a:r>
              <a:rPr dirty="0" sz="1200" spc="-5">
                <a:latin typeface="Arial"/>
                <a:cs typeface="Arial"/>
              </a:rPr>
              <a:t>Someone gives you some dots. Each dot is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different  </a:t>
            </a:r>
            <a:r>
              <a:rPr dirty="0" sz="1200">
                <a:latin typeface="Arial"/>
                <a:cs typeface="Arial"/>
              </a:rPr>
              <a:t>color.</a:t>
            </a:r>
            <a:endParaRPr sz="1200">
              <a:latin typeface="Arial"/>
              <a:cs typeface="Arial"/>
            </a:endParaRPr>
          </a:p>
          <a:p>
            <a:pPr algn="just" marL="725170" marR="359410" indent="-457200">
              <a:lnSpc>
                <a:spcPct val="109800"/>
              </a:lnSpc>
              <a:spcBef>
                <a:spcPts val="140"/>
              </a:spcBef>
            </a:pPr>
            <a:r>
              <a:rPr dirty="0" sz="1200" spc="-5">
                <a:latin typeface="Arial"/>
                <a:cs typeface="Arial"/>
              </a:rPr>
              <a:t>You color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whole of 2-D space according to this rule:  “The color of any given point equals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color of </a:t>
            </a:r>
            <a:r>
              <a:rPr dirty="0" sz="1200">
                <a:latin typeface="Arial"/>
                <a:cs typeface="Arial"/>
              </a:rPr>
              <a:t>the  nearest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dot.”</a:t>
            </a:r>
            <a:endParaRPr sz="1200">
              <a:latin typeface="Arial"/>
              <a:cs typeface="Arial"/>
            </a:endParaRPr>
          </a:p>
          <a:p>
            <a:pPr algn="just" marL="267970" marR="334645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latin typeface="Arial"/>
                <a:cs typeface="Arial"/>
              </a:rPr>
              <a:t>The borders between your different </a:t>
            </a:r>
            <a:r>
              <a:rPr dirty="0" sz="1200">
                <a:latin typeface="Arial"/>
                <a:cs typeface="Arial"/>
              </a:rPr>
              <a:t>regions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650033"/>
                </a:solidFill>
                <a:latin typeface="Arial"/>
                <a:cs typeface="Arial"/>
              </a:rPr>
              <a:t>VORNOI  DIAGRAM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25170" marR="392430">
              <a:lnSpc>
                <a:spcPct val="110000"/>
              </a:lnSpc>
              <a:spcBef>
                <a:spcPts val="590"/>
              </a:spcBef>
            </a:pP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 spc="-5" i="1">
                <a:latin typeface="Arial"/>
                <a:cs typeface="Arial"/>
              </a:rPr>
              <a:t>n </a:t>
            </a:r>
            <a:r>
              <a:rPr dirty="0" sz="800" spc="-5">
                <a:latin typeface="Arial"/>
                <a:cs typeface="Arial"/>
              </a:rPr>
              <a:t>point in 2-D space the </a:t>
            </a:r>
            <a:r>
              <a:rPr dirty="0" sz="800">
                <a:latin typeface="Arial"/>
                <a:cs typeface="Arial"/>
              </a:rPr>
              <a:t>exact </a:t>
            </a:r>
            <a:r>
              <a:rPr dirty="0" sz="800" spc="-5">
                <a:latin typeface="Arial"/>
                <a:cs typeface="Arial"/>
              </a:rPr>
              <a:t>Voronoi diagram can be computed in time  O(</a:t>
            </a:r>
            <a:r>
              <a:rPr dirty="0" sz="800" spc="-5" i="1">
                <a:latin typeface="Arial"/>
                <a:cs typeface="Arial"/>
              </a:rPr>
              <a:t>n </a:t>
            </a:r>
            <a:r>
              <a:rPr dirty="0" sz="800" spc="-5">
                <a:latin typeface="Arial"/>
                <a:cs typeface="Arial"/>
              </a:rPr>
              <a:t>log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n</a:t>
            </a:r>
            <a:r>
              <a:rPr dirty="0" sz="800" spc="-5">
                <a:latin typeface="Arial"/>
                <a:cs typeface="Arial"/>
              </a:rPr>
              <a:t>).</a:t>
            </a:r>
            <a:endParaRPr sz="800">
              <a:latin typeface="Arial"/>
              <a:cs typeface="Arial"/>
            </a:endParaRPr>
          </a:p>
          <a:p>
            <a:pPr marL="3970020">
              <a:lnSpc>
                <a:spcPts val="710"/>
              </a:lnSpc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8900" y="1834895"/>
            <a:ext cx="2552700" cy="800100"/>
          </a:xfrm>
          <a:custGeom>
            <a:avLst/>
            <a:gdLst/>
            <a:ahLst/>
            <a:cxnLst/>
            <a:rect l="l" t="t" r="r" b="b"/>
            <a:pathLst>
              <a:path w="2552700" h="800100">
                <a:moveTo>
                  <a:pt x="2552700" y="0"/>
                </a:moveTo>
                <a:lnTo>
                  <a:pt x="0" y="0"/>
                </a:lnTo>
                <a:lnTo>
                  <a:pt x="0" y="800100"/>
                </a:lnTo>
                <a:lnTo>
                  <a:pt x="2552700" y="800100"/>
                </a:lnTo>
                <a:lnTo>
                  <a:pt x="25527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9418" y="1984914"/>
            <a:ext cx="195262" cy="1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25901" y="1998980"/>
            <a:ext cx="95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3718" y="2327814"/>
            <a:ext cx="195262" cy="195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37154" y="2341880"/>
            <a:ext cx="101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07618" y="2365914"/>
            <a:ext cx="195262" cy="195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7150" y="237998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8218" y="1908714"/>
            <a:ext cx="195262" cy="195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57750" y="192278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339850" marR="470534" indent="-862330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solidFill>
                  <a:srgbClr val="009A00"/>
                </a:solidFill>
                <a:latin typeface="Arial"/>
                <a:cs typeface="Arial"/>
              </a:rPr>
              <a:t>Voronoi Diagram from Polygons  instead of Points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  <a:spcBef>
                <a:spcPts val="1365"/>
              </a:spcBef>
            </a:pPr>
            <a:r>
              <a:rPr dirty="0" sz="700" spc="-5">
                <a:latin typeface="Arial"/>
                <a:cs typeface="Arial"/>
              </a:rPr>
              <a:t>Slide</a:t>
            </a:r>
            <a:r>
              <a:rPr dirty="0" sz="700" spc="-9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motion07-pixgone</dc:title>
  <dcterms:created xsi:type="dcterms:W3CDTF">2019-03-23T11:38:41Z</dcterms:created>
  <dcterms:modified xsi:type="dcterms:W3CDTF">2019-03-23T11:38:41Z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2004-02-13T00:00:00Z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