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8380" y="792733"/>
            <a:ext cx="78879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8414" y="1691132"/>
            <a:ext cx="467931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65301" y="6973241"/>
            <a:ext cx="25425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10676" y="6973241"/>
            <a:ext cx="48895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536" y="6890257"/>
            <a:ext cx="29552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1C1C1C"/>
                </a:solidFill>
                <a:latin typeface="Tahoma"/>
                <a:cs typeface="Tahoma"/>
              </a:rPr>
              <a:t>Copyright © 2004, Andrew W.</a:t>
            </a:r>
            <a:r>
              <a:rPr dirty="0" sz="1400" spc="2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</a:pPr>
            <a:r>
              <a:rPr dirty="0"/>
              <a:t>Naïve</a:t>
            </a:r>
            <a:r>
              <a:rPr dirty="0" spc="-95"/>
              <a:t> </a:t>
            </a:r>
            <a:r>
              <a:rPr dirty="0" spc="-5"/>
              <a:t>Bayes  Classifiers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12261" y="3768344"/>
            <a:ext cx="4288155" cy="2661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1685" marR="772795">
              <a:lnSpc>
                <a:spcPct val="119800"/>
              </a:lnSpc>
              <a:spcBef>
                <a:spcPts val="100"/>
              </a:spcBef>
            </a:pPr>
            <a:r>
              <a:rPr dirty="0" sz="2400" spc="-5" b="1">
                <a:latin typeface="Tahoma"/>
                <a:cs typeface="Tahoma"/>
              </a:rPr>
              <a:t>Andrew W.</a:t>
            </a:r>
            <a:r>
              <a:rPr dirty="0" sz="2400" spc="-85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Moore  </a:t>
            </a:r>
            <a:r>
              <a:rPr dirty="0" sz="2400" spc="-5" b="1">
                <a:latin typeface="Tahoma"/>
                <a:cs typeface="Tahoma"/>
              </a:rPr>
              <a:t>Professor</a:t>
            </a:r>
            <a:endParaRPr sz="2400">
              <a:latin typeface="Tahoma"/>
              <a:cs typeface="Tahoma"/>
            </a:endParaRPr>
          </a:p>
          <a:p>
            <a:pPr algn="ctr" marL="12065" marR="5080">
              <a:lnSpc>
                <a:spcPct val="119800"/>
              </a:lnSpc>
            </a:pPr>
            <a:r>
              <a:rPr dirty="0" sz="2400" spc="-5" b="1">
                <a:latin typeface="Tahoma"/>
                <a:cs typeface="Tahoma"/>
              </a:rPr>
              <a:t>School of Computer Science  Carnegie Mellon</a:t>
            </a:r>
            <a:r>
              <a:rPr dirty="0" sz="2400" spc="-3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University</a:t>
            </a:r>
            <a:endParaRPr sz="2400">
              <a:latin typeface="Tahoma"/>
              <a:cs typeface="Tahoma"/>
            </a:endParaRPr>
          </a:p>
          <a:p>
            <a:pPr algn="ctr" marL="1051560" marR="1042035">
              <a:lnSpc>
                <a:spcPct val="120300"/>
              </a:lnSpc>
              <a:spcBef>
                <a:spcPts val="10"/>
              </a:spcBef>
            </a:pPr>
            <a:r>
              <a:rPr dirty="0" sz="1600" spc="-5">
                <a:latin typeface="Tahoma"/>
                <a:cs typeface="Tahoma"/>
                <a:hlinkClick r:id="rId2"/>
              </a:rPr>
              <a:t>www.cs.cmu.edu/~awm 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  <a:hlinkClick r:id="rId3"/>
              </a:rPr>
              <a:t>awm@cs.cmu.edu</a:t>
            </a:r>
            <a:endParaRPr sz="1600">
              <a:latin typeface="Tahoma"/>
              <a:cs typeface="Tahoma"/>
            </a:endParaRPr>
          </a:p>
          <a:p>
            <a:pPr algn="ctr" marL="3175">
              <a:lnSpc>
                <a:spcPct val="100000"/>
              </a:lnSpc>
              <a:spcBef>
                <a:spcPts val="400"/>
              </a:spcBef>
            </a:pPr>
            <a:r>
              <a:rPr dirty="0" sz="1600">
                <a:latin typeface="Tahoma"/>
                <a:cs typeface="Tahoma"/>
              </a:rPr>
              <a:t>412-268-7599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73" y="3962400"/>
            <a:ext cx="2514600" cy="2228850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3345" marR="86995">
              <a:lnSpc>
                <a:spcPct val="100000"/>
              </a:lnSpc>
              <a:spcBef>
                <a:spcPts val="365"/>
              </a:spcBef>
            </a:pPr>
            <a:r>
              <a:rPr dirty="0" sz="1000" spc="-5">
                <a:latin typeface="Tahoma"/>
                <a:cs typeface="Tahoma"/>
              </a:rPr>
              <a:t>Note </a:t>
            </a:r>
            <a:r>
              <a:rPr dirty="0" sz="1000">
                <a:latin typeface="Tahoma"/>
                <a:cs typeface="Tahoma"/>
              </a:rPr>
              <a:t>to other teachers and users of  </a:t>
            </a:r>
            <a:r>
              <a:rPr dirty="0" sz="1000" spc="-5">
                <a:latin typeface="Tahoma"/>
                <a:cs typeface="Tahoma"/>
              </a:rPr>
              <a:t>these slides. Andrew would be delighted  </a:t>
            </a:r>
            <a:r>
              <a:rPr dirty="0" sz="1000">
                <a:latin typeface="Tahoma"/>
                <a:cs typeface="Tahoma"/>
              </a:rPr>
              <a:t>if </a:t>
            </a:r>
            <a:r>
              <a:rPr dirty="0" sz="1000" spc="-5">
                <a:latin typeface="Tahoma"/>
                <a:cs typeface="Tahoma"/>
              </a:rPr>
              <a:t>you found this source material useful in  giving your own </a:t>
            </a:r>
            <a:r>
              <a:rPr dirty="0" sz="1000">
                <a:latin typeface="Tahoma"/>
                <a:cs typeface="Tahoma"/>
              </a:rPr>
              <a:t>lectures. </a:t>
            </a:r>
            <a:r>
              <a:rPr dirty="0" sz="1000" spc="-5">
                <a:latin typeface="Tahoma"/>
                <a:cs typeface="Tahoma"/>
              </a:rPr>
              <a:t>Feel free to use  </a:t>
            </a:r>
            <a:r>
              <a:rPr dirty="0" sz="1000">
                <a:latin typeface="Tahoma"/>
                <a:cs typeface="Tahoma"/>
              </a:rPr>
              <a:t>these </a:t>
            </a:r>
            <a:r>
              <a:rPr dirty="0" sz="1000" spc="-5">
                <a:latin typeface="Tahoma"/>
                <a:cs typeface="Tahoma"/>
              </a:rPr>
              <a:t>slides verbatim, </a:t>
            </a:r>
            <a:r>
              <a:rPr dirty="0" sz="1000">
                <a:latin typeface="Tahoma"/>
                <a:cs typeface="Tahoma"/>
              </a:rPr>
              <a:t>or to </a:t>
            </a:r>
            <a:r>
              <a:rPr dirty="0" sz="1000" spc="-5">
                <a:latin typeface="Tahoma"/>
                <a:cs typeface="Tahoma"/>
              </a:rPr>
              <a:t>modify </a:t>
            </a:r>
            <a:r>
              <a:rPr dirty="0" sz="1000">
                <a:latin typeface="Tahoma"/>
                <a:cs typeface="Tahoma"/>
              </a:rPr>
              <a:t>them  </a:t>
            </a:r>
            <a:r>
              <a:rPr dirty="0" sz="1000" spc="-5">
                <a:latin typeface="Tahoma"/>
                <a:cs typeface="Tahoma"/>
              </a:rPr>
              <a:t>to fit your own needs. </a:t>
            </a:r>
            <a:r>
              <a:rPr dirty="0" sz="1000" spc="-10">
                <a:latin typeface="Tahoma"/>
                <a:cs typeface="Tahoma"/>
              </a:rPr>
              <a:t>PowerPoint  </a:t>
            </a:r>
            <a:r>
              <a:rPr dirty="0" sz="1000" spc="-5">
                <a:latin typeface="Tahoma"/>
                <a:cs typeface="Tahoma"/>
              </a:rPr>
              <a:t>originals </a:t>
            </a:r>
            <a:r>
              <a:rPr dirty="0" sz="1000">
                <a:latin typeface="Tahoma"/>
                <a:cs typeface="Tahoma"/>
              </a:rPr>
              <a:t>are </a:t>
            </a:r>
            <a:r>
              <a:rPr dirty="0" sz="1000" spc="-5">
                <a:latin typeface="Tahoma"/>
                <a:cs typeface="Tahoma"/>
              </a:rPr>
              <a:t>available. If </a:t>
            </a:r>
            <a:r>
              <a:rPr dirty="0" sz="1000">
                <a:latin typeface="Tahoma"/>
                <a:cs typeface="Tahoma"/>
              </a:rPr>
              <a:t>you </a:t>
            </a:r>
            <a:r>
              <a:rPr dirty="0" sz="1000" spc="-5">
                <a:latin typeface="Tahoma"/>
                <a:cs typeface="Tahoma"/>
              </a:rPr>
              <a:t>make </a:t>
            </a:r>
            <a:r>
              <a:rPr dirty="0" sz="1000">
                <a:latin typeface="Tahoma"/>
                <a:cs typeface="Tahoma"/>
              </a:rPr>
              <a:t>use  of a </a:t>
            </a:r>
            <a:r>
              <a:rPr dirty="0" sz="1000" spc="-5">
                <a:latin typeface="Tahoma"/>
                <a:cs typeface="Tahoma"/>
              </a:rPr>
              <a:t>significant portion </a:t>
            </a:r>
            <a:r>
              <a:rPr dirty="0" sz="1000">
                <a:latin typeface="Tahoma"/>
                <a:cs typeface="Tahoma"/>
              </a:rPr>
              <a:t>of these </a:t>
            </a:r>
            <a:r>
              <a:rPr dirty="0" sz="1000" spc="-5">
                <a:latin typeface="Tahoma"/>
                <a:cs typeface="Tahoma"/>
              </a:rPr>
              <a:t>slides </a:t>
            </a:r>
            <a:r>
              <a:rPr dirty="0" sz="1000">
                <a:latin typeface="Tahoma"/>
                <a:cs typeface="Tahoma"/>
              </a:rPr>
              <a:t>in  </a:t>
            </a:r>
            <a:r>
              <a:rPr dirty="0" sz="1000" spc="-5">
                <a:latin typeface="Tahoma"/>
                <a:cs typeface="Tahoma"/>
              </a:rPr>
              <a:t>your own </a:t>
            </a:r>
            <a:r>
              <a:rPr dirty="0" sz="1000">
                <a:latin typeface="Tahoma"/>
                <a:cs typeface="Tahoma"/>
              </a:rPr>
              <a:t>lecture, </a:t>
            </a:r>
            <a:r>
              <a:rPr dirty="0" sz="1000" spc="-5">
                <a:latin typeface="Tahoma"/>
                <a:cs typeface="Tahoma"/>
              </a:rPr>
              <a:t>please </a:t>
            </a:r>
            <a:r>
              <a:rPr dirty="0" sz="1000">
                <a:latin typeface="Tahoma"/>
                <a:cs typeface="Tahoma"/>
              </a:rPr>
              <a:t>include </a:t>
            </a:r>
            <a:r>
              <a:rPr dirty="0" sz="1000" spc="-5">
                <a:latin typeface="Tahoma"/>
                <a:cs typeface="Tahoma"/>
              </a:rPr>
              <a:t>this  message, </a:t>
            </a:r>
            <a:r>
              <a:rPr dirty="0" sz="1000">
                <a:latin typeface="Tahoma"/>
                <a:cs typeface="Tahoma"/>
              </a:rPr>
              <a:t>or </a:t>
            </a:r>
            <a:r>
              <a:rPr dirty="0" sz="1000" spc="-5">
                <a:latin typeface="Tahoma"/>
                <a:cs typeface="Tahoma"/>
              </a:rPr>
              <a:t>the </a:t>
            </a:r>
            <a:r>
              <a:rPr dirty="0" sz="1000" spc="-10">
                <a:latin typeface="Tahoma"/>
                <a:cs typeface="Tahoma"/>
              </a:rPr>
              <a:t>following </a:t>
            </a:r>
            <a:r>
              <a:rPr dirty="0" sz="1000" spc="-5">
                <a:latin typeface="Tahoma"/>
                <a:cs typeface="Tahoma"/>
              </a:rPr>
              <a:t>link </a:t>
            </a:r>
            <a:r>
              <a:rPr dirty="0" sz="1000">
                <a:latin typeface="Tahoma"/>
                <a:cs typeface="Tahoma"/>
              </a:rPr>
              <a:t>to </a:t>
            </a:r>
            <a:r>
              <a:rPr dirty="0" sz="1000" spc="-5">
                <a:latin typeface="Tahoma"/>
                <a:cs typeface="Tahoma"/>
              </a:rPr>
              <a:t>the  source repository of </a:t>
            </a:r>
            <a:r>
              <a:rPr dirty="0" sz="1000">
                <a:latin typeface="Tahoma"/>
                <a:cs typeface="Tahoma"/>
              </a:rPr>
              <a:t>Andrew’s </a:t>
            </a:r>
            <a:r>
              <a:rPr dirty="0" sz="1000" spc="-5">
                <a:latin typeface="Tahoma"/>
                <a:cs typeface="Tahoma"/>
              </a:rPr>
              <a:t>tutorials:  </a:t>
            </a:r>
            <a:r>
              <a:rPr dirty="0" u="sng" sz="1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1000">
                <a:latin typeface="Tahoma"/>
                <a:cs typeface="Tahoma"/>
              </a:rPr>
              <a:t>.  </a:t>
            </a:r>
            <a:r>
              <a:rPr dirty="0" sz="1000" spc="-5">
                <a:latin typeface="Tahoma"/>
                <a:cs typeface="Tahoma"/>
              </a:rPr>
              <a:t>Comments </a:t>
            </a:r>
            <a:r>
              <a:rPr dirty="0" sz="1000">
                <a:latin typeface="Tahoma"/>
                <a:cs typeface="Tahoma"/>
              </a:rPr>
              <a:t>and </a:t>
            </a:r>
            <a:r>
              <a:rPr dirty="0" sz="1000" spc="-5">
                <a:latin typeface="Tahoma"/>
                <a:cs typeface="Tahoma"/>
              </a:rPr>
              <a:t>corrections gratefully  received.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448" y="521969"/>
            <a:ext cx="4566285" cy="2588260"/>
          </a:xfrm>
          <a:custGeom>
            <a:avLst/>
            <a:gdLst/>
            <a:ahLst/>
            <a:cxnLst/>
            <a:rect l="l" t="t" r="r" b="b"/>
            <a:pathLst>
              <a:path w="4566285" h="2588260">
                <a:moveTo>
                  <a:pt x="4565904" y="1126997"/>
                </a:moveTo>
                <a:lnTo>
                  <a:pt x="4171188" y="0"/>
                </a:lnTo>
                <a:lnTo>
                  <a:pt x="0" y="1461515"/>
                </a:lnTo>
                <a:lnTo>
                  <a:pt x="394715" y="2587752"/>
                </a:lnTo>
                <a:lnTo>
                  <a:pt x="4565904" y="112699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6448" y="521969"/>
            <a:ext cx="4566285" cy="2588260"/>
          </a:xfrm>
          <a:custGeom>
            <a:avLst/>
            <a:gdLst/>
            <a:ahLst/>
            <a:cxnLst/>
            <a:rect l="l" t="t" r="r" b="b"/>
            <a:pathLst>
              <a:path w="4566285" h="2588260">
                <a:moveTo>
                  <a:pt x="0" y="1461515"/>
                </a:moveTo>
                <a:lnTo>
                  <a:pt x="394716" y="2587752"/>
                </a:lnTo>
                <a:lnTo>
                  <a:pt x="4565904" y="1126997"/>
                </a:lnTo>
                <a:lnTo>
                  <a:pt x="4171188" y="0"/>
                </a:lnTo>
                <a:lnTo>
                  <a:pt x="0" y="1461515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 rot="20460000">
            <a:off x="564106" y="1316785"/>
            <a:ext cx="420103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5">
                <a:latin typeface="Tahoma"/>
                <a:cs typeface="Tahoma"/>
              </a:rPr>
              <a:t>For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15">
                <a:latin typeface="Tahoma"/>
                <a:cs typeface="Tahoma"/>
              </a:rPr>
              <a:t>m</a:t>
            </a:r>
            <a:r>
              <a:rPr dirty="0" baseline="1543" sz="2700" spc="-22">
                <a:latin typeface="Tahoma"/>
                <a:cs typeface="Tahoma"/>
              </a:rPr>
              <a:t>ore in-depth </a:t>
            </a:r>
            <a:r>
              <a:rPr dirty="0" baseline="3086" sz="2700" spc="-22">
                <a:latin typeface="Tahoma"/>
                <a:cs typeface="Tahoma"/>
              </a:rPr>
              <a:t>introduction </a:t>
            </a:r>
            <a:r>
              <a:rPr dirty="0" baseline="4629" sz="2700" spc="-15">
                <a:latin typeface="Tahoma"/>
                <a:cs typeface="Tahoma"/>
              </a:rPr>
              <a:t>to</a:t>
            </a:r>
            <a:r>
              <a:rPr dirty="0" baseline="4629" sz="2700" spc="22">
                <a:latin typeface="Tahoma"/>
                <a:cs typeface="Tahoma"/>
              </a:rPr>
              <a:t> </a:t>
            </a:r>
            <a:r>
              <a:rPr dirty="0" baseline="4629" sz="2700" spc="-22">
                <a:latin typeface="Tahoma"/>
                <a:cs typeface="Tahoma"/>
              </a:rPr>
              <a:t>Naïve</a:t>
            </a:r>
            <a:endParaRPr baseline="4629" sz="2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20460000">
            <a:off x="681279" y="1737347"/>
            <a:ext cx="322438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5">
                <a:latin typeface="Tahoma"/>
                <a:cs typeface="Tahoma"/>
              </a:rPr>
              <a:t>Bayes C</a:t>
            </a:r>
            <a:r>
              <a:rPr dirty="0" baseline="1543" sz="2700" spc="-22">
                <a:latin typeface="Tahoma"/>
                <a:cs typeface="Tahoma"/>
              </a:rPr>
              <a:t>lassifiers </a:t>
            </a:r>
            <a:r>
              <a:rPr dirty="0" baseline="1543" sz="2700" spc="-15">
                <a:latin typeface="Tahoma"/>
                <a:cs typeface="Tahoma"/>
              </a:rPr>
              <a:t>and </a:t>
            </a:r>
            <a:r>
              <a:rPr dirty="0" baseline="3086" sz="2700" spc="-15">
                <a:latin typeface="Tahoma"/>
                <a:cs typeface="Tahoma"/>
              </a:rPr>
              <a:t>the</a:t>
            </a:r>
            <a:r>
              <a:rPr dirty="0" baseline="3086" sz="2700" spc="-30">
                <a:latin typeface="Tahoma"/>
                <a:cs typeface="Tahoma"/>
              </a:rPr>
              <a:t> </a:t>
            </a:r>
            <a:r>
              <a:rPr dirty="0" baseline="3086" sz="2700" spc="-22">
                <a:latin typeface="Tahoma"/>
                <a:cs typeface="Tahoma"/>
              </a:rPr>
              <a:t>theory</a:t>
            </a:r>
            <a:endParaRPr baseline="3086"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20460000">
            <a:off x="751112" y="1870782"/>
            <a:ext cx="398483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0">
                <a:latin typeface="Tahoma"/>
                <a:cs typeface="Tahoma"/>
              </a:rPr>
              <a:t>surroundi</a:t>
            </a:r>
            <a:r>
              <a:rPr dirty="0" baseline="1543" sz="2700" spc="-15">
                <a:latin typeface="Tahoma"/>
                <a:cs typeface="Tahoma"/>
              </a:rPr>
              <a:t>ng </a:t>
            </a:r>
            <a:r>
              <a:rPr dirty="0" baseline="1543" sz="2700" spc="-22">
                <a:latin typeface="Tahoma"/>
                <a:cs typeface="Tahoma"/>
              </a:rPr>
              <a:t>them, </a:t>
            </a:r>
            <a:r>
              <a:rPr dirty="0" baseline="3086" sz="2700" spc="-15">
                <a:latin typeface="Tahoma"/>
                <a:cs typeface="Tahoma"/>
              </a:rPr>
              <a:t>please </a:t>
            </a:r>
            <a:r>
              <a:rPr dirty="0" baseline="3086" sz="2700" spc="-22">
                <a:latin typeface="Tahoma"/>
                <a:cs typeface="Tahoma"/>
              </a:rPr>
              <a:t>see</a:t>
            </a:r>
            <a:r>
              <a:rPr dirty="0" baseline="3086" sz="2700" spc="-52">
                <a:latin typeface="Tahoma"/>
                <a:cs typeface="Tahoma"/>
              </a:rPr>
              <a:t> </a:t>
            </a:r>
            <a:r>
              <a:rPr dirty="0" baseline="4629" sz="2700" spc="-22">
                <a:latin typeface="Tahoma"/>
                <a:cs typeface="Tahoma"/>
              </a:rPr>
              <a:t>Andrew’s</a:t>
            </a:r>
            <a:endParaRPr baseline="4629" sz="2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 rot="20460000">
            <a:off x="845084" y="2154269"/>
            <a:ext cx="3837769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5">
                <a:latin typeface="Tahoma"/>
                <a:cs typeface="Tahoma"/>
              </a:rPr>
              <a:t>lectur</a:t>
            </a:r>
            <a:r>
              <a:rPr dirty="0" baseline="1543" sz="2700" spc="-22">
                <a:latin typeface="Tahoma"/>
                <a:cs typeface="Tahoma"/>
              </a:rPr>
              <a:t>e </a:t>
            </a:r>
            <a:r>
              <a:rPr dirty="0" baseline="1543" sz="2700" spc="-7">
                <a:latin typeface="Tahoma"/>
                <a:cs typeface="Tahoma"/>
              </a:rPr>
              <a:t>on </a:t>
            </a:r>
            <a:r>
              <a:rPr dirty="0" baseline="1543" sz="2700" spc="-22">
                <a:latin typeface="Tahoma"/>
                <a:cs typeface="Tahoma"/>
              </a:rPr>
              <a:t>Probab</a:t>
            </a:r>
            <a:r>
              <a:rPr dirty="0" baseline="3086" sz="2700" spc="-22">
                <a:latin typeface="Tahoma"/>
                <a:cs typeface="Tahoma"/>
              </a:rPr>
              <a:t>ility for </a:t>
            </a:r>
            <a:r>
              <a:rPr dirty="0" baseline="3086" sz="2700" spc="-15">
                <a:latin typeface="Tahoma"/>
                <a:cs typeface="Tahoma"/>
              </a:rPr>
              <a:t>Data</a:t>
            </a:r>
            <a:r>
              <a:rPr dirty="0" baseline="3086" sz="2700" spc="-44">
                <a:latin typeface="Tahoma"/>
                <a:cs typeface="Tahoma"/>
              </a:rPr>
              <a:t> </a:t>
            </a:r>
            <a:r>
              <a:rPr dirty="0" baseline="4629" sz="2700" spc="-15">
                <a:latin typeface="Tahoma"/>
                <a:cs typeface="Tahoma"/>
              </a:rPr>
              <a:t>Miners.</a:t>
            </a:r>
            <a:endParaRPr baseline="4629" sz="27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05578" y="5976365"/>
            <a:ext cx="4467225" cy="1271270"/>
          </a:xfrm>
          <a:custGeom>
            <a:avLst/>
            <a:gdLst/>
            <a:ahLst/>
            <a:cxnLst/>
            <a:rect l="l" t="t" r="r" b="b"/>
            <a:pathLst>
              <a:path w="4467225" h="1271270">
                <a:moveTo>
                  <a:pt x="4466844" y="637794"/>
                </a:moveTo>
                <a:lnTo>
                  <a:pt x="4374642" y="0"/>
                </a:lnTo>
                <a:lnTo>
                  <a:pt x="0" y="633222"/>
                </a:lnTo>
                <a:lnTo>
                  <a:pt x="92201" y="1271016"/>
                </a:lnTo>
                <a:lnTo>
                  <a:pt x="4466844" y="63779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05578" y="5976365"/>
            <a:ext cx="4467225" cy="1271270"/>
          </a:xfrm>
          <a:custGeom>
            <a:avLst/>
            <a:gdLst/>
            <a:ahLst/>
            <a:cxnLst/>
            <a:rect l="l" t="t" r="r" b="b"/>
            <a:pathLst>
              <a:path w="4467225" h="1271270">
                <a:moveTo>
                  <a:pt x="0" y="633222"/>
                </a:moveTo>
                <a:lnTo>
                  <a:pt x="92201" y="1271016"/>
                </a:lnTo>
                <a:lnTo>
                  <a:pt x="4466844" y="637794"/>
                </a:lnTo>
                <a:lnTo>
                  <a:pt x="4374642" y="0"/>
                </a:lnTo>
                <a:lnTo>
                  <a:pt x="0" y="633222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 rot="21120000">
            <a:off x="5100889" y="6386333"/>
            <a:ext cx="386692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0">
                <a:latin typeface="Tahoma"/>
                <a:cs typeface="Tahoma"/>
              </a:rPr>
              <a:t>These not</a:t>
            </a:r>
            <a:r>
              <a:rPr dirty="0" baseline="1543" sz="2700" spc="-15">
                <a:latin typeface="Tahoma"/>
                <a:cs typeface="Tahoma"/>
              </a:rPr>
              <a:t>es assume you ha</a:t>
            </a:r>
            <a:r>
              <a:rPr dirty="0" baseline="3086" sz="2700" spc="-15">
                <a:latin typeface="Tahoma"/>
                <a:cs typeface="Tahoma"/>
              </a:rPr>
              <a:t>ve</a:t>
            </a:r>
            <a:r>
              <a:rPr dirty="0" baseline="3086" sz="2700" spc="-37">
                <a:latin typeface="Tahoma"/>
                <a:cs typeface="Tahoma"/>
              </a:rPr>
              <a:t> </a:t>
            </a:r>
            <a:r>
              <a:rPr dirty="0" baseline="3086" sz="2700" spc="-15">
                <a:latin typeface="Tahoma"/>
                <a:cs typeface="Tahoma"/>
              </a:rPr>
              <a:t>already</a:t>
            </a:r>
            <a:endParaRPr baseline="3086" sz="2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 rot="21120000">
            <a:off x="5145926" y="6764804"/>
            <a:ext cx="2377659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0">
                <a:latin typeface="Tahoma"/>
                <a:cs typeface="Tahoma"/>
              </a:rPr>
              <a:t>met Baye</a:t>
            </a:r>
            <a:r>
              <a:rPr dirty="0" baseline="1543" sz="2700" spc="-15">
                <a:latin typeface="Tahoma"/>
                <a:cs typeface="Tahoma"/>
              </a:rPr>
              <a:t>sian</a:t>
            </a:r>
            <a:r>
              <a:rPr dirty="0" baseline="1543" sz="2700" spc="-82">
                <a:latin typeface="Tahoma"/>
                <a:cs typeface="Tahoma"/>
              </a:rPr>
              <a:t> </a:t>
            </a:r>
            <a:r>
              <a:rPr dirty="0" baseline="1543" sz="2700" spc="-15">
                <a:latin typeface="Tahoma"/>
                <a:cs typeface="Tahoma"/>
              </a:rPr>
              <a:t>Networks</a:t>
            </a:r>
            <a:endParaRPr baseline="1543"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28380" y="6973241"/>
            <a:ext cx="570865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Slide</a:t>
            </a:r>
            <a:r>
              <a:rPr dirty="0" sz="1200" spc="-50">
                <a:latin typeface="Tahoma"/>
                <a:cs typeface="Tahoma"/>
              </a:rPr>
              <a:t> </a:t>
            </a:r>
            <a:fld id="{81D60167-4931-47E6-BA6A-407CBD079E47}" type="slidenum">
              <a:rPr dirty="0" sz="1200">
                <a:latin typeface="Tahoma"/>
                <a:cs typeface="Tahoma"/>
              </a:rPr>
              <a:t>10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7" y="350773"/>
            <a:ext cx="7486015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27935" marR="5080" indent="-251587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More Facts About Naïve Bayes  </a:t>
            </a:r>
            <a:r>
              <a:rPr dirty="0" spc="-1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859534"/>
            <a:ext cx="8415020" cy="4191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0775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dirty="0" sz="2400" spc="-5">
                <a:latin typeface="Tahoma"/>
                <a:cs typeface="Tahoma"/>
              </a:rPr>
              <a:t>Naïve Bayes Classifiers can be built with real-valued  inputs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2400">
              <a:latin typeface="Tahoma"/>
              <a:cs typeface="Tahoma"/>
            </a:endParaRPr>
          </a:p>
          <a:p>
            <a:pPr algn="just" marL="355600" marR="36322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6235" algn="l"/>
              </a:tabLst>
            </a:pPr>
            <a:r>
              <a:rPr dirty="0" sz="2400" spc="-5">
                <a:latin typeface="Tahoma"/>
                <a:cs typeface="Tahoma"/>
              </a:rPr>
              <a:t>Rather Technical </a:t>
            </a:r>
            <a:r>
              <a:rPr dirty="0" sz="2400">
                <a:latin typeface="Tahoma"/>
                <a:cs typeface="Tahoma"/>
              </a:rPr>
              <a:t>Complaint: </a:t>
            </a:r>
            <a:r>
              <a:rPr dirty="0" sz="2400" spc="-5">
                <a:latin typeface="Tahoma"/>
                <a:cs typeface="Tahoma"/>
              </a:rPr>
              <a:t>Bayes Classifiers don’t try to  be </a:t>
            </a:r>
            <a:r>
              <a:rPr dirty="0" sz="2400">
                <a:latin typeface="Tahoma"/>
                <a:cs typeface="Tahoma"/>
              </a:rPr>
              <a:t>maximally </a:t>
            </a:r>
            <a:r>
              <a:rPr dirty="0" sz="2400" spc="-5">
                <a:latin typeface="Tahoma"/>
                <a:cs typeface="Tahoma"/>
              </a:rPr>
              <a:t>discriminative---they merely try to honestly  model what’s going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on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2400">
              <a:latin typeface="Tahoma"/>
              <a:cs typeface="Tahoma"/>
            </a:endParaRPr>
          </a:p>
          <a:p>
            <a:pPr marL="355600" marR="485775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ahoma"/>
                <a:cs typeface="Tahoma"/>
              </a:rPr>
              <a:t>Zero probabilities are painful for Joint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Naïve.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5">
                <a:latin typeface="Tahoma"/>
                <a:cs typeface="Tahoma"/>
              </a:rPr>
              <a:t>hack  (justifiable with the magic words “Dirichlet Prior”) can  help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*</a:t>
            </a:r>
            <a:r>
              <a:rPr dirty="0" sz="2400" spc="-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 marR="658495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ahoma"/>
                <a:cs typeface="Tahoma"/>
              </a:rPr>
              <a:t>Naïve Bayes is wonderfully cheap.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survives </a:t>
            </a:r>
            <a:r>
              <a:rPr dirty="0" sz="2400">
                <a:latin typeface="Tahoma"/>
                <a:cs typeface="Tahoma"/>
              </a:rPr>
              <a:t>10,000  </a:t>
            </a:r>
            <a:r>
              <a:rPr dirty="0" sz="2400" spc="-5">
                <a:latin typeface="Tahoma"/>
                <a:cs typeface="Tahoma"/>
              </a:rPr>
              <a:t>attributes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cheerfully!</a:t>
            </a:r>
            <a:endParaRPr sz="2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FF0000"/>
                </a:solidFill>
                <a:latin typeface="Tahoma"/>
                <a:cs typeface="Tahoma"/>
              </a:rPr>
              <a:t>*See future Andrew</a:t>
            </a:r>
            <a:r>
              <a:rPr dirty="0" sz="1600" spc="-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Tahoma"/>
                <a:cs typeface="Tahoma"/>
              </a:rPr>
              <a:t>Lectures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28380" y="6973241"/>
            <a:ext cx="570865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Slide</a:t>
            </a:r>
            <a:r>
              <a:rPr dirty="0" sz="1200" spc="-50">
                <a:latin typeface="Tahoma"/>
                <a:cs typeface="Tahoma"/>
              </a:rPr>
              <a:t> </a:t>
            </a:r>
            <a:fld id="{81D60167-4931-47E6-BA6A-407CBD079E47}" type="slidenum">
              <a:rPr dirty="0" sz="1200">
                <a:latin typeface="Tahoma"/>
                <a:cs typeface="Tahoma"/>
              </a:rPr>
              <a:t>10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472" y="1021333"/>
            <a:ext cx="565531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What </a:t>
            </a:r>
            <a:r>
              <a:rPr dirty="0" spc="-5"/>
              <a:t>you </a:t>
            </a:r>
            <a:r>
              <a:rPr dirty="0" spc="-10"/>
              <a:t>should</a:t>
            </a:r>
            <a:r>
              <a:rPr dirty="0" spc="-25"/>
              <a:t> </a:t>
            </a:r>
            <a:r>
              <a:rPr dirty="0" spc="-10"/>
              <a:t>know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1762464"/>
            <a:ext cx="5877560" cy="11944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0"/>
              </a:spcBef>
              <a:buChar char="•"/>
              <a:tabLst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How to build a Bayes</a:t>
            </a:r>
            <a:r>
              <a:rPr dirty="0" sz="3200" spc="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Classifier</a:t>
            </a:r>
            <a:endParaRPr sz="32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How to predict with a</a:t>
            </a:r>
            <a:r>
              <a:rPr dirty="0" sz="3200" spc="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BC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289" y="792733"/>
            <a:ext cx="47567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simple Bayes</a:t>
            </a:r>
            <a:r>
              <a:rPr dirty="0" spc="-55"/>
              <a:t> </a:t>
            </a:r>
            <a:r>
              <a:rPr dirty="0" spc="-5"/>
              <a:t>Net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299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17907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19">
                <a:moveTo>
                  <a:pt x="0" y="0"/>
                </a:moveTo>
                <a:lnTo>
                  <a:pt x="0" y="579119"/>
                </a:lnTo>
                <a:lnTo>
                  <a:pt x="533400" y="57911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69817" y="1821433"/>
            <a:ext cx="1949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J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51908" y="3574033"/>
            <a:ext cx="2774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599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56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399" y="57912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36061" y="3574033"/>
            <a:ext cx="25272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Z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68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98880" y="3574033"/>
            <a:ext cx="269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66494" y="2434589"/>
            <a:ext cx="1395730" cy="1092835"/>
          </a:xfrm>
          <a:custGeom>
            <a:avLst/>
            <a:gdLst/>
            <a:ahLst/>
            <a:cxnLst/>
            <a:rect l="l" t="t" r="r" b="b"/>
            <a:pathLst>
              <a:path w="1395730" h="1092835">
                <a:moveTo>
                  <a:pt x="96133" y="1009427"/>
                </a:moveTo>
                <a:lnTo>
                  <a:pt x="60960" y="964692"/>
                </a:lnTo>
                <a:lnTo>
                  <a:pt x="0" y="1092708"/>
                </a:lnTo>
                <a:lnTo>
                  <a:pt x="86106" y="1075298"/>
                </a:lnTo>
                <a:lnTo>
                  <a:pt x="86106" y="1017270"/>
                </a:lnTo>
                <a:lnTo>
                  <a:pt x="96133" y="1009427"/>
                </a:lnTo>
                <a:close/>
              </a:path>
              <a:path w="1395730" h="1092835">
                <a:moveTo>
                  <a:pt x="104151" y="1019624"/>
                </a:moveTo>
                <a:lnTo>
                  <a:pt x="96133" y="1009427"/>
                </a:lnTo>
                <a:lnTo>
                  <a:pt x="86106" y="1017270"/>
                </a:lnTo>
                <a:lnTo>
                  <a:pt x="94487" y="1027176"/>
                </a:lnTo>
                <a:lnTo>
                  <a:pt x="104151" y="1019624"/>
                </a:lnTo>
                <a:close/>
              </a:path>
              <a:path w="1395730" h="1092835">
                <a:moveTo>
                  <a:pt x="139445" y="1064514"/>
                </a:moveTo>
                <a:lnTo>
                  <a:pt x="104151" y="1019624"/>
                </a:lnTo>
                <a:lnTo>
                  <a:pt x="94487" y="1027176"/>
                </a:lnTo>
                <a:lnTo>
                  <a:pt x="86106" y="1017270"/>
                </a:lnTo>
                <a:lnTo>
                  <a:pt x="86106" y="1075298"/>
                </a:lnTo>
                <a:lnTo>
                  <a:pt x="139445" y="1064514"/>
                </a:lnTo>
                <a:close/>
              </a:path>
              <a:path w="1395730" h="1092835">
                <a:moveTo>
                  <a:pt x="1395221" y="10668"/>
                </a:moveTo>
                <a:lnTo>
                  <a:pt x="1386839" y="0"/>
                </a:lnTo>
                <a:lnTo>
                  <a:pt x="96133" y="1009427"/>
                </a:lnTo>
                <a:lnTo>
                  <a:pt x="104151" y="1019624"/>
                </a:lnTo>
                <a:lnTo>
                  <a:pt x="1395221" y="1066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20973" y="2630423"/>
            <a:ext cx="233679" cy="769620"/>
          </a:xfrm>
          <a:custGeom>
            <a:avLst/>
            <a:gdLst/>
            <a:ahLst/>
            <a:cxnLst/>
            <a:rect l="l" t="t" r="r" b="b"/>
            <a:pathLst>
              <a:path w="233679" h="769620">
                <a:moveTo>
                  <a:pt x="55709" y="645379"/>
                </a:moveTo>
                <a:lnTo>
                  <a:pt x="0" y="630936"/>
                </a:lnTo>
                <a:lnTo>
                  <a:pt x="30479" y="769620"/>
                </a:lnTo>
                <a:lnTo>
                  <a:pt x="52577" y="744261"/>
                </a:lnTo>
                <a:lnTo>
                  <a:pt x="52577" y="657605"/>
                </a:lnTo>
                <a:lnTo>
                  <a:pt x="55709" y="645379"/>
                </a:lnTo>
                <a:close/>
              </a:path>
              <a:path w="233679" h="769620">
                <a:moveTo>
                  <a:pt x="67873" y="648532"/>
                </a:moveTo>
                <a:lnTo>
                  <a:pt x="55709" y="645379"/>
                </a:lnTo>
                <a:lnTo>
                  <a:pt x="52577" y="657605"/>
                </a:lnTo>
                <a:lnTo>
                  <a:pt x="64769" y="660653"/>
                </a:lnTo>
                <a:lnTo>
                  <a:pt x="67873" y="648532"/>
                </a:lnTo>
                <a:close/>
              </a:path>
              <a:path w="233679" h="769620">
                <a:moveTo>
                  <a:pt x="123443" y="662939"/>
                </a:moveTo>
                <a:lnTo>
                  <a:pt x="67873" y="648532"/>
                </a:lnTo>
                <a:lnTo>
                  <a:pt x="64769" y="660653"/>
                </a:lnTo>
                <a:lnTo>
                  <a:pt x="52577" y="657605"/>
                </a:lnTo>
                <a:lnTo>
                  <a:pt x="52577" y="744261"/>
                </a:lnTo>
                <a:lnTo>
                  <a:pt x="123443" y="662939"/>
                </a:lnTo>
                <a:close/>
              </a:path>
              <a:path w="233679" h="769620">
                <a:moveTo>
                  <a:pt x="233171" y="3047"/>
                </a:moveTo>
                <a:lnTo>
                  <a:pt x="220979" y="0"/>
                </a:lnTo>
                <a:lnTo>
                  <a:pt x="55709" y="645379"/>
                </a:lnTo>
                <a:lnTo>
                  <a:pt x="67873" y="648532"/>
                </a:lnTo>
                <a:lnTo>
                  <a:pt x="233171" y="304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33621" y="2436114"/>
            <a:ext cx="921385" cy="1037590"/>
          </a:xfrm>
          <a:custGeom>
            <a:avLst/>
            <a:gdLst/>
            <a:ahLst/>
            <a:cxnLst/>
            <a:rect l="l" t="t" r="r" b="b"/>
            <a:pathLst>
              <a:path w="921385" h="1037589">
                <a:moveTo>
                  <a:pt x="841077" y="938273"/>
                </a:moveTo>
                <a:lnTo>
                  <a:pt x="9905" y="0"/>
                </a:lnTo>
                <a:lnTo>
                  <a:pt x="0" y="8382"/>
                </a:lnTo>
                <a:lnTo>
                  <a:pt x="831831" y="946549"/>
                </a:lnTo>
                <a:lnTo>
                  <a:pt x="841077" y="938273"/>
                </a:lnTo>
                <a:close/>
              </a:path>
              <a:path w="921385" h="1037589">
                <a:moveTo>
                  <a:pt x="849629" y="1008513"/>
                </a:moveTo>
                <a:lnTo>
                  <a:pt x="849629" y="947928"/>
                </a:lnTo>
                <a:lnTo>
                  <a:pt x="840486" y="956310"/>
                </a:lnTo>
                <a:lnTo>
                  <a:pt x="831831" y="946549"/>
                </a:lnTo>
                <a:lnTo>
                  <a:pt x="789431" y="984504"/>
                </a:lnTo>
                <a:lnTo>
                  <a:pt x="849629" y="1008513"/>
                </a:lnTo>
                <a:close/>
              </a:path>
              <a:path w="921385" h="1037589">
                <a:moveTo>
                  <a:pt x="849629" y="947928"/>
                </a:moveTo>
                <a:lnTo>
                  <a:pt x="841077" y="938273"/>
                </a:lnTo>
                <a:lnTo>
                  <a:pt x="831831" y="946549"/>
                </a:lnTo>
                <a:lnTo>
                  <a:pt x="840486" y="956310"/>
                </a:lnTo>
                <a:lnTo>
                  <a:pt x="849629" y="947928"/>
                </a:lnTo>
                <a:close/>
              </a:path>
              <a:path w="921385" h="1037589">
                <a:moveTo>
                  <a:pt x="921257" y="1037082"/>
                </a:moveTo>
                <a:lnTo>
                  <a:pt x="883919" y="899922"/>
                </a:lnTo>
                <a:lnTo>
                  <a:pt x="841077" y="938273"/>
                </a:lnTo>
                <a:lnTo>
                  <a:pt x="849629" y="947928"/>
                </a:lnTo>
                <a:lnTo>
                  <a:pt x="849629" y="1008513"/>
                </a:lnTo>
                <a:lnTo>
                  <a:pt x="921257" y="103708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73058" y="4865560"/>
          <a:ext cx="6801484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/>
                <a:gridCol w="6158229"/>
              </a:tblGrid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J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Person is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Junior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Brought Coat to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Classroom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Z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Live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zipcode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15213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Saw “Return of the King” more than</a:t>
                      </a:r>
                      <a:r>
                        <a:rPr dirty="0" sz="2400" spc="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once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289" y="792733"/>
            <a:ext cx="47567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simple Bayes</a:t>
            </a:r>
            <a:r>
              <a:rPr dirty="0" spc="-55"/>
              <a:t> </a:t>
            </a:r>
            <a:r>
              <a:rPr dirty="0" spc="-5"/>
              <a:t>Net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299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17907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19">
                <a:moveTo>
                  <a:pt x="0" y="0"/>
                </a:moveTo>
                <a:lnTo>
                  <a:pt x="0" y="579119"/>
                </a:lnTo>
                <a:lnTo>
                  <a:pt x="533400" y="57911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69817" y="1821433"/>
            <a:ext cx="1949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J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51908" y="3574033"/>
            <a:ext cx="2774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599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56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399" y="57912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36061" y="3574033"/>
            <a:ext cx="25272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Z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68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98880" y="3574033"/>
            <a:ext cx="269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66494" y="2434589"/>
            <a:ext cx="1395730" cy="1092835"/>
          </a:xfrm>
          <a:custGeom>
            <a:avLst/>
            <a:gdLst/>
            <a:ahLst/>
            <a:cxnLst/>
            <a:rect l="l" t="t" r="r" b="b"/>
            <a:pathLst>
              <a:path w="1395730" h="1092835">
                <a:moveTo>
                  <a:pt x="96133" y="1009427"/>
                </a:moveTo>
                <a:lnTo>
                  <a:pt x="60960" y="964692"/>
                </a:lnTo>
                <a:lnTo>
                  <a:pt x="0" y="1092708"/>
                </a:lnTo>
                <a:lnTo>
                  <a:pt x="86106" y="1075298"/>
                </a:lnTo>
                <a:lnTo>
                  <a:pt x="86106" y="1017270"/>
                </a:lnTo>
                <a:lnTo>
                  <a:pt x="96133" y="1009427"/>
                </a:lnTo>
                <a:close/>
              </a:path>
              <a:path w="1395730" h="1092835">
                <a:moveTo>
                  <a:pt x="104151" y="1019624"/>
                </a:moveTo>
                <a:lnTo>
                  <a:pt x="96133" y="1009427"/>
                </a:lnTo>
                <a:lnTo>
                  <a:pt x="86106" y="1017270"/>
                </a:lnTo>
                <a:lnTo>
                  <a:pt x="94487" y="1027176"/>
                </a:lnTo>
                <a:lnTo>
                  <a:pt x="104151" y="1019624"/>
                </a:lnTo>
                <a:close/>
              </a:path>
              <a:path w="1395730" h="1092835">
                <a:moveTo>
                  <a:pt x="139445" y="1064514"/>
                </a:moveTo>
                <a:lnTo>
                  <a:pt x="104151" y="1019624"/>
                </a:lnTo>
                <a:lnTo>
                  <a:pt x="94487" y="1027176"/>
                </a:lnTo>
                <a:lnTo>
                  <a:pt x="86106" y="1017270"/>
                </a:lnTo>
                <a:lnTo>
                  <a:pt x="86106" y="1075298"/>
                </a:lnTo>
                <a:lnTo>
                  <a:pt x="139445" y="1064514"/>
                </a:lnTo>
                <a:close/>
              </a:path>
              <a:path w="1395730" h="1092835">
                <a:moveTo>
                  <a:pt x="1395221" y="10668"/>
                </a:moveTo>
                <a:lnTo>
                  <a:pt x="1386839" y="0"/>
                </a:lnTo>
                <a:lnTo>
                  <a:pt x="96133" y="1009427"/>
                </a:lnTo>
                <a:lnTo>
                  <a:pt x="104151" y="1019624"/>
                </a:lnTo>
                <a:lnTo>
                  <a:pt x="1395221" y="1066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20973" y="2630423"/>
            <a:ext cx="233679" cy="769620"/>
          </a:xfrm>
          <a:custGeom>
            <a:avLst/>
            <a:gdLst/>
            <a:ahLst/>
            <a:cxnLst/>
            <a:rect l="l" t="t" r="r" b="b"/>
            <a:pathLst>
              <a:path w="233679" h="769620">
                <a:moveTo>
                  <a:pt x="55709" y="645379"/>
                </a:moveTo>
                <a:lnTo>
                  <a:pt x="0" y="630936"/>
                </a:lnTo>
                <a:lnTo>
                  <a:pt x="30479" y="769620"/>
                </a:lnTo>
                <a:lnTo>
                  <a:pt x="52577" y="744261"/>
                </a:lnTo>
                <a:lnTo>
                  <a:pt x="52577" y="657605"/>
                </a:lnTo>
                <a:lnTo>
                  <a:pt x="55709" y="645379"/>
                </a:lnTo>
                <a:close/>
              </a:path>
              <a:path w="233679" h="769620">
                <a:moveTo>
                  <a:pt x="67873" y="648532"/>
                </a:moveTo>
                <a:lnTo>
                  <a:pt x="55709" y="645379"/>
                </a:lnTo>
                <a:lnTo>
                  <a:pt x="52577" y="657605"/>
                </a:lnTo>
                <a:lnTo>
                  <a:pt x="64769" y="660653"/>
                </a:lnTo>
                <a:lnTo>
                  <a:pt x="67873" y="648532"/>
                </a:lnTo>
                <a:close/>
              </a:path>
              <a:path w="233679" h="769620">
                <a:moveTo>
                  <a:pt x="123443" y="662939"/>
                </a:moveTo>
                <a:lnTo>
                  <a:pt x="67873" y="648532"/>
                </a:lnTo>
                <a:lnTo>
                  <a:pt x="64769" y="660653"/>
                </a:lnTo>
                <a:lnTo>
                  <a:pt x="52577" y="657605"/>
                </a:lnTo>
                <a:lnTo>
                  <a:pt x="52577" y="744261"/>
                </a:lnTo>
                <a:lnTo>
                  <a:pt x="123443" y="662939"/>
                </a:lnTo>
                <a:close/>
              </a:path>
              <a:path w="233679" h="769620">
                <a:moveTo>
                  <a:pt x="233171" y="3047"/>
                </a:moveTo>
                <a:lnTo>
                  <a:pt x="220979" y="0"/>
                </a:lnTo>
                <a:lnTo>
                  <a:pt x="55709" y="645379"/>
                </a:lnTo>
                <a:lnTo>
                  <a:pt x="67873" y="648532"/>
                </a:lnTo>
                <a:lnTo>
                  <a:pt x="233171" y="304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33621" y="2436114"/>
            <a:ext cx="921385" cy="1037590"/>
          </a:xfrm>
          <a:custGeom>
            <a:avLst/>
            <a:gdLst/>
            <a:ahLst/>
            <a:cxnLst/>
            <a:rect l="l" t="t" r="r" b="b"/>
            <a:pathLst>
              <a:path w="921385" h="1037589">
                <a:moveTo>
                  <a:pt x="841077" y="938273"/>
                </a:moveTo>
                <a:lnTo>
                  <a:pt x="9905" y="0"/>
                </a:lnTo>
                <a:lnTo>
                  <a:pt x="0" y="8382"/>
                </a:lnTo>
                <a:lnTo>
                  <a:pt x="831831" y="946549"/>
                </a:lnTo>
                <a:lnTo>
                  <a:pt x="841077" y="938273"/>
                </a:lnTo>
                <a:close/>
              </a:path>
              <a:path w="921385" h="1037589">
                <a:moveTo>
                  <a:pt x="849629" y="1008513"/>
                </a:moveTo>
                <a:lnTo>
                  <a:pt x="849629" y="947928"/>
                </a:lnTo>
                <a:lnTo>
                  <a:pt x="840486" y="956310"/>
                </a:lnTo>
                <a:lnTo>
                  <a:pt x="831831" y="946549"/>
                </a:lnTo>
                <a:lnTo>
                  <a:pt x="789431" y="984504"/>
                </a:lnTo>
                <a:lnTo>
                  <a:pt x="849629" y="1008513"/>
                </a:lnTo>
                <a:close/>
              </a:path>
              <a:path w="921385" h="1037589">
                <a:moveTo>
                  <a:pt x="849629" y="947928"/>
                </a:moveTo>
                <a:lnTo>
                  <a:pt x="841077" y="938273"/>
                </a:lnTo>
                <a:lnTo>
                  <a:pt x="831831" y="946549"/>
                </a:lnTo>
                <a:lnTo>
                  <a:pt x="840486" y="956310"/>
                </a:lnTo>
                <a:lnTo>
                  <a:pt x="849629" y="947928"/>
                </a:lnTo>
                <a:close/>
              </a:path>
              <a:path w="921385" h="1037589">
                <a:moveTo>
                  <a:pt x="921257" y="1037082"/>
                </a:moveTo>
                <a:lnTo>
                  <a:pt x="883919" y="899922"/>
                </a:lnTo>
                <a:lnTo>
                  <a:pt x="841077" y="938273"/>
                </a:lnTo>
                <a:lnTo>
                  <a:pt x="849629" y="947928"/>
                </a:lnTo>
                <a:lnTo>
                  <a:pt x="849629" y="1008513"/>
                </a:lnTo>
                <a:lnTo>
                  <a:pt x="921257" y="103708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73058" y="4865560"/>
          <a:ext cx="6801484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/>
                <a:gridCol w="6158229"/>
              </a:tblGrid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J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Person is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Junior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Brought Coat to</a:t>
                      </a:r>
                      <a:r>
                        <a:rPr dirty="0" sz="24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Classroom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Z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Live 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zipcode</a:t>
                      </a:r>
                      <a:r>
                        <a:rPr dirty="0" sz="24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15213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R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Saw “Return of the King” more than</a:t>
                      </a:r>
                      <a:r>
                        <a:rPr dirty="0" sz="2400" spc="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once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627626" y="1874520"/>
            <a:ext cx="4257675" cy="1219200"/>
          </a:xfrm>
          <a:custGeom>
            <a:avLst/>
            <a:gdLst/>
            <a:ahLst/>
            <a:cxnLst/>
            <a:rect l="l" t="t" r="r" b="b"/>
            <a:pathLst>
              <a:path w="4257675" h="1219200">
                <a:moveTo>
                  <a:pt x="1447800" y="508254"/>
                </a:moveTo>
                <a:lnTo>
                  <a:pt x="1447800" y="203454"/>
                </a:lnTo>
                <a:lnTo>
                  <a:pt x="0" y="281178"/>
                </a:lnTo>
                <a:lnTo>
                  <a:pt x="1447800" y="508254"/>
                </a:lnTo>
                <a:close/>
              </a:path>
              <a:path w="4257675" h="1219200">
                <a:moveTo>
                  <a:pt x="4257294" y="1219200"/>
                </a:moveTo>
                <a:lnTo>
                  <a:pt x="4257294" y="0"/>
                </a:lnTo>
                <a:lnTo>
                  <a:pt x="1447800" y="0"/>
                </a:lnTo>
                <a:lnTo>
                  <a:pt x="1447800" y="1219200"/>
                </a:lnTo>
                <a:lnTo>
                  <a:pt x="4257294" y="1219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27626" y="1874520"/>
            <a:ext cx="4257675" cy="1219200"/>
          </a:xfrm>
          <a:custGeom>
            <a:avLst/>
            <a:gdLst/>
            <a:ahLst/>
            <a:cxnLst/>
            <a:rect l="l" t="t" r="r" b="b"/>
            <a:pathLst>
              <a:path w="4257675" h="1219200">
                <a:moveTo>
                  <a:pt x="1447800" y="0"/>
                </a:moveTo>
                <a:lnTo>
                  <a:pt x="1447800" y="203454"/>
                </a:lnTo>
                <a:lnTo>
                  <a:pt x="0" y="281178"/>
                </a:lnTo>
                <a:lnTo>
                  <a:pt x="1447800" y="508254"/>
                </a:lnTo>
                <a:lnTo>
                  <a:pt x="1447800" y="1219200"/>
                </a:lnTo>
                <a:lnTo>
                  <a:pt x="4257294" y="1219200"/>
                </a:lnTo>
                <a:lnTo>
                  <a:pt x="4257294" y="0"/>
                </a:lnTo>
                <a:lnTo>
                  <a:pt x="1915668" y="0"/>
                </a:lnTo>
                <a:lnTo>
                  <a:pt x="14478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156452" y="2012695"/>
            <a:ext cx="240030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What parameters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are  stored in the CPTs of  this Bayes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Net?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289" y="792733"/>
            <a:ext cx="47567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simple Bayes</a:t>
            </a:r>
            <a:r>
              <a:rPr dirty="0" spc="-55"/>
              <a:t> </a:t>
            </a:r>
            <a:r>
              <a:rPr dirty="0" spc="-5"/>
              <a:t>Net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299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17907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19">
                <a:moveTo>
                  <a:pt x="0" y="0"/>
                </a:moveTo>
                <a:lnTo>
                  <a:pt x="0" y="579119"/>
                </a:lnTo>
                <a:lnTo>
                  <a:pt x="533400" y="57911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69817" y="1821433"/>
            <a:ext cx="1949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J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51908" y="3574033"/>
            <a:ext cx="2774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599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56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399" y="57912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36061" y="3574033"/>
            <a:ext cx="25272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Z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68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98880" y="3574033"/>
            <a:ext cx="269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66494" y="2434589"/>
            <a:ext cx="1395730" cy="1092835"/>
          </a:xfrm>
          <a:custGeom>
            <a:avLst/>
            <a:gdLst/>
            <a:ahLst/>
            <a:cxnLst/>
            <a:rect l="l" t="t" r="r" b="b"/>
            <a:pathLst>
              <a:path w="1395730" h="1092835">
                <a:moveTo>
                  <a:pt x="96133" y="1009427"/>
                </a:moveTo>
                <a:lnTo>
                  <a:pt x="60960" y="964692"/>
                </a:lnTo>
                <a:lnTo>
                  <a:pt x="0" y="1092708"/>
                </a:lnTo>
                <a:lnTo>
                  <a:pt x="86106" y="1075298"/>
                </a:lnTo>
                <a:lnTo>
                  <a:pt x="86106" y="1017270"/>
                </a:lnTo>
                <a:lnTo>
                  <a:pt x="96133" y="1009427"/>
                </a:lnTo>
                <a:close/>
              </a:path>
              <a:path w="1395730" h="1092835">
                <a:moveTo>
                  <a:pt x="104151" y="1019624"/>
                </a:moveTo>
                <a:lnTo>
                  <a:pt x="96133" y="1009427"/>
                </a:lnTo>
                <a:lnTo>
                  <a:pt x="86106" y="1017270"/>
                </a:lnTo>
                <a:lnTo>
                  <a:pt x="94487" y="1027176"/>
                </a:lnTo>
                <a:lnTo>
                  <a:pt x="104151" y="1019624"/>
                </a:lnTo>
                <a:close/>
              </a:path>
              <a:path w="1395730" h="1092835">
                <a:moveTo>
                  <a:pt x="139445" y="1064514"/>
                </a:moveTo>
                <a:lnTo>
                  <a:pt x="104151" y="1019624"/>
                </a:lnTo>
                <a:lnTo>
                  <a:pt x="94487" y="1027176"/>
                </a:lnTo>
                <a:lnTo>
                  <a:pt x="86106" y="1017270"/>
                </a:lnTo>
                <a:lnTo>
                  <a:pt x="86106" y="1075298"/>
                </a:lnTo>
                <a:lnTo>
                  <a:pt x="139445" y="1064514"/>
                </a:lnTo>
                <a:close/>
              </a:path>
              <a:path w="1395730" h="1092835">
                <a:moveTo>
                  <a:pt x="1395221" y="10668"/>
                </a:moveTo>
                <a:lnTo>
                  <a:pt x="1386839" y="0"/>
                </a:lnTo>
                <a:lnTo>
                  <a:pt x="96133" y="1009427"/>
                </a:lnTo>
                <a:lnTo>
                  <a:pt x="104151" y="1019624"/>
                </a:lnTo>
                <a:lnTo>
                  <a:pt x="1395221" y="1066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20973" y="2630423"/>
            <a:ext cx="233679" cy="769620"/>
          </a:xfrm>
          <a:custGeom>
            <a:avLst/>
            <a:gdLst/>
            <a:ahLst/>
            <a:cxnLst/>
            <a:rect l="l" t="t" r="r" b="b"/>
            <a:pathLst>
              <a:path w="233679" h="769620">
                <a:moveTo>
                  <a:pt x="55709" y="645379"/>
                </a:moveTo>
                <a:lnTo>
                  <a:pt x="0" y="630936"/>
                </a:lnTo>
                <a:lnTo>
                  <a:pt x="30479" y="769620"/>
                </a:lnTo>
                <a:lnTo>
                  <a:pt x="52577" y="744261"/>
                </a:lnTo>
                <a:lnTo>
                  <a:pt x="52577" y="657605"/>
                </a:lnTo>
                <a:lnTo>
                  <a:pt x="55709" y="645379"/>
                </a:lnTo>
                <a:close/>
              </a:path>
              <a:path w="233679" h="769620">
                <a:moveTo>
                  <a:pt x="67873" y="648532"/>
                </a:moveTo>
                <a:lnTo>
                  <a:pt x="55709" y="645379"/>
                </a:lnTo>
                <a:lnTo>
                  <a:pt x="52577" y="657605"/>
                </a:lnTo>
                <a:lnTo>
                  <a:pt x="64769" y="660653"/>
                </a:lnTo>
                <a:lnTo>
                  <a:pt x="67873" y="648532"/>
                </a:lnTo>
                <a:close/>
              </a:path>
              <a:path w="233679" h="769620">
                <a:moveTo>
                  <a:pt x="123443" y="662939"/>
                </a:moveTo>
                <a:lnTo>
                  <a:pt x="67873" y="648532"/>
                </a:lnTo>
                <a:lnTo>
                  <a:pt x="64769" y="660653"/>
                </a:lnTo>
                <a:lnTo>
                  <a:pt x="52577" y="657605"/>
                </a:lnTo>
                <a:lnTo>
                  <a:pt x="52577" y="744261"/>
                </a:lnTo>
                <a:lnTo>
                  <a:pt x="123443" y="662939"/>
                </a:lnTo>
                <a:close/>
              </a:path>
              <a:path w="233679" h="769620">
                <a:moveTo>
                  <a:pt x="233171" y="3047"/>
                </a:moveTo>
                <a:lnTo>
                  <a:pt x="220979" y="0"/>
                </a:lnTo>
                <a:lnTo>
                  <a:pt x="55709" y="645379"/>
                </a:lnTo>
                <a:lnTo>
                  <a:pt x="67873" y="648532"/>
                </a:lnTo>
                <a:lnTo>
                  <a:pt x="233171" y="304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33621" y="2436114"/>
            <a:ext cx="921385" cy="1037590"/>
          </a:xfrm>
          <a:custGeom>
            <a:avLst/>
            <a:gdLst/>
            <a:ahLst/>
            <a:cxnLst/>
            <a:rect l="l" t="t" r="r" b="b"/>
            <a:pathLst>
              <a:path w="921385" h="1037589">
                <a:moveTo>
                  <a:pt x="841077" y="938273"/>
                </a:moveTo>
                <a:lnTo>
                  <a:pt x="9905" y="0"/>
                </a:lnTo>
                <a:lnTo>
                  <a:pt x="0" y="8382"/>
                </a:lnTo>
                <a:lnTo>
                  <a:pt x="831831" y="946549"/>
                </a:lnTo>
                <a:lnTo>
                  <a:pt x="841077" y="938273"/>
                </a:lnTo>
                <a:close/>
              </a:path>
              <a:path w="921385" h="1037589">
                <a:moveTo>
                  <a:pt x="849629" y="1008513"/>
                </a:moveTo>
                <a:lnTo>
                  <a:pt x="849629" y="947928"/>
                </a:lnTo>
                <a:lnTo>
                  <a:pt x="840486" y="956310"/>
                </a:lnTo>
                <a:lnTo>
                  <a:pt x="831831" y="946549"/>
                </a:lnTo>
                <a:lnTo>
                  <a:pt x="789431" y="984504"/>
                </a:lnTo>
                <a:lnTo>
                  <a:pt x="849629" y="1008513"/>
                </a:lnTo>
                <a:close/>
              </a:path>
              <a:path w="921385" h="1037589">
                <a:moveTo>
                  <a:pt x="849629" y="947928"/>
                </a:moveTo>
                <a:lnTo>
                  <a:pt x="841077" y="938273"/>
                </a:lnTo>
                <a:lnTo>
                  <a:pt x="831831" y="946549"/>
                </a:lnTo>
                <a:lnTo>
                  <a:pt x="840486" y="956310"/>
                </a:lnTo>
                <a:lnTo>
                  <a:pt x="849629" y="947928"/>
                </a:lnTo>
                <a:close/>
              </a:path>
              <a:path w="921385" h="1037589">
                <a:moveTo>
                  <a:pt x="921257" y="1037082"/>
                </a:moveTo>
                <a:lnTo>
                  <a:pt x="883919" y="899922"/>
                </a:lnTo>
                <a:lnTo>
                  <a:pt x="841077" y="938273"/>
                </a:lnTo>
                <a:lnTo>
                  <a:pt x="849629" y="947928"/>
                </a:lnTo>
                <a:lnTo>
                  <a:pt x="849629" y="1008513"/>
                </a:lnTo>
                <a:lnTo>
                  <a:pt x="921257" y="103708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819584" y="1830514"/>
          <a:ext cx="3528060" cy="161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45"/>
                <a:gridCol w="3175000"/>
              </a:tblGrid>
              <a:tr h="334517"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J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Person is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6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Junior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C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Brought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Coat 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6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Classroom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Z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Live in zipcode</a:t>
                      </a:r>
                      <a:r>
                        <a:rPr dirty="0" sz="16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15213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98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Saw “Return of the King” more  than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once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089653" y="1582674"/>
            <a:ext cx="1522730" cy="400050"/>
          </a:xfrm>
          <a:prstGeom prst="rect">
            <a:avLst/>
          </a:prstGeom>
          <a:ln w="3175">
            <a:solidFill>
              <a:srgbClr val="FF0101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65"/>
              </a:spcBef>
            </a:pPr>
            <a:r>
              <a:rPr dirty="0" sz="2000" spc="-5">
                <a:latin typeface="Tahoma"/>
                <a:cs typeface="Tahoma"/>
              </a:rPr>
              <a:t>P(J)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600" y="4648200"/>
            <a:ext cx="1905000" cy="857250"/>
          </a:xfrm>
          <a:prstGeom prst="rect">
            <a:avLst/>
          </a:prstGeom>
          <a:ln w="3175">
            <a:solidFill>
              <a:srgbClr val="FF0101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60"/>
              </a:spcBef>
            </a:pPr>
            <a:r>
              <a:rPr dirty="0" sz="2000" spc="-10">
                <a:latin typeface="Tahoma"/>
                <a:cs typeface="Tahoma"/>
              </a:rPr>
              <a:t>P(C|J)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ahoma"/>
                <a:cs typeface="Tahoma"/>
              </a:rPr>
              <a:t>P(C|~J)=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29200" y="4495800"/>
            <a:ext cx="1905000" cy="857250"/>
          </a:xfrm>
          <a:custGeom>
            <a:avLst/>
            <a:gdLst/>
            <a:ahLst/>
            <a:cxnLst/>
            <a:rect l="l" t="t" r="r" b="b"/>
            <a:pathLst>
              <a:path w="1905000" h="857250">
                <a:moveTo>
                  <a:pt x="0" y="0"/>
                </a:moveTo>
                <a:lnTo>
                  <a:pt x="0" y="857250"/>
                </a:lnTo>
                <a:lnTo>
                  <a:pt x="1905000" y="85725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110226" y="4376877"/>
            <a:ext cx="10871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P(R|J) </a:t>
            </a:r>
            <a:r>
              <a:rPr dirty="0" sz="2000" spc="-5">
                <a:latin typeface="Tahoma"/>
                <a:cs typeface="Tahoma"/>
              </a:rPr>
              <a:t>=  </a:t>
            </a:r>
            <a:r>
              <a:rPr dirty="0" sz="2000" spc="-10">
                <a:latin typeface="Tahoma"/>
                <a:cs typeface="Tahoma"/>
              </a:rPr>
              <a:t>P(R</a:t>
            </a:r>
            <a:r>
              <a:rPr dirty="0" sz="2000" spc="-15">
                <a:latin typeface="Tahoma"/>
                <a:cs typeface="Tahoma"/>
              </a:rPr>
              <a:t>|</a:t>
            </a:r>
            <a:r>
              <a:rPr dirty="0" sz="2000" spc="-15">
                <a:latin typeface="Tahoma"/>
                <a:cs typeface="Tahoma"/>
              </a:rPr>
              <a:t>~</a:t>
            </a:r>
            <a:r>
              <a:rPr dirty="0" sz="2000" spc="-5">
                <a:latin typeface="Tahoma"/>
                <a:cs typeface="Tahoma"/>
              </a:rPr>
              <a:t>J</a:t>
            </a:r>
            <a:r>
              <a:rPr dirty="0" sz="2000" spc="-10">
                <a:latin typeface="Tahoma"/>
                <a:cs typeface="Tahoma"/>
              </a:rPr>
              <a:t>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43200" y="4495800"/>
            <a:ext cx="1905000" cy="857250"/>
          </a:xfrm>
          <a:custGeom>
            <a:avLst/>
            <a:gdLst/>
            <a:ahLst/>
            <a:cxnLst/>
            <a:rect l="l" t="t" r="r" b="b"/>
            <a:pathLst>
              <a:path w="1905000" h="857250">
                <a:moveTo>
                  <a:pt x="0" y="0"/>
                </a:moveTo>
                <a:lnTo>
                  <a:pt x="0" y="857250"/>
                </a:lnTo>
                <a:lnTo>
                  <a:pt x="1904999" y="857250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24226" y="4376877"/>
            <a:ext cx="10718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P(Z|J) </a:t>
            </a:r>
            <a:r>
              <a:rPr dirty="0" sz="2000" spc="-5">
                <a:latin typeface="Tahoma"/>
                <a:cs typeface="Tahoma"/>
              </a:rPr>
              <a:t>=  </a:t>
            </a:r>
            <a:r>
              <a:rPr dirty="0" sz="2000" spc="-10">
                <a:latin typeface="Tahoma"/>
                <a:cs typeface="Tahoma"/>
              </a:rPr>
              <a:t>P(Z|~J)=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40479" y="5197602"/>
            <a:ext cx="5577840" cy="1892300"/>
          </a:xfrm>
          <a:custGeom>
            <a:avLst/>
            <a:gdLst/>
            <a:ahLst/>
            <a:cxnLst/>
            <a:rect l="l" t="t" r="r" b="b"/>
            <a:pathLst>
              <a:path w="5577840" h="1892300">
                <a:moveTo>
                  <a:pt x="0" y="896112"/>
                </a:moveTo>
                <a:lnTo>
                  <a:pt x="165354" y="1892046"/>
                </a:lnTo>
                <a:lnTo>
                  <a:pt x="5577840" y="995934"/>
                </a:lnTo>
                <a:lnTo>
                  <a:pt x="5412486" y="0"/>
                </a:lnTo>
                <a:lnTo>
                  <a:pt x="0" y="896112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 rot="21060000">
            <a:off x="4052652" y="5714528"/>
            <a:ext cx="50546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-2777" sz="3000" spc="-30">
                <a:latin typeface="Tahoma"/>
                <a:cs typeface="Tahoma"/>
              </a:rPr>
              <a:t>Supp</a:t>
            </a:r>
            <a:r>
              <a:rPr dirty="0" baseline="-1388" sz="3000" spc="-30">
                <a:latin typeface="Tahoma"/>
                <a:cs typeface="Tahoma"/>
              </a:rPr>
              <a:t>ose </a:t>
            </a:r>
            <a:r>
              <a:rPr dirty="0" baseline="-1388" sz="3000" spc="-22">
                <a:latin typeface="Tahoma"/>
                <a:cs typeface="Tahoma"/>
              </a:rPr>
              <a:t>we </a:t>
            </a:r>
            <a:r>
              <a:rPr dirty="0" sz="2000" spc="-15">
                <a:latin typeface="Tahoma"/>
                <a:cs typeface="Tahoma"/>
              </a:rPr>
              <a:t>have </a:t>
            </a:r>
            <a:r>
              <a:rPr dirty="0" sz="2000" spc="-5">
                <a:latin typeface="Tahoma"/>
                <a:cs typeface="Tahoma"/>
              </a:rPr>
              <a:t>a </a:t>
            </a:r>
            <a:r>
              <a:rPr dirty="0" sz="2000" spc="-20">
                <a:latin typeface="Tahoma"/>
                <a:cs typeface="Tahoma"/>
              </a:rPr>
              <a:t>d</a:t>
            </a:r>
            <a:r>
              <a:rPr dirty="0" baseline="1388" sz="3000" spc="-30">
                <a:latin typeface="Tahoma"/>
                <a:cs typeface="Tahoma"/>
              </a:rPr>
              <a:t>atabase </a:t>
            </a:r>
            <a:r>
              <a:rPr dirty="0" baseline="2777" sz="3000" spc="-22">
                <a:latin typeface="Tahoma"/>
                <a:cs typeface="Tahoma"/>
              </a:rPr>
              <a:t>from 2</a:t>
            </a:r>
            <a:r>
              <a:rPr dirty="0" baseline="4166" sz="3000" spc="-22">
                <a:latin typeface="Tahoma"/>
                <a:cs typeface="Tahoma"/>
              </a:rPr>
              <a:t>0</a:t>
            </a:r>
            <a:r>
              <a:rPr dirty="0" baseline="4166" sz="3000" spc="-127">
                <a:latin typeface="Tahoma"/>
                <a:cs typeface="Tahoma"/>
              </a:rPr>
              <a:t> </a:t>
            </a:r>
            <a:r>
              <a:rPr dirty="0" baseline="4166" sz="3000" spc="-30">
                <a:latin typeface="Tahoma"/>
                <a:cs typeface="Tahoma"/>
              </a:rPr>
              <a:t>people</a:t>
            </a:r>
            <a:endParaRPr baseline="4166" sz="30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  <p:sp>
        <p:nvSpPr>
          <p:cNvPr id="31" name="object 31"/>
          <p:cNvSpPr txBox="1"/>
          <p:nvPr/>
        </p:nvSpPr>
        <p:spPr>
          <a:xfrm rot="21060000">
            <a:off x="4228620" y="6014812"/>
            <a:ext cx="4801607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-2777" sz="3000" spc="-22">
                <a:latin typeface="Tahoma"/>
                <a:cs typeface="Tahoma"/>
              </a:rPr>
              <a:t>who </a:t>
            </a:r>
            <a:r>
              <a:rPr dirty="0" baseline="-1388" sz="3000" spc="-30">
                <a:latin typeface="Tahoma"/>
                <a:cs typeface="Tahoma"/>
              </a:rPr>
              <a:t>attended </a:t>
            </a:r>
            <a:r>
              <a:rPr dirty="0" sz="2000" spc="-5">
                <a:latin typeface="Tahoma"/>
                <a:cs typeface="Tahoma"/>
              </a:rPr>
              <a:t>a </a:t>
            </a:r>
            <a:r>
              <a:rPr dirty="0" sz="2000" spc="-20">
                <a:latin typeface="Tahoma"/>
                <a:cs typeface="Tahoma"/>
              </a:rPr>
              <a:t>lectu</a:t>
            </a:r>
            <a:r>
              <a:rPr dirty="0" baseline="1388" sz="3000" spc="-30">
                <a:latin typeface="Tahoma"/>
                <a:cs typeface="Tahoma"/>
              </a:rPr>
              <a:t>re. How </a:t>
            </a:r>
            <a:r>
              <a:rPr dirty="0" baseline="2777" sz="3000" spc="-22">
                <a:latin typeface="Tahoma"/>
                <a:cs typeface="Tahoma"/>
              </a:rPr>
              <a:t>could w</a:t>
            </a:r>
            <a:r>
              <a:rPr dirty="0" baseline="4166" sz="3000" spc="-22">
                <a:latin typeface="Tahoma"/>
                <a:cs typeface="Tahoma"/>
              </a:rPr>
              <a:t>e</a:t>
            </a:r>
            <a:r>
              <a:rPr dirty="0" baseline="4166" sz="3000" spc="-52">
                <a:latin typeface="Tahoma"/>
                <a:cs typeface="Tahoma"/>
              </a:rPr>
              <a:t> </a:t>
            </a:r>
            <a:r>
              <a:rPr dirty="0" baseline="4166" sz="3000" spc="-22">
                <a:latin typeface="Tahoma"/>
                <a:cs typeface="Tahoma"/>
              </a:rPr>
              <a:t>use</a:t>
            </a:r>
            <a:endParaRPr baseline="4166" sz="3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 rot="21060000">
            <a:off x="4470151" y="6316131"/>
            <a:ext cx="441674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-2777" sz="3000" spc="-22">
                <a:latin typeface="Tahoma"/>
                <a:cs typeface="Tahoma"/>
              </a:rPr>
              <a:t>that t</a:t>
            </a:r>
            <a:r>
              <a:rPr dirty="0" baseline="-1388" sz="3000" spc="-22">
                <a:latin typeface="Tahoma"/>
                <a:cs typeface="Tahoma"/>
              </a:rPr>
              <a:t>o </a:t>
            </a:r>
            <a:r>
              <a:rPr dirty="0" baseline="-1388" sz="3000" spc="-30">
                <a:latin typeface="Tahoma"/>
                <a:cs typeface="Tahoma"/>
              </a:rPr>
              <a:t>estima</a:t>
            </a:r>
            <a:r>
              <a:rPr dirty="0" sz="2000" spc="-20">
                <a:latin typeface="Tahoma"/>
                <a:cs typeface="Tahoma"/>
              </a:rPr>
              <a:t>te </a:t>
            </a:r>
            <a:r>
              <a:rPr dirty="0" sz="2000" spc="-15">
                <a:latin typeface="Tahoma"/>
                <a:cs typeface="Tahoma"/>
              </a:rPr>
              <a:t>the v</a:t>
            </a:r>
            <a:r>
              <a:rPr dirty="0" baseline="1388" sz="3000" spc="-22">
                <a:latin typeface="Tahoma"/>
                <a:cs typeface="Tahoma"/>
              </a:rPr>
              <a:t>alues in </a:t>
            </a:r>
            <a:r>
              <a:rPr dirty="0" baseline="2777" sz="3000" spc="-30">
                <a:latin typeface="Tahoma"/>
                <a:cs typeface="Tahoma"/>
              </a:rPr>
              <a:t>this</a:t>
            </a:r>
            <a:r>
              <a:rPr dirty="0" baseline="2777" sz="3000" spc="-52">
                <a:latin typeface="Tahoma"/>
                <a:cs typeface="Tahoma"/>
              </a:rPr>
              <a:t> </a:t>
            </a:r>
            <a:r>
              <a:rPr dirty="0" baseline="2777" sz="3000" spc="-30">
                <a:latin typeface="Tahoma"/>
                <a:cs typeface="Tahoma"/>
              </a:rPr>
              <a:t>CPT</a:t>
            </a:r>
            <a:r>
              <a:rPr dirty="0" baseline="4166" sz="3000" spc="-30">
                <a:latin typeface="Tahoma"/>
                <a:cs typeface="Tahoma"/>
              </a:rPr>
              <a:t>?</a:t>
            </a:r>
            <a:endParaRPr baseline="4166"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289" y="792733"/>
            <a:ext cx="47567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simple Bayes</a:t>
            </a:r>
            <a:r>
              <a:rPr dirty="0" spc="-55"/>
              <a:t> </a:t>
            </a:r>
            <a:r>
              <a:rPr dirty="0" spc="-5"/>
              <a:t>Net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299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17907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19">
                <a:moveTo>
                  <a:pt x="0" y="0"/>
                </a:moveTo>
                <a:lnTo>
                  <a:pt x="0" y="579119"/>
                </a:lnTo>
                <a:lnTo>
                  <a:pt x="533400" y="57911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69817" y="1821433"/>
            <a:ext cx="1949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J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599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56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399" y="57912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668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98880" y="3574033"/>
            <a:ext cx="269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66494" y="2434589"/>
            <a:ext cx="1395730" cy="1092835"/>
          </a:xfrm>
          <a:custGeom>
            <a:avLst/>
            <a:gdLst/>
            <a:ahLst/>
            <a:cxnLst/>
            <a:rect l="l" t="t" r="r" b="b"/>
            <a:pathLst>
              <a:path w="1395730" h="1092835">
                <a:moveTo>
                  <a:pt x="96133" y="1009427"/>
                </a:moveTo>
                <a:lnTo>
                  <a:pt x="60960" y="964692"/>
                </a:lnTo>
                <a:lnTo>
                  <a:pt x="0" y="1092708"/>
                </a:lnTo>
                <a:lnTo>
                  <a:pt x="86106" y="1075298"/>
                </a:lnTo>
                <a:lnTo>
                  <a:pt x="86106" y="1017270"/>
                </a:lnTo>
                <a:lnTo>
                  <a:pt x="96133" y="1009427"/>
                </a:lnTo>
                <a:close/>
              </a:path>
              <a:path w="1395730" h="1092835">
                <a:moveTo>
                  <a:pt x="104151" y="1019624"/>
                </a:moveTo>
                <a:lnTo>
                  <a:pt x="96133" y="1009427"/>
                </a:lnTo>
                <a:lnTo>
                  <a:pt x="86106" y="1017270"/>
                </a:lnTo>
                <a:lnTo>
                  <a:pt x="94487" y="1027176"/>
                </a:lnTo>
                <a:lnTo>
                  <a:pt x="104151" y="1019624"/>
                </a:lnTo>
                <a:close/>
              </a:path>
              <a:path w="1395730" h="1092835">
                <a:moveTo>
                  <a:pt x="139445" y="1064514"/>
                </a:moveTo>
                <a:lnTo>
                  <a:pt x="104151" y="1019624"/>
                </a:lnTo>
                <a:lnTo>
                  <a:pt x="94487" y="1027176"/>
                </a:lnTo>
                <a:lnTo>
                  <a:pt x="86106" y="1017270"/>
                </a:lnTo>
                <a:lnTo>
                  <a:pt x="86106" y="1075298"/>
                </a:lnTo>
                <a:lnTo>
                  <a:pt x="139445" y="1064514"/>
                </a:lnTo>
                <a:close/>
              </a:path>
              <a:path w="1395730" h="1092835">
                <a:moveTo>
                  <a:pt x="1395221" y="10668"/>
                </a:moveTo>
                <a:lnTo>
                  <a:pt x="1386839" y="0"/>
                </a:lnTo>
                <a:lnTo>
                  <a:pt x="96133" y="1009427"/>
                </a:lnTo>
                <a:lnTo>
                  <a:pt x="104151" y="1019624"/>
                </a:lnTo>
                <a:lnTo>
                  <a:pt x="1395221" y="1066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20973" y="2630423"/>
            <a:ext cx="233679" cy="769620"/>
          </a:xfrm>
          <a:custGeom>
            <a:avLst/>
            <a:gdLst/>
            <a:ahLst/>
            <a:cxnLst/>
            <a:rect l="l" t="t" r="r" b="b"/>
            <a:pathLst>
              <a:path w="233679" h="769620">
                <a:moveTo>
                  <a:pt x="55709" y="645379"/>
                </a:moveTo>
                <a:lnTo>
                  <a:pt x="0" y="630936"/>
                </a:lnTo>
                <a:lnTo>
                  <a:pt x="30479" y="769620"/>
                </a:lnTo>
                <a:lnTo>
                  <a:pt x="52577" y="744261"/>
                </a:lnTo>
                <a:lnTo>
                  <a:pt x="52577" y="657605"/>
                </a:lnTo>
                <a:lnTo>
                  <a:pt x="55709" y="645379"/>
                </a:lnTo>
                <a:close/>
              </a:path>
              <a:path w="233679" h="769620">
                <a:moveTo>
                  <a:pt x="67873" y="648532"/>
                </a:moveTo>
                <a:lnTo>
                  <a:pt x="55709" y="645379"/>
                </a:lnTo>
                <a:lnTo>
                  <a:pt x="52577" y="657605"/>
                </a:lnTo>
                <a:lnTo>
                  <a:pt x="64769" y="660653"/>
                </a:lnTo>
                <a:lnTo>
                  <a:pt x="67873" y="648532"/>
                </a:lnTo>
                <a:close/>
              </a:path>
              <a:path w="233679" h="769620">
                <a:moveTo>
                  <a:pt x="123443" y="662939"/>
                </a:moveTo>
                <a:lnTo>
                  <a:pt x="67873" y="648532"/>
                </a:lnTo>
                <a:lnTo>
                  <a:pt x="64769" y="660653"/>
                </a:lnTo>
                <a:lnTo>
                  <a:pt x="52577" y="657605"/>
                </a:lnTo>
                <a:lnTo>
                  <a:pt x="52577" y="744261"/>
                </a:lnTo>
                <a:lnTo>
                  <a:pt x="123443" y="662939"/>
                </a:lnTo>
                <a:close/>
              </a:path>
              <a:path w="233679" h="769620">
                <a:moveTo>
                  <a:pt x="233171" y="3047"/>
                </a:moveTo>
                <a:lnTo>
                  <a:pt x="220979" y="0"/>
                </a:lnTo>
                <a:lnTo>
                  <a:pt x="55709" y="645379"/>
                </a:lnTo>
                <a:lnTo>
                  <a:pt x="67873" y="648532"/>
                </a:lnTo>
                <a:lnTo>
                  <a:pt x="233171" y="304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33621" y="2436114"/>
            <a:ext cx="921385" cy="1037590"/>
          </a:xfrm>
          <a:custGeom>
            <a:avLst/>
            <a:gdLst/>
            <a:ahLst/>
            <a:cxnLst/>
            <a:rect l="l" t="t" r="r" b="b"/>
            <a:pathLst>
              <a:path w="921385" h="1037589">
                <a:moveTo>
                  <a:pt x="841077" y="938273"/>
                </a:moveTo>
                <a:lnTo>
                  <a:pt x="9905" y="0"/>
                </a:lnTo>
                <a:lnTo>
                  <a:pt x="0" y="8382"/>
                </a:lnTo>
                <a:lnTo>
                  <a:pt x="831831" y="946549"/>
                </a:lnTo>
                <a:lnTo>
                  <a:pt x="841077" y="938273"/>
                </a:lnTo>
                <a:close/>
              </a:path>
              <a:path w="921385" h="1037589">
                <a:moveTo>
                  <a:pt x="849629" y="1008513"/>
                </a:moveTo>
                <a:lnTo>
                  <a:pt x="849629" y="947928"/>
                </a:lnTo>
                <a:lnTo>
                  <a:pt x="840486" y="956310"/>
                </a:lnTo>
                <a:lnTo>
                  <a:pt x="831831" y="946549"/>
                </a:lnTo>
                <a:lnTo>
                  <a:pt x="789431" y="984504"/>
                </a:lnTo>
                <a:lnTo>
                  <a:pt x="849629" y="1008513"/>
                </a:lnTo>
                <a:close/>
              </a:path>
              <a:path w="921385" h="1037589">
                <a:moveTo>
                  <a:pt x="849629" y="947928"/>
                </a:moveTo>
                <a:lnTo>
                  <a:pt x="841077" y="938273"/>
                </a:lnTo>
                <a:lnTo>
                  <a:pt x="831831" y="946549"/>
                </a:lnTo>
                <a:lnTo>
                  <a:pt x="840486" y="956310"/>
                </a:lnTo>
                <a:lnTo>
                  <a:pt x="849629" y="947928"/>
                </a:lnTo>
                <a:close/>
              </a:path>
              <a:path w="921385" h="1037589">
                <a:moveTo>
                  <a:pt x="921257" y="1037082"/>
                </a:moveTo>
                <a:lnTo>
                  <a:pt x="883919" y="899922"/>
                </a:lnTo>
                <a:lnTo>
                  <a:pt x="841077" y="938273"/>
                </a:lnTo>
                <a:lnTo>
                  <a:pt x="849629" y="947928"/>
                </a:lnTo>
                <a:lnTo>
                  <a:pt x="849629" y="1008513"/>
                </a:lnTo>
                <a:lnTo>
                  <a:pt x="921257" y="103708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33871" y="2849117"/>
            <a:ext cx="309880" cy="580390"/>
          </a:xfrm>
          <a:custGeom>
            <a:avLst/>
            <a:gdLst/>
            <a:ahLst/>
            <a:cxnLst/>
            <a:rect l="l" t="t" r="r" b="b"/>
            <a:pathLst>
              <a:path w="309879" h="580389">
                <a:moveTo>
                  <a:pt x="0" y="0"/>
                </a:moveTo>
                <a:lnTo>
                  <a:pt x="0" y="579882"/>
                </a:lnTo>
                <a:lnTo>
                  <a:pt x="309372" y="579881"/>
                </a:lnTo>
                <a:lnTo>
                  <a:pt x="309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33871" y="2514600"/>
            <a:ext cx="309880" cy="334645"/>
          </a:xfrm>
          <a:custGeom>
            <a:avLst/>
            <a:gdLst/>
            <a:ahLst/>
            <a:cxnLst/>
            <a:rect l="l" t="t" r="r" b="b"/>
            <a:pathLst>
              <a:path w="309879" h="334644">
                <a:moveTo>
                  <a:pt x="0" y="0"/>
                </a:moveTo>
                <a:lnTo>
                  <a:pt x="0" y="334517"/>
                </a:lnTo>
                <a:lnTo>
                  <a:pt x="309372" y="334517"/>
                </a:lnTo>
                <a:lnTo>
                  <a:pt x="309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13373" y="2547619"/>
            <a:ext cx="22694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dirty="0" sz="1600">
                <a:latin typeface="Tahoma"/>
                <a:cs typeface="Tahoma"/>
              </a:rPr>
              <a:t>Z	Live in zipcode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15213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8159" y="1859089"/>
            <a:ext cx="3456304" cy="3143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175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250"/>
              </a:spcBef>
              <a:tabLst>
                <a:tab pos="386715" algn="l"/>
              </a:tabLst>
            </a:pPr>
            <a:r>
              <a:rPr dirty="0" sz="1600">
                <a:latin typeface="Tahoma"/>
                <a:cs typeface="Tahoma"/>
              </a:rPr>
              <a:t>J	</a:t>
            </a:r>
            <a:r>
              <a:rPr dirty="0" sz="1600" spc="-5">
                <a:latin typeface="Tahoma"/>
                <a:cs typeface="Tahoma"/>
              </a:rPr>
              <a:t>Person is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Junior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33871" y="1844801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33871" y="2179320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33871" y="2514600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33871" y="2849879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33871" y="3429000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33871" y="1844801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0"/>
                </a:moveTo>
                <a:lnTo>
                  <a:pt x="0" y="158419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43244" y="1844801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0"/>
                </a:moveTo>
                <a:lnTo>
                  <a:pt x="0" y="158419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18497" y="1844801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0"/>
                </a:moveTo>
                <a:lnTo>
                  <a:pt x="0" y="158419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89653" y="1582674"/>
            <a:ext cx="1522730" cy="400050"/>
          </a:xfrm>
          <a:custGeom>
            <a:avLst/>
            <a:gdLst/>
            <a:ahLst/>
            <a:cxnLst/>
            <a:rect l="l" t="t" r="r" b="b"/>
            <a:pathLst>
              <a:path w="1522729" h="400050">
                <a:moveTo>
                  <a:pt x="0" y="0"/>
                </a:moveTo>
                <a:lnTo>
                  <a:pt x="0" y="400049"/>
                </a:lnTo>
                <a:lnTo>
                  <a:pt x="1522476" y="400049"/>
                </a:lnTo>
                <a:lnTo>
                  <a:pt x="152247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70679" y="1616456"/>
            <a:ext cx="7289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P(J)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9600" y="4648200"/>
            <a:ext cx="1905000" cy="857250"/>
          </a:xfrm>
          <a:custGeom>
            <a:avLst/>
            <a:gdLst/>
            <a:ahLst/>
            <a:cxnLst/>
            <a:rect l="l" t="t" r="r" b="b"/>
            <a:pathLst>
              <a:path w="1905000" h="857250">
                <a:moveTo>
                  <a:pt x="0" y="0"/>
                </a:moveTo>
                <a:lnTo>
                  <a:pt x="0" y="857250"/>
                </a:lnTo>
                <a:lnTo>
                  <a:pt x="1905000" y="85725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90626" y="4529277"/>
            <a:ext cx="10833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P(C|J) </a:t>
            </a:r>
            <a:r>
              <a:rPr dirty="0" sz="2000" spc="-5">
                <a:latin typeface="Tahoma"/>
                <a:cs typeface="Tahoma"/>
              </a:rPr>
              <a:t>=  </a:t>
            </a:r>
            <a:r>
              <a:rPr dirty="0" sz="2000" spc="-10">
                <a:latin typeface="Tahoma"/>
                <a:cs typeface="Tahoma"/>
              </a:rPr>
              <a:t>P(C|~J)=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29200" y="4495800"/>
            <a:ext cx="1905000" cy="857250"/>
          </a:xfrm>
          <a:custGeom>
            <a:avLst/>
            <a:gdLst/>
            <a:ahLst/>
            <a:cxnLst/>
            <a:rect l="l" t="t" r="r" b="b"/>
            <a:pathLst>
              <a:path w="1905000" h="857250">
                <a:moveTo>
                  <a:pt x="0" y="0"/>
                </a:moveTo>
                <a:lnTo>
                  <a:pt x="0" y="857250"/>
                </a:lnTo>
                <a:lnTo>
                  <a:pt x="1905000" y="85725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110226" y="4376877"/>
            <a:ext cx="10871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P(R|J) </a:t>
            </a:r>
            <a:r>
              <a:rPr dirty="0" sz="2000" spc="-5">
                <a:latin typeface="Tahoma"/>
                <a:cs typeface="Tahoma"/>
              </a:rPr>
              <a:t>=  </a:t>
            </a:r>
            <a:r>
              <a:rPr dirty="0" sz="2000" spc="-10">
                <a:latin typeface="Tahoma"/>
                <a:cs typeface="Tahoma"/>
              </a:rPr>
              <a:t>P(R</a:t>
            </a:r>
            <a:r>
              <a:rPr dirty="0" sz="2000" spc="-15">
                <a:latin typeface="Tahoma"/>
                <a:cs typeface="Tahoma"/>
              </a:rPr>
              <a:t>|</a:t>
            </a:r>
            <a:r>
              <a:rPr dirty="0" sz="2000" spc="-15">
                <a:latin typeface="Tahoma"/>
                <a:cs typeface="Tahoma"/>
              </a:rPr>
              <a:t>~</a:t>
            </a:r>
            <a:r>
              <a:rPr dirty="0" sz="2000" spc="-5">
                <a:latin typeface="Tahoma"/>
                <a:cs typeface="Tahoma"/>
              </a:rPr>
              <a:t>J</a:t>
            </a:r>
            <a:r>
              <a:rPr dirty="0" sz="2000" spc="-10">
                <a:latin typeface="Tahoma"/>
                <a:cs typeface="Tahoma"/>
              </a:rPr>
              <a:t>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43200" y="4495800"/>
            <a:ext cx="1905000" cy="857250"/>
          </a:xfrm>
          <a:custGeom>
            <a:avLst/>
            <a:gdLst/>
            <a:ahLst/>
            <a:cxnLst/>
            <a:rect l="l" t="t" r="r" b="b"/>
            <a:pathLst>
              <a:path w="1905000" h="857250">
                <a:moveTo>
                  <a:pt x="0" y="0"/>
                </a:moveTo>
                <a:lnTo>
                  <a:pt x="0" y="857250"/>
                </a:lnTo>
                <a:lnTo>
                  <a:pt x="1904999" y="857250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824226" y="4376877"/>
            <a:ext cx="10718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P(Z|J) </a:t>
            </a:r>
            <a:r>
              <a:rPr dirty="0" sz="2000" spc="-5">
                <a:latin typeface="Tahoma"/>
                <a:cs typeface="Tahoma"/>
              </a:rPr>
              <a:t>=  </a:t>
            </a:r>
            <a:r>
              <a:rPr dirty="0" sz="2000" spc="-10">
                <a:latin typeface="Tahoma"/>
                <a:cs typeface="Tahoma"/>
              </a:rPr>
              <a:t>P(Z|~J)=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40479" y="5197602"/>
            <a:ext cx="5577840" cy="1892300"/>
          </a:xfrm>
          <a:custGeom>
            <a:avLst/>
            <a:gdLst/>
            <a:ahLst/>
            <a:cxnLst/>
            <a:rect l="l" t="t" r="r" b="b"/>
            <a:pathLst>
              <a:path w="5577840" h="1892300">
                <a:moveTo>
                  <a:pt x="0" y="896112"/>
                </a:moveTo>
                <a:lnTo>
                  <a:pt x="165354" y="1892046"/>
                </a:lnTo>
                <a:lnTo>
                  <a:pt x="5577840" y="995934"/>
                </a:lnTo>
                <a:lnTo>
                  <a:pt x="5412486" y="0"/>
                </a:lnTo>
                <a:lnTo>
                  <a:pt x="0" y="896112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 rot="21060000">
            <a:off x="4052652" y="5714528"/>
            <a:ext cx="50546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-2777" sz="3000" spc="-30">
                <a:latin typeface="Tahoma"/>
                <a:cs typeface="Tahoma"/>
              </a:rPr>
              <a:t>Supp</a:t>
            </a:r>
            <a:r>
              <a:rPr dirty="0" baseline="-1388" sz="3000" spc="-30">
                <a:latin typeface="Tahoma"/>
                <a:cs typeface="Tahoma"/>
              </a:rPr>
              <a:t>ose </a:t>
            </a:r>
            <a:r>
              <a:rPr dirty="0" baseline="-1388" sz="3000" spc="-22">
                <a:latin typeface="Tahoma"/>
                <a:cs typeface="Tahoma"/>
              </a:rPr>
              <a:t>we </a:t>
            </a:r>
            <a:r>
              <a:rPr dirty="0" sz="2000" spc="-15">
                <a:latin typeface="Tahoma"/>
                <a:cs typeface="Tahoma"/>
              </a:rPr>
              <a:t>have </a:t>
            </a:r>
            <a:r>
              <a:rPr dirty="0" sz="2000" spc="-5">
                <a:latin typeface="Tahoma"/>
                <a:cs typeface="Tahoma"/>
              </a:rPr>
              <a:t>a </a:t>
            </a:r>
            <a:r>
              <a:rPr dirty="0" sz="2000" spc="-20">
                <a:latin typeface="Tahoma"/>
                <a:cs typeface="Tahoma"/>
              </a:rPr>
              <a:t>d</a:t>
            </a:r>
            <a:r>
              <a:rPr dirty="0" baseline="1388" sz="3000" spc="-30">
                <a:latin typeface="Tahoma"/>
                <a:cs typeface="Tahoma"/>
              </a:rPr>
              <a:t>atabase </a:t>
            </a:r>
            <a:r>
              <a:rPr dirty="0" baseline="2777" sz="3000" spc="-22">
                <a:latin typeface="Tahoma"/>
                <a:cs typeface="Tahoma"/>
              </a:rPr>
              <a:t>from 2</a:t>
            </a:r>
            <a:r>
              <a:rPr dirty="0" baseline="4166" sz="3000" spc="-22">
                <a:latin typeface="Tahoma"/>
                <a:cs typeface="Tahoma"/>
              </a:rPr>
              <a:t>0</a:t>
            </a:r>
            <a:r>
              <a:rPr dirty="0" baseline="4166" sz="3000" spc="-127">
                <a:latin typeface="Tahoma"/>
                <a:cs typeface="Tahoma"/>
              </a:rPr>
              <a:t> </a:t>
            </a:r>
            <a:r>
              <a:rPr dirty="0" baseline="4166" sz="3000" spc="-30">
                <a:latin typeface="Tahoma"/>
                <a:cs typeface="Tahoma"/>
              </a:rPr>
              <a:t>people</a:t>
            </a:r>
            <a:endParaRPr baseline="4166" sz="3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 rot="21060000">
            <a:off x="4228620" y="6014812"/>
            <a:ext cx="4801607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-2777" sz="3000" spc="-22">
                <a:latin typeface="Tahoma"/>
                <a:cs typeface="Tahoma"/>
              </a:rPr>
              <a:t>who </a:t>
            </a:r>
            <a:r>
              <a:rPr dirty="0" baseline="-1388" sz="3000" spc="-30">
                <a:latin typeface="Tahoma"/>
                <a:cs typeface="Tahoma"/>
              </a:rPr>
              <a:t>attended </a:t>
            </a:r>
            <a:r>
              <a:rPr dirty="0" sz="2000" spc="-5">
                <a:latin typeface="Tahoma"/>
                <a:cs typeface="Tahoma"/>
              </a:rPr>
              <a:t>a </a:t>
            </a:r>
            <a:r>
              <a:rPr dirty="0" sz="2000" spc="-20">
                <a:latin typeface="Tahoma"/>
                <a:cs typeface="Tahoma"/>
              </a:rPr>
              <a:t>lectu</a:t>
            </a:r>
            <a:r>
              <a:rPr dirty="0" baseline="1388" sz="3000" spc="-30">
                <a:latin typeface="Tahoma"/>
                <a:cs typeface="Tahoma"/>
              </a:rPr>
              <a:t>re. How </a:t>
            </a:r>
            <a:r>
              <a:rPr dirty="0" baseline="2777" sz="3000" spc="-22">
                <a:latin typeface="Tahoma"/>
                <a:cs typeface="Tahoma"/>
              </a:rPr>
              <a:t>could w</a:t>
            </a:r>
            <a:r>
              <a:rPr dirty="0" baseline="4166" sz="3000" spc="-22">
                <a:latin typeface="Tahoma"/>
                <a:cs typeface="Tahoma"/>
              </a:rPr>
              <a:t>e</a:t>
            </a:r>
            <a:r>
              <a:rPr dirty="0" baseline="4166" sz="3000" spc="-52">
                <a:latin typeface="Tahoma"/>
                <a:cs typeface="Tahoma"/>
              </a:rPr>
              <a:t> </a:t>
            </a:r>
            <a:r>
              <a:rPr dirty="0" baseline="4166" sz="3000" spc="-22">
                <a:latin typeface="Tahoma"/>
                <a:cs typeface="Tahoma"/>
              </a:rPr>
              <a:t>use</a:t>
            </a:r>
            <a:endParaRPr baseline="4166" sz="3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 rot="21060000">
            <a:off x="4470151" y="6316131"/>
            <a:ext cx="4416749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baseline="-2777" sz="3000" spc="-22">
                <a:latin typeface="Tahoma"/>
                <a:cs typeface="Tahoma"/>
              </a:rPr>
              <a:t>that t</a:t>
            </a:r>
            <a:r>
              <a:rPr dirty="0" baseline="-1388" sz="3000" spc="-22">
                <a:latin typeface="Tahoma"/>
                <a:cs typeface="Tahoma"/>
              </a:rPr>
              <a:t>o </a:t>
            </a:r>
            <a:r>
              <a:rPr dirty="0" baseline="-1388" sz="3000" spc="-30">
                <a:latin typeface="Tahoma"/>
                <a:cs typeface="Tahoma"/>
              </a:rPr>
              <a:t>estima</a:t>
            </a:r>
            <a:r>
              <a:rPr dirty="0" sz="2000" spc="-20">
                <a:latin typeface="Tahoma"/>
                <a:cs typeface="Tahoma"/>
              </a:rPr>
              <a:t>te </a:t>
            </a:r>
            <a:r>
              <a:rPr dirty="0" sz="2000" spc="-15">
                <a:latin typeface="Tahoma"/>
                <a:cs typeface="Tahoma"/>
              </a:rPr>
              <a:t>the v</a:t>
            </a:r>
            <a:r>
              <a:rPr dirty="0" baseline="1388" sz="3000" spc="-22">
                <a:latin typeface="Tahoma"/>
                <a:cs typeface="Tahoma"/>
              </a:rPr>
              <a:t>alues in </a:t>
            </a:r>
            <a:r>
              <a:rPr dirty="0" baseline="2777" sz="3000" spc="-30">
                <a:latin typeface="Tahoma"/>
                <a:cs typeface="Tahoma"/>
              </a:rPr>
              <a:t>this</a:t>
            </a:r>
            <a:r>
              <a:rPr dirty="0" baseline="2777" sz="3000" spc="-52">
                <a:latin typeface="Tahoma"/>
                <a:cs typeface="Tahoma"/>
              </a:rPr>
              <a:t> </a:t>
            </a:r>
            <a:r>
              <a:rPr dirty="0" baseline="2777" sz="3000" spc="-30">
                <a:latin typeface="Tahoma"/>
                <a:cs typeface="Tahoma"/>
              </a:rPr>
              <a:t>CPT</a:t>
            </a:r>
            <a:r>
              <a:rPr dirty="0" baseline="4166" sz="3000" spc="-30">
                <a:latin typeface="Tahoma"/>
                <a:cs typeface="Tahoma"/>
              </a:rPr>
              <a:t>?</a:t>
            </a:r>
            <a:endParaRPr baseline="4166" sz="30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05400" y="1825751"/>
            <a:ext cx="4191000" cy="1450975"/>
          </a:xfrm>
          <a:custGeom>
            <a:avLst/>
            <a:gdLst/>
            <a:ahLst/>
            <a:cxnLst/>
            <a:rect l="l" t="t" r="r" b="b"/>
            <a:pathLst>
              <a:path w="4191000" h="1450975">
                <a:moveTo>
                  <a:pt x="698753" y="1450848"/>
                </a:moveTo>
                <a:lnTo>
                  <a:pt x="698753" y="384047"/>
                </a:lnTo>
                <a:lnTo>
                  <a:pt x="0" y="384047"/>
                </a:lnTo>
                <a:lnTo>
                  <a:pt x="0" y="1450848"/>
                </a:lnTo>
                <a:lnTo>
                  <a:pt x="698753" y="1450848"/>
                </a:lnTo>
                <a:close/>
              </a:path>
              <a:path w="4191000" h="1450975">
                <a:moveTo>
                  <a:pt x="4191000" y="1450847"/>
                </a:moveTo>
                <a:lnTo>
                  <a:pt x="4191000" y="384047"/>
                </a:lnTo>
                <a:lnTo>
                  <a:pt x="1746503" y="384047"/>
                </a:lnTo>
                <a:lnTo>
                  <a:pt x="256794" y="0"/>
                </a:lnTo>
                <a:lnTo>
                  <a:pt x="698753" y="384047"/>
                </a:lnTo>
                <a:lnTo>
                  <a:pt x="698753" y="1450848"/>
                </a:lnTo>
                <a:lnTo>
                  <a:pt x="4191000" y="1450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5400" y="1825751"/>
            <a:ext cx="4191000" cy="1450975"/>
          </a:xfrm>
          <a:custGeom>
            <a:avLst/>
            <a:gdLst/>
            <a:ahLst/>
            <a:cxnLst/>
            <a:rect l="l" t="t" r="r" b="b"/>
            <a:pathLst>
              <a:path w="4191000" h="1450975">
                <a:moveTo>
                  <a:pt x="0" y="384047"/>
                </a:moveTo>
                <a:lnTo>
                  <a:pt x="0" y="1450848"/>
                </a:lnTo>
                <a:lnTo>
                  <a:pt x="4191000" y="1450847"/>
                </a:lnTo>
                <a:lnTo>
                  <a:pt x="4191000" y="384047"/>
                </a:lnTo>
                <a:lnTo>
                  <a:pt x="1746503" y="384047"/>
                </a:lnTo>
                <a:lnTo>
                  <a:pt x="256794" y="0"/>
                </a:lnTo>
                <a:lnTo>
                  <a:pt x="698753" y="384047"/>
                </a:lnTo>
                <a:lnTo>
                  <a:pt x="0" y="384047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10378" y="2705100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 h="0">
                <a:moveTo>
                  <a:pt x="0" y="0"/>
                </a:moveTo>
                <a:lnTo>
                  <a:pt x="3855720" y="0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124194" y="2771856"/>
            <a:ext cx="3205480" cy="6254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11125" marR="321310" indent="-26034">
              <a:lnSpc>
                <a:spcPct val="92100"/>
              </a:lnSpc>
              <a:spcBef>
                <a:spcPts val="355"/>
              </a:spcBef>
            </a:pPr>
            <a:r>
              <a:rPr dirty="0" baseline="12471" sz="3675" spc="-652">
                <a:latin typeface="Times New Roman"/>
                <a:cs typeface="Times New Roman"/>
              </a:rPr>
              <a:t>p</a:t>
            </a:r>
            <a:r>
              <a:rPr dirty="0" sz="1600" spc="-434">
                <a:latin typeface="Tahoma"/>
                <a:cs typeface="Tahoma"/>
              </a:rPr>
              <a:t>Sa</a:t>
            </a:r>
            <a:r>
              <a:rPr dirty="0" baseline="12471" sz="3675" spc="-652">
                <a:latin typeface="Times New Roman"/>
                <a:cs typeface="Times New Roman"/>
              </a:rPr>
              <a:t>e</a:t>
            </a:r>
            <a:r>
              <a:rPr dirty="0" sz="1600" spc="-434">
                <a:latin typeface="Tahoma"/>
                <a:cs typeface="Tahoma"/>
              </a:rPr>
              <a:t>w</a:t>
            </a:r>
            <a:r>
              <a:rPr dirty="0" baseline="12471" sz="3675" spc="-652">
                <a:latin typeface="Times New Roman"/>
                <a:cs typeface="Times New Roman"/>
              </a:rPr>
              <a:t>op</a:t>
            </a:r>
            <a:r>
              <a:rPr dirty="0" sz="1600" spc="-434">
                <a:latin typeface="Tahoma"/>
                <a:cs typeface="Tahoma"/>
              </a:rPr>
              <a:t>“R</a:t>
            </a:r>
            <a:r>
              <a:rPr dirty="0" baseline="12471" sz="3675" spc="-652">
                <a:latin typeface="Times New Roman"/>
                <a:cs typeface="Times New Roman"/>
              </a:rPr>
              <a:t>l</a:t>
            </a:r>
            <a:r>
              <a:rPr dirty="0" sz="1600" spc="-434">
                <a:latin typeface="Tahoma"/>
                <a:cs typeface="Tahoma"/>
              </a:rPr>
              <a:t>e</a:t>
            </a:r>
            <a:r>
              <a:rPr dirty="0" baseline="12471" sz="3675" spc="-652">
                <a:latin typeface="Times New Roman"/>
                <a:cs typeface="Times New Roman"/>
              </a:rPr>
              <a:t>e</a:t>
            </a:r>
            <a:r>
              <a:rPr dirty="0" sz="1600" spc="-434">
                <a:latin typeface="Tahoma"/>
                <a:cs typeface="Tahoma"/>
              </a:rPr>
              <a:t>tu</a:t>
            </a:r>
            <a:r>
              <a:rPr dirty="0" baseline="12471" sz="3675" spc="-652">
                <a:latin typeface="Times New Roman"/>
                <a:cs typeface="Times New Roman"/>
              </a:rPr>
              <a:t>i</a:t>
            </a:r>
            <a:r>
              <a:rPr dirty="0" sz="1600" spc="-434">
                <a:latin typeface="Tahoma"/>
                <a:cs typeface="Tahoma"/>
              </a:rPr>
              <a:t>r</a:t>
            </a:r>
            <a:r>
              <a:rPr dirty="0" baseline="12471" sz="3675" spc="-652">
                <a:latin typeface="Times New Roman"/>
                <a:cs typeface="Times New Roman"/>
              </a:rPr>
              <a:t>n</a:t>
            </a:r>
            <a:r>
              <a:rPr dirty="0" sz="1600" spc="-434">
                <a:latin typeface="Tahoma"/>
                <a:cs typeface="Tahoma"/>
              </a:rPr>
              <a:t>n </a:t>
            </a:r>
            <a:r>
              <a:rPr dirty="0" baseline="12471" sz="3675" spc="-622">
                <a:latin typeface="Times New Roman"/>
                <a:cs typeface="Times New Roman"/>
              </a:rPr>
              <a:t>d</a:t>
            </a:r>
            <a:r>
              <a:rPr dirty="0" sz="1600" spc="-415">
                <a:latin typeface="Tahoma"/>
                <a:cs typeface="Tahoma"/>
              </a:rPr>
              <a:t>of</a:t>
            </a:r>
            <a:r>
              <a:rPr dirty="0" baseline="12471" sz="3675" spc="-622">
                <a:latin typeface="Times New Roman"/>
                <a:cs typeface="Times New Roman"/>
              </a:rPr>
              <a:t>a</a:t>
            </a:r>
            <a:r>
              <a:rPr dirty="0" sz="1600" spc="-415">
                <a:latin typeface="Tahoma"/>
                <a:cs typeface="Tahoma"/>
              </a:rPr>
              <a:t>t</a:t>
            </a:r>
            <a:r>
              <a:rPr dirty="0" baseline="12471" sz="3675" spc="-622">
                <a:latin typeface="Times New Roman"/>
                <a:cs typeface="Times New Roman"/>
              </a:rPr>
              <a:t>t</a:t>
            </a:r>
            <a:r>
              <a:rPr dirty="0" sz="1600" spc="-415">
                <a:latin typeface="Tahoma"/>
                <a:cs typeface="Tahoma"/>
              </a:rPr>
              <a:t>h</a:t>
            </a:r>
            <a:r>
              <a:rPr dirty="0" baseline="12471" sz="3675" spc="-622">
                <a:latin typeface="Times New Roman"/>
                <a:cs typeface="Times New Roman"/>
              </a:rPr>
              <a:t>a</a:t>
            </a:r>
            <a:r>
              <a:rPr dirty="0" sz="1600" spc="-415">
                <a:latin typeface="Tahoma"/>
                <a:cs typeface="Tahoma"/>
              </a:rPr>
              <a:t>e</a:t>
            </a:r>
            <a:r>
              <a:rPr dirty="0" baseline="12471" sz="3675" spc="-622">
                <a:latin typeface="Times New Roman"/>
                <a:cs typeface="Times New Roman"/>
              </a:rPr>
              <a:t>b</a:t>
            </a:r>
            <a:r>
              <a:rPr dirty="0" sz="1600" spc="-415">
                <a:latin typeface="Tahoma"/>
                <a:cs typeface="Tahoma"/>
              </a:rPr>
              <a:t>K</a:t>
            </a:r>
            <a:r>
              <a:rPr dirty="0" baseline="12471" sz="3675" spc="-622">
                <a:latin typeface="Times New Roman"/>
                <a:cs typeface="Times New Roman"/>
              </a:rPr>
              <a:t>a</a:t>
            </a:r>
            <a:r>
              <a:rPr dirty="0" sz="1600" spc="-415">
                <a:latin typeface="Tahoma"/>
                <a:cs typeface="Tahoma"/>
              </a:rPr>
              <a:t>in</a:t>
            </a:r>
            <a:r>
              <a:rPr dirty="0" baseline="12471" sz="3675" spc="-622">
                <a:latin typeface="Times New Roman"/>
                <a:cs typeface="Times New Roman"/>
              </a:rPr>
              <a:t>s</a:t>
            </a:r>
            <a:r>
              <a:rPr dirty="0" sz="1600" spc="-415">
                <a:latin typeface="Tahoma"/>
                <a:cs typeface="Tahoma"/>
              </a:rPr>
              <a:t>g</a:t>
            </a:r>
            <a:r>
              <a:rPr dirty="0" baseline="12471" sz="3675" spc="-622">
                <a:latin typeface="Times New Roman"/>
                <a:cs typeface="Times New Roman"/>
              </a:rPr>
              <a:t>e</a:t>
            </a:r>
            <a:r>
              <a:rPr dirty="0" sz="1600" spc="-415">
                <a:latin typeface="Tahoma"/>
                <a:cs typeface="Tahoma"/>
              </a:rPr>
              <a:t>” </a:t>
            </a:r>
            <a:r>
              <a:rPr dirty="0" sz="1600" spc="-5">
                <a:latin typeface="Tahoma"/>
                <a:cs typeface="Tahoma"/>
              </a:rPr>
              <a:t>more  than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22759" y="2702514"/>
            <a:ext cx="35306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125"/>
              </a:spcBef>
            </a:pPr>
            <a:r>
              <a:rPr dirty="0" baseline="-19097" sz="2400" spc="-345">
                <a:latin typeface="Tahoma"/>
                <a:cs typeface="Tahoma"/>
              </a:rPr>
              <a:t>R</a:t>
            </a:r>
            <a:r>
              <a:rPr dirty="0" sz="2450" spc="-229">
                <a:latin typeface="Times New Roman"/>
                <a:cs typeface="Times New Roman"/>
              </a:rPr>
              <a:t>#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24194" y="2102057"/>
            <a:ext cx="320548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25"/>
              </a:spcBef>
            </a:pPr>
            <a:r>
              <a:rPr dirty="0" baseline="-28344" sz="3675" spc="-682">
                <a:latin typeface="Times New Roman"/>
                <a:cs typeface="Times New Roman"/>
              </a:rPr>
              <a:t>l</a:t>
            </a:r>
            <a:r>
              <a:rPr dirty="0" sz="1600" spc="-455">
                <a:latin typeface="Tahoma"/>
                <a:cs typeface="Tahoma"/>
              </a:rPr>
              <a:t>B</a:t>
            </a:r>
            <a:r>
              <a:rPr dirty="0" baseline="-28344" sz="3675" spc="-682">
                <a:latin typeface="Times New Roman"/>
                <a:cs typeface="Times New Roman"/>
              </a:rPr>
              <a:t>e</a:t>
            </a:r>
            <a:r>
              <a:rPr dirty="0" sz="1600" spc="-455">
                <a:latin typeface="Tahoma"/>
                <a:cs typeface="Tahoma"/>
              </a:rPr>
              <a:t>ro</a:t>
            </a:r>
            <a:r>
              <a:rPr dirty="0" baseline="-28344" sz="3675" spc="-682">
                <a:latin typeface="Times New Roman"/>
                <a:cs typeface="Times New Roman"/>
              </a:rPr>
              <a:t>w</a:t>
            </a:r>
            <a:r>
              <a:rPr dirty="0" sz="1600" spc="-455">
                <a:latin typeface="Tahoma"/>
                <a:cs typeface="Tahoma"/>
              </a:rPr>
              <a:t>ug</a:t>
            </a:r>
            <a:r>
              <a:rPr dirty="0" baseline="-28344" sz="3675" spc="-682">
                <a:latin typeface="Times New Roman"/>
                <a:cs typeface="Times New Roman"/>
              </a:rPr>
              <a:t>h</a:t>
            </a:r>
            <a:r>
              <a:rPr dirty="0" sz="1600" spc="-455">
                <a:latin typeface="Tahoma"/>
                <a:cs typeface="Tahoma"/>
              </a:rPr>
              <a:t>h</a:t>
            </a:r>
            <a:r>
              <a:rPr dirty="0" baseline="-28344" sz="3675" spc="-682">
                <a:latin typeface="Times New Roman"/>
                <a:cs typeface="Times New Roman"/>
              </a:rPr>
              <a:t>o</a:t>
            </a:r>
            <a:r>
              <a:rPr dirty="0" sz="1600" spc="-455">
                <a:latin typeface="Tahoma"/>
                <a:cs typeface="Tahoma"/>
              </a:rPr>
              <a:t>t </a:t>
            </a:r>
            <a:r>
              <a:rPr dirty="0" sz="1600" spc="-360">
                <a:latin typeface="Tahoma"/>
                <a:cs typeface="Tahoma"/>
              </a:rPr>
              <a:t>C</a:t>
            </a:r>
            <a:r>
              <a:rPr dirty="0" baseline="-28344" sz="3675" spc="-540">
                <a:latin typeface="Times New Roman"/>
                <a:cs typeface="Times New Roman"/>
              </a:rPr>
              <a:t>w</a:t>
            </a:r>
            <a:r>
              <a:rPr dirty="0" sz="1600" spc="-360">
                <a:latin typeface="Tahoma"/>
                <a:cs typeface="Tahoma"/>
              </a:rPr>
              <a:t>oa</a:t>
            </a:r>
            <a:r>
              <a:rPr dirty="0" baseline="-28344" sz="3675" spc="-540">
                <a:latin typeface="Times New Roman"/>
                <a:cs typeface="Times New Roman"/>
              </a:rPr>
              <a:t>a</a:t>
            </a:r>
            <a:r>
              <a:rPr dirty="0" sz="1600" spc="-360">
                <a:latin typeface="Tahoma"/>
                <a:cs typeface="Tahoma"/>
              </a:rPr>
              <a:t>t</a:t>
            </a:r>
            <a:r>
              <a:rPr dirty="0" baseline="-28344" sz="3675" spc="-540">
                <a:latin typeface="Times New Roman"/>
                <a:cs typeface="Times New Roman"/>
              </a:rPr>
              <a:t>l</a:t>
            </a:r>
            <a:r>
              <a:rPr dirty="0" sz="1600" spc="-360">
                <a:latin typeface="Tahoma"/>
                <a:cs typeface="Tahoma"/>
              </a:rPr>
              <a:t>t</a:t>
            </a:r>
            <a:r>
              <a:rPr dirty="0" baseline="-28344" sz="3675" spc="-540">
                <a:latin typeface="Times New Roman"/>
                <a:cs typeface="Times New Roman"/>
              </a:rPr>
              <a:t>k</a:t>
            </a:r>
            <a:r>
              <a:rPr dirty="0" sz="1600" spc="-360">
                <a:latin typeface="Tahoma"/>
                <a:cs typeface="Tahoma"/>
              </a:rPr>
              <a:t>o</a:t>
            </a:r>
            <a:r>
              <a:rPr dirty="0" baseline="-28344" sz="3675" spc="-540">
                <a:latin typeface="Times New Roman"/>
                <a:cs typeface="Times New Roman"/>
              </a:rPr>
              <a:t>e</a:t>
            </a:r>
            <a:r>
              <a:rPr dirty="0" sz="1600" spc="-360">
                <a:latin typeface="Tahoma"/>
                <a:cs typeface="Tahoma"/>
              </a:rPr>
              <a:t>C</a:t>
            </a:r>
            <a:r>
              <a:rPr dirty="0" baseline="-28344" sz="3675" spc="-540">
                <a:latin typeface="Times New Roman"/>
                <a:cs typeface="Times New Roman"/>
              </a:rPr>
              <a:t>d</a:t>
            </a:r>
            <a:r>
              <a:rPr dirty="0" sz="1600" spc="-360">
                <a:latin typeface="Tahoma"/>
                <a:cs typeface="Tahoma"/>
              </a:rPr>
              <a:t>las</a:t>
            </a:r>
            <a:r>
              <a:rPr dirty="0" baseline="-28344" sz="3675" spc="-540">
                <a:latin typeface="Times New Roman"/>
                <a:cs typeface="Times New Roman"/>
              </a:rPr>
              <a:t>t</a:t>
            </a:r>
            <a:r>
              <a:rPr dirty="0" sz="1600" spc="-360">
                <a:latin typeface="Tahoma"/>
                <a:cs typeface="Tahoma"/>
              </a:rPr>
              <a:t>s</a:t>
            </a:r>
            <a:r>
              <a:rPr dirty="0" baseline="-28344" sz="3675" spc="-540">
                <a:latin typeface="Times New Roman"/>
                <a:cs typeface="Times New Roman"/>
              </a:rPr>
              <a:t>o</a:t>
            </a:r>
            <a:r>
              <a:rPr dirty="0" sz="1600" spc="-360">
                <a:latin typeface="Tahoma"/>
                <a:cs typeface="Tahoma"/>
              </a:rPr>
              <a:t>ro</a:t>
            </a:r>
            <a:r>
              <a:rPr dirty="0" baseline="-28344" sz="3675" spc="-540">
                <a:latin typeface="Times New Roman"/>
                <a:cs typeface="Times New Roman"/>
              </a:rPr>
              <a:t>s</a:t>
            </a:r>
            <a:r>
              <a:rPr dirty="0" sz="1600" spc="-360">
                <a:latin typeface="Tahoma"/>
                <a:cs typeface="Tahoma"/>
              </a:rPr>
              <a:t>o</a:t>
            </a:r>
            <a:r>
              <a:rPr dirty="0" baseline="-28344" sz="3675" spc="-540">
                <a:latin typeface="Times New Roman"/>
                <a:cs typeface="Times New Roman"/>
              </a:rPr>
              <a:t>c</a:t>
            </a:r>
            <a:r>
              <a:rPr dirty="0" sz="1600" spc="-360">
                <a:latin typeface="Tahoma"/>
                <a:cs typeface="Tahoma"/>
              </a:rPr>
              <a:t>m</a:t>
            </a:r>
            <a:r>
              <a:rPr dirty="0" baseline="-28344" sz="3675" spc="-540">
                <a:latin typeface="Times New Roman"/>
                <a:cs typeface="Times New Roman"/>
              </a:rPr>
              <a:t>hool</a:t>
            </a:r>
            <a:endParaRPr baseline="-28344" sz="367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48159" y="2185670"/>
            <a:ext cx="327025" cy="32258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ts val="1839"/>
              </a:lnSpc>
              <a:spcBef>
                <a:spcPts val="695"/>
              </a:spcBef>
            </a:pPr>
            <a:r>
              <a:rPr dirty="0" sz="2450" spc="-590">
                <a:latin typeface="Times New Roman"/>
                <a:cs typeface="Times New Roman"/>
              </a:rPr>
              <a:t>o</a:t>
            </a:r>
            <a:r>
              <a:rPr dirty="0" baseline="43402" sz="2400" spc="-547">
                <a:latin typeface="Tahoma"/>
                <a:cs typeface="Tahoma"/>
              </a:rPr>
              <a:t>C</a:t>
            </a:r>
            <a:r>
              <a:rPr dirty="0" sz="2450" spc="10">
                <a:latin typeface="Times New Roman"/>
                <a:cs typeface="Times New Roman"/>
              </a:rPr>
              <a:t>p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19014" y="2258254"/>
            <a:ext cx="539115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0">
                <a:latin typeface="Times New Roman"/>
                <a:cs typeface="Times New Roman"/>
              </a:rPr>
              <a:t>#</a:t>
            </a:r>
            <a:r>
              <a:rPr dirty="0" sz="2450" spc="-22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pe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30729" y="3505200"/>
            <a:ext cx="6656070" cy="1348105"/>
          </a:xfrm>
          <a:custGeom>
            <a:avLst/>
            <a:gdLst/>
            <a:ahLst/>
            <a:cxnLst/>
            <a:rect l="l" t="t" r="r" b="b"/>
            <a:pathLst>
              <a:path w="6656070" h="1348104">
                <a:moveTo>
                  <a:pt x="1258823" y="1191666"/>
                </a:moveTo>
                <a:lnTo>
                  <a:pt x="1258823" y="990600"/>
                </a:lnTo>
                <a:lnTo>
                  <a:pt x="0" y="1347978"/>
                </a:lnTo>
                <a:lnTo>
                  <a:pt x="1258823" y="1191666"/>
                </a:lnTo>
                <a:close/>
              </a:path>
              <a:path w="6656070" h="1348104">
                <a:moveTo>
                  <a:pt x="6656069" y="990600"/>
                </a:moveTo>
                <a:lnTo>
                  <a:pt x="6656069" y="0"/>
                </a:lnTo>
                <a:lnTo>
                  <a:pt x="179069" y="0"/>
                </a:lnTo>
                <a:lnTo>
                  <a:pt x="179069" y="990600"/>
                </a:lnTo>
                <a:lnTo>
                  <a:pt x="1258823" y="990600"/>
                </a:lnTo>
                <a:lnTo>
                  <a:pt x="1258823" y="1191666"/>
                </a:lnTo>
                <a:lnTo>
                  <a:pt x="2878073" y="990600"/>
                </a:lnTo>
                <a:lnTo>
                  <a:pt x="6656069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30729" y="3505200"/>
            <a:ext cx="6656070" cy="1348105"/>
          </a:xfrm>
          <a:custGeom>
            <a:avLst/>
            <a:gdLst/>
            <a:ahLst/>
            <a:cxnLst/>
            <a:rect l="l" t="t" r="r" b="b"/>
            <a:pathLst>
              <a:path w="6656070" h="1348104">
                <a:moveTo>
                  <a:pt x="179069" y="0"/>
                </a:moveTo>
                <a:lnTo>
                  <a:pt x="179069" y="990600"/>
                </a:lnTo>
                <a:lnTo>
                  <a:pt x="1258823" y="990600"/>
                </a:lnTo>
                <a:lnTo>
                  <a:pt x="0" y="1347978"/>
                </a:lnTo>
                <a:lnTo>
                  <a:pt x="2878073" y="990600"/>
                </a:lnTo>
                <a:lnTo>
                  <a:pt x="6656069" y="990600"/>
                </a:lnTo>
                <a:lnTo>
                  <a:pt x="6656069" y="0"/>
                </a:lnTo>
                <a:lnTo>
                  <a:pt x="1258823" y="0"/>
                </a:lnTo>
                <a:lnTo>
                  <a:pt x="179069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62377" y="3924300"/>
            <a:ext cx="6228080" cy="0"/>
          </a:xfrm>
          <a:custGeom>
            <a:avLst/>
            <a:gdLst/>
            <a:ahLst/>
            <a:cxnLst/>
            <a:rect l="l" t="t" r="r" b="b"/>
            <a:pathLst>
              <a:path w="6228080" h="0">
                <a:moveTo>
                  <a:pt x="0" y="0"/>
                </a:moveTo>
                <a:lnTo>
                  <a:pt x="6227826" y="0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456676" y="3921714"/>
            <a:ext cx="384937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0">
                <a:latin typeface="Times New Roman"/>
                <a:cs typeface="Times New Roman"/>
              </a:rPr>
              <a:t>#</a:t>
            </a:r>
            <a:r>
              <a:rPr dirty="0" sz="2450" spc="-16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people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Times New Roman"/>
                <a:cs typeface="Times New Roman"/>
              </a:rPr>
              <a:t>who</a:t>
            </a:r>
            <a:r>
              <a:rPr dirty="0" sz="2450" spc="-9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walked</a:t>
            </a:r>
            <a:r>
              <a:rPr dirty="0" sz="2450" spc="-10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to</a:t>
            </a:r>
            <a:r>
              <a:rPr dirty="0" sz="2450" spc="-18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school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45620" y="3385806"/>
            <a:ext cx="62591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450" spc="10">
                <a:latin typeface="Times New Roman"/>
                <a:cs typeface="Times New Roman"/>
              </a:rPr>
              <a:t>#</a:t>
            </a:r>
            <a:r>
              <a:rPr dirty="0" sz="2450" spc="-155">
                <a:latin typeface="Times New Roman"/>
                <a:cs typeface="Times New Roman"/>
              </a:rPr>
              <a:t> </a:t>
            </a:r>
            <a:r>
              <a:rPr dirty="0" sz="2450" spc="-229">
                <a:latin typeface="Times New Roman"/>
                <a:cs typeface="Times New Roman"/>
              </a:rPr>
              <a:t>peop</a:t>
            </a:r>
            <a:r>
              <a:rPr dirty="0" baseline="-26041" sz="4800" spc="-345">
                <a:latin typeface="Tahoma"/>
                <a:cs typeface="Tahoma"/>
              </a:rPr>
              <a:t>F</a:t>
            </a:r>
            <a:r>
              <a:rPr dirty="0" sz="2450" spc="-229">
                <a:latin typeface="Times New Roman"/>
                <a:cs typeface="Times New Roman"/>
              </a:rPr>
              <a:t>le</a:t>
            </a:r>
            <a:r>
              <a:rPr dirty="0" sz="2450" spc="-130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Times New Roman"/>
                <a:cs typeface="Times New Roman"/>
              </a:rPr>
              <a:t>who</a:t>
            </a:r>
            <a:r>
              <a:rPr dirty="0" sz="2450" spc="-85">
                <a:latin typeface="Times New Roman"/>
                <a:cs typeface="Times New Roman"/>
              </a:rPr>
              <a:t> </a:t>
            </a:r>
            <a:r>
              <a:rPr dirty="0" sz="2450" spc="-155">
                <a:latin typeface="Times New Roman"/>
                <a:cs typeface="Times New Roman"/>
              </a:rPr>
              <a:t>walked</a:t>
            </a:r>
            <a:r>
              <a:rPr dirty="0" baseline="-26041" sz="4800" spc="-232">
                <a:latin typeface="Tahoma"/>
                <a:cs typeface="Tahoma"/>
              </a:rPr>
              <a:t>R</a:t>
            </a:r>
            <a:r>
              <a:rPr dirty="0" sz="2450" spc="-155">
                <a:latin typeface="Times New Roman"/>
                <a:cs typeface="Times New Roman"/>
              </a:rPr>
              <a:t>to</a:t>
            </a:r>
            <a:r>
              <a:rPr dirty="0" sz="2450" spc="-18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school</a:t>
            </a:r>
            <a:r>
              <a:rPr dirty="0" sz="2450" spc="-18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and</a:t>
            </a:r>
            <a:r>
              <a:rPr dirty="0" sz="2450" spc="-9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brought</a:t>
            </a:r>
            <a:r>
              <a:rPr dirty="0" sz="2450" spc="-7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a</a:t>
            </a:r>
            <a:r>
              <a:rPr dirty="0" sz="2450" spc="-5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coat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11679" y="5362194"/>
            <a:ext cx="6903720" cy="1419860"/>
          </a:xfrm>
          <a:custGeom>
            <a:avLst/>
            <a:gdLst/>
            <a:ahLst/>
            <a:cxnLst/>
            <a:rect l="l" t="t" r="r" b="b"/>
            <a:pathLst>
              <a:path w="6903720" h="1419859">
                <a:moveTo>
                  <a:pt x="6903719" y="1419605"/>
                </a:moveTo>
                <a:lnTo>
                  <a:pt x="6903719" y="429005"/>
                </a:lnTo>
                <a:lnTo>
                  <a:pt x="3125723" y="429005"/>
                </a:lnTo>
                <a:lnTo>
                  <a:pt x="0" y="0"/>
                </a:lnTo>
                <a:lnTo>
                  <a:pt x="1506473" y="429005"/>
                </a:lnTo>
                <a:lnTo>
                  <a:pt x="1506474" y="1419605"/>
                </a:lnTo>
                <a:lnTo>
                  <a:pt x="6903719" y="1419605"/>
                </a:lnTo>
                <a:close/>
              </a:path>
              <a:path w="6903720" h="1419859">
                <a:moveTo>
                  <a:pt x="1506474" y="1419605"/>
                </a:moveTo>
                <a:lnTo>
                  <a:pt x="1506473" y="429005"/>
                </a:lnTo>
                <a:lnTo>
                  <a:pt x="426719" y="429005"/>
                </a:lnTo>
                <a:lnTo>
                  <a:pt x="426719" y="1419605"/>
                </a:lnTo>
                <a:lnTo>
                  <a:pt x="1506474" y="1419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11679" y="5362194"/>
            <a:ext cx="6903720" cy="1419860"/>
          </a:xfrm>
          <a:custGeom>
            <a:avLst/>
            <a:gdLst/>
            <a:ahLst/>
            <a:cxnLst/>
            <a:rect l="l" t="t" r="r" b="b"/>
            <a:pathLst>
              <a:path w="6903720" h="1419859">
                <a:moveTo>
                  <a:pt x="426719" y="429005"/>
                </a:moveTo>
                <a:lnTo>
                  <a:pt x="426719" y="1419605"/>
                </a:lnTo>
                <a:lnTo>
                  <a:pt x="6903719" y="1419605"/>
                </a:lnTo>
                <a:lnTo>
                  <a:pt x="6903719" y="429005"/>
                </a:lnTo>
                <a:lnTo>
                  <a:pt x="3125723" y="429005"/>
                </a:lnTo>
                <a:lnTo>
                  <a:pt x="0" y="0"/>
                </a:lnTo>
                <a:lnTo>
                  <a:pt x="1506473" y="429005"/>
                </a:lnTo>
                <a:lnTo>
                  <a:pt x="426719" y="429005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25901" y="6286500"/>
            <a:ext cx="5302885" cy="0"/>
          </a:xfrm>
          <a:custGeom>
            <a:avLst/>
            <a:gdLst/>
            <a:ahLst/>
            <a:cxnLst/>
            <a:rect l="l" t="t" r="r" b="b"/>
            <a:pathLst>
              <a:path w="5302884" h="0">
                <a:moveTo>
                  <a:pt x="0" y="0"/>
                </a:moveTo>
                <a:lnTo>
                  <a:pt x="5302758" y="0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034451" y="5772791"/>
            <a:ext cx="5294630" cy="91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4980" marR="5080" indent="-462915">
              <a:lnSpc>
                <a:spcPct val="119000"/>
              </a:lnSpc>
              <a:spcBef>
                <a:spcPts val="95"/>
              </a:spcBef>
            </a:pPr>
            <a:r>
              <a:rPr dirty="0" sz="2450" spc="10">
                <a:latin typeface="Times New Roman"/>
                <a:cs typeface="Times New Roman"/>
              </a:rPr>
              <a:t>#</a:t>
            </a:r>
            <a:r>
              <a:rPr dirty="0" sz="2450" spc="-19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coat</a:t>
            </a:r>
            <a:r>
              <a:rPr dirty="0" sz="2450" spc="-175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Times New Roman"/>
                <a:cs typeface="Times New Roman"/>
              </a:rPr>
              <a:t>-</a:t>
            </a:r>
            <a:r>
              <a:rPr dirty="0" sz="2450" spc="-24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bringers</a:t>
            </a:r>
            <a:r>
              <a:rPr dirty="0" sz="2450" spc="-105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Times New Roman"/>
                <a:cs typeface="Times New Roman"/>
              </a:rPr>
              <a:t>who</a:t>
            </a:r>
            <a:r>
              <a:rPr dirty="0" sz="2450" spc="-15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didn'</a:t>
            </a:r>
            <a:r>
              <a:rPr dirty="0" sz="2450" spc="-320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Times New Roman"/>
                <a:cs typeface="Times New Roman"/>
              </a:rPr>
              <a:t>t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walk</a:t>
            </a:r>
            <a:r>
              <a:rPr dirty="0" sz="2450" spc="-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to</a:t>
            </a:r>
            <a:r>
              <a:rPr dirty="0" sz="2450" spc="-22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school  #</a:t>
            </a:r>
            <a:r>
              <a:rPr dirty="0" sz="2450" spc="-155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people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Times New Roman"/>
                <a:cs typeface="Times New Roman"/>
              </a:rPr>
              <a:t>who</a:t>
            </a:r>
            <a:r>
              <a:rPr dirty="0" sz="2450" spc="-15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didn'</a:t>
            </a:r>
            <a:r>
              <a:rPr dirty="0" sz="2450" spc="-320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Times New Roman"/>
                <a:cs typeface="Times New Roman"/>
              </a:rPr>
              <a:t>t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walk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to</a:t>
            </a:r>
            <a:r>
              <a:rPr dirty="0" sz="2450" spc="-22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school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744" y="792733"/>
            <a:ext cx="58737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 </a:t>
            </a:r>
            <a:r>
              <a:rPr dirty="0" spc="-10"/>
              <a:t>Naïve Bayes</a:t>
            </a:r>
            <a:r>
              <a:rPr dirty="0" spc="-20"/>
              <a:t> </a:t>
            </a:r>
            <a:r>
              <a:rPr dirty="0" spc="-5"/>
              <a:t>Classifier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299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16383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299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599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299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00400" y="17907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19">
                <a:moveTo>
                  <a:pt x="0" y="0"/>
                </a:moveTo>
                <a:lnTo>
                  <a:pt x="0" y="579119"/>
                </a:lnTo>
                <a:lnTo>
                  <a:pt x="533400" y="57911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69817" y="1821433"/>
            <a:ext cx="1949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J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958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599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70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599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56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399" y="57912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36061" y="3574033"/>
            <a:ext cx="20935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164" algn="l"/>
              </a:tabLst>
            </a:pPr>
            <a:r>
              <a:rPr dirty="0" sz="3200" spc="-5">
                <a:latin typeface="Tahoma"/>
                <a:cs typeface="Tahoma"/>
              </a:rPr>
              <a:t>Z</a:t>
            </a:r>
            <a:r>
              <a:rPr dirty="0" sz="3200" spc="-5">
                <a:latin typeface="Tahoma"/>
                <a:cs typeface="Tahoma"/>
              </a:rPr>
              <a:t>	</a:t>
            </a:r>
            <a:r>
              <a:rPr dirty="0" sz="3200" spc="-5">
                <a:latin typeface="Tahoma"/>
                <a:cs typeface="Tahoma"/>
              </a:rPr>
              <a:t>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8200" y="33909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300" y="0"/>
                </a:move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2267" y="543002"/>
                </a:lnTo>
                <a:lnTo>
                  <a:pt x="8930" y="589421"/>
                </a:lnTo>
                <a:lnTo>
                  <a:pt x="19782" y="634350"/>
                </a:lnTo>
                <a:lnTo>
                  <a:pt x="34615" y="677580"/>
                </a:lnTo>
                <a:lnTo>
                  <a:pt x="53222" y="718904"/>
                </a:lnTo>
                <a:lnTo>
                  <a:pt x="75394" y="758115"/>
                </a:lnTo>
                <a:lnTo>
                  <a:pt x="100925" y="795005"/>
                </a:lnTo>
                <a:lnTo>
                  <a:pt x="129607" y="829366"/>
                </a:lnTo>
                <a:lnTo>
                  <a:pt x="161233" y="860992"/>
                </a:lnTo>
                <a:lnTo>
                  <a:pt x="195594" y="889674"/>
                </a:lnTo>
                <a:lnTo>
                  <a:pt x="232484" y="915205"/>
                </a:lnTo>
                <a:lnTo>
                  <a:pt x="271695" y="937377"/>
                </a:lnTo>
                <a:lnTo>
                  <a:pt x="313019" y="955984"/>
                </a:lnTo>
                <a:lnTo>
                  <a:pt x="356249" y="970817"/>
                </a:lnTo>
                <a:lnTo>
                  <a:pt x="401178" y="981669"/>
                </a:lnTo>
                <a:lnTo>
                  <a:pt x="447597" y="988332"/>
                </a:lnTo>
                <a:lnTo>
                  <a:pt x="495300" y="990600"/>
                </a:lnTo>
                <a:lnTo>
                  <a:pt x="543002" y="988332"/>
                </a:lnTo>
                <a:lnTo>
                  <a:pt x="589421" y="981669"/>
                </a:lnTo>
                <a:lnTo>
                  <a:pt x="634350" y="970817"/>
                </a:lnTo>
                <a:lnTo>
                  <a:pt x="677580" y="955984"/>
                </a:lnTo>
                <a:lnTo>
                  <a:pt x="718904" y="937377"/>
                </a:lnTo>
                <a:lnTo>
                  <a:pt x="758115" y="915205"/>
                </a:lnTo>
                <a:lnTo>
                  <a:pt x="795005" y="889674"/>
                </a:lnTo>
                <a:lnTo>
                  <a:pt x="829366" y="860992"/>
                </a:lnTo>
                <a:lnTo>
                  <a:pt x="860992" y="829366"/>
                </a:lnTo>
                <a:lnTo>
                  <a:pt x="889674" y="795005"/>
                </a:lnTo>
                <a:lnTo>
                  <a:pt x="915205" y="758115"/>
                </a:lnTo>
                <a:lnTo>
                  <a:pt x="937377" y="718904"/>
                </a:lnTo>
                <a:lnTo>
                  <a:pt x="955984" y="677580"/>
                </a:lnTo>
                <a:lnTo>
                  <a:pt x="970817" y="634350"/>
                </a:lnTo>
                <a:lnTo>
                  <a:pt x="981669" y="589421"/>
                </a:lnTo>
                <a:lnTo>
                  <a:pt x="988332" y="543002"/>
                </a:lnTo>
                <a:lnTo>
                  <a:pt x="990600" y="495300"/>
                </a:lnTo>
                <a:lnTo>
                  <a:pt x="988332" y="447597"/>
                </a:lnTo>
                <a:lnTo>
                  <a:pt x="981669" y="401178"/>
                </a:lnTo>
                <a:lnTo>
                  <a:pt x="970817" y="356249"/>
                </a:lnTo>
                <a:lnTo>
                  <a:pt x="955984" y="313019"/>
                </a:lnTo>
                <a:lnTo>
                  <a:pt x="937377" y="271695"/>
                </a:lnTo>
                <a:lnTo>
                  <a:pt x="915205" y="232484"/>
                </a:lnTo>
                <a:lnTo>
                  <a:pt x="889674" y="195594"/>
                </a:lnTo>
                <a:lnTo>
                  <a:pt x="860992" y="161233"/>
                </a:lnTo>
                <a:lnTo>
                  <a:pt x="829366" y="129607"/>
                </a:lnTo>
                <a:lnTo>
                  <a:pt x="795005" y="100925"/>
                </a:lnTo>
                <a:lnTo>
                  <a:pt x="758115" y="75394"/>
                </a:lnTo>
                <a:lnTo>
                  <a:pt x="718904" y="53222"/>
                </a:lnTo>
                <a:lnTo>
                  <a:pt x="677580" y="34615"/>
                </a:lnTo>
                <a:lnTo>
                  <a:pt x="634350" y="19782"/>
                </a:lnTo>
                <a:lnTo>
                  <a:pt x="589421" y="8930"/>
                </a:lnTo>
                <a:lnTo>
                  <a:pt x="543002" y="2267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6800" y="3543300"/>
            <a:ext cx="533400" cy="579120"/>
          </a:xfrm>
          <a:custGeom>
            <a:avLst/>
            <a:gdLst/>
            <a:ahLst/>
            <a:cxnLst/>
            <a:rect l="l" t="t" r="r" b="b"/>
            <a:pathLst>
              <a:path w="533400" h="579120">
                <a:moveTo>
                  <a:pt x="0" y="0"/>
                </a:moveTo>
                <a:lnTo>
                  <a:pt x="0" y="579120"/>
                </a:lnTo>
                <a:lnTo>
                  <a:pt x="533400" y="5791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98880" y="3574033"/>
            <a:ext cx="2698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ahoma"/>
                <a:cs typeface="Tahoma"/>
              </a:rPr>
              <a:t>C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66494" y="2434589"/>
            <a:ext cx="1395730" cy="1092835"/>
          </a:xfrm>
          <a:custGeom>
            <a:avLst/>
            <a:gdLst/>
            <a:ahLst/>
            <a:cxnLst/>
            <a:rect l="l" t="t" r="r" b="b"/>
            <a:pathLst>
              <a:path w="1395730" h="1092835">
                <a:moveTo>
                  <a:pt x="96133" y="1009427"/>
                </a:moveTo>
                <a:lnTo>
                  <a:pt x="60960" y="964692"/>
                </a:lnTo>
                <a:lnTo>
                  <a:pt x="0" y="1092708"/>
                </a:lnTo>
                <a:lnTo>
                  <a:pt x="86106" y="1075298"/>
                </a:lnTo>
                <a:lnTo>
                  <a:pt x="86106" y="1017270"/>
                </a:lnTo>
                <a:lnTo>
                  <a:pt x="96133" y="1009427"/>
                </a:lnTo>
                <a:close/>
              </a:path>
              <a:path w="1395730" h="1092835">
                <a:moveTo>
                  <a:pt x="104151" y="1019624"/>
                </a:moveTo>
                <a:lnTo>
                  <a:pt x="96133" y="1009427"/>
                </a:lnTo>
                <a:lnTo>
                  <a:pt x="86106" y="1017270"/>
                </a:lnTo>
                <a:lnTo>
                  <a:pt x="94487" y="1027176"/>
                </a:lnTo>
                <a:lnTo>
                  <a:pt x="104151" y="1019624"/>
                </a:lnTo>
                <a:close/>
              </a:path>
              <a:path w="1395730" h="1092835">
                <a:moveTo>
                  <a:pt x="139445" y="1064514"/>
                </a:moveTo>
                <a:lnTo>
                  <a:pt x="104151" y="1019624"/>
                </a:lnTo>
                <a:lnTo>
                  <a:pt x="94487" y="1027176"/>
                </a:lnTo>
                <a:lnTo>
                  <a:pt x="86106" y="1017270"/>
                </a:lnTo>
                <a:lnTo>
                  <a:pt x="86106" y="1075298"/>
                </a:lnTo>
                <a:lnTo>
                  <a:pt x="139445" y="1064514"/>
                </a:lnTo>
                <a:close/>
              </a:path>
              <a:path w="1395730" h="1092835">
                <a:moveTo>
                  <a:pt x="1395221" y="10668"/>
                </a:moveTo>
                <a:lnTo>
                  <a:pt x="1386839" y="0"/>
                </a:lnTo>
                <a:lnTo>
                  <a:pt x="96133" y="1009427"/>
                </a:lnTo>
                <a:lnTo>
                  <a:pt x="104151" y="1019624"/>
                </a:lnTo>
                <a:lnTo>
                  <a:pt x="1395221" y="1066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20973" y="2630423"/>
            <a:ext cx="233679" cy="769620"/>
          </a:xfrm>
          <a:custGeom>
            <a:avLst/>
            <a:gdLst/>
            <a:ahLst/>
            <a:cxnLst/>
            <a:rect l="l" t="t" r="r" b="b"/>
            <a:pathLst>
              <a:path w="233679" h="769620">
                <a:moveTo>
                  <a:pt x="55709" y="645379"/>
                </a:moveTo>
                <a:lnTo>
                  <a:pt x="0" y="630936"/>
                </a:lnTo>
                <a:lnTo>
                  <a:pt x="30479" y="769620"/>
                </a:lnTo>
                <a:lnTo>
                  <a:pt x="52577" y="744261"/>
                </a:lnTo>
                <a:lnTo>
                  <a:pt x="52577" y="657605"/>
                </a:lnTo>
                <a:lnTo>
                  <a:pt x="55709" y="645379"/>
                </a:lnTo>
                <a:close/>
              </a:path>
              <a:path w="233679" h="769620">
                <a:moveTo>
                  <a:pt x="67873" y="648532"/>
                </a:moveTo>
                <a:lnTo>
                  <a:pt x="55709" y="645379"/>
                </a:lnTo>
                <a:lnTo>
                  <a:pt x="52577" y="657605"/>
                </a:lnTo>
                <a:lnTo>
                  <a:pt x="64769" y="660653"/>
                </a:lnTo>
                <a:lnTo>
                  <a:pt x="67873" y="648532"/>
                </a:lnTo>
                <a:close/>
              </a:path>
              <a:path w="233679" h="769620">
                <a:moveTo>
                  <a:pt x="123443" y="662939"/>
                </a:moveTo>
                <a:lnTo>
                  <a:pt x="67873" y="648532"/>
                </a:lnTo>
                <a:lnTo>
                  <a:pt x="64769" y="660653"/>
                </a:lnTo>
                <a:lnTo>
                  <a:pt x="52577" y="657605"/>
                </a:lnTo>
                <a:lnTo>
                  <a:pt x="52577" y="744261"/>
                </a:lnTo>
                <a:lnTo>
                  <a:pt x="123443" y="662939"/>
                </a:lnTo>
                <a:close/>
              </a:path>
              <a:path w="233679" h="769620">
                <a:moveTo>
                  <a:pt x="233171" y="3047"/>
                </a:moveTo>
                <a:lnTo>
                  <a:pt x="220979" y="0"/>
                </a:lnTo>
                <a:lnTo>
                  <a:pt x="55709" y="645379"/>
                </a:lnTo>
                <a:lnTo>
                  <a:pt x="67873" y="648532"/>
                </a:lnTo>
                <a:lnTo>
                  <a:pt x="233171" y="304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33621" y="2436114"/>
            <a:ext cx="921385" cy="1037590"/>
          </a:xfrm>
          <a:custGeom>
            <a:avLst/>
            <a:gdLst/>
            <a:ahLst/>
            <a:cxnLst/>
            <a:rect l="l" t="t" r="r" b="b"/>
            <a:pathLst>
              <a:path w="921385" h="1037589">
                <a:moveTo>
                  <a:pt x="841077" y="938273"/>
                </a:moveTo>
                <a:lnTo>
                  <a:pt x="9905" y="0"/>
                </a:lnTo>
                <a:lnTo>
                  <a:pt x="0" y="8382"/>
                </a:lnTo>
                <a:lnTo>
                  <a:pt x="831831" y="946549"/>
                </a:lnTo>
                <a:lnTo>
                  <a:pt x="841077" y="938273"/>
                </a:lnTo>
                <a:close/>
              </a:path>
              <a:path w="921385" h="1037589">
                <a:moveTo>
                  <a:pt x="849629" y="1008513"/>
                </a:moveTo>
                <a:lnTo>
                  <a:pt x="849629" y="947928"/>
                </a:lnTo>
                <a:lnTo>
                  <a:pt x="840486" y="956310"/>
                </a:lnTo>
                <a:lnTo>
                  <a:pt x="831831" y="946549"/>
                </a:lnTo>
                <a:lnTo>
                  <a:pt x="789431" y="984504"/>
                </a:lnTo>
                <a:lnTo>
                  <a:pt x="849629" y="1008513"/>
                </a:lnTo>
                <a:close/>
              </a:path>
              <a:path w="921385" h="1037589">
                <a:moveTo>
                  <a:pt x="849629" y="947928"/>
                </a:moveTo>
                <a:lnTo>
                  <a:pt x="841077" y="938273"/>
                </a:lnTo>
                <a:lnTo>
                  <a:pt x="831831" y="946549"/>
                </a:lnTo>
                <a:lnTo>
                  <a:pt x="840486" y="956310"/>
                </a:lnTo>
                <a:lnTo>
                  <a:pt x="849629" y="947928"/>
                </a:lnTo>
                <a:close/>
              </a:path>
              <a:path w="921385" h="1037589">
                <a:moveTo>
                  <a:pt x="921257" y="1037082"/>
                </a:moveTo>
                <a:lnTo>
                  <a:pt x="883919" y="899922"/>
                </a:lnTo>
                <a:lnTo>
                  <a:pt x="841077" y="938273"/>
                </a:lnTo>
                <a:lnTo>
                  <a:pt x="849629" y="947928"/>
                </a:lnTo>
                <a:lnTo>
                  <a:pt x="849629" y="1008513"/>
                </a:lnTo>
                <a:lnTo>
                  <a:pt x="921257" y="103708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33871" y="2849117"/>
            <a:ext cx="309880" cy="580390"/>
          </a:xfrm>
          <a:custGeom>
            <a:avLst/>
            <a:gdLst/>
            <a:ahLst/>
            <a:cxnLst/>
            <a:rect l="l" t="t" r="r" b="b"/>
            <a:pathLst>
              <a:path w="309879" h="580389">
                <a:moveTo>
                  <a:pt x="0" y="0"/>
                </a:moveTo>
                <a:lnTo>
                  <a:pt x="0" y="579882"/>
                </a:lnTo>
                <a:lnTo>
                  <a:pt x="309372" y="579881"/>
                </a:lnTo>
                <a:lnTo>
                  <a:pt x="309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48159" y="2882899"/>
            <a:ext cx="3456304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295910" indent="-309880">
              <a:lnSpc>
                <a:spcPct val="100000"/>
              </a:lnSpc>
              <a:spcBef>
                <a:spcPts val="100"/>
              </a:spcBef>
              <a:tabLst>
                <a:tab pos="386715" algn="l"/>
              </a:tabLst>
            </a:pPr>
            <a:r>
              <a:rPr dirty="0" sz="1600">
                <a:latin typeface="Tahoma"/>
                <a:cs typeface="Tahoma"/>
              </a:rPr>
              <a:t>R	</a:t>
            </a:r>
            <a:r>
              <a:rPr dirty="0" sz="1600" spc="-5">
                <a:latin typeface="Tahoma"/>
                <a:cs typeface="Tahoma"/>
              </a:rPr>
              <a:t>Saw “Return of the King” more  than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once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33871" y="2438400"/>
            <a:ext cx="309880" cy="76200"/>
          </a:xfrm>
          <a:custGeom>
            <a:avLst/>
            <a:gdLst/>
            <a:ahLst/>
            <a:cxnLst/>
            <a:rect l="l" t="t" r="r" b="b"/>
            <a:pathLst>
              <a:path w="309879" h="76200">
                <a:moveTo>
                  <a:pt x="0" y="76200"/>
                </a:moveTo>
                <a:lnTo>
                  <a:pt x="309372" y="76200"/>
                </a:lnTo>
                <a:lnTo>
                  <a:pt x="30937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07448" y="1830514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575"/>
                </a:lnTo>
              </a:path>
            </a:pathLst>
          </a:custGeom>
          <a:ln w="22098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296400" y="2179320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098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33871" y="2514600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33871" y="2849879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33871" y="3429000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 h="0">
                <a:moveTo>
                  <a:pt x="0" y="0"/>
                </a:moveTo>
                <a:lnTo>
                  <a:pt x="3484626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33871" y="2438400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43244" y="2438400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18497" y="1844801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0"/>
                </a:moveTo>
                <a:lnTo>
                  <a:pt x="0" y="1584198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89653" y="1582674"/>
            <a:ext cx="1522730" cy="400050"/>
          </a:xfrm>
          <a:custGeom>
            <a:avLst/>
            <a:gdLst/>
            <a:ahLst/>
            <a:cxnLst/>
            <a:rect l="l" t="t" r="r" b="b"/>
            <a:pathLst>
              <a:path w="1522729" h="400050">
                <a:moveTo>
                  <a:pt x="0" y="0"/>
                </a:moveTo>
                <a:lnTo>
                  <a:pt x="0" y="400049"/>
                </a:lnTo>
                <a:lnTo>
                  <a:pt x="1522476" y="400049"/>
                </a:lnTo>
                <a:lnTo>
                  <a:pt x="1522476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089653" y="1611630"/>
            <a:ext cx="558800" cy="371475"/>
          </a:xfrm>
          <a:prstGeom prst="rect">
            <a:avLst/>
          </a:prstGeom>
          <a:ln w="3175">
            <a:solidFill>
              <a:srgbClr val="FF0101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dirty="0" sz="2000" spc="-10">
                <a:latin typeface="Tahoma"/>
                <a:cs typeface="Tahoma"/>
              </a:rPr>
              <a:t>P(J)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02323" y="1629032"/>
            <a:ext cx="3943350" cy="842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0"/>
              </a:lnSpc>
            </a:pPr>
            <a:r>
              <a:rPr dirty="0" sz="2000" spc="-5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1223645">
              <a:lnSpc>
                <a:spcPts val="1750"/>
              </a:lnSpc>
              <a:tabLst>
                <a:tab pos="1532890" algn="l"/>
              </a:tabLst>
            </a:pPr>
            <a:r>
              <a:rPr dirty="0" sz="1600">
                <a:latin typeface="Tahoma"/>
                <a:cs typeface="Tahoma"/>
              </a:rPr>
              <a:t>J	</a:t>
            </a:r>
            <a:r>
              <a:rPr dirty="0" sz="1600" spc="-5">
                <a:latin typeface="Tahoma"/>
                <a:cs typeface="Tahoma"/>
              </a:rPr>
              <a:t>Walked to School</a:t>
            </a:r>
            <a:endParaRPr sz="1600">
              <a:latin typeface="Tahoma"/>
              <a:cs typeface="Tahoma"/>
            </a:endParaRPr>
          </a:p>
          <a:p>
            <a:pPr marL="1223645">
              <a:lnSpc>
                <a:spcPct val="100000"/>
              </a:lnSpc>
              <a:spcBef>
                <a:spcPts val="720"/>
              </a:spcBef>
              <a:tabLst>
                <a:tab pos="1532890" algn="l"/>
              </a:tabLst>
            </a:pPr>
            <a:r>
              <a:rPr dirty="0" sz="1600">
                <a:latin typeface="Tahoma"/>
                <a:cs typeface="Tahoma"/>
              </a:rPr>
              <a:t>C	</a:t>
            </a:r>
            <a:r>
              <a:rPr dirty="0" sz="1600" spc="-5">
                <a:latin typeface="Tahoma"/>
                <a:cs typeface="Tahoma"/>
              </a:rPr>
              <a:t>Brought </a:t>
            </a:r>
            <a:r>
              <a:rPr dirty="0" sz="1600">
                <a:latin typeface="Tahoma"/>
                <a:cs typeface="Tahoma"/>
              </a:rPr>
              <a:t>Coat </a:t>
            </a:r>
            <a:r>
              <a:rPr dirty="0" sz="1600" spc="-5">
                <a:latin typeface="Tahoma"/>
                <a:cs typeface="Tahoma"/>
              </a:rPr>
              <a:t>to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Classroom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9600" y="4648200"/>
            <a:ext cx="1905000" cy="857250"/>
          </a:xfrm>
          <a:prstGeom prst="rect">
            <a:avLst/>
          </a:prstGeom>
          <a:ln w="3175">
            <a:solidFill>
              <a:srgbClr val="FF0101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60"/>
              </a:spcBef>
            </a:pPr>
            <a:r>
              <a:rPr dirty="0" sz="2000" spc="-10">
                <a:latin typeface="Tahoma"/>
                <a:cs typeface="Tahoma"/>
              </a:rPr>
              <a:t>P(C|J)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ahoma"/>
                <a:cs typeface="Tahoma"/>
              </a:rPr>
              <a:t>P(C|~J)=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29200" y="4495800"/>
            <a:ext cx="1905000" cy="857250"/>
          </a:xfrm>
          <a:custGeom>
            <a:avLst/>
            <a:gdLst/>
            <a:ahLst/>
            <a:cxnLst/>
            <a:rect l="l" t="t" r="r" b="b"/>
            <a:pathLst>
              <a:path w="1905000" h="857250">
                <a:moveTo>
                  <a:pt x="0" y="0"/>
                </a:moveTo>
                <a:lnTo>
                  <a:pt x="0" y="857250"/>
                </a:lnTo>
                <a:lnTo>
                  <a:pt x="1905000" y="85725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43200" y="4495800"/>
            <a:ext cx="1905000" cy="857250"/>
          </a:xfrm>
          <a:custGeom>
            <a:avLst/>
            <a:gdLst/>
            <a:ahLst/>
            <a:cxnLst/>
            <a:rect l="l" t="t" r="r" b="b"/>
            <a:pathLst>
              <a:path w="1905000" h="857250">
                <a:moveTo>
                  <a:pt x="0" y="0"/>
                </a:moveTo>
                <a:lnTo>
                  <a:pt x="0" y="857250"/>
                </a:lnTo>
                <a:lnTo>
                  <a:pt x="1904999" y="857250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824226" y="4529582"/>
            <a:ext cx="2622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Tahoma"/>
                <a:cs typeface="Tahoma"/>
              </a:rPr>
              <a:t>P(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24226" y="4986781"/>
            <a:ext cx="2622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Tahoma"/>
                <a:cs typeface="Tahoma"/>
              </a:rPr>
              <a:t>P(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20" y="4542158"/>
            <a:ext cx="3111500" cy="763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  <a:tabLst>
                <a:tab pos="2049145" algn="l"/>
              </a:tabLst>
            </a:pPr>
            <a:r>
              <a:rPr dirty="0" sz="2000" spc="-5">
                <a:latin typeface="Tahoma"/>
                <a:cs typeface="Tahoma"/>
              </a:rPr>
              <a:t>Z|J) =	</a:t>
            </a:r>
            <a:r>
              <a:rPr dirty="0" sz="2000" spc="-10">
                <a:latin typeface="Tahoma"/>
                <a:cs typeface="Tahoma"/>
              </a:rPr>
              <a:t>P(R|J)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2049145" algn="l"/>
              </a:tabLst>
            </a:pPr>
            <a:r>
              <a:rPr dirty="0" sz="2000" spc="-10">
                <a:latin typeface="Tahoma"/>
                <a:cs typeface="Tahoma"/>
              </a:rPr>
              <a:t>Z|~J)</a:t>
            </a:r>
            <a:r>
              <a:rPr dirty="0" sz="2000" spc="-5">
                <a:latin typeface="Tahoma"/>
                <a:cs typeface="Tahoma"/>
              </a:rPr>
              <a:t>=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-10">
                <a:latin typeface="Tahoma"/>
                <a:cs typeface="Tahoma"/>
              </a:rPr>
              <a:t>P(R</a:t>
            </a:r>
            <a:r>
              <a:rPr dirty="0" sz="2000" spc="-15">
                <a:latin typeface="Tahoma"/>
                <a:cs typeface="Tahoma"/>
              </a:rPr>
              <a:t>|</a:t>
            </a:r>
            <a:r>
              <a:rPr dirty="0" sz="2000" spc="-15">
                <a:latin typeface="Tahoma"/>
                <a:cs typeface="Tahoma"/>
              </a:rPr>
              <a:t>~</a:t>
            </a:r>
            <a:r>
              <a:rPr dirty="0" sz="2000" spc="-5">
                <a:latin typeface="Tahoma"/>
                <a:cs typeface="Tahoma"/>
              </a:rPr>
              <a:t>J</a:t>
            </a:r>
            <a:r>
              <a:rPr dirty="0" sz="2000" spc="-10">
                <a:latin typeface="Tahoma"/>
                <a:cs typeface="Tahoma"/>
              </a:rPr>
              <a:t>)=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9101" y="3041904"/>
            <a:ext cx="5225415" cy="1587500"/>
          </a:xfrm>
          <a:custGeom>
            <a:avLst/>
            <a:gdLst/>
            <a:ahLst/>
            <a:cxnLst/>
            <a:rect l="l" t="t" r="r" b="b"/>
            <a:pathLst>
              <a:path w="5225415" h="1587500">
                <a:moveTo>
                  <a:pt x="3621626" y="158495"/>
                </a:moveTo>
                <a:lnTo>
                  <a:pt x="3570956" y="168487"/>
                </a:lnTo>
                <a:lnTo>
                  <a:pt x="3520396" y="168749"/>
                </a:lnTo>
                <a:lnTo>
                  <a:pt x="3469872" y="162720"/>
                </a:lnTo>
                <a:lnTo>
                  <a:pt x="3419312" y="153838"/>
                </a:lnTo>
                <a:lnTo>
                  <a:pt x="3368642" y="145541"/>
                </a:lnTo>
                <a:lnTo>
                  <a:pt x="3315834" y="139007"/>
                </a:lnTo>
                <a:lnTo>
                  <a:pt x="3263016" y="132673"/>
                </a:lnTo>
                <a:lnTo>
                  <a:pt x="3210181" y="126559"/>
                </a:lnTo>
                <a:lnTo>
                  <a:pt x="3157318" y="120682"/>
                </a:lnTo>
                <a:lnTo>
                  <a:pt x="3104418" y="115062"/>
                </a:lnTo>
                <a:lnTo>
                  <a:pt x="3051473" y="109715"/>
                </a:lnTo>
                <a:lnTo>
                  <a:pt x="2998473" y="104662"/>
                </a:lnTo>
                <a:lnTo>
                  <a:pt x="2945409" y="99919"/>
                </a:lnTo>
                <a:lnTo>
                  <a:pt x="2892271" y="95506"/>
                </a:lnTo>
                <a:lnTo>
                  <a:pt x="2839052" y="91439"/>
                </a:lnTo>
                <a:lnTo>
                  <a:pt x="2788592" y="83818"/>
                </a:lnTo>
                <a:lnTo>
                  <a:pt x="2738418" y="77232"/>
                </a:lnTo>
                <a:lnTo>
                  <a:pt x="2688487" y="71610"/>
                </a:lnTo>
                <a:lnTo>
                  <a:pt x="2638752" y="66877"/>
                </a:lnTo>
                <a:lnTo>
                  <a:pt x="2589170" y="62962"/>
                </a:lnTo>
                <a:lnTo>
                  <a:pt x="2539695" y="59791"/>
                </a:lnTo>
                <a:lnTo>
                  <a:pt x="2490282" y="57291"/>
                </a:lnTo>
                <a:lnTo>
                  <a:pt x="2440886" y="55388"/>
                </a:lnTo>
                <a:lnTo>
                  <a:pt x="2391462" y="54010"/>
                </a:lnTo>
                <a:lnTo>
                  <a:pt x="2341966" y="53084"/>
                </a:lnTo>
                <a:lnTo>
                  <a:pt x="2292353" y="52537"/>
                </a:lnTo>
                <a:lnTo>
                  <a:pt x="2242577" y="52295"/>
                </a:lnTo>
                <a:lnTo>
                  <a:pt x="2192594" y="52286"/>
                </a:lnTo>
                <a:lnTo>
                  <a:pt x="2142358" y="52436"/>
                </a:lnTo>
                <a:lnTo>
                  <a:pt x="2091825" y="52673"/>
                </a:lnTo>
                <a:lnTo>
                  <a:pt x="2040950" y="52923"/>
                </a:lnTo>
                <a:lnTo>
                  <a:pt x="1989688" y="53113"/>
                </a:lnTo>
                <a:lnTo>
                  <a:pt x="1937995" y="53171"/>
                </a:lnTo>
                <a:lnTo>
                  <a:pt x="1885824" y="53022"/>
                </a:lnTo>
                <a:lnTo>
                  <a:pt x="1833131" y="52595"/>
                </a:lnTo>
                <a:lnTo>
                  <a:pt x="1779872" y="51816"/>
                </a:lnTo>
                <a:lnTo>
                  <a:pt x="1728393" y="46056"/>
                </a:lnTo>
                <a:lnTo>
                  <a:pt x="1676831" y="41038"/>
                </a:lnTo>
                <a:lnTo>
                  <a:pt x="1625196" y="36632"/>
                </a:lnTo>
                <a:lnTo>
                  <a:pt x="1573498" y="32711"/>
                </a:lnTo>
                <a:lnTo>
                  <a:pt x="1521744" y="29146"/>
                </a:lnTo>
                <a:lnTo>
                  <a:pt x="1469945" y="25810"/>
                </a:lnTo>
                <a:lnTo>
                  <a:pt x="1418109" y="22575"/>
                </a:lnTo>
                <a:lnTo>
                  <a:pt x="1366246" y="19312"/>
                </a:lnTo>
                <a:lnTo>
                  <a:pt x="1314364" y="15893"/>
                </a:lnTo>
                <a:lnTo>
                  <a:pt x="1262474" y="12192"/>
                </a:lnTo>
                <a:lnTo>
                  <a:pt x="1211865" y="14282"/>
                </a:lnTo>
                <a:lnTo>
                  <a:pt x="1161951" y="16662"/>
                </a:lnTo>
                <a:lnTo>
                  <a:pt x="1112615" y="19296"/>
                </a:lnTo>
                <a:lnTo>
                  <a:pt x="1063742" y="22148"/>
                </a:lnTo>
                <a:lnTo>
                  <a:pt x="1015214" y="25184"/>
                </a:lnTo>
                <a:lnTo>
                  <a:pt x="966915" y="28367"/>
                </a:lnTo>
                <a:lnTo>
                  <a:pt x="918728" y="31663"/>
                </a:lnTo>
                <a:lnTo>
                  <a:pt x="870537" y="35036"/>
                </a:lnTo>
                <a:lnTo>
                  <a:pt x="822226" y="38450"/>
                </a:lnTo>
                <a:lnTo>
                  <a:pt x="773677" y="41870"/>
                </a:lnTo>
                <a:lnTo>
                  <a:pt x="724774" y="45262"/>
                </a:lnTo>
                <a:lnTo>
                  <a:pt x="675401" y="48589"/>
                </a:lnTo>
                <a:lnTo>
                  <a:pt x="625442" y="51816"/>
                </a:lnTo>
                <a:lnTo>
                  <a:pt x="577816" y="63620"/>
                </a:lnTo>
                <a:lnTo>
                  <a:pt x="530893" y="73323"/>
                </a:lnTo>
                <a:lnTo>
                  <a:pt x="484585" y="81985"/>
                </a:lnTo>
                <a:lnTo>
                  <a:pt x="438803" y="90666"/>
                </a:lnTo>
                <a:lnTo>
                  <a:pt x="393460" y="100426"/>
                </a:lnTo>
                <a:lnTo>
                  <a:pt x="348469" y="112324"/>
                </a:lnTo>
                <a:lnTo>
                  <a:pt x="303741" y="127421"/>
                </a:lnTo>
                <a:lnTo>
                  <a:pt x="259188" y="146776"/>
                </a:lnTo>
                <a:lnTo>
                  <a:pt x="214724" y="171450"/>
                </a:lnTo>
                <a:lnTo>
                  <a:pt x="186203" y="215449"/>
                </a:lnTo>
                <a:lnTo>
                  <a:pt x="158830" y="259366"/>
                </a:lnTo>
                <a:lnTo>
                  <a:pt x="132791" y="303439"/>
                </a:lnTo>
                <a:lnTo>
                  <a:pt x="108275" y="347904"/>
                </a:lnTo>
                <a:lnTo>
                  <a:pt x="85469" y="393001"/>
                </a:lnTo>
                <a:lnTo>
                  <a:pt x="64561" y="438966"/>
                </a:lnTo>
                <a:lnTo>
                  <a:pt x="45737" y="486038"/>
                </a:lnTo>
                <a:lnTo>
                  <a:pt x="29186" y="534454"/>
                </a:lnTo>
                <a:lnTo>
                  <a:pt x="15094" y="584452"/>
                </a:lnTo>
                <a:lnTo>
                  <a:pt x="3650" y="636270"/>
                </a:lnTo>
                <a:lnTo>
                  <a:pt x="3662" y="657459"/>
                </a:lnTo>
                <a:lnTo>
                  <a:pt x="2896" y="686673"/>
                </a:lnTo>
                <a:lnTo>
                  <a:pt x="1758" y="722810"/>
                </a:lnTo>
                <a:lnTo>
                  <a:pt x="657" y="764768"/>
                </a:lnTo>
                <a:lnTo>
                  <a:pt x="0" y="811442"/>
                </a:lnTo>
                <a:lnTo>
                  <a:pt x="194" y="861731"/>
                </a:lnTo>
                <a:lnTo>
                  <a:pt x="1647" y="914531"/>
                </a:lnTo>
                <a:lnTo>
                  <a:pt x="4766" y="968740"/>
                </a:lnTo>
                <a:lnTo>
                  <a:pt x="9961" y="1023256"/>
                </a:lnTo>
                <a:lnTo>
                  <a:pt x="17637" y="1076975"/>
                </a:lnTo>
                <a:lnTo>
                  <a:pt x="28202" y="1128794"/>
                </a:lnTo>
                <a:lnTo>
                  <a:pt x="42065" y="1177612"/>
                </a:lnTo>
                <a:lnTo>
                  <a:pt x="59632" y="1222324"/>
                </a:lnTo>
                <a:lnTo>
                  <a:pt x="81311" y="1261829"/>
                </a:lnTo>
                <a:lnTo>
                  <a:pt x="107511" y="1295024"/>
                </a:lnTo>
                <a:lnTo>
                  <a:pt x="138638" y="1320806"/>
                </a:lnTo>
                <a:lnTo>
                  <a:pt x="175100" y="1338072"/>
                </a:lnTo>
                <a:lnTo>
                  <a:pt x="215962" y="1361676"/>
                </a:lnTo>
                <a:lnTo>
                  <a:pt x="258920" y="1379586"/>
                </a:lnTo>
                <a:lnTo>
                  <a:pt x="303401" y="1393602"/>
                </a:lnTo>
                <a:lnTo>
                  <a:pt x="348836" y="1405523"/>
                </a:lnTo>
                <a:lnTo>
                  <a:pt x="394651" y="1417147"/>
                </a:lnTo>
                <a:lnTo>
                  <a:pt x="440276" y="1430274"/>
                </a:lnTo>
                <a:lnTo>
                  <a:pt x="490402" y="1428797"/>
                </a:lnTo>
                <a:lnTo>
                  <a:pt x="540523" y="1427152"/>
                </a:lnTo>
                <a:lnTo>
                  <a:pt x="590639" y="1425351"/>
                </a:lnTo>
                <a:lnTo>
                  <a:pt x="640753" y="1423404"/>
                </a:lnTo>
                <a:lnTo>
                  <a:pt x="690864" y="1421326"/>
                </a:lnTo>
                <a:lnTo>
                  <a:pt x="740973" y="1419127"/>
                </a:lnTo>
                <a:lnTo>
                  <a:pt x="791081" y="1416819"/>
                </a:lnTo>
                <a:lnTo>
                  <a:pt x="841190" y="1414416"/>
                </a:lnTo>
                <a:lnTo>
                  <a:pt x="891299" y="1411928"/>
                </a:lnTo>
                <a:lnTo>
                  <a:pt x="941410" y="1409368"/>
                </a:lnTo>
                <a:lnTo>
                  <a:pt x="991524" y="1406749"/>
                </a:lnTo>
                <a:lnTo>
                  <a:pt x="1041640" y="1404081"/>
                </a:lnTo>
                <a:lnTo>
                  <a:pt x="1091761" y="1401378"/>
                </a:lnTo>
                <a:lnTo>
                  <a:pt x="1141887" y="1398650"/>
                </a:lnTo>
                <a:lnTo>
                  <a:pt x="1192019" y="1395912"/>
                </a:lnTo>
                <a:lnTo>
                  <a:pt x="1242157" y="1393173"/>
                </a:lnTo>
                <a:lnTo>
                  <a:pt x="1292303" y="1390447"/>
                </a:lnTo>
                <a:lnTo>
                  <a:pt x="1342458" y="1387746"/>
                </a:lnTo>
                <a:lnTo>
                  <a:pt x="1392621" y="1385081"/>
                </a:lnTo>
                <a:lnTo>
                  <a:pt x="1442794" y="1382465"/>
                </a:lnTo>
                <a:lnTo>
                  <a:pt x="1492979" y="1379910"/>
                </a:lnTo>
                <a:lnTo>
                  <a:pt x="1543175" y="1377428"/>
                </a:lnTo>
                <a:lnTo>
                  <a:pt x="1593383" y="1375031"/>
                </a:lnTo>
                <a:lnTo>
                  <a:pt x="1643605" y="1372730"/>
                </a:lnTo>
                <a:lnTo>
                  <a:pt x="1693841" y="1370539"/>
                </a:lnTo>
                <a:lnTo>
                  <a:pt x="1744092" y="1368469"/>
                </a:lnTo>
                <a:lnTo>
                  <a:pt x="1794358" y="1366533"/>
                </a:lnTo>
                <a:lnTo>
                  <a:pt x="1844642" y="1364742"/>
                </a:lnTo>
                <a:lnTo>
                  <a:pt x="1895209" y="1365741"/>
                </a:lnTo>
                <a:lnTo>
                  <a:pt x="1945722" y="1366621"/>
                </a:lnTo>
                <a:lnTo>
                  <a:pt x="1996188" y="1367405"/>
                </a:lnTo>
                <a:lnTo>
                  <a:pt x="2046614" y="1368116"/>
                </a:lnTo>
                <a:lnTo>
                  <a:pt x="2097005" y="1368777"/>
                </a:lnTo>
                <a:lnTo>
                  <a:pt x="2147369" y="1369411"/>
                </a:lnTo>
                <a:lnTo>
                  <a:pt x="2197713" y="1370041"/>
                </a:lnTo>
                <a:lnTo>
                  <a:pt x="2248043" y="1370689"/>
                </a:lnTo>
                <a:lnTo>
                  <a:pt x="2298367" y="1371380"/>
                </a:lnTo>
                <a:lnTo>
                  <a:pt x="2348691" y="1372136"/>
                </a:lnTo>
                <a:lnTo>
                  <a:pt x="2399021" y="1372979"/>
                </a:lnTo>
                <a:lnTo>
                  <a:pt x="2449365" y="1373934"/>
                </a:lnTo>
                <a:lnTo>
                  <a:pt x="2499729" y="1375023"/>
                </a:lnTo>
                <a:lnTo>
                  <a:pt x="2550121" y="1376269"/>
                </a:lnTo>
                <a:lnTo>
                  <a:pt x="2600546" y="1377696"/>
                </a:lnTo>
                <a:lnTo>
                  <a:pt x="2650695" y="1385161"/>
                </a:lnTo>
                <a:lnTo>
                  <a:pt x="2700558" y="1400841"/>
                </a:lnTo>
                <a:lnTo>
                  <a:pt x="2750136" y="1418093"/>
                </a:lnTo>
                <a:lnTo>
                  <a:pt x="2799428" y="1430274"/>
                </a:lnTo>
                <a:lnTo>
                  <a:pt x="2847308" y="1437389"/>
                </a:lnTo>
                <a:lnTo>
                  <a:pt x="2894983" y="1445318"/>
                </a:lnTo>
                <a:lnTo>
                  <a:pt x="2942520" y="1453824"/>
                </a:lnTo>
                <a:lnTo>
                  <a:pt x="2989989" y="1462668"/>
                </a:lnTo>
                <a:lnTo>
                  <a:pt x="3037457" y="1471612"/>
                </a:lnTo>
                <a:lnTo>
                  <a:pt x="3084995" y="1480419"/>
                </a:lnTo>
                <a:lnTo>
                  <a:pt x="3132669" y="1488851"/>
                </a:lnTo>
                <a:lnTo>
                  <a:pt x="3180550" y="1496671"/>
                </a:lnTo>
                <a:lnTo>
                  <a:pt x="3228704" y="1503640"/>
                </a:lnTo>
                <a:lnTo>
                  <a:pt x="3277202" y="1509522"/>
                </a:lnTo>
                <a:lnTo>
                  <a:pt x="3327388" y="1522253"/>
                </a:lnTo>
                <a:lnTo>
                  <a:pt x="3370589" y="1531365"/>
                </a:lnTo>
                <a:lnTo>
                  <a:pt x="3411504" y="1537811"/>
                </a:lnTo>
                <a:lnTo>
                  <a:pt x="3454832" y="1542541"/>
                </a:lnTo>
                <a:lnTo>
                  <a:pt x="3505273" y="1546510"/>
                </a:lnTo>
                <a:lnTo>
                  <a:pt x="3567524" y="1550670"/>
                </a:lnTo>
                <a:lnTo>
                  <a:pt x="3616260" y="1559314"/>
                </a:lnTo>
                <a:lnTo>
                  <a:pt x="3665248" y="1566618"/>
                </a:lnTo>
                <a:lnTo>
                  <a:pt x="3714462" y="1572670"/>
                </a:lnTo>
                <a:lnTo>
                  <a:pt x="3763877" y="1577554"/>
                </a:lnTo>
                <a:lnTo>
                  <a:pt x="3813468" y="1581358"/>
                </a:lnTo>
                <a:lnTo>
                  <a:pt x="3863210" y="1584169"/>
                </a:lnTo>
                <a:lnTo>
                  <a:pt x="3913077" y="1586072"/>
                </a:lnTo>
                <a:lnTo>
                  <a:pt x="3963044" y="1587153"/>
                </a:lnTo>
                <a:lnTo>
                  <a:pt x="4013087" y="1587500"/>
                </a:lnTo>
                <a:lnTo>
                  <a:pt x="4063179" y="1587199"/>
                </a:lnTo>
                <a:lnTo>
                  <a:pt x="4113297" y="1586337"/>
                </a:lnTo>
                <a:lnTo>
                  <a:pt x="4163414" y="1584998"/>
                </a:lnTo>
                <a:lnTo>
                  <a:pt x="4213505" y="1583271"/>
                </a:lnTo>
                <a:lnTo>
                  <a:pt x="4263546" y="1581242"/>
                </a:lnTo>
                <a:lnTo>
                  <a:pt x="4313511" y="1578996"/>
                </a:lnTo>
                <a:lnTo>
                  <a:pt x="4363375" y="1576621"/>
                </a:lnTo>
                <a:lnTo>
                  <a:pt x="4413112" y="1574202"/>
                </a:lnTo>
                <a:lnTo>
                  <a:pt x="4462698" y="1571827"/>
                </a:lnTo>
                <a:lnTo>
                  <a:pt x="4512108" y="1569581"/>
                </a:lnTo>
                <a:lnTo>
                  <a:pt x="4561315" y="1567552"/>
                </a:lnTo>
                <a:lnTo>
                  <a:pt x="4610296" y="1565825"/>
                </a:lnTo>
                <a:lnTo>
                  <a:pt x="4659025" y="1564486"/>
                </a:lnTo>
                <a:lnTo>
                  <a:pt x="4707476" y="1563624"/>
                </a:lnTo>
                <a:lnTo>
                  <a:pt x="4737956" y="1558480"/>
                </a:lnTo>
                <a:lnTo>
                  <a:pt x="4809488" y="1545621"/>
                </a:lnTo>
                <a:lnTo>
                  <a:pt x="4875701" y="1521915"/>
                </a:lnTo>
                <a:lnTo>
                  <a:pt x="4895069" y="1503341"/>
                </a:lnTo>
                <a:lnTo>
                  <a:pt x="4905137" y="1491477"/>
                </a:lnTo>
                <a:lnTo>
                  <a:pt x="4966699" y="1448621"/>
                </a:lnTo>
                <a:lnTo>
                  <a:pt x="5004084" y="1428273"/>
                </a:lnTo>
                <a:lnTo>
                  <a:pt x="5042327" y="1408926"/>
                </a:lnTo>
                <a:lnTo>
                  <a:pt x="5078570" y="1390650"/>
                </a:lnTo>
                <a:lnTo>
                  <a:pt x="5085642" y="1380708"/>
                </a:lnTo>
                <a:lnTo>
                  <a:pt x="5115729" y="1340858"/>
                </a:lnTo>
                <a:lnTo>
                  <a:pt x="5126099" y="1331404"/>
                </a:lnTo>
                <a:lnTo>
                  <a:pt x="5136327" y="1321665"/>
                </a:lnTo>
                <a:lnTo>
                  <a:pt x="5168571" y="1271534"/>
                </a:lnTo>
                <a:lnTo>
                  <a:pt x="5186908" y="1226576"/>
                </a:lnTo>
                <a:lnTo>
                  <a:pt x="5201697" y="1178692"/>
                </a:lnTo>
                <a:lnTo>
                  <a:pt x="5213998" y="1130808"/>
                </a:lnTo>
                <a:lnTo>
                  <a:pt x="5224874" y="1085849"/>
                </a:lnTo>
                <a:lnTo>
                  <a:pt x="5223517" y="1044575"/>
                </a:lnTo>
                <a:lnTo>
                  <a:pt x="5222801" y="999524"/>
                </a:lnTo>
                <a:lnTo>
                  <a:pt x="5222268" y="951584"/>
                </a:lnTo>
                <a:lnTo>
                  <a:pt x="5221460" y="901641"/>
                </a:lnTo>
                <a:lnTo>
                  <a:pt x="5219921" y="850582"/>
                </a:lnTo>
                <a:lnTo>
                  <a:pt x="5217193" y="799295"/>
                </a:lnTo>
                <a:lnTo>
                  <a:pt x="5212819" y="748666"/>
                </a:lnTo>
                <a:lnTo>
                  <a:pt x="5206342" y="699583"/>
                </a:lnTo>
                <a:lnTo>
                  <a:pt x="5197305" y="652931"/>
                </a:lnTo>
                <a:lnTo>
                  <a:pt x="5185250" y="609600"/>
                </a:lnTo>
                <a:lnTo>
                  <a:pt x="5167152" y="561879"/>
                </a:lnTo>
                <a:lnTo>
                  <a:pt x="5145626" y="515874"/>
                </a:lnTo>
                <a:lnTo>
                  <a:pt x="5112574" y="465391"/>
                </a:lnTo>
                <a:lnTo>
                  <a:pt x="5091524" y="436625"/>
                </a:lnTo>
                <a:lnTo>
                  <a:pt x="5081594" y="404407"/>
                </a:lnTo>
                <a:lnTo>
                  <a:pt x="5077236" y="395477"/>
                </a:lnTo>
                <a:lnTo>
                  <a:pt x="5066878" y="387119"/>
                </a:lnTo>
                <a:lnTo>
                  <a:pt x="5038946" y="356616"/>
                </a:lnTo>
                <a:lnTo>
                  <a:pt x="5004152" y="319928"/>
                </a:lnTo>
                <a:lnTo>
                  <a:pt x="4967204" y="288881"/>
                </a:lnTo>
                <a:lnTo>
                  <a:pt x="4928254" y="262917"/>
                </a:lnTo>
                <a:lnTo>
                  <a:pt x="4887453" y="241481"/>
                </a:lnTo>
                <a:lnTo>
                  <a:pt x="4844951" y="224015"/>
                </a:lnTo>
                <a:lnTo>
                  <a:pt x="4800899" y="209965"/>
                </a:lnTo>
                <a:lnTo>
                  <a:pt x="4755450" y="198772"/>
                </a:lnTo>
                <a:lnTo>
                  <a:pt x="4708754" y="189880"/>
                </a:lnTo>
                <a:lnTo>
                  <a:pt x="4660962" y="182734"/>
                </a:lnTo>
                <a:lnTo>
                  <a:pt x="4612226" y="176775"/>
                </a:lnTo>
                <a:lnTo>
                  <a:pt x="4562696" y="171450"/>
                </a:lnTo>
                <a:lnTo>
                  <a:pt x="4512237" y="173378"/>
                </a:lnTo>
                <a:lnTo>
                  <a:pt x="4462427" y="175623"/>
                </a:lnTo>
                <a:lnTo>
                  <a:pt x="4413159" y="178148"/>
                </a:lnTo>
                <a:lnTo>
                  <a:pt x="4364323" y="180920"/>
                </a:lnTo>
                <a:lnTo>
                  <a:pt x="4315812" y="183901"/>
                </a:lnTo>
                <a:lnTo>
                  <a:pt x="4267518" y="187057"/>
                </a:lnTo>
                <a:lnTo>
                  <a:pt x="4219331" y="190353"/>
                </a:lnTo>
                <a:lnTo>
                  <a:pt x="4171145" y="193752"/>
                </a:lnTo>
                <a:lnTo>
                  <a:pt x="4122850" y="197221"/>
                </a:lnTo>
                <a:lnTo>
                  <a:pt x="4074339" y="200723"/>
                </a:lnTo>
                <a:lnTo>
                  <a:pt x="4025504" y="204222"/>
                </a:lnTo>
                <a:lnTo>
                  <a:pt x="3976235" y="207684"/>
                </a:lnTo>
                <a:lnTo>
                  <a:pt x="3926426" y="211074"/>
                </a:lnTo>
                <a:lnTo>
                  <a:pt x="3878054" y="226511"/>
                </a:lnTo>
                <a:lnTo>
                  <a:pt x="3827628" y="239851"/>
                </a:lnTo>
                <a:lnTo>
                  <a:pt x="3775737" y="251351"/>
                </a:lnTo>
                <a:lnTo>
                  <a:pt x="3722972" y="261270"/>
                </a:lnTo>
                <a:lnTo>
                  <a:pt x="3669920" y="269868"/>
                </a:lnTo>
                <a:lnTo>
                  <a:pt x="3617173" y="277403"/>
                </a:lnTo>
                <a:lnTo>
                  <a:pt x="3565318" y="284135"/>
                </a:lnTo>
                <a:lnTo>
                  <a:pt x="3514946" y="290322"/>
                </a:lnTo>
                <a:lnTo>
                  <a:pt x="3466665" y="282878"/>
                </a:lnTo>
                <a:lnTo>
                  <a:pt x="3418751" y="274118"/>
                </a:lnTo>
                <a:lnTo>
                  <a:pt x="3371202" y="263822"/>
                </a:lnTo>
                <a:lnTo>
                  <a:pt x="3324019" y="251770"/>
                </a:lnTo>
                <a:lnTo>
                  <a:pt x="3277202" y="237744"/>
                </a:lnTo>
                <a:lnTo>
                  <a:pt x="3236833" y="211927"/>
                </a:lnTo>
                <a:lnTo>
                  <a:pt x="3196063" y="186661"/>
                </a:lnTo>
                <a:lnTo>
                  <a:pt x="3155377" y="161353"/>
                </a:lnTo>
                <a:lnTo>
                  <a:pt x="3115263" y="135410"/>
                </a:lnTo>
                <a:lnTo>
                  <a:pt x="3076207" y="108239"/>
                </a:lnTo>
                <a:lnTo>
                  <a:pt x="3038696" y="79247"/>
                </a:lnTo>
                <a:lnTo>
                  <a:pt x="3019455" y="58007"/>
                </a:lnTo>
                <a:lnTo>
                  <a:pt x="3009978" y="47851"/>
                </a:lnTo>
                <a:lnTo>
                  <a:pt x="2999072" y="39623"/>
                </a:lnTo>
                <a:lnTo>
                  <a:pt x="2975009" y="27539"/>
                </a:lnTo>
                <a:lnTo>
                  <a:pt x="2947160" y="18383"/>
                </a:lnTo>
                <a:lnTo>
                  <a:pt x="2918597" y="9941"/>
                </a:lnTo>
                <a:lnTo>
                  <a:pt x="2892392" y="0"/>
                </a:lnTo>
              </a:path>
            </a:pathLst>
          </a:custGeom>
          <a:ln w="7620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24200" y="4648200"/>
            <a:ext cx="4648200" cy="826769"/>
          </a:xfrm>
          <a:custGeom>
            <a:avLst/>
            <a:gdLst/>
            <a:ahLst/>
            <a:cxnLst/>
            <a:rect l="l" t="t" r="r" b="b"/>
            <a:pathLst>
              <a:path w="4648200" h="826770">
                <a:moveTo>
                  <a:pt x="0" y="0"/>
                </a:moveTo>
                <a:lnTo>
                  <a:pt x="0" y="826770"/>
                </a:lnTo>
                <a:lnTo>
                  <a:pt x="4648200" y="826770"/>
                </a:lnTo>
                <a:lnTo>
                  <a:pt x="464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24200" y="4648200"/>
            <a:ext cx="4648200" cy="826769"/>
          </a:xfrm>
          <a:custGeom>
            <a:avLst/>
            <a:gdLst/>
            <a:ahLst/>
            <a:cxnLst/>
            <a:rect l="l" t="t" r="r" b="b"/>
            <a:pathLst>
              <a:path w="4648200" h="826770">
                <a:moveTo>
                  <a:pt x="0" y="0"/>
                </a:moveTo>
                <a:lnTo>
                  <a:pt x="0" y="826770"/>
                </a:lnTo>
                <a:lnTo>
                  <a:pt x="4648200" y="826770"/>
                </a:lnTo>
                <a:lnTo>
                  <a:pt x="46482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124200" y="4679695"/>
            <a:ext cx="4648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33339A"/>
                </a:solidFill>
                <a:latin typeface="Tahoma"/>
                <a:cs typeface="Tahoma"/>
              </a:rPr>
              <a:t>Input</a:t>
            </a:r>
            <a:r>
              <a:rPr dirty="0" sz="4800" spc="-35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4800" spc="-10">
                <a:solidFill>
                  <a:srgbClr val="33339A"/>
                </a:solidFill>
                <a:latin typeface="Tahoma"/>
                <a:cs typeface="Tahoma"/>
              </a:rPr>
              <a:t>Attributes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17834" y="1371600"/>
            <a:ext cx="1736089" cy="1471930"/>
          </a:xfrm>
          <a:custGeom>
            <a:avLst/>
            <a:gdLst/>
            <a:ahLst/>
            <a:cxnLst/>
            <a:rect l="l" t="t" r="r" b="b"/>
            <a:pathLst>
              <a:path w="1736089" h="1471930">
                <a:moveTo>
                  <a:pt x="1065495" y="118871"/>
                </a:moveTo>
                <a:lnTo>
                  <a:pt x="1018453" y="125098"/>
                </a:lnTo>
                <a:lnTo>
                  <a:pt x="978341" y="116681"/>
                </a:lnTo>
                <a:lnTo>
                  <a:pt x="938943" y="102691"/>
                </a:lnTo>
                <a:lnTo>
                  <a:pt x="894045" y="92201"/>
                </a:lnTo>
                <a:lnTo>
                  <a:pt x="844753" y="87284"/>
                </a:lnTo>
                <a:lnTo>
                  <a:pt x="795175" y="84296"/>
                </a:lnTo>
                <a:lnTo>
                  <a:pt x="745312" y="82022"/>
                </a:lnTo>
                <a:lnTo>
                  <a:pt x="695163" y="79247"/>
                </a:lnTo>
                <a:lnTo>
                  <a:pt x="643394" y="83264"/>
                </a:lnTo>
                <a:lnTo>
                  <a:pt x="592738" y="88365"/>
                </a:lnTo>
                <a:lnTo>
                  <a:pt x="543061" y="94731"/>
                </a:lnTo>
                <a:lnTo>
                  <a:pt x="494229" y="102539"/>
                </a:lnTo>
                <a:lnTo>
                  <a:pt x="446107" y="111969"/>
                </a:lnTo>
                <a:lnTo>
                  <a:pt x="398563" y="123198"/>
                </a:lnTo>
                <a:lnTo>
                  <a:pt x="351463" y="136407"/>
                </a:lnTo>
                <a:lnTo>
                  <a:pt x="304671" y="151772"/>
                </a:lnTo>
                <a:lnTo>
                  <a:pt x="258054" y="169473"/>
                </a:lnTo>
                <a:lnTo>
                  <a:pt x="211479" y="189689"/>
                </a:lnTo>
                <a:lnTo>
                  <a:pt x="164811" y="212597"/>
                </a:lnTo>
                <a:lnTo>
                  <a:pt x="137867" y="246161"/>
                </a:lnTo>
                <a:lnTo>
                  <a:pt x="110423" y="278225"/>
                </a:lnTo>
                <a:lnTo>
                  <a:pt x="83694" y="310431"/>
                </a:lnTo>
                <a:lnTo>
                  <a:pt x="58893" y="344424"/>
                </a:lnTo>
                <a:lnTo>
                  <a:pt x="45510" y="378975"/>
                </a:lnTo>
                <a:lnTo>
                  <a:pt x="30699" y="410527"/>
                </a:lnTo>
                <a:lnTo>
                  <a:pt x="4791" y="477774"/>
                </a:lnTo>
                <a:lnTo>
                  <a:pt x="750" y="555479"/>
                </a:lnTo>
                <a:lnTo>
                  <a:pt x="0" y="600010"/>
                </a:lnTo>
                <a:lnTo>
                  <a:pt x="464" y="647294"/>
                </a:lnTo>
                <a:lnTo>
                  <a:pt x="2420" y="696552"/>
                </a:lnTo>
                <a:lnTo>
                  <a:pt x="6144" y="747009"/>
                </a:lnTo>
                <a:lnTo>
                  <a:pt x="11912" y="797889"/>
                </a:lnTo>
                <a:lnTo>
                  <a:pt x="20001" y="848416"/>
                </a:lnTo>
                <a:lnTo>
                  <a:pt x="30687" y="897812"/>
                </a:lnTo>
                <a:lnTo>
                  <a:pt x="44246" y="945303"/>
                </a:lnTo>
                <a:lnTo>
                  <a:pt x="60954" y="990111"/>
                </a:lnTo>
                <a:lnTo>
                  <a:pt x="81088" y="1031461"/>
                </a:lnTo>
                <a:lnTo>
                  <a:pt x="104925" y="1068576"/>
                </a:lnTo>
                <a:lnTo>
                  <a:pt x="132741" y="1100680"/>
                </a:lnTo>
                <a:lnTo>
                  <a:pt x="164811" y="1126998"/>
                </a:lnTo>
                <a:lnTo>
                  <a:pt x="167478" y="1140571"/>
                </a:lnTo>
                <a:lnTo>
                  <a:pt x="177765" y="1179576"/>
                </a:lnTo>
                <a:lnTo>
                  <a:pt x="215103" y="1208151"/>
                </a:lnTo>
                <a:lnTo>
                  <a:pt x="236272" y="1219866"/>
                </a:lnTo>
                <a:lnTo>
                  <a:pt x="257013" y="1232153"/>
                </a:lnTo>
                <a:lnTo>
                  <a:pt x="301172" y="1262993"/>
                </a:lnTo>
                <a:lnTo>
                  <a:pt x="343649" y="1293796"/>
                </a:lnTo>
                <a:lnTo>
                  <a:pt x="386602" y="1322515"/>
                </a:lnTo>
                <a:lnTo>
                  <a:pt x="432188" y="1347100"/>
                </a:lnTo>
                <a:lnTo>
                  <a:pt x="482565" y="1365503"/>
                </a:lnTo>
                <a:lnTo>
                  <a:pt x="527476" y="1391085"/>
                </a:lnTo>
                <a:lnTo>
                  <a:pt x="574907" y="1410695"/>
                </a:lnTo>
                <a:lnTo>
                  <a:pt x="624204" y="1425826"/>
                </a:lnTo>
                <a:lnTo>
                  <a:pt x="674713" y="1437971"/>
                </a:lnTo>
                <a:lnTo>
                  <a:pt x="725783" y="1448624"/>
                </a:lnTo>
                <a:lnTo>
                  <a:pt x="776759" y="1459276"/>
                </a:lnTo>
                <a:lnTo>
                  <a:pt x="826989" y="1471421"/>
                </a:lnTo>
                <a:lnTo>
                  <a:pt x="907932" y="1468872"/>
                </a:lnTo>
                <a:lnTo>
                  <a:pt x="973531" y="1467301"/>
                </a:lnTo>
                <a:lnTo>
                  <a:pt x="1026776" y="1466223"/>
                </a:lnTo>
                <a:lnTo>
                  <a:pt x="1070658" y="1465155"/>
                </a:lnTo>
                <a:lnTo>
                  <a:pt x="1142292" y="1461107"/>
                </a:lnTo>
                <a:lnTo>
                  <a:pt x="1212354" y="1451280"/>
                </a:lnTo>
                <a:lnTo>
                  <a:pt x="1254270" y="1442988"/>
                </a:lnTo>
                <a:lnTo>
                  <a:pt x="1304763" y="1431797"/>
                </a:lnTo>
                <a:lnTo>
                  <a:pt x="1332124" y="1419808"/>
                </a:lnTo>
                <a:lnTo>
                  <a:pt x="1360198" y="1408461"/>
                </a:lnTo>
                <a:lnTo>
                  <a:pt x="1386845" y="1395257"/>
                </a:lnTo>
                <a:lnTo>
                  <a:pt x="1409919" y="1377695"/>
                </a:lnTo>
                <a:lnTo>
                  <a:pt x="1450079" y="1336688"/>
                </a:lnTo>
                <a:lnTo>
                  <a:pt x="1470416" y="1315175"/>
                </a:lnTo>
                <a:lnTo>
                  <a:pt x="1482559" y="1303574"/>
                </a:lnTo>
                <a:lnTo>
                  <a:pt x="1498140" y="1292303"/>
                </a:lnTo>
                <a:lnTo>
                  <a:pt x="1528791" y="1271777"/>
                </a:lnTo>
                <a:lnTo>
                  <a:pt x="1556007" y="1230621"/>
                </a:lnTo>
                <a:lnTo>
                  <a:pt x="1582211" y="1189877"/>
                </a:lnTo>
                <a:lnTo>
                  <a:pt x="1607508" y="1149213"/>
                </a:lnTo>
                <a:lnTo>
                  <a:pt x="1632005" y="1108296"/>
                </a:lnTo>
                <a:lnTo>
                  <a:pt x="1655809" y="1066793"/>
                </a:lnTo>
                <a:lnTo>
                  <a:pt x="1679027" y="1024370"/>
                </a:lnTo>
                <a:lnTo>
                  <a:pt x="1701765" y="980693"/>
                </a:lnTo>
                <a:lnTo>
                  <a:pt x="1712522" y="935020"/>
                </a:lnTo>
                <a:lnTo>
                  <a:pt x="1723159" y="886921"/>
                </a:lnTo>
                <a:lnTo>
                  <a:pt x="1731596" y="837515"/>
                </a:lnTo>
                <a:lnTo>
                  <a:pt x="1735755" y="787923"/>
                </a:lnTo>
                <a:lnTo>
                  <a:pt x="1733556" y="739264"/>
                </a:lnTo>
                <a:lnTo>
                  <a:pt x="1722919" y="692657"/>
                </a:lnTo>
                <a:lnTo>
                  <a:pt x="1701765" y="649223"/>
                </a:lnTo>
                <a:lnTo>
                  <a:pt x="1665284" y="611219"/>
                </a:lnTo>
                <a:lnTo>
                  <a:pt x="1645937" y="599396"/>
                </a:lnTo>
                <a:lnTo>
                  <a:pt x="1622517" y="582929"/>
                </a:lnTo>
                <a:lnTo>
                  <a:pt x="1586276" y="551977"/>
                </a:lnTo>
                <a:lnTo>
                  <a:pt x="1548998" y="520982"/>
                </a:lnTo>
                <a:lnTo>
                  <a:pt x="1510408" y="491299"/>
                </a:lnTo>
                <a:lnTo>
                  <a:pt x="1470230" y="464283"/>
                </a:lnTo>
                <a:lnTo>
                  <a:pt x="1428189" y="441289"/>
                </a:lnTo>
                <a:lnTo>
                  <a:pt x="1384011" y="423671"/>
                </a:lnTo>
                <a:lnTo>
                  <a:pt x="1342150" y="397849"/>
                </a:lnTo>
                <a:lnTo>
                  <a:pt x="1299850" y="374367"/>
                </a:lnTo>
                <a:lnTo>
                  <a:pt x="1257220" y="351909"/>
                </a:lnTo>
                <a:lnTo>
                  <a:pt x="1214371" y="329159"/>
                </a:lnTo>
                <a:lnTo>
                  <a:pt x="1171413" y="304799"/>
                </a:lnTo>
                <a:lnTo>
                  <a:pt x="1128936" y="276904"/>
                </a:lnTo>
                <a:lnTo>
                  <a:pt x="1088727" y="245498"/>
                </a:lnTo>
                <a:lnTo>
                  <a:pt x="1049944" y="212189"/>
                </a:lnTo>
                <a:lnTo>
                  <a:pt x="1011747" y="178588"/>
                </a:lnTo>
                <a:lnTo>
                  <a:pt x="973293" y="146303"/>
                </a:lnTo>
                <a:lnTo>
                  <a:pt x="944849" y="125229"/>
                </a:lnTo>
                <a:lnTo>
                  <a:pt x="914905" y="105155"/>
                </a:lnTo>
                <a:lnTo>
                  <a:pt x="884246" y="85653"/>
                </a:lnTo>
                <a:lnTo>
                  <a:pt x="853659" y="66293"/>
                </a:lnTo>
                <a:lnTo>
                  <a:pt x="844146" y="59662"/>
                </a:lnTo>
                <a:lnTo>
                  <a:pt x="801414" y="28610"/>
                </a:lnTo>
                <a:lnTo>
                  <a:pt x="778459" y="4583"/>
                </a:lnTo>
                <a:lnTo>
                  <a:pt x="774411" y="0"/>
                </a:lnTo>
              </a:path>
            </a:pathLst>
          </a:custGeom>
          <a:ln w="7620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48200" y="1610867"/>
            <a:ext cx="4648200" cy="828040"/>
          </a:xfrm>
          <a:custGeom>
            <a:avLst/>
            <a:gdLst/>
            <a:ahLst/>
            <a:cxnLst/>
            <a:rect l="l" t="t" r="r" b="b"/>
            <a:pathLst>
              <a:path w="4648200" h="828039">
                <a:moveTo>
                  <a:pt x="0" y="0"/>
                </a:moveTo>
                <a:lnTo>
                  <a:pt x="0" y="827532"/>
                </a:lnTo>
                <a:lnTo>
                  <a:pt x="4648200" y="827531"/>
                </a:lnTo>
                <a:lnTo>
                  <a:pt x="4648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48200" y="1611630"/>
            <a:ext cx="4648200" cy="826769"/>
          </a:xfrm>
          <a:custGeom>
            <a:avLst/>
            <a:gdLst/>
            <a:ahLst/>
            <a:cxnLst/>
            <a:rect l="l" t="t" r="r" b="b"/>
            <a:pathLst>
              <a:path w="4648200" h="826769">
                <a:moveTo>
                  <a:pt x="0" y="0"/>
                </a:moveTo>
                <a:lnTo>
                  <a:pt x="0" y="826769"/>
                </a:lnTo>
                <a:lnTo>
                  <a:pt x="4648200" y="826769"/>
                </a:lnTo>
                <a:lnTo>
                  <a:pt x="46482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648200" y="1643126"/>
            <a:ext cx="4656455" cy="1174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r>
              <a:rPr dirty="0" sz="48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4800" spc="-10">
                <a:solidFill>
                  <a:srgbClr val="FF0000"/>
                </a:solidFill>
                <a:latin typeface="Tahoma"/>
                <a:cs typeface="Tahoma"/>
              </a:rPr>
              <a:t>Attribute</a:t>
            </a:r>
            <a:endParaRPr sz="4800">
              <a:latin typeface="Tahoma"/>
              <a:cs typeface="Tahoma"/>
            </a:endParaRPr>
          </a:p>
          <a:p>
            <a:pPr algn="ctr" marL="142875">
              <a:lnSpc>
                <a:spcPct val="100000"/>
              </a:lnSpc>
              <a:spcBef>
                <a:spcPts val="1360"/>
              </a:spcBef>
              <a:tabLst>
                <a:tab pos="452120" algn="l"/>
              </a:tabLst>
            </a:pPr>
            <a:r>
              <a:rPr dirty="0" sz="1600">
                <a:latin typeface="Tahoma"/>
                <a:cs typeface="Tahoma"/>
              </a:rPr>
              <a:t>Z	Live in zipcode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15213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  <p:sp>
        <p:nvSpPr>
          <p:cNvPr id="49" name="object 49"/>
          <p:cNvSpPr txBox="1"/>
          <p:nvPr/>
        </p:nvSpPr>
        <p:spPr>
          <a:xfrm>
            <a:off x="1146302" y="5517896"/>
            <a:ext cx="7503159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A new person shows up at class wearing an “I live right above the  Manor Theater where I saw all </a:t>
            </a:r>
            <a:r>
              <a:rPr dirty="0" sz="2000">
                <a:latin typeface="Tahoma"/>
                <a:cs typeface="Tahoma"/>
              </a:rPr>
              <a:t>the </a:t>
            </a:r>
            <a:r>
              <a:rPr dirty="0" sz="2000" spc="-5">
                <a:latin typeface="Tahoma"/>
                <a:cs typeface="Tahoma"/>
              </a:rPr>
              <a:t>Lord of The Rings Movies every  night” overcoat.</a:t>
            </a:r>
            <a:endParaRPr sz="20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ahoma"/>
                <a:cs typeface="Tahoma"/>
              </a:rPr>
              <a:t>What is the probability that they are a</a:t>
            </a:r>
            <a:r>
              <a:rPr dirty="0" sz="2000" spc="8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Junior?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Naïve Bayes </a:t>
            </a:r>
            <a:r>
              <a:rPr dirty="0" spc="-5"/>
              <a:t>Classifier</a:t>
            </a:r>
            <a:r>
              <a:rPr dirty="0" spc="5"/>
              <a:t> </a:t>
            </a:r>
            <a:r>
              <a:rPr dirty="0" spc="-10"/>
              <a:t>Inference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2026920" y="1638300"/>
            <a:ext cx="552450" cy="619125"/>
          </a:xfrm>
          <a:custGeom>
            <a:avLst/>
            <a:gdLst/>
            <a:ahLst/>
            <a:cxnLst/>
            <a:rect l="l" t="t" r="r" b="b"/>
            <a:pathLst>
              <a:path w="552450" h="619125">
                <a:moveTo>
                  <a:pt x="552450" y="309372"/>
                </a:moveTo>
                <a:lnTo>
                  <a:pt x="548841" y="259232"/>
                </a:lnTo>
                <a:lnTo>
                  <a:pt x="538392" y="211653"/>
                </a:lnTo>
                <a:lnTo>
                  <a:pt x="521671" y="167274"/>
                </a:lnTo>
                <a:lnTo>
                  <a:pt x="499244" y="126735"/>
                </a:lnTo>
                <a:lnTo>
                  <a:pt x="471677" y="90677"/>
                </a:lnTo>
                <a:lnTo>
                  <a:pt x="439539" y="59740"/>
                </a:lnTo>
                <a:lnTo>
                  <a:pt x="403396" y="34564"/>
                </a:lnTo>
                <a:lnTo>
                  <a:pt x="363815" y="15788"/>
                </a:lnTo>
                <a:lnTo>
                  <a:pt x="321362" y="4053"/>
                </a:lnTo>
                <a:lnTo>
                  <a:pt x="276606" y="0"/>
                </a:lnTo>
                <a:lnTo>
                  <a:pt x="231827" y="4053"/>
                </a:lnTo>
                <a:lnTo>
                  <a:pt x="189317" y="15788"/>
                </a:lnTo>
                <a:lnTo>
                  <a:pt x="149650" y="34564"/>
                </a:lnTo>
                <a:lnTo>
                  <a:pt x="113403" y="59740"/>
                </a:lnTo>
                <a:lnTo>
                  <a:pt x="81152" y="90678"/>
                </a:lnTo>
                <a:lnTo>
                  <a:pt x="53474" y="126735"/>
                </a:lnTo>
                <a:lnTo>
                  <a:pt x="30943" y="167274"/>
                </a:lnTo>
                <a:lnTo>
                  <a:pt x="14136" y="211653"/>
                </a:lnTo>
                <a:lnTo>
                  <a:pt x="3630" y="259232"/>
                </a:lnTo>
                <a:lnTo>
                  <a:pt x="0" y="309372"/>
                </a:lnTo>
                <a:lnTo>
                  <a:pt x="3630" y="359696"/>
                </a:lnTo>
                <a:lnTo>
                  <a:pt x="14136" y="407383"/>
                </a:lnTo>
                <a:lnTo>
                  <a:pt x="30943" y="451805"/>
                </a:lnTo>
                <a:lnTo>
                  <a:pt x="53474" y="492337"/>
                </a:lnTo>
                <a:lnTo>
                  <a:pt x="81152" y="528351"/>
                </a:lnTo>
                <a:lnTo>
                  <a:pt x="113403" y="559222"/>
                </a:lnTo>
                <a:lnTo>
                  <a:pt x="149650" y="584323"/>
                </a:lnTo>
                <a:lnTo>
                  <a:pt x="189317" y="603028"/>
                </a:lnTo>
                <a:lnTo>
                  <a:pt x="231827" y="614710"/>
                </a:lnTo>
                <a:lnTo>
                  <a:pt x="276606" y="618744"/>
                </a:lnTo>
                <a:lnTo>
                  <a:pt x="321362" y="614710"/>
                </a:lnTo>
                <a:lnTo>
                  <a:pt x="363815" y="603028"/>
                </a:lnTo>
                <a:lnTo>
                  <a:pt x="403396" y="584323"/>
                </a:lnTo>
                <a:lnTo>
                  <a:pt x="439539" y="559222"/>
                </a:lnTo>
                <a:lnTo>
                  <a:pt x="471677" y="528351"/>
                </a:lnTo>
                <a:lnTo>
                  <a:pt x="499244" y="492337"/>
                </a:lnTo>
                <a:lnTo>
                  <a:pt x="521671" y="451805"/>
                </a:lnTo>
                <a:lnTo>
                  <a:pt x="538392" y="407383"/>
                </a:lnTo>
                <a:lnTo>
                  <a:pt x="548841" y="359696"/>
                </a:lnTo>
                <a:lnTo>
                  <a:pt x="552450" y="309372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6920" y="1638300"/>
            <a:ext cx="552450" cy="619125"/>
          </a:xfrm>
          <a:custGeom>
            <a:avLst/>
            <a:gdLst/>
            <a:ahLst/>
            <a:cxnLst/>
            <a:rect l="l" t="t" r="r" b="b"/>
            <a:pathLst>
              <a:path w="552450" h="619125">
                <a:moveTo>
                  <a:pt x="276606" y="0"/>
                </a:moveTo>
                <a:lnTo>
                  <a:pt x="231827" y="4053"/>
                </a:lnTo>
                <a:lnTo>
                  <a:pt x="189317" y="15788"/>
                </a:lnTo>
                <a:lnTo>
                  <a:pt x="149650" y="34564"/>
                </a:lnTo>
                <a:lnTo>
                  <a:pt x="113403" y="59740"/>
                </a:lnTo>
                <a:lnTo>
                  <a:pt x="81152" y="90678"/>
                </a:lnTo>
                <a:lnTo>
                  <a:pt x="53474" y="126735"/>
                </a:lnTo>
                <a:lnTo>
                  <a:pt x="30943" y="167274"/>
                </a:lnTo>
                <a:lnTo>
                  <a:pt x="14136" y="211653"/>
                </a:lnTo>
                <a:lnTo>
                  <a:pt x="3630" y="259232"/>
                </a:lnTo>
                <a:lnTo>
                  <a:pt x="0" y="309372"/>
                </a:lnTo>
                <a:lnTo>
                  <a:pt x="3630" y="359696"/>
                </a:lnTo>
                <a:lnTo>
                  <a:pt x="14136" y="407383"/>
                </a:lnTo>
                <a:lnTo>
                  <a:pt x="30943" y="451805"/>
                </a:lnTo>
                <a:lnTo>
                  <a:pt x="53474" y="492337"/>
                </a:lnTo>
                <a:lnTo>
                  <a:pt x="81153" y="528351"/>
                </a:lnTo>
                <a:lnTo>
                  <a:pt x="113403" y="559222"/>
                </a:lnTo>
                <a:lnTo>
                  <a:pt x="149650" y="584323"/>
                </a:lnTo>
                <a:lnTo>
                  <a:pt x="189317" y="603028"/>
                </a:lnTo>
                <a:lnTo>
                  <a:pt x="231827" y="614710"/>
                </a:lnTo>
                <a:lnTo>
                  <a:pt x="276606" y="618744"/>
                </a:lnTo>
                <a:lnTo>
                  <a:pt x="321362" y="614710"/>
                </a:lnTo>
                <a:lnTo>
                  <a:pt x="363815" y="603028"/>
                </a:lnTo>
                <a:lnTo>
                  <a:pt x="403396" y="584323"/>
                </a:lnTo>
                <a:lnTo>
                  <a:pt x="439539" y="559222"/>
                </a:lnTo>
                <a:lnTo>
                  <a:pt x="471678" y="528351"/>
                </a:lnTo>
                <a:lnTo>
                  <a:pt x="499244" y="492337"/>
                </a:lnTo>
                <a:lnTo>
                  <a:pt x="521671" y="451805"/>
                </a:lnTo>
                <a:lnTo>
                  <a:pt x="538392" y="407383"/>
                </a:lnTo>
                <a:lnTo>
                  <a:pt x="548841" y="359696"/>
                </a:lnTo>
                <a:lnTo>
                  <a:pt x="552450" y="309372"/>
                </a:lnTo>
                <a:lnTo>
                  <a:pt x="548841" y="259232"/>
                </a:lnTo>
                <a:lnTo>
                  <a:pt x="538392" y="211653"/>
                </a:lnTo>
                <a:lnTo>
                  <a:pt x="521671" y="167274"/>
                </a:lnTo>
                <a:lnTo>
                  <a:pt x="499244" y="126735"/>
                </a:lnTo>
                <a:lnTo>
                  <a:pt x="471677" y="90677"/>
                </a:lnTo>
                <a:lnTo>
                  <a:pt x="439539" y="59740"/>
                </a:lnTo>
                <a:lnTo>
                  <a:pt x="403396" y="34564"/>
                </a:lnTo>
                <a:lnTo>
                  <a:pt x="363815" y="15788"/>
                </a:lnTo>
                <a:lnTo>
                  <a:pt x="321362" y="4053"/>
                </a:lnTo>
                <a:lnTo>
                  <a:pt x="276606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4173" y="1733550"/>
            <a:ext cx="298450" cy="396240"/>
          </a:xfrm>
          <a:custGeom>
            <a:avLst/>
            <a:gdLst/>
            <a:ahLst/>
            <a:cxnLst/>
            <a:rect l="l" t="t" r="r" b="b"/>
            <a:pathLst>
              <a:path w="298450" h="396239">
                <a:moveTo>
                  <a:pt x="0" y="0"/>
                </a:moveTo>
                <a:lnTo>
                  <a:pt x="0" y="396239"/>
                </a:lnTo>
                <a:lnTo>
                  <a:pt x="297942" y="396239"/>
                </a:lnTo>
                <a:lnTo>
                  <a:pt x="2979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7485" y="1765045"/>
            <a:ext cx="1314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J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6550" y="2733294"/>
            <a:ext cx="552450" cy="619760"/>
          </a:xfrm>
          <a:custGeom>
            <a:avLst/>
            <a:gdLst/>
            <a:ahLst/>
            <a:cxnLst/>
            <a:rect l="l" t="t" r="r" b="b"/>
            <a:pathLst>
              <a:path w="552450" h="619760">
                <a:moveTo>
                  <a:pt x="552449" y="310133"/>
                </a:moveTo>
                <a:lnTo>
                  <a:pt x="548840" y="259787"/>
                </a:lnTo>
                <a:lnTo>
                  <a:pt x="538386" y="212043"/>
                </a:lnTo>
                <a:lnTo>
                  <a:pt x="521650" y="167535"/>
                </a:lnTo>
                <a:lnTo>
                  <a:pt x="499195" y="126900"/>
                </a:lnTo>
                <a:lnTo>
                  <a:pt x="471582" y="90773"/>
                </a:lnTo>
                <a:lnTo>
                  <a:pt x="439375" y="59789"/>
                </a:lnTo>
                <a:lnTo>
                  <a:pt x="403135" y="34584"/>
                </a:lnTo>
                <a:lnTo>
                  <a:pt x="363425" y="15794"/>
                </a:lnTo>
                <a:lnTo>
                  <a:pt x="320807" y="4054"/>
                </a:lnTo>
                <a:lnTo>
                  <a:pt x="275843" y="0"/>
                </a:lnTo>
                <a:lnTo>
                  <a:pt x="231087" y="4054"/>
                </a:lnTo>
                <a:lnTo>
                  <a:pt x="188634" y="15794"/>
                </a:lnTo>
                <a:lnTo>
                  <a:pt x="149053" y="34584"/>
                </a:lnTo>
                <a:lnTo>
                  <a:pt x="112910" y="59789"/>
                </a:lnTo>
                <a:lnTo>
                  <a:pt x="80771" y="90773"/>
                </a:lnTo>
                <a:lnTo>
                  <a:pt x="53205" y="126900"/>
                </a:lnTo>
                <a:lnTo>
                  <a:pt x="30778" y="167535"/>
                </a:lnTo>
                <a:lnTo>
                  <a:pt x="14057" y="212043"/>
                </a:lnTo>
                <a:lnTo>
                  <a:pt x="3608" y="259787"/>
                </a:lnTo>
                <a:lnTo>
                  <a:pt x="0" y="310134"/>
                </a:lnTo>
                <a:lnTo>
                  <a:pt x="3608" y="360273"/>
                </a:lnTo>
                <a:lnTo>
                  <a:pt x="14057" y="407852"/>
                </a:lnTo>
                <a:lnTo>
                  <a:pt x="30778" y="452231"/>
                </a:lnTo>
                <a:lnTo>
                  <a:pt x="53205" y="492770"/>
                </a:lnTo>
                <a:lnTo>
                  <a:pt x="80771" y="528827"/>
                </a:lnTo>
                <a:lnTo>
                  <a:pt x="112910" y="559765"/>
                </a:lnTo>
                <a:lnTo>
                  <a:pt x="149053" y="584941"/>
                </a:lnTo>
                <a:lnTo>
                  <a:pt x="188634" y="603717"/>
                </a:lnTo>
                <a:lnTo>
                  <a:pt x="231087" y="615452"/>
                </a:lnTo>
                <a:lnTo>
                  <a:pt x="275844" y="619506"/>
                </a:lnTo>
                <a:lnTo>
                  <a:pt x="320807" y="615452"/>
                </a:lnTo>
                <a:lnTo>
                  <a:pt x="363425" y="603717"/>
                </a:lnTo>
                <a:lnTo>
                  <a:pt x="403135" y="584941"/>
                </a:lnTo>
                <a:lnTo>
                  <a:pt x="439375" y="559765"/>
                </a:lnTo>
                <a:lnTo>
                  <a:pt x="471582" y="528828"/>
                </a:lnTo>
                <a:lnTo>
                  <a:pt x="499195" y="492770"/>
                </a:lnTo>
                <a:lnTo>
                  <a:pt x="521650" y="452231"/>
                </a:lnTo>
                <a:lnTo>
                  <a:pt x="538386" y="407852"/>
                </a:lnTo>
                <a:lnTo>
                  <a:pt x="548840" y="360273"/>
                </a:lnTo>
                <a:lnTo>
                  <a:pt x="552449" y="310133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6550" y="2733294"/>
            <a:ext cx="552450" cy="619760"/>
          </a:xfrm>
          <a:custGeom>
            <a:avLst/>
            <a:gdLst/>
            <a:ahLst/>
            <a:cxnLst/>
            <a:rect l="l" t="t" r="r" b="b"/>
            <a:pathLst>
              <a:path w="552450" h="619760">
                <a:moveTo>
                  <a:pt x="275843" y="0"/>
                </a:moveTo>
                <a:lnTo>
                  <a:pt x="231087" y="4054"/>
                </a:lnTo>
                <a:lnTo>
                  <a:pt x="188634" y="15794"/>
                </a:lnTo>
                <a:lnTo>
                  <a:pt x="149053" y="34584"/>
                </a:lnTo>
                <a:lnTo>
                  <a:pt x="112910" y="59789"/>
                </a:lnTo>
                <a:lnTo>
                  <a:pt x="80771" y="90773"/>
                </a:lnTo>
                <a:lnTo>
                  <a:pt x="53205" y="126900"/>
                </a:lnTo>
                <a:lnTo>
                  <a:pt x="30778" y="167535"/>
                </a:lnTo>
                <a:lnTo>
                  <a:pt x="14057" y="212043"/>
                </a:lnTo>
                <a:lnTo>
                  <a:pt x="3608" y="259787"/>
                </a:lnTo>
                <a:lnTo>
                  <a:pt x="0" y="310134"/>
                </a:lnTo>
                <a:lnTo>
                  <a:pt x="3608" y="360273"/>
                </a:lnTo>
                <a:lnTo>
                  <a:pt x="14057" y="407852"/>
                </a:lnTo>
                <a:lnTo>
                  <a:pt x="30778" y="452231"/>
                </a:lnTo>
                <a:lnTo>
                  <a:pt x="53205" y="492770"/>
                </a:lnTo>
                <a:lnTo>
                  <a:pt x="80772" y="528828"/>
                </a:lnTo>
                <a:lnTo>
                  <a:pt x="112910" y="559765"/>
                </a:lnTo>
                <a:lnTo>
                  <a:pt x="149053" y="584941"/>
                </a:lnTo>
                <a:lnTo>
                  <a:pt x="188634" y="603717"/>
                </a:lnTo>
                <a:lnTo>
                  <a:pt x="231087" y="615452"/>
                </a:lnTo>
                <a:lnTo>
                  <a:pt x="275844" y="619506"/>
                </a:lnTo>
                <a:lnTo>
                  <a:pt x="320807" y="615452"/>
                </a:lnTo>
                <a:lnTo>
                  <a:pt x="363425" y="603717"/>
                </a:lnTo>
                <a:lnTo>
                  <a:pt x="403135" y="584941"/>
                </a:lnTo>
                <a:lnTo>
                  <a:pt x="439375" y="559765"/>
                </a:lnTo>
                <a:lnTo>
                  <a:pt x="471582" y="528828"/>
                </a:lnTo>
                <a:lnTo>
                  <a:pt x="499195" y="492770"/>
                </a:lnTo>
                <a:lnTo>
                  <a:pt x="521650" y="452231"/>
                </a:lnTo>
                <a:lnTo>
                  <a:pt x="538386" y="407852"/>
                </a:lnTo>
                <a:lnTo>
                  <a:pt x="548840" y="360273"/>
                </a:lnTo>
                <a:lnTo>
                  <a:pt x="552449" y="310133"/>
                </a:lnTo>
                <a:lnTo>
                  <a:pt x="548840" y="259787"/>
                </a:lnTo>
                <a:lnTo>
                  <a:pt x="538386" y="212043"/>
                </a:lnTo>
                <a:lnTo>
                  <a:pt x="521650" y="167535"/>
                </a:lnTo>
                <a:lnTo>
                  <a:pt x="499195" y="126900"/>
                </a:lnTo>
                <a:lnTo>
                  <a:pt x="471582" y="90773"/>
                </a:lnTo>
                <a:lnTo>
                  <a:pt x="439375" y="59789"/>
                </a:lnTo>
                <a:lnTo>
                  <a:pt x="403135" y="34584"/>
                </a:lnTo>
                <a:lnTo>
                  <a:pt x="363425" y="15794"/>
                </a:lnTo>
                <a:lnTo>
                  <a:pt x="320807" y="4054"/>
                </a:lnTo>
                <a:lnTo>
                  <a:pt x="275843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03042" y="2828544"/>
            <a:ext cx="299085" cy="397510"/>
          </a:xfrm>
          <a:custGeom>
            <a:avLst/>
            <a:gdLst/>
            <a:ahLst/>
            <a:cxnLst/>
            <a:rect l="l" t="t" r="r" b="b"/>
            <a:pathLst>
              <a:path w="299085" h="397510">
                <a:moveTo>
                  <a:pt x="0" y="0"/>
                </a:moveTo>
                <a:lnTo>
                  <a:pt x="0" y="397001"/>
                </a:lnTo>
                <a:lnTo>
                  <a:pt x="298704" y="397001"/>
                </a:lnTo>
                <a:lnTo>
                  <a:pt x="298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83305" y="2860801"/>
            <a:ext cx="1828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6994" y="2733294"/>
            <a:ext cx="552450" cy="619760"/>
          </a:xfrm>
          <a:custGeom>
            <a:avLst/>
            <a:gdLst/>
            <a:ahLst/>
            <a:cxnLst/>
            <a:rect l="l" t="t" r="r" b="b"/>
            <a:pathLst>
              <a:path w="552450" h="619760">
                <a:moveTo>
                  <a:pt x="552450" y="310133"/>
                </a:moveTo>
                <a:lnTo>
                  <a:pt x="548841" y="259787"/>
                </a:lnTo>
                <a:lnTo>
                  <a:pt x="538392" y="212043"/>
                </a:lnTo>
                <a:lnTo>
                  <a:pt x="521671" y="167535"/>
                </a:lnTo>
                <a:lnTo>
                  <a:pt x="499244" y="126900"/>
                </a:lnTo>
                <a:lnTo>
                  <a:pt x="471677" y="90773"/>
                </a:lnTo>
                <a:lnTo>
                  <a:pt x="439539" y="59789"/>
                </a:lnTo>
                <a:lnTo>
                  <a:pt x="403396" y="34584"/>
                </a:lnTo>
                <a:lnTo>
                  <a:pt x="363815" y="15794"/>
                </a:lnTo>
                <a:lnTo>
                  <a:pt x="321362" y="4054"/>
                </a:lnTo>
                <a:lnTo>
                  <a:pt x="276605" y="0"/>
                </a:lnTo>
                <a:lnTo>
                  <a:pt x="231827" y="4054"/>
                </a:lnTo>
                <a:lnTo>
                  <a:pt x="189317" y="15794"/>
                </a:lnTo>
                <a:lnTo>
                  <a:pt x="149650" y="34584"/>
                </a:lnTo>
                <a:lnTo>
                  <a:pt x="113403" y="59789"/>
                </a:lnTo>
                <a:lnTo>
                  <a:pt x="81152" y="90773"/>
                </a:lnTo>
                <a:lnTo>
                  <a:pt x="53474" y="126900"/>
                </a:lnTo>
                <a:lnTo>
                  <a:pt x="30943" y="167535"/>
                </a:lnTo>
                <a:lnTo>
                  <a:pt x="14136" y="212043"/>
                </a:lnTo>
                <a:lnTo>
                  <a:pt x="3630" y="259787"/>
                </a:lnTo>
                <a:lnTo>
                  <a:pt x="0" y="310133"/>
                </a:lnTo>
                <a:lnTo>
                  <a:pt x="3630" y="360273"/>
                </a:lnTo>
                <a:lnTo>
                  <a:pt x="14136" y="407852"/>
                </a:lnTo>
                <a:lnTo>
                  <a:pt x="30943" y="452231"/>
                </a:lnTo>
                <a:lnTo>
                  <a:pt x="53474" y="492770"/>
                </a:lnTo>
                <a:lnTo>
                  <a:pt x="81152" y="528827"/>
                </a:lnTo>
                <a:lnTo>
                  <a:pt x="113403" y="559765"/>
                </a:lnTo>
                <a:lnTo>
                  <a:pt x="149650" y="584941"/>
                </a:lnTo>
                <a:lnTo>
                  <a:pt x="189317" y="603717"/>
                </a:lnTo>
                <a:lnTo>
                  <a:pt x="231827" y="615452"/>
                </a:lnTo>
                <a:lnTo>
                  <a:pt x="276606" y="619505"/>
                </a:lnTo>
                <a:lnTo>
                  <a:pt x="321362" y="615452"/>
                </a:lnTo>
                <a:lnTo>
                  <a:pt x="363815" y="603717"/>
                </a:lnTo>
                <a:lnTo>
                  <a:pt x="403396" y="584941"/>
                </a:lnTo>
                <a:lnTo>
                  <a:pt x="439539" y="559765"/>
                </a:lnTo>
                <a:lnTo>
                  <a:pt x="471677" y="528827"/>
                </a:lnTo>
                <a:lnTo>
                  <a:pt x="499244" y="492770"/>
                </a:lnTo>
                <a:lnTo>
                  <a:pt x="521671" y="452231"/>
                </a:lnTo>
                <a:lnTo>
                  <a:pt x="538392" y="407852"/>
                </a:lnTo>
                <a:lnTo>
                  <a:pt x="548841" y="360273"/>
                </a:lnTo>
                <a:lnTo>
                  <a:pt x="552450" y="310133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56994" y="2733294"/>
            <a:ext cx="552450" cy="619760"/>
          </a:xfrm>
          <a:custGeom>
            <a:avLst/>
            <a:gdLst/>
            <a:ahLst/>
            <a:cxnLst/>
            <a:rect l="l" t="t" r="r" b="b"/>
            <a:pathLst>
              <a:path w="552450" h="619760">
                <a:moveTo>
                  <a:pt x="276605" y="0"/>
                </a:moveTo>
                <a:lnTo>
                  <a:pt x="231827" y="4054"/>
                </a:lnTo>
                <a:lnTo>
                  <a:pt x="189317" y="15794"/>
                </a:lnTo>
                <a:lnTo>
                  <a:pt x="149650" y="34584"/>
                </a:lnTo>
                <a:lnTo>
                  <a:pt x="113403" y="59789"/>
                </a:lnTo>
                <a:lnTo>
                  <a:pt x="81152" y="90773"/>
                </a:lnTo>
                <a:lnTo>
                  <a:pt x="53474" y="126900"/>
                </a:lnTo>
                <a:lnTo>
                  <a:pt x="30943" y="167535"/>
                </a:lnTo>
                <a:lnTo>
                  <a:pt x="14136" y="212043"/>
                </a:lnTo>
                <a:lnTo>
                  <a:pt x="3630" y="259787"/>
                </a:lnTo>
                <a:lnTo>
                  <a:pt x="0" y="310133"/>
                </a:lnTo>
                <a:lnTo>
                  <a:pt x="3630" y="360273"/>
                </a:lnTo>
                <a:lnTo>
                  <a:pt x="14136" y="407852"/>
                </a:lnTo>
                <a:lnTo>
                  <a:pt x="30943" y="452231"/>
                </a:lnTo>
                <a:lnTo>
                  <a:pt x="53474" y="492770"/>
                </a:lnTo>
                <a:lnTo>
                  <a:pt x="81153" y="528827"/>
                </a:lnTo>
                <a:lnTo>
                  <a:pt x="113403" y="559765"/>
                </a:lnTo>
                <a:lnTo>
                  <a:pt x="149650" y="584941"/>
                </a:lnTo>
                <a:lnTo>
                  <a:pt x="189317" y="603717"/>
                </a:lnTo>
                <a:lnTo>
                  <a:pt x="231827" y="615452"/>
                </a:lnTo>
                <a:lnTo>
                  <a:pt x="276606" y="619505"/>
                </a:lnTo>
                <a:lnTo>
                  <a:pt x="321362" y="615452"/>
                </a:lnTo>
                <a:lnTo>
                  <a:pt x="363815" y="603717"/>
                </a:lnTo>
                <a:lnTo>
                  <a:pt x="403396" y="584941"/>
                </a:lnTo>
                <a:lnTo>
                  <a:pt x="439539" y="559765"/>
                </a:lnTo>
                <a:lnTo>
                  <a:pt x="471678" y="528827"/>
                </a:lnTo>
                <a:lnTo>
                  <a:pt x="499244" y="492770"/>
                </a:lnTo>
                <a:lnTo>
                  <a:pt x="521671" y="452231"/>
                </a:lnTo>
                <a:lnTo>
                  <a:pt x="538392" y="407852"/>
                </a:lnTo>
                <a:lnTo>
                  <a:pt x="548841" y="360273"/>
                </a:lnTo>
                <a:lnTo>
                  <a:pt x="552450" y="310133"/>
                </a:lnTo>
                <a:lnTo>
                  <a:pt x="548841" y="259787"/>
                </a:lnTo>
                <a:lnTo>
                  <a:pt x="538392" y="212043"/>
                </a:lnTo>
                <a:lnTo>
                  <a:pt x="521671" y="167535"/>
                </a:lnTo>
                <a:lnTo>
                  <a:pt x="499244" y="126900"/>
                </a:lnTo>
                <a:lnTo>
                  <a:pt x="471677" y="90773"/>
                </a:lnTo>
                <a:lnTo>
                  <a:pt x="439539" y="59789"/>
                </a:lnTo>
                <a:lnTo>
                  <a:pt x="403396" y="34584"/>
                </a:lnTo>
                <a:lnTo>
                  <a:pt x="363815" y="15794"/>
                </a:lnTo>
                <a:lnTo>
                  <a:pt x="321362" y="4054"/>
                </a:lnTo>
                <a:lnTo>
                  <a:pt x="276605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84248" y="2828544"/>
            <a:ext cx="298450" cy="397510"/>
          </a:xfrm>
          <a:custGeom>
            <a:avLst/>
            <a:gdLst/>
            <a:ahLst/>
            <a:cxnLst/>
            <a:rect l="l" t="t" r="r" b="b"/>
            <a:pathLst>
              <a:path w="298450" h="397510">
                <a:moveTo>
                  <a:pt x="0" y="0"/>
                </a:moveTo>
                <a:lnTo>
                  <a:pt x="0" y="397001"/>
                </a:lnTo>
                <a:lnTo>
                  <a:pt x="297942" y="397001"/>
                </a:lnTo>
                <a:lnTo>
                  <a:pt x="2979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63750" y="2860801"/>
            <a:ext cx="1676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Z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2733294"/>
            <a:ext cx="552450" cy="619760"/>
          </a:xfrm>
          <a:custGeom>
            <a:avLst/>
            <a:gdLst/>
            <a:ahLst/>
            <a:cxnLst/>
            <a:rect l="l" t="t" r="r" b="b"/>
            <a:pathLst>
              <a:path w="552450" h="619760">
                <a:moveTo>
                  <a:pt x="552450" y="310133"/>
                </a:moveTo>
                <a:lnTo>
                  <a:pt x="548840" y="259787"/>
                </a:lnTo>
                <a:lnTo>
                  <a:pt x="538386" y="212043"/>
                </a:lnTo>
                <a:lnTo>
                  <a:pt x="521650" y="167535"/>
                </a:lnTo>
                <a:lnTo>
                  <a:pt x="499195" y="126900"/>
                </a:lnTo>
                <a:lnTo>
                  <a:pt x="471582" y="90773"/>
                </a:lnTo>
                <a:lnTo>
                  <a:pt x="439375" y="59789"/>
                </a:lnTo>
                <a:lnTo>
                  <a:pt x="403135" y="34584"/>
                </a:lnTo>
                <a:lnTo>
                  <a:pt x="363425" y="15794"/>
                </a:lnTo>
                <a:lnTo>
                  <a:pt x="320807" y="4054"/>
                </a:lnTo>
                <a:lnTo>
                  <a:pt x="275844" y="0"/>
                </a:lnTo>
                <a:lnTo>
                  <a:pt x="231087" y="4054"/>
                </a:lnTo>
                <a:lnTo>
                  <a:pt x="188634" y="15794"/>
                </a:lnTo>
                <a:lnTo>
                  <a:pt x="149053" y="34584"/>
                </a:lnTo>
                <a:lnTo>
                  <a:pt x="112910" y="59789"/>
                </a:lnTo>
                <a:lnTo>
                  <a:pt x="80772" y="90773"/>
                </a:lnTo>
                <a:lnTo>
                  <a:pt x="53205" y="126900"/>
                </a:lnTo>
                <a:lnTo>
                  <a:pt x="30778" y="167535"/>
                </a:lnTo>
                <a:lnTo>
                  <a:pt x="14057" y="212043"/>
                </a:lnTo>
                <a:lnTo>
                  <a:pt x="3608" y="259787"/>
                </a:lnTo>
                <a:lnTo>
                  <a:pt x="0" y="310133"/>
                </a:lnTo>
                <a:lnTo>
                  <a:pt x="3608" y="360273"/>
                </a:lnTo>
                <a:lnTo>
                  <a:pt x="14057" y="407852"/>
                </a:lnTo>
                <a:lnTo>
                  <a:pt x="30778" y="452231"/>
                </a:lnTo>
                <a:lnTo>
                  <a:pt x="53205" y="492770"/>
                </a:lnTo>
                <a:lnTo>
                  <a:pt x="80772" y="528827"/>
                </a:lnTo>
                <a:lnTo>
                  <a:pt x="112910" y="559765"/>
                </a:lnTo>
                <a:lnTo>
                  <a:pt x="149053" y="584941"/>
                </a:lnTo>
                <a:lnTo>
                  <a:pt x="188634" y="603717"/>
                </a:lnTo>
                <a:lnTo>
                  <a:pt x="231087" y="615452"/>
                </a:lnTo>
                <a:lnTo>
                  <a:pt x="275844" y="619505"/>
                </a:lnTo>
                <a:lnTo>
                  <a:pt x="320807" y="615452"/>
                </a:lnTo>
                <a:lnTo>
                  <a:pt x="363425" y="603717"/>
                </a:lnTo>
                <a:lnTo>
                  <a:pt x="403135" y="584941"/>
                </a:lnTo>
                <a:lnTo>
                  <a:pt x="439375" y="559765"/>
                </a:lnTo>
                <a:lnTo>
                  <a:pt x="471582" y="528827"/>
                </a:lnTo>
                <a:lnTo>
                  <a:pt x="499195" y="492770"/>
                </a:lnTo>
                <a:lnTo>
                  <a:pt x="521650" y="452231"/>
                </a:lnTo>
                <a:lnTo>
                  <a:pt x="538386" y="407852"/>
                </a:lnTo>
                <a:lnTo>
                  <a:pt x="548840" y="360273"/>
                </a:lnTo>
                <a:lnTo>
                  <a:pt x="552450" y="310133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200" y="2733294"/>
            <a:ext cx="552450" cy="619760"/>
          </a:xfrm>
          <a:custGeom>
            <a:avLst/>
            <a:gdLst/>
            <a:ahLst/>
            <a:cxnLst/>
            <a:rect l="l" t="t" r="r" b="b"/>
            <a:pathLst>
              <a:path w="552450" h="619760">
                <a:moveTo>
                  <a:pt x="275844" y="0"/>
                </a:moveTo>
                <a:lnTo>
                  <a:pt x="231087" y="4054"/>
                </a:lnTo>
                <a:lnTo>
                  <a:pt x="188634" y="15794"/>
                </a:lnTo>
                <a:lnTo>
                  <a:pt x="149053" y="34584"/>
                </a:lnTo>
                <a:lnTo>
                  <a:pt x="112910" y="59789"/>
                </a:lnTo>
                <a:lnTo>
                  <a:pt x="80772" y="90773"/>
                </a:lnTo>
                <a:lnTo>
                  <a:pt x="53205" y="126900"/>
                </a:lnTo>
                <a:lnTo>
                  <a:pt x="30778" y="167535"/>
                </a:lnTo>
                <a:lnTo>
                  <a:pt x="14057" y="212043"/>
                </a:lnTo>
                <a:lnTo>
                  <a:pt x="3608" y="259787"/>
                </a:lnTo>
                <a:lnTo>
                  <a:pt x="0" y="310133"/>
                </a:lnTo>
                <a:lnTo>
                  <a:pt x="3608" y="360273"/>
                </a:lnTo>
                <a:lnTo>
                  <a:pt x="14057" y="407852"/>
                </a:lnTo>
                <a:lnTo>
                  <a:pt x="30778" y="452231"/>
                </a:lnTo>
                <a:lnTo>
                  <a:pt x="53205" y="492770"/>
                </a:lnTo>
                <a:lnTo>
                  <a:pt x="80772" y="528827"/>
                </a:lnTo>
                <a:lnTo>
                  <a:pt x="112910" y="559765"/>
                </a:lnTo>
                <a:lnTo>
                  <a:pt x="149053" y="584941"/>
                </a:lnTo>
                <a:lnTo>
                  <a:pt x="188634" y="603717"/>
                </a:lnTo>
                <a:lnTo>
                  <a:pt x="231087" y="615452"/>
                </a:lnTo>
                <a:lnTo>
                  <a:pt x="275844" y="619505"/>
                </a:lnTo>
                <a:lnTo>
                  <a:pt x="320807" y="615452"/>
                </a:lnTo>
                <a:lnTo>
                  <a:pt x="363425" y="603717"/>
                </a:lnTo>
                <a:lnTo>
                  <a:pt x="403135" y="584941"/>
                </a:lnTo>
                <a:lnTo>
                  <a:pt x="439375" y="559765"/>
                </a:lnTo>
                <a:lnTo>
                  <a:pt x="471582" y="528827"/>
                </a:lnTo>
                <a:lnTo>
                  <a:pt x="499195" y="492770"/>
                </a:lnTo>
                <a:lnTo>
                  <a:pt x="521650" y="452231"/>
                </a:lnTo>
                <a:lnTo>
                  <a:pt x="538386" y="407852"/>
                </a:lnTo>
                <a:lnTo>
                  <a:pt x="548840" y="360273"/>
                </a:lnTo>
                <a:lnTo>
                  <a:pt x="552450" y="310133"/>
                </a:lnTo>
                <a:lnTo>
                  <a:pt x="548840" y="259787"/>
                </a:lnTo>
                <a:lnTo>
                  <a:pt x="538386" y="212043"/>
                </a:lnTo>
                <a:lnTo>
                  <a:pt x="521650" y="167535"/>
                </a:lnTo>
                <a:lnTo>
                  <a:pt x="499195" y="126900"/>
                </a:lnTo>
                <a:lnTo>
                  <a:pt x="471582" y="90773"/>
                </a:lnTo>
                <a:lnTo>
                  <a:pt x="439375" y="59789"/>
                </a:lnTo>
                <a:lnTo>
                  <a:pt x="403135" y="34584"/>
                </a:lnTo>
                <a:lnTo>
                  <a:pt x="363425" y="15794"/>
                </a:lnTo>
                <a:lnTo>
                  <a:pt x="320807" y="4054"/>
                </a:lnTo>
                <a:lnTo>
                  <a:pt x="275844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4691" y="2828544"/>
            <a:ext cx="299085" cy="397510"/>
          </a:xfrm>
          <a:custGeom>
            <a:avLst/>
            <a:gdLst/>
            <a:ahLst/>
            <a:cxnLst/>
            <a:rect l="l" t="t" r="r" b="b"/>
            <a:pathLst>
              <a:path w="299084" h="397510">
                <a:moveTo>
                  <a:pt x="0" y="0"/>
                </a:moveTo>
                <a:lnTo>
                  <a:pt x="0" y="397001"/>
                </a:lnTo>
                <a:lnTo>
                  <a:pt x="298703" y="397001"/>
                </a:lnTo>
                <a:lnTo>
                  <a:pt x="2987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44955" y="2860801"/>
            <a:ext cx="177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99972" y="2135123"/>
            <a:ext cx="779145" cy="684530"/>
          </a:xfrm>
          <a:custGeom>
            <a:avLst/>
            <a:gdLst/>
            <a:ahLst/>
            <a:cxnLst/>
            <a:rect l="l" t="t" r="r" b="b"/>
            <a:pathLst>
              <a:path w="779144" h="684530">
                <a:moveTo>
                  <a:pt x="91422" y="595591"/>
                </a:moveTo>
                <a:lnTo>
                  <a:pt x="54102" y="552450"/>
                </a:lnTo>
                <a:lnTo>
                  <a:pt x="0" y="684276"/>
                </a:lnTo>
                <a:lnTo>
                  <a:pt x="81534" y="662986"/>
                </a:lnTo>
                <a:lnTo>
                  <a:pt x="81534" y="604265"/>
                </a:lnTo>
                <a:lnTo>
                  <a:pt x="91422" y="595591"/>
                </a:lnTo>
                <a:close/>
              </a:path>
              <a:path w="779144" h="684530">
                <a:moveTo>
                  <a:pt x="99541" y="604976"/>
                </a:moveTo>
                <a:lnTo>
                  <a:pt x="91422" y="595591"/>
                </a:lnTo>
                <a:lnTo>
                  <a:pt x="81534" y="604265"/>
                </a:lnTo>
                <a:lnTo>
                  <a:pt x="89915" y="613409"/>
                </a:lnTo>
                <a:lnTo>
                  <a:pt x="99541" y="604976"/>
                </a:lnTo>
                <a:close/>
              </a:path>
              <a:path w="779144" h="684530">
                <a:moveTo>
                  <a:pt x="137159" y="648462"/>
                </a:moveTo>
                <a:lnTo>
                  <a:pt x="99541" y="604976"/>
                </a:lnTo>
                <a:lnTo>
                  <a:pt x="89915" y="613409"/>
                </a:lnTo>
                <a:lnTo>
                  <a:pt x="81534" y="604265"/>
                </a:lnTo>
                <a:lnTo>
                  <a:pt x="81534" y="662986"/>
                </a:lnTo>
                <a:lnTo>
                  <a:pt x="137159" y="648462"/>
                </a:lnTo>
                <a:close/>
              </a:path>
              <a:path w="779144" h="684530">
                <a:moveTo>
                  <a:pt x="778763" y="9906"/>
                </a:moveTo>
                <a:lnTo>
                  <a:pt x="770382" y="0"/>
                </a:lnTo>
                <a:lnTo>
                  <a:pt x="91422" y="595591"/>
                </a:lnTo>
                <a:lnTo>
                  <a:pt x="99541" y="604976"/>
                </a:lnTo>
                <a:lnTo>
                  <a:pt x="778763" y="990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48839" y="2257805"/>
            <a:ext cx="149860" cy="482600"/>
          </a:xfrm>
          <a:custGeom>
            <a:avLst/>
            <a:gdLst/>
            <a:ahLst/>
            <a:cxnLst/>
            <a:rect l="l" t="t" r="r" b="b"/>
            <a:pathLst>
              <a:path w="149860" h="482600">
                <a:moveTo>
                  <a:pt x="56152" y="357170"/>
                </a:moveTo>
                <a:lnTo>
                  <a:pt x="0" y="344424"/>
                </a:lnTo>
                <a:lnTo>
                  <a:pt x="34290" y="482346"/>
                </a:lnTo>
                <a:lnTo>
                  <a:pt x="53340" y="459098"/>
                </a:lnTo>
                <a:lnTo>
                  <a:pt x="53340" y="369570"/>
                </a:lnTo>
                <a:lnTo>
                  <a:pt x="56152" y="357170"/>
                </a:lnTo>
                <a:close/>
              </a:path>
              <a:path w="149860" h="482600">
                <a:moveTo>
                  <a:pt x="68240" y="359914"/>
                </a:moveTo>
                <a:lnTo>
                  <a:pt x="56152" y="357170"/>
                </a:lnTo>
                <a:lnTo>
                  <a:pt x="53340" y="369570"/>
                </a:lnTo>
                <a:lnTo>
                  <a:pt x="65532" y="371856"/>
                </a:lnTo>
                <a:lnTo>
                  <a:pt x="68240" y="359914"/>
                </a:lnTo>
                <a:close/>
              </a:path>
              <a:path w="149860" h="482600">
                <a:moveTo>
                  <a:pt x="124206" y="372618"/>
                </a:moveTo>
                <a:lnTo>
                  <a:pt x="68240" y="359914"/>
                </a:lnTo>
                <a:lnTo>
                  <a:pt x="65532" y="371856"/>
                </a:lnTo>
                <a:lnTo>
                  <a:pt x="53340" y="369570"/>
                </a:lnTo>
                <a:lnTo>
                  <a:pt x="53340" y="459098"/>
                </a:lnTo>
                <a:lnTo>
                  <a:pt x="124206" y="372618"/>
                </a:lnTo>
                <a:close/>
              </a:path>
              <a:path w="149860" h="482600">
                <a:moveTo>
                  <a:pt x="149352" y="2286"/>
                </a:moveTo>
                <a:lnTo>
                  <a:pt x="137160" y="0"/>
                </a:lnTo>
                <a:lnTo>
                  <a:pt x="56152" y="357170"/>
                </a:lnTo>
                <a:lnTo>
                  <a:pt x="68240" y="359914"/>
                </a:lnTo>
                <a:lnTo>
                  <a:pt x="149352" y="228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04694" y="2135885"/>
            <a:ext cx="516890" cy="650240"/>
          </a:xfrm>
          <a:custGeom>
            <a:avLst/>
            <a:gdLst/>
            <a:ahLst/>
            <a:cxnLst/>
            <a:rect l="l" t="t" r="r" b="b"/>
            <a:pathLst>
              <a:path w="516889" h="650239">
                <a:moveTo>
                  <a:pt x="442567" y="546441"/>
                </a:moveTo>
                <a:lnTo>
                  <a:pt x="9906" y="0"/>
                </a:lnTo>
                <a:lnTo>
                  <a:pt x="0" y="7619"/>
                </a:lnTo>
                <a:lnTo>
                  <a:pt x="432408" y="554490"/>
                </a:lnTo>
                <a:lnTo>
                  <a:pt x="442567" y="546441"/>
                </a:lnTo>
                <a:close/>
              </a:path>
              <a:path w="516889" h="650239">
                <a:moveTo>
                  <a:pt x="450342" y="618996"/>
                </a:moveTo>
                <a:lnTo>
                  <a:pt x="450342" y="556259"/>
                </a:lnTo>
                <a:lnTo>
                  <a:pt x="440436" y="564641"/>
                </a:lnTo>
                <a:lnTo>
                  <a:pt x="432408" y="554490"/>
                </a:lnTo>
                <a:lnTo>
                  <a:pt x="387857" y="589788"/>
                </a:lnTo>
                <a:lnTo>
                  <a:pt x="450342" y="618996"/>
                </a:lnTo>
                <a:close/>
              </a:path>
              <a:path w="516889" h="650239">
                <a:moveTo>
                  <a:pt x="450342" y="556259"/>
                </a:moveTo>
                <a:lnTo>
                  <a:pt x="442567" y="546441"/>
                </a:lnTo>
                <a:lnTo>
                  <a:pt x="432408" y="554490"/>
                </a:lnTo>
                <a:lnTo>
                  <a:pt x="440436" y="564641"/>
                </a:lnTo>
                <a:lnTo>
                  <a:pt x="450342" y="556259"/>
                </a:lnTo>
                <a:close/>
              </a:path>
              <a:path w="516889" h="650239">
                <a:moveTo>
                  <a:pt x="516636" y="649985"/>
                </a:moveTo>
                <a:lnTo>
                  <a:pt x="486918" y="511301"/>
                </a:lnTo>
                <a:lnTo>
                  <a:pt x="442567" y="546441"/>
                </a:lnTo>
                <a:lnTo>
                  <a:pt x="450342" y="556259"/>
                </a:lnTo>
                <a:lnTo>
                  <a:pt x="450342" y="618996"/>
                </a:lnTo>
                <a:lnTo>
                  <a:pt x="516636" y="64998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80245" y="1478152"/>
            <a:ext cx="2907030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105" i="1">
                <a:latin typeface="Times New Roman"/>
                <a:cs typeface="Times New Roman"/>
              </a:rPr>
              <a:t>P</a:t>
            </a:r>
            <a:r>
              <a:rPr dirty="0" sz="3100" spc="105">
                <a:latin typeface="Times New Roman"/>
                <a:cs typeface="Times New Roman"/>
              </a:rPr>
              <a:t>(</a:t>
            </a:r>
            <a:r>
              <a:rPr dirty="0" sz="3100" spc="105" i="1">
                <a:latin typeface="Times New Roman"/>
                <a:cs typeface="Times New Roman"/>
              </a:rPr>
              <a:t>J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300">
                <a:latin typeface="Times New Roman"/>
                <a:cs typeface="Times New Roman"/>
              </a:rPr>
              <a:t> </a:t>
            </a:r>
            <a:r>
              <a:rPr dirty="0" sz="3100" spc="130" i="1">
                <a:latin typeface="Times New Roman"/>
                <a:cs typeface="Times New Roman"/>
              </a:rPr>
              <a:t>C</a:t>
            </a:r>
            <a:r>
              <a:rPr dirty="0" sz="3100" spc="130">
                <a:latin typeface="Times New Roman"/>
                <a:cs typeface="Times New Roman"/>
              </a:rPr>
              <a:t>^</a:t>
            </a:r>
            <a:r>
              <a:rPr dirty="0" sz="3100" spc="-355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</a:t>
            </a:r>
            <a:r>
              <a:rPr dirty="0" sz="3100" spc="5" i="1">
                <a:latin typeface="Times New Roman"/>
                <a:cs typeface="Times New Roman"/>
              </a:rPr>
              <a:t>Z</a:t>
            </a:r>
            <a:r>
              <a:rPr dirty="0" sz="3100" spc="-38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210">
                <a:latin typeface="Times New Roman"/>
                <a:cs typeface="Times New Roman"/>
              </a:rPr>
              <a:t> </a:t>
            </a:r>
            <a:r>
              <a:rPr dirty="0" sz="3100" spc="40" i="1">
                <a:latin typeface="Times New Roman"/>
                <a:cs typeface="Times New Roman"/>
              </a:rPr>
              <a:t>R</a:t>
            </a:r>
            <a:r>
              <a:rPr dirty="0" sz="3100" spc="40">
                <a:latin typeface="Times New Roman"/>
                <a:cs typeface="Times New Roman"/>
              </a:rPr>
              <a:t>)</a:t>
            </a:r>
            <a:r>
              <a:rPr dirty="0" sz="3100" spc="-80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55947" y="2583179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 h="0">
                <a:moveTo>
                  <a:pt x="0" y="0"/>
                </a:moveTo>
                <a:lnTo>
                  <a:pt x="2668524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03903" y="2026061"/>
            <a:ext cx="304101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4946" sz="4650">
                <a:latin typeface="Symbol"/>
                <a:cs typeface="Symbol"/>
              </a:rPr>
              <a:t></a:t>
            </a:r>
            <a:r>
              <a:rPr dirty="0" baseline="-34946" sz="4650" spc="412">
                <a:latin typeface="Times New Roman"/>
                <a:cs typeface="Times New Roman"/>
              </a:rPr>
              <a:t> </a:t>
            </a:r>
            <a:r>
              <a:rPr dirty="0" sz="3100" spc="105" i="1">
                <a:latin typeface="Times New Roman"/>
                <a:cs typeface="Times New Roman"/>
              </a:rPr>
              <a:t>P</a:t>
            </a:r>
            <a:r>
              <a:rPr dirty="0" sz="3100" spc="105">
                <a:latin typeface="Times New Roman"/>
                <a:cs typeface="Times New Roman"/>
              </a:rPr>
              <a:t>(</a:t>
            </a:r>
            <a:r>
              <a:rPr dirty="0" sz="3100" spc="105" i="1">
                <a:latin typeface="Times New Roman"/>
                <a:cs typeface="Times New Roman"/>
              </a:rPr>
              <a:t>J</a:t>
            </a:r>
            <a:r>
              <a:rPr dirty="0" sz="3100" spc="-32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400">
                <a:latin typeface="Times New Roman"/>
                <a:cs typeface="Times New Roman"/>
              </a:rPr>
              <a:t> </a:t>
            </a:r>
            <a:r>
              <a:rPr dirty="0" sz="3100" spc="125" i="1">
                <a:latin typeface="Times New Roman"/>
                <a:cs typeface="Times New Roman"/>
              </a:rPr>
              <a:t>C</a:t>
            </a:r>
            <a:r>
              <a:rPr dirty="0" sz="3100" spc="125">
                <a:latin typeface="Times New Roman"/>
                <a:cs typeface="Times New Roman"/>
              </a:rPr>
              <a:t>^</a:t>
            </a:r>
            <a:r>
              <a:rPr dirty="0" sz="3100" spc="-350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</a:t>
            </a:r>
            <a:r>
              <a:rPr dirty="0" sz="3100" spc="5" i="1">
                <a:latin typeface="Times New Roman"/>
                <a:cs typeface="Times New Roman"/>
              </a:rPr>
              <a:t>Z</a:t>
            </a:r>
            <a:r>
              <a:rPr dirty="0" sz="3100" spc="-38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210">
                <a:latin typeface="Times New Roman"/>
                <a:cs typeface="Times New Roman"/>
              </a:rPr>
              <a:t> </a:t>
            </a:r>
            <a:r>
              <a:rPr dirty="0" sz="3100" spc="40" i="1">
                <a:latin typeface="Times New Roman"/>
                <a:cs typeface="Times New Roman"/>
              </a:rPr>
              <a:t>R</a:t>
            </a:r>
            <a:r>
              <a:rPr dirty="0" sz="3100" spc="4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65576" y="3802379"/>
            <a:ext cx="5902960" cy="0"/>
          </a:xfrm>
          <a:custGeom>
            <a:avLst/>
            <a:gdLst/>
            <a:ahLst/>
            <a:cxnLst/>
            <a:rect l="l" t="t" r="r" b="b"/>
            <a:pathLst>
              <a:path w="5902959" h="0">
                <a:moveTo>
                  <a:pt x="0" y="0"/>
                </a:moveTo>
                <a:lnTo>
                  <a:pt x="5902452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91709" y="3802288"/>
            <a:ext cx="5871210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105" i="1">
                <a:latin typeface="Times New Roman"/>
                <a:cs typeface="Times New Roman"/>
              </a:rPr>
              <a:t>P</a:t>
            </a:r>
            <a:r>
              <a:rPr dirty="0" sz="3100" spc="105">
                <a:latin typeface="Times New Roman"/>
                <a:cs typeface="Times New Roman"/>
              </a:rPr>
              <a:t>(</a:t>
            </a:r>
            <a:r>
              <a:rPr dirty="0" sz="3100" spc="105" i="1">
                <a:latin typeface="Times New Roman"/>
                <a:cs typeface="Times New Roman"/>
              </a:rPr>
              <a:t>J</a:t>
            </a:r>
            <a:r>
              <a:rPr dirty="0" sz="3100" spc="-32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395">
                <a:latin typeface="Times New Roman"/>
                <a:cs typeface="Times New Roman"/>
              </a:rPr>
              <a:t> </a:t>
            </a:r>
            <a:r>
              <a:rPr dirty="0" sz="3100" spc="125" i="1">
                <a:latin typeface="Times New Roman"/>
                <a:cs typeface="Times New Roman"/>
              </a:rPr>
              <a:t>C</a:t>
            </a:r>
            <a:r>
              <a:rPr dirty="0" sz="3100" spc="125">
                <a:latin typeface="Times New Roman"/>
                <a:cs typeface="Times New Roman"/>
              </a:rPr>
              <a:t>^</a:t>
            </a:r>
            <a:r>
              <a:rPr dirty="0" sz="3100" spc="-350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Symbol"/>
                <a:cs typeface="Symbol"/>
              </a:rPr>
              <a:t></a:t>
            </a:r>
            <a:r>
              <a:rPr dirty="0" sz="3100" spc="10" i="1">
                <a:latin typeface="Times New Roman"/>
                <a:cs typeface="Times New Roman"/>
              </a:rPr>
              <a:t>Z</a:t>
            </a:r>
            <a:r>
              <a:rPr dirty="0" sz="3100" spc="-38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200">
                <a:latin typeface="Times New Roman"/>
                <a:cs typeface="Times New Roman"/>
              </a:rPr>
              <a:t> </a:t>
            </a:r>
            <a:r>
              <a:rPr dirty="0" sz="3100" spc="40" i="1">
                <a:latin typeface="Times New Roman"/>
                <a:cs typeface="Times New Roman"/>
              </a:rPr>
              <a:t>R</a:t>
            </a:r>
            <a:r>
              <a:rPr dirty="0" sz="3100" spc="40">
                <a:latin typeface="Times New Roman"/>
                <a:cs typeface="Times New Roman"/>
              </a:rPr>
              <a:t>)</a:t>
            </a:r>
            <a:r>
              <a:rPr dirty="0" sz="3100" spc="-270">
                <a:latin typeface="Times New Roman"/>
                <a:cs typeface="Times New Roman"/>
              </a:rPr>
              <a:t> </a:t>
            </a:r>
            <a:r>
              <a:rPr dirty="0" sz="3100">
                <a:latin typeface="Symbol"/>
                <a:cs typeface="Symbol"/>
              </a:rPr>
              <a:t></a:t>
            </a:r>
            <a:r>
              <a:rPr dirty="0" sz="3100" spc="-110">
                <a:latin typeface="Times New Roman"/>
                <a:cs typeface="Times New Roman"/>
              </a:rPr>
              <a:t> </a:t>
            </a:r>
            <a:r>
              <a:rPr dirty="0" sz="3100" spc="30" i="1">
                <a:latin typeface="Times New Roman"/>
                <a:cs typeface="Times New Roman"/>
              </a:rPr>
              <a:t>P</a:t>
            </a:r>
            <a:r>
              <a:rPr dirty="0" sz="3100" spc="30">
                <a:latin typeface="Times New Roman"/>
                <a:cs typeface="Times New Roman"/>
              </a:rPr>
              <a:t>(</a:t>
            </a:r>
            <a:r>
              <a:rPr dirty="0" sz="3100" spc="30">
                <a:latin typeface="Symbol"/>
                <a:cs typeface="Symbol"/>
              </a:rPr>
              <a:t></a:t>
            </a:r>
            <a:r>
              <a:rPr dirty="0" sz="3100" spc="30" i="1">
                <a:latin typeface="Times New Roman"/>
                <a:cs typeface="Times New Roman"/>
              </a:rPr>
              <a:t>J</a:t>
            </a:r>
            <a:r>
              <a:rPr dirty="0" sz="3100" spc="-32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395">
                <a:latin typeface="Times New Roman"/>
                <a:cs typeface="Times New Roman"/>
              </a:rPr>
              <a:t> </a:t>
            </a:r>
            <a:r>
              <a:rPr dirty="0" sz="3100" spc="125" i="1">
                <a:latin typeface="Times New Roman"/>
                <a:cs typeface="Times New Roman"/>
              </a:rPr>
              <a:t>C</a:t>
            </a:r>
            <a:r>
              <a:rPr dirty="0" sz="3100" spc="125">
                <a:latin typeface="Times New Roman"/>
                <a:cs typeface="Times New Roman"/>
              </a:rPr>
              <a:t>^</a:t>
            </a:r>
            <a:r>
              <a:rPr dirty="0" sz="3100" spc="-350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Symbol"/>
                <a:cs typeface="Symbol"/>
              </a:rPr>
              <a:t></a:t>
            </a:r>
            <a:r>
              <a:rPr dirty="0" sz="3100" spc="10" i="1">
                <a:latin typeface="Times New Roman"/>
                <a:cs typeface="Times New Roman"/>
              </a:rPr>
              <a:t>Z</a:t>
            </a:r>
            <a:r>
              <a:rPr dirty="0" sz="3100" spc="-38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200">
                <a:latin typeface="Times New Roman"/>
                <a:cs typeface="Times New Roman"/>
              </a:rPr>
              <a:t> </a:t>
            </a:r>
            <a:r>
              <a:rPr dirty="0" sz="3100" spc="40" i="1">
                <a:latin typeface="Times New Roman"/>
                <a:cs typeface="Times New Roman"/>
              </a:rPr>
              <a:t>R</a:t>
            </a:r>
            <a:r>
              <a:rPr dirty="0" sz="3100" spc="4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1260" y="2394074"/>
            <a:ext cx="3314065" cy="135001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algn="ctr" marR="1167130">
              <a:lnSpc>
                <a:spcPct val="100000"/>
              </a:lnSpc>
              <a:spcBef>
                <a:spcPts val="1590"/>
              </a:spcBef>
            </a:pPr>
            <a:r>
              <a:rPr dirty="0" sz="3100" spc="80" i="1">
                <a:latin typeface="Times New Roman"/>
                <a:cs typeface="Times New Roman"/>
              </a:rPr>
              <a:t>P</a:t>
            </a:r>
            <a:r>
              <a:rPr dirty="0" sz="3100" spc="80">
                <a:latin typeface="Times New Roman"/>
                <a:cs typeface="Times New Roman"/>
              </a:rPr>
              <a:t>(</a:t>
            </a:r>
            <a:r>
              <a:rPr dirty="0" sz="3100" spc="80" i="1">
                <a:latin typeface="Times New Roman"/>
                <a:cs typeface="Times New Roman"/>
              </a:rPr>
              <a:t>C</a:t>
            </a:r>
            <a:r>
              <a:rPr dirty="0" sz="3100" spc="80">
                <a:latin typeface="Times New Roman"/>
                <a:cs typeface="Times New Roman"/>
              </a:rPr>
              <a:t>^</a:t>
            </a:r>
            <a:r>
              <a:rPr dirty="0" sz="3100" spc="-365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</a:t>
            </a:r>
            <a:r>
              <a:rPr dirty="0" sz="3100" spc="5" i="1">
                <a:latin typeface="Times New Roman"/>
                <a:cs typeface="Times New Roman"/>
              </a:rPr>
              <a:t>Z</a:t>
            </a:r>
            <a:r>
              <a:rPr dirty="0" sz="3100" spc="-39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220">
                <a:latin typeface="Times New Roman"/>
                <a:cs typeface="Times New Roman"/>
              </a:rPr>
              <a:t> </a:t>
            </a:r>
            <a:r>
              <a:rPr dirty="0" sz="3100" spc="40" i="1">
                <a:latin typeface="Times New Roman"/>
                <a:cs typeface="Times New Roman"/>
              </a:rPr>
              <a:t>R</a:t>
            </a:r>
            <a:r>
              <a:rPr dirty="0" sz="3100" spc="4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algn="ctr" marL="678180">
              <a:lnSpc>
                <a:spcPct val="100000"/>
              </a:lnSpc>
              <a:spcBef>
                <a:spcPts val="1495"/>
              </a:spcBef>
            </a:pPr>
            <a:r>
              <a:rPr dirty="0" sz="3100" spc="105" i="1">
                <a:latin typeface="Times New Roman"/>
                <a:cs typeface="Times New Roman"/>
              </a:rPr>
              <a:t>P</a:t>
            </a:r>
            <a:r>
              <a:rPr dirty="0" sz="3100" spc="105">
                <a:latin typeface="Times New Roman"/>
                <a:cs typeface="Times New Roman"/>
              </a:rPr>
              <a:t>(</a:t>
            </a:r>
            <a:r>
              <a:rPr dirty="0" sz="3100" spc="105" i="1">
                <a:latin typeface="Times New Roman"/>
                <a:cs typeface="Times New Roman"/>
              </a:rPr>
              <a:t>J</a:t>
            </a:r>
            <a:r>
              <a:rPr dirty="0" sz="3100" spc="-33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405">
                <a:latin typeface="Times New Roman"/>
                <a:cs typeface="Times New Roman"/>
              </a:rPr>
              <a:t> </a:t>
            </a:r>
            <a:r>
              <a:rPr dirty="0" sz="3100" spc="125" i="1">
                <a:latin typeface="Times New Roman"/>
                <a:cs typeface="Times New Roman"/>
              </a:rPr>
              <a:t>C</a:t>
            </a:r>
            <a:r>
              <a:rPr dirty="0" sz="3100" spc="125">
                <a:latin typeface="Times New Roman"/>
                <a:cs typeface="Times New Roman"/>
              </a:rPr>
              <a:t>^</a:t>
            </a:r>
            <a:r>
              <a:rPr dirty="0" sz="3100" spc="-365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Symbol"/>
                <a:cs typeface="Symbol"/>
              </a:rPr>
              <a:t></a:t>
            </a:r>
            <a:r>
              <a:rPr dirty="0" sz="3100" spc="10" i="1">
                <a:latin typeface="Times New Roman"/>
                <a:cs typeface="Times New Roman"/>
              </a:rPr>
              <a:t>Z</a:t>
            </a:r>
            <a:r>
              <a:rPr dirty="0" sz="3100" spc="-38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^</a:t>
            </a:r>
            <a:r>
              <a:rPr dirty="0" sz="3100" spc="-220">
                <a:latin typeface="Times New Roman"/>
                <a:cs typeface="Times New Roman"/>
              </a:rPr>
              <a:t> </a:t>
            </a:r>
            <a:r>
              <a:rPr dirty="0" sz="3100" spc="40" i="1">
                <a:latin typeface="Times New Roman"/>
                <a:cs typeface="Times New Roman"/>
              </a:rPr>
              <a:t>R</a:t>
            </a:r>
            <a:r>
              <a:rPr dirty="0" sz="3100" spc="4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38932" y="3493678"/>
            <a:ext cx="24193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48077" y="5173979"/>
            <a:ext cx="6343650" cy="0"/>
          </a:xfrm>
          <a:custGeom>
            <a:avLst/>
            <a:gdLst/>
            <a:ahLst/>
            <a:cxnLst/>
            <a:rect l="l" t="t" r="r" b="b"/>
            <a:pathLst>
              <a:path w="6343650" h="0">
                <a:moveTo>
                  <a:pt x="0" y="0"/>
                </a:moveTo>
                <a:lnTo>
                  <a:pt x="6343650" y="0"/>
                </a:lnTo>
              </a:path>
            </a:pathLst>
          </a:custGeom>
          <a:ln w="164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10626" y="5810085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8310626" y="5432127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⎟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10626" y="6441029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⎠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10626" y="5179931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⎞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49868" y="5810085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49868" y="5432127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⎜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49868" y="6441029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⎝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49868" y="5179931"/>
            <a:ext cx="17716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15">
                <a:latin typeface="Symbol"/>
                <a:cs typeface="Symbol"/>
              </a:rPr>
              <a:t>⎛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99407" y="5742294"/>
            <a:ext cx="24193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>
                <a:latin typeface="Symbol"/>
                <a:cs typeface="Symbol"/>
              </a:rPr>
              <a:t>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1433" y="4865213"/>
            <a:ext cx="24193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24468" y="6334338"/>
            <a:ext cx="638873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20609" sz="4650" spc="-1672">
                <a:latin typeface="Symbol"/>
                <a:cs typeface="Symbol"/>
              </a:rPr>
              <a:t>⎜</a:t>
            </a:r>
            <a:r>
              <a:rPr dirty="0" baseline="20609" sz="4650" spc="-494">
                <a:latin typeface="Times New Roman"/>
                <a:cs typeface="Times New Roman"/>
              </a:rPr>
              <a:t> </a:t>
            </a:r>
            <a:r>
              <a:rPr dirty="0" sz="3100" spc="25" i="1">
                <a:latin typeface="Times New Roman"/>
                <a:cs typeface="Times New Roman"/>
              </a:rPr>
              <a:t>P</a:t>
            </a:r>
            <a:r>
              <a:rPr dirty="0" sz="3100" spc="25">
                <a:latin typeface="Times New Roman"/>
                <a:cs typeface="Times New Roman"/>
              </a:rPr>
              <a:t>(</a:t>
            </a:r>
            <a:r>
              <a:rPr dirty="0" sz="3100" spc="25" i="1">
                <a:latin typeface="Times New Roman"/>
                <a:cs typeface="Times New Roman"/>
              </a:rPr>
              <a:t>C</a:t>
            </a:r>
            <a:r>
              <a:rPr dirty="0" sz="3100" spc="-8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240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Symbol"/>
                <a:cs typeface="Symbol"/>
              </a:rPr>
              <a:t></a:t>
            </a:r>
            <a:r>
              <a:rPr dirty="0" sz="3100" spc="5" i="1">
                <a:latin typeface="Times New Roman"/>
                <a:cs typeface="Times New Roman"/>
              </a:rPr>
              <a:t>J</a:t>
            </a:r>
            <a:r>
              <a:rPr dirty="0" sz="3100" spc="-360" i="1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)</a:t>
            </a:r>
            <a:r>
              <a:rPr dirty="0" sz="3100" spc="60" i="1">
                <a:latin typeface="Times New Roman"/>
                <a:cs typeface="Times New Roman"/>
              </a:rPr>
              <a:t>P</a:t>
            </a:r>
            <a:r>
              <a:rPr dirty="0" sz="3100" spc="60">
                <a:latin typeface="Times New Roman"/>
                <a:cs typeface="Times New Roman"/>
              </a:rPr>
              <a:t>(</a:t>
            </a:r>
            <a:r>
              <a:rPr dirty="0" sz="3100" spc="60">
                <a:latin typeface="Symbol"/>
                <a:cs typeface="Symbol"/>
              </a:rPr>
              <a:t></a:t>
            </a:r>
            <a:r>
              <a:rPr dirty="0" sz="3100" spc="60" i="1">
                <a:latin typeface="Times New Roman"/>
                <a:cs typeface="Times New Roman"/>
              </a:rPr>
              <a:t>Z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240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Symbol"/>
                <a:cs typeface="Symbol"/>
              </a:rPr>
              <a:t></a:t>
            </a:r>
            <a:r>
              <a:rPr dirty="0" sz="3100" spc="10" i="1">
                <a:latin typeface="Times New Roman"/>
                <a:cs typeface="Times New Roman"/>
              </a:rPr>
              <a:t>J</a:t>
            </a:r>
            <a:r>
              <a:rPr dirty="0" sz="3100" spc="-365" i="1">
                <a:latin typeface="Times New Roman"/>
                <a:cs typeface="Times New Roman"/>
              </a:rPr>
              <a:t> </a:t>
            </a:r>
            <a:r>
              <a:rPr dirty="0" sz="3100" spc="110">
                <a:latin typeface="Times New Roman"/>
                <a:cs typeface="Times New Roman"/>
              </a:rPr>
              <a:t>)</a:t>
            </a:r>
            <a:r>
              <a:rPr dirty="0" sz="3100" spc="110" i="1">
                <a:latin typeface="Times New Roman"/>
                <a:cs typeface="Times New Roman"/>
              </a:rPr>
              <a:t>P</a:t>
            </a:r>
            <a:r>
              <a:rPr dirty="0" sz="3100" spc="110">
                <a:latin typeface="Times New Roman"/>
                <a:cs typeface="Times New Roman"/>
              </a:rPr>
              <a:t>(</a:t>
            </a:r>
            <a:r>
              <a:rPr dirty="0" sz="3100" spc="110" i="1">
                <a:latin typeface="Times New Roman"/>
                <a:cs typeface="Times New Roman"/>
              </a:rPr>
              <a:t>R</a:t>
            </a:r>
            <a:r>
              <a:rPr dirty="0" sz="3100" spc="-21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235">
                <a:latin typeface="Times New Roman"/>
                <a:cs typeface="Times New Roman"/>
              </a:rPr>
              <a:t> </a:t>
            </a:r>
            <a:r>
              <a:rPr dirty="0" sz="3100" spc="10">
                <a:latin typeface="Symbol"/>
                <a:cs typeface="Symbol"/>
              </a:rPr>
              <a:t></a:t>
            </a:r>
            <a:r>
              <a:rPr dirty="0" sz="3100" spc="10" i="1">
                <a:latin typeface="Times New Roman"/>
                <a:cs typeface="Times New Roman"/>
              </a:rPr>
              <a:t>J</a:t>
            </a:r>
            <a:r>
              <a:rPr dirty="0" sz="3100" spc="-365" i="1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)</a:t>
            </a:r>
            <a:r>
              <a:rPr dirty="0" sz="3100" spc="60" i="1">
                <a:latin typeface="Times New Roman"/>
                <a:cs typeface="Times New Roman"/>
              </a:rPr>
              <a:t>P</a:t>
            </a:r>
            <a:r>
              <a:rPr dirty="0" sz="3100" spc="60">
                <a:latin typeface="Times New Roman"/>
                <a:cs typeface="Times New Roman"/>
              </a:rPr>
              <a:t>(</a:t>
            </a:r>
            <a:r>
              <a:rPr dirty="0" sz="3100" spc="60">
                <a:latin typeface="Symbol"/>
                <a:cs typeface="Symbol"/>
              </a:rPr>
              <a:t></a:t>
            </a:r>
            <a:r>
              <a:rPr dirty="0" sz="3100" spc="60" i="1">
                <a:latin typeface="Times New Roman"/>
                <a:cs typeface="Times New Roman"/>
              </a:rPr>
              <a:t>J</a:t>
            </a:r>
            <a:r>
              <a:rPr dirty="0" sz="3100" spc="-36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)</a:t>
            </a:r>
            <a:r>
              <a:rPr dirty="0" sz="3100" spc="-509">
                <a:latin typeface="Times New Roman"/>
                <a:cs typeface="Times New Roman"/>
              </a:rPr>
              <a:t> </a:t>
            </a:r>
            <a:r>
              <a:rPr dirty="0" baseline="20609" sz="4650" spc="-3592">
                <a:latin typeface="Symbol"/>
                <a:cs typeface="Symbol"/>
              </a:rPr>
              <a:t>⎟</a:t>
            </a:r>
            <a:endParaRPr baseline="20609" sz="46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75963" y="5150970"/>
            <a:ext cx="490791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25" i="1">
                <a:latin typeface="Times New Roman"/>
                <a:cs typeface="Times New Roman"/>
              </a:rPr>
              <a:t>P</a:t>
            </a:r>
            <a:r>
              <a:rPr dirty="0" sz="3100" spc="25">
                <a:latin typeface="Times New Roman"/>
                <a:cs typeface="Times New Roman"/>
              </a:rPr>
              <a:t>(</a:t>
            </a:r>
            <a:r>
              <a:rPr dirty="0" sz="3100" spc="25" i="1">
                <a:latin typeface="Times New Roman"/>
                <a:cs typeface="Times New Roman"/>
              </a:rPr>
              <a:t>C</a:t>
            </a:r>
            <a:r>
              <a:rPr dirty="0" sz="3100" spc="-10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50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J</a:t>
            </a:r>
            <a:r>
              <a:rPr dirty="0" sz="3100" spc="-365" i="1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)</a:t>
            </a:r>
            <a:r>
              <a:rPr dirty="0" sz="3100" spc="60" i="1">
                <a:latin typeface="Times New Roman"/>
                <a:cs typeface="Times New Roman"/>
              </a:rPr>
              <a:t>P</a:t>
            </a:r>
            <a:r>
              <a:rPr dirty="0" sz="3100" spc="60">
                <a:latin typeface="Times New Roman"/>
                <a:cs typeface="Times New Roman"/>
              </a:rPr>
              <a:t>(</a:t>
            </a:r>
            <a:r>
              <a:rPr dirty="0" sz="3100" spc="60">
                <a:latin typeface="Symbol"/>
                <a:cs typeface="Symbol"/>
              </a:rPr>
              <a:t></a:t>
            </a:r>
            <a:r>
              <a:rPr dirty="0" sz="3100" spc="60" i="1">
                <a:latin typeface="Times New Roman"/>
                <a:cs typeface="Times New Roman"/>
              </a:rPr>
              <a:t>Z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50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J</a:t>
            </a:r>
            <a:r>
              <a:rPr dirty="0" sz="3100" spc="-365" i="1">
                <a:latin typeface="Times New Roman"/>
                <a:cs typeface="Times New Roman"/>
              </a:rPr>
              <a:t> </a:t>
            </a:r>
            <a:r>
              <a:rPr dirty="0" sz="3100" spc="110">
                <a:latin typeface="Times New Roman"/>
                <a:cs typeface="Times New Roman"/>
              </a:rPr>
              <a:t>)</a:t>
            </a:r>
            <a:r>
              <a:rPr dirty="0" sz="3100" spc="110" i="1">
                <a:latin typeface="Times New Roman"/>
                <a:cs typeface="Times New Roman"/>
              </a:rPr>
              <a:t>P</a:t>
            </a:r>
            <a:r>
              <a:rPr dirty="0" sz="3100" spc="110">
                <a:latin typeface="Times New Roman"/>
                <a:cs typeface="Times New Roman"/>
              </a:rPr>
              <a:t>(</a:t>
            </a:r>
            <a:r>
              <a:rPr dirty="0" sz="3100" spc="110" i="1">
                <a:latin typeface="Times New Roman"/>
                <a:cs typeface="Times New Roman"/>
              </a:rPr>
              <a:t>R</a:t>
            </a:r>
            <a:r>
              <a:rPr dirty="0" sz="3100" spc="-21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45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J</a:t>
            </a:r>
            <a:r>
              <a:rPr dirty="0" sz="3100" spc="-365" i="1">
                <a:latin typeface="Times New Roman"/>
                <a:cs typeface="Times New Roman"/>
              </a:rPr>
              <a:t> </a:t>
            </a:r>
            <a:r>
              <a:rPr dirty="0" sz="3100" spc="125">
                <a:latin typeface="Times New Roman"/>
                <a:cs typeface="Times New Roman"/>
              </a:rPr>
              <a:t>)</a:t>
            </a:r>
            <a:r>
              <a:rPr dirty="0" sz="3100" spc="125" i="1">
                <a:latin typeface="Times New Roman"/>
                <a:cs typeface="Times New Roman"/>
              </a:rPr>
              <a:t>P</a:t>
            </a:r>
            <a:r>
              <a:rPr dirty="0" sz="3100" spc="125">
                <a:latin typeface="Times New Roman"/>
                <a:cs typeface="Times New Roman"/>
              </a:rPr>
              <a:t>(</a:t>
            </a:r>
            <a:r>
              <a:rPr dirty="0" sz="3100" spc="125" i="1">
                <a:latin typeface="Times New Roman"/>
                <a:cs typeface="Times New Roman"/>
              </a:rPr>
              <a:t>J</a:t>
            </a:r>
            <a:r>
              <a:rPr dirty="0" sz="3100" spc="-37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75963" y="4616803"/>
            <a:ext cx="4907915" cy="4991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25" i="1">
                <a:latin typeface="Times New Roman"/>
                <a:cs typeface="Times New Roman"/>
              </a:rPr>
              <a:t>P</a:t>
            </a:r>
            <a:r>
              <a:rPr dirty="0" sz="3100" spc="25">
                <a:latin typeface="Times New Roman"/>
                <a:cs typeface="Times New Roman"/>
              </a:rPr>
              <a:t>(</a:t>
            </a:r>
            <a:r>
              <a:rPr dirty="0" sz="3100" spc="25" i="1">
                <a:latin typeface="Times New Roman"/>
                <a:cs typeface="Times New Roman"/>
              </a:rPr>
              <a:t>C</a:t>
            </a:r>
            <a:r>
              <a:rPr dirty="0" sz="3100" spc="-100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45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J</a:t>
            </a:r>
            <a:r>
              <a:rPr dirty="0" sz="3100" spc="-365" i="1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)</a:t>
            </a:r>
            <a:r>
              <a:rPr dirty="0" sz="3100" spc="60" i="1">
                <a:latin typeface="Times New Roman"/>
                <a:cs typeface="Times New Roman"/>
              </a:rPr>
              <a:t>P</a:t>
            </a:r>
            <a:r>
              <a:rPr dirty="0" sz="3100" spc="60">
                <a:latin typeface="Times New Roman"/>
                <a:cs typeface="Times New Roman"/>
              </a:rPr>
              <a:t>(</a:t>
            </a:r>
            <a:r>
              <a:rPr dirty="0" sz="3100" spc="60">
                <a:latin typeface="Symbol"/>
                <a:cs typeface="Symbol"/>
              </a:rPr>
              <a:t></a:t>
            </a:r>
            <a:r>
              <a:rPr dirty="0" sz="3100" spc="60" i="1">
                <a:latin typeface="Times New Roman"/>
                <a:cs typeface="Times New Roman"/>
              </a:rPr>
              <a:t>Z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45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J</a:t>
            </a:r>
            <a:r>
              <a:rPr dirty="0" sz="3100" spc="-365" i="1">
                <a:latin typeface="Times New Roman"/>
                <a:cs typeface="Times New Roman"/>
              </a:rPr>
              <a:t> </a:t>
            </a:r>
            <a:r>
              <a:rPr dirty="0" sz="3100" spc="110">
                <a:latin typeface="Times New Roman"/>
                <a:cs typeface="Times New Roman"/>
              </a:rPr>
              <a:t>)</a:t>
            </a:r>
            <a:r>
              <a:rPr dirty="0" sz="3100" spc="110" i="1">
                <a:latin typeface="Times New Roman"/>
                <a:cs typeface="Times New Roman"/>
              </a:rPr>
              <a:t>P</a:t>
            </a:r>
            <a:r>
              <a:rPr dirty="0" sz="3100" spc="110">
                <a:latin typeface="Times New Roman"/>
                <a:cs typeface="Times New Roman"/>
              </a:rPr>
              <a:t>(</a:t>
            </a:r>
            <a:r>
              <a:rPr dirty="0" sz="3100" spc="110" i="1">
                <a:latin typeface="Times New Roman"/>
                <a:cs typeface="Times New Roman"/>
              </a:rPr>
              <a:t>R</a:t>
            </a:r>
            <a:r>
              <a:rPr dirty="0" sz="3100" spc="-21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|</a:t>
            </a:r>
            <a:r>
              <a:rPr dirty="0" sz="3100" spc="-45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J</a:t>
            </a:r>
            <a:r>
              <a:rPr dirty="0" sz="3100" spc="-370" i="1">
                <a:latin typeface="Times New Roman"/>
                <a:cs typeface="Times New Roman"/>
              </a:rPr>
              <a:t> </a:t>
            </a:r>
            <a:r>
              <a:rPr dirty="0" sz="3100" spc="125">
                <a:latin typeface="Times New Roman"/>
                <a:cs typeface="Times New Roman"/>
              </a:rPr>
              <a:t>)</a:t>
            </a:r>
            <a:r>
              <a:rPr dirty="0" sz="3100" spc="125" i="1">
                <a:latin typeface="Times New Roman"/>
                <a:cs typeface="Times New Roman"/>
              </a:rPr>
              <a:t>P</a:t>
            </a:r>
            <a:r>
              <a:rPr dirty="0" sz="3100" spc="125">
                <a:latin typeface="Times New Roman"/>
                <a:cs typeface="Times New Roman"/>
              </a:rPr>
              <a:t>(</a:t>
            </a:r>
            <a:r>
              <a:rPr dirty="0" sz="3100" spc="125" i="1">
                <a:latin typeface="Times New Roman"/>
                <a:cs typeface="Times New Roman"/>
              </a:rPr>
              <a:t>J</a:t>
            </a:r>
            <a:r>
              <a:rPr dirty="0" sz="3100" spc="-375" i="1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551" y="792733"/>
            <a:ext cx="437451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General</a:t>
            </a:r>
            <a:r>
              <a:rPr dirty="0" spc="-50"/>
              <a:t> </a:t>
            </a:r>
            <a:r>
              <a:rPr dirty="0" spc="-5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4866894" y="1752600"/>
            <a:ext cx="845185" cy="727075"/>
          </a:xfrm>
          <a:custGeom>
            <a:avLst/>
            <a:gdLst/>
            <a:ahLst/>
            <a:cxnLst/>
            <a:rect l="l" t="t" r="r" b="b"/>
            <a:pathLst>
              <a:path w="845185" h="727075">
                <a:moveTo>
                  <a:pt x="845057" y="363473"/>
                </a:moveTo>
                <a:lnTo>
                  <a:pt x="841769" y="317946"/>
                </a:lnTo>
                <a:lnTo>
                  <a:pt x="832166" y="274087"/>
                </a:lnTo>
                <a:lnTo>
                  <a:pt x="816645" y="232241"/>
                </a:lnTo>
                <a:lnTo>
                  <a:pt x="795601" y="192751"/>
                </a:lnTo>
                <a:lnTo>
                  <a:pt x="769430" y="155959"/>
                </a:lnTo>
                <a:lnTo>
                  <a:pt x="738526" y="122210"/>
                </a:lnTo>
                <a:lnTo>
                  <a:pt x="703285" y="91847"/>
                </a:lnTo>
                <a:lnTo>
                  <a:pt x="664103" y="65213"/>
                </a:lnTo>
                <a:lnTo>
                  <a:pt x="621375" y="42652"/>
                </a:lnTo>
                <a:lnTo>
                  <a:pt x="575496" y="24507"/>
                </a:lnTo>
                <a:lnTo>
                  <a:pt x="526862" y="11120"/>
                </a:lnTo>
                <a:lnTo>
                  <a:pt x="475868" y="2837"/>
                </a:lnTo>
                <a:lnTo>
                  <a:pt x="422909" y="0"/>
                </a:lnTo>
                <a:lnTo>
                  <a:pt x="369938" y="2837"/>
                </a:lnTo>
                <a:lnTo>
                  <a:pt x="318908" y="11120"/>
                </a:lnTo>
                <a:lnTo>
                  <a:pt x="270220" y="24507"/>
                </a:lnTo>
                <a:lnTo>
                  <a:pt x="224272" y="42652"/>
                </a:lnTo>
                <a:lnTo>
                  <a:pt x="181464" y="65213"/>
                </a:lnTo>
                <a:lnTo>
                  <a:pt x="142197" y="91847"/>
                </a:lnTo>
                <a:lnTo>
                  <a:pt x="106868" y="122210"/>
                </a:lnTo>
                <a:lnTo>
                  <a:pt x="75879" y="155959"/>
                </a:lnTo>
                <a:lnTo>
                  <a:pt x="49628" y="192751"/>
                </a:lnTo>
                <a:lnTo>
                  <a:pt x="28515" y="232241"/>
                </a:lnTo>
                <a:lnTo>
                  <a:pt x="12939" y="274087"/>
                </a:lnTo>
                <a:lnTo>
                  <a:pt x="3301" y="317946"/>
                </a:lnTo>
                <a:lnTo>
                  <a:pt x="0" y="363473"/>
                </a:lnTo>
                <a:lnTo>
                  <a:pt x="3301" y="409151"/>
                </a:lnTo>
                <a:lnTo>
                  <a:pt x="12939" y="453111"/>
                </a:lnTo>
                <a:lnTo>
                  <a:pt x="28515" y="495018"/>
                </a:lnTo>
                <a:lnTo>
                  <a:pt x="49628" y="534533"/>
                </a:lnTo>
                <a:lnTo>
                  <a:pt x="75879" y="571321"/>
                </a:lnTo>
                <a:lnTo>
                  <a:pt x="106868" y="605042"/>
                </a:lnTo>
                <a:lnTo>
                  <a:pt x="142197" y="635362"/>
                </a:lnTo>
                <a:lnTo>
                  <a:pt x="181464" y="661942"/>
                </a:lnTo>
                <a:lnTo>
                  <a:pt x="224272" y="684445"/>
                </a:lnTo>
                <a:lnTo>
                  <a:pt x="270220" y="702534"/>
                </a:lnTo>
                <a:lnTo>
                  <a:pt x="318908" y="715872"/>
                </a:lnTo>
                <a:lnTo>
                  <a:pt x="369938" y="724123"/>
                </a:lnTo>
                <a:lnTo>
                  <a:pt x="422909" y="726947"/>
                </a:lnTo>
                <a:lnTo>
                  <a:pt x="475868" y="724123"/>
                </a:lnTo>
                <a:lnTo>
                  <a:pt x="526862" y="715872"/>
                </a:lnTo>
                <a:lnTo>
                  <a:pt x="575496" y="702534"/>
                </a:lnTo>
                <a:lnTo>
                  <a:pt x="621375" y="684445"/>
                </a:lnTo>
                <a:lnTo>
                  <a:pt x="664103" y="661942"/>
                </a:lnTo>
                <a:lnTo>
                  <a:pt x="703285" y="635362"/>
                </a:lnTo>
                <a:lnTo>
                  <a:pt x="738526" y="605042"/>
                </a:lnTo>
                <a:lnTo>
                  <a:pt x="769430" y="571321"/>
                </a:lnTo>
                <a:lnTo>
                  <a:pt x="795601" y="534533"/>
                </a:lnTo>
                <a:lnTo>
                  <a:pt x="816645" y="495018"/>
                </a:lnTo>
                <a:lnTo>
                  <a:pt x="832166" y="453111"/>
                </a:lnTo>
                <a:lnTo>
                  <a:pt x="841769" y="409151"/>
                </a:lnTo>
                <a:lnTo>
                  <a:pt x="845057" y="363473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66894" y="1752600"/>
            <a:ext cx="845185" cy="727075"/>
          </a:xfrm>
          <a:custGeom>
            <a:avLst/>
            <a:gdLst/>
            <a:ahLst/>
            <a:cxnLst/>
            <a:rect l="l" t="t" r="r" b="b"/>
            <a:pathLst>
              <a:path w="845185" h="727075">
                <a:moveTo>
                  <a:pt x="422909" y="0"/>
                </a:moveTo>
                <a:lnTo>
                  <a:pt x="369938" y="2837"/>
                </a:lnTo>
                <a:lnTo>
                  <a:pt x="318908" y="11120"/>
                </a:lnTo>
                <a:lnTo>
                  <a:pt x="270220" y="24507"/>
                </a:lnTo>
                <a:lnTo>
                  <a:pt x="224272" y="42652"/>
                </a:lnTo>
                <a:lnTo>
                  <a:pt x="181464" y="65213"/>
                </a:lnTo>
                <a:lnTo>
                  <a:pt x="142197" y="91847"/>
                </a:lnTo>
                <a:lnTo>
                  <a:pt x="106868" y="122210"/>
                </a:lnTo>
                <a:lnTo>
                  <a:pt x="75879" y="155959"/>
                </a:lnTo>
                <a:lnTo>
                  <a:pt x="49628" y="192751"/>
                </a:lnTo>
                <a:lnTo>
                  <a:pt x="28515" y="232241"/>
                </a:lnTo>
                <a:lnTo>
                  <a:pt x="12939" y="274087"/>
                </a:lnTo>
                <a:lnTo>
                  <a:pt x="3301" y="317946"/>
                </a:lnTo>
                <a:lnTo>
                  <a:pt x="0" y="363473"/>
                </a:lnTo>
                <a:lnTo>
                  <a:pt x="3301" y="409151"/>
                </a:lnTo>
                <a:lnTo>
                  <a:pt x="12939" y="453111"/>
                </a:lnTo>
                <a:lnTo>
                  <a:pt x="28515" y="495018"/>
                </a:lnTo>
                <a:lnTo>
                  <a:pt x="49628" y="534533"/>
                </a:lnTo>
                <a:lnTo>
                  <a:pt x="75879" y="571321"/>
                </a:lnTo>
                <a:lnTo>
                  <a:pt x="106868" y="605042"/>
                </a:lnTo>
                <a:lnTo>
                  <a:pt x="142197" y="635362"/>
                </a:lnTo>
                <a:lnTo>
                  <a:pt x="181464" y="661942"/>
                </a:lnTo>
                <a:lnTo>
                  <a:pt x="224272" y="684445"/>
                </a:lnTo>
                <a:lnTo>
                  <a:pt x="270220" y="702534"/>
                </a:lnTo>
                <a:lnTo>
                  <a:pt x="318908" y="715872"/>
                </a:lnTo>
                <a:lnTo>
                  <a:pt x="369938" y="724123"/>
                </a:lnTo>
                <a:lnTo>
                  <a:pt x="422909" y="726947"/>
                </a:lnTo>
                <a:lnTo>
                  <a:pt x="475868" y="724123"/>
                </a:lnTo>
                <a:lnTo>
                  <a:pt x="526862" y="715872"/>
                </a:lnTo>
                <a:lnTo>
                  <a:pt x="575496" y="702534"/>
                </a:lnTo>
                <a:lnTo>
                  <a:pt x="621375" y="684445"/>
                </a:lnTo>
                <a:lnTo>
                  <a:pt x="664103" y="661942"/>
                </a:lnTo>
                <a:lnTo>
                  <a:pt x="703285" y="635362"/>
                </a:lnTo>
                <a:lnTo>
                  <a:pt x="738526" y="605042"/>
                </a:lnTo>
                <a:lnTo>
                  <a:pt x="769430" y="571321"/>
                </a:lnTo>
                <a:lnTo>
                  <a:pt x="795601" y="534533"/>
                </a:lnTo>
                <a:lnTo>
                  <a:pt x="816645" y="495018"/>
                </a:lnTo>
                <a:lnTo>
                  <a:pt x="832166" y="453111"/>
                </a:lnTo>
                <a:lnTo>
                  <a:pt x="841769" y="409151"/>
                </a:lnTo>
                <a:lnTo>
                  <a:pt x="845057" y="363473"/>
                </a:lnTo>
                <a:lnTo>
                  <a:pt x="841769" y="317946"/>
                </a:lnTo>
                <a:lnTo>
                  <a:pt x="832166" y="274087"/>
                </a:lnTo>
                <a:lnTo>
                  <a:pt x="816645" y="232241"/>
                </a:lnTo>
                <a:lnTo>
                  <a:pt x="795601" y="192751"/>
                </a:lnTo>
                <a:lnTo>
                  <a:pt x="769430" y="155959"/>
                </a:lnTo>
                <a:lnTo>
                  <a:pt x="738526" y="122210"/>
                </a:lnTo>
                <a:lnTo>
                  <a:pt x="703285" y="91847"/>
                </a:lnTo>
                <a:lnTo>
                  <a:pt x="664103" y="65213"/>
                </a:lnTo>
                <a:lnTo>
                  <a:pt x="621375" y="42652"/>
                </a:lnTo>
                <a:lnTo>
                  <a:pt x="575496" y="24507"/>
                </a:lnTo>
                <a:lnTo>
                  <a:pt x="526862" y="11120"/>
                </a:lnTo>
                <a:lnTo>
                  <a:pt x="475868" y="2837"/>
                </a:lnTo>
                <a:lnTo>
                  <a:pt x="422909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1965" y="1863089"/>
            <a:ext cx="454659" cy="397510"/>
          </a:xfrm>
          <a:custGeom>
            <a:avLst/>
            <a:gdLst/>
            <a:ahLst/>
            <a:cxnLst/>
            <a:rect l="l" t="t" r="r" b="b"/>
            <a:pathLst>
              <a:path w="454660" h="397510">
                <a:moveTo>
                  <a:pt x="0" y="0"/>
                </a:moveTo>
                <a:lnTo>
                  <a:pt x="0" y="397002"/>
                </a:lnTo>
                <a:lnTo>
                  <a:pt x="454151" y="397002"/>
                </a:lnTo>
                <a:lnTo>
                  <a:pt x="454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03952" y="1895348"/>
            <a:ext cx="1720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66103" y="3036570"/>
            <a:ext cx="844550" cy="727710"/>
          </a:xfrm>
          <a:custGeom>
            <a:avLst/>
            <a:gdLst/>
            <a:ahLst/>
            <a:cxnLst/>
            <a:rect l="l" t="t" r="r" b="b"/>
            <a:pathLst>
              <a:path w="844550" h="727710">
                <a:moveTo>
                  <a:pt x="844296" y="363474"/>
                </a:moveTo>
                <a:lnTo>
                  <a:pt x="841007" y="317946"/>
                </a:lnTo>
                <a:lnTo>
                  <a:pt x="831404" y="274087"/>
                </a:lnTo>
                <a:lnTo>
                  <a:pt x="815883" y="232241"/>
                </a:lnTo>
                <a:lnTo>
                  <a:pt x="794839" y="192751"/>
                </a:lnTo>
                <a:lnTo>
                  <a:pt x="768668" y="155959"/>
                </a:lnTo>
                <a:lnTo>
                  <a:pt x="737764" y="122210"/>
                </a:lnTo>
                <a:lnTo>
                  <a:pt x="702523" y="91847"/>
                </a:lnTo>
                <a:lnTo>
                  <a:pt x="663341" y="65213"/>
                </a:lnTo>
                <a:lnTo>
                  <a:pt x="620613" y="42652"/>
                </a:lnTo>
                <a:lnTo>
                  <a:pt x="574734" y="24507"/>
                </a:lnTo>
                <a:lnTo>
                  <a:pt x="526100" y="11120"/>
                </a:lnTo>
                <a:lnTo>
                  <a:pt x="475106" y="2837"/>
                </a:lnTo>
                <a:lnTo>
                  <a:pt x="422148" y="0"/>
                </a:lnTo>
                <a:lnTo>
                  <a:pt x="369189" y="2837"/>
                </a:lnTo>
                <a:lnTo>
                  <a:pt x="318195" y="11120"/>
                </a:lnTo>
                <a:lnTo>
                  <a:pt x="269561" y="24507"/>
                </a:lnTo>
                <a:lnTo>
                  <a:pt x="223682" y="42652"/>
                </a:lnTo>
                <a:lnTo>
                  <a:pt x="180954" y="65213"/>
                </a:lnTo>
                <a:lnTo>
                  <a:pt x="141772" y="91847"/>
                </a:lnTo>
                <a:lnTo>
                  <a:pt x="106531" y="122210"/>
                </a:lnTo>
                <a:lnTo>
                  <a:pt x="75627" y="155959"/>
                </a:lnTo>
                <a:lnTo>
                  <a:pt x="49456" y="192751"/>
                </a:lnTo>
                <a:lnTo>
                  <a:pt x="28412" y="232241"/>
                </a:lnTo>
                <a:lnTo>
                  <a:pt x="12891" y="274087"/>
                </a:lnTo>
                <a:lnTo>
                  <a:pt x="3288" y="317946"/>
                </a:lnTo>
                <a:lnTo>
                  <a:pt x="0" y="363474"/>
                </a:lnTo>
                <a:lnTo>
                  <a:pt x="3288" y="409164"/>
                </a:lnTo>
                <a:lnTo>
                  <a:pt x="12891" y="453160"/>
                </a:lnTo>
                <a:lnTo>
                  <a:pt x="28412" y="495121"/>
                </a:lnTo>
                <a:lnTo>
                  <a:pt x="49456" y="534705"/>
                </a:lnTo>
                <a:lnTo>
                  <a:pt x="75627" y="571572"/>
                </a:lnTo>
                <a:lnTo>
                  <a:pt x="106531" y="605380"/>
                </a:lnTo>
                <a:lnTo>
                  <a:pt x="141772" y="635787"/>
                </a:lnTo>
                <a:lnTo>
                  <a:pt x="180954" y="662452"/>
                </a:lnTo>
                <a:lnTo>
                  <a:pt x="223682" y="685035"/>
                </a:lnTo>
                <a:lnTo>
                  <a:pt x="269561" y="703193"/>
                </a:lnTo>
                <a:lnTo>
                  <a:pt x="318195" y="716586"/>
                </a:lnTo>
                <a:lnTo>
                  <a:pt x="369189" y="724872"/>
                </a:lnTo>
                <a:lnTo>
                  <a:pt x="422148" y="727709"/>
                </a:lnTo>
                <a:lnTo>
                  <a:pt x="475106" y="724872"/>
                </a:lnTo>
                <a:lnTo>
                  <a:pt x="526100" y="716586"/>
                </a:lnTo>
                <a:lnTo>
                  <a:pt x="574734" y="703193"/>
                </a:lnTo>
                <a:lnTo>
                  <a:pt x="620613" y="685035"/>
                </a:lnTo>
                <a:lnTo>
                  <a:pt x="663341" y="662452"/>
                </a:lnTo>
                <a:lnTo>
                  <a:pt x="702523" y="635787"/>
                </a:lnTo>
                <a:lnTo>
                  <a:pt x="737764" y="605380"/>
                </a:lnTo>
                <a:lnTo>
                  <a:pt x="768668" y="571572"/>
                </a:lnTo>
                <a:lnTo>
                  <a:pt x="794839" y="534705"/>
                </a:lnTo>
                <a:lnTo>
                  <a:pt x="815883" y="495121"/>
                </a:lnTo>
                <a:lnTo>
                  <a:pt x="831404" y="453160"/>
                </a:lnTo>
                <a:lnTo>
                  <a:pt x="841007" y="409164"/>
                </a:lnTo>
                <a:lnTo>
                  <a:pt x="844296" y="36347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66103" y="3036570"/>
            <a:ext cx="844550" cy="727710"/>
          </a:xfrm>
          <a:custGeom>
            <a:avLst/>
            <a:gdLst/>
            <a:ahLst/>
            <a:cxnLst/>
            <a:rect l="l" t="t" r="r" b="b"/>
            <a:pathLst>
              <a:path w="844550" h="727710">
                <a:moveTo>
                  <a:pt x="422148" y="0"/>
                </a:moveTo>
                <a:lnTo>
                  <a:pt x="369189" y="2837"/>
                </a:lnTo>
                <a:lnTo>
                  <a:pt x="318195" y="11120"/>
                </a:lnTo>
                <a:lnTo>
                  <a:pt x="269561" y="24507"/>
                </a:lnTo>
                <a:lnTo>
                  <a:pt x="223682" y="42652"/>
                </a:lnTo>
                <a:lnTo>
                  <a:pt x="180954" y="65213"/>
                </a:lnTo>
                <a:lnTo>
                  <a:pt x="141772" y="91847"/>
                </a:lnTo>
                <a:lnTo>
                  <a:pt x="106531" y="122210"/>
                </a:lnTo>
                <a:lnTo>
                  <a:pt x="75627" y="155959"/>
                </a:lnTo>
                <a:lnTo>
                  <a:pt x="49456" y="192751"/>
                </a:lnTo>
                <a:lnTo>
                  <a:pt x="28412" y="232241"/>
                </a:lnTo>
                <a:lnTo>
                  <a:pt x="12891" y="274087"/>
                </a:lnTo>
                <a:lnTo>
                  <a:pt x="3288" y="317946"/>
                </a:lnTo>
                <a:lnTo>
                  <a:pt x="0" y="363474"/>
                </a:lnTo>
                <a:lnTo>
                  <a:pt x="3288" y="409164"/>
                </a:lnTo>
                <a:lnTo>
                  <a:pt x="12891" y="453160"/>
                </a:lnTo>
                <a:lnTo>
                  <a:pt x="28412" y="495121"/>
                </a:lnTo>
                <a:lnTo>
                  <a:pt x="49456" y="534705"/>
                </a:lnTo>
                <a:lnTo>
                  <a:pt x="75627" y="571572"/>
                </a:lnTo>
                <a:lnTo>
                  <a:pt x="106531" y="605380"/>
                </a:lnTo>
                <a:lnTo>
                  <a:pt x="141772" y="635787"/>
                </a:lnTo>
                <a:lnTo>
                  <a:pt x="180954" y="662452"/>
                </a:lnTo>
                <a:lnTo>
                  <a:pt x="223682" y="685035"/>
                </a:lnTo>
                <a:lnTo>
                  <a:pt x="269561" y="703193"/>
                </a:lnTo>
                <a:lnTo>
                  <a:pt x="318195" y="716586"/>
                </a:lnTo>
                <a:lnTo>
                  <a:pt x="369189" y="724872"/>
                </a:lnTo>
                <a:lnTo>
                  <a:pt x="422148" y="727709"/>
                </a:lnTo>
                <a:lnTo>
                  <a:pt x="475106" y="724872"/>
                </a:lnTo>
                <a:lnTo>
                  <a:pt x="526100" y="716586"/>
                </a:lnTo>
                <a:lnTo>
                  <a:pt x="574734" y="703193"/>
                </a:lnTo>
                <a:lnTo>
                  <a:pt x="620613" y="685035"/>
                </a:lnTo>
                <a:lnTo>
                  <a:pt x="663341" y="662452"/>
                </a:lnTo>
                <a:lnTo>
                  <a:pt x="702523" y="635787"/>
                </a:lnTo>
                <a:lnTo>
                  <a:pt x="737764" y="605380"/>
                </a:lnTo>
                <a:lnTo>
                  <a:pt x="768668" y="571572"/>
                </a:lnTo>
                <a:lnTo>
                  <a:pt x="794839" y="534705"/>
                </a:lnTo>
                <a:lnTo>
                  <a:pt x="815883" y="495121"/>
                </a:lnTo>
                <a:lnTo>
                  <a:pt x="831404" y="453160"/>
                </a:lnTo>
                <a:lnTo>
                  <a:pt x="841007" y="409164"/>
                </a:lnTo>
                <a:lnTo>
                  <a:pt x="844296" y="363474"/>
                </a:lnTo>
                <a:lnTo>
                  <a:pt x="841007" y="317946"/>
                </a:lnTo>
                <a:lnTo>
                  <a:pt x="831404" y="274087"/>
                </a:lnTo>
                <a:lnTo>
                  <a:pt x="815883" y="232241"/>
                </a:lnTo>
                <a:lnTo>
                  <a:pt x="794839" y="192751"/>
                </a:lnTo>
                <a:lnTo>
                  <a:pt x="768668" y="155959"/>
                </a:lnTo>
                <a:lnTo>
                  <a:pt x="737764" y="122210"/>
                </a:lnTo>
                <a:lnTo>
                  <a:pt x="702523" y="91847"/>
                </a:lnTo>
                <a:lnTo>
                  <a:pt x="663341" y="65213"/>
                </a:lnTo>
                <a:lnTo>
                  <a:pt x="620613" y="42652"/>
                </a:lnTo>
                <a:lnTo>
                  <a:pt x="574734" y="24507"/>
                </a:lnTo>
                <a:lnTo>
                  <a:pt x="526100" y="11120"/>
                </a:lnTo>
                <a:lnTo>
                  <a:pt x="475106" y="2837"/>
                </a:lnTo>
                <a:lnTo>
                  <a:pt x="422148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91000" y="3036570"/>
            <a:ext cx="844550" cy="727710"/>
          </a:xfrm>
          <a:custGeom>
            <a:avLst/>
            <a:gdLst/>
            <a:ahLst/>
            <a:cxnLst/>
            <a:rect l="l" t="t" r="r" b="b"/>
            <a:pathLst>
              <a:path w="844550" h="727710">
                <a:moveTo>
                  <a:pt x="844296" y="363474"/>
                </a:moveTo>
                <a:lnTo>
                  <a:pt x="841007" y="317946"/>
                </a:lnTo>
                <a:lnTo>
                  <a:pt x="831404" y="274087"/>
                </a:lnTo>
                <a:lnTo>
                  <a:pt x="815883" y="232241"/>
                </a:lnTo>
                <a:lnTo>
                  <a:pt x="794839" y="192751"/>
                </a:lnTo>
                <a:lnTo>
                  <a:pt x="768668" y="155959"/>
                </a:lnTo>
                <a:lnTo>
                  <a:pt x="737764" y="122210"/>
                </a:lnTo>
                <a:lnTo>
                  <a:pt x="702523" y="91847"/>
                </a:lnTo>
                <a:lnTo>
                  <a:pt x="663341" y="65213"/>
                </a:lnTo>
                <a:lnTo>
                  <a:pt x="620613" y="42652"/>
                </a:lnTo>
                <a:lnTo>
                  <a:pt x="574734" y="24507"/>
                </a:lnTo>
                <a:lnTo>
                  <a:pt x="526100" y="11120"/>
                </a:lnTo>
                <a:lnTo>
                  <a:pt x="475106" y="2837"/>
                </a:lnTo>
                <a:lnTo>
                  <a:pt x="422148" y="0"/>
                </a:lnTo>
                <a:lnTo>
                  <a:pt x="369189" y="2837"/>
                </a:lnTo>
                <a:lnTo>
                  <a:pt x="318195" y="11120"/>
                </a:lnTo>
                <a:lnTo>
                  <a:pt x="269561" y="24507"/>
                </a:lnTo>
                <a:lnTo>
                  <a:pt x="223682" y="42652"/>
                </a:lnTo>
                <a:lnTo>
                  <a:pt x="180954" y="65213"/>
                </a:lnTo>
                <a:lnTo>
                  <a:pt x="141772" y="91847"/>
                </a:lnTo>
                <a:lnTo>
                  <a:pt x="106531" y="122210"/>
                </a:lnTo>
                <a:lnTo>
                  <a:pt x="75627" y="155959"/>
                </a:lnTo>
                <a:lnTo>
                  <a:pt x="49456" y="192751"/>
                </a:lnTo>
                <a:lnTo>
                  <a:pt x="28412" y="232241"/>
                </a:lnTo>
                <a:lnTo>
                  <a:pt x="12891" y="274087"/>
                </a:lnTo>
                <a:lnTo>
                  <a:pt x="3288" y="317946"/>
                </a:lnTo>
                <a:lnTo>
                  <a:pt x="0" y="363474"/>
                </a:lnTo>
                <a:lnTo>
                  <a:pt x="3288" y="409164"/>
                </a:lnTo>
                <a:lnTo>
                  <a:pt x="12891" y="453160"/>
                </a:lnTo>
                <a:lnTo>
                  <a:pt x="28412" y="495121"/>
                </a:lnTo>
                <a:lnTo>
                  <a:pt x="49456" y="534705"/>
                </a:lnTo>
                <a:lnTo>
                  <a:pt x="75627" y="571572"/>
                </a:lnTo>
                <a:lnTo>
                  <a:pt x="106531" y="605380"/>
                </a:lnTo>
                <a:lnTo>
                  <a:pt x="141772" y="635787"/>
                </a:lnTo>
                <a:lnTo>
                  <a:pt x="180954" y="662452"/>
                </a:lnTo>
                <a:lnTo>
                  <a:pt x="223682" y="685035"/>
                </a:lnTo>
                <a:lnTo>
                  <a:pt x="269561" y="703193"/>
                </a:lnTo>
                <a:lnTo>
                  <a:pt x="318195" y="716586"/>
                </a:lnTo>
                <a:lnTo>
                  <a:pt x="369189" y="724872"/>
                </a:lnTo>
                <a:lnTo>
                  <a:pt x="422148" y="727710"/>
                </a:lnTo>
                <a:lnTo>
                  <a:pt x="475106" y="724872"/>
                </a:lnTo>
                <a:lnTo>
                  <a:pt x="526100" y="716586"/>
                </a:lnTo>
                <a:lnTo>
                  <a:pt x="574734" y="703193"/>
                </a:lnTo>
                <a:lnTo>
                  <a:pt x="620613" y="685035"/>
                </a:lnTo>
                <a:lnTo>
                  <a:pt x="663341" y="662452"/>
                </a:lnTo>
                <a:lnTo>
                  <a:pt x="702523" y="635787"/>
                </a:lnTo>
                <a:lnTo>
                  <a:pt x="737764" y="605380"/>
                </a:lnTo>
                <a:lnTo>
                  <a:pt x="768668" y="571572"/>
                </a:lnTo>
                <a:lnTo>
                  <a:pt x="794839" y="534705"/>
                </a:lnTo>
                <a:lnTo>
                  <a:pt x="815883" y="495121"/>
                </a:lnTo>
                <a:lnTo>
                  <a:pt x="831404" y="453160"/>
                </a:lnTo>
                <a:lnTo>
                  <a:pt x="841007" y="409164"/>
                </a:lnTo>
                <a:lnTo>
                  <a:pt x="844296" y="36347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91000" y="3036570"/>
            <a:ext cx="844550" cy="727710"/>
          </a:xfrm>
          <a:custGeom>
            <a:avLst/>
            <a:gdLst/>
            <a:ahLst/>
            <a:cxnLst/>
            <a:rect l="l" t="t" r="r" b="b"/>
            <a:pathLst>
              <a:path w="844550" h="727710">
                <a:moveTo>
                  <a:pt x="422148" y="0"/>
                </a:moveTo>
                <a:lnTo>
                  <a:pt x="369189" y="2837"/>
                </a:lnTo>
                <a:lnTo>
                  <a:pt x="318195" y="11120"/>
                </a:lnTo>
                <a:lnTo>
                  <a:pt x="269561" y="24507"/>
                </a:lnTo>
                <a:lnTo>
                  <a:pt x="223682" y="42652"/>
                </a:lnTo>
                <a:lnTo>
                  <a:pt x="180954" y="65213"/>
                </a:lnTo>
                <a:lnTo>
                  <a:pt x="141772" y="91847"/>
                </a:lnTo>
                <a:lnTo>
                  <a:pt x="106531" y="122210"/>
                </a:lnTo>
                <a:lnTo>
                  <a:pt x="75627" y="155959"/>
                </a:lnTo>
                <a:lnTo>
                  <a:pt x="49456" y="192751"/>
                </a:lnTo>
                <a:lnTo>
                  <a:pt x="28412" y="232241"/>
                </a:lnTo>
                <a:lnTo>
                  <a:pt x="12891" y="274087"/>
                </a:lnTo>
                <a:lnTo>
                  <a:pt x="3288" y="317946"/>
                </a:lnTo>
                <a:lnTo>
                  <a:pt x="0" y="363474"/>
                </a:lnTo>
                <a:lnTo>
                  <a:pt x="3288" y="409164"/>
                </a:lnTo>
                <a:lnTo>
                  <a:pt x="12891" y="453160"/>
                </a:lnTo>
                <a:lnTo>
                  <a:pt x="28412" y="495121"/>
                </a:lnTo>
                <a:lnTo>
                  <a:pt x="49456" y="534705"/>
                </a:lnTo>
                <a:lnTo>
                  <a:pt x="75627" y="571572"/>
                </a:lnTo>
                <a:lnTo>
                  <a:pt x="106531" y="605380"/>
                </a:lnTo>
                <a:lnTo>
                  <a:pt x="141772" y="635787"/>
                </a:lnTo>
                <a:lnTo>
                  <a:pt x="180954" y="662452"/>
                </a:lnTo>
                <a:lnTo>
                  <a:pt x="223682" y="685035"/>
                </a:lnTo>
                <a:lnTo>
                  <a:pt x="269561" y="703193"/>
                </a:lnTo>
                <a:lnTo>
                  <a:pt x="318195" y="716586"/>
                </a:lnTo>
                <a:lnTo>
                  <a:pt x="369189" y="724872"/>
                </a:lnTo>
                <a:lnTo>
                  <a:pt x="422148" y="727710"/>
                </a:lnTo>
                <a:lnTo>
                  <a:pt x="475106" y="724872"/>
                </a:lnTo>
                <a:lnTo>
                  <a:pt x="526100" y="716586"/>
                </a:lnTo>
                <a:lnTo>
                  <a:pt x="574734" y="703193"/>
                </a:lnTo>
                <a:lnTo>
                  <a:pt x="620613" y="685035"/>
                </a:lnTo>
                <a:lnTo>
                  <a:pt x="663341" y="662452"/>
                </a:lnTo>
                <a:lnTo>
                  <a:pt x="702523" y="635787"/>
                </a:lnTo>
                <a:lnTo>
                  <a:pt x="737764" y="605380"/>
                </a:lnTo>
                <a:lnTo>
                  <a:pt x="768668" y="571572"/>
                </a:lnTo>
                <a:lnTo>
                  <a:pt x="794839" y="534705"/>
                </a:lnTo>
                <a:lnTo>
                  <a:pt x="815883" y="495121"/>
                </a:lnTo>
                <a:lnTo>
                  <a:pt x="831404" y="453160"/>
                </a:lnTo>
                <a:lnTo>
                  <a:pt x="841007" y="409164"/>
                </a:lnTo>
                <a:lnTo>
                  <a:pt x="844296" y="363474"/>
                </a:lnTo>
                <a:lnTo>
                  <a:pt x="841007" y="317946"/>
                </a:lnTo>
                <a:lnTo>
                  <a:pt x="831404" y="274087"/>
                </a:lnTo>
                <a:lnTo>
                  <a:pt x="815883" y="232241"/>
                </a:lnTo>
                <a:lnTo>
                  <a:pt x="794839" y="192751"/>
                </a:lnTo>
                <a:lnTo>
                  <a:pt x="768668" y="155959"/>
                </a:lnTo>
                <a:lnTo>
                  <a:pt x="737764" y="122210"/>
                </a:lnTo>
                <a:lnTo>
                  <a:pt x="702523" y="91847"/>
                </a:lnTo>
                <a:lnTo>
                  <a:pt x="663341" y="65213"/>
                </a:lnTo>
                <a:lnTo>
                  <a:pt x="620613" y="42652"/>
                </a:lnTo>
                <a:lnTo>
                  <a:pt x="574734" y="24507"/>
                </a:lnTo>
                <a:lnTo>
                  <a:pt x="526100" y="11120"/>
                </a:lnTo>
                <a:lnTo>
                  <a:pt x="475106" y="2837"/>
                </a:lnTo>
                <a:lnTo>
                  <a:pt x="422148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0" y="3036570"/>
            <a:ext cx="844550" cy="727710"/>
          </a:xfrm>
          <a:custGeom>
            <a:avLst/>
            <a:gdLst/>
            <a:ahLst/>
            <a:cxnLst/>
            <a:rect l="l" t="t" r="r" b="b"/>
            <a:pathLst>
              <a:path w="844550" h="727710">
                <a:moveTo>
                  <a:pt x="844295" y="363474"/>
                </a:moveTo>
                <a:lnTo>
                  <a:pt x="841007" y="317946"/>
                </a:lnTo>
                <a:lnTo>
                  <a:pt x="831404" y="274087"/>
                </a:lnTo>
                <a:lnTo>
                  <a:pt x="815883" y="232241"/>
                </a:lnTo>
                <a:lnTo>
                  <a:pt x="794839" y="192751"/>
                </a:lnTo>
                <a:lnTo>
                  <a:pt x="768668" y="155959"/>
                </a:lnTo>
                <a:lnTo>
                  <a:pt x="737764" y="122210"/>
                </a:lnTo>
                <a:lnTo>
                  <a:pt x="702523" y="91847"/>
                </a:lnTo>
                <a:lnTo>
                  <a:pt x="663341" y="65213"/>
                </a:lnTo>
                <a:lnTo>
                  <a:pt x="620613" y="42652"/>
                </a:lnTo>
                <a:lnTo>
                  <a:pt x="574734" y="24507"/>
                </a:lnTo>
                <a:lnTo>
                  <a:pt x="526100" y="11120"/>
                </a:lnTo>
                <a:lnTo>
                  <a:pt x="475106" y="2837"/>
                </a:lnTo>
                <a:lnTo>
                  <a:pt x="422147" y="0"/>
                </a:lnTo>
                <a:lnTo>
                  <a:pt x="369189" y="2837"/>
                </a:lnTo>
                <a:lnTo>
                  <a:pt x="318195" y="11120"/>
                </a:lnTo>
                <a:lnTo>
                  <a:pt x="269561" y="24507"/>
                </a:lnTo>
                <a:lnTo>
                  <a:pt x="223682" y="42652"/>
                </a:lnTo>
                <a:lnTo>
                  <a:pt x="180954" y="65213"/>
                </a:lnTo>
                <a:lnTo>
                  <a:pt x="141772" y="91847"/>
                </a:lnTo>
                <a:lnTo>
                  <a:pt x="106531" y="122210"/>
                </a:lnTo>
                <a:lnTo>
                  <a:pt x="75627" y="155959"/>
                </a:lnTo>
                <a:lnTo>
                  <a:pt x="49456" y="192751"/>
                </a:lnTo>
                <a:lnTo>
                  <a:pt x="28412" y="232241"/>
                </a:lnTo>
                <a:lnTo>
                  <a:pt x="12891" y="274087"/>
                </a:lnTo>
                <a:lnTo>
                  <a:pt x="3288" y="317946"/>
                </a:lnTo>
                <a:lnTo>
                  <a:pt x="0" y="363474"/>
                </a:lnTo>
                <a:lnTo>
                  <a:pt x="3288" y="409164"/>
                </a:lnTo>
                <a:lnTo>
                  <a:pt x="12891" y="453160"/>
                </a:lnTo>
                <a:lnTo>
                  <a:pt x="28412" y="495121"/>
                </a:lnTo>
                <a:lnTo>
                  <a:pt x="49456" y="534705"/>
                </a:lnTo>
                <a:lnTo>
                  <a:pt x="75627" y="571572"/>
                </a:lnTo>
                <a:lnTo>
                  <a:pt x="106531" y="605380"/>
                </a:lnTo>
                <a:lnTo>
                  <a:pt x="141772" y="635787"/>
                </a:lnTo>
                <a:lnTo>
                  <a:pt x="180954" y="662452"/>
                </a:lnTo>
                <a:lnTo>
                  <a:pt x="223682" y="685035"/>
                </a:lnTo>
                <a:lnTo>
                  <a:pt x="269561" y="703193"/>
                </a:lnTo>
                <a:lnTo>
                  <a:pt x="318195" y="716586"/>
                </a:lnTo>
                <a:lnTo>
                  <a:pt x="369189" y="724872"/>
                </a:lnTo>
                <a:lnTo>
                  <a:pt x="422147" y="727710"/>
                </a:lnTo>
                <a:lnTo>
                  <a:pt x="475106" y="724872"/>
                </a:lnTo>
                <a:lnTo>
                  <a:pt x="526100" y="716586"/>
                </a:lnTo>
                <a:lnTo>
                  <a:pt x="574734" y="703193"/>
                </a:lnTo>
                <a:lnTo>
                  <a:pt x="620613" y="685035"/>
                </a:lnTo>
                <a:lnTo>
                  <a:pt x="663341" y="662452"/>
                </a:lnTo>
                <a:lnTo>
                  <a:pt x="702523" y="635787"/>
                </a:lnTo>
                <a:lnTo>
                  <a:pt x="737764" y="605380"/>
                </a:lnTo>
                <a:lnTo>
                  <a:pt x="768668" y="571572"/>
                </a:lnTo>
                <a:lnTo>
                  <a:pt x="794839" y="534705"/>
                </a:lnTo>
                <a:lnTo>
                  <a:pt x="815883" y="495121"/>
                </a:lnTo>
                <a:lnTo>
                  <a:pt x="831404" y="453160"/>
                </a:lnTo>
                <a:lnTo>
                  <a:pt x="841007" y="409164"/>
                </a:lnTo>
                <a:lnTo>
                  <a:pt x="844295" y="36347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00" y="3036570"/>
            <a:ext cx="844550" cy="727710"/>
          </a:xfrm>
          <a:custGeom>
            <a:avLst/>
            <a:gdLst/>
            <a:ahLst/>
            <a:cxnLst/>
            <a:rect l="l" t="t" r="r" b="b"/>
            <a:pathLst>
              <a:path w="844550" h="727710">
                <a:moveTo>
                  <a:pt x="422147" y="0"/>
                </a:moveTo>
                <a:lnTo>
                  <a:pt x="369189" y="2837"/>
                </a:lnTo>
                <a:lnTo>
                  <a:pt x="318195" y="11120"/>
                </a:lnTo>
                <a:lnTo>
                  <a:pt x="269561" y="24507"/>
                </a:lnTo>
                <a:lnTo>
                  <a:pt x="223682" y="42652"/>
                </a:lnTo>
                <a:lnTo>
                  <a:pt x="180954" y="65213"/>
                </a:lnTo>
                <a:lnTo>
                  <a:pt x="141772" y="91847"/>
                </a:lnTo>
                <a:lnTo>
                  <a:pt x="106531" y="122210"/>
                </a:lnTo>
                <a:lnTo>
                  <a:pt x="75627" y="155959"/>
                </a:lnTo>
                <a:lnTo>
                  <a:pt x="49456" y="192751"/>
                </a:lnTo>
                <a:lnTo>
                  <a:pt x="28412" y="232241"/>
                </a:lnTo>
                <a:lnTo>
                  <a:pt x="12891" y="274087"/>
                </a:lnTo>
                <a:lnTo>
                  <a:pt x="3288" y="317946"/>
                </a:lnTo>
                <a:lnTo>
                  <a:pt x="0" y="363474"/>
                </a:lnTo>
                <a:lnTo>
                  <a:pt x="3288" y="409164"/>
                </a:lnTo>
                <a:lnTo>
                  <a:pt x="12891" y="453160"/>
                </a:lnTo>
                <a:lnTo>
                  <a:pt x="28412" y="495121"/>
                </a:lnTo>
                <a:lnTo>
                  <a:pt x="49456" y="534705"/>
                </a:lnTo>
                <a:lnTo>
                  <a:pt x="75627" y="571572"/>
                </a:lnTo>
                <a:lnTo>
                  <a:pt x="106531" y="605380"/>
                </a:lnTo>
                <a:lnTo>
                  <a:pt x="141772" y="635787"/>
                </a:lnTo>
                <a:lnTo>
                  <a:pt x="180954" y="662452"/>
                </a:lnTo>
                <a:lnTo>
                  <a:pt x="223682" y="685035"/>
                </a:lnTo>
                <a:lnTo>
                  <a:pt x="269561" y="703193"/>
                </a:lnTo>
                <a:lnTo>
                  <a:pt x="318195" y="716586"/>
                </a:lnTo>
                <a:lnTo>
                  <a:pt x="369189" y="724872"/>
                </a:lnTo>
                <a:lnTo>
                  <a:pt x="422147" y="727710"/>
                </a:lnTo>
                <a:lnTo>
                  <a:pt x="475106" y="724872"/>
                </a:lnTo>
                <a:lnTo>
                  <a:pt x="526100" y="716586"/>
                </a:lnTo>
                <a:lnTo>
                  <a:pt x="574734" y="703193"/>
                </a:lnTo>
                <a:lnTo>
                  <a:pt x="620613" y="685035"/>
                </a:lnTo>
                <a:lnTo>
                  <a:pt x="663341" y="662452"/>
                </a:lnTo>
                <a:lnTo>
                  <a:pt x="702523" y="635787"/>
                </a:lnTo>
                <a:lnTo>
                  <a:pt x="737764" y="605380"/>
                </a:lnTo>
                <a:lnTo>
                  <a:pt x="768668" y="571572"/>
                </a:lnTo>
                <a:lnTo>
                  <a:pt x="794839" y="534705"/>
                </a:lnTo>
                <a:lnTo>
                  <a:pt x="815883" y="495121"/>
                </a:lnTo>
                <a:lnTo>
                  <a:pt x="831404" y="453160"/>
                </a:lnTo>
                <a:lnTo>
                  <a:pt x="841007" y="409164"/>
                </a:lnTo>
                <a:lnTo>
                  <a:pt x="844295" y="363474"/>
                </a:lnTo>
                <a:lnTo>
                  <a:pt x="841007" y="317946"/>
                </a:lnTo>
                <a:lnTo>
                  <a:pt x="831404" y="274087"/>
                </a:lnTo>
                <a:lnTo>
                  <a:pt x="815883" y="232241"/>
                </a:lnTo>
                <a:lnTo>
                  <a:pt x="794839" y="192751"/>
                </a:lnTo>
                <a:lnTo>
                  <a:pt x="768668" y="155959"/>
                </a:lnTo>
                <a:lnTo>
                  <a:pt x="737764" y="122210"/>
                </a:lnTo>
                <a:lnTo>
                  <a:pt x="702523" y="91847"/>
                </a:lnTo>
                <a:lnTo>
                  <a:pt x="663341" y="65213"/>
                </a:lnTo>
                <a:lnTo>
                  <a:pt x="620613" y="42652"/>
                </a:lnTo>
                <a:lnTo>
                  <a:pt x="574734" y="24507"/>
                </a:lnTo>
                <a:lnTo>
                  <a:pt x="526100" y="11120"/>
                </a:lnTo>
                <a:lnTo>
                  <a:pt x="475106" y="2837"/>
                </a:lnTo>
                <a:lnTo>
                  <a:pt x="422147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3072" y="3147822"/>
            <a:ext cx="454659" cy="397510"/>
          </a:xfrm>
          <a:custGeom>
            <a:avLst/>
            <a:gdLst/>
            <a:ahLst/>
            <a:cxnLst/>
            <a:rect l="l" t="t" r="r" b="b"/>
            <a:pathLst>
              <a:path w="454660" h="397510">
                <a:moveTo>
                  <a:pt x="0" y="0"/>
                </a:moveTo>
                <a:lnTo>
                  <a:pt x="0" y="397001"/>
                </a:lnTo>
                <a:lnTo>
                  <a:pt x="454151" y="397001"/>
                </a:lnTo>
                <a:lnTo>
                  <a:pt x="454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13176" y="3180080"/>
            <a:ext cx="3143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ahoma"/>
                <a:cs typeface="Tahoma"/>
              </a:rPr>
              <a:t>X</a:t>
            </a:r>
            <a:r>
              <a:rPr dirty="0" baseline="-21367" sz="1950">
                <a:latin typeface="Tahoma"/>
                <a:cs typeface="Tahoma"/>
              </a:rPr>
              <a:t>1</a:t>
            </a:r>
            <a:endParaRPr baseline="-21367" sz="19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54373" y="2334767"/>
            <a:ext cx="1189990" cy="803910"/>
          </a:xfrm>
          <a:custGeom>
            <a:avLst/>
            <a:gdLst/>
            <a:ahLst/>
            <a:cxnLst/>
            <a:rect l="l" t="t" r="r" b="b"/>
            <a:pathLst>
              <a:path w="1189989" h="803910">
                <a:moveTo>
                  <a:pt x="101844" y="727564"/>
                </a:moveTo>
                <a:lnTo>
                  <a:pt x="70103" y="680465"/>
                </a:lnTo>
                <a:lnTo>
                  <a:pt x="0" y="803909"/>
                </a:lnTo>
                <a:lnTo>
                  <a:pt x="91439" y="792047"/>
                </a:lnTo>
                <a:lnTo>
                  <a:pt x="91439" y="734568"/>
                </a:lnTo>
                <a:lnTo>
                  <a:pt x="101844" y="727564"/>
                </a:lnTo>
                <a:close/>
              </a:path>
              <a:path w="1189989" h="803910">
                <a:moveTo>
                  <a:pt x="108929" y="738078"/>
                </a:moveTo>
                <a:lnTo>
                  <a:pt x="101844" y="727564"/>
                </a:lnTo>
                <a:lnTo>
                  <a:pt x="91439" y="734568"/>
                </a:lnTo>
                <a:lnTo>
                  <a:pt x="98298" y="745236"/>
                </a:lnTo>
                <a:lnTo>
                  <a:pt x="108929" y="738078"/>
                </a:lnTo>
                <a:close/>
              </a:path>
              <a:path w="1189989" h="803910">
                <a:moveTo>
                  <a:pt x="140970" y="785621"/>
                </a:moveTo>
                <a:lnTo>
                  <a:pt x="108929" y="738078"/>
                </a:lnTo>
                <a:lnTo>
                  <a:pt x="98298" y="745236"/>
                </a:lnTo>
                <a:lnTo>
                  <a:pt x="91439" y="734568"/>
                </a:lnTo>
                <a:lnTo>
                  <a:pt x="91439" y="792047"/>
                </a:lnTo>
                <a:lnTo>
                  <a:pt x="140970" y="785621"/>
                </a:lnTo>
                <a:close/>
              </a:path>
              <a:path w="1189989" h="803910">
                <a:moveTo>
                  <a:pt x="1189481" y="10668"/>
                </a:moveTo>
                <a:lnTo>
                  <a:pt x="1182624" y="0"/>
                </a:lnTo>
                <a:lnTo>
                  <a:pt x="101844" y="727564"/>
                </a:lnTo>
                <a:lnTo>
                  <a:pt x="108929" y="738078"/>
                </a:lnTo>
                <a:lnTo>
                  <a:pt x="1189481" y="1066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58690" y="2408682"/>
            <a:ext cx="312420" cy="636270"/>
          </a:xfrm>
          <a:custGeom>
            <a:avLst/>
            <a:gdLst/>
            <a:ahLst/>
            <a:cxnLst/>
            <a:rect l="l" t="t" r="r" b="b"/>
            <a:pathLst>
              <a:path w="312420" h="636269">
                <a:moveTo>
                  <a:pt x="51306" y="518745"/>
                </a:moveTo>
                <a:lnTo>
                  <a:pt x="0" y="493775"/>
                </a:lnTo>
                <a:lnTo>
                  <a:pt x="2286" y="636269"/>
                </a:lnTo>
                <a:lnTo>
                  <a:pt x="45720" y="602586"/>
                </a:lnTo>
                <a:lnTo>
                  <a:pt x="45720" y="530351"/>
                </a:lnTo>
                <a:lnTo>
                  <a:pt x="51306" y="518745"/>
                </a:lnTo>
                <a:close/>
              </a:path>
              <a:path w="312420" h="636269">
                <a:moveTo>
                  <a:pt x="62647" y="524264"/>
                </a:moveTo>
                <a:lnTo>
                  <a:pt x="51306" y="518745"/>
                </a:lnTo>
                <a:lnTo>
                  <a:pt x="45720" y="530351"/>
                </a:lnTo>
                <a:lnTo>
                  <a:pt x="57150" y="535686"/>
                </a:lnTo>
                <a:lnTo>
                  <a:pt x="62647" y="524264"/>
                </a:lnTo>
                <a:close/>
              </a:path>
              <a:path w="312420" h="636269">
                <a:moveTo>
                  <a:pt x="114300" y="549401"/>
                </a:moveTo>
                <a:lnTo>
                  <a:pt x="62647" y="524264"/>
                </a:lnTo>
                <a:lnTo>
                  <a:pt x="57150" y="535686"/>
                </a:lnTo>
                <a:lnTo>
                  <a:pt x="45720" y="530351"/>
                </a:lnTo>
                <a:lnTo>
                  <a:pt x="45720" y="602586"/>
                </a:lnTo>
                <a:lnTo>
                  <a:pt x="114300" y="549401"/>
                </a:lnTo>
                <a:close/>
              </a:path>
              <a:path w="312420" h="636269">
                <a:moveTo>
                  <a:pt x="312420" y="5334"/>
                </a:moveTo>
                <a:lnTo>
                  <a:pt x="300989" y="0"/>
                </a:lnTo>
                <a:lnTo>
                  <a:pt x="51306" y="518745"/>
                </a:lnTo>
                <a:lnTo>
                  <a:pt x="62647" y="524264"/>
                </a:lnTo>
                <a:lnTo>
                  <a:pt x="312420" y="533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00700" y="2335529"/>
            <a:ext cx="786130" cy="763905"/>
          </a:xfrm>
          <a:custGeom>
            <a:avLst/>
            <a:gdLst/>
            <a:ahLst/>
            <a:cxnLst/>
            <a:rect l="l" t="t" r="r" b="b"/>
            <a:pathLst>
              <a:path w="786129" h="763905">
                <a:moveTo>
                  <a:pt x="699147" y="670439"/>
                </a:moveTo>
                <a:lnTo>
                  <a:pt x="9144" y="0"/>
                </a:lnTo>
                <a:lnTo>
                  <a:pt x="0" y="9143"/>
                </a:lnTo>
                <a:lnTo>
                  <a:pt x="690487" y="679322"/>
                </a:lnTo>
                <a:lnTo>
                  <a:pt x="699147" y="670439"/>
                </a:lnTo>
                <a:close/>
              </a:path>
              <a:path w="786129" h="763905">
                <a:moveTo>
                  <a:pt x="707898" y="738494"/>
                </a:moveTo>
                <a:lnTo>
                  <a:pt x="707898" y="678942"/>
                </a:lnTo>
                <a:lnTo>
                  <a:pt x="699515" y="688086"/>
                </a:lnTo>
                <a:lnTo>
                  <a:pt x="690487" y="679322"/>
                </a:lnTo>
                <a:lnTo>
                  <a:pt x="650748" y="720089"/>
                </a:lnTo>
                <a:lnTo>
                  <a:pt x="707898" y="738494"/>
                </a:lnTo>
                <a:close/>
              </a:path>
              <a:path w="786129" h="763905">
                <a:moveTo>
                  <a:pt x="707898" y="678942"/>
                </a:moveTo>
                <a:lnTo>
                  <a:pt x="699147" y="670439"/>
                </a:lnTo>
                <a:lnTo>
                  <a:pt x="690487" y="679322"/>
                </a:lnTo>
                <a:lnTo>
                  <a:pt x="699515" y="688086"/>
                </a:lnTo>
                <a:lnTo>
                  <a:pt x="707898" y="678942"/>
                </a:lnTo>
                <a:close/>
              </a:path>
              <a:path w="786129" h="763905">
                <a:moveTo>
                  <a:pt x="785622" y="763524"/>
                </a:moveTo>
                <a:lnTo>
                  <a:pt x="739139" y="629412"/>
                </a:lnTo>
                <a:lnTo>
                  <a:pt x="699147" y="670439"/>
                </a:lnTo>
                <a:lnTo>
                  <a:pt x="707898" y="678942"/>
                </a:lnTo>
                <a:lnTo>
                  <a:pt x="707898" y="738494"/>
                </a:lnTo>
                <a:lnTo>
                  <a:pt x="785622" y="76352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24600" y="3238500"/>
            <a:ext cx="609600" cy="396240"/>
          </a:xfrm>
          <a:custGeom>
            <a:avLst/>
            <a:gdLst/>
            <a:ahLst/>
            <a:cxnLst/>
            <a:rect l="l" t="t" r="r" b="b"/>
            <a:pathLst>
              <a:path w="609600" h="396239">
                <a:moveTo>
                  <a:pt x="0" y="0"/>
                </a:moveTo>
                <a:lnTo>
                  <a:pt x="0" y="396239"/>
                </a:lnTo>
                <a:lnTo>
                  <a:pt x="609600" y="39623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48044" y="3269995"/>
            <a:ext cx="3625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X</a:t>
            </a:r>
            <a:r>
              <a:rPr dirty="0" baseline="-21367" sz="1950" spc="-7">
                <a:latin typeface="Tahoma"/>
                <a:cs typeface="Tahoma"/>
              </a:rPr>
              <a:t>m</a:t>
            </a:r>
            <a:endParaRPr baseline="-21367" sz="19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4547" y="3238500"/>
            <a:ext cx="454659" cy="396240"/>
          </a:xfrm>
          <a:custGeom>
            <a:avLst/>
            <a:gdLst/>
            <a:ahLst/>
            <a:cxnLst/>
            <a:rect l="l" t="t" r="r" b="b"/>
            <a:pathLst>
              <a:path w="454660" h="396239">
                <a:moveTo>
                  <a:pt x="0" y="0"/>
                </a:moveTo>
                <a:lnTo>
                  <a:pt x="0" y="396239"/>
                </a:lnTo>
                <a:lnTo>
                  <a:pt x="454151" y="396239"/>
                </a:lnTo>
                <a:lnTo>
                  <a:pt x="454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454652" y="3269995"/>
            <a:ext cx="3143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ahoma"/>
                <a:cs typeface="Tahoma"/>
              </a:rPr>
              <a:t>X</a:t>
            </a:r>
            <a:r>
              <a:rPr dirty="0" baseline="-21367" sz="1950">
                <a:latin typeface="Tahoma"/>
                <a:cs typeface="Tahoma"/>
              </a:rPr>
              <a:t>2</a:t>
            </a:r>
            <a:endParaRPr baseline="-21367" sz="195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5384546" y="3132073"/>
            <a:ext cx="490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ahoma"/>
                <a:cs typeface="Tahoma"/>
              </a:rPr>
              <a:t>. .</a:t>
            </a:r>
            <a:r>
              <a:rPr dirty="0" sz="2400" spc="-9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355" y="4073601"/>
            <a:ext cx="7417434" cy="20066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508634" indent="-45847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508634" algn="l"/>
                <a:tab pos="509270" algn="l"/>
              </a:tabLst>
            </a:pPr>
            <a:r>
              <a:rPr dirty="0" sz="2000" spc="-5">
                <a:latin typeface="Tahoma"/>
                <a:cs typeface="Tahoma"/>
              </a:rPr>
              <a:t>Estimate P(Y=v) as </a:t>
            </a:r>
            <a:r>
              <a:rPr dirty="0" sz="2000">
                <a:latin typeface="Tahoma"/>
                <a:cs typeface="Tahoma"/>
              </a:rPr>
              <a:t>fraction </a:t>
            </a:r>
            <a:r>
              <a:rPr dirty="0" sz="2000" spc="-5">
                <a:latin typeface="Tahoma"/>
                <a:cs typeface="Tahoma"/>
              </a:rPr>
              <a:t>of records with</a:t>
            </a:r>
            <a:r>
              <a:rPr dirty="0" sz="2000" spc="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Y=v</a:t>
            </a:r>
            <a:endParaRPr sz="2000">
              <a:latin typeface="Tahoma"/>
              <a:cs typeface="Tahoma"/>
            </a:endParaRPr>
          </a:p>
          <a:p>
            <a:pPr marL="507365" marR="5588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08000" algn="l"/>
                <a:tab pos="509270" algn="l"/>
              </a:tabLst>
            </a:pPr>
            <a:r>
              <a:rPr dirty="0" sz="2000" spc="-5">
                <a:latin typeface="Tahoma"/>
                <a:cs typeface="Tahoma"/>
              </a:rPr>
              <a:t>Estimate </a:t>
            </a:r>
            <a:r>
              <a:rPr dirty="0" sz="2000">
                <a:latin typeface="Tahoma"/>
                <a:cs typeface="Tahoma"/>
              </a:rPr>
              <a:t>P(X</a:t>
            </a:r>
            <a:r>
              <a:rPr dirty="0" baseline="-21367" sz="1950">
                <a:latin typeface="Tahoma"/>
                <a:cs typeface="Tahoma"/>
              </a:rPr>
              <a:t>i</a:t>
            </a:r>
            <a:r>
              <a:rPr dirty="0" sz="2000">
                <a:latin typeface="Tahoma"/>
                <a:cs typeface="Tahoma"/>
              </a:rPr>
              <a:t>=u </a:t>
            </a:r>
            <a:r>
              <a:rPr dirty="0" sz="2000" spc="-5">
                <a:latin typeface="Tahoma"/>
                <a:cs typeface="Tahoma"/>
              </a:rPr>
              <a:t>| Y=v) as </a:t>
            </a:r>
            <a:r>
              <a:rPr dirty="0" sz="2000">
                <a:latin typeface="Tahoma"/>
                <a:cs typeface="Tahoma"/>
              </a:rPr>
              <a:t>fraction </a:t>
            </a:r>
            <a:r>
              <a:rPr dirty="0" sz="2000" spc="-5">
                <a:latin typeface="Tahoma"/>
                <a:cs typeface="Tahoma"/>
              </a:rPr>
              <a:t>of “Y=v” records that also  have X=u.</a:t>
            </a:r>
            <a:endParaRPr sz="2000">
              <a:latin typeface="Tahoma"/>
              <a:cs typeface="Tahoma"/>
            </a:endParaRPr>
          </a:p>
          <a:p>
            <a:pPr marL="507365" marR="635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08000" algn="l"/>
                <a:tab pos="509270" algn="l"/>
              </a:tabLst>
            </a:pPr>
            <a:r>
              <a:rPr dirty="0" sz="2000" spc="-5">
                <a:latin typeface="Tahoma"/>
                <a:cs typeface="Tahoma"/>
              </a:rPr>
              <a:t>To predict the Y value given observations of all the X</a:t>
            </a:r>
            <a:r>
              <a:rPr dirty="0" baseline="-21367" sz="1950" spc="-7">
                <a:latin typeface="Tahoma"/>
                <a:cs typeface="Tahoma"/>
              </a:rPr>
              <a:t>i </a:t>
            </a:r>
            <a:r>
              <a:rPr dirty="0" sz="2000" spc="-5">
                <a:latin typeface="Tahoma"/>
                <a:cs typeface="Tahoma"/>
              </a:rPr>
              <a:t>values,  </a:t>
            </a:r>
            <a:r>
              <a:rPr dirty="0" sz="2000" spc="-10">
                <a:latin typeface="Tahoma"/>
                <a:cs typeface="Tahoma"/>
              </a:rPr>
              <a:t>compute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1295" y="6101585"/>
            <a:ext cx="588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predict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4398" y="6343903"/>
            <a:ext cx="2284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2460" algn="l"/>
                <a:tab pos="1417955" algn="l"/>
                <a:tab pos="2124710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 i="1">
                <a:latin typeface="Times New Roman"/>
                <a:cs typeface="Times New Roman"/>
              </a:rPr>
              <a:t>m</a:t>
            </a:r>
            <a:r>
              <a:rPr dirty="0" sz="1600" spc="-5" i="1">
                <a:latin typeface="Times New Roman"/>
                <a:cs typeface="Times New Roman"/>
              </a:rPr>
              <a:t>	</a:t>
            </a:r>
            <a:r>
              <a:rPr dirty="0" sz="1600" spc="-5" i="1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3950" y="6535934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9086" y="6112255"/>
            <a:ext cx="6257290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7419" algn="l"/>
                <a:tab pos="4027804" algn="l"/>
                <a:tab pos="5497195" algn="l"/>
                <a:tab pos="6128385" algn="l"/>
              </a:tabLst>
            </a:pPr>
            <a:r>
              <a:rPr dirty="0" sz="2700" spc="15" i="1">
                <a:latin typeface="Times New Roman"/>
                <a:cs typeface="Times New Roman"/>
              </a:rPr>
              <a:t>Y</a:t>
            </a:r>
            <a:r>
              <a:rPr dirty="0" sz="2700" spc="15" i="1">
                <a:latin typeface="Times New Roman"/>
                <a:cs typeface="Times New Roman"/>
              </a:rPr>
              <a:t>	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Times New Roman"/>
                <a:cs typeface="Times New Roman"/>
              </a:rPr>
              <a:t>argmax</a:t>
            </a:r>
            <a:r>
              <a:rPr dirty="0" sz="2700" spc="-225">
                <a:latin typeface="Times New Roman"/>
                <a:cs typeface="Times New Roman"/>
              </a:rPr>
              <a:t> </a:t>
            </a:r>
            <a:r>
              <a:rPr dirty="0" sz="2700" spc="90" i="1">
                <a:latin typeface="Times New Roman"/>
                <a:cs typeface="Times New Roman"/>
              </a:rPr>
              <a:t>P</a:t>
            </a:r>
            <a:r>
              <a:rPr dirty="0" sz="2700" spc="-95">
                <a:latin typeface="Times New Roman"/>
                <a:cs typeface="Times New Roman"/>
              </a:rPr>
              <a:t>(</a:t>
            </a:r>
            <a:r>
              <a:rPr dirty="0" sz="2700" spc="15" i="1">
                <a:latin typeface="Times New Roman"/>
                <a:cs typeface="Times New Roman"/>
              </a:rPr>
              <a:t>Y</a:t>
            </a:r>
            <a:r>
              <a:rPr dirty="0" sz="2700" spc="280" i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v</a:t>
            </a:r>
            <a:r>
              <a:rPr dirty="0" sz="2700" spc="-190" i="1">
                <a:latin typeface="Times New Roman"/>
                <a:cs typeface="Times New Roman"/>
              </a:rPr>
              <a:t> </a:t>
            </a:r>
            <a:r>
              <a:rPr dirty="0" sz="2700" spc="5">
                <a:latin typeface="Times New Roman"/>
                <a:cs typeface="Times New Roman"/>
              </a:rPr>
              <a:t>|</a:t>
            </a:r>
            <a:r>
              <a:rPr dirty="0" sz="2700" spc="55">
                <a:latin typeface="Times New Roman"/>
                <a:cs typeface="Times New Roman"/>
              </a:rPr>
              <a:t> </a:t>
            </a:r>
            <a:r>
              <a:rPr dirty="0" sz="2700" spc="20" i="1">
                <a:latin typeface="Times New Roman"/>
                <a:cs typeface="Times New Roman"/>
              </a:rPr>
              <a:t>X</a:t>
            </a:r>
            <a:r>
              <a:rPr dirty="0" sz="2700" i="1">
                <a:latin typeface="Times New Roman"/>
                <a:cs typeface="Times New Roman"/>
              </a:rPr>
              <a:t>	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35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u</a:t>
            </a:r>
            <a:r>
              <a:rPr dirty="0" sz="2700" spc="285" i="1">
                <a:latin typeface="Times New Roman"/>
                <a:cs typeface="Times New Roman"/>
              </a:rPr>
              <a:t> </a:t>
            </a:r>
            <a:r>
              <a:rPr dirty="0" sz="2700" spc="1230">
                <a:latin typeface="Arial"/>
                <a:cs typeface="Arial"/>
              </a:rPr>
              <a:t>L</a:t>
            </a:r>
            <a:r>
              <a:rPr dirty="0" sz="2700" spc="-375">
                <a:latin typeface="Arial"/>
                <a:cs typeface="Arial"/>
              </a:rPr>
              <a:t> </a:t>
            </a:r>
            <a:r>
              <a:rPr dirty="0" sz="2700" spc="20" i="1">
                <a:latin typeface="Times New Roman"/>
                <a:cs typeface="Times New Roman"/>
              </a:rPr>
              <a:t>X</a:t>
            </a:r>
            <a:r>
              <a:rPr dirty="0" sz="2700" i="1">
                <a:latin typeface="Times New Roman"/>
                <a:cs typeface="Times New Roman"/>
              </a:rPr>
              <a:t>	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35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u</a:t>
            </a:r>
            <a:r>
              <a:rPr dirty="0" sz="2700" i="1">
                <a:latin typeface="Times New Roman"/>
                <a:cs typeface="Times New Roman"/>
              </a:rPr>
              <a:t>	</a:t>
            </a:r>
            <a:r>
              <a:rPr dirty="0" sz="2700" spc="1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1805" y="775969"/>
            <a:ext cx="48825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Naïve Bayes</a:t>
            </a:r>
            <a:r>
              <a:rPr dirty="0" sz="4000" spc="-90"/>
              <a:t> </a:t>
            </a:r>
            <a:r>
              <a:rPr dirty="0" sz="4000" spc="-5"/>
              <a:t>Classifier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81295" y="1453385"/>
            <a:ext cx="588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predict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4398" y="1695704"/>
            <a:ext cx="2284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2460" algn="l"/>
                <a:tab pos="1417955" algn="l"/>
                <a:tab pos="2124710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 i="1">
                <a:latin typeface="Times New Roman"/>
                <a:cs typeface="Times New Roman"/>
              </a:rPr>
              <a:t>m</a:t>
            </a:r>
            <a:r>
              <a:rPr dirty="0" sz="1600" spc="-5" i="1">
                <a:latin typeface="Times New Roman"/>
                <a:cs typeface="Times New Roman"/>
              </a:rPr>
              <a:t>	</a:t>
            </a:r>
            <a:r>
              <a:rPr dirty="0" sz="1600" spc="-5" i="1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3950" y="1887734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9086" y="1464056"/>
            <a:ext cx="6257290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7419" algn="l"/>
                <a:tab pos="4027804" algn="l"/>
                <a:tab pos="5497195" algn="l"/>
                <a:tab pos="6128385" algn="l"/>
              </a:tabLst>
            </a:pPr>
            <a:r>
              <a:rPr dirty="0" sz="2700" spc="15" i="1">
                <a:latin typeface="Times New Roman"/>
                <a:cs typeface="Times New Roman"/>
              </a:rPr>
              <a:t>Y</a:t>
            </a:r>
            <a:r>
              <a:rPr dirty="0" sz="2700" spc="15" i="1">
                <a:latin typeface="Times New Roman"/>
                <a:cs typeface="Times New Roman"/>
              </a:rPr>
              <a:t>	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Times New Roman"/>
                <a:cs typeface="Times New Roman"/>
              </a:rPr>
              <a:t>argmax</a:t>
            </a:r>
            <a:r>
              <a:rPr dirty="0" sz="2700" spc="-225">
                <a:latin typeface="Times New Roman"/>
                <a:cs typeface="Times New Roman"/>
              </a:rPr>
              <a:t> </a:t>
            </a:r>
            <a:r>
              <a:rPr dirty="0" sz="2700" spc="90" i="1">
                <a:latin typeface="Times New Roman"/>
                <a:cs typeface="Times New Roman"/>
              </a:rPr>
              <a:t>P</a:t>
            </a:r>
            <a:r>
              <a:rPr dirty="0" sz="2700" spc="-95">
                <a:latin typeface="Times New Roman"/>
                <a:cs typeface="Times New Roman"/>
              </a:rPr>
              <a:t>(</a:t>
            </a:r>
            <a:r>
              <a:rPr dirty="0" sz="2700" spc="15" i="1">
                <a:latin typeface="Times New Roman"/>
                <a:cs typeface="Times New Roman"/>
              </a:rPr>
              <a:t>Y</a:t>
            </a:r>
            <a:r>
              <a:rPr dirty="0" sz="2700" spc="280" i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v</a:t>
            </a:r>
            <a:r>
              <a:rPr dirty="0" sz="2700" spc="-190" i="1">
                <a:latin typeface="Times New Roman"/>
                <a:cs typeface="Times New Roman"/>
              </a:rPr>
              <a:t> </a:t>
            </a:r>
            <a:r>
              <a:rPr dirty="0" sz="2700" spc="5">
                <a:latin typeface="Times New Roman"/>
                <a:cs typeface="Times New Roman"/>
              </a:rPr>
              <a:t>|</a:t>
            </a:r>
            <a:r>
              <a:rPr dirty="0" sz="2700" spc="55">
                <a:latin typeface="Times New Roman"/>
                <a:cs typeface="Times New Roman"/>
              </a:rPr>
              <a:t> </a:t>
            </a:r>
            <a:r>
              <a:rPr dirty="0" sz="2700" spc="20" i="1">
                <a:latin typeface="Times New Roman"/>
                <a:cs typeface="Times New Roman"/>
              </a:rPr>
              <a:t>X</a:t>
            </a:r>
            <a:r>
              <a:rPr dirty="0" sz="2700" i="1">
                <a:latin typeface="Times New Roman"/>
                <a:cs typeface="Times New Roman"/>
              </a:rPr>
              <a:t>	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35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u</a:t>
            </a:r>
            <a:r>
              <a:rPr dirty="0" sz="2700" spc="285" i="1">
                <a:latin typeface="Times New Roman"/>
                <a:cs typeface="Times New Roman"/>
              </a:rPr>
              <a:t> </a:t>
            </a:r>
            <a:r>
              <a:rPr dirty="0" sz="2700" spc="1230">
                <a:latin typeface="Arial"/>
                <a:cs typeface="Arial"/>
              </a:rPr>
              <a:t>L</a:t>
            </a:r>
            <a:r>
              <a:rPr dirty="0" sz="2700" spc="-375">
                <a:latin typeface="Arial"/>
                <a:cs typeface="Arial"/>
              </a:rPr>
              <a:t> </a:t>
            </a:r>
            <a:r>
              <a:rPr dirty="0" sz="2700" spc="20" i="1">
                <a:latin typeface="Times New Roman"/>
                <a:cs typeface="Times New Roman"/>
              </a:rPr>
              <a:t>X</a:t>
            </a:r>
            <a:r>
              <a:rPr dirty="0" sz="2700" i="1">
                <a:latin typeface="Times New Roman"/>
                <a:cs typeface="Times New Roman"/>
              </a:rPr>
              <a:t>	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35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u</a:t>
            </a:r>
            <a:r>
              <a:rPr dirty="0" sz="2700" i="1">
                <a:latin typeface="Times New Roman"/>
                <a:cs typeface="Times New Roman"/>
              </a:rPr>
              <a:t>	</a:t>
            </a:r>
            <a:r>
              <a:rPr dirty="0" sz="2700" spc="1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6796" y="5872986"/>
            <a:ext cx="454659" cy="650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>
                <a:latin typeface="Symbol"/>
                <a:cs typeface="Symbol"/>
              </a:rPr>
              <a:t>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1011" y="5837173"/>
            <a:ext cx="106045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20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761" y="5728208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1619" y="6386591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911" y="5962902"/>
            <a:ext cx="21907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15" i="1"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3471" y="6443731"/>
            <a:ext cx="3028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j</a:t>
            </a:r>
            <a:r>
              <a:rPr dirty="0" sz="1600" spc="-310" i="1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Symbol"/>
                <a:cs typeface="Symbol"/>
              </a:rPr>
              <a:t></a:t>
            </a:r>
            <a:r>
              <a:rPr dirty="0" sz="1600" spc="-4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203" y="5952238"/>
            <a:ext cx="588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predict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5966" y="5962902"/>
            <a:ext cx="2534920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700" spc="55" i="1">
                <a:latin typeface="Times New Roman"/>
                <a:cs typeface="Times New Roman"/>
              </a:rPr>
              <a:t>P</a:t>
            </a:r>
            <a:r>
              <a:rPr dirty="0" sz="2700" spc="55">
                <a:latin typeface="Times New Roman"/>
                <a:cs typeface="Times New Roman"/>
              </a:rPr>
              <a:t>(</a:t>
            </a:r>
            <a:r>
              <a:rPr dirty="0" sz="2700" spc="-400">
                <a:latin typeface="Times New Roman"/>
                <a:cs typeface="Times New Roman"/>
              </a:rPr>
              <a:t> </a:t>
            </a:r>
            <a:r>
              <a:rPr dirty="0" sz="2700" spc="20" i="1">
                <a:latin typeface="Times New Roman"/>
                <a:cs typeface="Times New Roman"/>
              </a:rPr>
              <a:t>X</a:t>
            </a:r>
            <a:r>
              <a:rPr dirty="0" sz="2700" spc="-60" i="1">
                <a:latin typeface="Times New Roman"/>
                <a:cs typeface="Times New Roman"/>
              </a:rPr>
              <a:t> </a:t>
            </a:r>
            <a:r>
              <a:rPr dirty="0" baseline="-24305" sz="2400" spc="-7" i="1">
                <a:latin typeface="Times New Roman"/>
                <a:cs typeface="Times New Roman"/>
              </a:rPr>
              <a:t>j</a:t>
            </a:r>
            <a:r>
              <a:rPr dirty="0" baseline="-24305" sz="2400" spc="262" i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40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u</a:t>
            </a:r>
            <a:r>
              <a:rPr dirty="0" sz="2700" spc="-310" i="1">
                <a:latin typeface="Times New Roman"/>
                <a:cs typeface="Times New Roman"/>
              </a:rPr>
              <a:t> </a:t>
            </a:r>
            <a:r>
              <a:rPr dirty="0" baseline="-24305" sz="2400" spc="-7" i="1">
                <a:latin typeface="Times New Roman"/>
                <a:cs typeface="Times New Roman"/>
              </a:rPr>
              <a:t>j</a:t>
            </a:r>
            <a:r>
              <a:rPr dirty="0" baseline="-24305" sz="2400" spc="7" i="1">
                <a:latin typeface="Times New Roman"/>
                <a:cs typeface="Times New Roman"/>
              </a:rPr>
              <a:t> </a:t>
            </a:r>
            <a:r>
              <a:rPr dirty="0" sz="2700" spc="5">
                <a:latin typeface="Times New Roman"/>
                <a:cs typeface="Times New Roman"/>
              </a:rPr>
              <a:t>|</a:t>
            </a:r>
            <a:r>
              <a:rPr dirty="0" sz="2700" spc="-335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Y</a:t>
            </a:r>
            <a:r>
              <a:rPr dirty="0" sz="2700" spc="270" i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9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v</a:t>
            </a:r>
            <a:r>
              <a:rPr dirty="0" sz="2700" spc="4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1668" y="5962902"/>
            <a:ext cx="2573020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argmax </a:t>
            </a:r>
            <a:r>
              <a:rPr dirty="0" sz="2700" spc="5" i="1">
                <a:latin typeface="Times New Roman"/>
                <a:cs typeface="Times New Roman"/>
              </a:rPr>
              <a:t>P</a:t>
            </a:r>
            <a:r>
              <a:rPr dirty="0" sz="2700" spc="5">
                <a:latin typeface="Times New Roman"/>
                <a:cs typeface="Times New Roman"/>
              </a:rPr>
              <a:t>(</a:t>
            </a:r>
            <a:r>
              <a:rPr dirty="0" sz="2700" spc="5" i="1">
                <a:latin typeface="Times New Roman"/>
                <a:cs typeface="Times New Roman"/>
              </a:rPr>
              <a:t>Y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21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v</a:t>
            </a:r>
            <a:r>
              <a:rPr dirty="0" sz="2700" spc="4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712" y="474370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6433" y="4501385"/>
            <a:ext cx="588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predict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4205" y="4512055"/>
            <a:ext cx="21907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15" i="1">
                <a:latin typeface="Times New Roman"/>
                <a:cs typeface="Times New Roman"/>
              </a:rPr>
              <a:t>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9163" y="4512055"/>
            <a:ext cx="1976120" cy="6927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14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Times New Roman"/>
                <a:cs typeface="Times New Roman"/>
              </a:rPr>
              <a:t>argmax</a:t>
            </a:r>
            <a:r>
              <a:rPr dirty="0" sz="2700" spc="-250">
                <a:latin typeface="Times New Roman"/>
                <a:cs typeface="Times New Roman"/>
              </a:rPr>
              <a:t> </a:t>
            </a:r>
            <a:r>
              <a:rPr dirty="0" sz="2700" spc="50" i="1">
                <a:latin typeface="Times New Roman"/>
                <a:cs typeface="Times New Roman"/>
              </a:rPr>
              <a:t>P</a:t>
            </a:r>
            <a:r>
              <a:rPr dirty="0" sz="2700" spc="50">
                <a:latin typeface="Times New Roman"/>
                <a:cs typeface="Times New Roman"/>
              </a:rPr>
              <a:t>(</a:t>
            </a:r>
            <a:r>
              <a:rPr dirty="0" sz="2700" spc="-409">
                <a:latin typeface="Times New Roman"/>
                <a:cs typeface="Times New Roman"/>
              </a:rPr>
              <a:t> </a:t>
            </a:r>
            <a:r>
              <a:rPr dirty="0" sz="2700" spc="20" i="1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  <a:p>
            <a:pPr algn="ctr" marR="371475">
              <a:lnSpc>
                <a:spcPct val="100000"/>
              </a:lnSpc>
              <a:spcBef>
                <a:spcPts val="55"/>
              </a:spcBef>
            </a:pPr>
            <a:r>
              <a:rPr dirty="0" sz="1600" spc="-5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4698" y="4512055"/>
            <a:ext cx="440372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-45" i="1">
                <a:latin typeface="Times New Roman"/>
                <a:cs typeface="Times New Roman"/>
              </a:rPr>
              <a:t>u</a:t>
            </a:r>
            <a:r>
              <a:rPr dirty="0" baseline="-24305" sz="2400" spc="-67">
                <a:latin typeface="Times New Roman"/>
                <a:cs typeface="Times New Roman"/>
              </a:rPr>
              <a:t>1 </a:t>
            </a:r>
            <a:r>
              <a:rPr dirty="0" sz="2700" spc="1230">
                <a:latin typeface="Arial"/>
                <a:cs typeface="Arial"/>
              </a:rPr>
              <a:t>L</a:t>
            </a:r>
            <a:r>
              <a:rPr dirty="0" sz="2700" spc="-215">
                <a:latin typeface="Arial"/>
                <a:cs typeface="Arial"/>
              </a:rPr>
              <a:t> </a:t>
            </a:r>
            <a:r>
              <a:rPr dirty="0" sz="2700" spc="170" i="1">
                <a:latin typeface="Times New Roman"/>
                <a:cs typeface="Times New Roman"/>
              </a:rPr>
              <a:t>X</a:t>
            </a:r>
            <a:r>
              <a:rPr dirty="0" baseline="-24305" sz="2400" spc="254" i="1">
                <a:latin typeface="Times New Roman"/>
                <a:cs typeface="Times New Roman"/>
              </a:rPr>
              <a:t>m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u</a:t>
            </a:r>
            <a:r>
              <a:rPr dirty="0" baseline="-24305" sz="2400" spc="60" i="1">
                <a:latin typeface="Times New Roman"/>
                <a:cs typeface="Times New Roman"/>
              </a:rPr>
              <a:t>m </a:t>
            </a:r>
            <a:r>
              <a:rPr dirty="0" sz="2700" spc="5">
                <a:latin typeface="Times New Roman"/>
                <a:cs typeface="Times New Roman"/>
              </a:rPr>
              <a:t>| </a:t>
            </a:r>
            <a:r>
              <a:rPr dirty="0" sz="2700" spc="15" i="1">
                <a:latin typeface="Times New Roman"/>
                <a:cs typeface="Times New Roman"/>
              </a:rPr>
              <a:t>Y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55" i="1">
                <a:latin typeface="Times New Roman"/>
                <a:cs typeface="Times New Roman"/>
              </a:rPr>
              <a:t>v</a:t>
            </a:r>
            <a:r>
              <a:rPr dirty="0" sz="2700" spc="55">
                <a:latin typeface="Times New Roman"/>
                <a:cs typeface="Times New Roman"/>
              </a:rPr>
              <a:t>)</a:t>
            </a:r>
            <a:r>
              <a:rPr dirty="0" sz="2700" spc="55" i="1">
                <a:latin typeface="Times New Roman"/>
                <a:cs typeface="Times New Roman"/>
              </a:rPr>
              <a:t>P</a:t>
            </a:r>
            <a:r>
              <a:rPr dirty="0" sz="2700" spc="55">
                <a:latin typeface="Times New Roman"/>
                <a:cs typeface="Times New Roman"/>
              </a:rPr>
              <a:t>(</a:t>
            </a:r>
            <a:r>
              <a:rPr dirty="0" sz="2700" spc="55" i="1">
                <a:latin typeface="Times New Roman"/>
                <a:cs typeface="Times New Roman"/>
              </a:rPr>
              <a:t>Y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v</a:t>
            </a:r>
            <a:r>
              <a:rPr dirty="0" sz="2700" spc="4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01261" y="2596895"/>
            <a:ext cx="4015104" cy="0"/>
          </a:xfrm>
          <a:custGeom>
            <a:avLst/>
            <a:gdLst/>
            <a:ahLst/>
            <a:cxnLst/>
            <a:rect l="l" t="t" r="r" b="b"/>
            <a:pathLst>
              <a:path w="4015104" h="0">
                <a:moveTo>
                  <a:pt x="0" y="0"/>
                </a:moveTo>
                <a:lnTo>
                  <a:pt x="4014978" y="0"/>
                </a:lnTo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69818" y="2747259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9148" y="2594863"/>
            <a:ext cx="309816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700" spc="50" i="1">
                <a:latin typeface="Times New Roman"/>
                <a:cs typeface="Times New Roman"/>
              </a:rPr>
              <a:t>P</a:t>
            </a:r>
            <a:r>
              <a:rPr dirty="0" sz="2700" spc="50">
                <a:latin typeface="Times New Roman"/>
                <a:cs typeface="Times New Roman"/>
              </a:rPr>
              <a:t>(</a:t>
            </a:r>
            <a:r>
              <a:rPr dirty="0" sz="2700" spc="-40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X</a:t>
            </a:r>
            <a:r>
              <a:rPr dirty="0" baseline="-24305" sz="2400" spc="127">
                <a:latin typeface="Times New Roman"/>
                <a:cs typeface="Times New Roman"/>
              </a:rPr>
              <a:t>1</a:t>
            </a:r>
            <a:r>
              <a:rPr dirty="0" baseline="-24305" sz="2400" spc="555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45">
                <a:latin typeface="Times New Roman"/>
                <a:cs typeface="Times New Roman"/>
              </a:rPr>
              <a:t> </a:t>
            </a:r>
            <a:r>
              <a:rPr dirty="0" sz="2700" spc="-45" i="1">
                <a:latin typeface="Times New Roman"/>
                <a:cs typeface="Times New Roman"/>
              </a:rPr>
              <a:t>u</a:t>
            </a:r>
            <a:r>
              <a:rPr dirty="0" baseline="-24305" sz="2400" spc="-67">
                <a:latin typeface="Times New Roman"/>
                <a:cs typeface="Times New Roman"/>
              </a:rPr>
              <a:t>1</a:t>
            </a:r>
            <a:r>
              <a:rPr dirty="0" baseline="-24305" sz="2400" spc="-209">
                <a:latin typeface="Times New Roman"/>
                <a:cs typeface="Times New Roman"/>
              </a:rPr>
              <a:t> </a:t>
            </a:r>
            <a:r>
              <a:rPr dirty="0" sz="2700" spc="1230">
                <a:latin typeface="Arial"/>
                <a:cs typeface="Arial"/>
              </a:rPr>
              <a:t>L</a:t>
            </a:r>
            <a:r>
              <a:rPr dirty="0" sz="2700" spc="-380">
                <a:latin typeface="Arial"/>
                <a:cs typeface="Arial"/>
              </a:rPr>
              <a:t> </a:t>
            </a:r>
            <a:r>
              <a:rPr dirty="0" sz="2700" spc="170" i="1">
                <a:latin typeface="Times New Roman"/>
                <a:cs typeface="Times New Roman"/>
              </a:rPr>
              <a:t>X</a:t>
            </a:r>
            <a:r>
              <a:rPr dirty="0" baseline="-24305" sz="2400" spc="254" i="1">
                <a:latin typeface="Times New Roman"/>
                <a:cs typeface="Times New Roman"/>
              </a:rPr>
              <a:t>m</a:t>
            </a:r>
            <a:r>
              <a:rPr dirty="0" baseline="-24305" sz="2400" spc="757" i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40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u</a:t>
            </a:r>
            <a:r>
              <a:rPr dirty="0" baseline="-24305" sz="2400" spc="60" i="1">
                <a:latin typeface="Times New Roman"/>
                <a:cs typeface="Times New Roman"/>
              </a:rPr>
              <a:t>m</a:t>
            </a:r>
            <a:r>
              <a:rPr dirty="0" baseline="-24305" sz="2400" spc="-127" i="1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8802" y="2103364"/>
            <a:ext cx="636968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36008" sz="4050" spc="22" i="1">
                <a:latin typeface="Times New Roman"/>
                <a:cs typeface="Times New Roman"/>
              </a:rPr>
              <a:t>Y </a:t>
            </a:r>
            <a:r>
              <a:rPr dirty="0" baseline="-17361" sz="2400" spc="-7">
                <a:latin typeface="Times New Roman"/>
                <a:cs typeface="Times New Roman"/>
              </a:rPr>
              <a:t>predict </a:t>
            </a:r>
            <a:r>
              <a:rPr dirty="0" baseline="-36008" sz="4050" spc="22">
                <a:latin typeface="Symbol"/>
                <a:cs typeface="Symbol"/>
              </a:rPr>
              <a:t></a:t>
            </a:r>
            <a:r>
              <a:rPr dirty="0" baseline="-36008" sz="4050" spc="22">
                <a:latin typeface="Times New Roman"/>
                <a:cs typeface="Times New Roman"/>
              </a:rPr>
              <a:t> argmax </a:t>
            </a:r>
            <a:r>
              <a:rPr dirty="0" sz="2700" spc="5" i="1">
                <a:latin typeface="Times New Roman"/>
                <a:cs typeface="Times New Roman"/>
              </a:rPr>
              <a:t>P</a:t>
            </a:r>
            <a:r>
              <a:rPr dirty="0" sz="2700" spc="5">
                <a:latin typeface="Times New Roman"/>
                <a:cs typeface="Times New Roman"/>
              </a:rPr>
              <a:t>(</a:t>
            </a:r>
            <a:r>
              <a:rPr dirty="0" sz="2700" spc="5" i="1">
                <a:latin typeface="Times New Roman"/>
                <a:cs typeface="Times New Roman"/>
              </a:rPr>
              <a:t>Y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70" i="1">
                <a:latin typeface="Times New Roman"/>
                <a:cs typeface="Times New Roman"/>
              </a:rPr>
              <a:t>v</a:t>
            </a:r>
            <a:r>
              <a:rPr dirty="0" sz="2700" spc="70">
                <a:latin typeface="Times New Roman"/>
                <a:cs typeface="Times New Roman"/>
              </a:rPr>
              <a:t>^ </a:t>
            </a:r>
            <a:r>
              <a:rPr dirty="0" sz="2700" spc="85" i="1">
                <a:latin typeface="Times New Roman"/>
                <a:cs typeface="Times New Roman"/>
              </a:rPr>
              <a:t>X</a:t>
            </a:r>
            <a:r>
              <a:rPr dirty="0" baseline="-24305" sz="2400" spc="127">
                <a:latin typeface="Times New Roman"/>
                <a:cs typeface="Times New Roman"/>
              </a:rPr>
              <a:t>1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-45" i="1">
                <a:latin typeface="Times New Roman"/>
                <a:cs typeface="Times New Roman"/>
              </a:rPr>
              <a:t>u</a:t>
            </a:r>
            <a:r>
              <a:rPr dirty="0" baseline="-24305" sz="2400" spc="-67">
                <a:latin typeface="Times New Roman"/>
                <a:cs typeface="Times New Roman"/>
              </a:rPr>
              <a:t>1 </a:t>
            </a:r>
            <a:r>
              <a:rPr dirty="0" sz="2700" spc="1230">
                <a:latin typeface="Arial"/>
                <a:cs typeface="Arial"/>
              </a:rPr>
              <a:t>L</a:t>
            </a:r>
            <a:r>
              <a:rPr dirty="0" sz="2700" spc="-370">
                <a:latin typeface="Arial"/>
                <a:cs typeface="Arial"/>
              </a:rPr>
              <a:t> </a:t>
            </a:r>
            <a:r>
              <a:rPr dirty="0" sz="2700" spc="170" i="1">
                <a:latin typeface="Times New Roman"/>
                <a:cs typeface="Times New Roman"/>
              </a:rPr>
              <a:t>X</a:t>
            </a:r>
            <a:r>
              <a:rPr dirty="0" baseline="-24305" sz="2400" spc="254" i="1">
                <a:latin typeface="Times New Roman"/>
                <a:cs typeface="Times New Roman"/>
              </a:rPr>
              <a:t>m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u</a:t>
            </a:r>
            <a:r>
              <a:rPr dirty="0" baseline="-24305" sz="2400" spc="60" i="1">
                <a:latin typeface="Times New Roman"/>
                <a:cs typeface="Times New Roman"/>
              </a:rPr>
              <a:t>m </a:t>
            </a:r>
            <a:r>
              <a:rPr dirty="0" sz="2700" spc="1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63290" y="3669791"/>
            <a:ext cx="5183505" cy="0"/>
          </a:xfrm>
          <a:custGeom>
            <a:avLst/>
            <a:gdLst/>
            <a:ahLst/>
            <a:cxnLst/>
            <a:rect l="l" t="t" r="r" b="b"/>
            <a:pathLst>
              <a:path w="5183505" h="0">
                <a:moveTo>
                  <a:pt x="0" y="0"/>
                </a:moveTo>
                <a:lnTo>
                  <a:pt x="5183124" y="0"/>
                </a:lnTo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31096" y="3820155"/>
            <a:ext cx="115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14868" y="3667759"/>
            <a:ext cx="3098165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700" spc="55" i="1">
                <a:latin typeface="Times New Roman"/>
                <a:cs typeface="Times New Roman"/>
              </a:rPr>
              <a:t>P</a:t>
            </a:r>
            <a:r>
              <a:rPr dirty="0" sz="2700" spc="55">
                <a:latin typeface="Times New Roman"/>
                <a:cs typeface="Times New Roman"/>
              </a:rPr>
              <a:t>(</a:t>
            </a:r>
            <a:r>
              <a:rPr dirty="0" sz="2700" spc="-40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X</a:t>
            </a:r>
            <a:r>
              <a:rPr dirty="0" baseline="-24305" sz="2400" spc="127">
                <a:latin typeface="Times New Roman"/>
                <a:cs typeface="Times New Roman"/>
              </a:rPr>
              <a:t>1</a:t>
            </a:r>
            <a:r>
              <a:rPr dirty="0" baseline="-24305" sz="2400" spc="540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40">
                <a:latin typeface="Times New Roman"/>
                <a:cs typeface="Times New Roman"/>
              </a:rPr>
              <a:t> </a:t>
            </a:r>
            <a:r>
              <a:rPr dirty="0" sz="2700" spc="-45" i="1">
                <a:latin typeface="Times New Roman"/>
                <a:cs typeface="Times New Roman"/>
              </a:rPr>
              <a:t>u</a:t>
            </a:r>
            <a:r>
              <a:rPr dirty="0" baseline="-24305" sz="2400" spc="-67">
                <a:latin typeface="Times New Roman"/>
                <a:cs typeface="Times New Roman"/>
              </a:rPr>
              <a:t>1</a:t>
            </a:r>
            <a:r>
              <a:rPr dirty="0" baseline="-24305" sz="2400" spc="-217">
                <a:latin typeface="Times New Roman"/>
                <a:cs typeface="Times New Roman"/>
              </a:rPr>
              <a:t> </a:t>
            </a:r>
            <a:r>
              <a:rPr dirty="0" sz="2700" spc="1230">
                <a:latin typeface="Arial"/>
                <a:cs typeface="Arial"/>
              </a:rPr>
              <a:t>L</a:t>
            </a:r>
            <a:r>
              <a:rPr dirty="0" sz="2700" spc="-380">
                <a:latin typeface="Arial"/>
                <a:cs typeface="Arial"/>
              </a:rPr>
              <a:t> </a:t>
            </a:r>
            <a:r>
              <a:rPr dirty="0" sz="2700" spc="170" i="1">
                <a:latin typeface="Times New Roman"/>
                <a:cs typeface="Times New Roman"/>
              </a:rPr>
              <a:t>X</a:t>
            </a:r>
            <a:r>
              <a:rPr dirty="0" baseline="-24305" sz="2400" spc="254" i="1">
                <a:latin typeface="Times New Roman"/>
                <a:cs typeface="Times New Roman"/>
              </a:rPr>
              <a:t>m</a:t>
            </a:r>
            <a:r>
              <a:rPr dirty="0" baseline="-24305" sz="2400" spc="757" i="1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-14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u</a:t>
            </a:r>
            <a:r>
              <a:rPr dirty="0" baseline="-24305" sz="2400" spc="60" i="1">
                <a:latin typeface="Times New Roman"/>
                <a:cs typeface="Times New Roman"/>
              </a:rPr>
              <a:t>m</a:t>
            </a:r>
            <a:r>
              <a:rPr dirty="0" baseline="-24305" sz="2400" spc="-120" i="1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0803" y="3176260"/>
            <a:ext cx="7538084" cy="44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36008" sz="4050" spc="22" i="1">
                <a:latin typeface="Times New Roman"/>
                <a:cs typeface="Times New Roman"/>
              </a:rPr>
              <a:t>Y </a:t>
            </a:r>
            <a:r>
              <a:rPr dirty="0" baseline="-17361" sz="2400" spc="-7">
                <a:latin typeface="Times New Roman"/>
                <a:cs typeface="Times New Roman"/>
              </a:rPr>
              <a:t>predict </a:t>
            </a:r>
            <a:r>
              <a:rPr dirty="0" baseline="-36008" sz="4050" spc="22">
                <a:latin typeface="Symbol"/>
                <a:cs typeface="Symbol"/>
              </a:rPr>
              <a:t></a:t>
            </a:r>
            <a:r>
              <a:rPr dirty="0" baseline="-36008" sz="4050" spc="22">
                <a:latin typeface="Times New Roman"/>
                <a:cs typeface="Times New Roman"/>
              </a:rPr>
              <a:t> argmax </a:t>
            </a:r>
            <a:r>
              <a:rPr dirty="0" sz="2700" spc="50" i="1">
                <a:latin typeface="Times New Roman"/>
                <a:cs typeface="Times New Roman"/>
              </a:rPr>
              <a:t>P</a:t>
            </a:r>
            <a:r>
              <a:rPr dirty="0" sz="2700" spc="50">
                <a:latin typeface="Times New Roman"/>
                <a:cs typeface="Times New Roman"/>
              </a:rPr>
              <a:t>( </a:t>
            </a:r>
            <a:r>
              <a:rPr dirty="0" sz="2700" spc="85" i="1">
                <a:latin typeface="Times New Roman"/>
                <a:cs typeface="Times New Roman"/>
              </a:rPr>
              <a:t>X</a:t>
            </a:r>
            <a:r>
              <a:rPr dirty="0" baseline="-24305" sz="2400" spc="127">
                <a:latin typeface="Times New Roman"/>
                <a:cs typeface="Times New Roman"/>
              </a:rPr>
              <a:t>1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-45" i="1">
                <a:latin typeface="Times New Roman"/>
                <a:cs typeface="Times New Roman"/>
              </a:rPr>
              <a:t>u</a:t>
            </a:r>
            <a:r>
              <a:rPr dirty="0" baseline="-24305" sz="2400" spc="-67">
                <a:latin typeface="Times New Roman"/>
                <a:cs typeface="Times New Roman"/>
              </a:rPr>
              <a:t>1 </a:t>
            </a:r>
            <a:r>
              <a:rPr dirty="0" sz="2700" spc="1230">
                <a:latin typeface="Arial"/>
                <a:cs typeface="Arial"/>
              </a:rPr>
              <a:t>L</a:t>
            </a:r>
            <a:r>
              <a:rPr dirty="0" sz="2700" spc="-500">
                <a:latin typeface="Arial"/>
                <a:cs typeface="Arial"/>
              </a:rPr>
              <a:t> </a:t>
            </a:r>
            <a:r>
              <a:rPr dirty="0" sz="2700" spc="170" i="1">
                <a:latin typeface="Times New Roman"/>
                <a:cs typeface="Times New Roman"/>
              </a:rPr>
              <a:t>X</a:t>
            </a:r>
            <a:r>
              <a:rPr dirty="0" baseline="-24305" sz="2400" spc="254" i="1">
                <a:latin typeface="Times New Roman"/>
                <a:cs typeface="Times New Roman"/>
              </a:rPr>
              <a:t>m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u</a:t>
            </a:r>
            <a:r>
              <a:rPr dirty="0" baseline="-24305" sz="2400" spc="60" i="1">
                <a:latin typeface="Times New Roman"/>
                <a:cs typeface="Times New Roman"/>
              </a:rPr>
              <a:t>m </a:t>
            </a:r>
            <a:r>
              <a:rPr dirty="0" sz="2700" spc="5">
                <a:latin typeface="Times New Roman"/>
                <a:cs typeface="Times New Roman"/>
              </a:rPr>
              <a:t>| </a:t>
            </a:r>
            <a:r>
              <a:rPr dirty="0" sz="2700" spc="15" i="1">
                <a:latin typeface="Times New Roman"/>
                <a:cs typeface="Times New Roman"/>
              </a:rPr>
              <a:t>Y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50" i="1">
                <a:latin typeface="Times New Roman"/>
                <a:cs typeface="Times New Roman"/>
              </a:rPr>
              <a:t>v</a:t>
            </a:r>
            <a:r>
              <a:rPr dirty="0" sz="2700" spc="50">
                <a:latin typeface="Times New Roman"/>
                <a:cs typeface="Times New Roman"/>
              </a:rPr>
              <a:t>)</a:t>
            </a:r>
            <a:r>
              <a:rPr dirty="0" sz="2700" spc="50" i="1">
                <a:latin typeface="Times New Roman"/>
                <a:cs typeface="Times New Roman"/>
              </a:rPr>
              <a:t>P</a:t>
            </a:r>
            <a:r>
              <a:rPr dirty="0" sz="2700" spc="50">
                <a:latin typeface="Times New Roman"/>
                <a:cs typeface="Times New Roman"/>
              </a:rPr>
              <a:t>(</a:t>
            </a:r>
            <a:r>
              <a:rPr dirty="0" sz="2700" spc="50" i="1">
                <a:latin typeface="Times New Roman"/>
                <a:cs typeface="Times New Roman"/>
              </a:rPr>
              <a:t>Y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 spc="40" i="1">
                <a:latin typeface="Times New Roman"/>
                <a:cs typeface="Times New Roman"/>
              </a:rPr>
              <a:t>v</a:t>
            </a:r>
            <a:r>
              <a:rPr dirty="0" sz="2700" spc="4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62194" y="5257800"/>
            <a:ext cx="4010660" cy="702310"/>
          </a:xfrm>
          <a:custGeom>
            <a:avLst/>
            <a:gdLst/>
            <a:ahLst/>
            <a:cxnLst/>
            <a:rect l="l" t="t" r="r" b="b"/>
            <a:pathLst>
              <a:path w="4010659" h="702310">
                <a:moveTo>
                  <a:pt x="733805" y="571500"/>
                </a:moveTo>
                <a:lnTo>
                  <a:pt x="733805" y="400050"/>
                </a:lnTo>
                <a:lnTo>
                  <a:pt x="0" y="701802"/>
                </a:lnTo>
                <a:lnTo>
                  <a:pt x="733805" y="571500"/>
                </a:lnTo>
                <a:close/>
              </a:path>
              <a:path w="4010659" h="702310">
                <a:moveTo>
                  <a:pt x="4010405" y="685800"/>
                </a:moveTo>
                <a:lnTo>
                  <a:pt x="4010405" y="0"/>
                </a:lnTo>
                <a:lnTo>
                  <a:pt x="733805" y="0"/>
                </a:lnTo>
                <a:lnTo>
                  <a:pt x="733805" y="685800"/>
                </a:lnTo>
                <a:lnTo>
                  <a:pt x="4010405" y="68580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62194" y="5257800"/>
            <a:ext cx="4010660" cy="702310"/>
          </a:xfrm>
          <a:custGeom>
            <a:avLst/>
            <a:gdLst/>
            <a:ahLst/>
            <a:cxnLst/>
            <a:rect l="l" t="t" r="r" b="b"/>
            <a:pathLst>
              <a:path w="4010659" h="702310">
                <a:moveTo>
                  <a:pt x="733805" y="0"/>
                </a:moveTo>
                <a:lnTo>
                  <a:pt x="733805" y="400050"/>
                </a:lnTo>
                <a:lnTo>
                  <a:pt x="0" y="701802"/>
                </a:lnTo>
                <a:lnTo>
                  <a:pt x="733805" y="571500"/>
                </a:lnTo>
                <a:lnTo>
                  <a:pt x="733805" y="685800"/>
                </a:lnTo>
                <a:lnTo>
                  <a:pt x="4010405" y="685800"/>
                </a:lnTo>
                <a:lnTo>
                  <a:pt x="4010405" y="0"/>
                </a:lnTo>
                <a:lnTo>
                  <a:pt x="1280159" y="0"/>
                </a:lnTo>
                <a:lnTo>
                  <a:pt x="733805" y="0"/>
                </a:lnTo>
                <a:close/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202934" y="5281676"/>
            <a:ext cx="30619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0" marR="5080" indent="-73723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ahoma"/>
                <a:cs typeface="Tahoma"/>
              </a:rPr>
              <a:t>Because of the structure of  the Bayes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Net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2004, Andrew </a:t>
            </a:r>
            <a:r>
              <a:rPr dirty="0"/>
              <a:t>W.</a:t>
            </a:r>
            <a:r>
              <a:rPr dirty="0" spc="20"/>
              <a:t> </a:t>
            </a:r>
            <a:r>
              <a:rPr dirty="0" spc="-5"/>
              <a:t>Moore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Slide</a:t>
            </a:r>
            <a:r>
              <a:rPr dirty="0" spc="-50"/>
              <a:t> 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naive02</dc:title>
  <dcterms:created xsi:type="dcterms:W3CDTF">2019-03-23T11:38:43Z</dcterms:created>
  <dcterms:modified xsi:type="dcterms:W3CDTF">2019-03-23T11:38:43Z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2004-04-06T00:00:00Z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