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6858000" cy="9144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894" y="789685"/>
            <a:ext cx="41579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5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90319" y="8197049"/>
            <a:ext cx="1495425" cy="11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C1C1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Relationship Id="rId5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620" y="3977894"/>
            <a:ext cx="60960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Sep 25th,</a:t>
            </a:r>
            <a:r>
              <a:rPr dirty="0" sz="700" spc="-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9747" y="3977894"/>
            <a:ext cx="172847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2001, 2003, Andrew </a:t>
            </a:r>
            <a:r>
              <a:rPr dirty="0" sz="700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700" spc="-5">
                <a:solidFill>
                  <a:srgbClr val="1C1C1C"/>
                </a:solidFill>
                <a:latin typeface="Tahoma"/>
                <a:cs typeface="Tahoma"/>
              </a:rPr>
              <a:t> Moore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9835" y="1195069"/>
            <a:ext cx="2836545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ahoma"/>
                <a:cs typeface="Tahoma"/>
              </a:rPr>
              <a:t>Regression and  </a:t>
            </a:r>
            <a:r>
              <a:rPr dirty="0" sz="2400" spc="-5" b="1">
                <a:latin typeface="Tahoma"/>
                <a:cs typeface="Tahoma"/>
              </a:rPr>
              <a:t>Classification</a:t>
            </a:r>
            <a:r>
              <a:rPr dirty="0" sz="2400" spc="-9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with  Neural</a:t>
            </a:r>
            <a:r>
              <a:rPr dirty="0" sz="2400" spc="-4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Networks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800" y="2417317"/>
            <a:ext cx="2157095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7510" marR="388620">
              <a:lnSpc>
                <a:spcPct val="1196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Andrew </a:t>
            </a:r>
            <a:r>
              <a:rPr dirty="0" sz="1200" spc="-5" b="1">
                <a:latin typeface="Tahoma"/>
                <a:cs typeface="Tahoma"/>
              </a:rPr>
              <a:t>W.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Moore  Professor</a:t>
            </a:r>
            <a:endParaRPr sz="1200">
              <a:latin typeface="Tahoma"/>
              <a:cs typeface="Tahoma"/>
            </a:endParaRPr>
          </a:p>
          <a:p>
            <a:pPr algn="ctr" marL="12700" marR="5080">
              <a:lnSpc>
                <a:spcPct val="119600"/>
              </a:lnSpc>
              <a:spcBef>
                <a:spcPts val="5"/>
              </a:spcBef>
            </a:pPr>
            <a:r>
              <a:rPr dirty="0" sz="1200" spc="-5" b="1">
                <a:latin typeface="Tahoma"/>
                <a:cs typeface="Tahoma"/>
              </a:rPr>
              <a:t>School of Computer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Science  Carnegie Mellon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532130" marR="523875">
              <a:lnSpc>
                <a:spcPct val="120600"/>
              </a:lnSpc>
              <a:spcBef>
                <a:spcPts val="10"/>
              </a:spcBef>
            </a:pPr>
            <a:r>
              <a:rPr dirty="0" sz="800" spc="-5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  <a:spcBef>
                <a:spcPts val="190"/>
              </a:spcBef>
            </a:pPr>
            <a:r>
              <a:rPr dirty="0" sz="800" spc="-5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7102" y="2520695"/>
            <a:ext cx="1257300" cy="1114425"/>
          </a:xfrm>
          <a:prstGeom prst="rect">
            <a:avLst/>
          </a:prstGeom>
          <a:ln w="3175">
            <a:solidFill>
              <a:srgbClr val="010101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6355" marR="40005">
              <a:lnSpc>
                <a:spcPct val="100000"/>
              </a:lnSpc>
              <a:spcBef>
                <a:spcPts val="175"/>
              </a:spcBef>
            </a:pPr>
            <a:r>
              <a:rPr dirty="0" sz="500" spc="-5">
                <a:latin typeface="Tahoma"/>
                <a:cs typeface="Tahoma"/>
              </a:rPr>
              <a:t>Note to other teachers and users of  these slides. Andrew would be delighted  if you found this source material useful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-5">
                <a:latin typeface="Tahoma"/>
                <a:cs typeface="Tahoma"/>
              </a:rPr>
              <a:t>giving your own lectures. Feel free to </a:t>
            </a:r>
            <a:r>
              <a:rPr dirty="0" sz="500" spc="-10">
                <a:latin typeface="Tahoma"/>
                <a:cs typeface="Tahoma"/>
              </a:rPr>
              <a:t>use  </a:t>
            </a:r>
            <a:r>
              <a:rPr dirty="0" sz="500" spc="-5">
                <a:latin typeface="Tahoma"/>
                <a:cs typeface="Tahoma"/>
              </a:rPr>
              <a:t>these slides verbatim, or to modify them  to fit your own needs. PowerPoint  originals are available. If you make use  of a significant portion of these slides in  your own lecture, please include this  message, or the following link to the  source repository of Andrew’s tutorials:  </a:t>
            </a:r>
            <a:r>
              <a:rPr dirty="0" u="sng" sz="5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http://www.cs.cmu.edu/~awm/tutorials</a:t>
            </a:r>
            <a:r>
              <a:rPr dirty="0" sz="500" spc="-5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-5">
                <a:latin typeface="Tahoma"/>
                <a:cs typeface="Tahoma"/>
              </a:rPr>
              <a:t>.  Comments and corrections gratefully  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0319" y="7106408"/>
            <a:ext cx="4215130" cy="104266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65"/>
              </a:spcBef>
            </a:pPr>
            <a:r>
              <a:rPr dirty="0" sz="1400" spc="-5">
                <a:latin typeface="Tahoma"/>
                <a:cs typeface="Tahoma"/>
              </a:rPr>
              <a:t>Linear regression assumes that the expected value of  the output given an input, </a:t>
            </a:r>
            <a:r>
              <a:rPr dirty="0" sz="1450" spc="-25" i="1">
                <a:latin typeface="Tahoma"/>
                <a:cs typeface="Tahoma"/>
              </a:rPr>
              <a:t>E[y|x]</a:t>
            </a:r>
            <a:r>
              <a:rPr dirty="0" sz="1400" spc="-25">
                <a:latin typeface="Tahoma"/>
                <a:cs typeface="Tahoma"/>
              </a:rPr>
              <a:t>, </a:t>
            </a:r>
            <a:r>
              <a:rPr dirty="0" sz="1400" spc="-5">
                <a:latin typeface="Tahoma"/>
                <a:cs typeface="Tahoma"/>
              </a:rPr>
              <a:t>is</a:t>
            </a:r>
            <a:r>
              <a:rPr dirty="0" sz="1400" spc="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linear.</a:t>
            </a:r>
            <a:endParaRPr sz="1400">
              <a:latin typeface="Tahoma"/>
              <a:cs typeface="Tahoma"/>
            </a:endParaRPr>
          </a:p>
          <a:p>
            <a:pPr marL="12700" marR="283845">
              <a:lnSpc>
                <a:spcPct val="125899"/>
              </a:lnSpc>
            </a:pPr>
            <a:r>
              <a:rPr dirty="0" sz="1400" spc="-5">
                <a:latin typeface="Tahoma"/>
                <a:cs typeface="Tahoma"/>
              </a:rPr>
              <a:t>Simplest case: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Out(</a:t>
            </a:r>
            <a:r>
              <a:rPr dirty="0" sz="1450" spc="-10" i="1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450" spc="-35" i="1">
                <a:solidFill>
                  <a:srgbClr val="FF0000"/>
                </a:solidFill>
                <a:latin typeface="Tahoma"/>
                <a:cs typeface="Tahoma"/>
              </a:rPr>
              <a:t>wx </a:t>
            </a:r>
            <a:r>
              <a:rPr dirty="0" sz="1400" spc="-5">
                <a:latin typeface="Tahoma"/>
                <a:cs typeface="Tahoma"/>
              </a:rPr>
              <a:t>for some unknown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  </a:t>
            </a:r>
            <a:r>
              <a:rPr dirty="0" sz="1400" spc="-5">
                <a:latin typeface="Tahoma"/>
                <a:cs typeface="Tahoma"/>
              </a:rPr>
              <a:t>Given the data, we can estimate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59956" y="5736050"/>
          <a:ext cx="1888489" cy="132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933450"/>
              </a:tblGrid>
              <a:tr h="217931"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inputs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>
                          <a:latin typeface="Tahoma"/>
                          <a:cs typeface="Tahoma"/>
                        </a:rPr>
                        <a:t>outputs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CF02"/>
                    </a:solidFill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7931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2.2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7931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1.9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18694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i="1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baseline="-21367" sz="975" spc="-7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3.1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287016" y="4974590"/>
            <a:ext cx="249428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805"/>
              </a:spcBef>
            </a:pPr>
            <a:r>
              <a:rPr dirty="0" sz="1000" spc="-5" b="1">
                <a:latin typeface="Tahoma"/>
                <a:cs typeface="Tahoma"/>
              </a:rPr>
              <a:t>DATASET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2100" y="5669279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1600" y="6736080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 h="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8575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2100" y="5707379"/>
            <a:ext cx="1295400" cy="1028700"/>
          </a:xfrm>
          <a:custGeom>
            <a:avLst/>
            <a:gdLst/>
            <a:ahLst/>
            <a:cxnLst/>
            <a:rect l="l" t="t" r="r" b="b"/>
            <a:pathLst>
              <a:path w="1295400" h="1028700">
                <a:moveTo>
                  <a:pt x="0" y="1028700"/>
                </a:moveTo>
                <a:lnTo>
                  <a:pt x="1295400" y="0"/>
                </a:lnTo>
              </a:path>
            </a:pathLst>
          </a:custGeom>
          <a:ln w="285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9312" y="57311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09812" y="61121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52612" y="61502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24012" y="63407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57412" y="64931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71712" y="63407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00312" y="56930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67012" y="6074092"/>
            <a:ext cx="104775" cy="1047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08657" y="6300470"/>
            <a:ext cx="482600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1275">
              <a:lnSpc>
                <a:spcPts val="1085"/>
              </a:lnSpc>
              <a:spcBef>
                <a:spcPts val="100"/>
              </a:spcBef>
            </a:pPr>
            <a:r>
              <a:rPr dirty="0" sz="1000">
                <a:latin typeface="Symbol"/>
                <a:cs typeface="Symbol"/>
              </a:rPr>
              <a:t></a:t>
            </a:r>
            <a:endParaRPr sz="1000">
              <a:latin typeface="Symbol"/>
              <a:cs typeface="Symbol"/>
            </a:endParaRPr>
          </a:p>
          <a:p>
            <a:pPr algn="r" marR="5080">
              <a:lnSpc>
                <a:spcPts val="1000"/>
              </a:lnSpc>
            </a:pPr>
            <a:r>
              <a:rPr dirty="0" sz="1000" b="1">
                <a:latin typeface="Tahoma"/>
                <a:cs typeface="Tahoma"/>
              </a:rPr>
              <a:t>w</a:t>
            </a:r>
            <a:endParaRPr sz="1000">
              <a:latin typeface="Tahoma"/>
              <a:cs typeface="Tahoma"/>
            </a:endParaRPr>
          </a:p>
          <a:p>
            <a:pPr algn="r" marR="41275">
              <a:lnSpc>
                <a:spcPts val="1115"/>
              </a:lnSpc>
            </a:pPr>
            <a:r>
              <a:rPr dirty="0" sz="1000">
                <a:latin typeface="Symbol"/>
                <a:cs typeface="Symbol"/>
              </a:rPr>
              <a:t>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b="1">
                <a:latin typeface="Tahoma"/>
                <a:cs typeface="Tahoma"/>
              </a:rPr>
              <a:t>1</a:t>
            </a:r>
            <a:r>
              <a:rPr dirty="0" sz="1000" spc="-55" b="1">
                <a:latin typeface="Tahoma"/>
                <a:cs typeface="Tahoma"/>
              </a:rPr>
              <a:t> </a:t>
            </a:r>
            <a:r>
              <a:rPr dirty="0" sz="1000" spc="-250">
                <a:latin typeface="Symbol"/>
                <a:cs typeface="Symbol"/>
              </a:rPr>
              <a:t></a:t>
            </a:r>
            <a:r>
              <a:rPr dirty="0" baseline="5555" sz="1500" spc="-375">
                <a:latin typeface="Symbol"/>
                <a:cs typeface="Symbol"/>
              </a:rPr>
              <a:t></a:t>
            </a:r>
            <a:endParaRPr baseline="5555" sz="150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56073" y="8197049"/>
            <a:ext cx="8578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797305"/>
            <a:ext cx="41306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Weighted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2390647"/>
            <a:ext cx="2748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(W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WX) </a:t>
            </a:r>
            <a:r>
              <a:rPr dirty="0" sz="1200" spc="-5">
                <a:latin typeface="Arial"/>
                <a:cs typeface="Arial"/>
              </a:rPr>
              <a:t>is an </a:t>
            </a:r>
            <a:r>
              <a:rPr dirty="0" sz="1200" i="1">
                <a:latin typeface="Arial"/>
                <a:cs typeface="Arial"/>
              </a:rPr>
              <a:t>m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i="1">
                <a:latin typeface="Arial"/>
                <a:cs typeface="Arial"/>
              </a:rPr>
              <a:t>m </a:t>
            </a:r>
            <a:r>
              <a:rPr dirty="0" sz="1200" spc="-5">
                <a:latin typeface="Arial"/>
                <a:cs typeface="Arial"/>
              </a:rPr>
              <a:t>matrix: i,j’th elt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619" y="3047491"/>
            <a:ext cx="2771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(W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WY) </a:t>
            </a:r>
            <a:r>
              <a:rPr dirty="0" sz="1200" spc="-5">
                <a:latin typeface="Arial"/>
                <a:cs typeface="Arial"/>
              </a:rPr>
              <a:t>is an </a:t>
            </a:r>
            <a:r>
              <a:rPr dirty="0" sz="1200" spc="-5" i="1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-element vector: i</a:t>
            </a:r>
            <a:r>
              <a:rPr dirty="0" baseline="24305" sz="1200" spc="-7">
                <a:latin typeface="Arial"/>
                <a:cs typeface="Arial"/>
              </a:rPr>
              <a:t>’th</a:t>
            </a:r>
            <a:r>
              <a:rPr dirty="0" baseline="24305" sz="1200" spc="202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1935" y="2479548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 h="0">
                <a:moveTo>
                  <a:pt x="0" y="0"/>
                </a:moveTo>
                <a:lnTo>
                  <a:pt x="501396" y="0"/>
                </a:lnTo>
              </a:path>
            </a:pathLst>
          </a:custGeom>
          <a:ln w="9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77619" y="1733042"/>
            <a:ext cx="3463925" cy="607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max. likelihood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(W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WX)</a:t>
            </a:r>
            <a:r>
              <a:rPr dirty="0" baseline="24305" sz="1200" spc="-7">
                <a:latin typeface="Arial"/>
                <a:cs typeface="Arial"/>
              </a:rPr>
              <a:t>-1</a:t>
            </a:r>
            <a:r>
              <a:rPr dirty="0" sz="1200" spc="-5">
                <a:latin typeface="Arial"/>
                <a:cs typeface="Arial"/>
              </a:rPr>
              <a:t>(W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WY)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</a:pPr>
            <a:r>
              <a:rPr dirty="0" sz="1050" spc="10" i="1">
                <a:latin typeface="Times New Roman"/>
                <a:cs typeface="Times New Roman"/>
              </a:rPr>
              <a:t>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3204" y="2174493"/>
            <a:ext cx="497205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13888" sz="2700" spc="15" i="1">
                <a:latin typeface="Times New Roman"/>
                <a:cs typeface="Times New Roman"/>
              </a:rPr>
              <a:t>x</a:t>
            </a:r>
            <a:r>
              <a:rPr dirty="0" sz="1050" spc="10" i="1">
                <a:latin typeface="Times New Roman"/>
                <a:cs typeface="Times New Roman"/>
              </a:rPr>
              <a:t>ki</a:t>
            </a:r>
            <a:r>
              <a:rPr dirty="0" sz="1050" spc="-85" i="1">
                <a:latin typeface="Times New Roman"/>
                <a:cs typeface="Times New Roman"/>
              </a:rPr>
              <a:t> </a:t>
            </a:r>
            <a:r>
              <a:rPr dirty="0" baseline="13888" sz="2700" spc="15" i="1">
                <a:latin typeface="Times New Roman"/>
                <a:cs typeface="Times New Roman"/>
              </a:rPr>
              <a:t>x</a:t>
            </a:r>
            <a:r>
              <a:rPr dirty="0" sz="1050" spc="10" i="1">
                <a:latin typeface="Times New Roman"/>
                <a:cs typeface="Times New Roman"/>
              </a:rPr>
              <a:t>kj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6947" y="2229103"/>
            <a:ext cx="262890" cy="5727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ts val="3165"/>
              </a:lnSpc>
              <a:spcBef>
                <a:spcPts val="110"/>
              </a:spcBef>
            </a:pPr>
            <a:r>
              <a:rPr dirty="0" sz="2750" spc="5">
                <a:latin typeface="Symbol"/>
                <a:cs typeface="Symbol"/>
              </a:rPr>
              <a:t></a:t>
            </a:r>
            <a:endParaRPr sz="2750">
              <a:latin typeface="Symbol"/>
              <a:cs typeface="Symbol"/>
            </a:endParaRPr>
          </a:p>
          <a:p>
            <a:pPr marL="23495">
              <a:lnSpc>
                <a:spcPts val="1125"/>
              </a:lnSpc>
            </a:pPr>
            <a:r>
              <a:rPr dirty="0" sz="1050" spc="10" i="1">
                <a:latin typeface="Times New Roman"/>
                <a:cs typeface="Times New Roman"/>
              </a:rPr>
              <a:t>k</a:t>
            </a:r>
            <a:r>
              <a:rPr dirty="0" sz="1050" spc="-165" i="1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Symbol"/>
                <a:cs typeface="Symbol"/>
              </a:rPr>
              <a:t></a:t>
            </a:r>
            <a:r>
              <a:rPr dirty="0" sz="1050" spc="-2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678" y="2466934"/>
            <a:ext cx="103505" cy="3524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050" spc="5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5567" y="2460673"/>
            <a:ext cx="153670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70" i="1">
                <a:latin typeface="Symbol"/>
                <a:cs typeface="Symbol"/>
              </a:rPr>
              <a:t>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76215" y="3347465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 h="0">
                <a:moveTo>
                  <a:pt x="0" y="0"/>
                </a:moveTo>
                <a:lnTo>
                  <a:pt x="483108" y="0"/>
                </a:lnTo>
              </a:path>
            </a:pathLst>
          </a:custGeom>
          <a:ln w="9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91228" y="3096804"/>
            <a:ext cx="250190" cy="446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750" spc="-1310">
                <a:latin typeface="Symbol"/>
                <a:cs typeface="Symbol"/>
              </a:rPr>
              <a:t>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281" y="3019296"/>
            <a:ext cx="96520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050" spc="10" i="1">
                <a:latin typeface="Times New Roman"/>
                <a:cs typeface="Times New Roman"/>
              </a:rPr>
              <a:t>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7486" y="3069698"/>
            <a:ext cx="474345" cy="306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513" sz="2775" spc="7" i="1">
                <a:latin typeface="Times New Roman"/>
                <a:cs typeface="Times New Roman"/>
              </a:rPr>
              <a:t>x</a:t>
            </a:r>
            <a:r>
              <a:rPr dirty="0" sz="1050" spc="5" i="1">
                <a:latin typeface="Times New Roman"/>
                <a:cs typeface="Times New Roman"/>
              </a:rPr>
              <a:t>ki</a:t>
            </a:r>
            <a:r>
              <a:rPr dirty="0" sz="1050" spc="-15" i="1">
                <a:latin typeface="Times New Roman"/>
                <a:cs typeface="Times New Roman"/>
              </a:rPr>
              <a:t> </a:t>
            </a:r>
            <a:r>
              <a:rPr dirty="0" baseline="13513" sz="2775" spc="30" i="1">
                <a:latin typeface="Times New Roman"/>
                <a:cs typeface="Times New Roman"/>
              </a:rPr>
              <a:t>y</a:t>
            </a:r>
            <a:r>
              <a:rPr dirty="0" sz="1050" spc="20" i="1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4838" y="3480308"/>
            <a:ext cx="227329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050" spc="10" i="1">
                <a:latin typeface="Times New Roman"/>
                <a:cs typeface="Times New Roman"/>
              </a:rPr>
              <a:t>k</a:t>
            </a:r>
            <a:r>
              <a:rPr dirty="0" sz="1050" spc="-180" i="1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Symbol"/>
                <a:cs typeface="Symbol"/>
              </a:rPr>
              <a:t></a:t>
            </a:r>
            <a:r>
              <a:rPr dirty="0" sz="1050" spc="-2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6806" y="3334771"/>
            <a:ext cx="103505" cy="352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25"/>
              </a:spcBef>
            </a:pPr>
            <a:r>
              <a:rPr dirty="0" sz="1050" spc="1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050" spc="5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0703" y="3328437"/>
            <a:ext cx="154305" cy="321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50" spc="-70" i="1">
                <a:latin typeface="Symbol"/>
                <a:cs typeface="Symbol"/>
              </a:rPr>
              <a:t>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290319" y="4948738"/>
            <a:ext cx="3932554" cy="89535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871219">
              <a:lnSpc>
                <a:spcPct val="100000"/>
              </a:lnSpc>
              <a:spcBef>
                <a:spcPts val="540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Non-linear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000">
              <a:latin typeface="Tahoma"/>
              <a:cs typeface="Tahoma"/>
            </a:endParaRPr>
          </a:p>
          <a:p>
            <a:pPr algn="just" marL="183515" marR="5080" indent="-171450">
              <a:lnSpc>
                <a:spcPct val="79800"/>
              </a:lnSpc>
              <a:spcBef>
                <a:spcPts val="555"/>
              </a:spcBef>
              <a:buChar char="•"/>
              <a:tabLst>
                <a:tab pos="184785" algn="l"/>
              </a:tabLst>
            </a:pPr>
            <a:r>
              <a:rPr dirty="0" sz="1200" spc="-5">
                <a:latin typeface="Tahoma"/>
                <a:cs typeface="Tahoma"/>
              </a:rPr>
              <a:t>Suppose </a:t>
            </a:r>
            <a:r>
              <a:rPr dirty="0" sz="1200">
                <a:latin typeface="Tahoma"/>
                <a:cs typeface="Tahoma"/>
              </a:rPr>
              <a:t>you know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y is </a:t>
            </a:r>
            <a:r>
              <a:rPr dirty="0" sz="1200" spc="-5">
                <a:latin typeface="Tahoma"/>
                <a:cs typeface="Tahoma"/>
              </a:rPr>
              <a:t>related to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function </a:t>
            </a:r>
            <a:r>
              <a:rPr dirty="0" sz="1200">
                <a:latin typeface="Tahoma"/>
                <a:cs typeface="Tahoma"/>
              </a:rPr>
              <a:t>of x in  </a:t>
            </a:r>
            <a:r>
              <a:rPr dirty="0" sz="1200" spc="-5">
                <a:latin typeface="Tahoma"/>
                <a:cs typeface="Tahoma"/>
              </a:rPr>
              <a:t>such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way that the predicted values </a:t>
            </a:r>
            <a:r>
              <a:rPr dirty="0" sz="1200">
                <a:latin typeface="Tahoma"/>
                <a:cs typeface="Tahoma"/>
              </a:rPr>
              <a:t>have a </a:t>
            </a:r>
            <a:r>
              <a:rPr dirty="0" sz="1200" spc="-5">
                <a:latin typeface="Tahoma"/>
                <a:cs typeface="Tahoma"/>
              </a:rPr>
              <a:t>non-linear  dependence on w,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e.g: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1400" y="5859779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05200" y="719328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05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577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68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05200" y="68122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05200" y="635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05200" y="59359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500120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33607" y="7240776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4518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7319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9615" y="7126472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9615" y="5869169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09615" y="6288273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9615" y="6745472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62512" y="63407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053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25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48112" y="61121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57612" y="69503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402556" y="5928836"/>
          <a:ext cx="911225" cy="156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  <a:gridCol w="445134"/>
              </a:tblGrid>
              <a:tr h="25908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2.5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2921507" y="7849361"/>
            <a:ext cx="38100" cy="22225"/>
          </a:xfrm>
          <a:custGeom>
            <a:avLst/>
            <a:gdLst/>
            <a:ahLst/>
            <a:cxnLst/>
            <a:rect l="l" t="t" r="r" b="b"/>
            <a:pathLst>
              <a:path w="38100" h="22225">
                <a:moveTo>
                  <a:pt x="0" y="22098"/>
                </a:moveTo>
                <a:lnTo>
                  <a:pt x="38100" y="0"/>
                </a:lnTo>
              </a:path>
            </a:pathLst>
          </a:custGeom>
          <a:ln w="12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59607" y="7855457"/>
            <a:ext cx="55244" cy="129539"/>
          </a:xfrm>
          <a:custGeom>
            <a:avLst/>
            <a:gdLst/>
            <a:ahLst/>
            <a:cxnLst/>
            <a:rect l="l" t="t" r="r" b="b"/>
            <a:pathLst>
              <a:path w="55244" h="129540">
                <a:moveTo>
                  <a:pt x="0" y="0"/>
                </a:moveTo>
                <a:lnTo>
                  <a:pt x="54863" y="129540"/>
                </a:lnTo>
              </a:path>
            </a:pathLst>
          </a:custGeom>
          <a:ln w="24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20567" y="7613142"/>
            <a:ext cx="795020" cy="372110"/>
          </a:xfrm>
          <a:custGeom>
            <a:avLst/>
            <a:gdLst/>
            <a:ahLst/>
            <a:cxnLst/>
            <a:rect l="l" t="t" r="r" b="b"/>
            <a:pathLst>
              <a:path w="795020" h="372109">
                <a:moveTo>
                  <a:pt x="0" y="371855"/>
                </a:moveTo>
                <a:lnTo>
                  <a:pt x="72390" y="0"/>
                </a:lnTo>
                <a:lnTo>
                  <a:pt x="794766" y="0"/>
                </a:lnTo>
              </a:path>
            </a:pathLst>
          </a:custGeom>
          <a:ln w="12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151376" y="7577581"/>
            <a:ext cx="99695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7797" y="7784083"/>
            <a:ext cx="609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70182" y="7784083"/>
            <a:ext cx="6096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16565" y="7569752"/>
            <a:ext cx="1266825" cy="4019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155065" algn="l"/>
              </a:tabLst>
            </a:pPr>
            <a:r>
              <a:rPr dirty="0" sz="2300" spc="20" i="1">
                <a:latin typeface="Times New Roman"/>
                <a:cs typeface="Times New Roman"/>
              </a:rPr>
              <a:t>w</a:t>
            </a:r>
            <a:r>
              <a:rPr dirty="0" sz="2300" spc="-240" i="1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Symbol"/>
                <a:cs typeface="Symbol"/>
              </a:rPr>
              <a:t>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15" i="1">
                <a:latin typeface="Times New Roman"/>
                <a:cs typeface="Times New Roman"/>
              </a:rPr>
              <a:t>x</a:t>
            </a:r>
            <a:r>
              <a:rPr dirty="0" sz="2300" spc="240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Times New Roman"/>
                <a:cs typeface="Times New Roman"/>
              </a:rPr>
              <a:t>,</a:t>
            </a:r>
            <a:r>
              <a:rPr dirty="0" sz="2450" spc="-70" i="1">
                <a:latin typeface="Symbol"/>
                <a:cs typeface="Symbol"/>
              </a:rPr>
              <a:t>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41119" y="7591190"/>
            <a:ext cx="157480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695325" algn="l"/>
                <a:tab pos="980440" algn="l"/>
              </a:tabLst>
            </a:pPr>
            <a:r>
              <a:rPr dirty="0" sz="1200">
                <a:latin typeface="Tahoma"/>
                <a:cs typeface="Tahoma"/>
              </a:rPr>
              <a:t>Assume	</a:t>
            </a:r>
            <a:r>
              <a:rPr dirty="0" baseline="1207" sz="3450" spc="22" i="1">
                <a:latin typeface="Times New Roman"/>
                <a:cs typeface="Times New Roman"/>
              </a:rPr>
              <a:t>y	</a:t>
            </a:r>
            <a:r>
              <a:rPr dirty="0" baseline="1207" sz="3450" spc="22">
                <a:latin typeface="Times New Roman"/>
                <a:cs typeface="Times New Roman"/>
              </a:rPr>
              <a:t>~ </a:t>
            </a:r>
            <a:r>
              <a:rPr dirty="0" baseline="1207" sz="3450" spc="30" i="1">
                <a:latin typeface="Times New Roman"/>
                <a:cs typeface="Times New Roman"/>
              </a:rPr>
              <a:t>N</a:t>
            </a:r>
            <a:r>
              <a:rPr dirty="0" baseline="1207" sz="3450" spc="-412" i="1">
                <a:latin typeface="Times New Roman"/>
                <a:cs typeface="Times New Roman"/>
              </a:rPr>
              <a:t> </a:t>
            </a:r>
            <a:r>
              <a:rPr dirty="0" baseline="1207" sz="3450" spc="15">
                <a:latin typeface="Times New Roman"/>
                <a:cs typeface="Times New Roman"/>
              </a:rPr>
              <a:t>(</a:t>
            </a:r>
            <a:endParaRPr baseline="1207" sz="34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57300" y="7574280"/>
            <a:ext cx="3200400" cy="495300"/>
          </a:xfrm>
          <a:custGeom>
            <a:avLst/>
            <a:gdLst/>
            <a:ahLst/>
            <a:cxnLst/>
            <a:rect l="l" t="t" r="r" b="b"/>
            <a:pathLst>
              <a:path w="3200400" h="495300">
                <a:moveTo>
                  <a:pt x="0" y="495300"/>
                </a:moveTo>
                <a:lnTo>
                  <a:pt x="3200400" y="495300"/>
                </a:lnTo>
                <a:lnTo>
                  <a:pt x="32004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996696" y="0"/>
                </a:moveTo>
                <a:lnTo>
                  <a:pt x="0" y="380238"/>
                </a:ln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0" y="380238"/>
                </a:move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lnTo>
                  <a:pt x="0" y="380238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 rot="20400000">
            <a:off x="4591178" y="7634718"/>
            <a:ext cx="88177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Wha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t’s 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baseline="2777" sz="1500" spc="-10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MLE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 rot="20400000">
            <a:off x="4646664" y="7786037"/>
            <a:ext cx="83342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estim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ate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22">
                <a:solidFill>
                  <a:srgbClr val="FF0000"/>
                </a:solidFill>
                <a:latin typeface="Tahoma"/>
                <a:cs typeface="Tahoma"/>
              </a:rPr>
              <a:t>w?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1235" y="797305"/>
            <a:ext cx="325310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Non-linear MLE</a:t>
            </a:r>
            <a:r>
              <a:rPr dirty="0" sz="2200" spc="-65"/>
              <a:t> </a:t>
            </a:r>
            <a:r>
              <a:rPr dirty="0" sz="2200" spc="-5"/>
              <a:t>estimation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673098" y="1269054"/>
            <a:ext cx="3123565" cy="56261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</a:t>
            </a:r>
            <a:r>
              <a:rPr dirty="0" baseline="-6172" sz="2700" spc="-292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log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y</a:t>
            </a:r>
            <a:r>
              <a:rPr dirty="0" baseline="-23809" sz="1050" spc="-37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y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y</a:t>
            </a:r>
            <a:r>
              <a:rPr dirty="0" baseline="-23809" sz="1050" spc="37" i="1">
                <a:latin typeface="Times New Roman"/>
                <a:cs typeface="Times New Roman"/>
              </a:rPr>
              <a:t>R</a:t>
            </a:r>
            <a:r>
              <a:rPr dirty="0" baseline="-23809" sz="1050" spc="262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x</a:t>
            </a:r>
            <a:r>
              <a:rPr dirty="0" baseline="-23809" sz="1050" spc="-52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23809" sz="1050" spc="15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baseline="-23809" sz="1050" spc="22" i="1">
                <a:latin typeface="Times New Roman"/>
                <a:cs typeface="Times New Roman"/>
              </a:rPr>
              <a:t>R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326390">
              <a:lnSpc>
                <a:spcPct val="100000"/>
              </a:lnSpc>
              <a:spcBef>
                <a:spcPts val="250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6620" y="206730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56432" y="2071116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0"/>
                </a:moveTo>
                <a:lnTo>
                  <a:pt x="28193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7673" y="1944623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9989" y="1831857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0389" y="2027696"/>
            <a:ext cx="3810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4367" y="1886021"/>
            <a:ext cx="3435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5435" algn="l"/>
              </a:tabLst>
            </a:pPr>
            <a:r>
              <a:rPr dirty="0" sz="1800" spc="15">
                <a:latin typeface="Symbol"/>
                <a:cs typeface="Symbol"/>
              </a:rPr>
              <a:t>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8772" y="1803688"/>
            <a:ext cx="101600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08940" algn="l"/>
              </a:tabLst>
            </a:pPr>
            <a:r>
              <a:rPr dirty="0" sz="2150" spc="-150">
                <a:latin typeface="Symbol"/>
                <a:cs typeface="Symbol"/>
              </a:rPr>
              <a:t></a:t>
            </a:r>
            <a:r>
              <a:rPr dirty="0" sz="1200" spc="-150" i="1">
                <a:latin typeface="Times New Roman"/>
                <a:cs typeface="Times New Roman"/>
              </a:rPr>
              <a:t>y  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2150" spc="-320">
                <a:latin typeface="Symbol"/>
                <a:cs typeface="Symbol"/>
              </a:rPr>
              <a:t></a:t>
            </a:r>
            <a:r>
              <a:rPr dirty="0" sz="2150" spc="-2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8750" y="2136661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0974" y="1876052"/>
            <a:ext cx="577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3233" y="1872303"/>
            <a:ext cx="669925" cy="493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latin typeface="Times New Roman"/>
                <a:cs typeface="Times New Roman"/>
              </a:rPr>
              <a:t>argmin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7278" y="259308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87090" y="2596895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19094" y="2470404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35451" y="2834639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55264" y="2838450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7267" y="2711957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7337" y="0"/>
                </a:lnTo>
                <a:lnTo>
                  <a:pt x="413766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86861" y="2689860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94219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4219" y="2745104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4219" y="2429642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00827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0827" y="2745104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0827" y="2429642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61560" y="2560704"/>
            <a:ext cx="4502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0</a:t>
            </a:r>
            <a:r>
              <a:rPr dirty="0" baseline="11574" sz="1800" spc="75">
                <a:latin typeface="Symbol"/>
                <a:cs typeface="Symbol"/>
              </a:rPr>
              <a:t></a:t>
            </a:r>
            <a:r>
              <a:rPr dirty="0" baseline="11574" sz="1800" spc="-187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54275" y="2468125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3035" y="2772929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3909" y="2394126"/>
            <a:ext cx="78422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marR="43180" indent="-224790">
              <a:lnSpc>
                <a:spcPct val="132100"/>
              </a:lnSpc>
              <a:spcBef>
                <a:spcPts val="95"/>
              </a:spcBef>
              <a:tabLst>
                <a:tab pos="394335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	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23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  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75427" y="2483759"/>
            <a:ext cx="1026794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11574" sz="1800" spc="7">
                <a:latin typeface="Symbol"/>
                <a:cs typeface="Symbol"/>
              </a:rPr>
              <a:t></a:t>
            </a:r>
            <a:r>
              <a:rPr dirty="0" baseline="11574" sz="1800" spc="-2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-9259" sz="2700" spc="22">
                <a:latin typeface="Symbol"/>
                <a:cs typeface="Symbol"/>
              </a:rPr>
              <a:t>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506467" y="1730756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95800" y="256540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75403" y="2475229"/>
            <a:ext cx="920750" cy="90170"/>
          </a:xfrm>
          <a:custGeom>
            <a:avLst/>
            <a:gdLst/>
            <a:ahLst/>
            <a:cxnLst/>
            <a:rect l="l" t="t" r="r" b="b"/>
            <a:pathLst>
              <a:path w="920750" h="90169">
                <a:moveTo>
                  <a:pt x="0" y="90170"/>
                </a:moveTo>
                <a:lnTo>
                  <a:pt x="920496" y="90170"/>
                </a:lnTo>
                <a:lnTo>
                  <a:pt x="92049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75403" y="2472689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5079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95800" y="243840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55008" y="2406395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544567" y="2462275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673098" y="4974590"/>
            <a:ext cx="3366770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Non-linear MLE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estimation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445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</a:t>
            </a:r>
            <a:r>
              <a:rPr dirty="0" baseline="-6172" sz="2700" spc="-292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log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y</a:t>
            </a:r>
            <a:r>
              <a:rPr dirty="0" baseline="-23809" sz="1050" spc="-37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y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y</a:t>
            </a:r>
            <a:r>
              <a:rPr dirty="0" baseline="-23809" sz="1050" spc="37" i="1">
                <a:latin typeface="Times New Roman"/>
                <a:cs typeface="Times New Roman"/>
              </a:rPr>
              <a:t>R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x</a:t>
            </a:r>
            <a:r>
              <a:rPr dirty="0" baseline="-23809" sz="1050" spc="-52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23809" sz="1050" spc="15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baseline="-23809" sz="1050" spc="22" i="1">
                <a:latin typeface="Times New Roman"/>
                <a:cs typeface="Times New Roman"/>
              </a:rPr>
              <a:t>R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325755">
              <a:lnSpc>
                <a:spcPct val="100000"/>
              </a:lnSpc>
              <a:spcBef>
                <a:spcPts val="250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36620" y="6244590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56432" y="6248400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0"/>
                </a:moveTo>
                <a:lnTo>
                  <a:pt x="28193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87673" y="6121908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7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999989" y="6009139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49932" y="6204979"/>
            <a:ext cx="63881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00075" algn="l"/>
              </a:tabLst>
            </a:pP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37962" y="6101717"/>
            <a:ext cx="60706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508634" algn="l"/>
              </a:tabLst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28772" y="5980970"/>
            <a:ext cx="84836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784225" algn="l"/>
              </a:tabLst>
            </a:pPr>
            <a:r>
              <a:rPr dirty="0" sz="2150" spc="-305">
                <a:latin typeface="Symbol"/>
                <a:cs typeface="Symbol"/>
              </a:rPr>
              <a:t></a:t>
            </a: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2150" spc="-320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35935" y="6331834"/>
            <a:ext cx="11620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68750" y="6313943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50974" y="6053334"/>
            <a:ext cx="577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53233" y="6060254"/>
            <a:ext cx="86931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3086" sz="2700" spc="15">
                <a:latin typeface="Times New Roman"/>
                <a:cs typeface="Times New Roman"/>
              </a:rPr>
              <a:t>argmin</a:t>
            </a:r>
            <a:r>
              <a:rPr dirty="0" baseline="3086" sz="2700" spc="-367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67278" y="6770369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87090" y="6774180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09">
                <a:moveTo>
                  <a:pt x="0" y="0"/>
                </a:moveTo>
                <a:lnTo>
                  <a:pt x="28956" y="67056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19094" y="6647688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7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35451" y="7011923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29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55264" y="7015733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09">
                <a:moveTo>
                  <a:pt x="0" y="0"/>
                </a:moveTo>
                <a:lnTo>
                  <a:pt x="28956" y="67056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87267" y="6889242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7"/>
                </a:moveTo>
                <a:lnTo>
                  <a:pt x="37337" y="0"/>
                </a:lnTo>
                <a:lnTo>
                  <a:pt x="413766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86861" y="6867143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094219" y="6575226"/>
            <a:ext cx="72390" cy="4597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65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00827" y="6824091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00827" y="6922388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00827" y="6606926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61560" y="6737988"/>
            <a:ext cx="4502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0</a:t>
            </a:r>
            <a:r>
              <a:rPr dirty="0" baseline="11574" sz="1800" spc="75">
                <a:latin typeface="Symbol"/>
                <a:cs typeface="Symbol"/>
              </a:rPr>
              <a:t></a:t>
            </a:r>
            <a:r>
              <a:rPr dirty="0" baseline="11574" sz="1800" spc="-187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54275" y="6645410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23035" y="6950214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73909" y="6571408"/>
            <a:ext cx="784225" cy="5086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255" marR="43180" indent="-224790">
              <a:lnSpc>
                <a:spcPct val="132100"/>
              </a:lnSpc>
              <a:spcBef>
                <a:spcPts val="95"/>
              </a:spcBef>
              <a:tabLst>
                <a:tab pos="394335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254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	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23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  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75427" y="6661042"/>
            <a:ext cx="1026794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11574" sz="1800" spc="7">
                <a:latin typeface="Symbol"/>
                <a:cs typeface="Symbol"/>
              </a:rPr>
              <a:t></a:t>
            </a:r>
            <a:r>
              <a:rPr dirty="0" baseline="11574" sz="1800" spc="-2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4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-9259" sz="2700" spc="22">
                <a:latin typeface="Symbol"/>
                <a:cs typeface="Symbol"/>
              </a:rPr>
              <a:t>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07179" y="5897879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4"/>
                </a:lnTo>
                <a:lnTo>
                  <a:pt x="0" y="157734"/>
                </a:lnTo>
                <a:lnTo>
                  <a:pt x="350520" y="222504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07179" y="5897879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4"/>
                </a:lnTo>
                <a:lnTo>
                  <a:pt x="0" y="157734"/>
                </a:lnTo>
                <a:lnTo>
                  <a:pt x="350520" y="222504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506467" y="5908038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95800" y="674243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376432" y="6653530"/>
            <a:ext cx="919480" cy="88900"/>
          </a:xfrm>
          <a:custGeom>
            <a:avLst/>
            <a:gdLst/>
            <a:ahLst/>
            <a:cxnLst/>
            <a:rect l="l" t="t" r="r" b="b"/>
            <a:pathLst>
              <a:path w="919479" h="88900">
                <a:moveTo>
                  <a:pt x="0" y="88900"/>
                </a:moveTo>
                <a:lnTo>
                  <a:pt x="919466" y="88900"/>
                </a:lnTo>
                <a:lnTo>
                  <a:pt x="919466" y="0"/>
                </a:lnTo>
                <a:lnTo>
                  <a:pt x="0" y="0"/>
                </a:lnTo>
                <a:lnTo>
                  <a:pt x="0" y="8890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360354" y="6650355"/>
            <a:ext cx="935990" cy="0"/>
          </a:xfrm>
          <a:custGeom>
            <a:avLst/>
            <a:gdLst/>
            <a:ahLst/>
            <a:cxnLst/>
            <a:rect l="l" t="t" r="r" b="b"/>
            <a:pathLst>
              <a:path w="935989" h="0">
                <a:moveTo>
                  <a:pt x="0" y="0"/>
                </a:moveTo>
                <a:lnTo>
                  <a:pt x="935545" y="0"/>
                </a:lnTo>
              </a:path>
            </a:pathLst>
          </a:custGeom>
          <a:ln w="635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95800" y="661543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55008" y="6583680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544567" y="6639559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200400" y="7231378"/>
            <a:ext cx="823617" cy="938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094219" y="6922388"/>
            <a:ext cx="1102995" cy="7080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  <a:p>
            <a:pPr marL="27940" marR="5080">
              <a:lnSpc>
                <a:spcPct val="100000"/>
              </a:lnSpc>
              <a:spcBef>
                <a:spcPts val="1045"/>
              </a:spcBef>
            </a:pPr>
            <a:r>
              <a:rPr dirty="0" sz="1200" spc="-5">
                <a:latin typeface="Tahoma"/>
                <a:cs typeface="Tahoma"/>
              </a:rPr>
              <a:t>We’re </a:t>
            </a:r>
            <a:r>
              <a:rPr dirty="0" sz="1200">
                <a:latin typeface="Tahoma"/>
                <a:cs typeface="Tahoma"/>
              </a:rPr>
              <a:t>down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algebraic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toilet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49496" y="7639811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4">
                <a:moveTo>
                  <a:pt x="874013" y="0"/>
                </a:moveTo>
                <a:lnTo>
                  <a:pt x="0" y="299466"/>
                </a:ln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49496" y="7639811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4">
                <a:moveTo>
                  <a:pt x="0" y="299466"/>
                </a:move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lnTo>
                  <a:pt x="0" y="29946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 rot="20520000">
            <a:off x="4400422" y="7823976"/>
            <a:ext cx="82589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So </a:t>
            </a:r>
            <a:r>
              <a:rPr dirty="0" sz="1000" spc="-25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baseline="2777" sz="1500" spc="-37">
                <a:solidFill>
                  <a:srgbClr val="FF0000"/>
                </a:solidFill>
                <a:latin typeface="Tahoma"/>
                <a:cs typeface="Tahoma"/>
              </a:rPr>
              <a:t>uess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hat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 rot="20520000">
            <a:off x="4618378" y="7979608"/>
            <a:ext cx="4235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dirty="0" sz="10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o?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235" y="797305"/>
            <a:ext cx="3253104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Non-linear MLE</a:t>
            </a:r>
            <a:r>
              <a:rPr dirty="0" sz="2200" spc="-65"/>
              <a:t> </a:t>
            </a:r>
            <a:r>
              <a:rPr dirty="0" sz="2200" spc="-5"/>
              <a:t>estimation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3436620" y="206730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56432" y="2071116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0"/>
                </a:moveTo>
                <a:lnTo>
                  <a:pt x="28193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87673" y="1944623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50389" y="2027696"/>
            <a:ext cx="3810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4367" y="1886021"/>
            <a:ext cx="3435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5435" algn="l"/>
              </a:tabLst>
            </a:pPr>
            <a:r>
              <a:rPr dirty="0" sz="1800" spc="15">
                <a:latin typeface="Symbol"/>
                <a:cs typeface="Symbol"/>
              </a:rPr>
              <a:t></a:t>
            </a:r>
            <a:r>
              <a:rPr dirty="0" sz="1800" spc="15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8772" y="1803688"/>
            <a:ext cx="1016000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08940" algn="l"/>
              </a:tabLst>
            </a:pPr>
            <a:r>
              <a:rPr dirty="0" sz="2150" spc="-150">
                <a:latin typeface="Symbol"/>
                <a:cs typeface="Symbol"/>
              </a:rPr>
              <a:t></a:t>
            </a:r>
            <a:r>
              <a:rPr dirty="0" sz="1200" spc="-150" i="1">
                <a:latin typeface="Times New Roman"/>
                <a:cs typeface="Times New Roman"/>
              </a:rPr>
              <a:t>y  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2150" spc="-320">
                <a:latin typeface="Symbol"/>
                <a:cs typeface="Symbol"/>
              </a:rPr>
              <a:t></a:t>
            </a:r>
            <a:r>
              <a:rPr dirty="0" sz="2150" spc="-2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5935" y="2154552"/>
            <a:ext cx="11620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8750" y="2136661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0974" y="1876052"/>
            <a:ext cx="5778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3233" y="1872303"/>
            <a:ext cx="66992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latin typeface="Times New Roman"/>
                <a:cs typeface="Times New Roman"/>
              </a:rPr>
              <a:t>argmin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7278" y="2593085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30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87090" y="2596895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9094" y="2470404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8100" y="0"/>
                </a:lnTo>
                <a:lnTo>
                  <a:pt x="413765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35451" y="2834639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0" y="11429"/>
                </a:moveTo>
                <a:lnTo>
                  <a:pt x="19812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55264" y="2838450"/>
            <a:ext cx="29209" cy="67310"/>
          </a:xfrm>
          <a:custGeom>
            <a:avLst/>
            <a:gdLst/>
            <a:ahLst/>
            <a:cxnLst/>
            <a:rect l="l" t="t" r="r" b="b"/>
            <a:pathLst>
              <a:path w="29210" h="67310">
                <a:moveTo>
                  <a:pt x="0" y="0"/>
                </a:moveTo>
                <a:lnTo>
                  <a:pt x="28956" y="67055"/>
                </a:lnTo>
              </a:path>
            </a:pathLst>
          </a:custGeom>
          <a:ln w="128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7267" y="2711957"/>
            <a:ext cx="414020" cy="193675"/>
          </a:xfrm>
          <a:custGeom>
            <a:avLst/>
            <a:gdLst/>
            <a:ahLst/>
            <a:cxnLst/>
            <a:rect l="l" t="t" r="r" b="b"/>
            <a:pathLst>
              <a:path w="414020" h="193675">
                <a:moveTo>
                  <a:pt x="0" y="193548"/>
                </a:moveTo>
                <a:lnTo>
                  <a:pt x="37337" y="0"/>
                </a:lnTo>
                <a:lnTo>
                  <a:pt x="413766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94219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4219" y="2527939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4219" y="2429642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00827" y="2646807"/>
            <a:ext cx="7239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0827" y="2527939"/>
            <a:ext cx="6096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-85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6960" y="2560704"/>
            <a:ext cx="39941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0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54275" y="2468125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98648" y="2519571"/>
            <a:ext cx="17780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2070"/>
              </a:lnSpc>
              <a:spcBef>
                <a:spcPts val="120"/>
              </a:spcBef>
            </a:pPr>
            <a:r>
              <a:rPr dirty="0" sz="1800" spc="15">
                <a:latin typeface="Symbol"/>
                <a:cs typeface="Symbol"/>
              </a:rPr>
              <a:t></a:t>
            </a:r>
            <a:endParaRPr sz="1800">
              <a:latin typeface="Symbol"/>
              <a:cs typeface="Symbol"/>
            </a:endParaRPr>
          </a:p>
          <a:p>
            <a:pPr marL="24130">
              <a:lnSpc>
                <a:spcPts val="750"/>
              </a:lnSpc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5">
                <a:latin typeface="Symbol"/>
                <a:cs typeface="Symbol"/>
              </a:rPr>
              <a:t>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61461" y="2535902"/>
            <a:ext cx="822960" cy="36703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5"/>
              </a:spcBef>
              <a:tabLst>
                <a:tab pos="720090" algn="l"/>
              </a:tabLst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7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</a:t>
            </a:r>
            <a:r>
              <a:rPr dirty="0" u="sng" sz="7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  <a:spcBef>
                <a:spcPts val="259"/>
              </a:spcBef>
            </a:pP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17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2009" y="2450214"/>
            <a:ext cx="68516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56235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sz="1200" spc="250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 spc="5">
                <a:latin typeface="Symbol"/>
                <a:cs typeface="Symbol"/>
              </a:rPr>
              <a:t></a:t>
            </a:r>
            <a:r>
              <a:rPr dirty="0" sz="1200" spc="-22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0845" y="2560706"/>
            <a:ext cx="69215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506467" y="1730756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95800" y="256540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75403" y="2475229"/>
            <a:ext cx="920750" cy="90170"/>
          </a:xfrm>
          <a:custGeom>
            <a:avLst/>
            <a:gdLst/>
            <a:ahLst/>
            <a:cxnLst/>
            <a:rect l="l" t="t" r="r" b="b"/>
            <a:pathLst>
              <a:path w="920750" h="90169">
                <a:moveTo>
                  <a:pt x="0" y="90170"/>
                </a:moveTo>
                <a:lnTo>
                  <a:pt x="920496" y="90170"/>
                </a:lnTo>
                <a:lnTo>
                  <a:pt x="92049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75403" y="2472689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5079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95800" y="243840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55008" y="2406395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544567" y="2462275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00400" y="3054095"/>
            <a:ext cx="823617" cy="938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094219" y="2745104"/>
            <a:ext cx="1102995" cy="7080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  <a:p>
            <a:pPr marL="27940" marR="5080">
              <a:lnSpc>
                <a:spcPct val="100000"/>
              </a:lnSpc>
              <a:spcBef>
                <a:spcPts val="1045"/>
              </a:spcBef>
            </a:pPr>
            <a:r>
              <a:rPr dirty="0" sz="1200" spc="-5">
                <a:latin typeface="Tahoma"/>
                <a:cs typeface="Tahoma"/>
              </a:rPr>
              <a:t>We’re </a:t>
            </a:r>
            <a:r>
              <a:rPr dirty="0" sz="1200">
                <a:latin typeface="Tahoma"/>
                <a:cs typeface="Tahoma"/>
              </a:rPr>
              <a:t>down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algebraic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toilet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49496" y="3462528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5">
                <a:moveTo>
                  <a:pt x="874013" y="0"/>
                </a:moveTo>
                <a:lnTo>
                  <a:pt x="0" y="299466"/>
                </a:ln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49496" y="3462528"/>
            <a:ext cx="989330" cy="635635"/>
          </a:xfrm>
          <a:custGeom>
            <a:avLst/>
            <a:gdLst/>
            <a:ahLst/>
            <a:cxnLst/>
            <a:rect l="l" t="t" r="r" b="b"/>
            <a:pathLst>
              <a:path w="989329" h="635635">
                <a:moveTo>
                  <a:pt x="0" y="299466"/>
                </a:moveTo>
                <a:lnTo>
                  <a:pt x="115062" y="635508"/>
                </a:lnTo>
                <a:lnTo>
                  <a:pt x="989076" y="336042"/>
                </a:lnTo>
                <a:lnTo>
                  <a:pt x="874013" y="0"/>
                </a:lnTo>
                <a:lnTo>
                  <a:pt x="0" y="299466"/>
                </a:lnTo>
                <a:close/>
              </a:path>
            </a:pathLst>
          </a:custGeom>
          <a:ln w="4762">
            <a:solidFill>
              <a:srgbClr val="3434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 rot="20520000">
            <a:off x="4400422" y="3646693"/>
            <a:ext cx="82589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So </a:t>
            </a:r>
            <a:r>
              <a:rPr dirty="0" sz="1000" spc="-25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baseline="2777" sz="1500" spc="-37">
                <a:solidFill>
                  <a:srgbClr val="FF0000"/>
                </a:solidFill>
                <a:latin typeface="Tahoma"/>
                <a:cs typeface="Tahoma"/>
              </a:rPr>
              <a:t>uess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hat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 rot="20520000">
            <a:off x="4618378" y="3802326"/>
            <a:ext cx="423548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dirty="0" sz="10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o?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257300" y="1796795"/>
            <a:ext cx="2864485" cy="1602105"/>
          </a:xfrm>
          <a:custGeom>
            <a:avLst/>
            <a:gdLst/>
            <a:ahLst/>
            <a:cxnLst/>
            <a:rect l="l" t="t" r="r" b="b"/>
            <a:pathLst>
              <a:path w="2864485" h="1602104">
                <a:moveTo>
                  <a:pt x="2629411" y="1301496"/>
                </a:moveTo>
                <a:lnTo>
                  <a:pt x="2324100" y="1301496"/>
                </a:lnTo>
                <a:lnTo>
                  <a:pt x="2864358" y="1601724"/>
                </a:lnTo>
                <a:lnTo>
                  <a:pt x="2629411" y="1301496"/>
                </a:lnTo>
                <a:close/>
              </a:path>
              <a:path w="2864485" h="1602104">
                <a:moveTo>
                  <a:pt x="2324100" y="0"/>
                </a:moveTo>
                <a:lnTo>
                  <a:pt x="0" y="0"/>
                </a:lnTo>
                <a:lnTo>
                  <a:pt x="0" y="1562100"/>
                </a:lnTo>
                <a:lnTo>
                  <a:pt x="2324100" y="1562100"/>
                </a:lnTo>
                <a:lnTo>
                  <a:pt x="2324100" y="1301496"/>
                </a:lnTo>
                <a:lnTo>
                  <a:pt x="2629411" y="1301496"/>
                </a:lnTo>
                <a:lnTo>
                  <a:pt x="2324100" y="911351"/>
                </a:lnTo>
                <a:lnTo>
                  <a:pt x="23241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57300" y="1796795"/>
            <a:ext cx="2864485" cy="1602105"/>
          </a:xfrm>
          <a:custGeom>
            <a:avLst/>
            <a:gdLst/>
            <a:ahLst/>
            <a:cxnLst/>
            <a:rect l="l" t="t" r="r" b="b"/>
            <a:pathLst>
              <a:path w="2864485" h="1602104">
                <a:moveTo>
                  <a:pt x="0" y="0"/>
                </a:moveTo>
                <a:lnTo>
                  <a:pt x="0" y="1562100"/>
                </a:lnTo>
                <a:lnTo>
                  <a:pt x="2324100" y="1562100"/>
                </a:lnTo>
                <a:lnTo>
                  <a:pt x="2324100" y="1301496"/>
                </a:lnTo>
                <a:lnTo>
                  <a:pt x="2864358" y="1601724"/>
                </a:lnTo>
                <a:lnTo>
                  <a:pt x="2324100" y="911351"/>
                </a:lnTo>
                <a:lnTo>
                  <a:pt x="2324100" y="0"/>
                </a:lnTo>
                <a:lnTo>
                  <a:pt x="1355598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282953" y="1269465"/>
            <a:ext cx="3514090" cy="75755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465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</a:t>
            </a:r>
            <a:r>
              <a:rPr dirty="0" baseline="-6172" sz="2700" spc="-292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log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p</a:t>
            </a:r>
            <a:r>
              <a:rPr dirty="0" sz="1200" spc="20">
                <a:latin typeface="Times New Roman"/>
                <a:cs typeface="Times New Roman"/>
              </a:rPr>
              <a:t>(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y</a:t>
            </a:r>
            <a:r>
              <a:rPr dirty="0" baseline="-23809" sz="1050" spc="-37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y</a:t>
            </a:r>
            <a:r>
              <a:rPr dirty="0" baseline="-23809" sz="1050" spc="30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y</a:t>
            </a:r>
            <a:r>
              <a:rPr dirty="0" baseline="-23809" sz="1050" spc="37" i="1">
                <a:latin typeface="Times New Roman"/>
                <a:cs typeface="Times New Roman"/>
              </a:rPr>
              <a:t>R</a:t>
            </a:r>
            <a:r>
              <a:rPr dirty="0" baseline="-23809" sz="1050" spc="262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35" i="1">
                <a:latin typeface="Times New Roman"/>
                <a:cs typeface="Times New Roman"/>
              </a:rPr>
              <a:t>x</a:t>
            </a:r>
            <a:r>
              <a:rPr dirty="0" baseline="-23809" sz="1050" spc="-52">
                <a:latin typeface="Times New Roman"/>
                <a:cs typeface="Times New Roman"/>
              </a:rPr>
              <a:t>1</a:t>
            </a:r>
            <a:r>
              <a:rPr dirty="0" baseline="-23809" sz="105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x</a:t>
            </a:r>
            <a:r>
              <a:rPr dirty="0" baseline="-23809" sz="1050" spc="15">
                <a:latin typeface="Times New Roman"/>
                <a:cs typeface="Times New Roman"/>
              </a:rPr>
              <a:t>2</a:t>
            </a:r>
            <a:r>
              <a:rPr dirty="0" baseline="-23809" sz="1050" spc="-97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,...,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x</a:t>
            </a:r>
            <a:r>
              <a:rPr dirty="0" baseline="-23809" sz="1050" spc="22" i="1">
                <a:latin typeface="Times New Roman"/>
                <a:cs typeface="Times New Roman"/>
              </a:rPr>
              <a:t>R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716280">
              <a:lnSpc>
                <a:spcPct val="100000"/>
              </a:lnSpc>
              <a:spcBef>
                <a:spcPts val="25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45"/>
              </a:spcBef>
            </a:pPr>
            <a:r>
              <a:rPr dirty="0" sz="1000" spc="-5">
                <a:latin typeface="Tahoma"/>
                <a:cs typeface="Tahoma"/>
              </a:rPr>
              <a:t>Common (but </a:t>
            </a:r>
            <a:r>
              <a:rPr dirty="0" sz="1000">
                <a:latin typeface="Tahoma"/>
                <a:cs typeface="Tahoma"/>
              </a:rPr>
              <a:t>not only) </a:t>
            </a:r>
            <a:r>
              <a:rPr dirty="0" sz="1000" spc="-45">
                <a:latin typeface="Tahoma"/>
                <a:cs typeface="Tahoma"/>
              </a:rPr>
              <a:t>approa</a:t>
            </a:r>
            <a:r>
              <a:rPr dirty="0" baseline="35714" sz="1050" spc="-67" i="1">
                <a:latin typeface="Times New Roman"/>
                <a:cs typeface="Times New Roman"/>
              </a:rPr>
              <a:t>R</a:t>
            </a:r>
            <a:r>
              <a:rPr dirty="0" sz="1000" spc="-45">
                <a:latin typeface="Tahoma"/>
                <a:cs typeface="Tahoma"/>
              </a:rPr>
              <a:t>ch: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08353" y="2031742"/>
            <a:ext cx="11512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Tahoma"/>
                <a:cs typeface="Tahoma"/>
              </a:rPr>
              <a:t>Numerical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Solutions: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79906" y="2745104"/>
            <a:ext cx="109918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5555" sz="1500" spc="-7">
                <a:latin typeface="Tahoma"/>
                <a:cs typeface="Tahoma"/>
              </a:rPr>
              <a:t>Conjugate</a:t>
            </a:r>
            <a:r>
              <a:rPr dirty="0" baseline="5555" sz="1500" spc="-67">
                <a:latin typeface="Tahoma"/>
                <a:cs typeface="Tahoma"/>
              </a:rPr>
              <a:t> </a:t>
            </a:r>
            <a:r>
              <a:rPr dirty="0" baseline="5555" sz="1500" spc="-82">
                <a:latin typeface="Tahoma"/>
                <a:cs typeface="Tahoma"/>
              </a:rPr>
              <a:t>G</a:t>
            </a:r>
            <a:r>
              <a:rPr dirty="0" sz="1200" spc="-55">
                <a:latin typeface="Symbol"/>
                <a:cs typeface="Symbol"/>
              </a:rPr>
              <a:t></a:t>
            </a:r>
            <a:r>
              <a:rPr dirty="0" baseline="5555" sz="1500" spc="-82">
                <a:latin typeface="Tahoma"/>
                <a:cs typeface="Tahoma"/>
              </a:rPr>
              <a:t>radient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57553" y="2214619"/>
            <a:ext cx="1443355" cy="1091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172085">
              <a:lnSpc>
                <a:spcPct val="100000"/>
              </a:lnSpc>
              <a:spcBef>
                <a:spcPts val="10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Line Search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35"/>
              </a:spcBef>
              <a:buChar char="•"/>
              <a:tabLst>
                <a:tab pos="222885" algn="l"/>
              </a:tabLst>
            </a:pPr>
            <a:r>
              <a:rPr dirty="0" sz="1000">
                <a:latin typeface="Tahoma"/>
                <a:cs typeface="Tahoma"/>
              </a:rPr>
              <a:t>Simulated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baseline="-20833" sz="1800" spc="-75">
                <a:latin typeface="Symbol"/>
                <a:cs typeface="Symbol"/>
              </a:rPr>
              <a:t></a:t>
            </a:r>
            <a:r>
              <a:rPr dirty="0" sz="1000" spc="-50">
                <a:latin typeface="Tahoma"/>
                <a:cs typeface="Tahoma"/>
              </a:rPr>
              <a:t>nnealing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0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Gradient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Descent</a:t>
            </a: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34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 spc="-5">
                <a:latin typeface="Tahoma"/>
                <a:cs typeface="Tahoma"/>
              </a:rPr>
              <a:t>Levenberg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Marquart</a:t>
            </a:r>
            <a:endParaRPr sz="1000">
              <a:latin typeface="Tahoma"/>
              <a:cs typeface="Tahoma"/>
            </a:endParaRPr>
          </a:p>
          <a:p>
            <a:pPr marL="222250" indent="-172085">
              <a:lnSpc>
                <a:spcPct val="100000"/>
              </a:lnSpc>
              <a:spcBef>
                <a:spcPts val="240"/>
              </a:spcBef>
              <a:buChar char="•"/>
              <a:tabLst>
                <a:tab pos="222885" algn="l"/>
              </a:tabLst>
            </a:pPr>
            <a:r>
              <a:rPr dirty="0" sz="1000">
                <a:latin typeface="Tahoma"/>
                <a:cs typeface="Tahoma"/>
              </a:rPr>
              <a:t>Newton’s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Method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19200" y="3672840"/>
            <a:ext cx="1981200" cy="334010"/>
          </a:xfrm>
          <a:custGeom>
            <a:avLst/>
            <a:gdLst/>
            <a:ahLst/>
            <a:cxnLst/>
            <a:rect l="l" t="t" r="r" b="b"/>
            <a:pathLst>
              <a:path w="1981200" h="334010">
                <a:moveTo>
                  <a:pt x="0" y="334010"/>
                </a:moveTo>
                <a:lnTo>
                  <a:pt x="1981200" y="334010"/>
                </a:lnTo>
                <a:lnTo>
                  <a:pt x="1981200" y="0"/>
                </a:lnTo>
                <a:lnTo>
                  <a:pt x="0" y="0"/>
                </a:lnTo>
                <a:lnTo>
                  <a:pt x="0" y="33401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19200" y="3670934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 h="0">
                <a:moveTo>
                  <a:pt x="0" y="0"/>
                </a:moveTo>
                <a:lnTo>
                  <a:pt x="2343912" y="0"/>
                </a:lnTo>
              </a:path>
            </a:pathLst>
          </a:custGeom>
          <a:ln w="3810">
            <a:solidFill>
              <a:srgbClr val="FF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219200" y="3530600"/>
            <a:ext cx="2345055" cy="138430"/>
          </a:xfrm>
          <a:custGeom>
            <a:avLst/>
            <a:gdLst/>
            <a:ahLst/>
            <a:cxnLst/>
            <a:rect l="l" t="t" r="r" b="b"/>
            <a:pathLst>
              <a:path w="2345054" h="138429">
                <a:moveTo>
                  <a:pt x="0" y="138429"/>
                </a:moveTo>
                <a:lnTo>
                  <a:pt x="2344576" y="138429"/>
                </a:lnTo>
                <a:lnTo>
                  <a:pt x="2344576" y="0"/>
                </a:lnTo>
                <a:lnTo>
                  <a:pt x="0" y="0"/>
                </a:lnTo>
                <a:lnTo>
                  <a:pt x="0" y="13842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219200" y="3435350"/>
            <a:ext cx="1981200" cy="95250"/>
          </a:xfrm>
          <a:custGeom>
            <a:avLst/>
            <a:gdLst/>
            <a:ahLst/>
            <a:cxnLst/>
            <a:rect l="l" t="t" r="r" b="b"/>
            <a:pathLst>
              <a:path w="1981200" h="95250">
                <a:moveTo>
                  <a:pt x="0" y="95250"/>
                </a:moveTo>
                <a:lnTo>
                  <a:pt x="1981200" y="95250"/>
                </a:lnTo>
                <a:lnTo>
                  <a:pt x="198120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219200" y="3435096"/>
            <a:ext cx="2707005" cy="571500"/>
          </a:xfrm>
          <a:custGeom>
            <a:avLst/>
            <a:gdLst/>
            <a:ahLst/>
            <a:cxnLst/>
            <a:rect l="l" t="t" r="r" b="b"/>
            <a:pathLst>
              <a:path w="2707004" h="571500">
                <a:moveTo>
                  <a:pt x="0" y="0"/>
                </a:moveTo>
                <a:lnTo>
                  <a:pt x="0" y="571500"/>
                </a:lnTo>
                <a:lnTo>
                  <a:pt x="1981200" y="571500"/>
                </a:lnTo>
                <a:lnTo>
                  <a:pt x="1981200" y="237743"/>
                </a:lnTo>
                <a:lnTo>
                  <a:pt x="2706624" y="233933"/>
                </a:lnTo>
                <a:lnTo>
                  <a:pt x="1981200" y="95250"/>
                </a:lnTo>
                <a:lnTo>
                  <a:pt x="1981200" y="0"/>
                </a:lnTo>
                <a:lnTo>
                  <a:pt x="115595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1270254" y="3458540"/>
            <a:ext cx="4243705" cy="6781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71450" marR="2520315" indent="-171450">
              <a:lnSpc>
                <a:spcPts val="960"/>
              </a:lnSpc>
              <a:spcBef>
                <a:spcPts val="175"/>
              </a:spcBef>
            </a:pPr>
            <a:r>
              <a:rPr dirty="0" sz="850" spc="-30" i="1">
                <a:latin typeface="Tahoma"/>
                <a:cs typeface="Tahoma"/>
              </a:rPr>
              <a:t>Also, </a:t>
            </a:r>
            <a:r>
              <a:rPr dirty="0" sz="850" spc="-25" i="1">
                <a:latin typeface="Tahoma"/>
                <a:cs typeface="Tahoma"/>
              </a:rPr>
              <a:t>special </a:t>
            </a:r>
            <a:r>
              <a:rPr dirty="0" sz="850" spc="-30" i="1">
                <a:latin typeface="Tahoma"/>
                <a:cs typeface="Tahoma"/>
              </a:rPr>
              <a:t>purpose </a:t>
            </a:r>
            <a:r>
              <a:rPr dirty="0" sz="850" spc="-25" i="1">
                <a:latin typeface="Tahoma"/>
                <a:cs typeface="Tahoma"/>
              </a:rPr>
              <a:t>statistical-  optimization-specific tricks </a:t>
            </a:r>
            <a:r>
              <a:rPr dirty="0" sz="850" spc="-30" i="1">
                <a:latin typeface="Tahoma"/>
                <a:cs typeface="Tahoma"/>
              </a:rPr>
              <a:t>such</a:t>
            </a:r>
            <a:r>
              <a:rPr dirty="0" sz="850" spc="-50" i="1">
                <a:latin typeface="Tahoma"/>
                <a:cs typeface="Tahoma"/>
              </a:rPr>
              <a:t> </a:t>
            </a:r>
            <a:r>
              <a:rPr dirty="0" sz="850" spc="-35" i="1">
                <a:latin typeface="Tahoma"/>
                <a:cs typeface="Tahoma"/>
              </a:rPr>
              <a:t>as</a:t>
            </a:r>
            <a:endParaRPr sz="850">
              <a:latin typeface="Tahoma"/>
              <a:cs typeface="Tahoma"/>
            </a:endParaRPr>
          </a:p>
          <a:p>
            <a:pPr marL="170815">
              <a:lnSpc>
                <a:spcPts val="910"/>
              </a:lnSpc>
            </a:pPr>
            <a:r>
              <a:rPr dirty="0" sz="850" spc="-30" i="1">
                <a:latin typeface="Tahoma"/>
                <a:cs typeface="Tahoma"/>
              </a:rPr>
              <a:t>E.M. (See Gaussian Mixtures</a:t>
            </a:r>
            <a:r>
              <a:rPr dirty="0" sz="850" spc="25" i="1">
                <a:latin typeface="Tahoma"/>
                <a:cs typeface="Tahoma"/>
              </a:rPr>
              <a:t> </a:t>
            </a:r>
            <a:r>
              <a:rPr dirty="0" sz="850" spc="-25" i="1">
                <a:latin typeface="Tahoma"/>
                <a:cs typeface="Tahoma"/>
              </a:rPr>
              <a:t>lecture</a:t>
            </a:r>
            <a:endParaRPr sz="850">
              <a:latin typeface="Tahoma"/>
              <a:cs typeface="Tahoma"/>
            </a:endParaRPr>
          </a:p>
          <a:p>
            <a:pPr marL="170815">
              <a:lnSpc>
                <a:spcPts val="994"/>
              </a:lnSpc>
            </a:pPr>
            <a:r>
              <a:rPr dirty="0" sz="850" spc="-25" i="1">
                <a:latin typeface="Tahoma"/>
                <a:cs typeface="Tahoma"/>
              </a:rPr>
              <a:t>for </a:t>
            </a:r>
            <a:r>
              <a:rPr dirty="0" sz="850" spc="-30" i="1">
                <a:latin typeface="Tahoma"/>
                <a:cs typeface="Tahoma"/>
              </a:rPr>
              <a:t>introduction)</a:t>
            </a:r>
            <a:endParaRPr sz="850">
              <a:latin typeface="Tahoma"/>
              <a:cs typeface="Tahoma"/>
            </a:endParaRPr>
          </a:p>
          <a:p>
            <a:pPr marL="32384">
              <a:lnSpc>
                <a:spcPct val="100000"/>
              </a:lnSpc>
              <a:spcBef>
                <a:spcPts val="520"/>
              </a:spcBef>
              <a:tabLst>
                <a:tab pos="3355975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303019" y="6656322"/>
            <a:ext cx="21977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GRADIENT DESCENT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RULE: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3019" y="7425185"/>
            <a:ext cx="3902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15" marR="5080" indent="-1714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η is </a:t>
            </a:r>
            <a:r>
              <a:rPr dirty="0" sz="1400">
                <a:latin typeface="Tahoma"/>
                <a:cs typeface="Tahoma"/>
              </a:rPr>
              <a:t>called </a:t>
            </a:r>
            <a:r>
              <a:rPr dirty="0" sz="1400" spc="-5">
                <a:latin typeface="Tahoma"/>
                <a:cs typeface="Tahoma"/>
              </a:rPr>
              <a:t>the LEARNING RATE. A small positive  number, e.g. η =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0.05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77619" y="4974590"/>
            <a:ext cx="4202430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0320">
              <a:lnSpc>
                <a:spcPts val="2515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GRADIENT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DESCENT</a:t>
            </a:r>
            <a:endParaRPr sz="2200">
              <a:latin typeface="Tahoma"/>
              <a:cs typeface="Tahoma"/>
            </a:endParaRPr>
          </a:p>
          <a:p>
            <a:pPr algn="ctr" marR="5080">
              <a:lnSpc>
                <a:spcPts val="2455"/>
              </a:lnSpc>
            </a:pPr>
            <a:r>
              <a:rPr dirty="0" sz="1400" spc="-5">
                <a:latin typeface="Tahoma"/>
                <a:cs typeface="Tahoma"/>
              </a:rPr>
              <a:t>Suppose we have a scalar function </a:t>
            </a:r>
            <a:r>
              <a:rPr dirty="0" baseline="-19379" sz="3225" spc="-15">
                <a:latin typeface="Times New Roman"/>
                <a:cs typeface="Times New Roman"/>
              </a:rPr>
              <a:t>f(w):</a:t>
            </a:r>
            <a:r>
              <a:rPr dirty="0" baseline="-19379" sz="3225" spc="-719">
                <a:latin typeface="Times New Roman"/>
                <a:cs typeface="Times New Roman"/>
              </a:rPr>
              <a:t> </a:t>
            </a:r>
            <a:r>
              <a:rPr dirty="0" baseline="-19379" sz="3225" spc="232">
                <a:latin typeface="Symbol"/>
                <a:cs typeface="Symbol"/>
              </a:rPr>
              <a:t></a:t>
            </a:r>
            <a:endParaRPr baseline="-19379" sz="3225">
              <a:latin typeface="Symbol"/>
              <a:cs typeface="Symbol"/>
            </a:endParaRPr>
          </a:p>
          <a:p>
            <a:pPr marL="25400" marR="1518285">
              <a:lnSpc>
                <a:spcPct val="117400"/>
              </a:lnSpc>
              <a:spcBef>
                <a:spcPts val="1914"/>
              </a:spcBef>
            </a:pPr>
            <a:r>
              <a:rPr dirty="0" sz="1400" spc="-5">
                <a:latin typeface="Tahoma"/>
                <a:cs typeface="Tahoma"/>
              </a:rPr>
              <a:t>We want to find a local minimum.  Assume our current weight is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50" spc="-40" i="1">
                <a:latin typeface="Tahoma"/>
                <a:cs typeface="Tahoma"/>
              </a:rPr>
              <a:t>w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96660" y="6860335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0" y="0"/>
                </a:moveTo>
                <a:lnTo>
                  <a:pt x="230890" y="0"/>
                </a:lnTo>
              </a:path>
            </a:pathLst>
          </a:custGeom>
          <a:ln w="8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506460" y="6854042"/>
            <a:ext cx="243204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600" spc="-75">
                <a:latin typeface="Symbol"/>
                <a:cs typeface="Symbol"/>
              </a:rPr>
              <a:t></a:t>
            </a:r>
            <a:r>
              <a:rPr dirty="0" sz="1600" spc="20" i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63429" y="6625991"/>
            <a:ext cx="147510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600" spc="20" i="1">
                <a:latin typeface="Times New Roman"/>
                <a:cs typeface="Times New Roman"/>
              </a:rPr>
              <a:t>w </a:t>
            </a:r>
            <a:r>
              <a:rPr dirty="0" sz="1600" spc="30">
                <a:latin typeface="Symbol"/>
                <a:cs typeface="Symbol"/>
              </a:rPr>
              <a:t>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35" i="1">
                <a:latin typeface="Times New Roman"/>
                <a:cs typeface="Times New Roman"/>
              </a:rPr>
              <a:t>w</a:t>
            </a:r>
            <a:r>
              <a:rPr dirty="0" sz="1600" spc="35">
                <a:latin typeface="Symbol"/>
                <a:cs typeface="Symbol"/>
              </a:rPr>
              <a:t></a:t>
            </a:r>
            <a:r>
              <a:rPr dirty="0" sz="1700" spc="35" i="1">
                <a:latin typeface="Symbol"/>
                <a:cs typeface="Symbol"/>
              </a:rPr>
              <a:t></a:t>
            </a:r>
            <a:r>
              <a:rPr dirty="0" sz="1700" spc="35" i="1">
                <a:latin typeface="Times New Roman"/>
                <a:cs typeface="Times New Roman"/>
              </a:rPr>
              <a:t> </a:t>
            </a:r>
            <a:r>
              <a:rPr dirty="0" baseline="36458" sz="2400" spc="22">
                <a:latin typeface="Symbol"/>
                <a:cs typeface="Symbol"/>
              </a:rPr>
              <a:t></a:t>
            </a:r>
            <a:r>
              <a:rPr dirty="0" baseline="36458" sz="2400" spc="22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f</a:t>
            </a:r>
            <a:r>
              <a:rPr dirty="0" sz="1600" spc="-225">
                <a:latin typeface="Times New Roman"/>
                <a:cs typeface="Times New Roman"/>
              </a:rPr>
              <a:t> </a:t>
            </a:r>
            <a:r>
              <a:rPr dirty="0" sz="2150" spc="-175">
                <a:latin typeface="Symbol"/>
                <a:cs typeface="Symbol"/>
              </a:rPr>
              <a:t></a:t>
            </a:r>
            <a:r>
              <a:rPr dirty="0" sz="1600" spc="-175" i="1">
                <a:latin typeface="Times New Roman"/>
                <a:cs typeface="Times New Roman"/>
              </a:rPr>
              <a:t>w</a:t>
            </a:r>
            <a:r>
              <a:rPr dirty="0" sz="2150" spc="-175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42113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2359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0319" y="1677578"/>
            <a:ext cx="2675890" cy="5295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55"/>
              </a:spcBef>
            </a:pPr>
            <a:r>
              <a:rPr dirty="0" sz="1400" spc="-5">
                <a:latin typeface="Tahoma"/>
                <a:cs typeface="Tahoma"/>
              </a:rPr>
              <a:t>We want to find a local minimum.  Assume our current weight is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50" spc="-40" i="1">
                <a:latin typeface="Tahoma"/>
                <a:cs typeface="Tahoma"/>
              </a:rPr>
              <a:t>w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19" y="2479038"/>
            <a:ext cx="21977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GRADIENT DESCENT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RULE: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19" y="3247901"/>
            <a:ext cx="3902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15" marR="5080" indent="-1714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η is </a:t>
            </a:r>
            <a:r>
              <a:rPr dirty="0" sz="1400">
                <a:latin typeface="Tahoma"/>
                <a:cs typeface="Tahoma"/>
              </a:rPr>
              <a:t>called </a:t>
            </a:r>
            <a:r>
              <a:rPr dirty="0" sz="1400" spc="-5">
                <a:latin typeface="Tahoma"/>
                <a:cs typeface="Tahoma"/>
              </a:rPr>
              <a:t>the LEARNING RATE. A small positive  number, e.g. η =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0.05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515"/>
              </a:lnSpc>
              <a:spcBef>
                <a:spcPts val="100"/>
              </a:spcBef>
            </a:pPr>
            <a:r>
              <a:rPr dirty="0" sz="2200" spc="-5"/>
              <a:t>GRADIENT</a:t>
            </a:r>
            <a:r>
              <a:rPr dirty="0" sz="2200" spc="-10"/>
              <a:t> </a:t>
            </a:r>
            <a:r>
              <a:rPr dirty="0" sz="2200" spc="-5"/>
              <a:t>DESCENT</a:t>
            </a:r>
            <a:endParaRPr sz="2200"/>
          </a:p>
          <a:p>
            <a:pPr algn="ctr">
              <a:lnSpc>
                <a:spcPts val="2455"/>
              </a:lnSpc>
            </a:pPr>
            <a:r>
              <a:rPr dirty="0" sz="1400" spc="-5">
                <a:solidFill>
                  <a:srgbClr val="000000"/>
                </a:solidFill>
              </a:rPr>
              <a:t>Suppose we have a scalar function </a:t>
            </a:r>
            <a:r>
              <a:rPr dirty="0" baseline="-19379" sz="3225" spc="-15">
                <a:solidFill>
                  <a:srgbClr val="000000"/>
                </a:solidFill>
                <a:latin typeface="Times New Roman"/>
                <a:cs typeface="Times New Roman"/>
              </a:rPr>
              <a:t>f(w):</a:t>
            </a:r>
            <a:r>
              <a:rPr dirty="0" baseline="-19379" sz="3225" spc="-7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19379" sz="3225" spc="232">
                <a:solidFill>
                  <a:srgbClr val="000000"/>
                </a:solidFill>
                <a:latin typeface="Symbol"/>
                <a:cs typeface="Symbol"/>
              </a:rPr>
              <a:t></a:t>
            </a:r>
            <a:endParaRPr baseline="-19379" sz="3225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6660" y="2683138"/>
            <a:ext cx="231140" cy="0"/>
          </a:xfrm>
          <a:custGeom>
            <a:avLst/>
            <a:gdLst/>
            <a:ahLst/>
            <a:cxnLst/>
            <a:rect l="l" t="t" r="r" b="b"/>
            <a:pathLst>
              <a:path w="231139" h="0">
                <a:moveTo>
                  <a:pt x="0" y="0"/>
                </a:moveTo>
                <a:lnTo>
                  <a:pt x="230890" y="0"/>
                </a:lnTo>
              </a:path>
            </a:pathLst>
          </a:custGeom>
          <a:ln w="86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506460" y="2676759"/>
            <a:ext cx="243204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600" spc="-75">
                <a:latin typeface="Symbol"/>
                <a:cs typeface="Symbol"/>
              </a:rPr>
              <a:t></a:t>
            </a:r>
            <a:r>
              <a:rPr dirty="0" sz="1600" spc="20" i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429" y="2448708"/>
            <a:ext cx="147510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600" spc="20" i="1">
                <a:latin typeface="Times New Roman"/>
                <a:cs typeface="Times New Roman"/>
              </a:rPr>
              <a:t>w </a:t>
            </a:r>
            <a:r>
              <a:rPr dirty="0" sz="1600" spc="30">
                <a:latin typeface="Symbol"/>
                <a:cs typeface="Symbol"/>
              </a:rPr>
              <a:t>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35" i="1">
                <a:latin typeface="Times New Roman"/>
                <a:cs typeface="Times New Roman"/>
              </a:rPr>
              <a:t>w</a:t>
            </a:r>
            <a:r>
              <a:rPr dirty="0" sz="1600" spc="35">
                <a:latin typeface="Symbol"/>
                <a:cs typeface="Symbol"/>
              </a:rPr>
              <a:t></a:t>
            </a:r>
            <a:r>
              <a:rPr dirty="0" sz="1700" spc="35" i="1">
                <a:latin typeface="Symbol"/>
                <a:cs typeface="Symbol"/>
              </a:rPr>
              <a:t></a:t>
            </a:r>
            <a:r>
              <a:rPr dirty="0" sz="1700" spc="35" i="1">
                <a:latin typeface="Times New Roman"/>
                <a:cs typeface="Times New Roman"/>
              </a:rPr>
              <a:t> </a:t>
            </a:r>
            <a:r>
              <a:rPr dirty="0" baseline="36458" sz="2400" spc="22">
                <a:latin typeface="Symbol"/>
                <a:cs typeface="Symbol"/>
              </a:rPr>
              <a:t></a:t>
            </a:r>
            <a:r>
              <a:rPr dirty="0" baseline="36458" sz="2400" spc="22">
                <a:latin typeface="Times New Roman"/>
                <a:cs typeface="Times New Roman"/>
              </a:rPr>
              <a:t> </a:t>
            </a:r>
            <a:r>
              <a:rPr dirty="0" sz="1600" spc="10">
                <a:latin typeface="Times New Roman"/>
                <a:cs typeface="Times New Roman"/>
              </a:rPr>
              <a:t>f</a:t>
            </a:r>
            <a:r>
              <a:rPr dirty="0" sz="1600" spc="-225">
                <a:latin typeface="Times New Roman"/>
                <a:cs typeface="Times New Roman"/>
              </a:rPr>
              <a:t> </a:t>
            </a:r>
            <a:r>
              <a:rPr dirty="0" sz="2150" spc="-175">
                <a:latin typeface="Symbol"/>
                <a:cs typeface="Symbol"/>
              </a:rPr>
              <a:t></a:t>
            </a:r>
            <a:r>
              <a:rPr dirty="0" sz="1600" spc="-175" i="1">
                <a:latin typeface="Times New Roman"/>
                <a:cs typeface="Times New Roman"/>
              </a:rPr>
              <a:t>w</a:t>
            </a:r>
            <a:r>
              <a:rPr dirty="0" sz="2150" spc="-175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800" y="3739896"/>
            <a:ext cx="3810000" cy="264795"/>
          </a:xfrm>
          <a:prstGeom prst="rect">
            <a:avLst/>
          </a:prstGeom>
          <a:solidFill>
            <a:srgbClr val="F4FDA1"/>
          </a:solidFill>
          <a:ln w="4762">
            <a:solidFill>
              <a:srgbClr val="FF0101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95"/>
              </a:spcBef>
            </a:pPr>
            <a:r>
              <a:rPr dirty="0" sz="1400" spc="-5">
                <a:latin typeface="Tahoma"/>
                <a:cs typeface="Tahoma"/>
              </a:rPr>
              <a:t>QUESTION: Justify the </a:t>
            </a:r>
            <a:r>
              <a:rPr dirty="0" sz="1400" spc="-10">
                <a:latin typeface="Tahoma"/>
                <a:cs typeface="Tahoma"/>
              </a:rPr>
              <a:t>Gradient </a:t>
            </a:r>
            <a:r>
              <a:rPr dirty="0" sz="1400" spc="-5">
                <a:latin typeface="Tahoma"/>
                <a:cs typeface="Tahoma"/>
              </a:rPr>
              <a:t>Descent</a:t>
            </a:r>
            <a:r>
              <a:rPr dirty="0" sz="1400" spc="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Rule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2977895"/>
            <a:ext cx="2019300" cy="599440"/>
          </a:xfrm>
          <a:custGeom>
            <a:avLst/>
            <a:gdLst/>
            <a:ahLst/>
            <a:cxnLst/>
            <a:rect l="l" t="t" r="r" b="b"/>
            <a:pathLst>
              <a:path w="2019300" h="599439">
                <a:moveTo>
                  <a:pt x="841248" y="381000"/>
                </a:moveTo>
                <a:lnTo>
                  <a:pt x="336803" y="381000"/>
                </a:lnTo>
                <a:lnTo>
                  <a:pt x="25146" y="598931"/>
                </a:lnTo>
                <a:lnTo>
                  <a:pt x="841248" y="381000"/>
                </a:lnTo>
                <a:close/>
              </a:path>
              <a:path w="2019300" h="599439">
                <a:moveTo>
                  <a:pt x="2019300" y="0"/>
                </a:moveTo>
                <a:lnTo>
                  <a:pt x="0" y="0"/>
                </a:lnTo>
                <a:lnTo>
                  <a:pt x="0" y="381000"/>
                </a:lnTo>
                <a:lnTo>
                  <a:pt x="2019300" y="381000"/>
                </a:lnTo>
                <a:lnTo>
                  <a:pt x="2019300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38500" y="2977895"/>
            <a:ext cx="2019300" cy="599440"/>
          </a:xfrm>
          <a:custGeom>
            <a:avLst/>
            <a:gdLst/>
            <a:ahLst/>
            <a:cxnLst/>
            <a:rect l="l" t="t" r="r" b="b"/>
            <a:pathLst>
              <a:path w="2019300" h="599439">
                <a:moveTo>
                  <a:pt x="0" y="0"/>
                </a:moveTo>
                <a:lnTo>
                  <a:pt x="0" y="381000"/>
                </a:lnTo>
                <a:lnTo>
                  <a:pt x="336803" y="381000"/>
                </a:lnTo>
                <a:lnTo>
                  <a:pt x="25146" y="598931"/>
                </a:lnTo>
                <a:lnTo>
                  <a:pt x="841248" y="381000"/>
                </a:lnTo>
                <a:lnTo>
                  <a:pt x="2019300" y="381000"/>
                </a:lnTo>
                <a:lnTo>
                  <a:pt x="2019300" y="0"/>
                </a:lnTo>
                <a:lnTo>
                  <a:pt x="336803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87267" y="2971291"/>
            <a:ext cx="1743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9A"/>
                </a:solidFill>
                <a:latin typeface="Tahoma"/>
                <a:cs typeface="Tahoma"/>
              </a:rPr>
              <a:t>Recall Andrew’s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favorite  default value for anything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77619" y="5098795"/>
            <a:ext cx="418084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 Descent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in “m”</a:t>
            </a:r>
            <a:r>
              <a:rPr dirty="0" sz="2000" spc="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Dimensions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65"/>
              </a:spcBef>
              <a:tabLst>
                <a:tab pos="565785" algn="l"/>
              </a:tabLst>
            </a:pPr>
            <a:r>
              <a:rPr dirty="0" sz="1200" spc="-5">
                <a:latin typeface="Tahoma"/>
                <a:cs typeface="Tahoma"/>
              </a:rPr>
              <a:t>Given	</a:t>
            </a:r>
            <a:r>
              <a:rPr dirty="0" baseline="1851" sz="2250" spc="22">
                <a:latin typeface="Times New Roman"/>
                <a:cs typeface="Times New Roman"/>
              </a:rPr>
              <a:t>f(</a:t>
            </a:r>
            <a:r>
              <a:rPr dirty="0" baseline="1851" sz="2250" spc="22" b="1">
                <a:latin typeface="Times New Roman"/>
                <a:cs typeface="Times New Roman"/>
              </a:rPr>
              <a:t>w</a:t>
            </a:r>
            <a:r>
              <a:rPr dirty="0" baseline="1851" sz="2250" spc="22">
                <a:latin typeface="Times New Roman"/>
                <a:cs typeface="Times New Roman"/>
              </a:rPr>
              <a:t>)</a:t>
            </a:r>
            <a:r>
              <a:rPr dirty="0" baseline="1851" sz="2250" spc="-240">
                <a:latin typeface="Times New Roman"/>
                <a:cs typeface="Times New Roman"/>
              </a:rPr>
              <a:t> </a:t>
            </a:r>
            <a:r>
              <a:rPr dirty="0" baseline="1851" sz="2250" spc="-7">
                <a:latin typeface="Times New Roman"/>
                <a:cs typeface="Times New Roman"/>
              </a:rPr>
              <a:t>:</a:t>
            </a:r>
            <a:r>
              <a:rPr dirty="0" baseline="1851" sz="2250" spc="-277">
                <a:latin typeface="Times New Roman"/>
                <a:cs typeface="Times New Roman"/>
              </a:rPr>
              <a:t> </a:t>
            </a:r>
            <a:r>
              <a:rPr dirty="0" baseline="1851" sz="2250" spc="44">
                <a:latin typeface="Symbol"/>
                <a:cs typeface="Symbol"/>
              </a:rPr>
              <a:t></a:t>
            </a:r>
            <a:r>
              <a:rPr dirty="0" baseline="45751" sz="1275" spc="44" i="1">
                <a:latin typeface="Times New Roman"/>
                <a:cs typeface="Times New Roman"/>
              </a:rPr>
              <a:t>m</a:t>
            </a:r>
            <a:r>
              <a:rPr dirty="0" baseline="45751" sz="1275" spc="397" i="1">
                <a:latin typeface="Times New Roman"/>
                <a:cs typeface="Times New Roman"/>
              </a:rPr>
              <a:t> </a:t>
            </a:r>
            <a:r>
              <a:rPr dirty="0" baseline="1851" sz="2250" spc="-15">
                <a:latin typeface="Symbol"/>
                <a:cs typeface="Symbol"/>
              </a:rPr>
              <a:t></a:t>
            </a:r>
            <a:r>
              <a:rPr dirty="0" baseline="1851" sz="2250" spc="-150">
                <a:latin typeface="Times New Roman"/>
                <a:cs typeface="Times New Roman"/>
              </a:rPr>
              <a:t> </a:t>
            </a:r>
            <a:r>
              <a:rPr dirty="0" baseline="1851" sz="2250" spc="-15">
                <a:latin typeface="Symbol"/>
                <a:cs typeface="Symbol"/>
              </a:rPr>
              <a:t></a:t>
            </a:r>
            <a:endParaRPr baseline="1851" sz="2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7319" y="7589773"/>
            <a:ext cx="8204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Equivalently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2320" y="7940141"/>
            <a:ext cx="36830" cy="1289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650" spc="5" i="1">
                <a:latin typeface="Times New Roman"/>
                <a:cs typeface="Times New Roman"/>
              </a:rPr>
              <a:t>j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5939" y="7825083"/>
            <a:ext cx="401955" cy="1289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64490" algn="l"/>
              </a:tabLst>
            </a:pPr>
            <a:r>
              <a:rPr dirty="0" sz="650" spc="5" i="1">
                <a:latin typeface="Times New Roman"/>
                <a:cs typeface="Times New Roman"/>
              </a:rPr>
              <a:t>j</a:t>
            </a:r>
            <a:r>
              <a:rPr dirty="0" sz="650" spc="5" i="1">
                <a:latin typeface="Times New Roman"/>
                <a:cs typeface="Times New Roman"/>
              </a:rPr>
              <a:t>	</a:t>
            </a:r>
            <a:r>
              <a:rPr dirty="0" sz="650" spc="5" i="1">
                <a:latin typeface="Times New Roman"/>
                <a:cs typeface="Times New Roman"/>
              </a:rPr>
              <a:t>j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0963" y="7841953"/>
            <a:ext cx="18351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1150" spc="-10">
                <a:latin typeface="Symbol"/>
                <a:cs typeface="Symbol"/>
              </a:rPr>
              <a:t></a:t>
            </a:r>
            <a:r>
              <a:rPr dirty="0" sz="1150" spc="5" i="1"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3344" y="7633165"/>
            <a:ext cx="25209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u="sng" sz="1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15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5450" y="7678761"/>
            <a:ext cx="127127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970280" algn="l"/>
              </a:tabLst>
            </a:pPr>
            <a:r>
              <a:rPr dirty="0" sz="1150" spc="5" i="1">
                <a:latin typeface="Times New Roman"/>
                <a:cs typeface="Times New Roman"/>
              </a:rPr>
              <a:t>w </a:t>
            </a:r>
            <a:r>
              <a:rPr dirty="0" sz="1150" spc="295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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w</a:t>
            </a:r>
            <a:r>
              <a:rPr dirty="0" sz="1150" spc="10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-</a:t>
            </a:r>
            <a:r>
              <a:rPr dirty="0" sz="1150" spc="-110">
                <a:latin typeface="Times New Roman"/>
                <a:cs typeface="Times New Roman"/>
              </a:rPr>
              <a:t> </a:t>
            </a:r>
            <a:r>
              <a:rPr dirty="0" sz="1150" spc="5" i="1">
                <a:latin typeface="Times New Roman"/>
                <a:cs typeface="Times New Roman"/>
              </a:rPr>
              <a:t>η	</a:t>
            </a:r>
            <a:r>
              <a:rPr dirty="0" sz="1150">
                <a:latin typeface="Times New Roman"/>
                <a:cs typeface="Times New Roman"/>
              </a:rPr>
              <a:t>f</a:t>
            </a:r>
            <a:r>
              <a:rPr dirty="0" sz="1150" spc="-17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Symbol"/>
                <a:cs typeface="Symbol"/>
              </a:rPr>
              <a:t></a:t>
            </a:r>
            <a:r>
              <a:rPr dirty="0" sz="1150" spc="-45">
                <a:latin typeface="Times New Roman"/>
                <a:cs typeface="Times New Roman"/>
              </a:rPr>
              <a:t>w</a:t>
            </a:r>
            <a:r>
              <a:rPr dirty="0" sz="1500" spc="-45">
                <a:latin typeface="Symbol"/>
                <a:cs typeface="Symbol"/>
              </a:rPr>
              <a:t>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2220" y="7649309"/>
            <a:ext cx="1835150" cy="47117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000" spc="-5">
                <a:latin typeface="Tahoma"/>
                <a:cs typeface="Tahoma"/>
              </a:rPr>
              <a:t>….where </a:t>
            </a:r>
            <a:r>
              <a:rPr dirty="0" sz="1000">
                <a:latin typeface="Tahoma"/>
                <a:cs typeface="Tahoma"/>
              </a:rPr>
              <a:t>w</a:t>
            </a:r>
            <a:r>
              <a:rPr dirty="0" baseline="-21367" sz="975">
                <a:latin typeface="Tahoma"/>
                <a:cs typeface="Tahoma"/>
              </a:rPr>
              <a:t>j </a:t>
            </a:r>
            <a:r>
              <a:rPr dirty="0" sz="1000" spc="-5">
                <a:latin typeface="Tahoma"/>
                <a:cs typeface="Tahoma"/>
              </a:rPr>
              <a:t>is the </a:t>
            </a:r>
            <a:r>
              <a:rPr dirty="0" sz="1050" spc="-10" i="1">
                <a:latin typeface="Tahoma"/>
                <a:cs typeface="Tahoma"/>
              </a:rPr>
              <a:t>j</a:t>
            </a:r>
            <a:r>
              <a:rPr dirty="0" sz="1000" spc="-10">
                <a:latin typeface="Tahoma"/>
                <a:cs typeface="Tahoma"/>
              </a:rPr>
              <a:t>th</a:t>
            </a:r>
            <a:r>
              <a:rPr dirty="0" sz="1000" spc="-13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weight</a:t>
            </a: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dirty="0" sz="900" spc="-5">
                <a:latin typeface="Tahoma"/>
                <a:cs typeface="Tahoma"/>
              </a:rPr>
              <a:t>“just </a:t>
            </a:r>
            <a:r>
              <a:rPr dirty="0" sz="900">
                <a:latin typeface="Tahoma"/>
                <a:cs typeface="Tahoma"/>
              </a:rPr>
              <a:t>like a linear </a:t>
            </a:r>
            <a:r>
              <a:rPr dirty="0" sz="900" spc="-5">
                <a:latin typeface="Tahoma"/>
                <a:cs typeface="Tahoma"/>
              </a:rPr>
              <a:t>feedback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system”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4224" y="6088323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 h="0">
                <a:moveTo>
                  <a:pt x="0" y="0"/>
                </a:moveTo>
                <a:lnTo>
                  <a:pt x="212607" y="0"/>
                </a:lnTo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66703" y="663697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649" y="0"/>
                </a:lnTo>
              </a:path>
            </a:pathLst>
          </a:custGeom>
          <a:ln w="64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11423" y="6569660"/>
            <a:ext cx="7302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1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1423" y="6270194"/>
            <a:ext cx="7302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1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86023" y="6207711"/>
            <a:ext cx="266509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32407" sz="1800" spc="15">
                <a:latin typeface="Symbol"/>
                <a:cs typeface="Symbol"/>
              </a:rPr>
              <a:t></a:t>
            </a:r>
            <a:r>
              <a:rPr dirty="0" baseline="32407" sz="18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points in direction of </a:t>
            </a:r>
            <a:r>
              <a:rPr dirty="0" sz="1200" spc="-5">
                <a:latin typeface="Tahoma"/>
                <a:cs typeface="Tahoma"/>
              </a:rPr>
              <a:t>steepest</a:t>
            </a:r>
            <a:r>
              <a:rPr dirty="0" sz="1200" spc="-2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ascent.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1423" y="5971477"/>
            <a:ext cx="7302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1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3444" y="6708316"/>
            <a:ext cx="69088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17855" algn="l"/>
              </a:tabLst>
            </a:pPr>
            <a:r>
              <a:rPr dirty="0" sz="1200" spc="10">
                <a:latin typeface="Symbol"/>
                <a:cs typeface="Symbol"/>
              </a:rPr>
              <a:t></a:t>
            </a:r>
            <a:r>
              <a:rPr dirty="0" sz="1200" spc="10">
                <a:latin typeface="Times New Roman"/>
                <a:cs typeface="Times New Roman"/>
              </a:rPr>
              <a:t>	</a:t>
            </a:r>
            <a:r>
              <a:rPr dirty="0" sz="1200" spc="1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3444" y="6420286"/>
            <a:ext cx="25082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00" spc="10">
                <a:latin typeface="Symbol"/>
                <a:cs typeface="Symbol"/>
              </a:rPr>
              <a:t>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baseline="4629" sz="1800" spc="15">
                <a:latin typeface="Symbol"/>
                <a:cs typeface="Symbol"/>
              </a:rPr>
              <a:t></a:t>
            </a:r>
            <a:endParaRPr baseline="4629" sz="1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0941" y="6457943"/>
            <a:ext cx="39878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Times New Roman"/>
                <a:cs typeface="Times New Roman"/>
              </a:rPr>
              <a:t>f</a:t>
            </a:r>
            <a:r>
              <a:rPr dirty="0" sz="1200" spc="-204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Symbol"/>
                <a:cs typeface="Symbol"/>
              </a:rPr>
              <a:t></a:t>
            </a:r>
            <a:r>
              <a:rPr dirty="0" sz="1200" spc="-75">
                <a:latin typeface="Times New Roman"/>
                <a:cs typeface="Times New Roman"/>
              </a:rPr>
              <a:t>w</a:t>
            </a:r>
            <a:r>
              <a:rPr dirty="0" sz="1600" spc="-75">
                <a:latin typeface="Symbol"/>
                <a:cs typeface="Symbol"/>
              </a:rPr>
              <a:t></a:t>
            </a:r>
            <a:r>
              <a:rPr dirty="0" baseline="32407" sz="1800" spc="-112">
                <a:latin typeface="Symbol"/>
                <a:cs typeface="Symbol"/>
              </a:rPr>
              <a:t></a:t>
            </a:r>
            <a:endParaRPr baseline="32407" sz="1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8044" y="5908542"/>
            <a:ext cx="74168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32407" sz="1800" spc="15">
                <a:latin typeface="Symbol"/>
                <a:cs typeface="Symbol"/>
              </a:rPr>
              <a:t></a:t>
            </a:r>
            <a:r>
              <a:rPr dirty="0" baseline="32407" sz="1800" spc="15">
                <a:latin typeface="Times New Roman"/>
                <a:cs typeface="Times New Roman"/>
              </a:rPr>
              <a:t> </a:t>
            </a:r>
            <a:r>
              <a:rPr dirty="0" baseline="34722" sz="1800" spc="15">
                <a:latin typeface="Symbol"/>
                <a:cs typeface="Symbol"/>
              </a:rPr>
              <a:t></a:t>
            </a:r>
            <a:r>
              <a:rPr dirty="0" baseline="34722" sz="18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Symbol"/>
                <a:cs typeface="Symbol"/>
              </a:rPr>
              <a:t></a:t>
            </a:r>
            <a:r>
              <a:rPr dirty="0" sz="1200" spc="-45">
                <a:latin typeface="Times New Roman"/>
                <a:cs typeface="Times New Roman"/>
              </a:rPr>
              <a:t>w</a:t>
            </a:r>
            <a:r>
              <a:rPr dirty="0" sz="1600" spc="-45">
                <a:latin typeface="Symbol"/>
                <a:cs typeface="Symbol"/>
              </a:rPr>
              <a:t></a:t>
            </a:r>
            <a:r>
              <a:rPr dirty="0" baseline="32407" sz="1800" spc="-67">
                <a:latin typeface="Symbol"/>
                <a:cs typeface="Symbol"/>
              </a:rPr>
              <a:t></a:t>
            </a:r>
            <a:endParaRPr baseline="32407" sz="1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2710" y="6733723"/>
            <a:ext cx="78740" cy="134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700" spc="10" i="1">
                <a:latin typeface="Times New Roman"/>
                <a:cs typeface="Times New Roman"/>
              </a:rPr>
              <a:t>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68044" y="6629830"/>
            <a:ext cx="31750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20833" sz="1800" spc="15">
                <a:latin typeface="Symbol"/>
                <a:cs typeface="Symbol"/>
              </a:rPr>
              <a:t></a:t>
            </a:r>
            <a:r>
              <a:rPr dirty="0" baseline="20833" sz="1800" spc="-262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Symbol"/>
                <a:cs typeface="Symbol"/>
              </a:rPr>
              <a:t></a:t>
            </a:r>
            <a:r>
              <a:rPr dirty="0" sz="1200" spc="-2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8044" y="6080430"/>
            <a:ext cx="33464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39351" sz="1800" spc="15">
                <a:latin typeface="Symbol"/>
                <a:cs typeface="Symbol"/>
              </a:rPr>
              <a:t></a:t>
            </a:r>
            <a:r>
              <a:rPr dirty="0" baseline="39351" sz="1800" spc="-7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Symbol"/>
                <a:cs typeface="Symbol"/>
              </a:rPr>
              <a:t></a:t>
            </a:r>
            <a:r>
              <a:rPr dirty="0" sz="1200" spc="-2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50904" y="6213344"/>
            <a:ext cx="947419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185"/>
              </a:lnSpc>
              <a:spcBef>
                <a:spcPts val="120"/>
              </a:spcBef>
              <a:tabLst>
                <a:tab pos="789940" algn="l"/>
              </a:tabLst>
            </a:pPr>
            <a:r>
              <a:rPr dirty="0" sz="1200" spc="-50">
                <a:latin typeface="Symbol"/>
                <a:cs typeface="Symbol"/>
              </a:rPr>
              <a:t></a:t>
            </a:r>
            <a:r>
              <a:rPr dirty="0" sz="1200" spc="-50">
                <a:latin typeface="Times New Roman"/>
                <a:cs typeface="Times New Roman"/>
              </a:rPr>
              <a:t>f</a:t>
            </a:r>
            <a:r>
              <a:rPr dirty="0" sz="1600" spc="-50">
                <a:latin typeface="Symbol"/>
                <a:cs typeface="Symbol"/>
              </a:rPr>
              <a:t></a:t>
            </a:r>
            <a:r>
              <a:rPr dirty="0" sz="1200" spc="-50">
                <a:latin typeface="Times New Roman"/>
                <a:cs typeface="Times New Roman"/>
              </a:rPr>
              <a:t>w</a:t>
            </a:r>
            <a:r>
              <a:rPr dirty="0" sz="1600" spc="-50">
                <a:latin typeface="Symbol"/>
                <a:cs typeface="Symbol"/>
              </a:rPr>
              <a:t></a:t>
            </a:r>
            <a:r>
              <a:rPr dirty="0" sz="1600" spc="-23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Symbol"/>
                <a:cs typeface="Symbol"/>
              </a:rPr>
              <a:t></a:t>
            </a:r>
            <a:r>
              <a:rPr dirty="0" sz="1200" spc="-140">
                <a:latin typeface="Times New Roman"/>
                <a:cs typeface="Times New Roman"/>
              </a:rPr>
              <a:t> </a:t>
            </a:r>
            <a:r>
              <a:rPr dirty="0" baseline="50925" sz="1800" spc="15">
                <a:latin typeface="Symbol"/>
                <a:cs typeface="Symbol"/>
              </a:rPr>
              <a:t></a:t>
            </a:r>
            <a:r>
              <a:rPr dirty="0" baseline="50925" sz="1800" spc="15">
                <a:latin typeface="Times New Roman"/>
                <a:cs typeface="Times New Roman"/>
              </a:rPr>
              <a:t>	</a:t>
            </a:r>
            <a:r>
              <a:rPr dirty="0" baseline="91269" sz="1050" spc="7">
                <a:latin typeface="Times New Roman"/>
                <a:cs typeface="Times New Roman"/>
              </a:rPr>
              <a:t>1</a:t>
            </a:r>
            <a:r>
              <a:rPr dirty="0" baseline="91269" sz="1050" spc="-67">
                <a:latin typeface="Times New Roman"/>
                <a:cs typeface="Times New Roman"/>
              </a:rPr>
              <a:t> </a:t>
            </a:r>
            <a:r>
              <a:rPr dirty="0" sz="1200" spc="-595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algn="ctr" marL="197485">
              <a:lnSpc>
                <a:spcPts val="705"/>
              </a:lnSpc>
            </a:pPr>
            <a:r>
              <a:rPr dirty="0" sz="1200" spc="10">
                <a:latin typeface="Symbol"/>
                <a:cs typeface="Symbol"/>
              </a:rPr>
              <a:t>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79485" y="6963116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90">
                <a:moveTo>
                  <a:pt x="0" y="0"/>
                </a:moveTo>
                <a:lnTo>
                  <a:pt x="0" y="186689"/>
                </a:lnTo>
              </a:path>
            </a:pathLst>
          </a:custGeom>
          <a:ln w="58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65069" y="6963116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90">
                <a:moveTo>
                  <a:pt x="0" y="0"/>
                </a:moveTo>
                <a:lnTo>
                  <a:pt x="0" y="186689"/>
                </a:lnTo>
              </a:path>
            </a:pathLst>
          </a:custGeom>
          <a:ln w="58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91919" y="6861495"/>
            <a:ext cx="3778250" cy="6800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5400" marR="30480" indent="1171575">
              <a:lnSpc>
                <a:spcPct val="127600"/>
              </a:lnSpc>
              <a:spcBef>
                <a:spcPts val="50"/>
              </a:spcBef>
              <a:tabLst>
                <a:tab pos="2107565" algn="l"/>
              </a:tabLst>
            </a:pPr>
            <a:r>
              <a:rPr dirty="0" baseline="16203" sz="1800" spc="-67">
                <a:latin typeface="Symbol"/>
                <a:cs typeface="Symbol"/>
              </a:rPr>
              <a:t></a:t>
            </a:r>
            <a:r>
              <a:rPr dirty="0" baseline="16203" sz="1800" spc="-67">
                <a:latin typeface="Times New Roman"/>
                <a:cs typeface="Times New Roman"/>
              </a:rPr>
              <a:t>f</a:t>
            </a:r>
            <a:r>
              <a:rPr dirty="0" baseline="12152" sz="2400" spc="-67">
                <a:latin typeface="Symbol"/>
                <a:cs typeface="Symbol"/>
              </a:rPr>
              <a:t></a:t>
            </a:r>
            <a:r>
              <a:rPr dirty="0" baseline="16203" sz="1800" spc="-67">
                <a:latin typeface="Times New Roman"/>
                <a:cs typeface="Times New Roman"/>
              </a:rPr>
              <a:t>w</a:t>
            </a:r>
            <a:r>
              <a:rPr dirty="0" baseline="12152" sz="2400" spc="-67">
                <a:latin typeface="Symbol"/>
                <a:cs typeface="Symbol"/>
              </a:rPr>
              <a:t></a:t>
            </a:r>
            <a:r>
              <a:rPr dirty="0" baseline="12152" sz="2400" spc="-67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gradient in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direction  </a:t>
            </a:r>
            <a:r>
              <a:rPr dirty="0" sz="1200" spc="-5">
                <a:latin typeface="Tahoma"/>
                <a:cs typeface="Tahoma"/>
              </a:rPr>
              <a:t>GRADIENT DESCENT </a:t>
            </a:r>
            <a:r>
              <a:rPr dirty="0" sz="1200">
                <a:latin typeface="Tahoma"/>
                <a:cs typeface="Tahoma"/>
              </a:rPr>
              <a:t>RULE:	</a:t>
            </a:r>
            <a:r>
              <a:rPr dirty="0" sz="1400">
                <a:latin typeface="Times New Roman"/>
                <a:cs typeface="Times New Roman"/>
              </a:rPr>
              <a:t>w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-15">
                <a:latin typeface="Symbol"/>
                <a:cs typeface="Symbol"/>
              </a:rPr>
              <a:t></a:t>
            </a:r>
            <a:r>
              <a:rPr dirty="0" sz="1400" spc="-15">
                <a:latin typeface="Times New Roman"/>
                <a:cs typeface="Times New Roman"/>
              </a:rPr>
              <a:t>w-</a:t>
            </a:r>
            <a:r>
              <a:rPr dirty="0" sz="1450" spc="-15" i="1">
                <a:latin typeface="Symbol"/>
                <a:cs typeface="Symbol"/>
              </a:rPr>
              <a:t></a:t>
            </a:r>
            <a:r>
              <a:rPr dirty="0" sz="1400" spc="-15">
                <a:latin typeface="Symbol"/>
                <a:cs typeface="Symbol"/>
              </a:rPr>
              <a:t></a:t>
            </a:r>
            <a:r>
              <a:rPr dirty="0" sz="1400" spc="-15">
                <a:latin typeface="Times New Roman"/>
                <a:cs typeface="Times New Roman"/>
              </a:rPr>
              <a:t>f</a:t>
            </a:r>
            <a:r>
              <a:rPr dirty="0" baseline="1501" sz="2775" spc="-22">
                <a:latin typeface="Symbol"/>
                <a:cs typeface="Symbol"/>
              </a:rPr>
              <a:t></a:t>
            </a:r>
            <a:r>
              <a:rPr dirty="0" sz="1400" spc="-15">
                <a:latin typeface="Times New Roman"/>
                <a:cs typeface="Times New Roman"/>
              </a:rPr>
              <a:t>w</a:t>
            </a:r>
            <a:r>
              <a:rPr dirty="0" baseline="1501" sz="2775" spc="-22">
                <a:latin typeface="Symbol"/>
                <a:cs typeface="Symbol"/>
              </a:rPr>
              <a:t></a:t>
            </a:r>
            <a:endParaRPr baseline="1501" sz="2775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19" y="751585"/>
            <a:ext cx="4158615" cy="2564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71575" marR="52705" indent="-10972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What’s all this got to do with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Neural 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Nets, then,</a:t>
            </a:r>
            <a:r>
              <a:rPr dirty="0" sz="20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eh??</a:t>
            </a:r>
            <a:endParaRPr sz="2000">
              <a:latin typeface="Tahoma"/>
              <a:cs typeface="Tahoma"/>
            </a:endParaRPr>
          </a:p>
          <a:p>
            <a:pPr marR="302260">
              <a:lnSpc>
                <a:spcPct val="100000"/>
              </a:lnSpc>
              <a:spcBef>
                <a:spcPts val="1100"/>
              </a:spcBef>
            </a:pPr>
            <a:r>
              <a:rPr dirty="0" sz="1200" spc="-5">
                <a:latin typeface="Tahoma"/>
                <a:cs typeface="Tahoma"/>
              </a:rPr>
              <a:t>For supervised </a:t>
            </a:r>
            <a:r>
              <a:rPr dirty="0" sz="1200">
                <a:latin typeface="Tahoma"/>
                <a:cs typeface="Tahoma"/>
              </a:rPr>
              <a:t>learning, </a:t>
            </a:r>
            <a:r>
              <a:rPr dirty="0" sz="1200" spc="-5">
                <a:latin typeface="Tahoma"/>
                <a:cs typeface="Tahoma"/>
              </a:rPr>
              <a:t>neural </a:t>
            </a:r>
            <a:r>
              <a:rPr dirty="0" sz="1200">
                <a:latin typeface="Tahoma"/>
                <a:cs typeface="Tahoma"/>
              </a:rPr>
              <a:t>nets are also models </a:t>
            </a:r>
            <a:r>
              <a:rPr dirty="0" sz="1200" spc="-5">
                <a:latin typeface="Tahoma"/>
                <a:cs typeface="Tahoma"/>
              </a:rPr>
              <a:t>with  </a:t>
            </a:r>
            <a:r>
              <a:rPr dirty="0" sz="1200">
                <a:latin typeface="Tahoma"/>
                <a:cs typeface="Tahoma"/>
              </a:rPr>
              <a:t>vectors of </a:t>
            </a:r>
            <a:r>
              <a:rPr dirty="0" sz="1200" b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parameters in </a:t>
            </a:r>
            <a:r>
              <a:rPr dirty="0" sz="1200" spc="-5">
                <a:latin typeface="Tahoma"/>
                <a:cs typeface="Tahoma"/>
              </a:rPr>
              <a:t>them. </a:t>
            </a:r>
            <a:r>
              <a:rPr dirty="0" sz="1200">
                <a:latin typeface="Tahoma"/>
                <a:cs typeface="Tahoma"/>
              </a:rPr>
              <a:t>They are now </a:t>
            </a:r>
            <a:r>
              <a:rPr dirty="0" sz="1200" spc="-5">
                <a:latin typeface="Tahoma"/>
                <a:cs typeface="Tahoma"/>
              </a:rPr>
              <a:t>called  weights.</a:t>
            </a:r>
            <a:endParaRPr sz="12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Tahoma"/>
                <a:cs typeface="Tahoma"/>
              </a:rPr>
              <a:t>As </a:t>
            </a:r>
            <a:r>
              <a:rPr dirty="0" sz="1200" spc="-5">
                <a:latin typeface="Tahoma"/>
                <a:cs typeface="Tahoma"/>
              </a:rPr>
              <a:t>before, we want to compute the weights to minimize </a:t>
            </a:r>
            <a:r>
              <a:rPr dirty="0" sz="1200">
                <a:latin typeface="Tahoma"/>
                <a:cs typeface="Tahoma"/>
              </a:rPr>
              <a:t>sum-  of-squared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residuals.</a:t>
            </a:r>
            <a:endParaRPr sz="1200">
              <a:latin typeface="Tahoma"/>
              <a:cs typeface="Tahoma"/>
            </a:endParaRPr>
          </a:p>
          <a:p>
            <a:pPr marL="914400" marR="215900">
              <a:lnSpc>
                <a:spcPct val="119600"/>
              </a:lnSpc>
              <a:spcBef>
                <a:spcPts val="5"/>
              </a:spcBef>
            </a:pPr>
            <a:r>
              <a:rPr dirty="0" sz="1200">
                <a:latin typeface="Tahoma"/>
                <a:cs typeface="Tahoma"/>
              </a:rPr>
              <a:t>Which </a:t>
            </a:r>
            <a:r>
              <a:rPr dirty="0" sz="1200" spc="-5">
                <a:latin typeface="Tahoma"/>
                <a:cs typeface="Tahoma"/>
              </a:rPr>
              <a:t>turns out, under “Gaussian </a:t>
            </a:r>
            <a:r>
              <a:rPr dirty="0" sz="1200">
                <a:latin typeface="Tahoma"/>
                <a:cs typeface="Tahoma"/>
              </a:rPr>
              <a:t>i.i.d noise”  assumption </a:t>
            </a:r>
            <a:r>
              <a:rPr dirty="0" sz="1200" spc="-5">
                <a:latin typeface="Tahoma"/>
                <a:cs typeface="Tahoma"/>
              </a:rPr>
              <a:t>to </a:t>
            </a:r>
            <a:r>
              <a:rPr dirty="0" sz="1200">
                <a:latin typeface="Tahoma"/>
                <a:cs typeface="Tahoma"/>
              </a:rPr>
              <a:t>be </a:t>
            </a:r>
            <a:r>
              <a:rPr dirty="0" sz="1200" spc="-5">
                <a:latin typeface="Tahoma"/>
                <a:cs typeface="Tahoma"/>
              </a:rPr>
              <a:t>max.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likelihood.</a:t>
            </a:r>
            <a:endParaRPr sz="1200">
              <a:latin typeface="Tahoma"/>
              <a:cs typeface="Tahoma"/>
            </a:endParaRPr>
          </a:p>
          <a:p>
            <a:pPr marR="18732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Tahoma"/>
                <a:cs typeface="Tahoma"/>
              </a:rPr>
              <a:t>Instead of </a:t>
            </a:r>
            <a:r>
              <a:rPr dirty="0" sz="1200" spc="-5">
                <a:latin typeface="Tahoma"/>
                <a:cs typeface="Tahoma"/>
              </a:rPr>
              <a:t>explicitly solving </a:t>
            </a:r>
            <a:r>
              <a:rPr dirty="0" sz="1200" spc="5">
                <a:latin typeface="Tahoma"/>
                <a:cs typeface="Tahoma"/>
              </a:rPr>
              <a:t>for </a:t>
            </a:r>
            <a:r>
              <a:rPr dirty="0" sz="1200" spc="-5">
                <a:latin typeface="Tahoma"/>
                <a:cs typeface="Tahoma"/>
              </a:rPr>
              <a:t>max. </a:t>
            </a:r>
            <a:r>
              <a:rPr dirty="0" sz="1200">
                <a:latin typeface="Tahoma"/>
                <a:cs typeface="Tahoma"/>
              </a:rPr>
              <a:t>likelihood </a:t>
            </a:r>
            <a:r>
              <a:rPr dirty="0" sz="1200" spc="-5">
                <a:latin typeface="Tahoma"/>
                <a:cs typeface="Tahoma"/>
              </a:rPr>
              <a:t>weights, we  </a:t>
            </a:r>
            <a:r>
              <a:rPr dirty="0" sz="1200">
                <a:latin typeface="Tahoma"/>
                <a:cs typeface="Tahoma"/>
              </a:rPr>
              <a:t>use </a:t>
            </a:r>
            <a:r>
              <a:rPr dirty="0" sz="1200" spc="-5" b="1">
                <a:latin typeface="Tahoma"/>
                <a:cs typeface="Tahoma"/>
              </a:rPr>
              <a:t>GRADIENT DESCENT </a:t>
            </a:r>
            <a:r>
              <a:rPr dirty="0" sz="1200">
                <a:latin typeface="Tahoma"/>
                <a:cs typeface="Tahoma"/>
              </a:rPr>
              <a:t>to </a:t>
            </a:r>
            <a:r>
              <a:rPr dirty="0" sz="1200" spc="-5" b="1">
                <a:latin typeface="Tahoma"/>
                <a:cs typeface="Tahoma"/>
              </a:rPr>
              <a:t>SEARCH </a:t>
            </a:r>
            <a:r>
              <a:rPr dirty="0" sz="1200" spc="-5">
                <a:latin typeface="Tahoma"/>
                <a:cs typeface="Tahoma"/>
              </a:rPr>
              <a:t>for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them.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4183" y="3187445"/>
            <a:ext cx="3342640" cy="775335"/>
          </a:xfrm>
          <a:custGeom>
            <a:avLst/>
            <a:gdLst/>
            <a:ahLst/>
            <a:cxnLst/>
            <a:rect l="l" t="t" r="r" b="b"/>
            <a:pathLst>
              <a:path w="3342640" h="775335">
                <a:moveTo>
                  <a:pt x="3297174" y="0"/>
                </a:moveTo>
                <a:lnTo>
                  <a:pt x="0" y="345186"/>
                </a:lnTo>
                <a:lnTo>
                  <a:pt x="44958" y="774953"/>
                </a:lnTo>
                <a:lnTo>
                  <a:pt x="3342132" y="429767"/>
                </a:lnTo>
                <a:lnTo>
                  <a:pt x="3297174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34183" y="3187445"/>
            <a:ext cx="3342640" cy="775335"/>
          </a:xfrm>
          <a:custGeom>
            <a:avLst/>
            <a:gdLst/>
            <a:ahLst/>
            <a:cxnLst/>
            <a:rect l="l" t="t" r="r" b="b"/>
            <a:pathLst>
              <a:path w="3342640" h="775335">
                <a:moveTo>
                  <a:pt x="0" y="345186"/>
                </a:moveTo>
                <a:lnTo>
                  <a:pt x="44958" y="774953"/>
                </a:lnTo>
                <a:lnTo>
                  <a:pt x="3342131" y="429767"/>
                </a:lnTo>
                <a:lnTo>
                  <a:pt x="3297174" y="0"/>
                </a:lnTo>
                <a:lnTo>
                  <a:pt x="0" y="345186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300000">
            <a:off x="2283438" y="3409495"/>
            <a:ext cx="301133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-11111" sz="1500" spc="-30">
                <a:latin typeface="Tahoma"/>
                <a:cs typeface="Tahoma"/>
              </a:rPr>
              <a:t>“Wh</a:t>
            </a:r>
            <a:r>
              <a:rPr dirty="0" baseline="-8333" sz="1500" spc="-30">
                <a:latin typeface="Tahoma"/>
                <a:cs typeface="Tahoma"/>
              </a:rPr>
              <a:t>y?” </a:t>
            </a:r>
            <a:r>
              <a:rPr dirty="0" baseline="-8333" sz="1500" spc="-22">
                <a:latin typeface="Tahoma"/>
                <a:cs typeface="Tahoma"/>
              </a:rPr>
              <a:t>you </a:t>
            </a:r>
            <a:r>
              <a:rPr dirty="0" baseline="-5555" sz="1500" spc="-30">
                <a:latin typeface="Tahoma"/>
                <a:cs typeface="Tahoma"/>
              </a:rPr>
              <a:t>ask, </a:t>
            </a:r>
            <a:r>
              <a:rPr dirty="0" baseline="-5555" sz="1500">
                <a:latin typeface="Tahoma"/>
                <a:cs typeface="Tahoma"/>
              </a:rPr>
              <a:t>a </a:t>
            </a:r>
            <a:r>
              <a:rPr dirty="0" baseline="-2777" sz="1500" spc="-30">
                <a:latin typeface="Tahoma"/>
                <a:cs typeface="Tahoma"/>
              </a:rPr>
              <a:t>querulo</a:t>
            </a:r>
            <a:r>
              <a:rPr dirty="0" sz="1000" spc="-20">
                <a:latin typeface="Tahoma"/>
                <a:cs typeface="Tahoma"/>
              </a:rPr>
              <a:t>us expr</a:t>
            </a:r>
            <a:r>
              <a:rPr dirty="0" baseline="2777" sz="1500" spc="-30">
                <a:latin typeface="Tahoma"/>
                <a:cs typeface="Tahoma"/>
              </a:rPr>
              <a:t>ession </a:t>
            </a:r>
            <a:r>
              <a:rPr dirty="0" baseline="5555" sz="1500" spc="-15">
                <a:latin typeface="Tahoma"/>
                <a:cs typeface="Tahoma"/>
              </a:rPr>
              <a:t>in </a:t>
            </a:r>
            <a:r>
              <a:rPr dirty="0" baseline="5555" sz="1500" spc="-30">
                <a:latin typeface="Tahoma"/>
                <a:cs typeface="Tahoma"/>
              </a:rPr>
              <a:t>your</a:t>
            </a:r>
            <a:r>
              <a:rPr dirty="0" baseline="5555" sz="1500" spc="-104">
                <a:latin typeface="Tahoma"/>
                <a:cs typeface="Tahoma"/>
              </a:rPr>
              <a:t> </a:t>
            </a:r>
            <a:r>
              <a:rPr dirty="0" baseline="8333" sz="1500" spc="-15">
                <a:latin typeface="Tahoma"/>
                <a:cs typeface="Tahoma"/>
              </a:rPr>
              <a:t>eyes.</a:t>
            </a:r>
            <a:endParaRPr baseline="8333" sz="1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21300000">
            <a:off x="2309227" y="3697664"/>
            <a:ext cx="182121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-5555" sz="1500" spc="-30">
                <a:latin typeface="Tahoma"/>
                <a:cs typeface="Tahoma"/>
              </a:rPr>
              <a:t>“Aha!!</a:t>
            </a:r>
            <a:r>
              <a:rPr dirty="0" baseline="-2777" sz="1500" spc="-30">
                <a:latin typeface="Tahoma"/>
                <a:cs typeface="Tahoma"/>
              </a:rPr>
              <a:t>” </a:t>
            </a:r>
            <a:r>
              <a:rPr dirty="0" baseline="-2777" sz="1500">
                <a:latin typeface="Tahoma"/>
                <a:cs typeface="Tahoma"/>
              </a:rPr>
              <a:t>I </a:t>
            </a:r>
            <a:r>
              <a:rPr dirty="0" baseline="-2777" sz="1500" spc="-30">
                <a:latin typeface="Tahoma"/>
                <a:cs typeface="Tahoma"/>
              </a:rPr>
              <a:t>rep</a:t>
            </a:r>
            <a:r>
              <a:rPr dirty="0" sz="1000" spc="-20">
                <a:latin typeface="Tahoma"/>
                <a:cs typeface="Tahoma"/>
              </a:rPr>
              <a:t>ly: </a:t>
            </a:r>
            <a:r>
              <a:rPr dirty="0" sz="1000" spc="-15">
                <a:latin typeface="Tahoma"/>
                <a:cs typeface="Tahoma"/>
              </a:rPr>
              <a:t>“We’</a:t>
            </a:r>
            <a:r>
              <a:rPr dirty="0" baseline="2777" sz="1500" spc="-22">
                <a:latin typeface="Tahoma"/>
                <a:cs typeface="Tahoma"/>
              </a:rPr>
              <a:t>ll </a:t>
            </a:r>
            <a:r>
              <a:rPr dirty="0" baseline="2777" sz="1500" spc="-15">
                <a:latin typeface="Tahoma"/>
                <a:cs typeface="Tahoma"/>
              </a:rPr>
              <a:t>see</a:t>
            </a:r>
            <a:r>
              <a:rPr dirty="0" baseline="2777" sz="1500" spc="-97">
                <a:latin typeface="Tahoma"/>
                <a:cs typeface="Tahoma"/>
              </a:rPr>
              <a:t> </a:t>
            </a:r>
            <a:r>
              <a:rPr dirty="0" baseline="2777" sz="1500" spc="-30">
                <a:latin typeface="Tahoma"/>
                <a:cs typeface="Tahoma"/>
              </a:rPr>
              <a:t>lat</a:t>
            </a:r>
            <a:r>
              <a:rPr dirty="0" baseline="5555" sz="1500" spc="-30">
                <a:latin typeface="Tahoma"/>
                <a:cs typeface="Tahoma"/>
              </a:rPr>
              <a:t>er.”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77619" y="4974590"/>
            <a:ext cx="4267200" cy="1741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1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Perceptrons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095"/>
              </a:spcBef>
            </a:pPr>
            <a:r>
              <a:rPr dirty="0" sz="1200">
                <a:latin typeface="Tahoma"/>
                <a:cs typeface="Tahoma"/>
              </a:rPr>
              <a:t>They are </a:t>
            </a:r>
            <a:r>
              <a:rPr dirty="0" sz="1200" spc="-5">
                <a:latin typeface="Tahoma"/>
                <a:cs typeface="Tahoma"/>
              </a:rPr>
              <a:t>multivariate </a:t>
            </a:r>
            <a:r>
              <a:rPr dirty="0" sz="1200">
                <a:latin typeface="Tahoma"/>
                <a:cs typeface="Tahoma"/>
              </a:rPr>
              <a:t>linear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models: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 marL="255904">
              <a:lnSpc>
                <a:spcPct val="100000"/>
              </a:lnSpc>
            </a:pPr>
            <a:r>
              <a:rPr dirty="0" sz="1200" spc="-10">
                <a:latin typeface="Tahoma"/>
                <a:cs typeface="Tahoma"/>
              </a:rPr>
              <a:t>Out(</a:t>
            </a:r>
            <a:r>
              <a:rPr dirty="0" sz="1250" spc="-10" b="1" i="1">
                <a:latin typeface="Tahoma"/>
                <a:cs typeface="Tahoma"/>
              </a:rPr>
              <a:t>x</a:t>
            </a:r>
            <a:r>
              <a:rPr dirty="0" sz="1200" spc="-10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50" spc="-30" b="1" i="1">
                <a:latin typeface="Tahoma"/>
                <a:cs typeface="Tahoma"/>
              </a:rPr>
              <a:t>w</a:t>
            </a:r>
            <a:r>
              <a:rPr dirty="0" baseline="24305" sz="1200" spc="-44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x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96850" marR="30480" indent="-17145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And “training” consists </a:t>
            </a:r>
            <a:r>
              <a:rPr dirty="0" sz="1200">
                <a:latin typeface="Tahoma"/>
                <a:cs typeface="Tahoma"/>
              </a:rPr>
              <a:t>of </a:t>
            </a:r>
            <a:r>
              <a:rPr dirty="0" sz="1200" spc="-5">
                <a:latin typeface="Tahoma"/>
                <a:cs typeface="Tahoma"/>
              </a:rPr>
              <a:t>minimizing sum-of-squared residuals  </a:t>
            </a:r>
            <a:r>
              <a:rPr dirty="0" sz="1200">
                <a:latin typeface="Tahoma"/>
                <a:cs typeface="Tahoma"/>
              </a:rPr>
              <a:t>by </a:t>
            </a:r>
            <a:r>
              <a:rPr dirty="0" sz="1200" spc="-5">
                <a:latin typeface="Tahoma"/>
                <a:cs typeface="Tahoma"/>
              </a:rPr>
              <a:t>gradient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descent.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4481" y="7061297"/>
            <a:ext cx="16827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23035" sz="3075" spc="-359">
                <a:latin typeface="Symbol"/>
                <a:cs typeface="Symbol"/>
              </a:rPr>
              <a:t></a:t>
            </a:r>
            <a:r>
              <a:rPr dirty="0" sz="75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4526" y="6688704"/>
            <a:ext cx="17653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26143" sz="2550" spc="-89">
                <a:latin typeface="Symbol"/>
                <a:cs typeface="Symbol"/>
              </a:rPr>
              <a:t></a:t>
            </a:r>
            <a:r>
              <a:rPr dirty="0" sz="75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019" y="7494841"/>
            <a:ext cx="3272790" cy="5359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13715">
              <a:lnSpc>
                <a:spcPct val="100000"/>
              </a:lnSpc>
              <a:spcBef>
                <a:spcPts val="11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QUESTION: Derive </a:t>
            </a:r>
            <a:r>
              <a:rPr dirty="0" sz="1200" spc="-5">
                <a:latin typeface="Tahoma"/>
                <a:cs typeface="Tahoma"/>
              </a:rPr>
              <a:t>the perceptron training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rule.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3473" y="7071933"/>
            <a:ext cx="5588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8501" y="7378256"/>
            <a:ext cx="46037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398780" algn="l"/>
              </a:tabLst>
            </a:pPr>
            <a:r>
              <a:rPr dirty="0" sz="750">
                <a:latin typeface="Tahoma"/>
                <a:cs typeface="Tahoma"/>
              </a:rPr>
              <a:t>k</a:t>
            </a:r>
            <a:r>
              <a:rPr dirty="0" sz="750">
                <a:latin typeface="Tahoma"/>
                <a:cs typeface="Tahoma"/>
              </a:rPr>
              <a:t>	</a:t>
            </a:r>
            <a:r>
              <a:rPr dirty="0" sz="750">
                <a:latin typeface="Tahoma"/>
                <a:cs typeface="Tahoma"/>
              </a:rPr>
              <a:t>k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8578" y="6955349"/>
            <a:ext cx="6096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ahoma"/>
                <a:cs typeface="Tahoma"/>
              </a:rPr>
              <a:t>k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6046" y="6955349"/>
            <a:ext cx="6096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ahoma"/>
                <a:cs typeface="Tahoma"/>
              </a:rPr>
              <a:t>k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5257" y="6762622"/>
            <a:ext cx="171958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342390" algn="l"/>
              </a:tabLst>
            </a:pPr>
            <a:r>
              <a:rPr dirty="0" sz="1300">
                <a:latin typeface="Symbol"/>
                <a:cs typeface="Symbol"/>
              </a:rPr>
              <a:t></a:t>
            </a:r>
            <a:r>
              <a:rPr dirty="0" sz="1300">
                <a:latin typeface="Times New Roman"/>
                <a:cs typeface="Times New Roman"/>
              </a:rPr>
              <a:t>  </a:t>
            </a:r>
            <a:r>
              <a:rPr dirty="0" sz="1300">
                <a:latin typeface="Symbol"/>
                <a:cs typeface="Symbol"/>
              </a:rPr>
              <a:t></a:t>
            </a:r>
            <a:r>
              <a:rPr dirty="0" sz="1300">
                <a:latin typeface="Times New Roman"/>
                <a:cs typeface="Times New Roman"/>
              </a:rPr>
              <a:t>  </a:t>
            </a:r>
            <a:r>
              <a:rPr dirty="0" baseline="-8547" sz="2925">
                <a:latin typeface="Symbol"/>
                <a:cs typeface="Symbol"/>
              </a:rPr>
              <a:t></a:t>
            </a:r>
            <a:r>
              <a:rPr dirty="0" baseline="-8547" sz="2925" spc="112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Symbol"/>
                <a:cs typeface="Symbol"/>
              </a:rPr>
              <a:t></a:t>
            </a:r>
            <a:r>
              <a:rPr dirty="0" sz="1300" spc="-15">
                <a:latin typeface="Tahoma"/>
                <a:cs typeface="Tahoma"/>
              </a:rPr>
              <a:t>Out</a:t>
            </a:r>
            <a:r>
              <a:rPr dirty="0" sz="1300" spc="300">
                <a:latin typeface="Tahoma"/>
                <a:cs typeface="Tahoma"/>
              </a:rPr>
              <a:t> </a:t>
            </a:r>
            <a:r>
              <a:rPr dirty="0" sz="1700" spc="-10">
                <a:latin typeface="Symbol"/>
                <a:cs typeface="Symbol"/>
              </a:rPr>
              <a:t></a:t>
            </a:r>
            <a:r>
              <a:rPr dirty="0" sz="1300" spc="-10">
                <a:latin typeface="Tahoma"/>
                <a:cs typeface="Tahoma"/>
              </a:rPr>
              <a:t>x	</a:t>
            </a:r>
            <a:r>
              <a:rPr dirty="0" sz="1700" spc="65">
                <a:latin typeface="Symbol"/>
                <a:cs typeface="Symbol"/>
              </a:rPr>
              <a:t></a:t>
            </a:r>
            <a:r>
              <a:rPr dirty="0" sz="1300" spc="65">
                <a:latin typeface="Symbol"/>
                <a:cs typeface="Symbol"/>
              </a:rPr>
              <a:t></a:t>
            </a:r>
            <a:r>
              <a:rPr dirty="0" sz="1300" spc="275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9051" y="7168738"/>
            <a:ext cx="128587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998855" algn="l"/>
              </a:tabLst>
            </a:pPr>
            <a:r>
              <a:rPr dirty="0" sz="1300">
                <a:latin typeface="Symbol"/>
                <a:cs typeface="Symbol"/>
              </a:rPr>
              <a:t>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baseline="-8547" sz="2925">
                <a:latin typeface="Symbol"/>
                <a:cs typeface="Symbol"/>
              </a:rPr>
              <a:t></a:t>
            </a:r>
            <a:r>
              <a:rPr dirty="0" baseline="-8547" sz="2925" spc="217">
                <a:latin typeface="Times New Roman"/>
                <a:cs typeface="Times New Roman"/>
              </a:rPr>
              <a:t> </a:t>
            </a:r>
            <a:r>
              <a:rPr dirty="0" sz="2050" spc="-175">
                <a:latin typeface="Symbol"/>
                <a:cs typeface="Symbol"/>
              </a:rPr>
              <a:t></a:t>
            </a:r>
            <a:r>
              <a:rPr dirty="0" sz="1300" spc="90">
                <a:latin typeface="Arial"/>
                <a:cs typeface="Arial"/>
              </a:rPr>
              <a:t>w</a:t>
            </a:r>
            <a:r>
              <a:rPr dirty="0" baseline="44444" sz="1125" spc="7">
                <a:latin typeface="Symbol"/>
                <a:cs typeface="Symbol"/>
              </a:rPr>
              <a:t></a:t>
            </a:r>
            <a:r>
              <a:rPr dirty="0" baseline="44444" sz="1125" spc="89">
                <a:latin typeface="Times New Roman"/>
                <a:cs typeface="Times New Roman"/>
              </a:rPr>
              <a:t> </a:t>
            </a:r>
            <a:r>
              <a:rPr dirty="0" sz="1300">
                <a:latin typeface="Tahoma"/>
                <a:cs typeface="Tahoma"/>
              </a:rPr>
              <a:t>x</a:t>
            </a:r>
            <a:r>
              <a:rPr dirty="0" sz="1300">
                <a:latin typeface="Tahoma"/>
                <a:cs typeface="Tahoma"/>
              </a:rPr>
              <a:t>	</a:t>
            </a:r>
            <a:r>
              <a:rPr dirty="0" sz="1300">
                <a:latin typeface="Symbol"/>
                <a:cs typeface="Symbol"/>
              </a:rPr>
              <a:t>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2052" y="797305"/>
            <a:ext cx="39173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Linear </a:t>
            </a:r>
            <a:r>
              <a:rPr dirty="0" sz="2200" spc="-5"/>
              <a:t>Perceptron Training</a:t>
            </a:r>
            <a:r>
              <a:rPr dirty="0" sz="2200" spc="-65"/>
              <a:t> </a:t>
            </a:r>
            <a:r>
              <a:rPr dirty="0" sz="2200" spc="-5"/>
              <a:t>Rule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721611" y="1186553"/>
            <a:ext cx="9080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2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9542" y="1250026"/>
            <a:ext cx="100266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3540" algn="l"/>
                <a:tab pos="942340" algn="l"/>
              </a:tabLst>
            </a:pPr>
            <a:r>
              <a:rPr dirty="0" sz="2150" spc="-5">
                <a:latin typeface="Symbol"/>
                <a:cs typeface="Symbol"/>
              </a:rPr>
              <a:t>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r>
              <a:rPr dirty="0" sz="800" spc="15" i="1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9264" y="1290187"/>
            <a:ext cx="39497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28930" algn="l"/>
              </a:tabLst>
            </a:pPr>
            <a:r>
              <a:rPr dirty="0" sz="800" spc="15" i="1">
                <a:latin typeface="Times New Roman"/>
                <a:cs typeface="Times New Roman"/>
              </a:rPr>
              <a:t>T</a:t>
            </a:r>
            <a:r>
              <a:rPr dirty="0" sz="800" spc="15" i="1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7023" y="1295968"/>
            <a:ext cx="139573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18795" algn="l"/>
              </a:tabLst>
            </a:pPr>
            <a:r>
              <a:rPr dirty="0" sz="1400" spc="15" i="1">
                <a:latin typeface="Times New Roman"/>
                <a:cs typeface="Times New Roman"/>
              </a:rPr>
              <a:t>E</a:t>
            </a:r>
            <a:r>
              <a:rPr dirty="0" sz="1400" spc="45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15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( </a:t>
            </a:r>
            <a:r>
              <a:rPr dirty="0" sz="1400" spc="10" i="1">
                <a:latin typeface="Times New Roman"/>
                <a:cs typeface="Times New Roman"/>
              </a:rPr>
              <a:t>y </a:t>
            </a:r>
            <a:r>
              <a:rPr dirty="0" sz="1400" spc="15">
                <a:latin typeface="Symbol"/>
                <a:cs typeface="Symbol"/>
              </a:rPr>
              <a:t>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w </a:t>
            </a:r>
            <a:r>
              <a:rPr dirty="0" sz="1400" spc="15" b="1">
                <a:latin typeface="Times New Roman"/>
                <a:cs typeface="Times New Roman"/>
              </a:rPr>
              <a:t>x</a:t>
            </a:r>
            <a:r>
              <a:rPr dirty="0" sz="1400" spc="45" b="1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7319" y="1506131"/>
            <a:ext cx="1670050" cy="9810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445"/>
              </a:spcBef>
            </a:pPr>
            <a:r>
              <a:rPr dirty="0" sz="800" spc="15" i="1">
                <a:latin typeface="Times New Roman"/>
                <a:cs typeface="Times New Roman"/>
              </a:rPr>
              <a:t>k</a:t>
            </a:r>
            <a:r>
              <a:rPr dirty="0" sz="800" spc="-90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R="5080">
              <a:lnSpc>
                <a:spcPct val="98700"/>
              </a:lnSpc>
              <a:spcBef>
                <a:spcPts val="470"/>
              </a:spcBef>
            </a:pPr>
            <a:r>
              <a:rPr dirty="0" sz="1200">
                <a:latin typeface="Tahoma"/>
                <a:cs typeface="Tahoma"/>
              </a:rPr>
              <a:t>Gradient descent tells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us  </a:t>
            </a:r>
            <a:r>
              <a:rPr dirty="0" sz="1200" spc="-5">
                <a:latin typeface="Tahoma"/>
                <a:cs typeface="Tahoma"/>
              </a:rPr>
              <a:t>we should </a:t>
            </a:r>
            <a:r>
              <a:rPr dirty="0" sz="1200">
                <a:latin typeface="Tahoma"/>
                <a:cs typeface="Tahoma"/>
              </a:rPr>
              <a:t>update </a:t>
            </a:r>
            <a:r>
              <a:rPr dirty="0" sz="1200" b="1">
                <a:latin typeface="Tahoma"/>
                <a:cs typeface="Tahoma"/>
              </a:rPr>
              <a:t>w  </a:t>
            </a:r>
            <a:r>
              <a:rPr dirty="0" sz="1200" spc="-5">
                <a:latin typeface="Tahoma"/>
                <a:cs typeface="Tahoma"/>
              </a:rPr>
              <a:t>thusly </a:t>
            </a:r>
            <a:r>
              <a:rPr dirty="0" sz="1200">
                <a:latin typeface="Tahoma"/>
                <a:cs typeface="Tahoma"/>
              </a:rPr>
              <a:t>if we wish </a:t>
            </a:r>
            <a:r>
              <a:rPr dirty="0" sz="1200" spc="-5">
                <a:latin typeface="Tahoma"/>
                <a:cs typeface="Tahoma"/>
              </a:rPr>
              <a:t>to  </a:t>
            </a:r>
            <a:r>
              <a:rPr dirty="0" sz="1200">
                <a:latin typeface="Tahoma"/>
                <a:cs typeface="Tahoma"/>
              </a:rPr>
              <a:t>minimize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E: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1898" y="2801111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7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63545" y="2914903"/>
            <a:ext cx="4254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8855" y="2773175"/>
            <a:ext cx="49022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47675" algn="l"/>
              </a:tabLst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r>
              <a:rPr dirty="0" sz="800" spc="5" i="1">
                <a:latin typeface="Times New Roman"/>
                <a:cs typeface="Times New Roman"/>
              </a:rPr>
              <a:t>	</a:t>
            </a: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1044" y="2793527"/>
            <a:ext cx="22161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Symbol"/>
                <a:cs typeface="Symbol"/>
              </a:rPr>
              <a:t></a:t>
            </a:r>
            <a:r>
              <a:rPr dirty="0" sz="1400" spc="15" i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8573" y="2651791"/>
            <a:ext cx="11734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Times New Roman"/>
                <a:cs typeface="Times New Roman"/>
              </a:rPr>
              <a:t>w </a:t>
            </a:r>
            <a:r>
              <a:rPr dirty="0" sz="1400" spc="25">
                <a:latin typeface="Symbol"/>
                <a:cs typeface="Symbol"/>
              </a:rPr>
              <a:t>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w </a:t>
            </a:r>
            <a:r>
              <a:rPr dirty="0" sz="1400" spc="5">
                <a:latin typeface="Times New Roman"/>
                <a:cs typeface="Times New Roman"/>
              </a:rPr>
              <a:t>- </a:t>
            </a:r>
            <a:r>
              <a:rPr dirty="0" sz="1400" spc="10" i="1">
                <a:latin typeface="Times New Roman"/>
                <a:cs typeface="Times New Roman"/>
              </a:rPr>
              <a:t>η</a:t>
            </a:r>
            <a:r>
              <a:rPr dirty="0" sz="1400" spc="45" i="1">
                <a:latin typeface="Times New Roman"/>
                <a:cs typeface="Times New Roman"/>
              </a:rPr>
              <a:t> </a:t>
            </a:r>
            <a:r>
              <a:rPr dirty="0" baseline="35714" sz="2100" spc="7">
                <a:latin typeface="Symbol"/>
                <a:cs typeface="Symbol"/>
              </a:rPr>
              <a:t></a:t>
            </a:r>
            <a:r>
              <a:rPr dirty="0" baseline="35714" sz="2100" spc="7" i="1">
                <a:latin typeface="Times New Roman"/>
                <a:cs typeface="Times New Roman"/>
              </a:rPr>
              <a:t>E</a:t>
            </a:r>
            <a:endParaRPr baseline="35714"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1119" y="3481832"/>
            <a:ext cx="657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So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what’s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4079" y="3563111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7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03019" y="3676903"/>
            <a:ext cx="1482725" cy="459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351155">
              <a:lnSpc>
                <a:spcPct val="100000"/>
              </a:lnSpc>
              <a:spcBef>
                <a:spcPts val="130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7808" y="3555529"/>
            <a:ext cx="454659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5">
                <a:latin typeface="Symbol"/>
                <a:cs typeface="Symbol"/>
              </a:rPr>
              <a:t></a:t>
            </a:r>
            <a:r>
              <a:rPr dirty="0" sz="1400" spc="5" i="1">
                <a:latin typeface="Times New Roman"/>
                <a:cs typeface="Times New Roman"/>
              </a:rPr>
              <a:t>w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baseline="43650" sz="2100" spc="15">
                <a:latin typeface="Times New Roman"/>
                <a:cs typeface="Times New Roman"/>
              </a:rPr>
              <a:t>?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7489" y="3299492"/>
            <a:ext cx="211454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Symbol"/>
                <a:cs typeface="Symbol"/>
              </a:rPr>
              <a:t></a:t>
            </a:r>
            <a:r>
              <a:rPr dirty="0" sz="1400" spc="15" i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44752" y="4832549"/>
            <a:ext cx="3904615" cy="68453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2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Perceptron Training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Rule</a:t>
            </a:r>
            <a:endParaRPr sz="2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455"/>
              </a:spcBef>
            </a:pPr>
            <a:r>
              <a:rPr dirty="0" sz="800" spc="2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9542" y="5427314"/>
            <a:ext cx="100266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3540" algn="l"/>
                <a:tab pos="942340" algn="l"/>
              </a:tabLst>
            </a:pPr>
            <a:r>
              <a:rPr dirty="0" sz="2150" spc="-5">
                <a:latin typeface="Symbol"/>
                <a:cs typeface="Symbol"/>
              </a:rPr>
              <a:t>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r>
              <a:rPr dirty="0" sz="800" spc="15" i="1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9250" y="5467478"/>
            <a:ext cx="39497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28930" algn="l"/>
              </a:tabLst>
            </a:pPr>
            <a:r>
              <a:rPr dirty="0" sz="800" spc="15" i="1">
                <a:latin typeface="Times New Roman"/>
                <a:cs typeface="Times New Roman"/>
              </a:rPr>
              <a:t>T</a:t>
            </a:r>
            <a:r>
              <a:rPr dirty="0" sz="800" spc="15" i="1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67020" y="5473253"/>
            <a:ext cx="139573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18795" algn="l"/>
              </a:tabLst>
            </a:pPr>
            <a:r>
              <a:rPr dirty="0" sz="1400" spc="15" i="1">
                <a:latin typeface="Times New Roman"/>
                <a:cs typeface="Times New Roman"/>
              </a:rPr>
              <a:t>E</a:t>
            </a:r>
            <a:r>
              <a:rPr dirty="0" sz="1400" spc="45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15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Times New Roman"/>
                <a:cs typeface="Times New Roman"/>
              </a:rPr>
              <a:t>( </a:t>
            </a:r>
            <a:r>
              <a:rPr dirty="0" sz="1400" spc="10" i="1">
                <a:latin typeface="Times New Roman"/>
                <a:cs typeface="Times New Roman"/>
              </a:rPr>
              <a:t>y </a:t>
            </a:r>
            <a:r>
              <a:rPr dirty="0" sz="1400" spc="15">
                <a:latin typeface="Symbol"/>
                <a:cs typeface="Symbol"/>
              </a:rPr>
              <a:t>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w </a:t>
            </a:r>
            <a:r>
              <a:rPr dirty="0" sz="1400" spc="15" b="1">
                <a:latin typeface="Times New Roman"/>
                <a:cs typeface="Times New Roman"/>
              </a:rPr>
              <a:t>x</a:t>
            </a:r>
            <a:r>
              <a:rPr dirty="0" sz="1400" spc="60" b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7319" y="5683414"/>
            <a:ext cx="1670050" cy="9810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445"/>
              </a:spcBef>
            </a:pPr>
            <a:r>
              <a:rPr dirty="0" sz="800" spc="15" i="1">
                <a:latin typeface="Times New Roman"/>
                <a:cs typeface="Times New Roman"/>
              </a:rPr>
              <a:t>k</a:t>
            </a:r>
            <a:r>
              <a:rPr dirty="0" sz="800" spc="-90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R="5080">
              <a:lnSpc>
                <a:spcPct val="98700"/>
              </a:lnSpc>
              <a:spcBef>
                <a:spcPts val="470"/>
              </a:spcBef>
            </a:pPr>
            <a:r>
              <a:rPr dirty="0" sz="1200">
                <a:latin typeface="Tahoma"/>
                <a:cs typeface="Tahoma"/>
              </a:rPr>
              <a:t>Gradient descent tells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us  </a:t>
            </a:r>
            <a:r>
              <a:rPr dirty="0" sz="1200" spc="-5">
                <a:latin typeface="Tahoma"/>
                <a:cs typeface="Tahoma"/>
              </a:rPr>
              <a:t>we should </a:t>
            </a:r>
            <a:r>
              <a:rPr dirty="0" sz="1200">
                <a:latin typeface="Tahoma"/>
                <a:cs typeface="Tahoma"/>
              </a:rPr>
              <a:t>update </a:t>
            </a:r>
            <a:r>
              <a:rPr dirty="0" sz="1200" b="1">
                <a:latin typeface="Tahoma"/>
                <a:cs typeface="Tahoma"/>
              </a:rPr>
              <a:t>w  </a:t>
            </a:r>
            <a:r>
              <a:rPr dirty="0" sz="1200" spc="-5">
                <a:latin typeface="Tahoma"/>
                <a:cs typeface="Tahoma"/>
              </a:rPr>
              <a:t>thusly </a:t>
            </a:r>
            <a:r>
              <a:rPr dirty="0" sz="1200">
                <a:latin typeface="Tahoma"/>
                <a:cs typeface="Tahoma"/>
              </a:rPr>
              <a:t>if we wish </a:t>
            </a:r>
            <a:r>
              <a:rPr dirty="0" sz="1200" spc="-5">
                <a:latin typeface="Tahoma"/>
                <a:cs typeface="Tahoma"/>
              </a:rPr>
              <a:t>to  </a:t>
            </a:r>
            <a:r>
              <a:rPr dirty="0" sz="1200">
                <a:latin typeface="Tahoma"/>
                <a:cs typeface="Tahoma"/>
              </a:rPr>
              <a:t>minimize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E: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31898" y="697839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7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63545" y="7092188"/>
            <a:ext cx="4254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8855" y="6950458"/>
            <a:ext cx="49022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47675" algn="l"/>
              </a:tabLst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r>
              <a:rPr dirty="0" sz="800" spc="5" i="1">
                <a:latin typeface="Times New Roman"/>
                <a:cs typeface="Times New Roman"/>
              </a:rPr>
              <a:t>	</a:t>
            </a: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1044" y="6970811"/>
            <a:ext cx="22161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Symbol"/>
                <a:cs typeface="Symbol"/>
              </a:rPr>
              <a:t></a:t>
            </a:r>
            <a:r>
              <a:rPr dirty="0" sz="1400" spc="15" i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573" y="6829075"/>
            <a:ext cx="11734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Times New Roman"/>
                <a:cs typeface="Times New Roman"/>
              </a:rPr>
              <a:t>w </a:t>
            </a:r>
            <a:r>
              <a:rPr dirty="0" sz="1400" spc="25">
                <a:latin typeface="Symbol"/>
                <a:cs typeface="Symbol"/>
              </a:rPr>
              <a:t>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w </a:t>
            </a:r>
            <a:r>
              <a:rPr dirty="0" sz="1400" spc="5">
                <a:latin typeface="Times New Roman"/>
                <a:cs typeface="Times New Roman"/>
              </a:rPr>
              <a:t>- </a:t>
            </a:r>
            <a:r>
              <a:rPr dirty="0" sz="1400" spc="10" i="1">
                <a:latin typeface="Times New Roman"/>
                <a:cs typeface="Times New Roman"/>
              </a:rPr>
              <a:t>η</a:t>
            </a:r>
            <a:r>
              <a:rPr dirty="0" sz="1400" spc="45" i="1">
                <a:latin typeface="Times New Roman"/>
                <a:cs typeface="Times New Roman"/>
              </a:rPr>
              <a:t> </a:t>
            </a:r>
            <a:r>
              <a:rPr dirty="0" baseline="35714" sz="2100" spc="7">
                <a:latin typeface="Symbol"/>
                <a:cs typeface="Symbol"/>
              </a:rPr>
              <a:t></a:t>
            </a:r>
            <a:r>
              <a:rPr dirty="0" baseline="35714" sz="2100" spc="7" i="1">
                <a:latin typeface="Times New Roman"/>
                <a:cs typeface="Times New Roman"/>
              </a:rPr>
              <a:t>E</a:t>
            </a:r>
            <a:endParaRPr baseline="35714"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41119" y="7659116"/>
            <a:ext cx="657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So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what’s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4079" y="7740395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7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396489" y="7854186"/>
            <a:ext cx="4254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47808" y="7732812"/>
            <a:ext cx="454659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5">
                <a:latin typeface="Symbol"/>
                <a:cs typeface="Symbol"/>
              </a:rPr>
              <a:t></a:t>
            </a:r>
            <a:r>
              <a:rPr dirty="0" sz="1400" spc="5" i="1">
                <a:latin typeface="Times New Roman"/>
                <a:cs typeface="Times New Roman"/>
              </a:rPr>
              <a:t>w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baseline="43650" sz="2100" spc="15">
                <a:latin typeface="Times New Roman"/>
                <a:cs typeface="Times New Roman"/>
              </a:rPr>
              <a:t>?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7489" y="7476776"/>
            <a:ext cx="211454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Symbol"/>
                <a:cs typeface="Symbol"/>
              </a:rPr>
              <a:t></a:t>
            </a:r>
            <a:r>
              <a:rPr dirty="0" sz="1400" spc="15" i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92246" y="5616702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 h="0">
                <a:moveTo>
                  <a:pt x="0" y="0"/>
                </a:moveTo>
                <a:lnTo>
                  <a:pt x="244601" y="0"/>
                </a:lnTo>
              </a:path>
            </a:pathLst>
          </a:custGeom>
          <a:ln w="62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77461" y="5616702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 h="0">
                <a:moveTo>
                  <a:pt x="0" y="0"/>
                </a:moveTo>
                <a:lnTo>
                  <a:pt x="245363" y="0"/>
                </a:lnTo>
              </a:path>
            </a:pathLst>
          </a:custGeom>
          <a:ln w="62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485132" y="5591423"/>
            <a:ext cx="51435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62280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5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85847" y="5608569"/>
            <a:ext cx="18669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Symbol"/>
                <a:cs typeface="Symbol"/>
              </a:rPr>
              <a:t></a:t>
            </a:r>
            <a:r>
              <a:rPr dirty="0" sz="1150" spc="25" i="1"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99860" y="5608569"/>
            <a:ext cx="18669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Symbol"/>
                <a:cs typeface="Symbol"/>
              </a:rPr>
              <a:t></a:t>
            </a:r>
            <a:r>
              <a:rPr dirty="0" sz="1150" spc="25" i="1"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2658" y="5319777"/>
            <a:ext cx="77152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658495" algn="l"/>
              </a:tabLst>
            </a:pPr>
            <a:r>
              <a:rPr dirty="0" sz="1150">
                <a:latin typeface="Symbol"/>
                <a:cs typeface="Symbol"/>
              </a:rPr>
              <a:t></a:t>
            </a:r>
            <a:r>
              <a:rPr dirty="0" sz="1150" spc="20" i="1">
                <a:latin typeface="Times New Roman"/>
                <a:cs typeface="Times New Roman"/>
              </a:rPr>
              <a:t>E</a:t>
            </a:r>
            <a:r>
              <a:rPr dirty="0" sz="1150" i="1">
                <a:latin typeface="Times New Roman"/>
                <a:cs typeface="Times New Roman"/>
              </a:rPr>
              <a:t> </a:t>
            </a:r>
            <a:r>
              <a:rPr dirty="0" sz="1150" spc="85" i="1">
                <a:latin typeface="Times New Roman"/>
                <a:cs typeface="Times New Roman"/>
              </a:rPr>
              <a:t> </a:t>
            </a:r>
            <a:r>
              <a:rPr dirty="0" baseline="-36231" sz="1725" spc="30">
                <a:latin typeface="Symbol"/>
                <a:cs typeface="Symbol"/>
              </a:rPr>
              <a:t></a:t>
            </a:r>
            <a:r>
              <a:rPr dirty="0" baseline="-36231" sz="1725" spc="-37">
                <a:latin typeface="Times New Roman"/>
                <a:cs typeface="Times New Roman"/>
              </a:rPr>
              <a:t> </a:t>
            </a:r>
            <a:r>
              <a:rPr dirty="0" baseline="-33333" sz="2625" spc="-1222">
                <a:latin typeface="Symbol"/>
                <a:cs typeface="Symbol"/>
              </a:rPr>
              <a:t>∑</a:t>
            </a:r>
            <a:r>
              <a:rPr dirty="0" baseline="35714" sz="1050" spc="-7" i="1">
                <a:latin typeface="Times New Roman"/>
                <a:cs typeface="Times New Roman"/>
              </a:rPr>
              <a:t>R</a:t>
            </a:r>
            <a:r>
              <a:rPr dirty="0" baseline="35714" sz="1050" i="1">
                <a:latin typeface="Times New Roman"/>
                <a:cs typeface="Times New Roman"/>
              </a:rPr>
              <a:t>	</a:t>
            </a:r>
            <a:r>
              <a:rPr dirty="0" sz="1150" spc="15">
                <a:latin typeface="Symbol"/>
                <a:cs typeface="Symbol"/>
              </a:rPr>
              <a:t>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47690" y="5708768"/>
            <a:ext cx="68643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60985" algn="l"/>
                <a:tab pos="62293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j	</a:t>
            </a:r>
            <a:r>
              <a:rPr dirty="0" baseline="7936" sz="1050" spc="-7" i="1">
                <a:latin typeface="Times New Roman"/>
                <a:cs typeface="Times New Roman"/>
              </a:rPr>
              <a:t>k</a:t>
            </a:r>
            <a:r>
              <a:rPr dirty="0" baseline="7936" sz="1050" spc="-127" i="1">
                <a:latin typeface="Times New Roman"/>
                <a:cs typeface="Times New Roman"/>
              </a:rPr>
              <a:t> </a:t>
            </a:r>
            <a:r>
              <a:rPr dirty="0" baseline="7936" sz="1050" spc="-37">
                <a:latin typeface="Symbol"/>
                <a:cs typeface="Symbol"/>
              </a:rPr>
              <a:t></a:t>
            </a:r>
            <a:r>
              <a:rPr dirty="0" baseline="7936" sz="1050" spc="-37">
                <a:latin typeface="Times New Roman"/>
                <a:cs typeface="Times New Roman"/>
              </a:rPr>
              <a:t>1	</a:t>
            </a:r>
            <a:r>
              <a:rPr dirty="0" sz="700" spc="-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20292" y="5490464"/>
            <a:ext cx="831850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150" spc="10">
                <a:latin typeface="Times New Roman"/>
                <a:cs typeface="Times New Roman"/>
              </a:rPr>
              <a:t>( </a:t>
            </a:r>
            <a:r>
              <a:rPr dirty="0" sz="1150" spc="15" i="1">
                <a:latin typeface="Times New Roman"/>
                <a:cs typeface="Times New Roman"/>
              </a:rPr>
              <a:t>y 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35" b="1">
                <a:latin typeface="Times New Roman"/>
                <a:cs typeface="Times New Roman"/>
              </a:rPr>
              <a:t>w</a:t>
            </a:r>
            <a:r>
              <a:rPr dirty="0" baseline="43650" sz="1050" spc="52" i="1">
                <a:latin typeface="Times New Roman"/>
                <a:cs typeface="Times New Roman"/>
              </a:rPr>
              <a:t>T </a:t>
            </a:r>
            <a:r>
              <a:rPr dirty="0" sz="1150" spc="15" b="1">
                <a:latin typeface="Times New Roman"/>
                <a:cs typeface="Times New Roman"/>
              </a:rPr>
              <a:t>x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30">
                <a:latin typeface="Times New Roman"/>
                <a:cs typeface="Times New Roman"/>
              </a:rPr>
              <a:t>)</a:t>
            </a:r>
            <a:r>
              <a:rPr dirty="0" baseline="43650" sz="1050" spc="44">
                <a:latin typeface="Times New Roman"/>
                <a:cs typeface="Times New Roman"/>
              </a:rPr>
              <a:t>2</a:t>
            </a:r>
            <a:endParaRPr baseline="43650"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88179" y="5852416"/>
            <a:ext cx="25844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u="sng" sz="11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5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15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46347" y="5857367"/>
            <a:ext cx="6667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07511" y="5942702"/>
            <a:ext cx="6223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5855" y="6048623"/>
            <a:ext cx="51562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6291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5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00155" y="5942702"/>
            <a:ext cx="6223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88499" y="6048623"/>
            <a:ext cx="515620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6291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5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71165" y="6065769"/>
            <a:ext cx="27368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150" spc="35">
                <a:latin typeface="Symbol"/>
                <a:cs typeface="Symbol"/>
              </a:rPr>
              <a:t></a:t>
            </a:r>
            <a:r>
              <a:rPr dirty="0" sz="1150" spc="35" i="1">
                <a:latin typeface="Times New Roman"/>
                <a:cs typeface="Times New Roman"/>
              </a:rPr>
              <a:t>w</a:t>
            </a:r>
            <a:r>
              <a:rPr dirty="0" baseline="-23809" sz="1050" spc="52" i="1">
                <a:latin typeface="Times New Roman"/>
                <a:cs typeface="Times New Roman"/>
              </a:rPr>
              <a:t>j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07482" y="6154544"/>
            <a:ext cx="15176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130" i="1">
                <a:latin typeface="Times New Roman"/>
                <a:cs typeface="Times New Roman"/>
              </a:rPr>
              <a:t> </a:t>
            </a:r>
            <a:r>
              <a:rPr dirty="0" sz="700" spc="-25">
                <a:latin typeface="Symbol"/>
                <a:cs typeface="Symbol"/>
              </a:rPr>
              <a:t></a:t>
            </a:r>
            <a:r>
              <a:rPr dirty="0" sz="700" spc="-2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37577" y="5872226"/>
            <a:ext cx="217424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19225" algn="l"/>
              </a:tabLst>
            </a:pPr>
            <a:r>
              <a:rPr dirty="0" sz="1150" spc="20">
                <a:latin typeface="Symbol"/>
                <a:cs typeface="Symbol"/>
              </a:rPr>
              <a:t>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baseline="-9523" sz="2625" spc="30">
                <a:latin typeface="Symbol"/>
                <a:cs typeface="Symbol"/>
              </a:rPr>
              <a:t></a:t>
            </a:r>
            <a:r>
              <a:rPr dirty="0" baseline="-9523" sz="2625" spc="3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2( </a:t>
            </a:r>
            <a:r>
              <a:rPr dirty="0" sz="1150" spc="15" i="1">
                <a:latin typeface="Times New Roman"/>
                <a:cs typeface="Times New Roman"/>
              </a:rPr>
              <a:t>y  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-204">
                <a:latin typeface="Times New Roman"/>
                <a:cs typeface="Times New Roman"/>
              </a:rPr>
              <a:t> </a:t>
            </a:r>
            <a:r>
              <a:rPr dirty="0" sz="1150" spc="25" b="1">
                <a:latin typeface="Times New Roman"/>
                <a:cs typeface="Times New Roman"/>
              </a:rPr>
              <a:t>w </a:t>
            </a:r>
            <a:r>
              <a:rPr dirty="0" sz="1150" spc="15" b="1">
                <a:latin typeface="Times New Roman"/>
                <a:cs typeface="Times New Roman"/>
              </a:rPr>
              <a:t>x</a:t>
            </a:r>
            <a:r>
              <a:rPr dirty="0" sz="1150" spc="285" b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)	( </a:t>
            </a:r>
            <a:r>
              <a:rPr dirty="0" sz="1150" spc="15" i="1">
                <a:latin typeface="Times New Roman"/>
                <a:cs typeface="Times New Roman"/>
              </a:rPr>
              <a:t>y 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25" b="1">
                <a:latin typeface="Times New Roman"/>
                <a:cs typeface="Times New Roman"/>
              </a:rPr>
              <a:t>w </a:t>
            </a:r>
            <a:r>
              <a:rPr dirty="0" sz="1150" spc="15" b="1">
                <a:latin typeface="Times New Roman"/>
                <a:cs typeface="Times New Roman"/>
              </a:rPr>
              <a:t>x</a:t>
            </a:r>
            <a:r>
              <a:rPr dirty="0" sz="1150" b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24884" y="6568440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 h="0">
                <a:moveTo>
                  <a:pt x="0" y="0"/>
                </a:moveTo>
                <a:lnTo>
                  <a:pt x="244601" y="0"/>
                </a:lnTo>
              </a:path>
            </a:pathLst>
          </a:custGeom>
          <a:ln w="62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563617" y="6543319"/>
            <a:ext cx="52069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18424" y="6660667"/>
            <a:ext cx="37465" cy="131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4895" y="6316112"/>
            <a:ext cx="329565" cy="4508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385"/>
              </a:spcBef>
            </a:pPr>
            <a:r>
              <a:rPr dirty="0" sz="1150" spc="15">
                <a:latin typeface="Symbol"/>
                <a:cs typeface="Symbol"/>
              </a:rPr>
              <a:t></a:t>
            </a:r>
            <a:endParaRPr sz="11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dirty="0" baseline="51587" sz="1050" spc="-7" i="1">
                <a:latin typeface="Times New Roman"/>
                <a:cs typeface="Times New Roman"/>
              </a:rPr>
              <a:t>k</a:t>
            </a:r>
            <a:r>
              <a:rPr dirty="0" baseline="51587" sz="1050" spc="30" i="1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Symbol"/>
                <a:cs typeface="Symbol"/>
              </a:rPr>
              <a:t></a:t>
            </a:r>
            <a:r>
              <a:rPr dirty="0" sz="1150" spc="10" i="1"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88367" y="6352815"/>
            <a:ext cx="590550" cy="427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>
              <a:lnSpc>
                <a:spcPts val="495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  <a:p>
            <a:pPr marL="25400">
              <a:lnSpc>
                <a:spcPts val="1755"/>
              </a:lnSpc>
            </a:pPr>
            <a:r>
              <a:rPr dirty="0" sz="1150" spc="15">
                <a:latin typeface="Symbol"/>
                <a:cs typeface="Symbol"/>
              </a:rPr>
              <a:t></a:t>
            </a:r>
            <a:r>
              <a:rPr dirty="0" sz="1150" spc="-8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Symbol"/>
                <a:cs typeface="Symbol"/>
              </a:rPr>
              <a:t></a:t>
            </a:r>
            <a:r>
              <a:rPr dirty="0" sz="1150" spc="-10">
                <a:latin typeface="Times New Roman"/>
                <a:cs typeface="Times New Roman"/>
              </a:rPr>
              <a:t>2</a:t>
            </a:r>
            <a:r>
              <a:rPr dirty="0" baseline="-9523" sz="2625" spc="-15">
                <a:latin typeface="Symbol"/>
                <a:cs typeface="Symbol"/>
              </a:rPr>
              <a:t>∑</a:t>
            </a:r>
            <a:r>
              <a:rPr dirty="0" sz="1150" spc="-10" i="1">
                <a:latin typeface="Times New Roman"/>
                <a:cs typeface="Times New Roman"/>
              </a:rPr>
              <a:t>δ</a:t>
            </a:r>
            <a:endParaRPr sz="11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85"/>
              </a:spcBef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100" i="1">
                <a:latin typeface="Times New Roman"/>
                <a:cs typeface="Times New Roman"/>
              </a:rPr>
              <a:t> </a:t>
            </a:r>
            <a:r>
              <a:rPr dirty="0" sz="700" spc="-25">
                <a:latin typeface="Symbol"/>
                <a:cs typeface="Symbol"/>
              </a:rPr>
              <a:t></a:t>
            </a:r>
            <a:r>
              <a:rPr dirty="0" sz="700" spc="-2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0755" y="6442458"/>
            <a:ext cx="32258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150" spc="35" b="1">
                <a:latin typeface="Times New Roman"/>
                <a:cs typeface="Times New Roman"/>
              </a:rPr>
              <a:t>w</a:t>
            </a:r>
            <a:r>
              <a:rPr dirty="0" baseline="43650" sz="1050" spc="52" i="1">
                <a:latin typeface="Times New Roman"/>
                <a:cs typeface="Times New Roman"/>
              </a:rPr>
              <a:t>T</a:t>
            </a:r>
            <a:r>
              <a:rPr dirty="0" baseline="43650" sz="1050" spc="-89" i="1">
                <a:latin typeface="Times New Roman"/>
                <a:cs typeface="Times New Roman"/>
              </a:rPr>
              <a:t> </a:t>
            </a:r>
            <a:r>
              <a:rPr dirty="0" sz="1150" spc="15" b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49240" y="7026895"/>
            <a:ext cx="52069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97603" y="6921741"/>
            <a:ext cx="6223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86480" y="7026895"/>
            <a:ext cx="35179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5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16375" y="6926594"/>
            <a:ext cx="837565" cy="207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150" spc="15" i="1">
                <a:latin typeface="Times New Roman"/>
                <a:cs typeface="Times New Roman"/>
              </a:rPr>
              <a:t>δ </a:t>
            </a:r>
            <a:r>
              <a:rPr dirty="0" sz="1150" spc="20">
                <a:latin typeface="Symbol"/>
                <a:cs typeface="Symbol"/>
              </a:rPr>
              <a:t>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y </a:t>
            </a:r>
            <a:r>
              <a:rPr dirty="0" sz="1150" spc="20">
                <a:latin typeface="Symbol"/>
                <a:cs typeface="Symbol"/>
              </a:rPr>
              <a:t>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25" b="1">
                <a:latin typeface="Times New Roman"/>
                <a:cs typeface="Times New Roman"/>
              </a:rPr>
              <a:t>w</a:t>
            </a:r>
            <a:r>
              <a:rPr dirty="0" sz="1150" spc="140" b="1">
                <a:latin typeface="Times New Roman"/>
                <a:cs typeface="Times New Roman"/>
              </a:rPr>
              <a:t> </a:t>
            </a:r>
            <a:r>
              <a:rPr dirty="0" sz="1150" spc="15" b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41520" y="6779337"/>
            <a:ext cx="454025" cy="154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850" spc="-35" i="1">
                <a:latin typeface="Tahoma"/>
                <a:cs typeface="Tahoma"/>
              </a:rPr>
              <a:t>…where…</a:t>
            </a:r>
            <a:endParaRPr sz="85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457700" y="6774180"/>
            <a:ext cx="952500" cy="381000"/>
          </a:xfrm>
          <a:custGeom>
            <a:avLst/>
            <a:gdLst/>
            <a:ahLst/>
            <a:cxnLst/>
            <a:rect l="l" t="t" r="r" b="b"/>
            <a:pathLst>
              <a:path w="952500" h="381000">
                <a:moveTo>
                  <a:pt x="0" y="381000"/>
                </a:moveTo>
                <a:lnTo>
                  <a:pt x="952500" y="381000"/>
                </a:lnTo>
                <a:lnTo>
                  <a:pt x="9525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55541" y="7368540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 h="0">
                <a:moveTo>
                  <a:pt x="0" y="0"/>
                </a:moveTo>
                <a:lnTo>
                  <a:pt x="244602" y="0"/>
                </a:lnTo>
              </a:path>
            </a:pathLst>
          </a:custGeom>
          <a:ln w="62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274048" y="7152626"/>
            <a:ext cx="7683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24877" y="7205347"/>
            <a:ext cx="464184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50" spc="25">
                <a:latin typeface="Symbol"/>
                <a:cs typeface="Symbol"/>
              </a:rPr>
              <a:t>∑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00" spc="55" i="1">
                <a:latin typeface="Times New Roman"/>
                <a:cs typeface="Times New Roman"/>
              </a:rPr>
              <a:t> </a:t>
            </a:r>
            <a:r>
              <a:rPr dirty="0" sz="700" spc="-215" i="1">
                <a:latin typeface="Times New Roman"/>
                <a:cs typeface="Times New Roman"/>
              </a:rPr>
              <a:t>ki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08935" y="7242558"/>
            <a:ext cx="21526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50" spc="20" i="1">
                <a:latin typeface="Times New Roman"/>
                <a:cs typeface="Times New Roman"/>
              </a:rPr>
              <a:t>w</a:t>
            </a:r>
            <a:r>
              <a:rPr dirty="0" sz="1150" spc="-85" i="1">
                <a:latin typeface="Times New Roman"/>
                <a:cs typeface="Times New Roman"/>
              </a:rPr>
              <a:t> </a:t>
            </a:r>
            <a:r>
              <a:rPr dirty="0" sz="1150" spc="15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45552" y="7116212"/>
            <a:ext cx="329565" cy="4508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385"/>
              </a:spcBef>
            </a:pPr>
            <a:r>
              <a:rPr dirty="0" sz="1150" spc="15">
                <a:latin typeface="Symbol"/>
                <a:cs typeface="Symbol"/>
              </a:rPr>
              <a:t></a:t>
            </a:r>
            <a:endParaRPr sz="115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295"/>
              </a:spcBef>
            </a:pPr>
            <a:r>
              <a:rPr dirty="0" baseline="51587" sz="1050" spc="-7" i="1">
                <a:latin typeface="Times New Roman"/>
                <a:cs typeface="Times New Roman"/>
              </a:rPr>
              <a:t>k</a:t>
            </a:r>
            <a:r>
              <a:rPr dirty="0" baseline="51587" sz="1050" spc="15" i="1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Symbol"/>
                <a:cs typeface="Symbol"/>
              </a:rPr>
              <a:t></a:t>
            </a:r>
            <a:r>
              <a:rPr dirty="0" sz="1150" spc="15" i="1">
                <a:latin typeface="Times New Roman"/>
                <a:cs typeface="Times New Roman"/>
              </a:rPr>
              <a:t>w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23676" y="7460475"/>
            <a:ext cx="28194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j</a:t>
            </a:r>
            <a:r>
              <a:rPr dirty="0" sz="700" spc="20" i="1">
                <a:latin typeface="Times New Roman"/>
                <a:cs typeface="Times New Roman"/>
              </a:rPr>
              <a:t> </a:t>
            </a:r>
            <a:r>
              <a:rPr dirty="0" baseline="7936" sz="1050" spc="-7" i="1">
                <a:latin typeface="Times New Roman"/>
                <a:cs typeface="Times New Roman"/>
              </a:rPr>
              <a:t>i</a:t>
            </a:r>
            <a:r>
              <a:rPr dirty="0" baseline="7936" sz="1050" spc="-7">
                <a:latin typeface="Symbol"/>
                <a:cs typeface="Symbol"/>
              </a:rPr>
              <a:t></a:t>
            </a:r>
            <a:r>
              <a:rPr dirty="0" baseline="7936" sz="1050" spc="-7">
                <a:latin typeface="Times New Roman"/>
                <a:cs typeface="Times New Roman"/>
              </a:rPr>
              <a:t>1</a:t>
            </a:r>
            <a:endParaRPr baseline="7936"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19002" y="7152626"/>
            <a:ext cx="589280" cy="427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>
              <a:lnSpc>
                <a:spcPts val="495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  <a:p>
            <a:pPr marL="25400">
              <a:lnSpc>
                <a:spcPts val="1755"/>
              </a:lnSpc>
            </a:pPr>
            <a:r>
              <a:rPr dirty="0" sz="1150" spc="15">
                <a:latin typeface="Symbol"/>
                <a:cs typeface="Symbol"/>
              </a:rPr>
              <a:t></a:t>
            </a:r>
            <a:r>
              <a:rPr dirty="0" sz="1150" spc="-8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Symbol"/>
                <a:cs typeface="Symbol"/>
              </a:rPr>
              <a:t></a:t>
            </a:r>
            <a:r>
              <a:rPr dirty="0" sz="1150" spc="-10">
                <a:latin typeface="Times New Roman"/>
                <a:cs typeface="Times New Roman"/>
              </a:rPr>
              <a:t>2</a:t>
            </a:r>
            <a:r>
              <a:rPr dirty="0" baseline="-9523" sz="2625" spc="-15">
                <a:latin typeface="Symbol"/>
                <a:cs typeface="Symbol"/>
              </a:rPr>
              <a:t>∑</a:t>
            </a:r>
            <a:r>
              <a:rPr dirty="0" sz="1150" spc="-10" i="1">
                <a:latin typeface="Times New Roman"/>
                <a:cs typeface="Times New Roman"/>
              </a:rPr>
              <a:t>δ</a:t>
            </a:r>
            <a:endParaRPr sz="115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80"/>
              </a:spcBef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95" i="1">
                <a:latin typeface="Times New Roman"/>
                <a:cs typeface="Times New Roman"/>
              </a:rPr>
              <a:t> </a:t>
            </a:r>
            <a:r>
              <a:rPr dirty="0" sz="700" spc="-25">
                <a:latin typeface="Symbol"/>
                <a:cs typeface="Symbol"/>
              </a:rPr>
              <a:t></a:t>
            </a:r>
            <a:r>
              <a:rPr dirty="0" sz="700" spc="-2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70020" y="7698672"/>
            <a:ext cx="66675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10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070344" y="7826533"/>
            <a:ext cx="327025" cy="206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14492" sz="1725" spc="7" i="1">
                <a:latin typeface="Times New Roman"/>
                <a:cs typeface="Times New Roman"/>
              </a:rPr>
              <a:t>δ</a:t>
            </a:r>
            <a:r>
              <a:rPr dirty="0" sz="700" spc="5" i="1">
                <a:latin typeface="Times New Roman"/>
                <a:cs typeface="Times New Roman"/>
              </a:rPr>
              <a:t>k</a:t>
            </a:r>
            <a:r>
              <a:rPr dirty="0" sz="700" spc="-35" i="1">
                <a:latin typeface="Times New Roman"/>
                <a:cs typeface="Times New Roman"/>
              </a:rPr>
              <a:t> </a:t>
            </a:r>
            <a:r>
              <a:rPr dirty="0" baseline="14492" sz="1725" i="1">
                <a:latin typeface="Times New Roman"/>
                <a:cs typeface="Times New Roman"/>
              </a:rPr>
              <a:t>x</a:t>
            </a:r>
            <a:r>
              <a:rPr dirty="0" sz="700" i="1">
                <a:latin typeface="Times New Roman"/>
                <a:cs typeface="Times New Roman"/>
              </a:rPr>
              <a:t>kj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31916" y="7995094"/>
            <a:ext cx="151130" cy="130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 spc="-135" i="1">
                <a:latin typeface="Times New Roman"/>
                <a:cs typeface="Times New Roman"/>
              </a:rPr>
              <a:t> </a:t>
            </a:r>
            <a:r>
              <a:rPr dirty="0" sz="700" spc="-25">
                <a:latin typeface="Symbol"/>
                <a:cs typeface="Symbol"/>
              </a:rPr>
              <a:t></a:t>
            </a:r>
            <a:r>
              <a:rPr dirty="0" sz="700" spc="-2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13917" y="7714026"/>
            <a:ext cx="48895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Symbol"/>
                <a:cs typeface="Symbol"/>
              </a:rPr>
              <a:t>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265">
                <a:latin typeface="Symbol"/>
                <a:cs typeface="Symbol"/>
              </a:rPr>
              <a:t></a:t>
            </a:r>
            <a:r>
              <a:rPr dirty="0" sz="1150" spc="-265">
                <a:latin typeface="Times New Roman"/>
                <a:cs typeface="Times New Roman"/>
              </a:rPr>
              <a:t>2</a:t>
            </a:r>
            <a:r>
              <a:rPr dirty="0" baseline="-9523" sz="2625" spc="-397">
                <a:latin typeface="Symbol"/>
                <a:cs typeface="Symbol"/>
              </a:rPr>
              <a:t></a:t>
            </a:r>
            <a:endParaRPr baseline="-9523" sz="2625">
              <a:latin typeface="Symbol"/>
              <a:cs typeface="Symbo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200400" y="5364479"/>
            <a:ext cx="2324100" cy="2781300"/>
          </a:xfrm>
          <a:custGeom>
            <a:avLst/>
            <a:gdLst/>
            <a:ahLst/>
            <a:cxnLst/>
            <a:rect l="l" t="t" r="r" b="b"/>
            <a:pathLst>
              <a:path w="2324100" h="2781300">
                <a:moveTo>
                  <a:pt x="0" y="2781300"/>
                </a:moveTo>
                <a:lnTo>
                  <a:pt x="2324100" y="2781300"/>
                </a:lnTo>
                <a:lnTo>
                  <a:pt x="2324100" y="0"/>
                </a:lnTo>
                <a:lnTo>
                  <a:pt x="0" y="0"/>
                </a:lnTo>
                <a:lnTo>
                  <a:pt x="0" y="2781300"/>
                </a:lnTo>
                <a:close/>
              </a:path>
            </a:pathLst>
          </a:custGeom>
          <a:ln w="4762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752" y="655264"/>
            <a:ext cx="3904615" cy="68453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2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Perceptron Training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Rule</a:t>
            </a:r>
            <a:endParaRPr sz="22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455"/>
              </a:spcBef>
            </a:pPr>
            <a:r>
              <a:rPr dirty="0" sz="800" spc="20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9542" y="1250030"/>
            <a:ext cx="100266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3540" algn="l"/>
                <a:tab pos="942340" algn="l"/>
              </a:tabLst>
            </a:pPr>
            <a:r>
              <a:rPr dirty="0" sz="2150" spc="-5">
                <a:latin typeface="Symbol"/>
                <a:cs typeface="Symbol"/>
              </a:rPr>
              <a:t></a:t>
            </a:r>
            <a:r>
              <a:rPr dirty="0" sz="2150" spc="-5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r>
              <a:rPr dirty="0" sz="800" spc="15" i="1">
                <a:latin typeface="Times New Roman"/>
                <a:cs typeface="Times New Roman"/>
              </a:rPr>
              <a:t>	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9250" y="1290193"/>
            <a:ext cx="39497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28930" algn="l"/>
              </a:tabLst>
            </a:pPr>
            <a:r>
              <a:rPr dirty="0" sz="800" spc="15" i="1">
                <a:latin typeface="Times New Roman"/>
                <a:cs typeface="Times New Roman"/>
              </a:rPr>
              <a:t>T</a:t>
            </a:r>
            <a:r>
              <a:rPr dirty="0" sz="800" spc="15" i="1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020" y="1295968"/>
            <a:ext cx="139573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18795" algn="l"/>
              </a:tabLst>
            </a:pPr>
            <a:r>
              <a:rPr dirty="0" sz="1400" spc="15" i="1">
                <a:latin typeface="Times New Roman"/>
                <a:cs typeface="Times New Roman"/>
              </a:rPr>
              <a:t>E</a:t>
            </a:r>
            <a:r>
              <a:rPr dirty="0" sz="1400" spc="45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15">
                <a:latin typeface="Times New Roman"/>
                <a:cs typeface="Times New Roman"/>
              </a:rPr>
              <a:t>	</a:t>
            </a:r>
            <a:r>
              <a:rPr dirty="0" sz="1400" spc="5">
                <a:latin typeface="Times New Roman"/>
                <a:cs typeface="Times New Roman"/>
              </a:rPr>
              <a:t>( </a:t>
            </a:r>
            <a:r>
              <a:rPr dirty="0" sz="1400" spc="10" i="1">
                <a:latin typeface="Times New Roman"/>
                <a:cs typeface="Times New Roman"/>
              </a:rPr>
              <a:t>y </a:t>
            </a:r>
            <a:r>
              <a:rPr dirty="0" sz="1400" spc="15">
                <a:latin typeface="Symbol"/>
                <a:cs typeface="Symbol"/>
              </a:rPr>
              <a:t>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w </a:t>
            </a:r>
            <a:r>
              <a:rPr dirty="0" sz="1400" spc="15" b="1">
                <a:latin typeface="Times New Roman"/>
                <a:cs typeface="Times New Roman"/>
              </a:rPr>
              <a:t>x</a:t>
            </a:r>
            <a:r>
              <a:rPr dirty="0" sz="1400" spc="60" b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7319" y="1506131"/>
            <a:ext cx="1670050" cy="9810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445"/>
              </a:spcBef>
            </a:pPr>
            <a:r>
              <a:rPr dirty="0" sz="800" spc="15" i="1">
                <a:latin typeface="Times New Roman"/>
                <a:cs typeface="Times New Roman"/>
              </a:rPr>
              <a:t>k</a:t>
            </a:r>
            <a:r>
              <a:rPr dirty="0" sz="800" spc="-90" i="1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Symbol"/>
                <a:cs typeface="Symbol"/>
              </a:rPr>
              <a:t></a:t>
            </a:r>
            <a:r>
              <a:rPr dirty="0" sz="800" spc="-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 marR="5080">
              <a:lnSpc>
                <a:spcPct val="98700"/>
              </a:lnSpc>
              <a:spcBef>
                <a:spcPts val="470"/>
              </a:spcBef>
            </a:pPr>
            <a:r>
              <a:rPr dirty="0" sz="1200">
                <a:latin typeface="Tahoma"/>
                <a:cs typeface="Tahoma"/>
              </a:rPr>
              <a:t>Gradient descent tells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us  </a:t>
            </a:r>
            <a:r>
              <a:rPr dirty="0" sz="1200" spc="-5">
                <a:latin typeface="Tahoma"/>
                <a:cs typeface="Tahoma"/>
              </a:rPr>
              <a:t>we should </a:t>
            </a:r>
            <a:r>
              <a:rPr dirty="0" sz="1200">
                <a:latin typeface="Tahoma"/>
                <a:cs typeface="Tahoma"/>
              </a:rPr>
              <a:t>update </a:t>
            </a:r>
            <a:r>
              <a:rPr dirty="0" sz="1200" b="1">
                <a:latin typeface="Tahoma"/>
                <a:cs typeface="Tahoma"/>
              </a:rPr>
              <a:t>w  </a:t>
            </a:r>
            <a:r>
              <a:rPr dirty="0" sz="1200" spc="-5">
                <a:latin typeface="Tahoma"/>
                <a:cs typeface="Tahoma"/>
              </a:rPr>
              <a:t>thusly </a:t>
            </a:r>
            <a:r>
              <a:rPr dirty="0" sz="1200">
                <a:latin typeface="Tahoma"/>
                <a:cs typeface="Tahoma"/>
              </a:rPr>
              <a:t>if we wish </a:t>
            </a:r>
            <a:r>
              <a:rPr dirty="0" sz="1200" spc="-5">
                <a:latin typeface="Tahoma"/>
                <a:cs typeface="Tahoma"/>
              </a:rPr>
              <a:t>to  </a:t>
            </a:r>
            <a:r>
              <a:rPr dirty="0" sz="1200">
                <a:latin typeface="Tahoma"/>
                <a:cs typeface="Tahoma"/>
              </a:rPr>
              <a:t>minimize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E: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31898" y="2801111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1" y="0"/>
                </a:lnTo>
              </a:path>
            </a:pathLst>
          </a:custGeom>
          <a:ln w="7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63545" y="2914903"/>
            <a:ext cx="42545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8855" y="2773175"/>
            <a:ext cx="490220" cy="153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447675" algn="l"/>
              </a:tabLst>
            </a:pPr>
            <a:r>
              <a:rPr dirty="0" sz="800" spc="5" i="1">
                <a:latin typeface="Times New Roman"/>
                <a:cs typeface="Times New Roman"/>
              </a:rPr>
              <a:t>j</a:t>
            </a:r>
            <a:r>
              <a:rPr dirty="0" sz="800" spc="5" i="1">
                <a:latin typeface="Times New Roman"/>
                <a:cs typeface="Times New Roman"/>
              </a:rPr>
              <a:t>	</a:t>
            </a:r>
            <a:r>
              <a:rPr dirty="0" sz="800" spc="5" i="1">
                <a:latin typeface="Times New Roman"/>
                <a:cs typeface="Times New Roman"/>
              </a:rPr>
              <a:t>j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1044" y="2793527"/>
            <a:ext cx="22161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-10">
                <a:latin typeface="Symbol"/>
                <a:cs typeface="Symbol"/>
              </a:rPr>
              <a:t></a:t>
            </a:r>
            <a:r>
              <a:rPr dirty="0" sz="1400" spc="15" i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573" y="2651791"/>
            <a:ext cx="11734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15" i="1">
                <a:latin typeface="Times New Roman"/>
                <a:cs typeface="Times New Roman"/>
              </a:rPr>
              <a:t>w </a:t>
            </a:r>
            <a:r>
              <a:rPr dirty="0" sz="1400" spc="25">
                <a:latin typeface="Symbol"/>
                <a:cs typeface="Symbol"/>
              </a:rPr>
              <a:t>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w </a:t>
            </a:r>
            <a:r>
              <a:rPr dirty="0" sz="1400" spc="5">
                <a:latin typeface="Times New Roman"/>
                <a:cs typeface="Times New Roman"/>
              </a:rPr>
              <a:t>- </a:t>
            </a:r>
            <a:r>
              <a:rPr dirty="0" sz="1400" spc="10" i="1">
                <a:latin typeface="Times New Roman"/>
                <a:cs typeface="Times New Roman"/>
              </a:rPr>
              <a:t>η</a:t>
            </a:r>
            <a:r>
              <a:rPr dirty="0" sz="1400" spc="45" i="1">
                <a:latin typeface="Times New Roman"/>
                <a:cs typeface="Times New Roman"/>
              </a:rPr>
              <a:t> </a:t>
            </a:r>
            <a:r>
              <a:rPr dirty="0" baseline="35714" sz="2100" spc="7">
                <a:latin typeface="Symbol"/>
                <a:cs typeface="Symbol"/>
              </a:rPr>
              <a:t></a:t>
            </a:r>
            <a:r>
              <a:rPr dirty="0" baseline="35714" sz="2100" spc="7" i="1">
                <a:latin typeface="Times New Roman"/>
                <a:cs typeface="Times New Roman"/>
              </a:rPr>
              <a:t>E</a:t>
            </a:r>
            <a:endParaRPr baseline="35714"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020" y="3056256"/>
            <a:ext cx="56515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35" i="1">
                <a:latin typeface="Tahoma"/>
                <a:cs typeface="Tahoma"/>
              </a:rPr>
              <a:t>…wher</a:t>
            </a:r>
            <a:r>
              <a:rPr dirty="0" sz="1050" spc="-40" i="1">
                <a:latin typeface="Tahoma"/>
                <a:cs typeface="Tahoma"/>
              </a:rPr>
              <a:t>e</a:t>
            </a:r>
            <a:r>
              <a:rPr dirty="0" sz="1050" spc="-40" i="1">
                <a:latin typeface="Tahoma"/>
                <a:cs typeface="Tahoma"/>
              </a:rPr>
              <a:t>…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8771" y="3534507"/>
            <a:ext cx="2673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Times New Roman"/>
                <a:cs typeface="Times New Roman"/>
              </a:rPr>
              <a:t>k</a:t>
            </a:r>
            <a:r>
              <a:rPr dirty="0" sz="900" spc="180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kj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8837" y="3557022"/>
            <a:ext cx="2419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50" spc="-5">
                <a:latin typeface="Symbol"/>
                <a:cs typeface="Symbol"/>
              </a:rPr>
              <a:t></a:t>
            </a:r>
            <a:r>
              <a:rPr dirty="0" sz="1550" spc="5" i="1">
                <a:latin typeface="Times New Roman"/>
                <a:cs typeface="Times New Roman"/>
              </a:rPr>
              <a:t>w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7619" y="3674720"/>
            <a:ext cx="1533525" cy="4622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10"/>
              </a:spcBef>
              <a:tabLst>
                <a:tab pos="812165" algn="l"/>
              </a:tabLst>
            </a:pPr>
            <a:r>
              <a:rPr dirty="0" baseline="-6172" sz="1350" i="1">
                <a:latin typeface="Times New Roman"/>
                <a:cs typeface="Times New Roman"/>
              </a:rPr>
              <a:t>j	</a:t>
            </a:r>
            <a:r>
              <a:rPr dirty="0" sz="900" i="1">
                <a:latin typeface="Times New Roman"/>
                <a:cs typeface="Times New Roman"/>
              </a:rPr>
              <a:t>k</a:t>
            </a:r>
            <a:r>
              <a:rPr dirty="0" sz="900" spc="-114" i="1">
                <a:latin typeface="Times New Roman"/>
                <a:cs typeface="Times New Roman"/>
              </a:rPr>
              <a:t> </a:t>
            </a:r>
            <a:r>
              <a:rPr dirty="0" sz="900" spc="-20">
                <a:latin typeface="Symbol"/>
                <a:cs typeface="Symbol"/>
              </a:rPr>
              <a:t></a:t>
            </a:r>
            <a:r>
              <a:rPr dirty="0" sz="900" spc="-2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0771" y="3303142"/>
            <a:ext cx="125539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u="sng" baseline="35842" sz="2325" spc="-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baseline="35842" sz="2325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sng" baseline="35842" sz="2325" spc="8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5842" sz="2325" spc="44" i="1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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Symbol"/>
                <a:cs typeface="Symbol"/>
              </a:rPr>
              <a:t></a:t>
            </a:r>
            <a:r>
              <a:rPr dirty="0" sz="1550" spc="15">
                <a:latin typeface="Times New Roman"/>
                <a:cs typeface="Times New Roman"/>
              </a:rPr>
              <a:t>2</a:t>
            </a:r>
            <a:r>
              <a:rPr dirty="0" baseline="-8274" sz="3525" spc="-1679">
                <a:latin typeface="Symbol"/>
                <a:cs typeface="Symbol"/>
              </a:rPr>
              <a:t></a:t>
            </a:r>
            <a:r>
              <a:rPr dirty="0" baseline="98765" sz="1350" spc="7" i="1">
                <a:latin typeface="Times New Roman"/>
                <a:cs typeface="Times New Roman"/>
              </a:rPr>
              <a:t>R</a:t>
            </a:r>
            <a:r>
              <a:rPr dirty="0" baseline="98765" sz="1350" i="1">
                <a:latin typeface="Times New Roman"/>
                <a:cs typeface="Times New Roman"/>
              </a:rPr>
              <a:t>  </a:t>
            </a:r>
            <a:r>
              <a:rPr dirty="0" baseline="98765" sz="1350" spc="104" i="1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δ</a:t>
            </a:r>
            <a:r>
              <a:rPr dirty="0" sz="1550" i="1">
                <a:latin typeface="Times New Roman"/>
                <a:cs typeface="Times New Roman"/>
              </a:rPr>
              <a:t> </a:t>
            </a:r>
            <a:r>
              <a:rPr dirty="0" sz="1550" spc="-135" i="1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5600" y="2482595"/>
            <a:ext cx="114300" cy="1409700"/>
          </a:xfrm>
          <a:custGeom>
            <a:avLst/>
            <a:gdLst/>
            <a:ahLst/>
            <a:cxnLst/>
            <a:rect l="l" t="t" r="r" b="b"/>
            <a:pathLst>
              <a:path w="114300" h="1409700">
                <a:moveTo>
                  <a:pt x="0" y="0"/>
                </a:moveTo>
                <a:lnTo>
                  <a:pt x="22109" y="9227"/>
                </a:lnTo>
                <a:lnTo>
                  <a:pt x="40290" y="34385"/>
                </a:lnTo>
                <a:lnTo>
                  <a:pt x="52613" y="71687"/>
                </a:lnTo>
                <a:lnTo>
                  <a:pt x="57150" y="117348"/>
                </a:lnTo>
                <a:lnTo>
                  <a:pt x="57150" y="587501"/>
                </a:lnTo>
                <a:lnTo>
                  <a:pt x="61686" y="633162"/>
                </a:lnTo>
                <a:lnTo>
                  <a:pt x="74009" y="670464"/>
                </a:lnTo>
                <a:lnTo>
                  <a:pt x="92190" y="695622"/>
                </a:lnTo>
                <a:lnTo>
                  <a:pt x="114300" y="704850"/>
                </a:lnTo>
                <a:lnTo>
                  <a:pt x="92190" y="714077"/>
                </a:lnTo>
                <a:lnTo>
                  <a:pt x="74009" y="739235"/>
                </a:lnTo>
                <a:lnTo>
                  <a:pt x="61686" y="776537"/>
                </a:lnTo>
                <a:lnTo>
                  <a:pt x="57150" y="822198"/>
                </a:lnTo>
                <a:lnTo>
                  <a:pt x="57150" y="1292352"/>
                </a:lnTo>
                <a:lnTo>
                  <a:pt x="52613" y="1338012"/>
                </a:lnTo>
                <a:lnTo>
                  <a:pt x="40290" y="1375314"/>
                </a:lnTo>
                <a:lnTo>
                  <a:pt x="22109" y="1400472"/>
                </a:lnTo>
                <a:lnTo>
                  <a:pt x="0" y="1409700"/>
                </a:lnTo>
              </a:path>
            </a:pathLst>
          </a:custGeom>
          <a:ln w="14287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69941" y="2638434"/>
            <a:ext cx="10795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10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0430" y="2975242"/>
            <a:ext cx="2050414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660400" algn="l"/>
                <a:tab pos="1696085" algn="l"/>
                <a:tab pos="1925320" algn="l"/>
              </a:tabLst>
            </a:pPr>
            <a:r>
              <a:rPr dirty="0" sz="1200" spc="5" i="1">
                <a:latin typeface="Times New Roman"/>
                <a:cs typeface="Times New Roman"/>
              </a:rPr>
              <a:t>j</a:t>
            </a:r>
            <a:r>
              <a:rPr dirty="0" sz="1200" spc="5" i="1">
                <a:latin typeface="Times New Roman"/>
                <a:cs typeface="Times New Roman"/>
              </a:rPr>
              <a:t>	</a:t>
            </a:r>
            <a:r>
              <a:rPr dirty="0" sz="1200" spc="5" i="1">
                <a:latin typeface="Times New Roman"/>
                <a:cs typeface="Times New Roman"/>
              </a:rPr>
              <a:t>j</a:t>
            </a:r>
            <a:r>
              <a:rPr dirty="0" sz="1200" spc="5" i="1">
                <a:latin typeface="Times New Roman"/>
                <a:cs typeface="Times New Roman"/>
              </a:rPr>
              <a:t>	</a:t>
            </a:r>
            <a:r>
              <a:rPr dirty="0" sz="1200" spc="10" i="1">
                <a:latin typeface="Times New Roman"/>
                <a:cs typeface="Times New Roman"/>
              </a:rPr>
              <a:t>k</a:t>
            </a:r>
            <a:r>
              <a:rPr dirty="0" sz="1200" spc="10" i="1">
                <a:latin typeface="Times New Roman"/>
                <a:cs typeface="Times New Roman"/>
              </a:rPr>
              <a:t>	</a:t>
            </a:r>
            <a:r>
              <a:rPr dirty="0" sz="1200" spc="5" i="1">
                <a:latin typeface="Times New Roman"/>
                <a:cs typeface="Times New Roman"/>
              </a:rPr>
              <a:t>kj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2117" y="3162686"/>
            <a:ext cx="257810" cy="212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200" spc="10" i="1">
                <a:latin typeface="Times New Roman"/>
                <a:cs typeface="Times New Roman"/>
              </a:rPr>
              <a:t>k</a:t>
            </a:r>
            <a:r>
              <a:rPr dirty="0" sz="1200" spc="-204" i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Symbol"/>
                <a:cs typeface="Symbol"/>
              </a:rPr>
              <a:t></a:t>
            </a:r>
            <a:r>
              <a:rPr dirty="0" sz="1200" spc="-2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6151" y="2664116"/>
            <a:ext cx="2186305" cy="50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59410" algn="l"/>
                <a:tab pos="1007744" algn="l"/>
              </a:tabLst>
            </a:pPr>
            <a:r>
              <a:rPr dirty="0" sz="2100" spc="-5" i="1">
                <a:latin typeface="Times New Roman"/>
                <a:cs typeface="Times New Roman"/>
              </a:rPr>
              <a:t>w	</a:t>
            </a:r>
            <a:r>
              <a:rPr dirty="0" sz="2100" spc="-5">
                <a:latin typeface="Symbol"/>
                <a:cs typeface="Symbol"/>
              </a:rPr>
              <a:t>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5" i="1">
                <a:latin typeface="Times New Roman"/>
                <a:cs typeface="Times New Roman"/>
              </a:rPr>
              <a:t>w	</a:t>
            </a:r>
            <a:r>
              <a:rPr dirty="0" sz="2100" spc="-5">
                <a:latin typeface="Symbol"/>
                <a:cs typeface="Symbol"/>
              </a:rPr>
              <a:t>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75">
                <a:latin typeface="Times New Roman"/>
                <a:cs typeface="Times New Roman"/>
              </a:rPr>
              <a:t>2</a:t>
            </a:r>
            <a:r>
              <a:rPr dirty="0" sz="2100" spc="75" i="1">
                <a:latin typeface="Times New Roman"/>
                <a:cs typeface="Times New Roman"/>
              </a:rPr>
              <a:t>η</a:t>
            </a:r>
            <a:r>
              <a:rPr dirty="0" baseline="-8818" sz="4725" spc="112">
                <a:latin typeface="Symbol"/>
                <a:cs typeface="Symbol"/>
              </a:rPr>
              <a:t></a:t>
            </a:r>
            <a:r>
              <a:rPr dirty="0" sz="2100" spc="75" i="1">
                <a:latin typeface="Times New Roman"/>
                <a:cs typeface="Times New Roman"/>
              </a:rPr>
              <a:t>δ</a:t>
            </a:r>
            <a:r>
              <a:rPr dirty="0" sz="2100" spc="145" i="1">
                <a:latin typeface="Times New Roman"/>
                <a:cs typeface="Times New Roman"/>
              </a:rPr>
              <a:t> </a:t>
            </a:r>
            <a:r>
              <a:rPr dirty="0" sz="2100" spc="-5" i="1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6694" y="2622804"/>
            <a:ext cx="2381250" cy="773430"/>
          </a:xfrm>
          <a:custGeom>
            <a:avLst/>
            <a:gdLst/>
            <a:ahLst/>
            <a:cxnLst/>
            <a:rect l="l" t="t" r="r" b="b"/>
            <a:pathLst>
              <a:path w="2381250" h="773429">
                <a:moveTo>
                  <a:pt x="0" y="773430"/>
                </a:moveTo>
                <a:lnTo>
                  <a:pt x="2381250" y="773430"/>
                </a:lnTo>
                <a:lnTo>
                  <a:pt x="2381250" y="0"/>
                </a:lnTo>
                <a:lnTo>
                  <a:pt x="0" y="0"/>
                </a:lnTo>
                <a:lnTo>
                  <a:pt x="0" y="773430"/>
                </a:lnTo>
                <a:close/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67100" y="3326129"/>
            <a:ext cx="2171700" cy="642620"/>
          </a:xfrm>
          <a:custGeom>
            <a:avLst/>
            <a:gdLst/>
            <a:ahLst/>
            <a:cxnLst/>
            <a:rect l="l" t="t" r="r" b="b"/>
            <a:pathLst>
              <a:path w="2171700" h="642620">
                <a:moveTo>
                  <a:pt x="2171700" y="299466"/>
                </a:moveTo>
                <a:lnTo>
                  <a:pt x="0" y="299466"/>
                </a:lnTo>
                <a:lnTo>
                  <a:pt x="0" y="642366"/>
                </a:lnTo>
                <a:lnTo>
                  <a:pt x="2171700" y="642366"/>
                </a:lnTo>
                <a:lnTo>
                  <a:pt x="2171700" y="299466"/>
                </a:lnTo>
                <a:close/>
              </a:path>
              <a:path w="2171700" h="642620">
                <a:moveTo>
                  <a:pt x="1228344" y="0"/>
                </a:moveTo>
                <a:lnTo>
                  <a:pt x="1266444" y="299466"/>
                </a:lnTo>
                <a:lnTo>
                  <a:pt x="1809750" y="299466"/>
                </a:lnTo>
                <a:lnTo>
                  <a:pt x="122834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67100" y="3326129"/>
            <a:ext cx="2171700" cy="642620"/>
          </a:xfrm>
          <a:custGeom>
            <a:avLst/>
            <a:gdLst/>
            <a:ahLst/>
            <a:cxnLst/>
            <a:rect l="l" t="t" r="r" b="b"/>
            <a:pathLst>
              <a:path w="2171700" h="642620">
                <a:moveTo>
                  <a:pt x="0" y="299466"/>
                </a:moveTo>
                <a:lnTo>
                  <a:pt x="0" y="642366"/>
                </a:lnTo>
                <a:lnTo>
                  <a:pt x="2171700" y="642366"/>
                </a:lnTo>
                <a:lnTo>
                  <a:pt x="2171700" y="299466"/>
                </a:lnTo>
                <a:lnTo>
                  <a:pt x="1809750" y="299466"/>
                </a:lnTo>
                <a:lnTo>
                  <a:pt x="1228344" y="0"/>
                </a:lnTo>
                <a:lnTo>
                  <a:pt x="1266444" y="299466"/>
                </a:lnTo>
                <a:lnTo>
                  <a:pt x="0" y="299466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15867" y="3646423"/>
            <a:ext cx="1998345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7175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We </a:t>
            </a:r>
            <a:r>
              <a:rPr dirty="0" sz="900" spc="-5">
                <a:latin typeface="Tahoma"/>
                <a:cs typeface="Tahoma"/>
              </a:rPr>
              <a:t>frequently </a:t>
            </a:r>
            <a:r>
              <a:rPr dirty="0" sz="900">
                <a:latin typeface="Tahoma"/>
                <a:cs typeface="Tahoma"/>
              </a:rPr>
              <a:t>neglect </a:t>
            </a:r>
            <a:r>
              <a:rPr dirty="0" sz="900" spc="-5">
                <a:latin typeface="Tahoma"/>
                <a:cs typeface="Tahoma"/>
              </a:rPr>
              <a:t>the </a:t>
            </a:r>
            <a:r>
              <a:rPr dirty="0" sz="900">
                <a:latin typeface="Tahoma"/>
                <a:cs typeface="Tahoma"/>
              </a:rPr>
              <a:t>2 </a:t>
            </a:r>
            <a:r>
              <a:rPr dirty="0" sz="900" spc="-5">
                <a:latin typeface="Tahoma"/>
                <a:cs typeface="Tahoma"/>
              </a:rPr>
              <a:t>(meaning  </a:t>
            </a:r>
            <a:r>
              <a:rPr dirty="0" sz="900">
                <a:latin typeface="Tahoma"/>
                <a:cs typeface="Tahoma"/>
              </a:rPr>
              <a:t>we halve </a:t>
            </a:r>
            <a:r>
              <a:rPr dirty="0" sz="900" spc="-5">
                <a:latin typeface="Tahoma"/>
                <a:cs typeface="Tahoma"/>
              </a:rPr>
              <a:t>the </a:t>
            </a:r>
            <a:r>
              <a:rPr dirty="0" sz="900">
                <a:latin typeface="Tahoma"/>
                <a:cs typeface="Tahoma"/>
              </a:rPr>
              <a:t>learning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rate)</a:t>
            </a:r>
            <a:endParaRPr sz="900">
              <a:latin typeface="Tahoma"/>
              <a:cs typeface="Tahoma"/>
            </a:endParaRPr>
          </a:p>
          <a:p>
            <a:pPr marL="1110615">
              <a:lnSpc>
                <a:spcPct val="100000"/>
              </a:lnSpc>
              <a:spcBef>
                <a:spcPts val="78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64919" y="4974590"/>
            <a:ext cx="4246245" cy="144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“Batch” perceptron</a:t>
            </a:r>
            <a:r>
              <a:rPr dirty="0" sz="2200" spc="-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algorithm</a:t>
            </a:r>
            <a:endParaRPr sz="2200">
              <a:latin typeface="Tahoma"/>
              <a:cs typeface="Tahoma"/>
            </a:endParaRPr>
          </a:p>
          <a:p>
            <a:pPr marL="342265" indent="-304800">
              <a:lnSpc>
                <a:spcPct val="100000"/>
              </a:lnSpc>
              <a:spcBef>
                <a:spcPts val="1160"/>
              </a:spcBef>
              <a:buClr>
                <a:srgbClr val="000000"/>
              </a:buClr>
              <a:buAutoNum type="arabicParenR"/>
              <a:tabLst>
                <a:tab pos="342265" algn="l"/>
                <a:tab pos="342900" algn="l"/>
              </a:tabLst>
            </a:pPr>
            <a:r>
              <a:rPr dirty="0" sz="1400" spc="-5">
                <a:solidFill>
                  <a:srgbClr val="67895B"/>
                </a:solidFill>
                <a:latin typeface="Arial"/>
                <a:cs typeface="Arial"/>
              </a:rPr>
              <a:t>R</a:t>
            </a:r>
            <a:r>
              <a:rPr dirty="0" sz="1400" spc="-5">
                <a:solidFill>
                  <a:srgbClr val="67895B"/>
                </a:solidFill>
                <a:latin typeface="Tahoma"/>
                <a:cs typeface="Tahoma"/>
              </a:rPr>
              <a:t>andomly initialize weights </a:t>
            </a:r>
            <a:r>
              <a:rPr dirty="0" sz="1400" spc="-10">
                <a:solidFill>
                  <a:srgbClr val="67895B"/>
                </a:solidFill>
                <a:latin typeface="Tahoma"/>
                <a:cs typeface="Tahoma"/>
              </a:rPr>
              <a:t>w</a:t>
            </a:r>
            <a:r>
              <a:rPr dirty="0" baseline="-20467" sz="1425" spc="-15">
                <a:solidFill>
                  <a:srgbClr val="67895B"/>
                </a:solidFill>
                <a:latin typeface="Tahoma"/>
                <a:cs typeface="Tahoma"/>
              </a:rPr>
              <a:t>1 </a:t>
            </a:r>
            <a:r>
              <a:rPr dirty="0" sz="1400" spc="-5">
                <a:solidFill>
                  <a:srgbClr val="67895B"/>
                </a:solidFill>
                <a:latin typeface="Tahoma"/>
                <a:cs typeface="Tahoma"/>
              </a:rPr>
              <a:t>w</a:t>
            </a:r>
            <a:r>
              <a:rPr dirty="0" baseline="-20467" sz="1425" spc="-7">
                <a:solidFill>
                  <a:srgbClr val="67895B"/>
                </a:solidFill>
                <a:latin typeface="Tahoma"/>
                <a:cs typeface="Tahoma"/>
              </a:rPr>
              <a:t>2 </a:t>
            </a:r>
            <a:r>
              <a:rPr dirty="0" sz="1400" spc="-5">
                <a:solidFill>
                  <a:srgbClr val="67895B"/>
                </a:solidFill>
                <a:latin typeface="Tahoma"/>
                <a:cs typeface="Tahoma"/>
              </a:rPr>
              <a:t>…</a:t>
            </a:r>
            <a:r>
              <a:rPr dirty="0" sz="1400" spc="-254">
                <a:solidFill>
                  <a:srgbClr val="67895B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67895B"/>
                </a:solidFill>
                <a:latin typeface="Tahoma"/>
                <a:cs typeface="Tahoma"/>
              </a:rPr>
              <a:t>w</a:t>
            </a:r>
            <a:r>
              <a:rPr dirty="0" baseline="-20467" sz="1425" spc="-7">
                <a:solidFill>
                  <a:srgbClr val="67895B"/>
                </a:solidFill>
                <a:latin typeface="Tahoma"/>
                <a:cs typeface="Tahoma"/>
              </a:rPr>
              <a:t>m</a:t>
            </a:r>
            <a:endParaRPr baseline="-20467" sz="142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arenR"/>
            </a:pPr>
            <a:endParaRPr sz="2050">
              <a:latin typeface="Times New Roman"/>
              <a:cs typeface="Times New Roman"/>
            </a:endParaRPr>
          </a:p>
          <a:p>
            <a:pPr marL="342265" marR="405765" indent="-3048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42265" algn="l"/>
                <a:tab pos="342900" algn="l"/>
              </a:tabLst>
            </a:pPr>
            <a:r>
              <a:rPr dirty="0" sz="1400" spc="-5">
                <a:solidFill>
                  <a:srgbClr val="33339A"/>
                </a:solidFill>
                <a:latin typeface="Tahoma"/>
                <a:cs typeface="Tahoma"/>
              </a:rPr>
              <a:t>Get your dataset (append 1’s to the inputs if  you don’t want to go through the</a:t>
            </a:r>
            <a:r>
              <a:rPr dirty="0" sz="1400" spc="5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9A"/>
                </a:solidFill>
                <a:latin typeface="Tahoma"/>
                <a:cs typeface="Tahoma"/>
              </a:rPr>
              <a:t>origin).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3019" y="6687368"/>
            <a:ext cx="140208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3)	for </a:t>
            </a:r>
            <a:r>
              <a:rPr dirty="0" sz="1450" spc="-15" i="1">
                <a:latin typeface="Tahoma"/>
                <a:cs typeface="Tahoma"/>
              </a:rPr>
              <a:t>i </a:t>
            </a:r>
            <a:r>
              <a:rPr dirty="0" sz="1400" spc="-5">
                <a:latin typeface="Tahoma"/>
                <a:cs typeface="Tahoma"/>
              </a:rPr>
              <a:t>= 1 to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3019" y="7200199"/>
            <a:ext cx="144970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4)	for </a:t>
            </a:r>
            <a:r>
              <a:rPr dirty="0" sz="1450" spc="-15" i="1">
                <a:latin typeface="Tahoma"/>
                <a:cs typeface="Tahoma"/>
              </a:rPr>
              <a:t>j </a:t>
            </a:r>
            <a:r>
              <a:rPr dirty="0" sz="1400" spc="-5">
                <a:latin typeface="Tahoma"/>
                <a:cs typeface="Tahoma"/>
              </a:rPr>
              <a:t>= 1 to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3018" y="7723121"/>
            <a:ext cx="4152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04165" algn="l"/>
              </a:tabLst>
            </a:pPr>
            <a:r>
              <a:rPr dirty="0" sz="1400" spc="-10">
                <a:latin typeface="Tahoma"/>
                <a:cs typeface="Tahoma"/>
              </a:rPr>
              <a:t>5</a:t>
            </a:r>
            <a:r>
              <a:rPr dirty="0" sz="1400" spc="-5">
                <a:latin typeface="Tahoma"/>
                <a:cs typeface="Tahoma"/>
              </a:rPr>
              <a:t>)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9088" y="7723121"/>
            <a:ext cx="29216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stops improving then stop. Else</a:t>
            </a:r>
            <a:r>
              <a:rPr dirty="0" sz="1400" spc="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loop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07811" y="7936479"/>
            <a:ext cx="7943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back to</a:t>
            </a:r>
            <a:r>
              <a:rPr dirty="0" sz="1400" spc="-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3.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00905" y="6890099"/>
            <a:ext cx="48895" cy="1816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00" spc="5" i="1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9326" y="6729184"/>
            <a:ext cx="1260475" cy="342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755"/>
              </a:lnSpc>
              <a:spcBef>
                <a:spcPts val="100"/>
              </a:spcBef>
            </a:pPr>
            <a:r>
              <a:rPr dirty="0" sz="1850" spc="-50" i="1">
                <a:latin typeface="Symbol"/>
                <a:cs typeface="Symbol"/>
              </a:rPr>
              <a:t></a:t>
            </a:r>
            <a:r>
              <a:rPr dirty="0" sz="1850" spc="-50" i="1">
                <a:latin typeface="Times New Roman"/>
                <a:cs typeface="Times New Roman"/>
              </a:rPr>
              <a:t> </a:t>
            </a:r>
            <a:r>
              <a:rPr dirty="0" sz="1750" spc="-65">
                <a:latin typeface="Times New Roman"/>
                <a:cs typeface="Times New Roman"/>
              </a:rPr>
              <a:t>:</a:t>
            </a:r>
            <a:r>
              <a:rPr dirty="0" sz="1750" spc="-65">
                <a:latin typeface="Symbol"/>
                <a:cs typeface="Symbol"/>
              </a:rPr>
              <a:t>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y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114">
                <a:latin typeface="Times New Roman"/>
                <a:cs typeface="Times New Roman"/>
              </a:rPr>
              <a:t> </a:t>
            </a:r>
            <a:r>
              <a:rPr dirty="0" sz="1750" spc="5" b="1">
                <a:latin typeface="Tahoma"/>
                <a:cs typeface="Tahoma"/>
              </a:rPr>
              <a:t>w</a:t>
            </a:r>
            <a:r>
              <a:rPr dirty="0" baseline="44444" sz="1500" spc="7">
                <a:latin typeface="Symbol"/>
                <a:cs typeface="Symbol"/>
              </a:rPr>
              <a:t></a:t>
            </a:r>
            <a:r>
              <a:rPr dirty="0" sz="1750" spc="5" b="1">
                <a:latin typeface="Tahoma"/>
                <a:cs typeface="Tahoma"/>
              </a:rPr>
              <a:t>x</a:t>
            </a:r>
            <a:endParaRPr sz="1750">
              <a:latin typeface="Tahoma"/>
              <a:cs typeface="Tahoma"/>
            </a:endParaRPr>
          </a:p>
          <a:p>
            <a:pPr marL="156845">
              <a:lnSpc>
                <a:spcPts val="735"/>
              </a:lnSpc>
              <a:tabLst>
                <a:tab pos="557530" algn="l"/>
              </a:tabLst>
            </a:pPr>
            <a:r>
              <a:rPr dirty="0" sz="1000" spc="5" i="1">
                <a:latin typeface="Times New Roman"/>
                <a:cs typeface="Times New Roman"/>
              </a:rPr>
              <a:t>i	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7055" y="7210455"/>
            <a:ext cx="71755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5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21914" y="7267850"/>
            <a:ext cx="1162050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05765" algn="l"/>
                <a:tab pos="695960" algn="l"/>
              </a:tabLst>
            </a:pPr>
            <a:r>
              <a:rPr dirty="0" sz="750" i="1">
                <a:latin typeface="Times New Roman"/>
                <a:cs typeface="Times New Roman"/>
              </a:rPr>
              <a:t>j	j	</a:t>
            </a:r>
            <a:r>
              <a:rPr dirty="0" sz="1950" spc="-10">
                <a:latin typeface="Symbol"/>
                <a:cs typeface="Symbol"/>
              </a:rPr>
              <a:t>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i</a:t>
            </a:r>
            <a:r>
              <a:rPr dirty="0" sz="750" spc="125" i="1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ij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4292" y="7535067"/>
            <a:ext cx="142240" cy="140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50" spc="50" i="1">
                <a:latin typeface="Times New Roman"/>
                <a:cs typeface="Times New Roman"/>
              </a:rPr>
              <a:t>i</a:t>
            </a:r>
            <a:r>
              <a:rPr dirty="0" sz="750" spc="-40">
                <a:latin typeface="Symbol"/>
                <a:cs typeface="Symbol"/>
              </a:rPr>
              <a:t>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99232" y="7299521"/>
            <a:ext cx="123380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06475" algn="l"/>
              </a:tabLst>
            </a:pPr>
            <a:r>
              <a:rPr dirty="0" sz="1300" spc="-5" i="1">
                <a:latin typeface="Times New Roman"/>
                <a:cs typeface="Times New Roman"/>
              </a:rPr>
              <a:t>w   </a:t>
            </a:r>
            <a:r>
              <a:rPr dirty="0" sz="1300" spc="-10">
                <a:latin typeface="Symbol"/>
                <a:cs typeface="Symbol"/>
              </a:rPr>
              <a:t></a:t>
            </a:r>
            <a:r>
              <a:rPr dirty="0" sz="1300" spc="-225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w </a:t>
            </a:r>
            <a:r>
              <a:rPr dirty="0" sz="1300" spc="50" i="1">
                <a:latin typeface="Times New Roman"/>
                <a:cs typeface="Times New Roman"/>
              </a:rPr>
              <a:t> </a:t>
            </a:r>
            <a:r>
              <a:rPr dirty="0" sz="1300" spc="25">
                <a:latin typeface="Symbol"/>
                <a:cs typeface="Symbol"/>
              </a:rPr>
              <a:t></a:t>
            </a:r>
            <a:r>
              <a:rPr dirty="0" sz="1350" spc="25" i="1">
                <a:latin typeface="Symbol"/>
                <a:cs typeface="Symbol"/>
              </a:rPr>
              <a:t></a:t>
            </a:r>
            <a:r>
              <a:rPr dirty="0" sz="1350" spc="25">
                <a:latin typeface="Times New Roman"/>
                <a:cs typeface="Times New Roman"/>
              </a:rPr>
              <a:t>	</a:t>
            </a:r>
            <a:r>
              <a:rPr dirty="0" sz="1350" spc="-30" i="1">
                <a:latin typeface="Symbol"/>
                <a:cs typeface="Symbol"/>
              </a:rPr>
              <a:t></a:t>
            </a:r>
            <a:r>
              <a:rPr dirty="0" sz="1350" spc="55" i="1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99132" y="7723631"/>
            <a:ext cx="5905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00" spc="1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89760" y="7700695"/>
            <a:ext cx="30988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50">
                <a:latin typeface="Symbol"/>
                <a:cs typeface="Symbol"/>
              </a:rPr>
              <a:t></a:t>
            </a:r>
            <a:r>
              <a:rPr dirty="0" sz="1850" spc="260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68829" y="7731493"/>
            <a:ext cx="9080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00" spc="-35" i="1">
                <a:latin typeface="Symbol"/>
                <a:cs typeface="Symbol"/>
              </a:rPr>
              <a:t>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554" y="1212470"/>
            <a:ext cx="1958975" cy="61150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41910">
              <a:lnSpc>
                <a:spcPct val="100000"/>
              </a:lnSpc>
              <a:spcBef>
                <a:spcPts val="235"/>
              </a:spcBef>
              <a:tabLst>
                <a:tab pos="633730" algn="l"/>
                <a:tab pos="1478915" algn="l"/>
              </a:tabLst>
            </a:pPr>
            <a:r>
              <a:rPr dirty="0" sz="1250" i="1">
                <a:latin typeface="Times New Roman"/>
                <a:cs typeface="Times New Roman"/>
              </a:rPr>
              <a:t>i	i	i</a:t>
            </a:r>
            <a:endParaRPr sz="125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215"/>
              </a:spcBef>
            </a:pPr>
            <a:r>
              <a:rPr dirty="0" sz="2150" spc="114" i="1">
                <a:latin typeface="Times New Roman"/>
                <a:cs typeface="Times New Roman"/>
              </a:rPr>
              <a:t>w</a:t>
            </a:r>
            <a:r>
              <a:rPr dirty="0" baseline="-24444" sz="1875" spc="172" i="1">
                <a:latin typeface="Times New Roman"/>
                <a:cs typeface="Times New Roman"/>
              </a:rPr>
              <a:t>j </a:t>
            </a:r>
            <a:r>
              <a:rPr dirty="0" sz="2150" spc="15">
                <a:latin typeface="Symbol"/>
                <a:cs typeface="Symbol"/>
              </a:rPr>
              <a:t></a:t>
            </a:r>
            <a:r>
              <a:rPr dirty="0" sz="2150" spc="15">
                <a:latin typeface="Times New Roman"/>
                <a:cs typeface="Times New Roman"/>
              </a:rPr>
              <a:t> </a:t>
            </a:r>
            <a:r>
              <a:rPr dirty="0" sz="2150" spc="110" i="1">
                <a:latin typeface="Times New Roman"/>
                <a:cs typeface="Times New Roman"/>
              </a:rPr>
              <a:t>w</a:t>
            </a:r>
            <a:r>
              <a:rPr dirty="0" baseline="-24444" sz="1875" spc="165" i="1">
                <a:latin typeface="Times New Roman"/>
                <a:cs typeface="Times New Roman"/>
              </a:rPr>
              <a:t>j </a:t>
            </a:r>
            <a:r>
              <a:rPr dirty="0" sz="2150" spc="10">
                <a:latin typeface="Symbol"/>
                <a:cs typeface="Symbol"/>
              </a:rPr>
              <a:t>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300" spc="-75" i="1">
                <a:latin typeface="Symbol"/>
                <a:cs typeface="Symbol"/>
              </a:rPr>
              <a:t></a:t>
            </a:r>
            <a:r>
              <a:rPr dirty="0" sz="2300" spc="-75" i="1">
                <a:latin typeface="Times New Roman"/>
                <a:cs typeface="Times New Roman"/>
              </a:rPr>
              <a:t> </a:t>
            </a:r>
            <a:r>
              <a:rPr dirty="0" baseline="-24444" sz="1875" i="1">
                <a:latin typeface="Times New Roman"/>
                <a:cs typeface="Times New Roman"/>
              </a:rPr>
              <a:t>i</a:t>
            </a:r>
            <a:r>
              <a:rPr dirty="0" baseline="-24444" sz="1875" spc="-127" i="1">
                <a:latin typeface="Times New Roman"/>
                <a:cs typeface="Times New Roman"/>
              </a:rPr>
              <a:t> </a:t>
            </a:r>
            <a:r>
              <a:rPr dirty="0" sz="2150" spc="5" i="1">
                <a:latin typeface="Times New Roman"/>
                <a:cs typeface="Times New Roman"/>
              </a:rPr>
              <a:t>x</a:t>
            </a:r>
            <a:r>
              <a:rPr dirty="0" baseline="-24444" sz="1875" spc="7" i="1">
                <a:latin typeface="Times New Roman"/>
                <a:cs typeface="Times New Roman"/>
              </a:rPr>
              <a:t>ij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8732" y="1035873"/>
            <a:ext cx="11112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Symbol"/>
                <a:cs typeface="Symbol"/>
              </a:rPr>
              <a:t>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6277" y="1028839"/>
            <a:ext cx="1632585" cy="3752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03530" algn="l"/>
                <a:tab pos="925194" algn="l"/>
                <a:tab pos="1481455" algn="l"/>
              </a:tabLst>
            </a:pPr>
            <a:r>
              <a:rPr dirty="0" sz="2300" spc="-65" i="1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dirty="0" sz="2300" spc="-6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150" spc="15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dirty="0" sz="2150" spc="2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50" spc="5" i="1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2150" i="1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150" spc="1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sz="2150" spc="-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 sz="21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150" spc="5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43300" y="1149096"/>
            <a:ext cx="1790700" cy="647700"/>
          </a:xfrm>
          <a:custGeom>
            <a:avLst/>
            <a:gdLst/>
            <a:ahLst/>
            <a:cxnLst/>
            <a:rect l="l" t="t" r="r" b="b"/>
            <a:pathLst>
              <a:path w="1790700" h="647700">
                <a:moveTo>
                  <a:pt x="447294" y="647700"/>
                </a:moveTo>
                <a:lnTo>
                  <a:pt x="1790700" y="647700"/>
                </a:lnTo>
                <a:lnTo>
                  <a:pt x="1790700" y="0"/>
                </a:lnTo>
                <a:lnTo>
                  <a:pt x="447294" y="0"/>
                </a:lnTo>
                <a:lnTo>
                  <a:pt x="0" y="323850"/>
                </a:lnTo>
                <a:lnTo>
                  <a:pt x="447294" y="647700"/>
                </a:lnTo>
                <a:close/>
              </a:path>
            </a:pathLst>
          </a:custGeom>
          <a:ln w="6350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34967" y="1261671"/>
            <a:ext cx="1233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89865">
              <a:lnSpc>
                <a:spcPct val="120000"/>
              </a:lnSpc>
              <a:spcBef>
                <a:spcPts val="100"/>
              </a:spcBef>
            </a:pPr>
            <a:r>
              <a:rPr dirty="0" sz="1000" b="1">
                <a:latin typeface="Tahoma"/>
                <a:cs typeface="Tahoma"/>
              </a:rPr>
              <a:t>A </a:t>
            </a:r>
            <a:r>
              <a:rPr dirty="0" sz="1000" spc="-5" b="1">
                <a:latin typeface="Tahoma"/>
                <a:cs typeface="Tahoma"/>
              </a:rPr>
              <a:t>RULE KNOWN</a:t>
            </a:r>
            <a:r>
              <a:rPr dirty="0" sz="1000" spc="-75" b="1">
                <a:latin typeface="Tahoma"/>
                <a:cs typeface="Tahoma"/>
              </a:rPr>
              <a:t> </a:t>
            </a:r>
            <a:r>
              <a:rPr dirty="0" sz="1000" spc="-5" b="1">
                <a:latin typeface="Tahoma"/>
                <a:cs typeface="Tahoma"/>
              </a:rPr>
              <a:t>BY  MANY</a:t>
            </a:r>
            <a:r>
              <a:rPr dirty="0" sz="1000" spc="-3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NAMES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0253" y="1964435"/>
            <a:ext cx="1384300" cy="807085"/>
          </a:xfrm>
          <a:custGeom>
            <a:avLst/>
            <a:gdLst/>
            <a:ahLst/>
            <a:cxnLst/>
            <a:rect l="l" t="t" r="r" b="b"/>
            <a:pathLst>
              <a:path w="1384300" h="807085">
                <a:moveTo>
                  <a:pt x="0" y="448818"/>
                </a:moveTo>
                <a:lnTo>
                  <a:pt x="128015" y="806958"/>
                </a:lnTo>
                <a:lnTo>
                  <a:pt x="1383791" y="358902"/>
                </a:lnTo>
                <a:lnTo>
                  <a:pt x="1255776" y="0"/>
                </a:lnTo>
                <a:lnTo>
                  <a:pt x="0" y="44881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0460000">
            <a:off x="1525396" y="2304916"/>
            <a:ext cx="87298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15" b="1">
                <a:solidFill>
                  <a:srgbClr val="009A00"/>
                </a:solidFill>
                <a:latin typeface="Tahoma"/>
                <a:cs typeface="Tahoma"/>
              </a:rPr>
              <a:t>The L</a:t>
            </a:r>
            <a:r>
              <a:rPr dirty="0" baseline="2777" sz="1500" spc="-22" b="1">
                <a:solidFill>
                  <a:srgbClr val="009A00"/>
                </a:solidFill>
                <a:latin typeface="Tahoma"/>
                <a:cs typeface="Tahoma"/>
              </a:rPr>
              <a:t>MS</a:t>
            </a:r>
            <a:r>
              <a:rPr dirty="0" baseline="2777" sz="1500" spc="-89" b="1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baseline="2777" sz="1500" spc="-30" b="1">
                <a:solidFill>
                  <a:srgbClr val="009A00"/>
                </a:solidFill>
                <a:latin typeface="Tahoma"/>
                <a:cs typeface="Tahoma"/>
              </a:rPr>
              <a:t>Rule</a:t>
            </a:r>
            <a:endParaRPr baseline="2777" sz="1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30779" y="2470404"/>
            <a:ext cx="1234440" cy="443865"/>
          </a:xfrm>
          <a:custGeom>
            <a:avLst/>
            <a:gdLst/>
            <a:ahLst/>
            <a:cxnLst/>
            <a:rect l="l" t="t" r="r" b="b"/>
            <a:pathLst>
              <a:path w="1234439" h="443864">
                <a:moveTo>
                  <a:pt x="83057" y="0"/>
                </a:moveTo>
                <a:lnTo>
                  <a:pt x="41243" y="13049"/>
                </a:lnTo>
                <a:lnTo>
                  <a:pt x="20574" y="51816"/>
                </a:lnTo>
                <a:lnTo>
                  <a:pt x="0" y="279653"/>
                </a:lnTo>
                <a:lnTo>
                  <a:pt x="2297" y="302049"/>
                </a:lnTo>
                <a:lnTo>
                  <a:pt x="12668" y="321087"/>
                </a:lnTo>
                <a:lnTo>
                  <a:pt x="29467" y="334839"/>
                </a:lnTo>
                <a:lnTo>
                  <a:pt x="51053" y="341375"/>
                </a:lnTo>
                <a:lnTo>
                  <a:pt x="1151382" y="443484"/>
                </a:lnTo>
                <a:lnTo>
                  <a:pt x="1173896" y="441067"/>
                </a:lnTo>
                <a:lnTo>
                  <a:pt x="1193196" y="430434"/>
                </a:lnTo>
                <a:lnTo>
                  <a:pt x="1207210" y="413373"/>
                </a:lnTo>
                <a:lnTo>
                  <a:pt x="1213866" y="391668"/>
                </a:lnTo>
                <a:lnTo>
                  <a:pt x="1234440" y="163829"/>
                </a:lnTo>
                <a:lnTo>
                  <a:pt x="1232142" y="141434"/>
                </a:lnTo>
                <a:lnTo>
                  <a:pt x="1221771" y="122396"/>
                </a:lnTo>
                <a:lnTo>
                  <a:pt x="1204972" y="108644"/>
                </a:lnTo>
                <a:lnTo>
                  <a:pt x="1183385" y="102107"/>
                </a:lnTo>
                <a:lnTo>
                  <a:pt x="8305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 rot="300000">
            <a:off x="2602295" y="2628527"/>
            <a:ext cx="891202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baseline="2777" sz="1500" spc="-15" b="1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000" spc="-10" b="1">
                <a:solidFill>
                  <a:srgbClr val="FF0000"/>
                </a:solidFill>
                <a:latin typeface="Tahoma"/>
                <a:cs typeface="Tahoma"/>
              </a:rPr>
              <a:t>delta</a:t>
            </a:r>
            <a:r>
              <a:rPr dirty="0" sz="1000" spc="-6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10" b="1">
                <a:solidFill>
                  <a:srgbClr val="FF0000"/>
                </a:solidFill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9509" y="1866138"/>
            <a:ext cx="1554480" cy="852169"/>
          </a:xfrm>
          <a:custGeom>
            <a:avLst/>
            <a:gdLst/>
            <a:ahLst/>
            <a:cxnLst/>
            <a:rect l="l" t="t" r="r" b="b"/>
            <a:pathLst>
              <a:path w="1554479" h="852169">
                <a:moveTo>
                  <a:pt x="0" y="412241"/>
                </a:moveTo>
                <a:lnTo>
                  <a:pt x="126491" y="851915"/>
                </a:lnTo>
                <a:lnTo>
                  <a:pt x="1554479" y="439673"/>
                </a:lnTo>
                <a:lnTo>
                  <a:pt x="1427226" y="0"/>
                </a:lnTo>
                <a:lnTo>
                  <a:pt x="0" y="41224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 rot="20640000">
            <a:off x="3792091" y="2228395"/>
            <a:ext cx="136930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 b="1">
                <a:solidFill>
                  <a:srgbClr val="3333CC"/>
                </a:solidFill>
                <a:latin typeface="Tahoma"/>
                <a:cs typeface="Tahoma"/>
              </a:rPr>
              <a:t>The Widrow Hoff</a:t>
            </a:r>
            <a:r>
              <a:rPr dirty="0" sz="1000" spc="-7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000" spc="-10" b="1">
                <a:solidFill>
                  <a:srgbClr val="3333CC"/>
                </a:solidFill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53717" y="2891789"/>
            <a:ext cx="1159510" cy="820419"/>
          </a:xfrm>
          <a:custGeom>
            <a:avLst/>
            <a:gdLst/>
            <a:ahLst/>
            <a:cxnLst/>
            <a:rect l="l" t="t" r="r" b="b"/>
            <a:pathLst>
              <a:path w="1159510" h="820420">
                <a:moveTo>
                  <a:pt x="76200" y="90677"/>
                </a:moveTo>
                <a:lnTo>
                  <a:pt x="58840" y="95845"/>
                </a:lnTo>
                <a:lnTo>
                  <a:pt x="45338" y="106870"/>
                </a:lnTo>
                <a:lnTo>
                  <a:pt x="36980" y="122181"/>
                </a:lnTo>
                <a:lnTo>
                  <a:pt x="35051" y="140207"/>
                </a:lnTo>
                <a:lnTo>
                  <a:pt x="86868" y="726185"/>
                </a:lnTo>
                <a:lnTo>
                  <a:pt x="41148" y="729995"/>
                </a:lnTo>
                <a:lnTo>
                  <a:pt x="24217" y="735044"/>
                </a:lnTo>
                <a:lnTo>
                  <a:pt x="10858" y="745807"/>
                </a:lnTo>
                <a:lnTo>
                  <a:pt x="2357" y="760856"/>
                </a:lnTo>
                <a:lnTo>
                  <a:pt x="0" y="778763"/>
                </a:lnTo>
                <a:lnTo>
                  <a:pt x="5167" y="796123"/>
                </a:lnTo>
                <a:lnTo>
                  <a:pt x="16192" y="809624"/>
                </a:lnTo>
                <a:lnTo>
                  <a:pt x="31503" y="817983"/>
                </a:lnTo>
                <a:lnTo>
                  <a:pt x="49530" y="819911"/>
                </a:lnTo>
                <a:lnTo>
                  <a:pt x="1083564" y="729233"/>
                </a:lnTo>
                <a:lnTo>
                  <a:pt x="1100923" y="724066"/>
                </a:lnTo>
                <a:lnTo>
                  <a:pt x="1114425" y="713041"/>
                </a:lnTo>
                <a:lnTo>
                  <a:pt x="1122783" y="697730"/>
                </a:lnTo>
                <a:lnTo>
                  <a:pt x="1124712" y="679703"/>
                </a:lnTo>
                <a:lnTo>
                  <a:pt x="1072895" y="93725"/>
                </a:lnTo>
                <a:lnTo>
                  <a:pt x="1118615" y="89915"/>
                </a:lnTo>
                <a:lnTo>
                  <a:pt x="1135534" y="84867"/>
                </a:lnTo>
                <a:lnTo>
                  <a:pt x="1148810" y="74104"/>
                </a:lnTo>
                <a:lnTo>
                  <a:pt x="1157085" y="59054"/>
                </a:lnTo>
                <a:lnTo>
                  <a:pt x="1159002" y="41148"/>
                </a:lnTo>
                <a:lnTo>
                  <a:pt x="1154275" y="23788"/>
                </a:lnTo>
                <a:lnTo>
                  <a:pt x="1143476" y="10286"/>
                </a:lnTo>
                <a:lnTo>
                  <a:pt x="1128248" y="1928"/>
                </a:lnTo>
                <a:lnTo>
                  <a:pt x="1110233" y="0"/>
                </a:lnTo>
                <a:lnTo>
                  <a:pt x="76200" y="9067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10772" y="2980086"/>
            <a:ext cx="70294" cy="9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7538" y="2985516"/>
            <a:ext cx="989330" cy="87630"/>
          </a:xfrm>
          <a:custGeom>
            <a:avLst/>
            <a:gdLst/>
            <a:ahLst/>
            <a:cxnLst/>
            <a:rect l="l" t="t" r="r" b="b"/>
            <a:pathLst>
              <a:path w="989330" h="87630">
                <a:moveTo>
                  <a:pt x="0" y="87629"/>
                </a:moveTo>
                <a:lnTo>
                  <a:pt x="989076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3247" y="3617976"/>
            <a:ext cx="41275" cy="93980"/>
          </a:xfrm>
          <a:custGeom>
            <a:avLst/>
            <a:gdLst/>
            <a:ahLst/>
            <a:cxnLst/>
            <a:rect l="l" t="t" r="r" b="b"/>
            <a:pathLst>
              <a:path w="41275" h="93979">
                <a:moveTo>
                  <a:pt x="0" y="93725"/>
                </a:moveTo>
                <a:lnTo>
                  <a:pt x="17037" y="88570"/>
                </a:lnTo>
                <a:lnTo>
                  <a:pt x="30575" y="77628"/>
                </a:lnTo>
                <a:lnTo>
                  <a:pt x="39112" y="62543"/>
                </a:lnTo>
                <a:lnTo>
                  <a:pt x="41147" y="44958"/>
                </a:lnTo>
                <a:lnTo>
                  <a:pt x="37337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94866" y="3621785"/>
            <a:ext cx="49530" cy="45085"/>
          </a:xfrm>
          <a:custGeom>
            <a:avLst/>
            <a:gdLst/>
            <a:ahLst/>
            <a:cxnLst/>
            <a:rect l="l" t="t" r="r" b="b"/>
            <a:pathLst>
              <a:path w="49530" h="45085">
                <a:moveTo>
                  <a:pt x="0" y="0"/>
                </a:moveTo>
                <a:lnTo>
                  <a:pt x="9179" y="750"/>
                </a:lnTo>
                <a:lnTo>
                  <a:pt x="16859" y="4857"/>
                </a:lnTo>
                <a:lnTo>
                  <a:pt x="22395" y="11680"/>
                </a:lnTo>
                <a:lnTo>
                  <a:pt x="25145" y="20574"/>
                </a:lnTo>
                <a:lnTo>
                  <a:pt x="23967" y="29313"/>
                </a:lnTo>
                <a:lnTo>
                  <a:pt x="19716" y="36766"/>
                </a:lnTo>
                <a:lnTo>
                  <a:pt x="13037" y="42219"/>
                </a:lnTo>
                <a:lnTo>
                  <a:pt x="4571" y="44958"/>
                </a:lnTo>
                <a:lnTo>
                  <a:pt x="49529" y="41148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1360000">
            <a:off x="1831616" y="3141257"/>
            <a:ext cx="59024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5" b="1" i="1">
                <a:solidFill>
                  <a:srgbClr val="876A5D"/>
                </a:solidFill>
                <a:latin typeface="Times New Roman"/>
                <a:cs typeface="Times New Roman"/>
              </a:rPr>
              <a:t>Cla</a:t>
            </a:r>
            <a:r>
              <a:rPr dirty="0" baseline="2314" sz="1800" spc="-37" b="1" i="1">
                <a:solidFill>
                  <a:srgbClr val="876A5D"/>
                </a:solidFill>
                <a:latin typeface="Times New Roman"/>
                <a:cs typeface="Times New Roman"/>
              </a:rPr>
              <a:t>ssical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 rot="21360000">
            <a:off x="1738770" y="3359992"/>
            <a:ext cx="812613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25" b="1" i="1">
                <a:solidFill>
                  <a:srgbClr val="876A5D"/>
                </a:solidFill>
                <a:latin typeface="Times New Roman"/>
                <a:cs typeface="Times New Roman"/>
              </a:rPr>
              <a:t>con</a:t>
            </a:r>
            <a:r>
              <a:rPr dirty="0" baseline="2314" sz="1800" spc="-37" b="1" i="1">
                <a:solidFill>
                  <a:srgbClr val="876A5D"/>
                </a:solidFill>
                <a:latin typeface="Times New Roman"/>
                <a:cs typeface="Times New Roman"/>
              </a:rPr>
              <a:t>dition</a:t>
            </a:r>
            <a:r>
              <a:rPr dirty="0" baseline="4629" sz="1800" spc="-37" b="1" i="1">
                <a:solidFill>
                  <a:srgbClr val="876A5D"/>
                </a:solidFill>
                <a:latin typeface="Times New Roman"/>
                <a:cs typeface="Times New Roman"/>
              </a:rPr>
              <a:t>ing</a:t>
            </a:r>
            <a:endParaRPr baseline="4629"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83996" y="2555714"/>
            <a:ext cx="1576070" cy="996950"/>
          </a:xfrm>
          <a:custGeom>
            <a:avLst/>
            <a:gdLst/>
            <a:ahLst/>
            <a:cxnLst/>
            <a:rect l="l" t="t" r="r" b="b"/>
            <a:pathLst>
              <a:path w="1576070" h="996950">
                <a:moveTo>
                  <a:pt x="377285" y="22893"/>
                </a:moveTo>
                <a:lnTo>
                  <a:pt x="331366" y="7197"/>
                </a:lnTo>
                <a:lnTo>
                  <a:pt x="284707" y="0"/>
                </a:lnTo>
                <a:lnTo>
                  <a:pt x="238318" y="936"/>
                </a:lnTo>
                <a:lnTo>
                  <a:pt x="193209" y="9643"/>
                </a:lnTo>
                <a:lnTo>
                  <a:pt x="150388" y="25757"/>
                </a:lnTo>
                <a:lnTo>
                  <a:pt x="110867" y="48914"/>
                </a:lnTo>
                <a:lnTo>
                  <a:pt x="75654" y="78750"/>
                </a:lnTo>
                <a:lnTo>
                  <a:pt x="45759" y="114902"/>
                </a:lnTo>
                <a:lnTo>
                  <a:pt x="22193" y="157005"/>
                </a:lnTo>
                <a:lnTo>
                  <a:pt x="6803" y="202445"/>
                </a:lnTo>
                <a:lnTo>
                  <a:pt x="0" y="248687"/>
                </a:lnTo>
                <a:lnTo>
                  <a:pt x="1393" y="294729"/>
                </a:lnTo>
                <a:lnTo>
                  <a:pt x="10594" y="339567"/>
                </a:lnTo>
                <a:lnTo>
                  <a:pt x="27215" y="382197"/>
                </a:lnTo>
                <a:lnTo>
                  <a:pt x="50866" y="421617"/>
                </a:lnTo>
                <a:lnTo>
                  <a:pt x="81159" y="456821"/>
                </a:lnTo>
                <a:lnTo>
                  <a:pt x="117705" y="486808"/>
                </a:lnTo>
                <a:lnTo>
                  <a:pt x="160115" y="510573"/>
                </a:lnTo>
                <a:lnTo>
                  <a:pt x="1198721" y="973869"/>
                </a:lnTo>
                <a:lnTo>
                  <a:pt x="1244638" y="989565"/>
                </a:lnTo>
                <a:lnTo>
                  <a:pt x="1291290" y="996762"/>
                </a:lnTo>
                <a:lnTo>
                  <a:pt x="1337659" y="995826"/>
                </a:lnTo>
                <a:lnTo>
                  <a:pt x="1382730" y="987119"/>
                </a:lnTo>
                <a:lnTo>
                  <a:pt x="1425486" y="971005"/>
                </a:lnTo>
                <a:lnTo>
                  <a:pt x="1464913" y="947848"/>
                </a:lnTo>
                <a:lnTo>
                  <a:pt x="1499993" y="918012"/>
                </a:lnTo>
                <a:lnTo>
                  <a:pt x="1529711" y="881860"/>
                </a:lnTo>
                <a:lnTo>
                  <a:pt x="1553051" y="839757"/>
                </a:lnTo>
                <a:lnTo>
                  <a:pt x="1568667" y="794317"/>
                </a:lnTo>
                <a:lnTo>
                  <a:pt x="1575647" y="748074"/>
                </a:lnTo>
                <a:lnTo>
                  <a:pt x="1574387" y="702033"/>
                </a:lnTo>
                <a:lnTo>
                  <a:pt x="1565280" y="657195"/>
                </a:lnTo>
                <a:lnTo>
                  <a:pt x="1548723" y="614565"/>
                </a:lnTo>
                <a:lnTo>
                  <a:pt x="1525111" y="575145"/>
                </a:lnTo>
                <a:lnTo>
                  <a:pt x="1494838" y="539941"/>
                </a:lnTo>
                <a:lnTo>
                  <a:pt x="1458299" y="509954"/>
                </a:lnTo>
                <a:lnTo>
                  <a:pt x="1415891" y="486189"/>
                </a:lnTo>
                <a:lnTo>
                  <a:pt x="377285" y="22893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 rot="1440000">
            <a:off x="4056111" y="2990957"/>
            <a:ext cx="103280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 b="1">
                <a:solidFill>
                  <a:srgbClr val="FFCF01"/>
                </a:solidFill>
                <a:latin typeface="Tahoma"/>
                <a:cs typeface="Tahoma"/>
              </a:rPr>
              <a:t>The adaline</a:t>
            </a:r>
            <a:r>
              <a:rPr dirty="0" sz="1000" spc="-80" b="1">
                <a:solidFill>
                  <a:srgbClr val="FFCF01"/>
                </a:solidFill>
                <a:latin typeface="Tahoma"/>
                <a:cs typeface="Tahoma"/>
              </a:rPr>
              <a:t> </a:t>
            </a:r>
            <a:r>
              <a:rPr dirty="0" sz="1000" spc="-5" b="1">
                <a:solidFill>
                  <a:srgbClr val="FFCF01"/>
                </a:solidFill>
                <a:latin typeface="Tahoma"/>
                <a:cs typeface="Tahoma"/>
              </a:rPr>
              <a:t>rule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41142" y="1794510"/>
            <a:ext cx="1624330" cy="718820"/>
          </a:xfrm>
          <a:custGeom>
            <a:avLst/>
            <a:gdLst/>
            <a:ahLst/>
            <a:cxnLst/>
            <a:rect l="l" t="t" r="r" b="b"/>
            <a:pathLst>
              <a:path w="1624329" h="718819">
                <a:moveTo>
                  <a:pt x="3048" y="671322"/>
                </a:moveTo>
                <a:lnTo>
                  <a:pt x="1524" y="672084"/>
                </a:lnTo>
                <a:lnTo>
                  <a:pt x="0" y="673608"/>
                </a:lnTo>
                <a:lnTo>
                  <a:pt x="22098" y="718566"/>
                </a:lnTo>
                <a:lnTo>
                  <a:pt x="23650" y="716280"/>
                </a:lnTo>
                <a:lnTo>
                  <a:pt x="22860" y="715518"/>
                </a:lnTo>
                <a:lnTo>
                  <a:pt x="21336" y="715518"/>
                </a:lnTo>
                <a:lnTo>
                  <a:pt x="20574" y="714756"/>
                </a:lnTo>
                <a:lnTo>
                  <a:pt x="20574" y="707136"/>
                </a:lnTo>
                <a:lnTo>
                  <a:pt x="21134" y="704446"/>
                </a:lnTo>
                <a:lnTo>
                  <a:pt x="5334" y="672846"/>
                </a:lnTo>
                <a:lnTo>
                  <a:pt x="4572" y="672084"/>
                </a:lnTo>
                <a:lnTo>
                  <a:pt x="3048" y="671322"/>
                </a:lnTo>
                <a:close/>
              </a:path>
              <a:path w="1624329" h="718819">
                <a:moveTo>
                  <a:pt x="23186" y="708551"/>
                </a:moveTo>
                <a:lnTo>
                  <a:pt x="20574" y="712470"/>
                </a:lnTo>
                <a:lnTo>
                  <a:pt x="20574" y="714756"/>
                </a:lnTo>
                <a:lnTo>
                  <a:pt x="21336" y="715518"/>
                </a:lnTo>
                <a:lnTo>
                  <a:pt x="22860" y="715518"/>
                </a:lnTo>
                <a:lnTo>
                  <a:pt x="23622" y="716280"/>
                </a:lnTo>
                <a:lnTo>
                  <a:pt x="25146" y="714078"/>
                </a:lnTo>
                <a:lnTo>
                  <a:pt x="25146" y="712470"/>
                </a:lnTo>
                <a:lnTo>
                  <a:pt x="23186" y="708551"/>
                </a:lnTo>
                <a:close/>
              </a:path>
              <a:path w="1624329" h="718819">
                <a:moveTo>
                  <a:pt x="23711" y="716190"/>
                </a:moveTo>
                <a:close/>
              </a:path>
              <a:path w="1624329" h="718819">
                <a:moveTo>
                  <a:pt x="25146" y="714078"/>
                </a:moveTo>
                <a:lnTo>
                  <a:pt x="23711" y="716190"/>
                </a:lnTo>
                <a:lnTo>
                  <a:pt x="25146" y="714756"/>
                </a:lnTo>
                <a:lnTo>
                  <a:pt x="25146" y="714078"/>
                </a:lnTo>
                <a:close/>
              </a:path>
              <a:path w="1624329" h="718819">
                <a:moveTo>
                  <a:pt x="47244" y="674370"/>
                </a:moveTo>
                <a:lnTo>
                  <a:pt x="45720" y="674370"/>
                </a:lnTo>
                <a:lnTo>
                  <a:pt x="44958" y="675894"/>
                </a:lnTo>
                <a:lnTo>
                  <a:pt x="26069" y="704226"/>
                </a:lnTo>
                <a:lnTo>
                  <a:pt x="25168" y="708551"/>
                </a:lnTo>
                <a:lnTo>
                  <a:pt x="25146" y="714078"/>
                </a:lnTo>
                <a:lnTo>
                  <a:pt x="49530" y="678180"/>
                </a:lnTo>
                <a:lnTo>
                  <a:pt x="50292" y="677418"/>
                </a:lnTo>
                <a:lnTo>
                  <a:pt x="49530" y="675894"/>
                </a:lnTo>
                <a:lnTo>
                  <a:pt x="48768" y="675132"/>
                </a:lnTo>
                <a:lnTo>
                  <a:pt x="47244" y="674370"/>
                </a:lnTo>
                <a:close/>
              </a:path>
              <a:path w="1624329" h="718819">
                <a:moveTo>
                  <a:pt x="21134" y="704446"/>
                </a:moveTo>
                <a:lnTo>
                  <a:pt x="20574" y="707136"/>
                </a:lnTo>
                <a:lnTo>
                  <a:pt x="20574" y="712470"/>
                </a:lnTo>
                <a:lnTo>
                  <a:pt x="23186" y="708551"/>
                </a:lnTo>
                <a:lnTo>
                  <a:pt x="21134" y="704446"/>
                </a:lnTo>
                <a:close/>
              </a:path>
              <a:path w="1624329" h="718819">
                <a:moveTo>
                  <a:pt x="26069" y="704226"/>
                </a:moveTo>
                <a:lnTo>
                  <a:pt x="23186" y="708551"/>
                </a:lnTo>
                <a:lnTo>
                  <a:pt x="25146" y="712470"/>
                </a:lnTo>
                <a:lnTo>
                  <a:pt x="25168" y="708551"/>
                </a:lnTo>
                <a:lnTo>
                  <a:pt x="26069" y="704226"/>
                </a:lnTo>
                <a:close/>
              </a:path>
              <a:path w="1624329" h="718819">
                <a:moveTo>
                  <a:pt x="1623060" y="0"/>
                </a:moveTo>
                <a:lnTo>
                  <a:pt x="1620012" y="0"/>
                </a:lnTo>
                <a:lnTo>
                  <a:pt x="1619250" y="762"/>
                </a:lnTo>
                <a:lnTo>
                  <a:pt x="1619250" y="2286"/>
                </a:lnTo>
                <a:lnTo>
                  <a:pt x="1617726" y="17525"/>
                </a:lnTo>
                <a:lnTo>
                  <a:pt x="1600962" y="63246"/>
                </a:lnTo>
                <a:lnTo>
                  <a:pt x="1566672" y="108204"/>
                </a:lnTo>
                <a:lnTo>
                  <a:pt x="1533906" y="137922"/>
                </a:lnTo>
                <a:lnTo>
                  <a:pt x="1494282" y="166116"/>
                </a:lnTo>
                <a:lnTo>
                  <a:pt x="1472184" y="179070"/>
                </a:lnTo>
                <a:lnTo>
                  <a:pt x="1449324" y="192786"/>
                </a:lnTo>
                <a:lnTo>
                  <a:pt x="1398270" y="217932"/>
                </a:lnTo>
                <a:lnTo>
                  <a:pt x="1341882" y="241554"/>
                </a:lnTo>
                <a:lnTo>
                  <a:pt x="1281684" y="262890"/>
                </a:lnTo>
                <a:lnTo>
                  <a:pt x="1216914" y="281940"/>
                </a:lnTo>
                <a:lnTo>
                  <a:pt x="1114806" y="305562"/>
                </a:lnTo>
                <a:lnTo>
                  <a:pt x="1043178" y="317754"/>
                </a:lnTo>
                <a:lnTo>
                  <a:pt x="970788" y="326898"/>
                </a:lnTo>
                <a:lnTo>
                  <a:pt x="896112" y="332232"/>
                </a:lnTo>
                <a:lnTo>
                  <a:pt x="858774" y="333756"/>
                </a:lnTo>
                <a:lnTo>
                  <a:pt x="821436" y="333756"/>
                </a:lnTo>
                <a:lnTo>
                  <a:pt x="784098" y="334518"/>
                </a:lnTo>
                <a:lnTo>
                  <a:pt x="709422" y="339090"/>
                </a:lnTo>
                <a:lnTo>
                  <a:pt x="635508" y="347472"/>
                </a:lnTo>
                <a:lnTo>
                  <a:pt x="563118" y="359664"/>
                </a:lnTo>
                <a:lnTo>
                  <a:pt x="492252" y="375666"/>
                </a:lnTo>
                <a:lnTo>
                  <a:pt x="425196" y="395478"/>
                </a:lnTo>
                <a:lnTo>
                  <a:pt x="360425" y="417575"/>
                </a:lnTo>
                <a:lnTo>
                  <a:pt x="299466" y="442722"/>
                </a:lnTo>
                <a:lnTo>
                  <a:pt x="243078" y="470154"/>
                </a:lnTo>
                <a:lnTo>
                  <a:pt x="192024" y="499872"/>
                </a:lnTo>
                <a:lnTo>
                  <a:pt x="146304" y="531114"/>
                </a:lnTo>
                <a:lnTo>
                  <a:pt x="106680" y="564642"/>
                </a:lnTo>
                <a:lnTo>
                  <a:pt x="73152" y="598932"/>
                </a:lnTo>
                <a:lnTo>
                  <a:pt x="48006" y="633984"/>
                </a:lnTo>
                <a:lnTo>
                  <a:pt x="29718" y="670560"/>
                </a:lnTo>
                <a:lnTo>
                  <a:pt x="21134" y="704446"/>
                </a:lnTo>
                <a:lnTo>
                  <a:pt x="23186" y="708551"/>
                </a:lnTo>
                <a:lnTo>
                  <a:pt x="26069" y="704226"/>
                </a:lnTo>
                <a:lnTo>
                  <a:pt x="28956" y="690372"/>
                </a:lnTo>
                <a:lnTo>
                  <a:pt x="34290" y="672846"/>
                </a:lnTo>
                <a:lnTo>
                  <a:pt x="51816" y="637032"/>
                </a:lnTo>
                <a:lnTo>
                  <a:pt x="76962" y="601980"/>
                </a:lnTo>
                <a:lnTo>
                  <a:pt x="109728" y="567690"/>
                </a:lnTo>
                <a:lnTo>
                  <a:pt x="148590" y="534924"/>
                </a:lnTo>
                <a:lnTo>
                  <a:pt x="194310" y="503682"/>
                </a:lnTo>
                <a:lnTo>
                  <a:pt x="272796" y="460248"/>
                </a:lnTo>
                <a:lnTo>
                  <a:pt x="331470" y="434340"/>
                </a:lnTo>
                <a:lnTo>
                  <a:pt x="393954" y="410718"/>
                </a:lnTo>
                <a:lnTo>
                  <a:pt x="459486" y="390144"/>
                </a:lnTo>
                <a:lnTo>
                  <a:pt x="528828" y="372618"/>
                </a:lnTo>
                <a:lnTo>
                  <a:pt x="599694" y="358140"/>
                </a:lnTo>
                <a:lnTo>
                  <a:pt x="672846" y="347472"/>
                </a:lnTo>
                <a:lnTo>
                  <a:pt x="784098" y="339090"/>
                </a:lnTo>
                <a:lnTo>
                  <a:pt x="821436" y="339090"/>
                </a:lnTo>
                <a:lnTo>
                  <a:pt x="859536" y="338328"/>
                </a:lnTo>
                <a:lnTo>
                  <a:pt x="934212" y="334518"/>
                </a:lnTo>
                <a:lnTo>
                  <a:pt x="1043940" y="322325"/>
                </a:lnTo>
                <a:lnTo>
                  <a:pt x="1115568" y="310134"/>
                </a:lnTo>
                <a:lnTo>
                  <a:pt x="1184910" y="294894"/>
                </a:lnTo>
                <a:lnTo>
                  <a:pt x="1251204" y="277368"/>
                </a:lnTo>
                <a:lnTo>
                  <a:pt x="1313688" y="256794"/>
                </a:lnTo>
                <a:lnTo>
                  <a:pt x="1372362" y="233934"/>
                </a:lnTo>
                <a:lnTo>
                  <a:pt x="1426464" y="209550"/>
                </a:lnTo>
                <a:lnTo>
                  <a:pt x="1475232" y="183642"/>
                </a:lnTo>
                <a:lnTo>
                  <a:pt x="1517904" y="155448"/>
                </a:lnTo>
                <a:lnTo>
                  <a:pt x="1554480" y="126492"/>
                </a:lnTo>
                <a:lnTo>
                  <a:pt x="1583436" y="96774"/>
                </a:lnTo>
                <a:lnTo>
                  <a:pt x="1605534" y="65532"/>
                </a:lnTo>
                <a:lnTo>
                  <a:pt x="1622298" y="18288"/>
                </a:lnTo>
                <a:lnTo>
                  <a:pt x="1623822" y="2286"/>
                </a:lnTo>
                <a:lnTo>
                  <a:pt x="1623822" y="762"/>
                </a:lnTo>
                <a:lnTo>
                  <a:pt x="1623060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52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If data is voluminous and arrives</a:t>
            </a:r>
            <a:r>
              <a:rPr dirty="0" sz="2000" spc="4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fast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53670" marR="628650">
              <a:lnSpc>
                <a:spcPts val="1510"/>
              </a:lnSpc>
            </a:pPr>
            <a:r>
              <a:rPr dirty="0" sz="1400" spc="-5">
                <a:latin typeface="Tahoma"/>
                <a:cs typeface="Tahoma"/>
              </a:rPr>
              <a:t>Input-output pairs </a:t>
            </a:r>
            <a:r>
              <a:rPr dirty="0" sz="1400" spc="-15">
                <a:latin typeface="Tahoma"/>
                <a:cs typeface="Tahoma"/>
              </a:rPr>
              <a:t>(</a:t>
            </a:r>
            <a:r>
              <a:rPr dirty="0" sz="1450" spc="-15" b="1" i="1">
                <a:latin typeface="Tahoma"/>
                <a:cs typeface="Tahoma"/>
              </a:rPr>
              <a:t>x</a:t>
            </a:r>
            <a:r>
              <a:rPr dirty="0" sz="1400" spc="-15">
                <a:latin typeface="Tahoma"/>
                <a:cs typeface="Tahoma"/>
              </a:rPr>
              <a:t>,</a:t>
            </a:r>
            <a:r>
              <a:rPr dirty="0" sz="1450" spc="-15" i="1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come streaming in very  quickly.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THEN</a:t>
            </a:r>
            <a:endParaRPr sz="1400">
              <a:latin typeface="Tahoma"/>
              <a:cs typeface="Tahoma"/>
            </a:endParaRPr>
          </a:p>
          <a:p>
            <a:pPr marL="1068070" marR="633095">
              <a:lnSpc>
                <a:spcPts val="1510"/>
              </a:lnSpc>
              <a:spcBef>
                <a:spcPts val="350"/>
              </a:spcBef>
            </a:pPr>
            <a:r>
              <a:rPr dirty="0" sz="1400" spc="-5">
                <a:latin typeface="Tahoma"/>
                <a:cs typeface="Tahoma"/>
              </a:rPr>
              <a:t>Don’t bother remembering old ones.  Just keep using </a:t>
            </a:r>
            <a:r>
              <a:rPr dirty="0" sz="1400">
                <a:latin typeface="Tahoma"/>
                <a:cs typeface="Tahoma"/>
              </a:rPr>
              <a:t>new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ones.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52527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ahoma"/>
                <a:cs typeface="Tahoma"/>
              </a:rPr>
              <a:t>observe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 spc="-15">
                <a:latin typeface="Tahoma"/>
                <a:cs typeface="Tahoma"/>
              </a:rPr>
              <a:t>(</a:t>
            </a:r>
            <a:r>
              <a:rPr dirty="0" sz="1600" spc="-15" b="1">
                <a:latin typeface="Tahoma"/>
                <a:cs typeface="Tahoma"/>
              </a:rPr>
              <a:t>x</a:t>
            </a:r>
            <a:r>
              <a:rPr dirty="0" sz="1600" spc="-15">
                <a:latin typeface="Tahoma"/>
                <a:cs typeface="Tahoma"/>
              </a:rPr>
              <a:t>,</a:t>
            </a:r>
            <a:r>
              <a:rPr dirty="0" sz="1700" spc="-15" i="1">
                <a:latin typeface="Tahoma"/>
                <a:cs typeface="Tahoma"/>
              </a:rPr>
              <a:t>y</a:t>
            </a:r>
            <a:r>
              <a:rPr dirty="0" sz="1600" spc="-15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1584325">
              <a:lnSpc>
                <a:spcPct val="100000"/>
              </a:lnSpc>
              <a:spcBef>
                <a:spcPts val="1255"/>
              </a:spcBef>
            </a:pPr>
            <a:r>
              <a:rPr dirty="0" sz="1900" spc="-35" i="1">
                <a:latin typeface="Symbol"/>
                <a:cs typeface="Symbol"/>
              </a:rPr>
              <a:t></a:t>
            </a:r>
            <a:r>
              <a:rPr dirty="0" sz="1900" spc="-35" i="1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Symbol"/>
                <a:cs typeface="Symbol"/>
              </a:rPr>
              <a:t>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0" i="1">
                <a:latin typeface="Times New Roman"/>
                <a:cs typeface="Times New Roman"/>
              </a:rPr>
              <a:t>y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5">
                <a:latin typeface="Times New Roman"/>
                <a:cs typeface="Times New Roman"/>
              </a:rPr>
              <a:t>w</a:t>
            </a:r>
            <a:r>
              <a:rPr dirty="0" baseline="42328" sz="1575" spc="157">
                <a:latin typeface="Symbol"/>
                <a:cs typeface="Symbol"/>
              </a:rPr>
              <a:t></a:t>
            </a:r>
            <a:r>
              <a:rPr dirty="0" sz="1800" spc="105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1591945">
              <a:lnSpc>
                <a:spcPct val="100000"/>
              </a:lnSpc>
              <a:spcBef>
                <a:spcPts val="565"/>
              </a:spcBef>
            </a:pPr>
            <a:r>
              <a:rPr dirty="0" sz="1800">
                <a:latin typeface="Symbol"/>
                <a:cs typeface="Symbol"/>
              </a:rPr>
              <a:t></a:t>
            </a:r>
            <a:r>
              <a:rPr dirty="0" sz="1800" i="1">
                <a:latin typeface="Times New Roman"/>
                <a:cs typeface="Times New Roman"/>
              </a:rPr>
              <a:t>j </a:t>
            </a:r>
            <a:r>
              <a:rPr dirty="0" sz="1800" spc="80" i="1">
                <a:latin typeface="Times New Roman"/>
                <a:cs typeface="Times New Roman"/>
              </a:rPr>
              <a:t>w</a:t>
            </a:r>
            <a:r>
              <a:rPr dirty="0" baseline="-23809" sz="1575" spc="120" i="1">
                <a:latin typeface="Times New Roman"/>
                <a:cs typeface="Times New Roman"/>
              </a:rPr>
              <a:t>j </a:t>
            </a:r>
            <a:r>
              <a:rPr dirty="0" sz="1800" spc="25">
                <a:latin typeface="Symbol"/>
                <a:cs typeface="Symbol"/>
              </a:rPr>
              <a:t>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80" i="1">
                <a:latin typeface="Times New Roman"/>
                <a:cs typeface="Times New Roman"/>
              </a:rPr>
              <a:t>w</a:t>
            </a:r>
            <a:r>
              <a:rPr dirty="0" baseline="-23809" sz="1575" spc="120" i="1">
                <a:latin typeface="Times New Roman"/>
                <a:cs typeface="Times New Roman"/>
              </a:rPr>
              <a:t>j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η </a:t>
            </a:r>
            <a:r>
              <a:rPr dirty="0" sz="1800" spc="10" i="1">
                <a:latin typeface="Times New Roman"/>
                <a:cs typeface="Times New Roman"/>
              </a:rPr>
              <a:t>δ x</a:t>
            </a:r>
            <a:r>
              <a:rPr dirty="0" sz="1800" spc="-375" i="1">
                <a:latin typeface="Times New Roman"/>
                <a:cs typeface="Times New Roman"/>
              </a:rPr>
              <a:t> </a:t>
            </a:r>
            <a:r>
              <a:rPr dirty="0" baseline="-23809" sz="1575" i="1">
                <a:latin typeface="Times New Roman"/>
                <a:cs typeface="Times New Roman"/>
              </a:rPr>
              <a:t>j</a:t>
            </a:r>
            <a:endParaRPr baseline="-23809" sz="157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61794" y="6685026"/>
            <a:ext cx="410845" cy="977900"/>
          </a:xfrm>
          <a:custGeom>
            <a:avLst/>
            <a:gdLst/>
            <a:ahLst/>
            <a:cxnLst/>
            <a:rect l="l" t="t" r="r" b="b"/>
            <a:pathLst>
              <a:path w="410844" h="977900">
                <a:moveTo>
                  <a:pt x="296418" y="0"/>
                </a:moveTo>
                <a:lnTo>
                  <a:pt x="289560" y="99060"/>
                </a:lnTo>
                <a:lnTo>
                  <a:pt x="239711" y="114836"/>
                </a:lnTo>
                <a:lnTo>
                  <a:pt x="193593" y="136426"/>
                </a:lnTo>
                <a:lnTo>
                  <a:pt x="151666" y="163322"/>
                </a:lnTo>
                <a:lnTo>
                  <a:pt x="114385" y="195015"/>
                </a:lnTo>
                <a:lnTo>
                  <a:pt x="82210" y="230998"/>
                </a:lnTo>
                <a:lnTo>
                  <a:pt x="55597" y="270764"/>
                </a:lnTo>
                <a:lnTo>
                  <a:pt x="35006" y="313802"/>
                </a:lnTo>
                <a:lnTo>
                  <a:pt x="20892" y="359607"/>
                </a:lnTo>
                <a:lnTo>
                  <a:pt x="13716" y="407669"/>
                </a:lnTo>
                <a:lnTo>
                  <a:pt x="0" y="605028"/>
                </a:lnTo>
                <a:lnTo>
                  <a:pt x="278" y="652261"/>
                </a:lnTo>
                <a:lnTo>
                  <a:pt x="7309" y="698034"/>
                </a:lnTo>
                <a:lnTo>
                  <a:pt x="20669" y="741902"/>
                </a:lnTo>
                <a:lnTo>
                  <a:pt x="39934" y="783420"/>
                </a:lnTo>
                <a:lnTo>
                  <a:pt x="64681" y="822145"/>
                </a:lnTo>
                <a:lnTo>
                  <a:pt x="94487" y="857631"/>
                </a:lnTo>
                <a:lnTo>
                  <a:pt x="128929" y="889433"/>
                </a:lnTo>
                <a:lnTo>
                  <a:pt x="167583" y="917109"/>
                </a:lnTo>
                <a:lnTo>
                  <a:pt x="210026" y="940212"/>
                </a:lnTo>
                <a:lnTo>
                  <a:pt x="255834" y="958299"/>
                </a:lnTo>
                <a:lnTo>
                  <a:pt x="304584" y="970925"/>
                </a:lnTo>
                <a:lnTo>
                  <a:pt x="355854" y="977646"/>
                </a:lnTo>
                <a:lnTo>
                  <a:pt x="369569" y="779526"/>
                </a:lnTo>
                <a:lnTo>
                  <a:pt x="320133" y="773184"/>
                </a:lnTo>
                <a:lnTo>
                  <a:pt x="272722" y="761256"/>
                </a:lnTo>
                <a:lnTo>
                  <a:pt x="227808" y="744097"/>
                </a:lnTo>
                <a:lnTo>
                  <a:pt x="185860" y="722065"/>
                </a:lnTo>
                <a:lnTo>
                  <a:pt x="147351" y="695515"/>
                </a:lnTo>
                <a:lnTo>
                  <a:pt x="112751" y="664805"/>
                </a:lnTo>
                <a:lnTo>
                  <a:pt x="82531" y="630291"/>
                </a:lnTo>
                <a:lnTo>
                  <a:pt x="57162" y="592330"/>
                </a:lnTo>
                <a:lnTo>
                  <a:pt x="37114" y="551278"/>
                </a:lnTo>
                <a:lnTo>
                  <a:pt x="22860" y="507492"/>
                </a:lnTo>
                <a:lnTo>
                  <a:pt x="43951" y="464688"/>
                </a:lnTo>
                <a:lnTo>
                  <a:pt x="70948" y="425391"/>
                </a:lnTo>
                <a:lnTo>
                  <a:pt x="103316" y="390026"/>
                </a:lnTo>
                <a:lnTo>
                  <a:pt x="140523" y="359019"/>
                </a:lnTo>
                <a:lnTo>
                  <a:pt x="182035" y="332798"/>
                </a:lnTo>
                <a:lnTo>
                  <a:pt x="227320" y="311789"/>
                </a:lnTo>
                <a:lnTo>
                  <a:pt x="275844" y="296418"/>
                </a:lnTo>
                <a:lnTo>
                  <a:pt x="336231" y="296418"/>
                </a:lnTo>
                <a:lnTo>
                  <a:pt x="410718" y="186690"/>
                </a:lnTo>
                <a:lnTo>
                  <a:pt x="296418" y="0"/>
                </a:lnTo>
                <a:close/>
              </a:path>
              <a:path w="410844" h="977900">
                <a:moveTo>
                  <a:pt x="336231" y="296418"/>
                </a:moveTo>
                <a:lnTo>
                  <a:pt x="275844" y="296418"/>
                </a:lnTo>
                <a:lnTo>
                  <a:pt x="268986" y="395478"/>
                </a:lnTo>
                <a:lnTo>
                  <a:pt x="336231" y="296418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61794" y="7092695"/>
            <a:ext cx="369570" cy="570230"/>
          </a:xfrm>
          <a:custGeom>
            <a:avLst/>
            <a:gdLst/>
            <a:ahLst/>
            <a:cxnLst/>
            <a:rect l="l" t="t" r="r" b="b"/>
            <a:pathLst>
              <a:path w="369569" h="570229">
                <a:moveTo>
                  <a:pt x="13716" y="0"/>
                </a:moveTo>
                <a:lnTo>
                  <a:pt x="0" y="197357"/>
                </a:lnTo>
                <a:lnTo>
                  <a:pt x="278" y="244591"/>
                </a:lnTo>
                <a:lnTo>
                  <a:pt x="7309" y="290364"/>
                </a:lnTo>
                <a:lnTo>
                  <a:pt x="20669" y="334232"/>
                </a:lnTo>
                <a:lnTo>
                  <a:pt x="39934" y="375750"/>
                </a:lnTo>
                <a:lnTo>
                  <a:pt x="64681" y="414475"/>
                </a:lnTo>
                <a:lnTo>
                  <a:pt x="94487" y="449960"/>
                </a:lnTo>
                <a:lnTo>
                  <a:pt x="128929" y="481763"/>
                </a:lnTo>
                <a:lnTo>
                  <a:pt x="167583" y="509439"/>
                </a:lnTo>
                <a:lnTo>
                  <a:pt x="210026" y="532542"/>
                </a:lnTo>
                <a:lnTo>
                  <a:pt x="255834" y="550629"/>
                </a:lnTo>
                <a:lnTo>
                  <a:pt x="304584" y="563255"/>
                </a:lnTo>
                <a:lnTo>
                  <a:pt x="355854" y="569976"/>
                </a:lnTo>
                <a:lnTo>
                  <a:pt x="369569" y="371855"/>
                </a:lnTo>
                <a:lnTo>
                  <a:pt x="318300" y="365136"/>
                </a:lnTo>
                <a:lnTo>
                  <a:pt x="269550" y="352513"/>
                </a:lnTo>
                <a:lnTo>
                  <a:pt x="223742" y="334434"/>
                </a:lnTo>
                <a:lnTo>
                  <a:pt x="181299" y="311347"/>
                </a:lnTo>
                <a:lnTo>
                  <a:pt x="142645" y="283699"/>
                </a:lnTo>
                <a:lnTo>
                  <a:pt x="108204" y="251936"/>
                </a:lnTo>
                <a:lnTo>
                  <a:pt x="78397" y="216506"/>
                </a:lnTo>
                <a:lnTo>
                  <a:pt x="53650" y="177856"/>
                </a:lnTo>
                <a:lnTo>
                  <a:pt x="34385" y="136433"/>
                </a:lnTo>
                <a:lnTo>
                  <a:pt x="21025" y="92685"/>
                </a:lnTo>
                <a:lnTo>
                  <a:pt x="13994" y="47058"/>
                </a:lnTo>
                <a:lnTo>
                  <a:pt x="13716" y="0"/>
                </a:lnTo>
                <a:close/>
              </a:path>
            </a:pathLst>
          </a:custGeom>
          <a:solidFill>
            <a:srgbClr val="C4CC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61794" y="6685026"/>
            <a:ext cx="410845" cy="977900"/>
          </a:xfrm>
          <a:custGeom>
            <a:avLst/>
            <a:gdLst/>
            <a:ahLst/>
            <a:cxnLst/>
            <a:rect l="l" t="t" r="r" b="b"/>
            <a:pathLst>
              <a:path w="410844" h="977900">
                <a:moveTo>
                  <a:pt x="355854" y="977646"/>
                </a:moveTo>
                <a:lnTo>
                  <a:pt x="304584" y="970925"/>
                </a:lnTo>
                <a:lnTo>
                  <a:pt x="255834" y="958299"/>
                </a:lnTo>
                <a:lnTo>
                  <a:pt x="210026" y="940212"/>
                </a:lnTo>
                <a:lnTo>
                  <a:pt x="167583" y="917109"/>
                </a:lnTo>
                <a:lnTo>
                  <a:pt x="128929" y="889433"/>
                </a:lnTo>
                <a:lnTo>
                  <a:pt x="94487" y="857631"/>
                </a:lnTo>
                <a:lnTo>
                  <a:pt x="64681" y="822145"/>
                </a:lnTo>
                <a:lnTo>
                  <a:pt x="39934" y="783420"/>
                </a:lnTo>
                <a:lnTo>
                  <a:pt x="20669" y="741902"/>
                </a:lnTo>
                <a:lnTo>
                  <a:pt x="7309" y="698034"/>
                </a:lnTo>
                <a:lnTo>
                  <a:pt x="278" y="652261"/>
                </a:lnTo>
                <a:lnTo>
                  <a:pt x="0" y="605028"/>
                </a:lnTo>
                <a:lnTo>
                  <a:pt x="13716" y="407669"/>
                </a:lnTo>
                <a:lnTo>
                  <a:pt x="20892" y="359607"/>
                </a:lnTo>
                <a:lnTo>
                  <a:pt x="35006" y="313802"/>
                </a:lnTo>
                <a:lnTo>
                  <a:pt x="55597" y="270764"/>
                </a:lnTo>
                <a:lnTo>
                  <a:pt x="82210" y="230998"/>
                </a:lnTo>
                <a:lnTo>
                  <a:pt x="114385" y="195015"/>
                </a:lnTo>
                <a:lnTo>
                  <a:pt x="151666" y="163322"/>
                </a:lnTo>
                <a:lnTo>
                  <a:pt x="193593" y="136426"/>
                </a:lnTo>
                <a:lnTo>
                  <a:pt x="239711" y="114836"/>
                </a:lnTo>
                <a:lnTo>
                  <a:pt x="289560" y="99060"/>
                </a:lnTo>
                <a:lnTo>
                  <a:pt x="296418" y="0"/>
                </a:lnTo>
                <a:lnTo>
                  <a:pt x="410718" y="186690"/>
                </a:lnTo>
                <a:lnTo>
                  <a:pt x="268986" y="395478"/>
                </a:lnTo>
                <a:lnTo>
                  <a:pt x="275844" y="296418"/>
                </a:lnTo>
                <a:lnTo>
                  <a:pt x="227320" y="311789"/>
                </a:lnTo>
                <a:lnTo>
                  <a:pt x="182035" y="332798"/>
                </a:lnTo>
                <a:lnTo>
                  <a:pt x="140523" y="359019"/>
                </a:lnTo>
                <a:lnTo>
                  <a:pt x="103316" y="390026"/>
                </a:lnTo>
                <a:lnTo>
                  <a:pt x="70948" y="425391"/>
                </a:lnTo>
                <a:lnTo>
                  <a:pt x="43951" y="464688"/>
                </a:lnTo>
                <a:lnTo>
                  <a:pt x="22860" y="507492"/>
                </a:lnTo>
                <a:lnTo>
                  <a:pt x="37114" y="551278"/>
                </a:lnTo>
                <a:lnTo>
                  <a:pt x="57162" y="592330"/>
                </a:lnTo>
                <a:lnTo>
                  <a:pt x="82531" y="630291"/>
                </a:lnTo>
                <a:lnTo>
                  <a:pt x="112751" y="664805"/>
                </a:lnTo>
                <a:lnTo>
                  <a:pt x="147351" y="695515"/>
                </a:lnTo>
                <a:lnTo>
                  <a:pt x="185860" y="722065"/>
                </a:lnTo>
                <a:lnTo>
                  <a:pt x="227808" y="744097"/>
                </a:lnTo>
                <a:lnTo>
                  <a:pt x="272722" y="761256"/>
                </a:lnTo>
                <a:lnTo>
                  <a:pt x="320133" y="773184"/>
                </a:lnTo>
                <a:lnTo>
                  <a:pt x="369569" y="779526"/>
                </a:lnTo>
                <a:lnTo>
                  <a:pt x="355854" y="977646"/>
                </a:lnTo>
                <a:close/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74795" y="7092695"/>
            <a:ext cx="10160" cy="100330"/>
          </a:xfrm>
          <a:custGeom>
            <a:avLst/>
            <a:gdLst/>
            <a:ahLst/>
            <a:cxnLst/>
            <a:rect l="l" t="t" r="r" b="b"/>
            <a:pathLst>
              <a:path w="10160" h="100329">
                <a:moveTo>
                  <a:pt x="714" y="0"/>
                </a:moveTo>
                <a:lnTo>
                  <a:pt x="0" y="25134"/>
                </a:lnTo>
                <a:lnTo>
                  <a:pt x="1285" y="50196"/>
                </a:lnTo>
                <a:lnTo>
                  <a:pt x="4571" y="75116"/>
                </a:lnTo>
                <a:lnTo>
                  <a:pt x="9858" y="99821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700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0319" y="1404619"/>
            <a:ext cx="32683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CC00"/>
                </a:solidFill>
                <a:latin typeface="Tahoma"/>
                <a:cs typeface="Tahoma"/>
              </a:rPr>
              <a:t>GD </a:t>
            </a:r>
            <a:r>
              <a:rPr dirty="0" sz="1600">
                <a:solidFill>
                  <a:srgbClr val="00CC00"/>
                </a:solidFill>
                <a:latin typeface="Tahoma"/>
                <a:cs typeface="Tahoma"/>
              </a:rPr>
              <a:t>Advantages (MI</a:t>
            </a:r>
            <a:r>
              <a:rPr dirty="0" sz="1600" spc="-7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CC00"/>
                </a:solidFill>
                <a:latin typeface="Tahoma"/>
                <a:cs typeface="Tahoma"/>
              </a:rPr>
              <a:t>disadvantages):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019" y="1648000"/>
            <a:ext cx="58419" cy="66421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019" y="2311400"/>
            <a:ext cx="32505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GD Disadvantages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(MI</a:t>
            </a:r>
            <a:r>
              <a:rPr dirty="0" sz="16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advantages):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019" y="2554015"/>
            <a:ext cx="58419" cy="12750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00">
                <a:latin typeface="Tahoma"/>
                <a:cs typeface="Tahoma"/>
              </a:rPr>
              <a:t>•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40105" marR="5080" indent="-82804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Gradient Descent </a:t>
            </a:r>
            <a:r>
              <a:rPr dirty="0" spc="-5"/>
              <a:t>vs Matrix Inversion  for Linear </a:t>
            </a:r>
            <a:r>
              <a:rPr dirty="0" spc="-10"/>
              <a:t>Perceptrons</a:t>
            </a: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002030" marR="244475" indent="-828040">
              <a:lnSpc>
                <a:spcPct val="100000"/>
              </a:lnSpc>
              <a:spcBef>
                <a:spcPts val="219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 Descent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vs Matrix Inversion  for Linear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Perceptrons</a:t>
            </a:r>
            <a:endParaRPr sz="20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45"/>
              </a:spcBef>
            </a:pPr>
            <a:r>
              <a:rPr dirty="0" sz="1600" spc="-5">
                <a:solidFill>
                  <a:srgbClr val="00CC00"/>
                </a:solidFill>
                <a:latin typeface="Tahoma"/>
                <a:cs typeface="Tahoma"/>
              </a:rPr>
              <a:t>GD </a:t>
            </a:r>
            <a:r>
              <a:rPr dirty="0" sz="1600">
                <a:solidFill>
                  <a:srgbClr val="00CC00"/>
                </a:solidFill>
                <a:latin typeface="Tahoma"/>
                <a:cs typeface="Tahoma"/>
              </a:rPr>
              <a:t>Advantages (MI</a:t>
            </a:r>
            <a:r>
              <a:rPr dirty="0" sz="1600" spc="-2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CC00"/>
                </a:solidFill>
                <a:latin typeface="Tahoma"/>
                <a:cs typeface="Tahoma"/>
              </a:rPr>
              <a:t>disadvantages):</a:t>
            </a:r>
            <a:endParaRPr sz="16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Biologically plausible</a:t>
            </a:r>
            <a:endParaRPr sz="1000">
              <a:latin typeface="Tahoma"/>
              <a:cs typeface="Tahoma"/>
            </a:endParaRPr>
          </a:p>
          <a:p>
            <a:pPr marL="325120" marR="511175" indent="-171450">
              <a:lnSpc>
                <a:spcPts val="1090"/>
              </a:lnSpc>
              <a:spcBef>
                <a:spcPts val="245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With very very many attributes each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iteration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costs only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O(mR).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If  fewer than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m iterations needed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we’ve beaten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Matrix</a:t>
            </a:r>
            <a:r>
              <a:rPr dirty="0" sz="1000" spc="-4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Inversion</a:t>
            </a:r>
            <a:endParaRPr sz="10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More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easily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parallelizable (or implementable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in</a:t>
            </a:r>
            <a:r>
              <a:rPr dirty="0" sz="1000" spc="-2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wetware)?</a:t>
            </a:r>
            <a:endParaRPr sz="10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200"/>
              </a:spcBef>
            </a:pP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GD Disadvantages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(MI</a:t>
            </a:r>
            <a:r>
              <a:rPr dirty="0" sz="16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advantages):</a:t>
            </a:r>
            <a:endParaRPr sz="16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It’s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moronic</a:t>
            </a:r>
            <a:endParaRPr sz="1000">
              <a:latin typeface="Tahoma"/>
              <a:cs typeface="Tahoma"/>
            </a:endParaRPr>
          </a:p>
          <a:p>
            <a:pPr marL="325120" marR="278765" indent="-171450">
              <a:lnSpc>
                <a:spcPts val="1080"/>
              </a:lnSpc>
              <a:spcBef>
                <a:spcPts val="254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It’s essentially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slow implementation of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way to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build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XTX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matrix 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then solve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set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of linear</a:t>
            </a:r>
            <a:r>
              <a:rPr dirty="0" sz="10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equations</a:t>
            </a:r>
            <a:endParaRPr sz="1000">
              <a:latin typeface="Tahoma"/>
              <a:cs typeface="Tahoma"/>
            </a:endParaRPr>
          </a:p>
          <a:p>
            <a:pPr marL="325120" marR="360045" indent="-171450">
              <a:lnSpc>
                <a:spcPts val="1080"/>
              </a:lnSpc>
              <a:spcBef>
                <a:spcPts val="24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 is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small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it’s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especially outageous. If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 is large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then the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direct  matrix inversion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method gets fiddly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but not impossible if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you want to 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 efficient.</a:t>
            </a:r>
            <a:endParaRPr sz="10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Hard to choose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good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endParaRPr sz="1000">
              <a:latin typeface="Tahoma"/>
              <a:cs typeface="Tahoma"/>
            </a:endParaRPr>
          </a:p>
          <a:p>
            <a:pPr marL="325120" marR="667385" indent="-171450">
              <a:lnSpc>
                <a:spcPts val="1080"/>
              </a:lnSpc>
              <a:spcBef>
                <a:spcPts val="260"/>
              </a:spcBef>
              <a:buClr>
                <a:srgbClr val="000000"/>
              </a:buClr>
              <a:buChar char="•"/>
              <a:tabLst>
                <a:tab pos="325755" algn="l"/>
              </a:tabLst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Matrix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inversion takes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predictable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time. You can’t be sure when 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gradient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descent will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stop.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42113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2359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339596"/>
            <a:ext cx="3124200" cy="2476500"/>
          </a:xfrm>
          <a:custGeom>
            <a:avLst/>
            <a:gdLst/>
            <a:ahLst/>
            <a:cxnLst/>
            <a:rect l="l" t="t" r="r" b="b"/>
            <a:pathLst>
              <a:path w="3124200" h="2476500">
                <a:moveTo>
                  <a:pt x="651510" y="415289"/>
                </a:moveTo>
                <a:lnTo>
                  <a:pt x="777239" y="896111"/>
                </a:lnTo>
                <a:lnTo>
                  <a:pt x="169163" y="947927"/>
                </a:lnTo>
                <a:lnTo>
                  <a:pt x="569213" y="1328927"/>
                </a:lnTo>
                <a:lnTo>
                  <a:pt x="0" y="1475994"/>
                </a:lnTo>
                <a:lnTo>
                  <a:pt x="481583" y="1762505"/>
                </a:lnTo>
                <a:lnTo>
                  <a:pt x="185927" y="2043683"/>
                </a:lnTo>
                <a:lnTo>
                  <a:pt x="694944" y="2090927"/>
                </a:lnTo>
                <a:lnTo>
                  <a:pt x="710946" y="2476500"/>
                </a:lnTo>
                <a:lnTo>
                  <a:pt x="1088898" y="2077974"/>
                </a:lnTo>
                <a:lnTo>
                  <a:pt x="1373437" y="2077974"/>
                </a:lnTo>
                <a:lnTo>
                  <a:pt x="1427988" y="1991867"/>
                </a:lnTo>
                <a:lnTo>
                  <a:pt x="1721066" y="1991867"/>
                </a:lnTo>
                <a:lnTo>
                  <a:pt x="1761744" y="1827276"/>
                </a:lnTo>
                <a:lnTo>
                  <a:pt x="2140412" y="1827276"/>
                </a:lnTo>
                <a:lnTo>
                  <a:pt x="2117598" y="1645157"/>
                </a:lnTo>
                <a:lnTo>
                  <a:pt x="2590827" y="1645157"/>
                </a:lnTo>
                <a:lnTo>
                  <a:pt x="2369058" y="1411224"/>
                </a:lnTo>
                <a:lnTo>
                  <a:pt x="2642616" y="1294637"/>
                </a:lnTo>
                <a:lnTo>
                  <a:pt x="2456688" y="1078229"/>
                </a:lnTo>
                <a:lnTo>
                  <a:pt x="3124200" y="762000"/>
                </a:lnTo>
                <a:lnTo>
                  <a:pt x="2369058" y="749046"/>
                </a:lnTo>
                <a:lnTo>
                  <a:pt x="2379760" y="731520"/>
                </a:lnTo>
                <a:lnTo>
                  <a:pt x="1236726" y="731520"/>
                </a:lnTo>
                <a:lnTo>
                  <a:pt x="651510" y="415289"/>
                </a:lnTo>
                <a:close/>
              </a:path>
              <a:path w="3124200" h="2476500">
                <a:moveTo>
                  <a:pt x="1373437" y="2077974"/>
                </a:moveTo>
                <a:lnTo>
                  <a:pt x="1088898" y="2077974"/>
                </a:lnTo>
                <a:lnTo>
                  <a:pt x="1258062" y="2260091"/>
                </a:lnTo>
                <a:lnTo>
                  <a:pt x="1373437" y="2077974"/>
                </a:lnTo>
                <a:close/>
              </a:path>
              <a:path w="3124200" h="2476500">
                <a:moveTo>
                  <a:pt x="1721066" y="1991867"/>
                </a:moveTo>
                <a:lnTo>
                  <a:pt x="1427988" y="1991867"/>
                </a:lnTo>
                <a:lnTo>
                  <a:pt x="1679448" y="2160269"/>
                </a:lnTo>
                <a:lnTo>
                  <a:pt x="1721066" y="1991867"/>
                </a:lnTo>
                <a:close/>
              </a:path>
              <a:path w="3124200" h="2476500">
                <a:moveTo>
                  <a:pt x="2140412" y="1827276"/>
                </a:moveTo>
                <a:lnTo>
                  <a:pt x="1761744" y="1827276"/>
                </a:lnTo>
                <a:lnTo>
                  <a:pt x="2161032" y="1991867"/>
                </a:lnTo>
                <a:lnTo>
                  <a:pt x="2140412" y="1827276"/>
                </a:lnTo>
                <a:close/>
              </a:path>
              <a:path w="3124200" h="2476500">
                <a:moveTo>
                  <a:pt x="2590827" y="1645157"/>
                </a:moveTo>
                <a:lnTo>
                  <a:pt x="2117598" y="1645157"/>
                </a:lnTo>
                <a:lnTo>
                  <a:pt x="2730246" y="1792224"/>
                </a:lnTo>
                <a:lnTo>
                  <a:pt x="2590827" y="1645157"/>
                </a:lnTo>
                <a:close/>
              </a:path>
              <a:path w="3124200" h="2476500">
                <a:moveTo>
                  <a:pt x="1405889" y="216407"/>
                </a:moveTo>
                <a:lnTo>
                  <a:pt x="1236726" y="731520"/>
                </a:lnTo>
                <a:lnTo>
                  <a:pt x="2379760" y="731520"/>
                </a:lnTo>
                <a:lnTo>
                  <a:pt x="2422105" y="662177"/>
                </a:lnTo>
                <a:lnTo>
                  <a:pt x="2100834" y="662177"/>
                </a:lnTo>
                <a:lnTo>
                  <a:pt x="2110304" y="497585"/>
                </a:lnTo>
                <a:lnTo>
                  <a:pt x="1658112" y="497585"/>
                </a:lnTo>
                <a:lnTo>
                  <a:pt x="1405889" y="216407"/>
                </a:lnTo>
                <a:close/>
              </a:path>
              <a:path w="3124200" h="2476500">
                <a:moveTo>
                  <a:pt x="2604516" y="363474"/>
                </a:moveTo>
                <a:lnTo>
                  <a:pt x="2100834" y="662177"/>
                </a:lnTo>
                <a:lnTo>
                  <a:pt x="2422105" y="662177"/>
                </a:lnTo>
                <a:lnTo>
                  <a:pt x="2604516" y="363474"/>
                </a:lnTo>
                <a:close/>
              </a:path>
              <a:path w="3124200" h="2476500">
                <a:moveTo>
                  <a:pt x="2138934" y="0"/>
                </a:moveTo>
                <a:lnTo>
                  <a:pt x="1658112" y="497585"/>
                </a:lnTo>
                <a:lnTo>
                  <a:pt x="2110304" y="497585"/>
                </a:lnTo>
                <a:lnTo>
                  <a:pt x="2138934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86000" y="1339596"/>
            <a:ext cx="3124200" cy="2476500"/>
          </a:xfrm>
          <a:custGeom>
            <a:avLst/>
            <a:gdLst/>
            <a:ahLst/>
            <a:cxnLst/>
            <a:rect l="l" t="t" r="r" b="b"/>
            <a:pathLst>
              <a:path w="3124200" h="2476500">
                <a:moveTo>
                  <a:pt x="1658112" y="497585"/>
                </a:moveTo>
                <a:lnTo>
                  <a:pt x="1405889" y="216407"/>
                </a:lnTo>
                <a:lnTo>
                  <a:pt x="1236726" y="731520"/>
                </a:lnTo>
                <a:lnTo>
                  <a:pt x="651510" y="415289"/>
                </a:lnTo>
                <a:lnTo>
                  <a:pt x="777239" y="896111"/>
                </a:lnTo>
                <a:lnTo>
                  <a:pt x="169163" y="947927"/>
                </a:lnTo>
                <a:lnTo>
                  <a:pt x="569213" y="1328927"/>
                </a:lnTo>
                <a:lnTo>
                  <a:pt x="0" y="1475994"/>
                </a:lnTo>
                <a:lnTo>
                  <a:pt x="481583" y="1762505"/>
                </a:lnTo>
                <a:lnTo>
                  <a:pt x="185927" y="2043683"/>
                </a:lnTo>
                <a:lnTo>
                  <a:pt x="694944" y="2090927"/>
                </a:lnTo>
                <a:lnTo>
                  <a:pt x="710946" y="2476500"/>
                </a:lnTo>
                <a:lnTo>
                  <a:pt x="1088898" y="2077974"/>
                </a:lnTo>
                <a:lnTo>
                  <a:pt x="1258062" y="2260091"/>
                </a:lnTo>
                <a:lnTo>
                  <a:pt x="1427988" y="1991867"/>
                </a:lnTo>
                <a:lnTo>
                  <a:pt x="1679448" y="2160269"/>
                </a:lnTo>
                <a:lnTo>
                  <a:pt x="1761744" y="1827276"/>
                </a:lnTo>
                <a:lnTo>
                  <a:pt x="2161032" y="1991867"/>
                </a:lnTo>
                <a:lnTo>
                  <a:pt x="2117598" y="1645157"/>
                </a:lnTo>
                <a:lnTo>
                  <a:pt x="2730246" y="1792224"/>
                </a:lnTo>
                <a:lnTo>
                  <a:pt x="2369058" y="1411224"/>
                </a:lnTo>
                <a:lnTo>
                  <a:pt x="2642616" y="1294637"/>
                </a:lnTo>
                <a:lnTo>
                  <a:pt x="2456688" y="1078229"/>
                </a:lnTo>
                <a:lnTo>
                  <a:pt x="3124200" y="762000"/>
                </a:lnTo>
                <a:lnTo>
                  <a:pt x="2369058" y="749046"/>
                </a:lnTo>
                <a:lnTo>
                  <a:pt x="2604516" y="363474"/>
                </a:lnTo>
                <a:lnTo>
                  <a:pt x="2100834" y="662177"/>
                </a:lnTo>
                <a:lnTo>
                  <a:pt x="2138934" y="0"/>
                </a:lnTo>
                <a:lnTo>
                  <a:pt x="1658112" y="497585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64919" y="789685"/>
            <a:ext cx="4216400" cy="1791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5825" marR="17780" indent="-82804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 Descent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vs Matrix Inversion  for Linear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Perceptrons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 sz="1600" spc="-5">
                <a:solidFill>
                  <a:srgbClr val="00CC00"/>
                </a:solidFill>
                <a:latin typeface="Tahoma"/>
                <a:cs typeface="Tahoma"/>
              </a:rPr>
              <a:t>GD </a:t>
            </a:r>
            <a:r>
              <a:rPr dirty="0" sz="1600">
                <a:solidFill>
                  <a:srgbClr val="00CC00"/>
                </a:solidFill>
                <a:latin typeface="Tahoma"/>
                <a:cs typeface="Tahoma"/>
              </a:rPr>
              <a:t>Advantages (MI</a:t>
            </a:r>
            <a:r>
              <a:rPr dirty="0" sz="1600" spc="-2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CC00"/>
                </a:solidFill>
                <a:latin typeface="Tahoma"/>
                <a:cs typeface="Tahoma"/>
              </a:rPr>
              <a:t>disadvantages):</a:t>
            </a:r>
            <a:endParaRPr sz="1600">
              <a:latin typeface="Tahoma"/>
              <a:cs typeface="Tahoma"/>
            </a:endParaRPr>
          </a:p>
          <a:p>
            <a:pPr marL="209550" indent="-17145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209550" algn="l"/>
              </a:tabLst>
            </a:pP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Biologically plausible</a:t>
            </a:r>
            <a:endParaRPr sz="1000">
              <a:latin typeface="Tahoma"/>
              <a:cs typeface="Tahoma"/>
            </a:endParaRPr>
          </a:p>
          <a:p>
            <a:pPr marL="208915" marR="283210" indent="-171450">
              <a:lnSpc>
                <a:spcPts val="1090"/>
              </a:lnSpc>
              <a:spcBef>
                <a:spcPts val="244"/>
              </a:spcBef>
              <a:buClr>
                <a:srgbClr val="000000"/>
              </a:buClr>
              <a:buChar char="•"/>
              <a:tabLst>
                <a:tab pos="209550" algn="l"/>
              </a:tabLst>
            </a:pP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With very very many attributes each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iteration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costs only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O(mR).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If  fewer than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m iterations needed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we’ve beaten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Matrix</a:t>
            </a:r>
            <a:r>
              <a:rPr dirty="0" sz="1000" spc="-4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Inversion</a:t>
            </a:r>
            <a:endParaRPr sz="1000">
              <a:latin typeface="Tahoma"/>
              <a:cs typeface="Tahoma"/>
            </a:endParaRPr>
          </a:p>
          <a:p>
            <a:pPr marL="209550" indent="-171450">
              <a:lnSpc>
                <a:spcPts val="1330"/>
              </a:lnSpc>
              <a:buClr>
                <a:srgbClr val="000000"/>
              </a:buClr>
              <a:buChar char="•"/>
              <a:tabLst>
                <a:tab pos="209550" algn="l"/>
              </a:tabLst>
            </a:pP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More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easily </a:t>
            </a:r>
            <a:r>
              <a:rPr dirty="0" sz="1000">
                <a:solidFill>
                  <a:srgbClr val="00CC00"/>
                </a:solidFill>
                <a:latin typeface="Tahoma"/>
                <a:cs typeface="Tahoma"/>
              </a:rPr>
              <a:t>parallelizable (or 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implem</a:t>
            </a:r>
            <a:r>
              <a:rPr dirty="0" baseline="13888" sz="1800" spc="-254">
                <a:latin typeface="Tahoma"/>
                <a:cs typeface="Tahoma"/>
              </a:rPr>
              <a:t>B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e</a:t>
            </a:r>
            <a:r>
              <a:rPr dirty="0" baseline="13888" sz="1800" spc="-254">
                <a:latin typeface="Tahoma"/>
                <a:cs typeface="Tahoma"/>
              </a:rPr>
              <a:t>u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n</a:t>
            </a:r>
            <a:r>
              <a:rPr dirty="0" baseline="13888" sz="1800" spc="-254">
                <a:latin typeface="Tahoma"/>
                <a:cs typeface="Tahoma"/>
              </a:rPr>
              <a:t>t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ta</a:t>
            </a:r>
            <a:r>
              <a:rPr dirty="0" baseline="13888" sz="1800" spc="-254">
                <a:latin typeface="Tahoma"/>
                <a:cs typeface="Tahoma"/>
              </a:rPr>
              <a:t>w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bl</a:t>
            </a:r>
            <a:r>
              <a:rPr dirty="0" baseline="13888" sz="1800" spc="-254">
                <a:latin typeface="Tahoma"/>
                <a:cs typeface="Tahoma"/>
              </a:rPr>
              <a:t>e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e</a:t>
            </a:r>
            <a:r>
              <a:rPr dirty="0" baseline="13888" sz="1800" spc="-254">
                <a:latin typeface="Tahoma"/>
                <a:cs typeface="Tahoma"/>
              </a:rPr>
              <a:t>’l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i</a:t>
            </a:r>
            <a:r>
              <a:rPr dirty="0" baseline="13888" sz="1800" spc="-254">
                <a:latin typeface="Tahoma"/>
                <a:cs typeface="Tahoma"/>
              </a:rPr>
              <a:t>l</a:t>
            </a:r>
            <a:r>
              <a:rPr dirty="0" sz="1000" spc="-170">
                <a:solidFill>
                  <a:srgbClr val="00CC00"/>
                </a:solidFill>
                <a:latin typeface="Tahoma"/>
                <a:cs typeface="Tahoma"/>
              </a:rPr>
              <a:t>n</a:t>
            </a:r>
            <a:r>
              <a:rPr dirty="0" sz="1000" spc="-150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00CC00"/>
                </a:solidFill>
                <a:latin typeface="Tahoma"/>
                <a:cs typeface="Tahoma"/>
              </a:rPr>
              <a:t>wetware)?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dirty="0" sz="1600" spc="-5">
                <a:solidFill>
                  <a:srgbClr val="FF0000"/>
                </a:solidFill>
                <a:latin typeface="Tahoma"/>
                <a:cs typeface="Tahoma"/>
              </a:rPr>
              <a:t>GD Disadvantages 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(MI</a:t>
            </a:r>
            <a:r>
              <a:rPr dirty="0" baseline="25462" sz="1800" spc="-419">
                <a:latin typeface="Tahoma"/>
                <a:cs typeface="Tahoma"/>
              </a:rPr>
              <a:t>so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25462" sz="1800" spc="-419">
                <a:latin typeface="Tahoma"/>
                <a:cs typeface="Tahoma"/>
              </a:rPr>
              <a:t>o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dirty="0" baseline="25462" sz="1800" spc="-419">
                <a:latin typeface="Tahoma"/>
                <a:cs typeface="Tahoma"/>
              </a:rPr>
              <a:t>n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dirty="0" baseline="25462" sz="1800" spc="-419">
                <a:latin typeface="Tahoma"/>
                <a:cs typeface="Tahoma"/>
              </a:rPr>
              <a:t>s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25462" sz="1800" spc="-419">
                <a:latin typeface="Tahoma"/>
                <a:cs typeface="Tahoma"/>
              </a:rPr>
              <a:t>ee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r>
              <a:rPr dirty="0" baseline="25462" sz="1800" spc="-419">
                <a:latin typeface="Tahoma"/>
                <a:cs typeface="Tahoma"/>
              </a:rPr>
              <a:t>th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25462" sz="1800" spc="-419">
                <a:latin typeface="Tahoma"/>
                <a:cs typeface="Tahoma"/>
              </a:rPr>
              <a:t>a</a:t>
            </a:r>
            <a:r>
              <a:rPr dirty="0" sz="1600" spc="-28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baseline="25462" sz="1800" spc="-419">
                <a:latin typeface="Tahoma"/>
                <a:cs typeface="Tahoma"/>
              </a:rPr>
              <a:t>t</a:t>
            </a:r>
            <a:r>
              <a:rPr dirty="0" baseline="25462" sz="1800" spc="-390"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es):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4740" y="2511806"/>
            <a:ext cx="217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GD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19" y="2568955"/>
            <a:ext cx="4194810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0" indent="-171450">
              <a:lnSpc>
                <a:spcPts val="116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It’s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moronic</a:t>
            </a:r>
            <a:endParaRPr sz="1000">
              <a:latin typeface="Tahoma"/>
              <a:cs typeface="Tahoma"/>
            </a:endParaRPr>
          </a:p>
          <a:p>
            <a:pPr marL="196850" indent="-171450">
              <a:lnSpc>
                <a:spcPts val="1400"/>
              </a:lnSpc>
              <a:buClr>
                <a:srgbClr val="000000"/>
              </a:buClr>
              <a:buChar char="•"/>
              <a:tabLst>
                <a:tab pos="196850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It’s essentially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slow 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imple</a:t>
            </a:r>
            <a:r>
              <a:rPr dirty="0" baseline="-6944" sz="1800" spc="-315">
                <a:latin typeface="Tahoma"/>
                <a:cs typeface="Tahoma"/>
              </a:rPr>
              <a:t>h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m</a:t>
            </a:r>
            <a:r>
              <a:rPr dirty="0" baseline="-6944" sz="1800" spc="-315">
                <a:latin typeface="Tahoma"/>
                <a:cs typeface="Tahoma"/>
              </a:rPr>
              <a:t>a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baseline="-6944" sz="1800" spc="-315">
                <a:latin typeface="Tahoma"/>
                <a:cs typeface="Tahoma"/>
              </a:rPr>
              <a:t>s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nt</a:t>
            </a:r>
            <a:r>
              <a:rPr dirty="0" baseline="-6944" sz="1800" spc="-315">
                <a:latin typeface="Tahoma"/>
                <a:cs typeface="Tahoma"/>
              </a:rPr>
              <a:t>a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-6944" sz="1800" spc="-315">
                <a:latin typeface="Tahoma"/>
                <a:cs typeface="Tahoma"/>
              </a:rPr>
              <a:t>n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tio</a:t>
            </a:r>
            <a:r>
              <a:rPr dirty="0" baseline="-6944" sz="1800" spc="-315">
                <a:latin typeface="Tahoma"/>
                <a:cs typeface="Tahoma"/>
              </a:rPr>
              <a:t>i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dirty="0" baseline="-6944" sz="1800" spc="-315">
                <a:latin typeface="Tahoma"/>
                <a:cs typeface="Tahoma"/>
              </a:rPr>
              <a:t>m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baseline="-6944" sz="1800" spc="-315">
                <a:latin typeface="Tahoma"/>
                <a:cs typeface="Tahoma"/>
              </a:rPr>
              <a:t>p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dirty="0" baseline="-6944" sz="1800" spc="-315">
                <a:latin typeface="Tahoma"/>
                <a:cs typeface="Tahoma"/>
              </a:rPr>
              <a:t>o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-6944" sz="1800" spc="-315">
                <a:latin typeface="Tahoma"/>
                <a:cs typeface="Tahoma"/>
              </a:rPr>
              <a:t>rt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-6944" sz="1800" spc="-315">
                <a:latin typeface="Tahoma"/>
                <a:cs typeface="Tahoma"/>
              </a:rPr>
              <a:t>a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-6944" sz="1800" spc="-315">
                <a:latin typeface="Tahoma"/>
                <a:cs typeface="Tahoma"/>
              </a:rPr>
              <a:t>n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6944" sz="1800" spc="-315">
                <a:latin typeface="Tahoma"/>
                <a:cs typeface="Tahoma"/>
              </a:rPr>
              <a:t>t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dirty="0" baseline="-6944" sz="1800" spc="-315">
                <a:latin typeface="Tahoma"/>
                <a:cs typeface="Tahoma"/>
              </a:rPr>
              <a:t>e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dirty="0" baseline="-6944" sz="1800" spc="-315">
                <a:latin typeface="Tahoma"/>
                <a:cs typeface="Tahoma"/>
              </a:rPr>
              <a:t>x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dirty="0" baseline="-6944" sz="1800" spc="-315">
                <a:latin typeface="Tahoma"/>
                <a:cs typeface="Tahoma"/>
              </a:rPr>
              <a:t>t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dirty="0" baseline="-6944" sz="1800" spc="-315">
                <a:latin typeface="Tahoma"/>
                <a:cs typeface="Tahoma"/>
              </a:rPr>
              <a:t>r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-6944" sz="1800" spc="-315">
                <a:latin typeface="Tahoma"/>
                <a:cs typeface="Tahoma"/>
              </a:rPr>
              <a:t>a</a:t>
            </a:r>
            <a:r>
              <a:rPr dirty="0" sz="1000" spc="-210">
                <a:solidFill>
                  <a:srgbClr val="FF0000"/>
                </a:solidFill>
                <a:latin typeface="Tahoma"/>
                <a:cs typeface="Tahoma"/>
              </a:rPr>
              <a:t>ld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XTX</a:t>
            </a:r>
            <a:r>
              <a:rPr dirty="0" sz="1000" spc="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matrix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0319" y="2836738"/>
            <a:ext cx="4076065" cy="11296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90"/>
              </a:spcBef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then solve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set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of linear 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dirty="0" baseline="-37037" sz="1800" spc="-345">
                <a:latin typeface="Tahoma"/>
                <a:cs typeface="Tahoma"/>
              </a:rPr>
              <a:t>tr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q</a:t>
            </a:r>
            <a:r>
              <a:rPr dirty="0" baseline="-37037" sz="1800" spc="-345">
                <a:latin typeface="Tahoma"/>
                <a:cs typeface="Tahoma"/>
              </a:rPr>
              <a:t>i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dirty="0" baseline="-37037" sz="1800" spc="-345">
                <a:latin typeface="Tahoma"/>
                <a:cs typeface="Tahoma"/>
              </a:rPr>
              <a:t>c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baseline="-37037" sz="1800" spc="-345">
                <a:latin typeface="Tahoma"/>
                <a:cs typeface="Tahoma"/>
              </a:rPr>
              <a:t>k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ti</a:t>
            </a:r>
            <a:r>
              <a:rPr dirty="0" baseline="-37037" sz="1800" spc="-345">
                <a:latin typeface="Tahoma"/>
                <a:cs typeface="Tahoma"/>
              </a:rPr>
              <a:t>u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dirty="0" baseline="-37037" sz="1800" spc="-345">
                <a:latin typeface="Tahoma"/>
                <a:cs typeface="Tahoma"/>
              </a:rPr>
              <a:t>p</a:t>
            </a:r>
            <a:r>
              <a:rPr dirty="0" sz="1000" spc="-229">
                <a:solidFill>
                  <a:srgbClr val="FF0000"/>
                </a:solidFill>
                <a:latin typeface="Tahoma"/>
                <a:cs typeface="Tahoma"/>
              </a:rPr>
              <a:t>s </a:t>
            </a:r>
            <a:r>
              <a:rPr dirty="0" baseline="-37037" sz="1800">
                <a:latin typeface="Tahoma"/>
                <a:cs typeface="Tahoma"/>
              </a:rPr>
              <a:t>its</a:t>
            </a:r>
            <a:r>
              <a:rPr dirty="0" baseline="-37037" sz="1800" spc="-7">
                <a:latin typeface="Tahoma"/>
                <a:cs typeface="Tahoma"/>
              </a:rPr>
              <a:t> sleeve</a:t>
            </a:r>
            <a:endParaRPr baseline="-37037" sz="1800">
              <a:latin typeface="Tahoma"/>
              <a:cs typeface="Tahoma"/>
            </a:endParaRPr>
          </a:p>
          <a:p>
            <a:pPr marL="183515" marR="17780" indent="-171450">
              <a:lnSpc>
                <a:spcPts val="1080"/>
              </a:lnSpc>
              <a:spcBef>
                <a:spcPts val="219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 is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small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it’s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especially outageous. If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 is large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then the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direct  matrix inversion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method gets fiddly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but not impossible if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you want to 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 efficient.</a:t>
            </a:r>
            <a:endParaRPr sz="100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Hard to choose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good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r>
              <a:rPr dirty="0" sz="10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endParaRPr sz="1000">
              <a:latin typeface="Tahoma"/>
              <a:cs typeface="Tahoma"/>
            </a:endParaRPr>
          </a:p>
          <a:p>
            <a:pPr marL="183515" marR="325120" indent="-171450">
              <a:lnSpc>
                <a:spcPts val="1080"/>
              </a:lnSpc>
              <a:spcBef>
                <a:spcPts val="259"/>
              </a:spcBef>
              <a:buClr>
                <a:srgbClr val="000000"/>
              </a:buClr>
              <a:buChar char="•"/>
              <a:tabLst>
                <a:tab pos="184150" algn="l"/>
              </a:tabLst>
            </a:pP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Matrix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inversion takes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predictable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time. You can’t be sure when  </a:t>
            </a:r>
            <a:r>
              <a:rPr dirty="0" sz="1000">
                <a:solidFill>
                  <a:srgbClr val="FF0000"/>
                </a:solidFill>
                <a:latin typeface="Tahoma"/>
                <a:cs typeface="Tahoma"/>
              </a:rPr>
              <a:t>gradient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descent will</a:t>
            </a:r>
            <a:r>
              <a:rPr dirty="0" sz="10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Tahoma"/>
                <a:cs typeface="Tahoma"/>
              </a:rPr>
              <a:t>stop.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462280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Perceptrons for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Classification</a:t>
            </a:r>
            <a:endParaRPr sz="2200">
              <a:latin typeface="Tahoma"/>
              <a:cs typeface="Tahoma"/>
            </a:endParaRPr>
          </a:p>
          <a:p>
            <a:pPr marL="153670">
              <a:lnSpc>
                <a:spcPct val="100000"/>
              </a:lnSpc>
              <a:spcBef>
                <a:spcPts val="470"/>
              </a:spcBef>
            </a:pPr>
            <a:r>
              <a:rPr dirty="0" sz="1400" spc="-5">
                <a:latin typeface="Arial"/>
                <a:cs typeface="Arial"/>
              </a:rPr>
              <a:t>What if all outputs are 0’s or 1’s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algn="r" marR="245427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244792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We can do a linear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fit.</a:t>
            </a:r>
            <a:endParaRPr sz="1400">
              <a:latin typeface="Arial"/>
              <a:cs typeface="Arial"/>
            </a:endParaRPr>
          </a:p>
          <a:p>
            <a:pPr algn="r" marR="1626870">
              <a:lnSpc>
                <a:spcPct val="100000"/>
              </a:lnSpc>
              <a:spcBef>
                <a:spcPts val="844"/>
              </a:spcBef>
              <a:tabLst>
                <a:tab pos="1443355" algn="l"/>
              </a:tabLst>
            </a:pPr>
            <a:r>
              <a:rPr dirty="0" sz="1400" spc="-5">
                <a:latin typeface="Arial"/>
                <a:cs typeface="Arial"/>
              </a:rPr>
              <a:t>Our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prediction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	0 if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out(</a:t>
            </a:r>
            <a:r>
              <a:rPr dirty="0" sz="1400" b="1" i="1">
                <a:latin typeface="Arial"/>
                <a:cs typeface="Arial"/>
              </a:rPr>
              <a:t>x</a:t>
            </a:r>
            <a:r>
              <a:rPr dirty="0" sz="1400">
                <a:latin typeface="Arial"/>
                <a:cs typeface="Arial"/>
              </a:rPr>
              <a:t>)≤1/2</a:t>
            </a:r>
            <a:endParaRPr sz="1400">
              <a:latin typeface="Arial"/>
              <a:cs typeface="Arial"/>
            </a:endParaRPr>
          </a:p>
          <a:p>
            <a:pPr algn="r" marR="163830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Arial"/>
                <a:cs typeface="Arial"/>
              </a:rPr>
              <a:t>1 if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out(</a:t>
            </a:r>
            <a:r>
              <a:rPr dirty="0" sz="1400" spc="-5" b="1" i="1">
                <a:latin typeface="Arial"/>
                <a:cs typeface="Arial"/>
              </a:rPr>
              <a:t>x</a:t>
            </a:r>
            <a:r>
              <a:rPr dirty="0" sz="1400" spc="-5">
                <a:latin typeface="Arial"/>
                <a:cs typeface="Arial"/>
              </a:rPr>
              <a:t>)&gt;1/2</a:t>
            </a:r>
            <a:endParaRPr sz="1400">
              <a:latin typeface="Arial"/>
              <a:cs typeface="Arial"/>
            </a:endParaRPr>
          </a:p>
          <a:p>
            <a:pPr marL="38227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Arial"/>
                <a:cs typeface="Arial"/>
              </a:rPr>
              <a:t>WHAT’S THE BIG </a:t>
            </a:r>
            <a:r>
              <a:rPr dirty="0" sz="1400" spc="-10">
                <a:latin typeface="Arial"/>
                <a:cs typeface="Arial"/>
              </a:rPr>
              <a:t>PROBLEM </a:t>
            </a:r>
            <a:r>
              <a:rPr dirty="0" sz="1400" spc="-5">
                <a:latin typeface="Arial"/>
                <a:cs typeface="Arial"/>
              </a:rPr>
              <a:t>WITH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THIS???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600" y="578357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95400" y="635507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954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908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03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193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907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383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478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95700" y="578357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19500" y="635507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195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149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63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58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148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624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719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720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20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482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482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8773" y="4019803"/>
            <a:ext cx="8451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972" y="797305"/>
            <a:ext cx="367411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1-parameter </a:t>
            </a:r>
            <a:r>
              <a:rPr dirty="0" sz="2200"/>
              <a:t>linear</a:t>
            </a:r>
            <a:r>
              <a:rPr dirty="0" sz="2200" spc="-60"/>
              <a:t> </a:t>
            </a:r>
            <a:r>
              <a:rPr dirty="0" sz="2200" spc="-5"/>
              <a:t>regression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277619" y="1164762"/>
            <a:ext cx="3980815" cy="168338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45"/>
              </a:spcBef>
            </a:pPr>
            <a:r>
              <a:rPr dirty="0" sz="1400" spc="-5">
                <a:latin typeface="Tahoma"/>
                <a:cs typeface="Tahoma"/>
              </a:rPr>
              <a:t>Assume that the data is formed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by</a:t>
            </a:r>
            <a:endParaRPr sz="1400">
              <a:latin typeface="Tahoma"/>
              <a:cs typeface="Tahoma"/>
            </a:endParaRPr>
          </a:p>
          <a:p>
            <a:pPr algn="ctr" marL="264795">
              <a:lnSpc>
                <a:spcPct val="100000"/>
              </a:lnSpc>
              <a:spcBef>
                <a:spcPts val="295"/>
              </a:spcBef>
            </a:pPr>
            <a:r>
              <a:rPr dirty="0" sz="1450" spc="-25" i="1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dirty="0" baseline="-19444" sz="1500" spc="-37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= </a:t>
            </a:r>
            <a:r>
              <a:rPr dirty="0" sz="1450" spc="-30" i="1">
                <a:solidFill>
                  <a:srgbClr val="FF0000"/>
                </a:solidFill>
                <a:latin typeface="Tahoma"/>
                <a:cs typeface="Tahoma"/>
              </a:rPr>
              <a:t>wx</a:t>
            </a:r>
            <a:r>
              <a:rPr dirty="0" baseline="-19444" sz="1500" spc="-44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dirty="0" sz="1400" spc="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noise</a:t>
            </a:r>
            <a:r>
              <a:rPr dirty="0" baseline="-19444" sz="1500" spc="-7" i="1">
                <a:solidFill>
                  <a:srgbClr val="FF0000"/>
                </a:solidFill>
                <a:latin typeface="Tahoma"/>
                <a:cs typeface="Tahoma"/>
              </a:rPr>
              <a:t>i</a:t>
            </a:r>
            <a:endParaRPr baseline="-19444" sz="15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685"/>
              </a:spcBef>
            </a:pPr>
            <a:r>
              <a:rPr dirty="0" sz="1400" spc="-5">
                <a:latin typeface="Tahoma"/>
                <a:cs typeface="Tahoma"/>
              </a:rPr>
              <a:t>where…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4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the noise signals are</a:t>
            </a:r>
            <a:r>
              <a:rPr dirty="0" sz="1400" spc="2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independent</a:t>
            </a:r>
            <a:endParaRPr sz="1400">
              <a:latin typeface="Tahoma"/>
              <a:cs typeface="Tahoma"/>
            </a:endParaRPr>
          </a:p>
          <a:p>
            <a:pPr marL="196850" marR="17780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the noise has a normal distribution with mean 0  and unknown variance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σ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3079676"/>
            <a:ext cx="3124835" cy="10572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z="1400" spc="-15">
                <a:latin typeface="Tahoma"/>
                <a:cs typeface="Tahoma"/>
              </a:rPr>
              <a:t>P(</a:t>
            </a:r>
            <a:r>
              <a:rPr dirty="0" sz="1450" spc="-15" i="1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50" spc="-15" i="1">
                <a:latin typeface="Tahoma"/>
                <a:cs typeface="Tahoma"/>
              </a:rPr>
              <a:t>w</a:t>
            </a:r>
            <a:r>
              <a:rPr dirty="0" sz="1400" spc="-15">
                <a:latin typeface="Tahoma"/>
                <a:cs typeface="Tahoma"/>
              </a:rPr>
              <a:t>,</a:t>
            </a:r>
            <a:r>
              <a:rPr dirty="0" sz="1450" spc="-15" i="1">
                <a:latin typeface="Tahoma"/>
                <a:cs typeface="Tahoma"/>
              </a:rPr>
              <a:t>x</a:t>
            </a:r>
            <a:r>
              <a:rPr dirty="0" sz="1400" spc="-15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has a normal distribution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with</a:t>
            </a:r>
            <a:endParaRPr sz="140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28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mean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50" spc="-35" i="1">
                <a:latin typeface="Tahoma"/>
                <a:cs typeface="Tahoma"/>
              </a:rPr>
              <a:t>wx</a:t>
            </a:r>
            <a:endParaRPr sz="1450">
              <a:latin typeface="Tahoma"/>
              <a:cs typeface="Tahoma"/>
            </a:endParaRPr>
          </a:p>
          <a:p>
            <a:pPr marL="196850" indent="-172085">
              <a:lnSpc>
                <a:spcPct val="100000"/>
              </a:lnSpc>
              <a:spcBef>
                <a:spcPts val="330"/>
              </a:spcBef>
              <a:buChar char="•"/>
              <a:tabLst>
                <a:tab pos="197485" algn="l"/>
              </a:tabLst>
            </a:pPr>
            <a:r>
              <a:rPr dirty="0" sz="1400" spc="-5">
                <a:latin typeface="Tahoma"/>
                <a:cs typeface="Tahoma"/>
              </a:rPr>
              <a:t>variance σ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endParaRPr baseline="23391" sz="1425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355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R="68580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Bayesian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algn="ctr" marR="49530">
              <a:lnSpc>
                <a:spcPct val="100000"/>
              </a:lnSpc>
              <a:spcBef>
                <a:spcPts val="445"/>
              </a:spcBef>
            </a:pPr>
            <a:r>
              <a:rPr dirty="0" sz="1400" spc="-15">
                <a:latin typeface="Tahoma"/>
                <a:cs typeface="Tahoma"/>
              </a:rPr>
              <a:t>P(</a:t>
            </a:r>
            <a:r>
              <a:rPr dirty="0" sz="1450" spc="-15" i="1">
                <a:latin typeface="Tahoma"/>
                <a:cs typeface="Tahoma"/>
              </a:rPr>
              <a:t>y</a:t>
            </a:r>
            <a:r>
              <a:rPr dirty="0" sz="1400" spc="-15">
                <a:latin typeface="Tahoma"/>
                <a:cs typeface="Tahoma"/>
              </a:rPr>
              <a:t>|</a:t>
            </a:r>
            <a:r>
              <a:rPr dirty="0" sz="1450" spc="-15" i="1">
                <a:latin typeface="Tahoma"/>
                <a:cs typeface="Tahoma"/>
              </a:rPr>
              <a:t>w</a:t>
            </a:r>
            <a:r>
              <a:rPr dirty="0" sz="1400" spc="-15">
                <a:latin typeface="Tahoma"/>
                <a:cs typeface="Tahoma"/>
              </a:rPr>
              <a:t>,</a:t>
            </a:r>
            <a:r>
              <a:rPr dirty="0" sz="1450" spc="-15" i="1">
                <a:latin typeface="Tahoma"/>
                <a:cs typeface="Tahoma"/>
              </a:rPr>
              <a:t>x</a:t>
            </a:r>
            <a:r>
              <a:rPr dirty="0" sz="1400" spc="-15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= </a:t>
            </a:r>
            <a:r>
              <a:rPr dirty="0" sz="1400" spc="-10">
                <a:latin typeface="Tahoma"/>
                <a:cs typeface="Tahoma"/>
              </a:rPr>
              <a:t>Normal </a:t>
            </a:r>
            <a:r>
              <a:rPr dirty="0" sz="1400" spc="-5">
                <a:latin typeface="Tahoma"/>
                <a:cs typeface="Tahoma"/>
              </a:rPr>
              <a:t>(mean </a:t>
            </a:r>
            <a:r>
              <a:rPr dirty="0" sz="1450" spc="-25" i="1">
                <a:latin typeface="Tahoma"/>
                <a:cs typeface="Tahoma"/>
              </a:rPr>
              <a:t>wx</a:t>
            </a:r>
            <a:r>
              <a:rPr dirty="0" sz="1400" spc="-25">
                <a:latin typeface="Tahoma"/>
                <a:cs typeface="Tahoma"/>
              </a:rPr>
              <a:t>, </a:t>
            </a:r>
            <a:r>
              <a:rPr dirty="0" sz="1400" spc="-5">
                <a:latin typeface="Tahoma"/>
                <a:cs typeface="Tahoma"/>
              </a:rPr>
              <a:t>var</a:t>
            </a:r>
            <a:r>
              <a:rPr dirty="0" sz="1400" spc="6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σ</a:t>
            </a:r>
            <a:r>
              <a:rPr dirty="0" baseline="23391" sz="1425" spc="-7">
                <a:latin typeface="Tahoma"/>
                <a:cs typeface="Tahoma"/>
              </a:rPr>
              <a:t>2</a:t>
            </a:r>
            <a:r>
              <a:rPr dirty="0" sz="1400" spc="-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53670" marR="322580">
              <a:lnSpc>
                <a:spcPts val="1689"/>
              </a:lnSpc>
            </a:pPr>
            <a:r>
              <a:rPr dirty="0" sz="1400" spc="-5">
                <a:latin typeface="Tahoma"/>
                <a:cs typeface="Tahoma"/>
              </a:rPr>
              <a:t>We have a set of datapoints </a:t>
            </a:r>
            <a:r>
              <a:rPr dirty="0" sz="1400" spc="-15">
                <a:latin typeface="Tahoma"/>
                <a:cs typeface="Tahoma"/>
              </a:rPr>
              <a:t>(</a:t>
            </a:r>
            <a:r>
              <a:rPr dirty="0" sz="1450" spc="-15" i="1">
                <a:latin typeface="Tahoma"/>
                <a:cs typeface="Tahoma"/>
              </a:rPr>
              <a:t>x</a:t>
            </a:r>
            <a:r>
              <a:rPr dirty="0" baseline="-20467" sz="1425" spc="-22">
                <a:latin typeface="Tahoma"/>
                <a:cs typeface="Tahoma"/>
              </a:rPr>
              <a:t>1</a:t>
            </a:r>
            <a:r>
              <a:rPr dirty="0" sz="1400" spc="-15">
                <a:latin typeface="Tahoma"/>
                <a:cs typeface="Tahoma"/>
              </a:rPr>
              <a:t>,</a:t>
            </a:r>
            <a:r>
              <a:rPr dirty="0" sz="1450" spc="-15" i="1">
                <a:latin typeface="Tahoma"/>
                <a:cs typeface="Tahoma"/>
              </a:rPr>
              <a:t>y</a:t>
            </a:r>
            <a:r>
              <a:rPr dirty="0" baseline="-20467" sz="1425" spc="-22">
                <a:latin typeface="Tahoma"/>
                <a:cs typeface="Tahoma"/>
              </a:rPr>
              <a:t>1</a:t>
            </a:r>
            <a:r>
              <a:rPr dirty="0" sz="1400" spc="-15">
                <a:latin typeface="Tahoma"/>
                <a:cs typeface="Tahoma"/>
              </a:rPr>
              <a:t>) </a:t>
            </a:r>
            <a:r>
              <a:rPr dirty="0" sz="1400" spc="-10">
                <a:latin typeface="Tahoma"/>
                <a:cs typeface="Tahoma"/>
              </a:rPr>
              <a:t>(</a:t>
            </a:r>
            <a:r>
              <a:rPr dirty="0" sz="1450" spc="-10" i="1">
                <a:latin typeface="Tahoma"/>
                <a:cs typeface="Tahoma"/>
              </a:rPr>
              <a:t>x</a:t>
            </a:r>
            <a:r>
              <a:rPr dirty="0" baseline="-20467" sz="1425" spc="-15">
                <a:latin typeface="Tahoma"/>
                <a:cs typeface="Tahoma"/>
              </a:rPr>
              <a:t>2</a:t>
            </a:r>
            <a:r>
              <a:rPr dirty="0" sz="1400" spc="-10">
                <a:latin typeface="Tahoma"/>
                <a:cs typeface="Tahoma"/>
              </a:rPr>
              <a:t>,</a:t>
            </a:r>
            <a:r>
              <a:rPr dirty="0" sz="1450" spc="-10" i="1">
                <a:latin typeface="Tahoma"/>
                <a:cs typeface="Tahoma"/>
              </a:rPr>
              <a:t>y</a:t>
            </a:r>
            <a:r>
              <a:rPr dirty="0" baseline="-20467" sz="1425" spc="-15">
                <a:latin typeface="Tahoma"/>
                <a:cs typeface="Tahoma"/>
              </a:rPr>
              <a:t>2</a:t>
            </a:r>
            <a:r>
              <a:rPr dirty="0" sz="1400" spc="-10">
                <a:latin typeface="Tahoma"/>
                <a:cs typeface="Tahoma"/>
              </a:rPr>
              <a:t>) </a:t>
            </a:r>
            <a:r>
              <a:rPr dirty="0" sz="1400" spc="-5">
                <a:latin typeface="Tahoma"/>
                <a:cs typeface="Tahoma"/>
              </a:rPr>
              <a:t>… </a:t>
            </a:r>
            <a:r>
              <a:rPr dirty="0" sz="1400" spc="-10">
                <a:latin typeface="Tahoma"/>
                <a:cs typeface="Tahoma"/>
              </a:rPr>
              <a:t>(</a:t>
            </a:r>
            <a:r>
              <a:rPr dirty="0" sz="1450" spc="-10" i="1">
                <a:latin typeface="Tahoma"/>
                <a:cs typeface="Tahoma"/>
              </a:rPr>
              <a:t>x</a:t>
            </a:r>
            <a:r>
              <a:rPr dirty="0" baseline="-20467" sz="1425" spc="-15">
                <a:latin typeface="Tahoma"/>
                <a:cs typeface="Tahoma"/>
              </a:rPr>
              <a:t>n</a:t>
            </a:r>
            <a:r>
              <a:rPr dirty="0" sz="1400" spc="-10">
                <a:latin typeface="Tahoma"/>
                <a:cs typeface="Tahoma"/>
              </a:rPr>
              <a:t>,</a:t>
            </a:r>
            <a:r>
              <a:rPr dirty="0" sz="1450" spc="-10" i="1">
                <a:latin typeface="Tahoma"/>
                <a:cs typeface="Tahoma"/>
              </a:rPr>
              <a:t>y</a:t>
            </a:r>
            <a:r>
              <a:rPr dirty="0" baseline="-20467" sz="1425" spc="-15">
                <a:latin typeface="Tahoma"/>
                <a:cs typeface="Tahoma"/>
              </a:rPr>
              <a:t>n</a:t>
            </a:r>
            <a:r>
              <a:rPr dirty="0" sz="1400" spc="-10">
                <a:latin typeface="Tahoma"/>
                <a:cs typeface="Tahoma"/>
              </a:rPr>
              <a:t>)  </a:t>
            </a:r>
            <a:r>
              <a:rPr dirty="0" sz="1400" spc="-5">
                <a:latin typeface="Tahoma"/>
                <a:cs typeface="Tahoma"/>
              </a:rPr>
              <a:t>which are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EVIDENCE </a:t>
            </a:r>
            <a:r>
              <a:rPr dirty="0" sz="1400">
                <a:latin typeface="Tahoma"/>
                <a:cs typeface="Tahoma"/>
              </a:rPr>
              <a:t>about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We want to infer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5">
                <a:latin typeface="Tahoma"/>
                <a:cs typeface="Tahoma"/>
              </a:rPr>
              <a:t>from the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1100455">
              <a:lnSpc>
                <a:spcPct val="100000"/>
              </a:lnSpc>
              <a:spcBef>
                <a:spcPts val="280"/>
              </a:spcBef>
            </a:pPr>
            <a:r>
              <a:rPr dirty="0" sz="1400" spc="-20">
                <a:latin typeface="Tahoma"/>
                <a:cs typeface="Tahoma"/>
              </a:rPr>
              <a:t>P(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|</a:t>
            </a:r>
            <a:r>
              <a:rPr dirty="0" sz="1450" spc="-20" i="1">
                <a:latin typeface="Tahoma"/>
                <a:cs typeface="Tahoma"/>
              </a:rPr>
              <a:t>x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3</a:t>
            </a:r>
            <a:r>
              <a:rPr dirty="0" sz="1450" spc="-30" i="1">
                <a:latin typeface="Tahoma"/>
                <a:cs typeface="Tahoma"/>
              </a:rPr>
              <a:t>,…x</a:t>
            </a:r>
            <a:r>
              <a:rPr dirty="0" baseline="-19444" sz="1500" spc="-44" i="1">
                <a:latin typeface="Tahoma"/>
                <a:cs typeface="Tahoma"/>
              </a:rPr>
              <a:t>n</a:t>
            </a:r>
            <a:r>
              <a:rPr dirty="0" sz="1450" spc="-30" i="1">
                <a:latin typeface="Tahoma"/>
                <a:cs typeface="Tahoma"/>
              </a:rPr>
              <a:t>, y</a:t>
            </a:r>
            <a:r>
              <a:rPr dirty="0" baseline="-19444" sz="1500" spc="-44" i="1">
                <a:latin typeface="Tahoma"/>
                <a:cs typeface="Tahoma"/>
              </a:rPr>
              <a:t>1</a:t>
            </a:r>
            <a:r>
              <a:rPr dirty="0" sz="1450" spc="-30" i="1">
                <a:latin typeface="Tahoma"/>
                <a:cs typeface="Tahoma"/>
              </a:rPr>
              <a:t>,</a:t>
            </a:r>
            <a:r>
              <a:rPr dirty="0" sz="1450" spc="25" i="1">
                <a:latin typeface="Tahoma"/>
                <a:cs typeface="Tahoma"/>
              </a:rPr>
              <a:t> </a:t>
            </a:r>
            <a:r>
              <a:rPr dirty="0" sz="1450" spc="-25" i="1">
                <a:latin typeface="Tahoma"/>
                <a:cs typeface="Tahoma"/>
              </a:rPr>
              <a:t>y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…y</a:t>
            </a:r>
            <a:r>
              <a:rPr dirty="0" baseline="-19444" sz="1500" spc="-37" i="1">
                <a:latin typeface="Tahoma"/>
                <a:cs typeface="Tahoma"/>
              </a:rPr>
              <a:t>n</a:t>
            </a:r>
            <a:r>
              <a:rPr dirty="0" sz="1400" spc="-25"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153670" marR="579755">
              <a:lnSpc>
                <a:spcPts val="1689"/>
              </a:lnSpc>
              <a:spcBef>
                <a:spcPts val="375"/>
              </a:spcBef>
              <a:buClr>
                <a:srgbClr val="000000"/>
              </a:buClr>
              <a:buSzPct val="92857"/>
              <a:buChar char="•"/>
              <a:tabLst>
                <a:tab pos="235585" algn="l"/>
              </a:tabLst>
            </a:pPr>
            <a:r>
              <a:rPr dirty="0" sz="1400" spc="-5">
                <a:solidFill>
                  <a:srgbClr val="048D0A"/>
                </a:solidFill>
                <a:latin typeface="Tahoma"/>
                <a:cs typeface="Tahoma"/>
              </a:rPr>
              <a:t>You can use BAYES rule to work out a posterior  distribution for </a:t>
            </a:r>
            <a:r>
              <a:rPr dirty="0" sz="1450" spc="-40" i="1">
                <a:solidFill>
                  <a:srgbClr val="048D0A"/>
                </a:solidFill>
                <a:latin typeface="Tahoma"/>
                <a:cs typeface="Tahoma"/>
              </a:rPr>
              <a:t>w </a:t>
            </a:r>
            <a:r>
              <a:rPr dirty="0" sz="1400" spc="-5">
                <a:solidFill>
                  <a:srgbClr val="048D0A"/>
                </a:solidFill>
                <a:latin typeface="Tahoma"/>
                <a:cs typeface="Tahoma"/>
              </a:rPr>
              <a:t>given the</a:t>
            </a:r>
            <a:r>
              <a:rPr dirty="0" sz="1400" spc="35">
                <a:solidFill>
                  <a:srgbClr val="048D0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48D0A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234950" indent="-81915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SzPct val="92857"/>
              <a:buChar char="•"/>
              <a:tabLst>
                <a:tab pos="235585" algn="l"/>
              </a:tabLst>
            </a:pPr>
            <a:r>
              <a:rPr dirty="0" sz="1400" spc="-5">
                <a:solidFill>
                  <a:srgbClr val="33339A"/>
                </a:solidFill>
                <a:latin typeface="Tahoma"/>
                <a:cs typeface="Tahoma"/>
              </a:rPr>
              <a:t>Or you could do Maximum Likelihood</a:t>
            </a:r>
            <a:r>
              <a:rPr dirty="0" sz="1400" spc="4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33339A"/>
                </a:solidFill>
                <a:latin typeface="Tahoma"/>
                <a:cs typeface="Tahoma"/>
              </a:rPr>
              <a:t>Estimation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56073" y="8197049"/>
            <a:ext cx="8578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3019" y="702966"/>
            <a:ext cx="3877945" cy="728345"/>
          </a:xfrm>
          <a:prstGeom prst="rect"/>
        </p:spPr>
        <p:txBody>
          <a:bodyPr wrap="square" lIns="0" tIns="107315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845"/>
              </a:spcBef>
            </a:pPr>
            <a:r>
              <a:rPr dirty="0" sz="2200" spc="-5"/>
              <a:t>Perceptrons for</a:t>
            </a:r>
            <a:r>
              <a:rPr dirty="0" sz="2200" spc="-65"/>
              <a:t> </a:t>
            </a:r>
            <a:r>
              <a:rPr dirty="0" sz="2200" spc="-5"/>
              <a:t>Classification</a:t>
            </a:r>
            <a:endParaRPr sz="2200"/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dirty="0" sz="1400" spc="-5">
                <a:solidFill>
                  <a:srgbClr val="000000"/>
                </a:solidFill>
                <a:latin typeface="Arial"/>
                <a:cs typeface="Arial"/>
              </a:rPr>
              <a:t>What if all outputs are 0’s or 1’s</a:t>
            </a:r>
            <a:r>
              <a:rPr dirty="0" sz="14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3720" y="1840483"/>
            <a:ext cx="165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19" y="2380432"/>
            <a:ext cx="3626485" cy="130873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44"/>
              </a:spcBef>
            </a:pPr>
            <a:r>
              <a:rPr dirty="0" sz="1400" spc="-5">
                <a:latin typeface="Arial"/>
                <a:cs typeface="Arial"/>
              </a:rPr>
              <a:t>We can do a linear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  <a:tabLst>
                <a:tab pos="1443355" algn="l"/>
              </a:tabLst>
            </a:pPr>
            <a:r>
              <a:rPr dirty="0" sz="1400" spc="-5">
                <a:latin typeface="Arial"/>
                <a:cs typeface="Arial"/>
              </a:rPr>
              <a:t>Our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prediction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	0 if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out(</a:t>
            </a:r>
            <a:r>
              <a:rPr dirty="0" sz="1400" b="1" i="1">
                <a:latin typeface="Arial"/>
                <a:cs typeface="Arial"/>
              </a:rPr>
              <a:t>x</a:t>
            </a:r>
            <a:r>
              <a:rPr dirty="0" sz="1400">
                <a:latin typeface="Arial"/>
                <a:cs typeface="Arial"/>
              </a:rPr>
              <a:t>)≤½</a:t>
            </a:r>
            <a:endParaRPr sz="1400">
              <a:latin typeface="Arial"/>
              <a:cs typeface="Arial"/>
            </a:endParaRPr>
          </a:p>
          <a:p>
            <a:pPr algn="ctr" marL="231140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Arial"/>
                <a:cs typeface="Arial"/>
              </a:rPr>
              <a:t>1 if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out(</a:t>
            </a:r>
            <a:r>
              <a:rPr dirty="0" sz="1400" spc="-5" b="1" i="1">
                <a:latin typeface="Arial"/>
                <a:cs typeface="Arial"/>
              </a:rPr>
              <a:t>x</a:t>
            </a:r>
            <a:r>
              <a:rPr dirty="0" sz="1400" spc="-5">
                <a:latin typeface="Arial"/>
                <a:cs typeface="Arial"/>
              </a:rPr>
              <a:t>)&gt;½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dirty="0" sz="1400" spc="-5">
                <a:latin typeface="Arial"/>
                <a:cs typeface="Arial"/>
              </a:rPr>
              <a:t>WHAT’S THE BIG </a:t>
            </a:r>
            <a:r>
              <a:rPr dirty="0" sz="1400" spc="-10">
                <a:latin typeface="Arial"/>
                <a:cs typeface="Arial"/>
              </a:rPr>
              <a:t>PROBLEM </a:t>
            </a:r>
            <a:r>
              <a:rPr dirty="0" sz="1400" spc="-5">
                <a:latin typeface="Arial"/>
                <a:cs typeface="Arial"/>
              </a:rPr>
              <a:t>WITH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THIS???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16062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5400" y="217779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954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0812" y="1668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0312" y="1668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9312" y="1668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907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383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478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95700" y="16062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19500" y="217779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195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14912" y="1668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86312" y="1668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2139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95800" y="2139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148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624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71912" y="21254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00" y="2139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72000" y="2139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48200" y="2139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48200" y="21396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33500" y="1682495"/>
            <a:ext cx="1638300" cy="495300"/>
          </a:xfrm>
          <a:custGeom>
            <a:avLst/>
            <a:gdLst/>
            <a:ahLst/>
            <a:cxnLst/>
            <a:rect l="l" t="t" r="r" b="b"/>
            <a:pathLst>
              <a:path w="1638300" h="495300">
                <a:moveTo>
                  <a:pt x="0" y="495300"/>
                </a:moveTo>
                <a:lnTo>
                  <a:pt x="16383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05200" y="1949195"/>
            <a:ext cx="1828800" cy="266700"/>
          </a:xfrm>
          <a:custGeom>
            <a:avLst/>
            <a:gdLst/>
            <a:ahLst/>
            <a:cxnLst/>
            <a:rect l="l" t="t" r="r" b="b"/>
            <a:pathLst>
              <a:path w="1828800" h="266700">
                <a:moveTo>
                  <a:pt x="0" y="26670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076700" y="2406395"/>
            <a:ext cx="1066800" cy="233679"/>
          </a:xfrm>
          <a:prstGeom prst="rect">
            <a:avLst/>
          </a:prstGeom>
          <a:ln w="4762">
            <a:solidFill>
              <a:srgbClr val="3434CC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8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Blue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00" spc="-4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Out(x)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462280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Perceptrons for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Classification</a:t>
            </a:r>
            <a:endParaRPr sz="2200">
              <a:latin typeface="Tahoma"/>
              <a:cs typeface="Tahoma"/>
            </a:endParaRPr>
          </a:p>
          <a:p>
            <a:pPr algn="r" marR="1765300">
              <a:lnSpc>
                <a:spcPct val="100000"/>
              </a:lnSpc>
              <a:spcBef>
                <a:spcPts val="470"/>
              </a:spcBef>
            </a:pPr>
            <a:r>
              <a:rPr dirty="0" sz="1400" spc="-5">
                <a:latin typeface="Arial"/>
                <a:cs typeface="Arial"/>
              </a:rPr>
              <a:t>What if all outputs are 0’s or 1’s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algn="r" marR="245427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244792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We can do a linear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fit.</a:t>
            </a:r>
            <a:endParaRPr sz="1400">
              <a:latin typeface="Arial"/>
              <a:cs typeface="Arial"/>
            </a:endParaRPr>
          </a:p>
          <a:p>
            <a:pPr algn="r" marR="1725930">
              <a:lnSpc>
                <a:spcPct val="100000"/>
              </a:lnSpc>
              <a:spcBef>
                <a:spcPts val="844"/>
              </a:spcBef>
              <a:tabLst>
                <a:tab pos="1443355" algn="l"/>
              </a:tabLst>
            </a:pPr>
            <a:r>
              <a:rPr dirty="0" sz="1400" spc="-5">
                <a:latin typeface="Arial"/>
                <a:cs typeface="Arial"/>
              </a:rPr>
              <a:t>Our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prediction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	0 if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out(</a:t>
            </a:r>
            <a:r>
              <a:rPr dirty="0" sz="1400" b="1" i="1">
                <a:latin typeface="Arial"/>
                <a:cs typeface="Arial"/>
              </a:rPr>
              <a:t>x</a:t>
            </a:r>
            <a:r>
              <a:rPr dirty="0" sz="1400">
                <a:latin typeface="Arial"/>
                <a:cs typeface="Arial"/>
              </a:rPr>
              <a:t>)≤½</a:t>
            </a:r>
            <a:endParaRPr sz="1400">
              <a:latin typeface="Arial"/>
              <a:cs typeface="Arial"/>
            </a:endParaRPr>
          </a:p>
          <a:p>
            <a:pPr algn="r" marR="1737995">
              <a:lnSpc>
                <a:spcPct val="100000"/>
              </a:lnSpc>
              <a:spcBef>
                <a:spcPts val="844"/>
              </a:spcBef>
            </a:pPr>
            <a:r>
              <a:rPr dirty="0" sz="1400" spc="-5">
                <a:latin typeface="Arial"/>
                <a:cs typeface="Arial"/>
              </a:rPr>
              <a:t>1 if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out(</a:t>
            </a:r>
            <a:r>
              <a:rPr dirty="0" sz="1400" spc="-5" b="1" i="1">
                <a:latin typeface="Arial"/>
                <a:cs typeface="Arial"/>
              </a:rPr>
              <a:t>x</a:t>
            </a:r>
            <a:r>
              <a:rPr dirty="0" sz="1400" spc="-5">
                <a:latin typeface="Arial"/>
                <a:cs typeface="Arial"/>
              </a:rPr>
              <a:t>)&gt;½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1600" y="578357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95400" y="635507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3954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6908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003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193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907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383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478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33500" y="5859779"/>
            <a:ext cx="1638300" cy="495300"/>
          </a:xfrm>
          <a:custGeom>
            <a:avLst/>
            <a:gdLst/>
            <a:ahLst/>
            <a:cxnLst/>
            <a:rect l="l" t="t" r="r" b="b"/>
            <a:pathLst>
              <a:path w="1638300" h="495300">
                <a:moveTo>
                  <a:pt x="0" y="495300"/>
                </a:moveTo>
                <a:lnTo>
                  <a:pt x="16383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076700" y="6583680"/>
            <a:ext cx="1066800" cy="233679"/>
          </a:xfrm>
          <a:prstGeom prst="rect">
            <a:avLst/>
          </a:prstGeom>
          <a:ln w="4762">
            <a:solidFill>
              <a:srgbClr val="3434CC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8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Blue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r>
              <a:rPr dirty="0" sz="1200" spc="-4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Out(x)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57300" y="5859779"/>
            <a:ext cx="1714500" cy="495300"/>
          </a:xfrm>
          <a:custGeom>
            <a:avLst/>
            <a:gdLst/>
            <a:ahLst/>
            <a:cxnLst/>
            <a:rect l="l" t="t" r="r" b="b"/>
            <a:pathLst>
              <a:path w="1714500" h="495300">
                <a:moveTo>
                  <a:pt x="0" y="495300"/>
                </a:moveTo>
                <a:lnTo>
                  <a:pt x="876300" y="495300"/>
                </a:lnTo>
                <a:lnTo>
                  <a:pt x="876300" y="0"/>
                </a:lnTo>
                <a:lnTo>
                  <a:pt x="1714500" y="0"/>
                </a:lnTo>
              </a:path>
            </a:pathLst>
          </a:custGeom>
          <a:ln w="28574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95700" y="578357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19500" y="635507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195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149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86312" y="58454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8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958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148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624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71912" y="63026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720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5720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482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48200" y="63169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05200" y="6126479"/>
            <a:ext cx="1828800" cy="266700"/>
          </a:xfrm>
          <a:custGeom>
            <a:avLst/>
            <a:gdLst/>
            <a:ahLst/>
            <a:cxnLst/>
            <a:rect l="l" t="t" r="r" b="b"/>
            <a:pathLst>
              <a:path w="1828800" h="266700">
                <a:moveTo>
                  <a:pt x="0" y="26670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57600" y="5859779"/>
            <a:ext cx="1983739" cy="495300"/>
          </a:xfrm>
          <a:custGeom>
            <a:avLst/>
            <a:gdLst/>
            <a:ahLst/>
            <a:cxnLst/>
            <a:rect l="l" t="t" r="r" b="b"/>
            <a:pathLst>
              <a:path w="1983739" h="495300">
                <a:moveTo>
                  <a:pt x="0" y="495300"/>
                </a:moveTo>
                <a:lnTo>
                  <a:pt x="1804415" y="494538"/>
                </a:lnTo>
                <a:lnTo>
                  <a:pt x="1804415" y="0"/>
                </a:lnTo>
                <a:lnTo>
                  <a:pt x="1983486" y="0"/>
                </a:lnTo>
              </a:path>
            </a:pathLst>
          </a:custGeom>
          <a:ln w="28575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076700" y="6926580"/>
            <a:ext cx="1600200" cy="233679"/>
          </a:xfrm>
          <a:prstGeom prst="rect">
            <a:avLst/>
          </a:prstGeom>
          <a:ln w="4762">
            <a:solidFill>
              <a:srgbClr val="019901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85"/>
              </a:spcBef>
            </a:pPr>
            <a:r>
              <a:rPr dirty="0" sz="1200" spc="-5">
                <a:solidFill>
                  <a:srgbClr val="009A00"/>
                </a:solidFill>
                <a:latin typeface="Tahoma"/>
                <a:cs typeface="Tahoma"/>
              </a:rPr>
              <a:t>Green </a:t>
            </a:r>
            <a:r>
              <a:rPr dirty="0" sz="1200">
                <a:solidFill>
                  <a:srgbClr val="009A00"/>
                </a:solidFill>
                <a:latin typeface="Tahoma"/>
                <a:cs typeface="Tahoma"/>
              </a:rPr>
              <a:t>=</a:t>
            </a:r>
            <a:r>
              <a:rPr dirty="0" sz="1200" spc="-45">
                <a:solidFill>
                  <a:srgbClr val="009A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009A00"/>
                </a:solidFill>
                <a:latin typeface="Tahoma"/>
                <a:cs typeface="Tahoma"/>
              </a:rPr>
              <a:t>Classification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6463" y="797305"/>
            <a:ext cx="39433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Classification </a:t>
            </a:r>
            <a:r>
              <a:rPr dirty="0" sz="2200" spc="-5"/>
              <a:t>with Perceptrons</a:t>
            </a:r>
            <a:r>
              <a:rPr dirty="0" sz="2200" spc="-55"/>
              <a:t> </a:t>
            </a:r>
            <a:r>
              <a:rPr dirty="0" sz="2200"/>
              <a:t>I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3262884" y="1182384"/>
            <a:ext cx="5969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2467" y="1214387"/>
            <a:ext cx="6985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20">
                <a:latin typeface="Symbol"/>
                <a:cs typeface="Symbol"/>
              </a:rPr>
              <a:t></a:t>
            </a:r>
            <a:endParaRPr sz="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8489" y="1326401"/>
            <a:ext cx="38735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807" y="1179530"/>
            <a:ext cx="394970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55600" algn="l"/>
              </a:tabLst>
            </a:pPr>
            <a:r>
              <a:rPr dirty="0" sz="1900" spc="-10">
                <a:latin typeface="Symbol"/>
                <a:cs typeface="Symbol"/>
              </a:rPr>
              <a:t></a:t>
            </a:r>
            <a:r>
              <a:rPr dirty="0" sz="1900" spc="-10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5644" y="1122876"/>
            <a:ext cx="899794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spc="-85">
                <a:latin typeface="Symbol"/>
                <a:cs typeface="Symbol"/>
              </a:rPr>
              <a:t></a:t>
            </a:r>
            <a:r>
              <a:rPr dirty="0" sz="1250" spc="-85" i="1">
                <a:latin typeface="Times New Roman"/>
                <a:cs typeface="Times New Roman"/>
              </a:rPr>
              <a:t>y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ahoma"/>
                <a:cs typeface="Tahoma"/>
              </a:rPr>
              <a:t>w x </a:t>
            </a:r>
            <a:r>
              <a:rPr dirty="0" sz="2000" spc="-210">
                <a:latin typeface="Symbol"/>
                <a:cs typeface="Symbol"/>
              </a:rPr>
              <a:t></a:t>
            </a:r>
            <a:r>
              <a:rPr dirty="0" sz="2000" spc="-345">
                <a:latin typeface="Times New Roman"/>
                <a:cs typeface="Times New Roman"/>
              </a:rPr>
              <a:t> </a:t>
            </a:r>
            <a:r>
              <a:rPr dirty="0" sz="1250"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919" y="1269744"/>
            <a:ext cx="84581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Don’t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minimize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019" y="1536443"/>
            <a:ext cx="385000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Minimize number of misclassifications instead. [Assume outputs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4469" y="1688842"/>
            <a:ext cx="11112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+1 </a:t>
            </a:r>
            <a:r>
              <a:rPr dirty="0" sz="1000">
                <a:latin typeface="Arial"/>
                <a:cs typeface="Arial"/>
              </a:rPr>
              <a:t>&amp; </a:t>
            </a:r>
            <a:r>
              <a:rPr dirty="0" sz="1000" spc="-5">
                <a:latin typeface="Arial"/>
                <a:cs typeface="Arial"/>
              </a:rPr>
              <a:t>-1, not +1 </a:t>
            </a:r>
            <a:r>
              <a:rPr dirty="0" sz="1000">
                <a:latin typeface="Arial"/>
                <a:cs typeface="Arial"/>
              </a:rPr>
              <a:t>&amp;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0]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2416" y="2092705"/>
            <a:ext cx="559435" cy="5727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latin typeface="Arial"/>
                <a:cs typeface="Arial"/>
              </a:rPr>
              <a:t>-1 </a:t>
            </a:r>
            <a:r>
              <a:rPr dirty="0" sz="1200" spc="-5">
                <a:latin typeface="Arial"/>
                <a:cs typeface="Arial"/>
              </a:rPr>
              <a:t>if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&lt;0</a:t>
            </a:r>
            <a:endParaRPr sz="12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Arial"/>
                <a:cs typeface="Arial"/>
              </a:rPr>
              <a:t>1 </a:t>
            </a:r>
            <a:r>
              <a:rPr dirty="0" sz="1200" spc="-5">
                <a:latin typeface="Arial"/>
                <a:cs typeface="Arial"/>
              </a:rPr>
              <a:t>if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≥0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7619" y="2640583"/>
            <a:ext cx="365188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0" marR="549275" indent="-457200">
              <a:lnSpc>
                <a:spcPct val="1496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gradient descent </a:t>
            </a:r>
            <a:r>
              <a:rPr dirty="0" sz="1200">
                <a:latin typeface="Arial"/>
                <a:cs typeface="Arial"/>
              </a:rPr>
              <a:t>rule can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changed to:  if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,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correctly classed, don’t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685"/>
              </a:spcBef>
              <a:tabLst>
                <a:tab pos="2767965" algn="l"/>
              </a:tabLst>
            </a:pPr>
            <a:r>
              <a:rPr dirty="0" sz="1200" spc="-5">
                <a:latin typeface="Arial"/>
                <a:cs typeface="Arial"/>
              </a:rPr>
              <a:t>if wrongly predicted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	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-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endParaRPr baseline="-19607" sz="1275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660"/>
              </a:spcBef>
              <a:tabLst>
                <a:tab pos="2767965" algn="l"/>
              </a:tabLst>
            </a:pPr>
            <a:r>
              <a:rPr dirty="0" sz="1200" spc="-5">
                <a:latin typeface="Arial"/>
                <a:cs typeface="Arial"/>
              </a:rPr>
              <a:t>if wrongly predicted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-1	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50" spc="-45" b="1" i="1">
                <a:latin typeface="Tahoma"/>
                <a:cs typeface="Tahoma"/>
              </a:rPr>
              <a:t>w + </a:t>
            </a:r>
            <a:r>
              <a:rPr dirty="0" sz="1250" spc="-25" b="1" i="1">
                <a:latin typeface="Tahoma"/>
                <a:cs typeface="Tahoma"/>
              </a:rPr>
              <a:t>x</a:t>
            </a:r>
            <a:r>
              <a:rPr dirty="0" baseline="-19607" sz="1275" spc="-37" i="1">
                <a:latin typeface="Tahoma"/>
                <a:cs typeface="Tahoma"/>
              </a:rPr>
              <a:t>i</a:t>
            </a:r>
            <a:endParaRPr baseline="-19607" sz="1275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38400" y="2215895"/>
            <a:ext cx="38100" cy="342900"/>
          </a:xfrm>
          <a:custGeom>
            <a:avLst/>
            <a:gdLst/>
            <a:ahLst/>
            <a:cxnLst/>
            <a:rect l="l" t="t" r="r" b="b"/>
            <a:pathLst>
              <a:path w="38100" h="342900">
                <a:moveTo>
                  <a:pt x="38100" y="0"/>
                </a:moveTo>
                <a:lnTo>
                  <a:pt x="30622" y="2262"/>
                </a:lnTo>
                <a:lnTo>
                  <a:pt x="24574" y="8381"/>
                </a:lnTo>
                <a:lnTo>
                  <a:pt x="20526" y="17359"/>
                </a:lnTo>
                <a:lnTo>
                  <a:pt x="19050" y="28194"/>
                </a:lnTo>
                <a:lnTo>
                  <a:pt x="19050" y="142494"/>
                </a:lnTo>
                <a:lnTo>
                  <a:pt x="17573" y="153769"/>
                </a:lnTo>
                <a:lnTo>
                  <a:pt x="13525" y="162972"/>
                </a:lnTo>
                <a:lnTo>
                  <a:pt x="7477" y="169175"/>
                </a:lnTo>
                <a:lnTo>
                  <a:pt x="0" y="171450"/>
                </a:lnTo>
                <a:lnTo>
                  <a:pt x="7477" y="173712"/>
                </a:lnTo>
                <a:lnTo>
                  <a:pt x="13525" y="179831"/>
                </a:lnTo>
                <a:lnTo>
                  <a:pt x="17573" y="188809"/>
                </a:lnTo>
                <a:lnTo>
                  <a:pt x="19050" y="199644"/>
                </a:lnTo>
                <a:lnTo>
                  <a:pt x="19050" y="313944"/>
                </a:lnTo>
                <a:lnTo>
                  <a:pt x="20526" y="325219"/>
                </a:lnTo>
                <a:lnTo>
                  <a:pt x="24574" y="334422"/>
                </a:lnTo>
                <a:lnTo>
                  <a:pt x="30622" y="340625"/>
                </a:lnTo>
                <a:lnTo>
                  <a:pt x="38100" y="3429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995165" y="1793394"/>
            <a:ext cx="76200" cy="149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800" spc="5">
                <a:latin typeface="Symbol"/>
                <a:cs typeface="Symbol"/>
              </a:rPr>
              <a:t>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3019" y="1916839"/>
            <a:ext cx="2908935" cy="474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5"/>
              </a:spcBef>
            </a:pPr>
            <a:r>
              <a:rPr dirty="0" sz="80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541655" algn="l"/>
              </a:tabLst>
            </a:pPr>
            <a:r>
              <a:rPr dirty="0" sz="1200" spc="-5">
                <a:latin typeface="Arial"/>
                <a:cs typeface="Arial"/>
              </a:rPr>
              <a:t>where	Round(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0245" y="1754227"/>
            <a:ext cx="396240" cy="344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53695" algn="l"/>
              </a:tabLst>
            </a:pPr>
            <a:r>
              <a:rPr dirty="0" sz="2100" spc="-5">
                <a:latin typeface="Symbol"/>
                <a:cs typeface="Symbol"/>
              </a:rPr>
              <a:t></a:t>
            </a:r>
            <a:r>
              <a:rPr dirty="0" sz="2100" spc="-5">
                <a:latin typeface="Times New Roman"/>
                <a:cs typeface="Times New Roman"/>
              </a:rPr>
              <a:t>	</a:t>
            </a:r>
            <a:r>
              <a:rPr dirty="0" sz="800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1320" y="1692013"/>
            <a:ext cx="1358265" cy="366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200" spc="-120">
                <a:latin typeface="Symbol"/>
                <a:cs typeface="Symbol"/>
              </a:rPr>
              <a:t></a:t>
            </a:r>
            <a:r>
              <a:rPr dirty="0" sz="1400" spc="-120" i="1">
                <a:latin typeface="Times New Roman"/>
                <a:cs typeface="Times New Roman"/>
              </a:rPr>
              <a:t>y </a:t>
            </a:r>
            <a:r>
              <a:rPr dirty="0" sz="1400" spc="-5">
                <a:latin typeface="Symbol"/>
                <a:cs typeface="Symbol"/>
              </a:rPr>
              <a:t></a:t>
            </a:r>
            <a:r>
              <a:rPr dirty="0" sz="1400" spc="-5">
                <a:latin typeface="Times New Roman"/>
                <a:cs typeface="Times New Roman"/>
              </a:rPr>
              <a:t> Round </a:t>
            </a:r>
            <a:r>
              <a:rPr dirty="0" sz="2200" spc="-175">
                <a:latin typeface="Symbol"/>
                <a:cs typeface="Symbol"/>
              </a:rPr>
              <a:t></a:t>
            </a:r>
            <a:r>
              <a:rPr dirty="0" sz="1400" spc="-175">
                <a:latin typeface="Times New Roman"/>
                <a:cs typeface="Times New Roman"/>
              </a:rPr>
              <a:t>w </a:t>
            </a:r>
            <a:r>
              <a:rPr dirty="0" sz="1400" spc="-5">
                <a:latin typeface="Times New Roman"/>
                <a:cs typeface="Times New Roman"/>
              </a:rPr>
              <a:t>x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2200" spc="-280" b="1">
                <a:latin typeface="Symbol"/>
                <a:cs typeface="Symbol"/>
              </a:rPr>
              <a:t>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14800" y="1987295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364998" y="140970"/>
                </a:moveTo>
                <a:lnTo>
                  <a:pt x="435863" y="303275"/>
                </a:lnTo>
                <a:lnTo>
                  <a:pt x="95250" y="320801"/>
                </a:lnTo>
                <a:lnTo>
                  <a:pt x="319277" y="449579"/>
                </a:lnTo>
                <a:lnTo>
                  <a:pt x="0" y="499872"/>
                </a:lnTo>
                <a:lnTo>
                  <a:pt x="270510" y="596646"/>
                </a:lnTo>
                <a:lnTo>
                  <a:pt x="104394" y="691896"/>
                </a:lnTo>
                <a:lnTo>
                  <a:pt x="390144" y="707898"/>
                </a:lnTo>
                <a:lnTo>
                  <a:pt x="399288" y="838200"/>
                </a:lnTo>
                <a:lnTo>
                  <a:pt x="610362" y="703326"/>
                </a:lnTo>
                <a:lnTo>
                  <a:pt x="770446" y="703326"/>
                </a:lnTo>
                <a:lnTo>
                  <a:pt x="800862" y="674370"/>
                </a:lnTo>
                <a:lnTo>
                  <a:pt x="965228" y="674370"/>
                </a:lnTo>
                <a:lnTo>
                  <a:pt x="988313" y="617981"/>
                </a:lnTo>
                <a:lnTo>
                  <a:pt x="1200625" y="617981"/>
                </a:lnTo>
                <a:lnTo>
                  <a:pt x="1187958" y="557022"/>
                </a:lnTo>
                <a:lnTo>
                  <a:pt x="1453661" y="557022"/>
                </a:lnTo>
                <a:lnTo>
                  <a:pt x="1328927" y="477774"/>
                </a:lnTo>
                <a:lnTo>
                  <a:pt x="1482089" y="438150"/>
                </a:lnTo>
                <a:lnTo>
                  <a:pt x="1378458" y="364998"/>
                </a:lnTo>
                <a:lnTo>
                  <a:pt x="1600200" y="301320"/>
                </a:lnTo>
                <a:lnTo>
                  <a:pt x="1600200" y="256185"/>
                </a:lnTo>
                <a:lnTo>
                  <a:pt x="1328927" y="253746"/>
                </a:lnTo>
                <a:lnTo>
                  <a:pt x="1335095" y="247650"/>
                </a:lnTo>
                <a:lnTo>
                  <a:pt x="693420" y="247650"/>
                </a:lnTo>
                <a:lnTo>
                  <a:pt x="364998" y="140970"/>
                </a:lnTo>
                <a:close/>
              </a:path>
              <a:path w="1600200" h="838200">
                <a:moveTo>
                  <a:pt x="770446" y="703326"/>
                </a:moveTo>
                <a:lnTo>
                  <a:pt x="610362" y="703326"/>
                </a:lnTo>
                <a:lnTo>
                  <a:pt x="705612" y="765048"/>
                </a:lnTo>
                <a:lnTo>
                  <a:pt x="770446" y="703326"/>
                </a:lnTo>
                <a:close/>
              </a:path>
              <a:path w="1600200" h="838200">
                <a:moveTo>
                  <a:pt x="965228" y="674370"/>
                </a:moveTo>
                <a:lnTo>
                  <a:pt x="800862" y="674370"/>
                </a:lnTo>
                <a:lnTo>
                  <a:pt x="941832" y="731520"/>
                </a:lnTo>
                <a:lnTo>
                  <a:pt x="965228" y="674370"/>
                </a:lnTo>
                <a:close/>
              </a:path>
              <a:path w="1600200" h="838200">
                <a:moveTo>
                  <a:pt x="1200625" y="617981"/>
                </a:moveTo>
                <a:lnTo>
                  <a:pt x="988313" y="617981"/>
                </a:lnTo>
                <a:lnTo>
                  <a:pt x="1212341" y="674370"/>
                </a:lnTo>
                <a:lnTo>
                  <a:pt x="1200625" y="617981"/>
                </a:lnTo>
                <a:close/>
              </a:path>
              <a:path w="1600200" h="838200">
                <a:moveTo>
                  <a:pt x="1453661" y="557022"/>
                </a:moveTo>
                <a:lnTo>
                  <a:pt x="1187958" y="557022"/>
                </a:lnTo>
                <a:lnTo>
                  <a:pt x="1531620" y="606551"/>
                </a:lnTo>
                <a:lnTo>
                  <a:pt x="1453661" y="557022"/>
                </a:lnTo>
                <a:close/>
              </a:path>
              <a:path w="1600200" h="838200">
                <a:moveTo>
                  <a:pt x="788670" y="73151"/>
                </a:moveTo>
                <a:lnTo>
                  <a:pt x="693420" y="247650"/>
                </a:lnTo>
                <a:lnTo>
                  <a:pt x="1335095" y="247650"/>
                </a:lnTo>
                <a:lnTo>
                  <a:pt x="1358993" y="224027"/>
                </a:lnTo>
                <a:lnTo>
                  <a:pt x="1178814" y="224027"/>
                </a:lnTo>
                <a:lnTo>
                  <a:pt x="1184111" y="168401"/>
                </a:lnTo>
                <a:lnTo>
                  <a:pt x="929639" y="168401"/>
                </a:lnTo>
                <a:lnTo>
                  <a:pt x="788670" y="73151"/>
                </a:lnTo>
                <a:close/>
              </a:path>
              <a:path w="1600200" h="838200">
                <a:moveTo>
                  <a:pt x="1460753" y="123444"/>
                </a:moveTo>
                <a:lnTo>
                  <a:pt x="1178814" y="224027"/>
                </a:lnTo>
                <a:lnTo>
                  <a:pt x="1358993" y="224027"/>
                </a:lnTo>
                <a:lnTo>
                  <a:pt x="1460753" y="123444"/>
                </a:lnTo>
                <a:close/>
              </a:path>
              <a:path w="1600200" h="838200">
                <a:moveTo>
                  <a:pt x="1200150" y="0"/>
                </a:moveTo>
                <a:lnTo>
                  <a:pt x="929639" y="168401"/>
                </a:lnTo>
                <a:lnTo>
                  <a:pt x="1184111" y="168401"/>
                </a:lnTo>
                <a:lnTo>
                  <a:pt x="1200150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4800" y="2060448"/>
            <a:ext cx="1600200" cy="765175"/>
          </a:xfrm>
          <a:custGeom>
            <a:avLst/>
            <a:gdLst/>
            <a:ahLst/>
            <a:cxnLst/>
            <a:rect l="l" t="t" r="r" b="b"/>
            <a:pathLst>
              <a:path w="1600200" h="765175">
                <a:moveTo>
                  <a:pt x="929639" y="95250"/>
                </a:moveTo>
                <a:lnTo>
                  <a:pt x="788670" y="0"/>
                </a:lnTo>
                <a:lnTo>
                  <a:pt x="693420" y="174498"/>
                </a:lnTo>
                <a:lnTo>
                  <a:pt x="364998" y="67818"/>
                </a:lnTo>
                <a:lnTo>
                  <a:pt x="435863" y="230124"/>
                </a:lnTo>
                <a:lnTo>
                  <a:pt x="95250" y="247650"/>
                </a:lnTo>
                <a:lnTo>
                  <a:pt x="319277" y="376427"/>
                </a:lnTo>
                <a:lnTo>
                  <a:pt x="0" y="426720"/>
                </a:lnTo>
                <a:lnTo>
                  <a:pt x="270510" y="523494"/>
                </a:lnTo>
                <a:lnTo>
                  <a:pt x="104394" y="618744"/>
                </a:lnTo>
                <a:lnTo>
                  <a:pt x="390144" y="634746"/>
                </a:lnTo>
                <a:lnTo>
                  <a:pt x="399288" y="765048"/>
                </a:lnTo>
                <a:lnTo>
                  <a:pt x="610362" y="630174"/>
                </a:lnTo>
                <a:lnTo>
                  <a:pt x="705612" y="691896"/>
                </a:lnTo>
                <a:lnTo>
                  <a:pt x="800862" y="601218"/>
                </a:lnTo>
                <a:lnTo>
                  <a:pt x="941832" y="658368"/>
                </a:lnTo>
                <a:lnTo>
                  <a:pt x="988313" y="544829"/>
                </a:lnTo>
                <a:lnTo>
                  <a:pt x="1212341" y="601218"/>
                </a:lnTo>
                <a:lnTo>
                  <a:pt x="1187958" y="483870"/>
                </a:lnTo>
                <a:lnTo>
                  <a:pt x="1531620" y="533400"/>
                </a:lnTo>
                <a:lnTo>
                  <a:pt x="1328927" y="404622"/>
                </a:lnTo>
                <a:lnTo>
                  <a:pt x="1482089" y="364998"/>
                </a:lnTo>
                <a:lnTo>
                  <a:pt x="1378458" y="291846"/>
                </a:lnTo>
                <a:lnTo>
                  <a:pt x="1600200" y="228168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44440" y="1987295"/>
            <a:ext cx="670560" cy="256540"/>
          </a:xfrm>
          <a:custGeom>
            <a:avLst/>
            <a:gdLst/>
            <a:ahLst/>
            <a:cxnLst/>
            <a:rect l="l" t="t" r="r" b="b"/>
            <a:pathLst>
              <a:path w="670560" h="256539">
                <a:moveTo>
                  <a:pt x="670560" y="256185"/>
                </a:moveTo>
                <a:lnTo>
                  <a:pt x="399288" y="253746"/>
                </a:lnTo>
                <a:lnTo>
                  <a:pt x="531113" y="123444"/>
                </a:lnTo>
                <a:lnTo>
                  <a:pt x="249174" y="224027"/>
                </a:lnTo>
                <a:lnTo>
                  <a:pt x="270510" y="0"/>
                </a:lnTo>
                <a:lnTo>
                  <a:pt x="0" y="168401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98090" y="2201976"/>
            <a:ext cx="876935" cy="408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5570">
              <a:lnSpc>
                <a:spcPct val="120000"/>
              </a:lnSpc>
              <a:spcBef>
                <a:spcPts val="100"/>
              </a:spcBef>
            </a:pPr>
            <a:r>
              <a:rPr dirty="0" sz="700" spc="-5" b="1">
                <a:latin typeface="Arial"/>
                <a:cs typeface="Arial"/>
              </a:rPr>
              <a:t>NOTE: CUTE </a:t>
            </a:r>
            <a:r>
              <a:rPr dirty="0" sz="700" b="1">
                <a:latin typeface="Arial"/>
                <a:cs typeface="Arial"/>
              </a:rPr>
              <a:t>&amp;  </a:t>
            </a:r>
            <a:r>
              <a:rPr dirty="0" sz="700" spc="-5" b="1">
                <a:latin typeface="Arial"/>
                <a:cs typeface="Arial"/>
              </a:rPr>
              <a:t>NON OBVIOUS</a:t>
            </a:r>
            <a:r>
              <a:rPr dirty="0" sz="700" spc="-6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WHY</a:t>
            </a:r>
            <a:endParaRPr sz="7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160"/>
              </a:spcBef>
            </a:pPr>
            <a:r>
              <a:rPr dirty="0" sz="700" spc="-5" b="1">
                <a:latin typeface="Arial"/>
                <a:cs typeface="Arial"/>
              </a:rPr>
              <a:t>THIS</a:t>
            </a:r>
            <a:r>
              <a:rPr dirty="0" sz="700" spc="-10" b="1">
                <a:latin typeface="Arial"/>
                <a:cs typeface="Arial"/>
              </a:rPr>
              <a:t> </a:t>
            </a:r>
            <a:r>
              <a:rPr dirty="0" sz="700" spc="-5" b="1">
                <a:latin typeface="Arial"/>
                <a:cs typeface="Arial"/>
              </a:rPr>
              <a:t>WORKS!!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70932" y="2596133"/>
            <a:ext cx="306070" cy="673735"/>
          </a:xfrm>
          <a:custGeom>
            <a:avLst/>
            <a:gdLst/>
            <a:ahLst/>
            <a:cxnLst/>
            <a:rect l="l" t="t" r="r" b="b"/>
            <a:pathLst>
              <a:path w="306070" h="673735">
                <a:moveTo>
                  <a:pt x="34289" y="584454"/>
                </a:moveTo>
                <a:lnTo>
                  <a:pt x="0" y="673608"/>
                </a:lnTo>
                <a:lnTo>
                  <a:pt x="92201" y="646938"/>
                </a:lnTo>
                <a:lnTo>
                  <a:pt x="81608" y="635508"/>
                </a:lnTo>
                <a:lnTo>
                  <a:pt x="62483" y="635508"/>
                </a:lnTo>
                <a:lnTo>
                  <a:pt x="43433" y="614934"/>
                </a:lnTo>
                <a:lnTo>
                  <a:pt x="53561" y="605246"/>
                </a:lnTo>
                <a:lnTo>
                  <a:pt x="34289" y="584454"/>
                </a:lnTo>
                <a:close/>
              </a:path>
              <a:path w="306070" h="673735">
                <a:moveTo>
                  <a:pt x="53561" y="605246"/>
                </a:moveTo>
                <a:lnTo>
                  <a:pt x="43433" y="614934"/>
                </a:lnTo>
                <a:lnTo>
                  <a:pt x="62483" y="635508"/>
                </a:lnTo>
                <a:lnTo>
                  <a:pt x="72823" y="626029"/>
                </a:lnTo>
                <a:lnTo>
                  <a:pt x="53561" y="605246"/>
                </a:lnTo>
                <a:close/>
              </a:path>
              <a:path w="306070" h="673735">
                <a:moveTo>
                  <a:pt x="72823" y="626029"/>
                </a:moveTo>
                <a:lnTo>
                  <a:pt x="62483" y="635508"/>
                </a:lnTo>
                <a:lnTo>
                  <a:pt x="81608" y="635508"/>
                </a:lnTo>
                <a:lnTo>
                  <a:pt x="72823" y="626029"/>
                </a:lnTo>
                <a:close/>
              </a:path>
              <a:path w="306070" h="673735">
                <a:moveTo>
                  <a:pt x="276605" y="145846"/>
                </a:moveTo>
                <a:lnTo>
                  <a:pt x="276605" y="154686"/>
                </a:lnTo>
                <a:lnTo>
                  <a:pt x="275843" y="167640"/>
                </a:lnTo>
                <a:lnTo>
                  <a:pt x="276605" y="192786"/>
                </a:lnTo>
                <a:lnTo>
                  <a:pt x="276605" y="217932"/>
                </a:lnTo>
                <a:lnTo>
                  <a:pt x="277367" y="243077"/>
                </a:lnTo>
                <a:lnTo>
                  <a:pt x="276605" y="255270"/>
                </a:lnTo>
                <a:lnTo>
                  <a:pt x="276605" y="267462"/>
                </a:lnTo>
                <a:lnTo>
                  <a:pt x="275843" y="278892"/>
                </a:lnTo>
                <a:lnTo>
                  <a:pt x="267462" y="325374"/>
                </a:lnTo>
                <a:lnTo>
                  <a:pt x="264413" y="336042"/>
                </a:lnTo>
                <a:lnTo>
                  <a:pt x="262889" y="342138"/>
                </a:lnTo>
                <a:lnTo>
                  <a:pt x="260603" y="348234"/>
                </a:lnTo>
                <a:lnTo>
                  <a:pt x="255269" y="360425"/>
                </a:lnTo>
                <a:lnTo>
                  <a:pt x="244601" y="386334"/>
                </a:lnTo>
                <a:lnTo>
                  <a:pt x="237743" y="399288"/>
                </a:lnTo>
                <a:lnTo>
                  <a:pt x="231647" y="411480"/>
                </a:lnTo>
                <a:lnTo>
                  <a:pt x="227837" y="416814"/>
                </a:lnTo>
                <a:lnTo>
                  <a:pt x="224789" y="422148"/>
                </a:lnTo>
                <a:lnTo>
                  <a:pt x="220979" y="426720"/>
                </a:lnTo>
                <a:lnTo>
                  <a:pt x="217931" y="430530"/>
                </a:lnTo>
                <a:lnTo>
                  <a:pt x="212597" y="436625"/>
                </a:lnTo>
                <a:lnTo>
                  <a:pt x="207263" y="441960"/>
                </a:lnTo>
                <a:lnTo>
                  <a:pt x="194309" y="453390"/>
                </a:lnTo>
                <a:lnTo>
                  <a:pt x="181355" y="465582"/>
                </a:lnTo>
                <a:lnTo>
                  <a:pt x="169163" y="479298"/>
                </a:lnTo>
                <a:lnTo>
                  <a:pt x="158495" y="492251"/>
                </a:lnTo>
                <a:lnTo>
                  <a:pt x="148589" y="504444"/>
                </a:lnTo>
                <a:lnTo>
                  <a:pt x="128015" y="528066"/>
                </a:lnTo>
                <a:lnTo>
                  <a:pt x="83819" y="575310"/>
                </a:lnTo>
                <a:lnTo>
                  <a:pt x="60959" y="598170"/>
                </a:lnTo>
                <a:lnTo>
                  <a:pt x="53561" y="605246"/>
                </a:lnTo>
                <a:lnTo>
                  <a:pt x="72823" y="626029"/>
                </a:lnTo>
                <a:lnTo>
                  <a:pt x="104393" y="595122"/>
                </a:lnTo>
                <a:lnTo>
                  <a:pt x="149351" y="547116"/>
                </a:lnTo>
                <a:lnTo>
                  <a:pt x="181355" y="509778"/>
                </a:lnTo>
                <a:lnTo>
                  <a:pt x="190500" y="498348"/>
                </a:lnTo>
                <a:lnTo>
                  <a:pt x="201167" y="486156"/>
                </a:lnTo>
                <a:lnTo>
                  <a:pt x="213359" y="474725"/>
                </a:lnTo>
                <a:lnTo>
                  <a:pt x="227075" y="462534"/>
                </a:lnTo>
                <a:lnTo>
                  <a:pt x="233933" y="455675"/>
                </a:lnTo>
                <a:lnTo>
                  <a:pt x="263651" y="412242"/>
                </a:lnTo>
                <a:lnTo>
                  <a:pt x="276605" y="384048"/>
                </a:lnTo>
                <a:lnTo>
                  <a:pt x="282701" y="370332"/>
                </a:lnTo>
                <a:lnTo>
                  <a:pt x="287273" y="357377"/>
                </a:lnTo>
                <a:lnTo>
                  <a:pt x="289559" y="351282"/>
                </a:lnTo>
                <a:lnTo>
                  <a:pt x="291845" y="344424"/>
                </a:lnTo>
                <a:lnTo>
                  <a:pt x="300989" y="306324"/>
                </a:lnTo>
                <a:lnTo>
                  <a:pt x="305562" y="255270"/>
                </a:lnTo>
                <a:lnTo>
                  <a:pt x="305562" y="217170"/>
                </a:lnTo>
                <a:lnTo>
                  <a:pt x="304800" y="192786"/>
                </a:lnTo>
                <a:lnTo>
                  <a:pt x="304800" y="147827"/>
                </a:lnTo>
                <a:lnTo>
                  <a:pt x="277367" y="147827"/>
                </a:lnTo>
                <a:lnTo>
                  <a:pt x="276605" y="145846"/>
                </a:lnTo>
                <a:close/>
              </a:path>
              <a:path w="306070" h="673735">
                <a:moveTo>
                  <a:pt x="276605" y="142494"/>
                </a:moveTo>
                <a:lnTo>
                  <a:pt x="276605" y="145846"/>
                </a:lnTo>
                <a:lnTo>
                  <a:pt x="277367" y="147827"/>
                </a:lnTo>
                <a:lnTo>
                  <a:pt x="276605" y="142494"/>
                </a:lnTo>
                <a:close/>
              </a:path>
              <a:path w="306070" h="673735">
                <a:moveTo>
                  <a:pt x="305054" y="142494"/>
                </a:moveTo>
                <a:lnTo>
                  <a:pt x="276605" y="142494"/>
                </a:lnTo>
                <a:lnTo>
                  <a:pt x="277367" y="147827"/>
                </a:lnTo>
                <a:lnTo>
                  <a:pt x="304800" y="147827"/>
                </a:lnTo>
                <a:lnTo>
                  <a:pt x="304800" y="143256"/>
                </a:lnTo>
                <a:lnTo>
                  <a:pt x="305054" y="142494"/>
                </a:lnTo>
                <a:close/>
              </a:path>
              <a:path w="306070" h="673735">
                <a:moveTo>
                  <a:pt x="158495" y="0"/>
                </a:moveTo>
                <a:lnTo>
                  <a:pt x="151637" y="27432"/>
                </a:lnTo>
                <a:lnTo>
                  <a:pt x="163067" y="30480"/>
                </a:lnTo>
                <a:lnTo>
                  <a:pt x="182879" y="38100"/>
                </a:lnTo>
                <a:lnTo>
                  <a:pt x="220217" y="64008"/>
                </a:lnTo>
                <a:lnTo>
                  <a:pt x="251459" y="98298"/>
                </a:lnTo>
                <a:lnTo>
                  <a:pt x="273557" y="137922"/>
                </a:lnTo>
                <a:lnTo>
                  <a:pt x="276605" y="145846"/>
                </a:lnTo>
                <a:lnTo>
                  <a:pt x="276605" y="142494"/>
                </a:lnTo>
                <a:lnTo>
                  <a:pt x="305054" y="142494"/>
                </a:lnTo>
                <a:lnTo>
                  <a:pt x="305562" y="140970"/>
                </a:lnTo>
                <a:lnTo>
                  <a:pt x="304038" y="137922"/>
                </a:lnTo>
                <a:lnTo>
                  <a:pt x="299465" y="125730"/>
                </a:lnTo>
                <a:lnTo>
                  <a:pt x="281177" y="91440"/>
                </a:lnTo>
                <a:lnTo>
                  <a:pt x="256793" y="60198"/>
                </a:lnTo>
                <a:lnTo>
                  <a:pt x="227837" y="33527"/>
                </a:lnTo>
                <a:lnTo>
                  <a:pt x="194309" y="12192"/>
                </a:lnTo>
                <a:lnTo>
                  <a:pt x="169925" y="3048"/>
                </a:lnTo>
                <a:lnTo>
                  <a:pt x="158495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223010" marR="431165" indent="-859155">
              <a:lnSpc>
                <a:spcPct val="100000"/>
              </a:lnSpc>
              <a:spcBef>
                <a:spcPts val="219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Classification with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Perceptrons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II: 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Sigmoid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306070">
              <a:lnSpc>
                <a:spcPts val="990"/>
              </a:lnSpc>
            </a:pPr>
            <a:r>
              <a:rPr dirty="0" sz="900" spc="-5">
                <a:latin typeface="Arial"/>
                <a:cs typeface="Arial"/>
              </a:rPr>
              <a:t>Least squares fit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useless</a:t>
            </a:r>
            <a:endParaRPr sz="900">
              <a:latin typeface="Arial"/>
              <a:cs typeface="Arial"/>
            </a:endParaRPr>
          </a:p>
          <a:p>
            <a:pPr marL="3049270">
              <a:lnSpc>
                <a:spcPts val="990"/>
              </a:lnSpc>
            </a:pPr>
            <a:r>
              <a:rPr dirty="0" sz="900" spc="-5">
                <a:latin typeface="Arial"/>
                <a:cs typeface="Arial"/>
              </a:rPr>
              <a:t>This fit </a:t>
            </a:r>
            <a:r>
              <a:rPr dirty="0" sz="900" spc="-10">
                <a:latin typeface="Arial"/>
                <a:cs typeface="Arial"/>
              </a:rPr>
              <a:t>would </a:t>
            </a:r>
            <a:r>
              <a:rPr dirty="0" sz="900" spc="-5">
                <a:latin typeface="Arial"/>
                <a:cs typeface="Arial"/>
              </a:rPr>
              <a:t>classify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much</a:t>
            </a:r>
            <a:endParaRPr sz="900">
              <a:latin typeface="Arial"/>
              <a:cs typeface="Arial"/>
            </a:endParaRPr>
          </a:p>
          <a:p>
            <a:pPr marL="3049270" marR="383540">
              <a:lnSpc>
                <a:spcPct val="100000"/>
              </a:lnSpc>
              <a:spcBef>
                <a:spcPts val="10"/>
              </a:spcBef>
            </a:pPr>
            <a:r>
              <a:rPr dirty="0" sz="900" spc="-5">
                <a:latin typeface="Arial"/>
                <a:cs typeface="Arial"/>
              </a:rPr>
              <a:t>better. But not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least  squares fit.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485900" y="574547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09700" y="631697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097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05112" y="58073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76512" y="58073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860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860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050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526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621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622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622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384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384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95400" y="6088379"/>
            <a:ext cx="1828800" cy="266700"/>
          </a:xfrm>
          <a:custGeom>
            <a:avLst/>
            <a:gdLst/>
            <a:ahLst/>
            <a:cxnLst/>
            <a:rect l="l" t="t" r="r" b="b"/>
            <a:pathLst>
              <a:path w="1828800" h="266700">
                <a:moveTo>
                  <a:pt x="0" y="26670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447800" y="5821679"/>
            <a:ext cx="1983739" cy="495300"/>
          </a:xfrm>
          <a:custGeom>
            <a:avLst/>
            <a:gdLst/>
            <a:ahLst/>
            <a:cxnLst/>
            <a:rect l="l" t="t" r="r" b="b"/>
            <a:pathLst>
              <a:path w="1983739" h="495300">
                <a:moveTo>
                  <a:pt x="0" y="495300"/>
                </a:moveTo>
                <a:lnTo>
                  <a:pt x="1804415" y="494538"/>
                </a:lnTo>
                <a:lnTo>
                  <a:pt x="1804415" y="0"/>
                </a:lnTo>
                <a:lnTo>
                  <a:pt x="1983486" y="0"/>
                </a:lnTo>
              </a:path>
            </a:pathLst>
          </a:custGeom>
          <a:ln w="28575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95700" y="5745479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19500" y="6316979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7195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14912" y="58073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786312" y="58073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958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958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148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624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71912" y="6264592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720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720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482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48200" y="62788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86200" y="5478779"/>
            <a:ext cx="1371600" cy="1524000"/>
          </a:xfrm>
          <a:custGeom>
            <a:avLst/>
            <a:gdLst/>
            <a:ahLst/>
            <a:cxnLst/>
            <a:rect l="l" t="t" r="r" b="b"/>
            <a:pathLst>
              <a:path w="1371600" h="1524000">
                <a:moveTo>
                  <a:pt x="0" y="152400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57600" y="5821679"/>
            <a:ext cx="1983739" cy="495300"/>
          </a:xfrm>
          <a:custGeom>
            <a:avLst/>
            <a:gdLst/>
            <a:ahLst/>
            <a:cxnLst/>
            <a:rect l="l" t="t" r="r" b="b"/>
            <a:pathLst>
              <a:path w="1983739" h="495300">
                <a:moveTo>
                  <a:pt x="0" y="495300"/>
                </a:moveTo>
                <a:lnTo>
                  <a:pt x="1062989" y="489204"/>
                </a:lnTo>
                <a:lnTo>
                  <a:pt x="1062989" y="25146"/>
                </a:lnTo>
                <a:lnTo>
                  <a:pt x="1983486" y="0"/>
                </a:lnTo>
              </a:path>
            </a:pathLst>
          </a:custGeom>
          <a:ln w="28575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3332" y="789685"/>
            <a:ext cx="37687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8519" marR="5080" indent="-85915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Classification with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Perceptrons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II: 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Sigmoid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419" y="2413507"/>
            <a:ext cx="1270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Least squares fit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useless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620" y="2527807"/>
            <a:ext cx="1397000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This fit </a:t>
            </a:r>
            <a:r>
              <a:rPr dirty="0" sz="900" spc="-10">
                <a:latin typeface="Arial"/>
                <a:cs typeface="Arial"/>
              </a:rPr>
              <a:t>would </a:t>
            </a:r>
            <a:r>
              <a:rPr dirty="0" sz="900" spc="-5">
                <a:latin typeface="Arial"/>
                <a:cs typeface="Arial"/>
              </a:rPr>
              <a:t>classify much  better. But not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5">
                <a:latin typeface="Arial"/>
                <a:cs typeface="Arial"/>
              </a:rPr>
              <a:t>least  squares fit.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" y="2634995"/>
            <a:ext cx="2362200" cy="1236980"/>
          </a:xfrm>
          <a:custGeom>
            <a:avLst/>
            <a:gdLst/>
            <a:ahLst/>
            <a:cxnLst/>
            <a:rect l="l" t="t" r="r" b="b"/>
            <a:pathLst>
              <a:path w="2362200" h="1236979">
                <a:moveTo>
                  <a:pt x="0" y="0"/>
                </a:moveTo>
                <a:lnTo>
                  <a:pt x="2362200" y="0"/>
                </a:lnTo>
                <a:lnTo>
                  <a:pt x="2362200" y="1236726"/>
                </a:lnTo>
                <a:lnTo>
                  <a:pt x="0" y="1236726"/>
                </a:lnTo>
                <a:lnTo>
                  <a:pt x="0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19200" y="2634995"/>
            <a:ext cx="2362200" cy="1237615"/>
          </a:xfrm>
          <a:custGeom>
            <a:avLst/>
            <a:gdLst/>
            <a:ahLst/>
            <a:cxnLst/>
            <a:rect l="l" t="t" r="r" b="b"/>
            <a:pathLst>
              <a:path w="2362200" h="1237614">
                <a:moveTo>
                  <a:pt x="0" y="1237488"/>
                </a:moveTo>
                <a:lnTo>
                  <a:pt x="2362200" y="1237488"/>
                </a:lnTo>
                <a:lnTo>
                  <a:pt x="2362200" y="0"/>
                </a:lnTo>
                <a:lnTo>
                  <a:pt x="0" y="0"/>
                </a:lnTo>
                <a:lnTo>
                  <a:pt x="0" y="1237488"/>
                </a:lnTo>
                <a:close/>
              </a:path>
            </a:pathLst>
          </a:custGeom>
          <a:ln w="4762">
            <a:solidFill>
              <a:srgbClr val="FFCF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2567" y="2552191"/>
            <a:ext cx="1847850" cy="5727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dirty="0" sz="1200" spc="-5" b="1">
                <a:latin typeface="Arial"/>
                <a:cs typeface="Arial"/>
              </a:rPr>
              <a:t>SOLUTION</a:t>
            </a:r>
            <a:r>
              <a:rPr dirty="0" sz="1200" spc="-5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  <a:tabLst>
                <a:tab pos="940435" algn="l"/>
              </a:tabLst>
            </a:pPr>
            <a:r>
              <a:rPr dirty="0" sz="1200">
                <a:latin typeface="Arial"/>
                <a:cs typeface="Arial"/>
              </a:rPr>
              <a:t>Instead </a:t>
            </a:r>
            <a:r>
              <a:rPr dirty="0" sz="1200" spc="-5">
                <a:latin typeface="Arial"/>
                <a:cs typeface="Arial"/>
              </a:rPr>
              <a:t>of	Out(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 b="1" i="1">
                <a:latin typeface="Arial"/>
                <a:cs typeface="Arial"/>
              </a:rPr>
              <a:t>w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b="1" i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2567" y="3190747"/>
            <a:ext cx="20472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39800" algn="l"/>
              </a:tabLst>
            </a:pPr>
            <a:r>
              <a:rPr dirty="0" sz="1200">
                <a:latin typeface="Arial"/>
                <a:cs typeface="Arial"/>
              </a:rPr>
              <a:t>We’ll </a:t>
            </a:r>
            <a:r>
              <a:rPr dirty="0" sz="1200" spc="-5">
                <a:latin typeface="Arial"/>
                <a:cs typeface="Arial"/>
              </a:rPr>
              <a:t>use	Out(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g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b="1" i="1">
                <a:latin typeface="Arial"/>
                <a:cs typeface="Arial"/>
              </a:rPr>
              <a:t>w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b="1" i="1">
                <a:latin typeface="Arial"/>
                <a:cs typeface="Arial"/>
              </a:rPr>
              <a:t>x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7967" y="3464305"/>
            <a:ext cx="1844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95120" algn="l"/>
              </a:tabLst>
            </a:pPr>
            <a:r>
              <a:rPr dirty="0" sz="1200" spc="-5">
                <a:latin typeface="Arial"/>
                <a:cs typeface="Arial"/>
              </a:rPr>
              <a:t>where	is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9417" y="3647185"/>
            <a:ext cx="1284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squashing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088" y="3367960"/>
            <a:ext cx="96202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350" spc="-45" i="1">
                <a:latin typeface="Times New Roman"/>
                <a:cs typeface="Times New Roman"/>
              </a:rPr>
              <a:t>g</a:t>
            </a:r>
            <a:r>
              <a:rPr dirty="0" sz="1750" spc="-45">
                <a:latin typeface="Symbol"/>
                <a:cs typeface="Symbol"/>
              </a:rPr>
              <a:t></a:t>
            </a:r>
            <a:r>
              <a:rPr dirty="0" sz="1350" spc="-45" i="1">
                <a:latin typeface="Times New Roman"/>
                <a:cs typeface="Times New Roman"/>
              </a:rPr>
              <a:t>x</a:t>
            </a:r>
            <a:r>
              <a:rPr dirty="0" sz="1750" spc="-45">
                <a:latin typeface="Symbol"/>
                <a:cs typeface="Symbol"/>
              </a:rPr>
              <a:t></a:t>
            </a:r>
            <a:r>
              <a:rPr dirty="0" sz="1350" spc="-45">
                <a:latin typeface="Times New Roman"/>
                <a:cs typeface="Times New Roman"/>
              </a:rPr>
              <a:t>:</a:t>
            </a:r>
            <a:r>
              <a:rPr dirty="0" sz="1350" spc="-265">
                <a:latin typeface="Times New Roman"/>
                <a:cs typeface="Times New Roman"/>
              </a:rPr>
              <a:t> </a:t>
            </a:r>
            <a:r>
              <a:rPr dirty="0" sz="1350" spc="-75">
                <a:latin typeface="Symbol"/>
                <a:cs typeface="Symbol"/>
              </a:rPr>
              <a:t></a:t>
            </a:r>
            <a:r>
              <a:rPr dirty="0" sz="1750" spc="-75">
                <a:latin typeface="Symbol"/>
                <a:cs typeface="Symbol"/>
              </a:rPr>
              <a:t></a:t>
            </a:r>
            <a:r>
              <a:rPr dirty="0" sz="1350" spc="-75">
                <a:latin typeface="Times New Roman"/>
                <a:cs typeface="Times New Roman"/>
              </a:rPr>
              <a:t>0,1</a:t>
            </a:r>
            <a:r>
              <a:rPr dirty="0" sz="1750" spc="-75">
                <a:latin typeface="Symbol"/>
                <a:cs typeface="Symbol"/>
              </a:rPr>
              <a:t>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5900" y="1568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9700" y="213969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097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5112" y="16301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6512" y="16301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860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860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050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526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621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622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622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384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384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95400" y="1911095"/>
            <a:ext cx="1828800" cy="266700"/>
          </a:xfrm>
          <a:custGeom>
            <a:avLst/>
            <a:gdLst/>
            <a:ahLst/>
            <a:cxnLst/>
            <a:rect l="l" t="t" r="r" b="b"/>
            <a:pathLst>
              <a:path w="1828800" h="266700">
                <a:moveTo>
                  <a:pt x="0" y="266700"/>
                </a:moveTo>
                <a:lnTo>
                  <a:pt x="18288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47800" y="1644395"/>
            <a:ext cx="1983739" cy="495300"/>
          </a:xfrm>
          <a:custGeom>
            <a:avLst/>
            <a:gdLst/>
            <a:ahLst/>
            <a:cxnLst/>
            <a:rect l="l" t="t" r="r" b="b"/>
            <a:pathLst>
              <a:path w="1983739" h="495300">
                <a:moveTo>
                  <a:pt x="0" y="495300"/>
                </a:moveTo>
                <a:lnTo>
                  <a:pt x="1804415" y="494537"/>
                </a:lnTo>
                <a:lnTo>
                  <a:pt x="1804415" y="0"/>
                </a:lnTo>
                <a:lnTo>
                  <a:pt x="1983486" y="0"/>
                </a:lnTo>
              </a:path>
            </a:pathLst>
          </a:custGeom>
          <a:ln w="28575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95700" y="15681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19500" y="2139695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195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14912" y="16301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86312" y="16301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958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958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148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624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71912" y="20873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20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20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482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48200" y="210159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86200" y="1301496"/>
            <a:ext cx="1371600" cy="1524000"/>
          </a:xfrm>
          <a:custGeom>
            <a:avLst/>
            <a:gdLst/>
            <a:ahLst/>
            <a:cxnLst/>
            <a:rect l="l" t="t" r="r" b="b"/>
            <a:pathLst>
              <a:path w="1371600" h="1524000">
                <a:moveTo>
                  <a:pt x="0" y="152400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57600" y="1644395"/>
            <a:ext cx="1983739" cy="495300"/>
          </a:xfrm>
          <a:custGeom>
            <a:avLst/>
            <a:gdLst/>
            <a:ahLst/>
            <a:cxnLst/>
            <a:rect l="l" t="t" r="r" b="b"/>
            <a:pathLst>
              <a:path w="1983739" h="495300">
                <a:moveTo>
                  <a:pt x="0" y="495300"/>
                </a:moveTo>
                <a:lnTo>
                  <a:pt x="1062989" y="489203"/>
                </a:lnTo>
                <a:lnTo>
                  <a:pt x="1062989" y="25146"/>
                </a:lnTo>
                <a:lnTo>
                  <a:pt x="1983486" y="0"/>
                </a:lnTo>
              </a:path>
            </a:pathLst>
          </a:custGeom>
          <a:ln w="28575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33800" y="30540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7600" y="3625596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16383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7612" y="3573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53012" y="31160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24412" y="31160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33900" y="35874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33900" y="35874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52912" y="3573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00512" y="3573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10012" y="3573208"/>
            <a:ext cx="66675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10100" y="35874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10100" y="35874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86300" y="35874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86300" y="35874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1572" y="1476"/>
                </a:lnTo>
                <a:lnTo>
                  <a:pt x="5524" y="5524"/>
                </a:lnTo>
                <a:lnTo>
                  <a:pt x="1476" y="11572"/>
                </a:lnTo>
                <a:lnTo>
                  <a:pt x="0" y="19050"/>
                </a:lnTo>
                <a:lnTo>
                  <a:pt x="1476" y="26527"/>
                </a:lnTo>
                <a:lnTo>
                  <a:pt x="5524" y="32575"/>
                </a:lnTo>
                <a:lnTo>
                  <a:pt x="11572" y="36623"/>
                </a:lnTo>
                <a:lnTo>
                  <a:pt x="19050" y="38100"/>
                </a:lnTo>
                <a:lnTo>
                  <a:pt x="26527" y="36623"/>
                </a:lnTo>
                <a:lnTo>
                  <a:pt x="32575" y="32575"/>
                </a:lnTo>
                <a:lnTo>
                  <a:pt x="36623" y="26527"/>
                </a:lnTo>
                <a:lnTo>
                  <a:pt x="38100" y="19050"/>
                </a:lnTo>
                <a:lnTo>
                  <a:pt x="36623" y="11572"/>
                </a:lnTo>
                <a:lnTo>
                  <a:pt x="32575" y="5524"/>
                </a:lnTo>
                <a:lnTo>
                  <a:pt x="26527" y="1476"/>
                </a:lnTo>
                <a:lnTo>
                  <a:pt x="19050" y="0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52900" y="2787395"/>
            <a:ext cx="1143000" cy="1257300"/>
          </a:xfrm>
          <a:custGeom>
            <a:avLst/>
            <a:gdLst/>
            <a:ahLst/>
            <a:cxnLst/>
            <a:rect l="l" t="t" r="r" b="b"/>
            <a:pathLst>
              <a:path w="1143000" h="1257300">
                <a:moveTo>
                  <a:pt x="0" y="1257300"/>
                </a:moveTo>
                <a:lnTo>
                  <a:pt x="1143000" y="0"/>
                </a:lnTo>
              </a:path>
            </a:pathLst>
          </a:custGeom>
          <a:ln w="190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33800" y="3113634"/>
            <a:ext cx="1943100" cy="532130"/>
          </a:xfrm>
          <a:custGeom>
            <a:avLst/>
            <a:gdLst/>
            <a:ahLst/>
            <a:cxnLst/>
            <a:rect l="l" t="t" r="r" b="b"/>
            <a:pathLst>
              <a:path w="1943100" h="532129">
                <a:moveTo>
                  <a:pt x="0" y="511961"/>
                </a:moveTo>
                <a:lnTo>
                  <a:pt x="0" y="511961"/>
                </a:lnTo>
                <a:lnTo>
                  <a:pt x="495300" y="511961"/>
                </a:lnTo>
                <a:lnTo>
                  <a:pt x="553049" y="515030"/>
                </a:lnTo>
                <a:lnTo>
                  <a:pt x="601189" y="521783"/>
                </a:lnTo>
                <a:lnTo>
                  <a:pt x="642937" y="528535"/>
                </a:lnTo>
                <a:lnTo>
                  <a:pt x="681510" y="531604"/>
                </a:lnTo>
                <a:lnTo>
                  <a:pt x="720125" y="527307"/>
                </a:lnTo>
                <a:lnTo>
                  <a:pt x="762000" y="511961"/>
                </a:lnTo>
                <a:lnTo>
                  <a:pt x="795681" y="491188"/>
                </a:lnTo>
                <a:lnTo>
                  <a:pt x="829710" y="463217"/>
                </a:lnTo>
                <a:lnTo>
                  <a:pt x="863865" y="429853"/>
                </a:lnTo>
                <a:lnTo>
                  <a:pt x="897921" y="392899"/>
                </a:lnTo>
                <a:lnTo>
                  <a:pt x="931656" y="354159"/>
                </a:lnTo>
                <a:lnTo>
                  <a:pt x="964846" y="315437"/>
                </a:lnTo>
                <a:lnTo>
                  <a:pt x="997268" y="278536"/>
                </a:lnTo>
                <a:lnTo>
                  <a:pt x="1028700" y="245261"/>
                </a:lnTo>
                <a:lnTo>
                  <a:pt x="1062276" y="208685"/>
                </a:lnTo>
                <a:lnTo>
                  <a:pt x="1093347" y="170616"/>
                </a:lnTo>
                <a:lnTo>
                  <a:pt x="1123232" y="132734"/>
                </a:lnTo>
                <a:lnTo>
                  <a:pt x="1153250" y="96718"/>
                </a:lnTo>
                <a:lnTo>
                  <a:pt x="1184721" y="64247"/>
                </a:lnTo>
                <a:lnTo>
                  <a:pt x="1218964" y="37002"/>
                </a:lnTo>
                <a:lnTo>
                  <a:pt x="1257300" y="16661"/>
                </a:lnTo>
                <a:lnTo>
                  <a:pt x="1300287" y="4665"/>
                </a:lnTo>
                <a:lnTo>
                  <a:pt x="1346940" y="0"/>
                </a:lnTo>
                <a:lnTo>
                  <a:pt x="1396259" y="666"/>
                </a:lnTo>
                <a:lnTo>
                  <a:pt x="1447244" y="4665"/>
                </a:lnTo>
                <a:lnTo>
                  <a:pt x="1498896" y="9997"/>
                </a:lnTo>
                <a:lnTo>
                  <a:pt x="1550214" y="14662"/>
                </a:lnTo>
                <a:lnTo>
                  <a:pt x="1600200" y="16661"/>
                </a:lnTo>
                <a:lnTo>
                  <a:pt x="1652184" y="16661"/>
                </a:lnTo>
                <a:lnTo>
                  <a:pt x="1708168" y="16661"/>
                </a:lnTo>
                <a:lnTo>
                  <a:pt x="1765151" y="16661"/>
                </a:lnTo>
                <a:lnTo>
                  <a:pt x="1820135" y="16661"/>
                </a:lnTo>
                <a:lnTo>
                  <a:pt x="1870121" y="16661"/>
                </a:lnTo>
                <a:lnTo>
                  <a:pt x="1912109" y="16661"/>
                </a:lnTo>
                <a:lnTo>
                  <a:pt x="1943100" y="16661"/>
                </a:lnTo>
              </a:path>
            </a:pathLst>
          </a:custGeom>
          <a:ln w="38100">
            <a:solidFill>
              <a:srgbClr val="019901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624327" y="4974590"/>
            <a:ext cx="15449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</a:t>
            </a:r>
            <a:r>
              <a:rPr dirty="0" sz="2200" spc="-7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Sigmoid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948433" y="5696711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4" h="0">
                <a:moveTo>
                  <a:pt x="0" y="0"/>
                </a:moveTo>
                <a:lnTo>
                  <a:pt x="867918" y="0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940802" y="5377990"/>
            <a:ext cx="880110" cy="56832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30"/>
              </a:spcBef>
            </a:pPr>
            <a:r>
              <a:rPr dirty="0" sz="1500" spc="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340"/>
              </a:spcBef>
            </a:pPr>
            <a:r>
              <a:rPr dirty="0" sz="1500" spc="60">
                <a:latin typeface="Times New Roman"/>
                <a:cs typeface="Times New Roman"/>
              </a:rPr>
              <a:t>1</a:t>
            </a:r>
            <a:r>
              <a:rPr dirty="0" sz="1500" spc="60">
                <a:latin typeface="Symbol"/>
                <a:cs typeface="Symbol"/>
              </a:rPr>
              <a:t></a:t>
            </a:r>
            <a:r>
              <a:rPr dirty="0" sz="1500" spc="-20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exp(</a:t>
            </a:r>
            <a:r>
              <a:rPr dirty="0" sz="1500" spc="15">
                <a:latin typeface="Symbol"/>
                <a:cs typeface="Symbol"/>
              </a:rPr>
              <a:t></a:t>
            </a:r>
            <a:r>
              <a:rPr dirty="0" sz="1500" spc="15" i="1">
                <a:latin typeface="Times New Roman"/>
                <a:cs typeface="Times New Roman"/>
              </a:rPr>
              <a:t>h</a:t>
            </a:r>
            <a:r>
              <a:rPr dirty="0" sz="1500" spc="1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09702" y="5540001"/>
            <a:ext cx="50482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00" spc="45" i="1">
                <a:latin typeface="Times New Roman"/>
                <a:cs typeface="Times New Roman"/>
              </a:rPr>
              <a:t>g</a:t>
            </a:r>
            <a:r>
              <a:rPr dirty="0" sz="1500" spc="45">
                <a:latin typeface="Times New Roman"/>
                <a:cs typeface="Times New Roman"/>
              </a:rPr>
              <a:t>(</a:t>
            </a:r>
            <a:r>
              <a:rPr dirty="0" sz="1500" spc="45" i="1">
                <a:latin typeface="Times New Roman"/>
                <a:cs typeface="Times New Roman"/>
              </a:rPr>
              <a:t>h</a:t>
            </a:r>
            <a:r>
              <a:rPr dirty="0" sz="1500" spc="45">
                <a:latin typeface="Times New Roman"/>
                <a:cs typeface="Times New Roman"/>
              </a:rPr>
              <a:t>)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05200" y="5326379"/>
            <a:ext cx="2005583" cy="1932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295400" y="5832347"/>
            <a:ext cx="1981200" cy="1704339"/>
          </a:xfrm>
          <a:custGeom>
            <a:avLst/>
            <a:gdLst/>
            <a:ahLst/>
            <a:cxnLst/>
            <a:rect l="l" t="t" r="r" b="b"/>
            <a:pathLst>
              <a:path w="1981200" h="1704340">
                <a:moveTo>
                  <a:pt x="1981200" y="446531"/>
                </a:moveTo>
                <a:lnTo>
                  <a:pt x="0" y="446531"/>
                </a:lnTo>
                <a:lnTo>
                  <a:pt x="0" y="1703832"/>
                </a:lnTo>
                <a:lnTo>
                  <a:pt x="1981200" y="1703832"/>
                </a:lnTo>
                <a:lnTo>
                  <a:pt x="1981200" y="446531"/>
                </a:lnTo>
                <a:close/>
              </a:path>
              <a:path w="1981200" h="1704340">
                <a:moveTo>
                  <a:pt x="333756" y="0"/>
                </a:moveTo>
                <a:lnTo>
                  <a:pt x="329945" y="446531"/>
                </a:lnTo>
                <a:lnTo>
                  <a:pt x="825245" y="446531"/>
                </a:lnTo>
                <a:lnTo>
                  <a:pt x="333756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295400" y="5832347"/>
            <a:ext cx="1981200" cy="1704339"/>
          </a:xfrm>
          <a:custGeom>
            <a:avLst/>
            <a:gdLst/>
            <a:ahLst/>
            <a:cxnLst/>
            <a:rect l="l" t="t" r="r" b="b"/>
            <a:pathLst>
              <a:path w="1981200" h="1704340">
                <a:moveTo>
                  <a:pt x="0" y="446531"/>
                </a:moveTo>
                <a:lnTo>
                  <a:pt x="0" y="1703832"/>
                </a:lnTo>
                <a:lnTo>
                  <a:pt x="1981200" y="1703832"/>
                </a:lnTo>
                <a:lnTo>
                  <a:pt x="1981200" y="446531"/>
                </a:lnTo>
                <a:lnTo>
                  <a:pt x="825245" y="446531"/>
                </a:lnTo>
                <a:lnTo>
                  <a:pt x="333756" y="0"/>
                </a:lnTo>
                <a:lnTo>
                  <a:pt x="329945" y="446531"/>
                </a:lnTo>
                <a:lnTo>
                  <a:pt x="0" y="446531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969514" y="7470647"/>
            <a:ext cx="1564640" cy="675640"/>
          </a:xfrm>
          <a:custGeom>
            <a:avLst/>
            <a:gdLst/>
            <a:ahLst/>
            <a:cxnLst/>
            <a:rect l="l" t="t" r="r" b="b"/>
            <a:pathLst>
              <a:path w="1564639" h="675640">
                <a:moveTo>
                  <a:pt x="1564386" y="256031"/>
                </a:moveTo>
                <a:lnTo>
                  <a:pt x="40386" y="256031"/>
                </a:lnTo>
                <a:lnTo>
                  <a:pt x="40386" y="675132"/>
                </a:lnTo>
                <a:lnTo>
                  <a:pt x="1564386" y="675132"/>
                </a:lnTo>
                <a:lnTo>
                  <a:pt x="1564386" y="256031"/>
                </a:lnTo>
                <a:close/>
              </a:path>
              <a:path w="1564639" h="675640">
                <a:moveTo>
                  <a:pt x="0" y="0"/>
                </a:moveTo>
                <a:lnTo>
                  <a:pt x="294132" y="256031"/>
                </a:lnTo>
                <a:lnTo>
                  <a:pt x="675132" y="256031"/>
                </a:lnTo>
                <a:lnTo>
                  <a:pt x="0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69514" y="7470647"/>
            <a:ext cx="1564640" cy="675640"/>
          </a:xfrm>
          <a:custGeom>
            <a:avLst/>
            <a:gdLst/>
            <a:ahLst/>
            <a:cxnLst/>
            <a:rect l="l" t="t" r="r" b="b"/>
            <a:pathLst>
              <a:path w="1564639" h="675640">
                <a:moveTo>
                  <a:pt x="40386" y="256031"/>
                </a:moveTo>
                <a:lnTo>
                  <a:pt x="40386" y="675132"/>
                </a:lnTo>
                <a:lnTo>
                  <a:pt x="1564386" y="675132"/>
                </a:lnTo>
                <a:lnTo>
                  <a:pt x="1564386" y="256031"/>
                </a:lnTo>
                <a:lnTo>
                  <a:pt x="675132" y="256031"/>
                </a:lnTo>
                <a:lnTo>
                  <a:pt x="0" y="0"/>
                </a:lnTo>
                <a:lnTo>
                  <a:pt x="294132" y="256031"/>
                </a:lnTo>
                <a:lnTo>
                  <a:pt x="40386" y="256031"/>
                </a:lnTo>
                <a:close/>
              </a:path>
            </a:pathLst>
          </a:custGeom>
          <a:ln w="4762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310639" y="6308850"/>
            <a:ext cx="3154680" cy="1730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38100" marR="1233805">
              <a:lnSpc>
                <a:spcPct val="98500"/>
              </a:lnSpc>
              <a:spcBef>
                <a:spcPts val="120"/>
              </a:spcBef>
            </a:pPr>
            <a:r>
              <a:rPr dirty="0" sz="1200" spc="-5">
                <a:latin typeface="Tahoma"/>
                <a:cs typeface="Tahoma"/>
              </a:rPr>
              <a:t>Note that </a:t>
            </a:r>
            <a:r>
              <a:rPr dirty="0" sz="1200">
                <a:latin typeface="Tahoma"/>
                <a:cs typeface="Tahoma"/>
              </a:rPr>
              <a:t>if you </a:t>
            </a:r>
            <a:r>
              <a:rPr dirty="0" sz="1200" spc="-5">
                <a:latin typeface="Tahoma"/>
                <a:cs typeface="Tahoma"/>
              </a:rPr>
              <a:t>rotate this  curve through 180</a:t>
            </a:r>
            <a:r>
              <a:rPr dirty="0" baseline="24305" sz="1200" spc="-7">
                <a:latin typeface="Tahoma"/>
                <a:cs typeface="Tahoma"/>
              </a:rPr>
              <a:t>o  </a:t>
            </a:r>
            <a:r>
              <a:rPr dirty="0" sz="1200" spc="-5">
                <a:latin typeface="Tahoma"/>
                <a:cs typeface="Tahoma"/>
              </a:rPr>
              <a:t>centered </a:t>
            </a:r>
            <a:r>
              <a:rPr dirty="0" sz="1200">
                <a:latin typeface="Tahoma"/>
                <a:cs typeface="Tahoma"/>
              </a:rPr>
              <a:t>on </a:t>
            </a:r>
            <a:r>
              <a:rPr dirty="0" sz="1250" spc="-25" i="1">
                <a:latin typeface="Tahoma"/>
                <a:cs typeface="Tahoma"/>
              </a:rPr>
              <a:t>(0,1/2) </a:t>
            </a:r>
            <a:r>
              <a:rPr dirty="0" sz="1200" spc="-5">
                <a:latin typeface="Tahoma"/>
                <a:cs typeface="Tahoma"/>
              </a:rPr>
              <a:t>you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get  the same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curve.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408305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i.e.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g(h)=1-g(-h)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795145">
              <a:lnSpc>
                <a:spcPct val="100000"/>
              </a:lnSpc>
              <a:spcBef>
                <a:spcPts val="1045"/>
              </a:spcBef>
            </a:pPr>
            <a:r>
              <a:rPr dirty="0" sz="1200">
                <a:solidFill>
                  <a:srgbClr val="33339A"/>
                </a:solidFill>
                <a:latin typeface="Tahoma"/>
                <a:cs typeface="Tahoma"/>
              </a:rPr>
              <a:t>Can you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prove</a:t>
            </a:r>
            <a:r>
              <a:rPr dirty="0" sz="1200" spc="-55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9A"/>
                </a:solidFill>
                <a:latin typeface="Tahoma"/>
                <a:cs typeface="Tahoma"/>
              </a:rPr>
              <a:t>this?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327" y="797305"/>
            <a:ext cx="154495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The</a:t>
            </a:r>
            <a:r>
              <a:rPr dirty="0" sz="2200" spc="-75"/>
              <a:t> </a:t>
            </a:r>
            <a:r>
              <a:rPr dirty="0" sz="2200" spc="-5"/>
              <a:t>Sigmoid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264919" y="3021584"/>
            <a:ext cx="2148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Now we choose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minimize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4559" y="3343686"/>
            <a:ext cx="1670050" cy="360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471295" algn="l"/>
              </a:tabLst>
            </a:pPr>
            <a:r>
              <a:rPr dirty="0" sz="2200" spc="-10">
                <a:latin typeface="Symbol"/>
                <a:cs typeface="Symbol"/>
              </a:rPr>
              <a:t></a:t>
            </a:r>
            <a:r>
              <a:rPr dirty="0" sz="2200" spc="-10">
                <a:latin typeface="Times New Roman"/>
                <a:cs typeface="Times New Roman"/>
              </a:rPr>
              <a:t>	</a:t>
            </a:r>
            <a:r>
              <a:rPr dirty="0" sz="2200" spc="-1060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9626" y="3388057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Symbol"/>
                <a:cs typeface="Symbol"/>
              </a:rPr>
              <a:t></a:t>
            </a:r>
            <a:endParaRPr sz="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1523" y="3282905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3261" y="3517598"/>
            <a:ext cx="4318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0860" y="3282905"/>
            <a:ext cx="7937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i="1">
                <a:latin typeface="Times New Roman"/>
                <a:cs typeface="Times New Roman"/>
              </a:rPr>
              <a:t>R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1856" y="3517598"/>
            <a:ext cx="1509395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75005" algn="l"/>
                <a:tab pos="1465580" algn="l"/>
              </a:tabLst>
            </a:pPr>
            <a:r>
              <a:rPr dirty="0" sz="850" i="1">
                <a:latin typeface="Times New Roman"/>
                <a:cs typeface="Times New Roman"/>
              </a:rPr>
              <a:t>i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i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7092" y="3350722"/>
            <a:ext cx="673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019" y="3648666"/>
            <a:ext cx="4211320" cy="48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0125">
              <a:lnSpc>
                <a:spcPct val="100000"/>
              </a:lnSpc>
              <a:spcBef>
                <a:spcPts val="100"/>
              </a:spcBef>
              <a:tabLst>
                <a:tab pos="2471420" algn="l"/>
              </a:tabLst>
            </a:pPr>
            <a:r>
              <a:rPr dirty="0" sz="850" spc="5" i="1">
                <a:latin typeface="Times New Roman"/>
                <a:cs typeface="Times New Roman"/>
              </a:rPr>
              <a:t>i</a:t>
            </a:r>
            <a:r>
              <a:rPr dirty="0" sz="850" spc="5">
                <a:latin typeface="Symbol"/>
                <a:cs typeface="Symbol"/>
              </a:rPr>
              <a:t></a:t>
            </a:r>
            <a:r>
              <a:rPr dirty="0" sz="850" spc="5">
                <a:latin typeface="Times New Roman"/>
                <a:cs typeface="Times New Roman"/>
              </a:rPr>
              <a:t>1	</a:t>
            </a:r>
            <a:r>
              <a:rPr dirty="0" sz="850" spc="5" i="1">
                <a:latin typeface="Times New Roman"/>
                <a:cs typeface="Times New Roman"/>
              </a:rPr>
              <a:t>i</a:t>
            </a:r>
            <a:r>
              <a:rPr dirty="0" sz="850" spc="5">
                <a:latin typeface="Symbol"/>
                <a:cs typeface="Symbol"/>
              </a:rPr>
              <a:t></a:t>
            </a:r>
            <a:r>
              <a:rPr dirty="0" sz="850" spc="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tabLst>
                <a:tab pos="332359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6905" y="3374342"/>
            <a:ext cx="6731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1000" y="3271537"/>
            <a:ext cx="833755" cy="39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42240" indent="-14287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142875" algn="l"/>
              </a:tabLst>
            </a:pPr>
            <a:r>
              <a:rPr dirty="0" sz="1450" spc="55" i="1">
                <a:latin typeface="Times New Roman"/>
                <a:cs typeface="Times New Roman"/>
              </a:rPr>
              <a:t>g</a:t>
            </a:r>
            <a:r>
              <a:rPr dirty="0" sz="1450" spc="55">
                <a:latin typeface="Times New Roman"/>
                <a:cs typeface="Times New Roman"/>
              </a:rPr>
              <a:t>(w </a:t>
            </a:r>
            <a:r>
              <a:rPr dirty="0" sz="1450" spc="5">
                <a:latin typeface="Times New Roman"/>
                <a:cs typeface="Times New Roman"/>
              </a:rPr>
              <a:t>x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220">
                <a:latin typeface="Times New Roman"/>
                <a:cs typeface="Times New Roman"/>
              </a:rPr>
              <a:t>)</a:t>
            </a:r>
            <a:r>
              <a:rPr dirty="0" sz="2400" spc="-220">
                <a:latin typeface="Symbol"/>
                <a:cs typeface="Symbol"/>
              </a:rPr>
              <a:t>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9454" y="3271537"/>
            <a:ext cx="1630680" cy="39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473200" algn="l"/>
              </a:tabLst>
            </a:pPr>
            <a:r>
              <a:rPr dirty="0" sz="2000" spc="-125">
                <a:latin typeface="Symbol"/>
                <a:cs typeface="Symbol"/>
              </a:rPr>
              <a:t></a:t>
            </a:r>
            <a:r>
              <a:rPr dirty="0" sz="1450" spc="5" i="1">
                <a:latin typeface="Times New Roman"/>
                <a:cs typeface="Times New Roman"/>
              </a:rPr>
              <a:t>y</a:t>
            </a:r>
            <a:r>
              <a:rPr dirty="0" sz="1450" i="1">
                <a:latin typeface="Times New Roman"/>
                <a:cs typeface="Times New Roman"/>
              </a:rPr>
              <a:t> </a:t>
            </a:r>
            <a:r>
              <a:rPr dirty="0" sz="1450" spc="-60" i="1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-14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Ou</a:t>
            </a:r>
            <a:r>
              <a:rPr dirty="0" sz="1450" spc="60">
                <a:latin typeface="Times New Roman"/>
                <a:cs typeface="Times New Roman"/>
              </a:rPr>
              <a:t>t</a:t>
            </a:r>
            <a:r>
              <a:rPr dirty="0" sz="1450" spc="55">
                <a:latin typeface="Times New Roman"/>
                <a:cs typeface="Times New Roman"/>
              </a:rPr>
              <a:t>(</a:t>
            </a:r>
            <a:r>
              <a:rPr dirty="0" sz="1450" spc="5">
                <a:latin typeface="Times New Roman"/>
                <a:cs typeface="Times New Roman"/>
              </a:rPr>
              <a:t>x</a:t>
            </a:r>
            <a:r>
              <a:rPr dirty="0" sz="1450" spc="165">
                <a:latin typeface="Times New Roman"/>
                <a:cs typeface="Times New Roman"/>
              </a:rPr>
              <a:t> </a:t>
            </a:r>
            <a:r>
              <a:rPr dirty="0" sz="1450" spc="25">
                <a:latin typeface="Times New Roman"/>
                <a:cs typeface="Times New Roman"/>
              </a:rPr>
              <a:t>)</a:t>
            </a:r>
            <a:r>
              <a:rPr dirty="0" sz="2000" spc="-190">
                <a:latin typeface="Symbol"/>
                <a:cs typeface="Symbol"/>
              </a:rPr>
              <a:t>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1450" spc="5">
                <a:latin typeface="Symbol"/>
                <a:cs typeface="Symbol"/>
              </a:rPr>
              <a:t>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2400" spc="-320">
                <a:latin typeface="Symbol"/>
                <a:cs typeface="Symbol"/>
              </a:rPr>
              <a:t></a:t>
            </a:r>
            <a:r>
              <a:rPr dirty="0" sz="1450" spc="5" i="1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48433" y="1519427"/>
            <a:ext cx="868044" cy="0"/>
          </a:xfrm>
          <a:custGeom>
            <a:avLst/>
            <a:gdLst/>
            <a:ahLst/>
            <a:cxnLst/>
            <a:rect l="l" t="t" r="r" b="b"/>
            <a:pathLst>
              <a:path w="868044" h="0">
                <a:moveTo>
                  <a:pt x="0" y="0"/>
                </a:moveTo>
                <a:lnTo>
                  <a:pt x="867918" y="0"/>
                </a:lnTo>
              </a:path>
            </a:pathLst>
          </a:custGeom>
          <a:ln w="79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40802" y="1200709"/>
            <a:ext cx="880110" cy="56832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30"/>
              </a:spcBef>
            </a:pPr>
            <a:r>
              <a:rPr dirty="0" sz="1500" spc="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340"/>
              </a:spcBef>
            </a:pPr>
            <a:r>
              <a:rPr dirty="0" sz="1500" spc="60">
                <a:latin typeface="Times New Roman"/>
                <a:cs typeface="Times New Roman"/>
              </a:rPr>
              <a:t>1</a:t>
            </a:r>
            <a:r>
              <a:rPr dirty="0" sz="1500" spc="60">
                <a:latin typeface="Symbol"/>
                <a:cs typeface="Symbol"/>
              </a:rPr>
              <a:t></a:t>
            </a:r>
            <a:r>
              <a:rPr dirty="0" sz="1500" spc="-200">
                <a:latin typeface="Times New Roman"/>
                <a:cs typeface="Times New Roman"/>
              </a:rPr>
              <a:t> </a:t>
            </a:r>
            <a:r>
              <a:rPr dirty="0" sz="1500" spc="15">
                <a:latin typeface="Times New Roman"/>
                <a:cs typeface="Times New Roman"/>
              </a:rPr>
              <a:t>exp(</a:t>
            </a:r>
            <a:r>
              <a:rPr dirty="0" sz="1500" spc="15">
                <a:latin typeface="Symbol"/>
                <a:cs typeface="Symbol"/>
              </a:rPr>
              <a:t></a:t>
            </a:r>
            <a:r>
              <a:rPr dirty="0" sz="1500" spc="15" i="1">
                <a:latin typeface="Times New Roman"/>
                <a:cs typeface="Times New Roman"/>
              </a:rPr>
              <a:t>h</a:t>
            </a:r>
            <a:r>
              <a:rPr dirty="0" sz="1500" spc="15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9702" y="1362719"/>
            <a:ext cx="50482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500" spc="45" i="1">
                <a:latin typeface="Times New Roman"/>
                <a:cs typeface="Times New Roman"/>
              </a:rPr>
              <a:t>g</a:t>
            </a:r>
            <a:r>
              <a:rPr dirty="0" sz="1500" spc="45">
                <a:latin typeface="Times New Roman"/>
                <a:cs typeface="Times New Roman"/>
              </a:rPr>
              <a:t>(</a:t>
            </a:r>
            <a:r>
              <a:rPr dirty="0" sz="1500" spc="45" i="1">
                <a:latin typeface="Times New Roman"/>
                <a:cs typeface="Times New Roman"/>
              </a:rPr>
              <a:t>h</a:t>
            </a:r>
            <a:r>
              <a:rPr dirty="0" sz="1500" spc="45">
                <a:latin typeface="Times New Roman"/>
                <a:cs typeface="Times New Roman"/>
              </a:rPr>
              <a:t>)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5200" y="1149096"/>
            <a:ext cx="2005583" cy="1932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43633" y="5081269"/>
            <a:ext cx="350901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04925" marR="5080" indent="-130556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Linear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Perceptron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Classification  Regions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4100" y="5897879"/>
            <a:ext cx="1257300" cy="7620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60655">
              <a:lnSpc>
                <a:spcPts val="1195"/>
              </a:lnSpc>
              <a:tabLst>
                <a:tab pos="465455" algn="l"/>
              </a:tabLst>
            </a:pPr>
            <a:r>
              <a:rPr dirty="0" sz="1000" b="1">
                <a:latin typeface="Tahoma"/>
                <a:cs typeface="Tahoma"/>
              </a:rPr>
              <a:t>0	0</a:t>
            </a:r>
            <a:endParaRPr sz="1000">
              <a:latin typeface="Tahoma"/>
              <a:cs typeface="Tahoma"/>
            </a:endParaRPr>
          </a:p>
          <a:p>
            <a:pPr marL="272415">
              <a:lnSpc>
                <a:spcPct val="100000"/>
              </a:lnSpc>
            </a:pPr>
            <a:r>
              <a:rPr dirty="0" sz="1000" b="1"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  <a:p>
            <a:pPr marL="943610">
              <a:lnSpc>
                <a:spcPct val="100000"/>
              </a:lnSpc>
            </a:pPr>
            <a:r>
              <a:rPr dirty="0" sz="1000" b="1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60655">
              <a:lnSpc>
                <a:spcPct val="100000"/>
              </a:lnSpc>
            </a:pPr>
            <a:r>
              <a:rPr dirty="0" sz="1000" b="1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384175">
              <a:lnSpc>
                <a:spcPct val="100000"/>
              </a:lnSpc>
            </a:pPr>
            <a:r>
              <a:rPr dirty="0" sz="1000" b="1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1520" y="6281039"/>
            <a:ext cx="1828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2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6820" y="6738239"/>
            <a:ext cx="1828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1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02814" y="6793230"/>
            <a:ext cx="345440" cy="38100"/>
          </a:xfrm>
          <a:custGeom>
            <a:avLst/>
            <a:gdLst/>
            <a:ahLst/>
            <a:cxnLst/>
            <a:rect l="l" t="t" r="r" b="b"/>
            <a:pathLst>
              <a:path w="345439" h="38100">
                <a:moveTo>
                  <a:pt x="307086" y="0"/>
                </a:moveTo>
                <a:lnTo>
                  <a:pt x="307086" y="38100"/>
                </a:lnTo>
                <a:lnTo>
                  <a:pt x="340613" y="21336"/>
                </a:lnTo>
                <a:lnTo>
                  <a:pt x="314706" y="21336"/>
                </a:lnTo>
                <a:lnTo>
                  <a:pt x="315468" y="20574"/>
                </a:lnTo>
                <a:lnTo>
                  <a:pt x="315468" y="17526"/>
                </a:lnTo>
                <a:lnTo>
                  <a:pt x="314706" y="16764"/>
                </a:lnTo>
                <a:lnTo>
                  <a:pt x="340613" y="16764"/>
                </a:lnTo>
                <a:lnTo>
                  <a:pt x="307086" y="0"/>
                </a:lnTo>
                <a:close/>
              </a:path>
              <a:path w="345439" h="38100">
                <a:moveTo>
                  <a:pt x="3070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307086" y="21336"/>
                </a:lnTo>
                <a:lnTo>
                  <a:pt x="307086" y="16764"/>
                </a:lnTo>
                <a:close/>
              </a:path>
              <a:path w="345439" h="38100">
                <a:moveTo>
                  <a:pt x="340613" y="16764"/>
                </a:moveTo>
                <a:lnTo>
                  <a:pt x="314706" y="16764"/>
                </a:lnTo>
                <a:lnTo>
                  <a:pt x="315468" y="17526"/>
                </a:lnTo>
                <a:lnTo>
                  <a:pt x="315468" y="20574"/>
                </a:lnTo>
                <a:lnTo>
                  <a:pt x="314706" y="21336"/>
                </a:lnTo>
                <a:lnTo>
                  <a:pt x="340613" y="21336"/>
                </a:lnTo>
                <a:lnTo>
                  <a:pt x="345186" y="19050"/>
                </a:lnTo>
                <a:lnTo>
                  <a:pt x="3406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70354" y="6057900"/>
            <a:ext cx="50800" cy="223520"/>
          </a:xfrm>
          <a:custGeom>
            <a:avLst/>
            <a:gdLst/>
            <a:ahLst/>
            <a:cxnLst/>
            <a:rect l="l" t="t" r="r" b="b"/>
            <a:pathLst>
              <a:path w="50800" h="223520">
                <a:moveTo>
                  <a:pt x="25145" y="10037"/>
                </a:moveTo>
                <a:lnTo>
                  <a:pt x="22859" y="13978"/>
                </a:lnTo>
                <a:lnTo>
                  <a:pt x="22859" y="222503"/>
                </a:lnTo>
                <a:lnTo>
                  <a:pt x="23621" y="223265"/>
                </a:lnTo>
                <a:lnTo>
                  <a:pt x="26669" y="223265"/>
                </a:lnTo>
                <a:lnTo>
                  <a:pt x="27431" y="222503"/>
                </a:lnTo>
                <a:lnTo>
                  <a:pt x="27431" y="13978"/>
                </a:lnTo>
                <a:lnTo>
                  <a:pt x="25145" y="10037"/>
                </a:lnTo>
                <a:close/>
              </a:path>
              <a:path w="50800" h="223520">
                <a:moveTo>
                  <a:pt x="22859" y="3929"/>
                </a:moveTo>
                <a:lnTo>
                  <a:pt x="762" y="41910"/>
                </a:lnTo>
                <a:lnTo>
                  <a:pt x="0" y="43434"/>
                </a:lnTo>
                <a:lnTo>
                  <a:pt x="1523" y="44958"/>
                </a:lnTo>
                <a:lnTo>
                  <a:pt x="3047" y="45720"/>
                </a:lnTo>
                <a:lnTo>
                  <a:pt x="4571" y="45720"/>
                </a:lnTo>
                <a:lnTo>
                  <a:pt x="5333" y="44196"/>
                </a:lnTo>
                <a:lnTo>
                  <a:pt x="22859" y="13978"/>
                </a:lnTo>
                <a:lnTo>
                  <a:pt x="22859" y="3929"/>
                </a:lnTo>
                <a:close/>
              </a:path>
              <a:path w="50800" h="223520">
                <a:moveTo>
                  <a:pt x="27432" y="3929"/>
                </a:moveTo>
                <a:lnTo>
                  <a:pt x="27431" y="13978"/>
                </a:lnTo>
                <a:lnTo>
                  <a:pt x="44957" y="44196"/>
                </a:lnTo>
                <a:lnTo>
                  <a:pt x="45719" y="45720"/>
                </a:lnTo>
                <a:lnTo>
                  <a:pt x="47243" y="45720"/>
                </a:lnTo>
                <a:lnTo>
                  <a:pt x="48768" y="44958"/>
                </a:lnTo>
                <a:lnTo>
                  <a:pt x="50291" y="43434"/>
                </a:lnTo>
                <a:lnTo>
                  <a:pt x="49529" y="41910"/>
                </a:lnTo>
                <a:lnTo>
                  <a:pt x="27432" y="3929"/>
                </a:lnTo>
                <a:close/>
              </a:path>
              <a:path w="50800" h="223520">
                <a:moveTo>
                  <a:pt x="22859" y="6096"/>
                </a:moveTo>
                <a:lnTo>
                  <a:pt x="22859" y="13978"/>
                </a:lnTo>
                <a:lnTo>
                  <a:pt x="25145" y="10037"/>
                </a:lnTo>
                <a:lnTo>
                  <a:pt x="22859" y="6096"/>
                </a:lnTo>
                <a:close/>
              </a:path>
              <a:path w="50800" h="223520">
                <a:moveTo>
                  <a:pt x="27431" y="6096"/>
                </a:moveTo>
                <a:lnTo>
                  <a:pt x="25145" y="10037"/>
                </a:lnTo>
                <a:lnTo>
                  <a:pt x="27431" y="13978"/>
                </a:lnTo>
                <a:lnTo>
                  <a:pt x="27431" y="6096"/>
                </a:lnTo>
                <a:close/>
              </a:path>
              <a:path w="50800" h="223520">
                <a:moveTo>
                  <a:pt x="26669" y="3048"/>
                </a:moveTo>
                <a:lnTo>
                  <a:pt x="23621" y="3048"/>
                </a:lnTo>
                <a:lnTo>
                  <a:pt x="23025" y="3644"/>
                </a:lnTo>
                <a:lnTo>
                  <a:pt x="22929" y="3810"/>
                </a:lnTo>
                <a:lnTo>
                  <a:pt x="22859" y="6096"/>
                </a:lnTo>
                <a:lnTo>
                  <a:pt x="25145" y="10037"/>
                </a:lnTo>
                <a:lnTo>
                  <a:pt x="27431" y="6096"/>
                </a:lnTo>
                <a:lnTo>
                  <a:pt x="27362" y="3810"/>
                </a:lnTo>
                <a:lnTo>
                  <a:pt x="27266" y="3644"/>
                </a:lnTo>
                <a:lnTo>
                  <a:pt x="26669" y="3048"/>
                </a:lnTo>
                <a:close/>
              </a:path>
              <a:path w="50800" h="223520">
                <a:moveTo>
                  <a:pt x="23025" y="3644"/>
                </a:moveTo>
                <a:lnTo>
                  <a:pt x="22859" y="3810"/>
                </a:lnTo>
                <a:lnTo>
                  <a:pt x="23025" y="3644"/>
                </a:lnTo>
                <a:close/>
              </a:path>
              <a:path w="50800" h="223520">
                <a:moveTo>
                  <a:pt x="27266" y="3644"/>
                </a:moveTo>
                <a:lnTo>
                  <a:pt x="27432" y="3929"/>
                </a:lnTo>
                <a:lnTo>
                  <a:pt x="27266" y="3644"/>
                </a:lnTo>
                <a:close/>
              </a:path>
              <a:path w="50800" h="223520">
                <a:moveTo>
                  <a:pt x="25145" y="0"/>
                </a:moveTo>
                <a:lnTo>
                  <a:pt x="23025" y="3644"/>
                </a:lnTo>
                <a:lnTo>
                  <a:pt x="23621" y="3048"/>
                </a:lnTo>
                <a:lnTo>
                  <a:pt x="26919" y="3048"/>
                </a:lnTo>
                <a:lnTo>
                  <a:pt x="25145" y="0"/>
                </a:lnTo>
                <a:close/>
              </a:path>
              <a:path w="50800" h="223520">
                <a:moveTo>
                  <a:pt x="26919" y="3048"/>
                </a:moveTo>
                <a:lnTo>
                  <a:pt x="26669" y="3048"/>
                </a:lnTo>
                <a:lnTo>
                  <a:pt x="27266" y="3644"/>
                </a:lnTo>
                <a:lnTo>
                  <a:pt x="26919" y="304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45920" y="7087616"/>
            <a:ext cx="1343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We’ll use the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0519" y="6998671"/>
            <a:ext cx="3712210" cy="102743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736089">
              <a:lnSpc>
                <a:spcPct val="100000"/>
              </a:lnSpc>
              <a:spcBef>
                <a:spcPts val="750"/>
              </a:spcBef>
            </a:pPr>
            <a:r>
              <a:rPr dirty="0" sz="1200" spc="-5">
                <a:latin typeface="Tahoma"/>
                <a:cs typeface="Tahoma"/>
              </a:rPr>
              <a:t>Out(</a:t>
            </a:r>
            <a:r>
              <a:rPr dirty="0" sz="1250" spc="-5" b="1" i="1">
                <a:latin typeface="Tahoma"/>
                <a:cs typeface="Tahoma"/>
              </a:rPr>
              <a:t>x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sz="1250" spc="-15" i="1">
                <a:latin typeface="Tahoma"/>
                <a:cs typeface="Tahoma"/>
              </a:rPr>
              <a:t>g</a:t>
            </a:r>
            <a:r>
              <a:rPr dirty="0" sz="1200" spc="-15">
                <a:latin typeface="Tahoma"/>
                <a:cs typeface="Tahoma"/>
              </a:rPr>
              <a:t>(</a:t>
            </a:r>
            <a:r>
              <a:rPr dirty="0" sz="1250" spc="-15" b="1" i="1">
                <a:latin typeface="Tahoma"/>
                <a:cs typeface="Tahoma"/>
              </a:rPr>
              <a:t>w</a:t>
            </a:r>
            <a:r>
              <a:rPr dirty="0" baseline="24305" sz="1200" spc="-22">
                <a:latin typeface="Tahoma"/>
                <a:cs typeface="Tahoma"/>
              </a:rPr>
              <a:t>T</a:t>
            </a:r>
            <a:r>
              <a:rPr dirty="0" sz="1200" spc="-15">
                <a:latin typeface="Tahoma"/>
                <a:cs typeface="Tahoma"/>
              </a:rPr>
              <a:t>(</a:t>
            </a:r>
            <a:r>
              <a:rPr dirty="0" sz="1250" spc="-15" b="1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,1))</a:t>
            </a:r>
            <a:endParaRPr sz="1200">
              <a:latin typeface="Tahoma"/>
              <a:cs typeface="Tahoma"/>
            </a:endParaRPr>
          </a:p>
          <a:p>
            <a:pPr marL="1978025">
              <a:lnSpc>
                <a:spcPct val="100000"/>
              </a:lnSpc>
              <a:spcBef>
                <a:spcPts val="655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20" i="1">
                <a:latin typeface="Tahoma"/>
                <a:cs typeface="Tahoma"/>
              </a:rPr>
              <a:t>g</a:t>
            </a:r>
            <a:r>
              <a:rPr dirty="0" sz="1200" spc="-20">
                <a:latin typeface="Tahoma"/>
                <a:cs typeface="Tahoma"/>
              </a:rPr>
              <a:t>(</a:t>
            </a:r>
            <a:r>
              <a:rPr dirty="0" sz="1250" spc="-20" i="1">
                <a:latin typeface="Tahoma"/>
                <a:cs typeface="Tahoma"/>
              </a:rPr>
              <a:t>w</a:t>
            </a:r>
            <a:r>
              <a:rPr dirty="0" baseline="-20833" sz="1200" spc="-30">
                <a:latin typeface="Tahoma"/>
                <a:cs typeface="Tahoma"/>
              </a:rPr>
              <a:t>1</a:t>
            </a:r>
            <a:r>
              <a:rPr dirty="0" sz="1250" spc="-20" i="1">
                <a:latin typeface="Tahoma"/>
                <a:cs typeface="Tahoma"/>
              </a:rPr>
              <a:t>x</a:t>
            </a:r>
            <a:r>
              <a:rPr dirty="0" baseline="-20833" sz="1200" spc="-30">
                <a:latin typeface="Tahoma"/>
                <a:cs typeface="Tahoma"/>
              </a:rPr>
              <a:t>1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20" i="1">
                <a:latin typeface="Tahoma"/>
                <a:cs typeface="Tahoma"/>
              </a:rPr>
              <a:t>w</a:t>
            </a:r>
            <a:r>
              <a:rPr dirty="0" baseline="-20833" sz="1200" spc="-30">
                <a:latin typeface="Tahoma"/>
                <a:cs typeface="Tahoma"/>
              </a:rPr>
              <a:t>2</a:t>
            </a:r>
            <a:r>
              <a:rPr dirty="0" sz="1250" spc="-20" i="1">
                <a:latin typeface="Tahoma"/>
                <a:cs typeface="Tahoma"/>
              </a:rPr>
              <a:t>x</a:t>
            </a:r>
            <a:r>
              <a:rPr dirty="0" baseline="-20833" sz="1200" spc="-30">
                <a:latin typeface="Tahoma"/>
                <a:cs typeface="Tahoma"/>
              </a:rPr>
              <a:t>2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-195">
                <a:latin typeface="Tahoma"/>
                <a:cs typeface="Tahoma"/>
              </a:rPr>
              <a:t>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0</a:t>
            </a:r>
            <a:r>
              <a:rPr dirty="0" sz="1200" spc="-15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196850" marR="30480" indent="-171450">
              <a:lnSpc>
                <a:spcPct val="101200"/>
              </a:lnSpc>
              <a:spcBef>
                <a:spcPts val="665"/>
              </a:spcBef>
            </a:pPr>
            <a:r>
              <a:rPr dirty="0" sz="120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region of above diagram classified with +1, and  which with </a:t>
            </a:r>
            <a:r>
              <a:rPr dirty="0" sz="1200">
                <a:latin typeface="Arial"/>
                <a:cs typeface="Arial"/>
              </a:rPr>
              <a:t>0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??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3594" y="791972"/>
            <a:ext cx="42202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Gradient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descent </a:t>
            </a:r>
            <a:r>
              <a:rPr dirty="0" sz="1600" spc="-5">
                <a:solidFill>
                  <a:srgbClr val="006500"/>
                </a:solidFill>
                <a:latin typeface="Tahoma"/>
                <a:cs typeface="Tahoma"/>
              </a:rPr>
              <a:t>with sigmoid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on a</a:t>
            </a:r>
            <a:r>
              <a:rPr dirty="0" sz="1600" spc="-6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006500"/>
                </a:solidFill>
                <a:latin typeface="Tahoma"/>
                <a:cs typeface="Tahoma"/>
              </a:rPr>
              <a:t>perceptron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0538" y="1537716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5" h="0">
                <a:moveTo>
                  <a:pt x="0" y="0"/>
                </a:moveTo>
                <a:lnTo>
                  <a:pt x="464058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1451" y="2008632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5" h="0">
                <a:moveTo>
                  <a:pt x="0" y="0"/>
                </a:moveTo>
                <a:lnTo>
                  <a:pt x="464058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1427" y="2008632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5" h="0">
                <a:moveTo>
                  <a:pt x="0" y="0"/>
                </a:moveTo>
                <a:lnTo>
                  <a:pt x="464058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9211" y="200863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3740" y="200863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5991" y="2008632"/>
            <a:ext cx="308610" cy="0"/>
          </a:xfrm>
          <a:custGeom>
            <a:avLst/>
            <a:gdLst/>
            <a:ahLst/>
            <a:cxnLst/>
            <a:rect l="l" t="t" r="r" b="b"/>
            <a:pathLst>
              <a:path w="308610" h="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41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04557" y="3342498"/>
            <a:ext cx="11938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Symbol"/>
                <a:cs typeface="Symbol"/>
              </a:rPr>
              <a:t>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7988" y="3306903"/>
            <a:ext cx="227329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</a:t>
            </a:r>
            <a:r>
              <a:rPr dirty="0" u="sng" sz="750" spc="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5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750" spc="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4892" y="3362522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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4892" y="3298506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8586" y="3306893"/>
            <a:ext cx="21717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latin typeface="Symbol"/>
                <a:cs typeface="Symbol"/>
              </a:rPr>
              <a:t></a:t>
            </a:r>
            <a:r>
              <a:rPr dirty="0" baseline="3703" sz="1125" spc="67">
                <a:latin typeface="Symbol"/>
                <a:cs typeface="Symbol"/>
              </a:rPr>
              <a:t></a:t>
            </a:r>
            <a:r>
              <a:rPr dirty="0" baseline="3703" sz="1125" spc="195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304" y="3306893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8030" y="3149917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6313" y="3015805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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6313" y="3149917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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6313" y="2951799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6145" y="3085911"/>
            <a:ext cx="14859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25925" sz="1125" spc="67">
                <a:latin typeface="Symbol"/>
                <a:cs typeface="Symbol"/>
              </a:rPr>
              <a:t></a:t>
            </a:r>
            <a:r>
              <a:rPr dirty="0" sz="750" spc="45">
                <a:latin typeface="Symbol"/>
                <a:cs typeface="Symbol"/>
              </a:rPr>
              <a:t>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6145" y="2951799"/>
            <a:ext cx="14859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11111" sz="1125" spc="67">
                <a:latin typeface="Symbol"/>
                <a:cs typeface="Symbol"/>
              </a:rPr>
              <a:t></a:t>
            </a:r>
            <a:r>
              <a:rPr dirty="0" sz="750" spc="45">
                <a:latin typeface="Symbol"/>
                <a:cs typeface="Symbol"/>
              </a:rPr>
              <a:t>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6481" y="2921858"/>
            <a:ext cx="161861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12470" algn="l"/>
                <a:tab pos="1095375" algn="l"/>
              </a:tabLst>
            </a:pPr>
            <a:r>
              <a:rPr dirty="0" u="sng" sz="75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</a:t>
            </a:r>
            <a:r>
              <a:rPr dirty="0" sz="750" spc="10">
                <a:latin typeface="Times New Roman"/>
                <a:cs typeface="Times New Roman"/>
              </a:rPr>
              <a:t>  </a:t>
            </a:r>
            <a:r>
              <a:rPr dirty="0" baseline="-37037" sz="1125" spc="22">
                <a:latin typeface="Symbol"/>
                <a:cs typeface="Symbol"/>
              </a:rPr>
              <a:t></a:t>
            </a:r>
            <a:r>
              <a:rPr dirty="0" baseline="-37037" sz="1125" spc="7">
                <a:latin typeface="Times New Roman"/>
                <a:cs typeface="Times New Roman"/>
              </a:rPr>
              <a:t> </a:t>
            </a:r>
            <a:r>
              <a:rPr dirty="0" baseline="-31400" sz="1725" spc="22">
                <a:latin typeface="Symbol"/>
                <a:cs typeface="Symbol"/>
              </a:rPr>
              <a:t></a:t>
            </a:r>
            <a:r>
              <a:rPr dirty="0" baseline="-31400" sz="1725" spc="307">
                <a:latin typeface="Times New Roman"/>
                <a:cs typeface="Times New Roman"/>
              </a:rPr>
              <a:t> </a:t>
            </a:r>
            <a:r>
              <a:rPr dirty="0" baseline="3703" sz="1125" spc="15">
                <a:latin typeface="Symbol"/>
                <a:cs typeface="Symbol"/>
              </a:rPr>
              <a:t></a:t>
            </a:r>
            <a:r>
              <a:rPr dirty="0" baseline="3703" sz="1125" spc="15">
                <a:latin typeface="Times New Roman"/>
                <a:cs typeface="Times New Roman"/>
              </a:rPr>
              <a:t>	</a:t>
            </a:r>
            <a:r>
              <a:rPr dirty="0" sz="750" spc="55">
                <a:latin typeface="Symbol"/>
                <a:cs typeface="Symbol"/>
              </a:rPr>
              <a:t></a:t>
            </a:r>
            <a:r>
              <a:rPr dirty="0" baseline="-31400" sz="1725" spc="82">
                <a:latin typeface="Symbol"/>
                <a:cs typeface="Symbol"/>
              </a:rPr>
              <a:t></a:t>
            </a:r>
            <a:r>
              <a:rPr dirty="0" baseline="-31400" sz="1725" spc="82">
                <a:latin typeface="Times New Roman"/>
                <a:cs typeface="Times New Roman"/>
              </a:rPr>
              <a:t>	</a:t>
            </a:r>
            <a:r>
              <a:rPr dirty="0" sz="750" spc="45">
                <a:latin typeface="Symbol"/>
                <a:cs typeface="Symbol"/>
              </a:rPr>
              <a:t></a:t>
            </a:r>
            <a:r>
              <a:rPr dirty="0" baseline="3703" sz="1125" spc="67">
                <a:latin typeface="Symbol"/>
                <a:cs typeface="Symbol"/>
              </a:rPr>
              <a:t></a:t>
            </a:r>
            <a:r>
              <a:rPr dirty="0" u="sng" sz="75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5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sz="750" spc="17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3989" y="2803210"/>
            <a:ext cx="9779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baseline="3703" sz="1125" spc="112">
                <a:latin typeface="Symbol"/>
                <a:cs typeface="Symbol"/>
              </a:rPr>
              <a:t></a:t>
            </a:r>
            <a:r>
              <a:rPr dirty="0" sz="750" spc="1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0295" y="2636314"/>
            <a:ext cx="33147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80035" algn="l"/>
              </a:tabLst>
            </a:pPr>
            <a:r>
              <a:rPr dirty="0" baseline="3703" sz="1125" spc="15">
                <a:latin typeface="Symbol"/>
                <a:cs typeface="Symbol"/>
              </a:rPr>
              <a:t></a:t>
            </a:r>
            <a:r>
              <a:rPr dirty="0" baseline="3703" sz="1125" spc="15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6055" y="1920782"/>
            <a:ext cx="47625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408305" algn="l"/>
              </a:tabLst>
            </a:pP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	</a:t>
            </a:r>
            <a:r>
              <a:rPr dirty="0" sz="750" spc="15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15268" y="2150909"/>
            <a:ext cx="97726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55600" algn="l"/>
                <a:tab pos="569595" algn="l"/>
                <a:tab pos="925194" algn="l"/>
              </a:tabLst>
            </a:pP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0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</a:t>
            </a:r>
            <a:r>
              <a:rPr dirty="0" sz="750" spc="10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0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84352" y="1679980"/>
            <a:ext cx="514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</a:t>
            </a:r>
            <a:endParaRPr sz="7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8630" y="3344761"/>
            <a:ext cx="70358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9730" algn="l"/>
              </a:tabLst>
            </a:pPr>
            <a:r>
              <a:rPr dirty="0" sz="450" i="1">
                <a:latin typeface="Times New Roman"/>
                <a:cs typeface="Times New Roman"/>
              </a:rPr>
              <a:t>k   </a:t>
            </a:r>
            <a:r>
              <a:rPr dirty="0" sz="450" spc="5" i="1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ik	</a:t>
            </a:r>
            <a:r>
              <a:rPr dirty="0" sz="1150" spc="15">
                <a:latin typeface="Symbol"/>
                <a:cs typeface="Symbol"/>
              </a:rPr>
              <a:t>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k</a:t>
            </a:r>
            <a:r>
              <a:rPr dirty="0" sz="450" spc="45" i="1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ik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9233" y="3344761"/>
            <a:ext cx="48450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64490" algn="l"/>
              </a:tabLst>
            </a:pPr>
            <a:r>
              <a:rPr dirty="0" sz="450" i="1">
                <a:latin typeface="Times New Roman"/>
                <a:cs typeface="Times New Roman"/>
              </a:rPr>
              <a:t>k</a:t>
            </a:r>
            <a:r>
              <a:rPr dirty="0" sz="450" i="1">
                <a:latin typeface="Times New Roman"/>
                <a:cs typeface="Times New Roman"/>
              </a:rPr>
              <a:t>    </a:t>
            </a:r>
            <a:r>
              <a:rPr dirty="0" sz="450" i="1">
                <a:latin typeface="Times New Roman"/>
                <a:cs typeface="Times New Roman"/>
              </a:rPr>
              <a:t>ik</a:t>
            </a:r>
            <a:r>
              <a:rPr dirty="0" sz="450" i="1">
                <a:latin typeface="Times New Roman"/>
                <a:cs typeface="Times New Roman"/>
              </a:rPr>
              <a:t>	</a:t>
            </a:r>
            <a:r>
              <a:rPr dirty="0" sz="1150" spc="15">
                <a:latin typeface="Symbol"/>
                <a:cs typeface="Symbol"/>
              </a:rPr>
              <a:t>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5608" y="3344761"/>
            <a:ext cx="37211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42265" algn="l"/>
              </a:tabLst>
            </a:pPr>
            <a:r>
              <a:rPr dirty="0" sz="1150" spc="15">
                <a:latin typeface="Symbol"/>
                <a:cs typeface="Symbol"/>
              </a:rPr>
              <a:t></a:t>
            </a:r>
            <a:r>
              <a:rPr dirty="0" sz="1150" spc="15">
                <a:latin typeface="Times New Roman"/>
                <a:cs typeface="Times New Roman"/>
              </a:rPr>
              <a:t>	</a:t>
            </a:r>
            <a:r>
              <a:rPr dirty="0" sz="450" i="1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8263" y="3130107"/>
            <a:ext cx="12573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14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7087" y="3138495"/>
            <a:ext cx="413384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58775" algn="l"/>
              </a:tabLst>
            </a:pPr>
            <a:r>
              <a:rPr dirty="0" baseline="3703" sz="1125" spc="44">
                <a:latin typeface="Symbol"/>
                <a:cs typeface="Symbol"/>
              </a:rPr>
              <a:t></a:t>
            </a:r>
            <a:r>
              <a:rPr dirty="0" sz="750" spc="30">
                <a:latin typeface="Symbol"/>
                <a:cs typeface="Symbol"/>
              </a:rPr>
              <a:t></a:t>
            </a:r>
            <a:r>
              <a:rPr dirty="0" baseline="29629" sz="1125" spc="44">
                <a:latin typeface="Symbol"/>
                <a:cs typeface="Symbol"/>
              </a:rPr>
              <a:t></a:t>
            </a:r>
            <a:r>
              <a:rPr dirty="0" baseline="29629" sz="1125" spc="44">
                <a:latin typeface="Times New Roman"/>
                <a:cs typeface="Times New Roman"/>
              </a:rPr>
              <a:t>	</a:t>
            </a:r>
            <a:r>
              <a:rPr dirty="0" sz="450" i="1">
                <a:latin typeface="Times New Roman"/>
                <a:cs typeface="Times New Roman"/>
              </a:rPr>
              <a:t>j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9205" y="3130107"/>
            <a:ext cx="12573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14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82372" y="3099927"/>
            <a:ext cx="138430" cy="95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450" i="1">
                <a:latin typeface="Times New Roman"/>
                <a:cs typeface="Times New Roman"/>
              </a:rPr>
              <a:t>k</a:t>
            </a:r>
            <a:r>
              <a:rPr dirty="0" sz="450" spc="40" i="1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ik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7821" y="3138485"/>
            <a:ext cx="40767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205740" algn="l"/>
              </a:tabLst>
            </a:pPr>
            <a:r>
              <a:rPr dirty="0" sz="450" i="1">
                <a:latin typeface="Times New Roman"/>
                <a:cs typeface="Times New Roman"/>
              </a:rPr>
              <a:t>j	</a:t>
            </a:r>
            <a:r>
              <a:rPr dirty="0" baseline="12345" sz="675" i="1">
                <a:latin typeface="Times New Roman"/>
                <a:cs typeface="Times New Roman"/>
              </a:rPr>
              <a:t>i</a:t>
            </a:r>
            <a:r>
              <a:rPr dirty="0" baseline="12345" sz="675" spc="165" i="1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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9035" y="2803201"/>
            <a:ext cx="54292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91160" algn="l"/>
              </a:tabLst>
            </a:pPr>
            <a:r>
              <a:rPr dirty="0" baseline="12345" sz="675" i="1">
                <a:latin typeface="Times New Roman"/>
                <a:cs typeface="Times New Roman"/>
              </a:rPr>
              <a:t>i  </a:t>
            </a:r>
            <a:r>
              <a:rPr dirty="0" baseline="12345" sz="675" spc="157" i="1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0">
                <a:latin typeface="Times New Roman"/>
                <a:cs typeface="Times New Roman"/>
              </a:rPr>
              <a:t>	</a:t>
            </a:r>
            <a:r>
              <a:rPr dirty="0" baseline="3703" sz="1125" spc="15">
                <a:latin typeface="Symbol"/>
                <a:cs typeface="Symbol"/>
              </a:rPr>
              <a:t></a:t>
            </a:r>
            <a:r>
              <a:rPr dirty="0" baseline="3703" sz="1125" spc="217">
                <a:latin typeface="Times New Roman"/>
                <a:cs typeface="Times New Roman"/>
              </a:rPr>
              <a:t> </a:t>
            </a:r>
            <a:r>
              <a:rPr dirty="0" baseline="12345" sz="675" i="1">
                <a:latin typeface="Times New Roman"/>
                <a:cs typeface="Times New Roman"/>
              </a:rPr>
              <a:t>k</a:t>
            </a:r>
            <a:endParaRPr baseline="12345" sz="67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58883" y="2458762"/>
            <a:ext cx="41910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67665" algn="l"/>
              </a:tabLst>
            </a:pP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0">
                <a:latin typeface="Times New Roman"/>
                <a:cs typeface="Times New Roman"/>
              </a:rPr>
              <a:t> </a:t>
            </a:r>
            <a:r>
              <a:rPr dirty="0" sz="750" spc="5">
                <a:latin typeface="Times New Roman"/>
                <a:cs typeface="Times New Roman"/>
              </a:rPr>
              <a:t> </a:t>
            </a:r>
            <a:r>
              <a:rPr dirty="0" sz="450" i="1">
                <a:latin typeface="Times New Roman"/>
                <a:cs typeface="Times New Roman"/>
              </a:rPr>
              <a:t>k</a:t>
            </a:r>
            <a:r>
              <a:rPr dirty="0" sz="450" i="1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66655" y="2387142"/>
            <a:ext cx="236854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450" i="1">
                <a:latin typeface="Times New Roman"/>
                <a:cs typeface="Times New Roman"/>
              </a:rPr>
              <a:t>k k</a:t>
            </a:r>
            <a:r>
              <a:rPr dirty="0" sz="450" spc="25" i="1">
                <a:latin typeface="Times New Roman"/>
                <a:cs typeface="Times New Roman"/>
              </a:rPr>
              <a:t> </a:t>
            </a:r>
            <a:r>
              <a:rPr dirty="0" baseline="14814" sz="1125" spc="15">
                <a:latin typeface="Symbol"/>
                <a:cs typeface="Symbol"/>
              </a:rPr>
              <a:t></a:t>
            </a:r>
            <a:endParaRPr baseline="14814" sz="1125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40940" y="3473769"/>
            <a:ext cx="179260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33679" algn="l"/>
                <a:tab pos="513715" algn="l"/>
                <a:tab pos="897255" algn="l"/>
                <a:tab pos="1446530" algn="l"/>
              </a:tabLst>
            </a:pPr>
            <a:r>
              <a:rPr dirty="0" baseline="6172" sz="675" i="1">
                <a:latin typeface="Times New Roman"/>
                <a:cs typeface="Times New Roman"/>
              </a:rPr>
              <a:t>i	</a:t>
            </a: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 spc="10">
                <a:latin typeface="Times New Roman"/>
                <a:cs typeface="Times New Roman"/>
              </a:rPr>
              <a:t>	</a:t>
            </a:r>
            <a:r>
              <a:rPr dirty="0" baseline="3703" sz="1125" spc="15">
                <a:latin typeface="Symbol"/>
                <a:cs typeface="Symbol"/>
              </a:rPr>
              <a:t></a:t>
            </a:r>
            <a:r>
              <a:rPr dirty="0" baseline="3703" sz="1125" spc="292">
                <a:latin typeface="Times New Roman"/>
                <a:cs typeface="Times New Roman"/>
              </a:rPr>
              <a:t> </a:t>
            </a:r>
            <a:r>
              <a:rPr dirty="0" baseline="6172" sz="675" i="1">
                <a:latin typeface="Times New Roman"/>
                <a:cs typeface="Times New Roman"/>
              </a:rPr>
              <a:t>k	</a:t>
            </a:r>
            <a:r>
              <a:rPr dirty="0" baseline="3703" sz="1125" spc="67">
                <a:latin typeface="Symbol"/>
                <a:cs typeface="Symbol"/>
              </a:rPr>
              <a:t></a:t>
            </a:r>
            <a:r>
              <a:rPr dirty="0" sz="750" spc="45">
                <a:latin typeface="Symbol"/>
                <a:cs typeface="Symbol"/>
              </a:rPr>
              <a:t></a:t>
            </a:r>
            <a:r>
              <a:rPr dirty="0" sz="750" spc="45">
                <a:latin typeface="Times New Roman"/>
                <a:cs typeface="Times New Roman"/>
              </a:rPr>
              <a:t> </a:t>
            </a:r>
            <a:r>
              <a:rPr dirty="0" sz="750" spc="225">
                <a:latin typeface="Times New Roman"/>
                <a:cs typeface="Times New Roman"/>
              </a:rPr>
              <a:t> </a:t>
            </a:r>
            <a:r>
              <a:rPr dirty="0" baseline="3703" sz="1125" spc="15">
                <a:latin typeface="Symbol"/>
                <a:cs typeface="Symbol"/>
              </a:rPr>
              <a:t></a:t>
            </a:r>
            <a:r>
              <a:rPr dirty="0" baseline="3703" sz="1125" spc="292">
                <a:latin typeface="Times New Roman"/>
                <a:cs typeface="Times New Roman"/>
              </a:rPr>
              <a:t> </a:t>
            </a:r>
            <a:r>
              <a:rPr dirty="0" baseline="6172" sz="675" i="1">
                <a:latin typeface="Times New Roman"/>
                <a:cs typeface="Times New Roman"/>
              </a:rPr>
              <a:t>k	</a:t>
            </a:r>
            <a:r>
              <a:rPr dirty="0" baseline="3703" sz="1125" spc="15">
                <a:latin typeface="Symbol"/>
                <a:cs typeface="Symbol"/>
              </a:rPr>
              <a:t></a:t>
            </a:r>
            <a:r>
              <a:rPr dirty="0" baseline="3703" sz="1125" spc="15">
                <a:latin typeface="Times New Roman"/>
                <a:cs typeface="Times New Roman"/>
              </a:rPr>
              <a:t> </a:t>
            </a:r>
            <a:r>
              <a:rPr dirty="0" baseline="14814" sz="1125" spc="44">
                <a:latin typeface="Symbol"/>
                <a:cs typeface="Symbol"/>
              </a:rPr>
              <a:t></a:t>
            </a:r>
            <a:r>
              <a:rPr dirty="0" baseline="14814" sz="1125" spc="44" i="1">
                <a:latin typeface="Times New Roman"/>
                <a:cs typeface="Times New Roman"/>
              </a:rPr>
              <a:t>w</a:t>
            </a:r>
            <a:r>
              <a:rPr dirty="0" sz="450" spc="30" i="1">
                <a:latin typeface="Times New Roman"/>
                <a:cs typeface="Times New Roman"/>
              </a:rPr>
              <a:t>j</a:t>
            </a:r>
            <a:r>
              <a:rPr dirty="0" sz="450" spc="65" i="1">
                <a:latin typeface="Times New Roman"/>
                <a:cs typeface="Times New Roman"/>
              </a:rPr>
              <a:t> </a:t>
            </a:r>
            <a:r>
              <a:rPr dirty="0" baseline="6172" sz="675" i="1">
                <a:latin typeface="Times New Roman"/>
                <a:cs typeface="Times New Roman"/>
              </a:rPr>
              <a:t>k</a:t>
            </a:r>
            <a:endParaRPr baseline="6172" sz="67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1616" y="3008719"/>
            <a:ext cx="483234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Symbol"/>
                <a:cs typeface="Symbol"/>
              </a:rPr>
              <a:t></a:t>
            </a:r>
            <a:r>
              <a:rPr dirty="0" sz="1150" spc="-150">
                <a:latin typeface="Times New Roman"/>
                <a:cs typeface="Times New Roman"/>
              </a:rPr>
              <a:t> </a:t>
            </a:r>
            <a:r>
              <a:rPr dirty="0" baseline="14814" sz="1125" i="1">
                <a:latin typeface="Times New Roman"/>
                <a:cs typeface="Times New Roman"/>
              </a:rPr>
              <a:t>w</a:t>
            </a:r>
            <a:r>
              <a:rPr dirty="0" sz="450" i="1">
                <a:latin typeface="Times New Roman"/>
                <a:cs typeface="Times New Roman"/>
              </a:rPr>
              <a:t>k </a:t>
            </a:r>
            <a:r>
              <a:rPr dirty="0" baseline="14814" sz="1125" i="1">
                <a:latin typeface="Times New Roman"/>
                <a:cs typeface="Times New Roman"/>
              </a:rPr>
              <a:t>x</a:t>
            </a:r>
            <a:r>
              <a:rPr dirty="0" sz="450" i="1">
                <a:latin typeface="Times New Roman"/>
                <a:cs typeface="Times New Roman"/>
              </a:rPr>
              <a:t>ik </a:t>
            </a:r>
            <a:r>
              <a:rPr dirty="0" baseline="14814" sz="1125" spc="67">
                <a:latin typeface="Symbol"/>
                <a:cs typeface="Symbol"/>
              </a:rPr>
              <a:t></a:t>
            </a:r>
            <a:r>
              <a:rPr dirty="0" baseline="25925" sz="1125" spc="67">
                <a:latin typeface="Symbol"/>
                <a:cs typeface="Symbol"/>
              </a:rPr>
              <a:t></a:t>
            </a:r>
            <a:endParaRPr baseline="25925" sz="1125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4326" y="3111820"/>
            <a:ext cx="1276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5">
                <a:latin typeface="Symbol"/>
                <a:cs typeface="Symbol"/>
              </a:rPr>
              <a:t></a:t>
            </a:r>
            <a:r>
              <a:rPr dirty="0" sz="750" spc="20" i="1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41305" y="3111820"/>
            <a:ext cx="1276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5">
                <a:latin typeface="Symbol"/>
                <a:cs typeface="Symbol"/>
              </a:rPr>
              <a:t></a:t>
            </a:r>
            <a:r>
              <a:rPr dirty="0" sz="750" spc="20" i="1">
                <a:latin typeface="Times New Roman"/>
                <a:cs typeface="Times New Roman"/>
              </a:rPr>
              <a:t>w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07527" y="2649813"/>
            <a:ext cx="1089660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750" spc="20">
                <a:latin typeface="Symbol"/>
                <a:cs typeface="Symbol"/>
              </a:rPr>
              <a:t></a:t>
            </a:r>
            <a:r>
              <a:rPr dirty="0" sz="750" spc="20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baseline="-7246" sz="1725" spc="82">
                <a:latin typeface="Symbol"/>
                <a:cs typeface="Symbol"/>
              </a:rPr>
              <a:t></a:t>
            </a:r>
            <a:r>
              <a:rPr dirty="0" baseline="3703" sz="1125" spc="82">
                <a:latin typeface="Symbol"/>
                <a:cs typeface="Symbol"/>
              </a:rPr>
              <a:t></a:t>
            </a:r>
            <a:r>
              <a:rPr dirty="0" baseline="3703" sz="1125" spc="82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y</a:t>
            </a:r>
            <a:r>
              <a:rPr dirty="0" baseline="-24691" sz="675" spc="15" i="1">
                <a:latin typeface="Times New Roman"/>
                <a:cs typeface="Times New Roman"/>
              </a:rPr>
              <a:t>i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 spc="55" i="1">
                <a:latin typeface="Times New Roman"/>
                <a:cs typeface="Times New Roman"/>
              </a:rPr>
              <a:t>g</a:t>
            </a:r>
            <a:r>
              <a:rPr dirty="0" sz="750" spc="55">
                <a:latin typeface="Symbol"/>
                <a:cs typeface="Symbol"/>
              </a:rPr>
              <a:t></a:t>
            </a:r>
            <a:r>
              <a:rPr dirty="0" baseline="-7246" sz="1725" spc="82">
                <a:latin typeface="Symbol"/>
                <a:cs typeface="Symbol"/>
              </a:rPr>
              <a:t></a:t>
            </a:r>
            <a:r>
              <a:rPr dirty="0" baseline="-7246" sz="1725" spc="-345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w</a:t>
            </a:r>
            <a:r>
              <a:rPr dirty="0" baseline="-24691" sz="675" i="1">
                <a:latin typeface="Times New Roman"/>
                <a:cs typeface="Times New Roman"/>
              </a:rPr>
              <a:t>k </a:t>
            </a:r>
            <a:r>
              <a:rPr dirty="0" sz="750" i="1">
                <a:latin typeface="Times New Roman"/>
                <a:cs typeface="Times New Roman"/>
              </a:rPr>
              <a:t>x</a:t>
            </a:r>
            <a:r>
              <a:rPr dirty="0" baseline="-24691" sz="675" i="1">
                <a:latin typeface="Times New Roman"/>
                <a:cs typeface="Times New Roman"/>
              </a:rPr>
              <a:t>ik </a:t>
            </a:r>
            <a:r>
              <a:rPr dirty="0" sz="750" spc="45">
                <a:latin typeface="Symbol"/>
                <a:cs typeface="Symbol"/>
              </a:rPr>
              <a:t></a:t>
            </a:r>
            <a:r>
              <a:rPr dirty="0" baseline="3703" sz="1125" spc="67">
                <a:latin typeface="Symbol"/>
                <a:cs typeface="Symbol"/>
              </a:rPr>
              <a:t></a:t>
            </a:r>
            <a:endParaRPr baseline="3703" sz="1125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63344" y="1343174"/>
            <a:ext cx="30226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5250" indent="-70485">
              <a:lnSpc>
                <a:spcPct val="100000"/>
              </a:lnSpc>
              <a:spcBef>
                <a:spcPts val="130"/>
              </a:spcBef>
              <a:buFont typeface="Symbol"/>
              <a:buChar char=""/>
              <a:tabLst>
                <a:tab pos="95885" algn="l"/>
              </a:tabLst>
            </a:pPr>
            <a:r>
              <a:rPr dirty="0" baseline="-25925" sz="1125" spc="44" i="1">
                <a:latin typeface="Times New Roman"/>
                <a:cs typeface="Times New Roman"/>
              </a:rPr>
              <a:t>e</a:t>
            </a:r>
            <a:r>
              <a:rPr dirty="0" sz="750" spc="30">
                <a:latin typeface="Symbol"/>
                <a:cs typeface="Symbol"/>
              </a:rPr>
              <a:t></a:t>
            </a:r>
            <a:r>
              <a:rPr dirty="0" sz="750" spc="-55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80287" y="3370910"/>
            <a:ext cx="92075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94945" algn="l"/>
                <a:tab pos="759460" algn="l"/>
              </a:tabLst>
            </a:pPr>
            <a:r>
              <a:rPr dirty="0" sz="750" spc="5">
                <a:latin typeface="Times New Roman"/>
                <a:cs typeface="Times New Roman"/>
              </a:rPr>
              <a:t>'	</a:t>
            </a:r>
            <a:r>
              <a:rPr dirty="0" sz="750" spc="20" i="1">
                <a:latin typeface="Times New Roman"/>
                <a:cs typeface="Times New Roman"/>
              </a:rPr>
              <a:t>w</a:t>
            </a:r>
            <a:r>
              <a:rPr dirty="0" sz="750" spc="100" i="1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 </a:t>
            </a:r>
            <a:r>
              <a:rPr dirty="0" sz="750" spc="130" i="1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</a:t>
            </a:r>
            <a:r>
              <a:rPr dirty="0" sz="750" spc="10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w</a:t>
            </a:r>
            <a:r>
              <a:rPr dirty="0" sz="750" spc="35" i="1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8661" y="3370900"/>
            <a:ext cx="119697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96215" algn="l"/>
                <a:tab pos="767080" algn="l"/>
              </a:tabLst>
            </a:pP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15">
                <a:latin typeface="Times New Roman"/>
                <a:cs typeface="Times New Roman"/>
              </a:rPr>
              <a:t>	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 2  </a:t>
            </a:r>
            <a:r>
              <a:rPr dirty="0" sz="750" spc="10" i="1">
                <a:latin typeface="Times New Roman"/>
                <a:cs typeface="Times New Roman"/>
              </a:rPr>
              <a:t>y</a:t>
            </a:r>
            <a:r>
              <a:rPr dirty="0" sz="750" spc="14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 spc="35" i="1">
                <a:latin typeface="Times New Roman"/>
                <a:cs typeface="Times New Roman"/>
              </a:rPr>
              <a:t>g</a:t>
            </a:r>
            <a:r>
              <a:rPr dirty="0" sz="750" spc="35">
                <a:latin typeface="Symbol"/>
                <a:cs typeface="Symbol"/>
              </a:rPr>
              <a:t></a:t>
            </a:r>
            <a:r>
              <a:rPr dirty="0" sz="750" spc="35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w </a:t>
            </a:r>
            <a:r>
              <a:rPr dirty="0" sz="750" spc="10" i="1">
                <a:latin typeface="Times New Roman"/>
                <a:cs typeface="Times New Roman"/>
              </a:rPr>
              <a:t>x </a:t>
            </a:r>
            <a:r>
              <a:rPr dirty="0" sz="750" spc="30">
                <a:latin typeface="Symbol"/>
                <a:cs typeface="Symbol"/>
              </a:rPr>
              <a:t></a:t>
            </a:r>
            <a:r>
              <a:rPr dirty="0" baseline="3703" sz="1125" spc="44">
                <a:latin typeface="Symbol"/>
                <a:cs typeface="Symbol"/>
              </a:rPr>
              <a:t></a:t>
            </a:r>
            <a:r>
              <a:rPr dirty="0" sz="750" spc="30" i="1">
                <a:latin typeface="Times New Roman"/>
                <a:cs typeface="Times New Roman"/>
              </a:rPr>
              <a:t>g</a:t>
            </a:r>
            <a:r>
              <a:rPr dirty="0" sz="750" spc="-10" i="1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Symbol"/>
                <a:cs typeface="Symbol"/>
              </a:rPr>
              <a:t></a:t>
            </a:r>
            <a:endParaRPr sz="7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94598" y="3035615"/>
            <a:ext cx="126047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523875" algn="l"/>
                <a:tab pos="1127125" algn="l"/>
              </a:tabLst>
            </a:pPr>
            <a:r>
              <a:rPr dirty="0" sz="750" spc="5">
                <a:latin typeface="Times New Roman"/>
                <a:cs typeface="Times New Roman"/>
              </a:rPr>
              <a:t>2</a:t>
            </a:r>
            <a:r>
              <a:rPr dirty="0" baseline="3703" sz="1125" spc="7">
                <a:latin typeface="Symbol"/>
                <a:cs typeface="Symbol"/>
              </a:rPr>
              <a:t></a:t>
            </a:r>
            <a:r>
              <a:rPr dirty="0" baseline="3703" sz="1125" spc="7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y</a:t>
            </a:r>
            <a:r>
              <a:rPr dirty="0" baseline="-24691" sz="675" spc="15" i="1">
                <a:latin typeface="Times New Roman"/>
                <a:cs typeface="Times New Roman"/>
              </a:rPr>
              <a:t>i</a:t>
            </a:r>
            <a:r>
              <a:rPr dirty="0" baseline="-24691" sz="675" spc="120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 spc="35" i="1">
                <a:latin typeface="Times New Roman"/>
                <a:cs typeface="Times New Roman"/>
              </a:rPr>
              <a:t>g</a:t>
            </a:r>
            <a:r>
              <a:rPr dirty="0" sz="750" spc="35">
                <a:latin typeface="Symbol"/>
                <a:cs typeface="Symbol"/>
              </a:rPr>
              <a:t></a:t>
            </a:r>
            <a:r>
              <a:rPr dirty="0" sz="750" spc="35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w  </a:t>
            </a:r>
            <a:r>
              <a:rPr dirty="0" sz="750" spc="10" i="1">
                <a:latin typeface="Times New Roman"/>
                <a:cs typeface="Times New Roman"/>
              </a:rPr>
              <a:t>x  </a:t>
            </a:r>
            <a:r>
              <a:rPr dirty="0" sz="750" spc="45">
                <a:latin typeface="Symbol"/>
                <a:cs typeface="Symbol"/>
              </a:rPr>
              <a:t></a:t>
            </a:r>
            <a:r>
              <a:rPr dirty="0" baseline="3703" sz="1125" spc="67">
                <a:latin typeface="Symbol"/>
                <a:cs typeface="Symbol"/>
              </a:rPr>
              <a:t></a:t>
            </a:r>
            <a:r>
              <a:rPr dirty="0" baseline="3703" sz="1125" spc="29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	</a:t>
            </a:r>
            <a:r>
              <a:rPr dirty="0" sz="750" spc="35" i="1">
                <a:latin typeface="Times New Roman"/>
                <a:cs typeface="Times New Roman"/>
              </a:rPr>
              <a:t>g</a:t>
            </a:r>
            <a:r>
              <a:rPr dirty="0" sz="750" spc="35">
                <a:latin typeface="Symbol"/>
                <a:cs typeface="Symbol"/>
              </a:rPr>
              <a:t></a:t>
            </a:r>
            <a:endParaRPr sz="7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94805" y="2312280"/>
            <a:ext cx="92138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5080">
              <a:lnSpc>
                <a:spcPts val="875"/>
              </a:lnSpc>
              <a:spcBef>
                <a:spcPts val="125"/>
              </a:spcBef>
            </a:pPr>
            <a:r>
              <a:rPr dirty="0" sz="750" spc="10">
                <a:latin typeface="Times New Roman"/>
                <a:cs typeface="Times New Roman"/>
              </a:rPr>
              <a:t>Out(x)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 spc="55" i="1">
                <a:latin typeface="Times New Roman"/>
                <a:cs typeface="Times New Roman"/>
              </a:rPr>
              <a:t>g</a:t>
            </a:r>
            <a:r>
              <a:rPr dirty="0" baseline="37037" sz="1125" spc="82">
                <a:latin typeface="Symbol"/>
                <a:cs typeface="Symbol"/>
              </a:rPr>
              <a:t></a:t>
            </a:r>
            <a:r>
              <a:rPr dirty="0" baseline="-9661" sz="1725" spc="82">
                <a:latin typeface="Symbol"/>
                <a:cs typeface="Symbol"/>
              </a:rPr>
              <a:t></a:t>
            </a:r>
            <a:r>
              <a:rPr dirty="0" baseline="-9661" sz="1725" spc="82">
                <a:latin typeface="Times New Roman"/>
                <a:cs typeface="Times New Roman"/>
              </a:rPr>
              <a:t> </a:t>
            </a:r>
            <a:r>
              <a:rPr dirty="0" sz="750" spc="20" i="1">
                <a:latin typeface="Times New Roman"/>
                <a:cs typeface="Times New Roman"/>
              </a:rPr>
              <a:t>w </a:t>
            </a:r>
            <a:r>
              <a:rPr dirty="0" sz="750" spc="10" i="1">
                <a:latin typeface="Times New Roman"/>
                <a:cs typeface="Times New Roman"/>
              </a:rPr>
              <a:t>x</a:t>
            </a:r>
            <a:r>
              <a:rPr dirty="0" sz="750" spc="-5" i="1">
                <a:latin typeface="Times New Roman"/>
                <a:cs typeface="Times New Roman"/>
              </a:rPr>
              <a:t> </a:t>
            </a:r>
            <a:r>
              <a:rPr dirty="0" baseline="37037" sz="1125" spc="15">
                <a:latin typeface="Symbol"/>
                <a:cs typeface="Symbol"/>
              </a:rPr>
              <a:t></a:t>
            </a:r>
            <a:endParaRPr baseline="37037" sz="1125">
              <a:latin typeface="Symbol"/>
              <a:cs typeface="Symbol"/>
            </a:endParaRPr>
          </a:p>
          <a:p>
            <a:pPr algn="ctr" marL="45085">
              <a:lnSpc>
                <a:spcPts val="440"/>
              </a:lnSpc>
            </a:pPr>
            <a:r>
              <a:rPr dirty="0" sz="750" spc="10">
                <a:latin typeface="Symbol"/>
                <a:cs typeface="Symbol"/>
              </a:rPr>
              <a:t></a:t>
            </a:r>
            <a:endParaRPr sz="7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41397" y="1888909"/>
            <a:ext cx="79121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44444" sz="1125" spc="15">
                <a:latin typeface="Symbol"/>
                <a:cs typeface="Symbol"/>
              </a:rPr>
              <a:t></a:t>
            </a:r>
            <a:r>
              <a:rPr dirty="0" baseline="44444" sz="1125" spc="1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Symbol"/>
                <a:cs typeface="Symbol"/>
              </a:rPr>
              <a:t></a:t>
            </a:r>
            <a:r>
              <a:rPr dirty="0" sz="750" spc="-10" i="1">
                <a:latin typeface="Times New Roman"/>
                <a:cs typeface="Times New Roman"/>
              </a:rPr>
              <a:t>g</a:t>
            </a:r>
            <a:r>
              <a:rPr dirty="0" sz="1000" spc="-10">
                <a:latin typeface="Symbol"/>
                <a:cs typeface="Symbol"/>
              </a:rPr>
              <a:t></a:t>
            </a:r>
            <a:r>
              <a:rPr dirty="0" sz="750" spc="-10" i="1">
                <a:latin typeface="Times New Roman"/>
                <a:cs typeface="Times New Roman"/>
              </a:rPr>
              <a:t>x</a:t>
            </a:r>
            <a:r>
              <a:rPr dirty="0" sz="1000" spc="-10">
                <a:latin typeface="Symbol"/>
                <a:cs typeface="Symbol"/>
              </a:rPr>
              <a:t>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r>
              <a:rPr dirty="0" sz="750" spc="-10">
                <a:latin typeface="Symbol"/>
                <a:cs typeface="Symbol"/>
              </a:rPr>
              <a:t></a:t>
            </a:r>
            <a:r>
              <a:rPr dirty="0" sz="750" spc="-110">
                <a:latin typeface="Times New Roman"/>
                <a:cs typeface="Times New Roman"/>
              </a:rPr>
              <a:t> </a:t>
            </a:r>
            <a:r>
              <a:rPr dirty="0" sz="750" spc="-25" i="1">
                <a:latin typeface="Times New Roman"/>
                <a:cs typeface="Times New Roman"/>
              </a:rPr>
              <a:t>g</a:t>
            </a:r>
            <a:r>
              <a:rPr dirty="0" sz="1000" spc="-25">
                <a:latin typeface="Symbol"/>
                <a:cs typeface="Symbol"/>
              </a:rPr>
              <a:t></a:t>
            </a:r>
            <a:r>
              <a:rPr dirty="0" sz="750" spc="-25" i="1">
                <a:latin typeface="Times New Roman"/>
                <a:cs typeface="Times New Roman"/>
              </a:rPr>
              <a:t>x</a:t>
            </a:r>
            <a:r>
              <a:rPr dirty="0" sz="1000" spc="-25">
                <a:latin typeface="Symbol"/>
                <a:cs typeface="Symbol"/>
              </a:rPr>
              <a:t>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75502" y="1858348"/>
            <a:ext cx="6286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576068" y="1844578"/>
            <a:ext cx="164465" cy="2216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750"/>
              </a:lnSpc>
              <a:spcBef>
                <a:spcPts val="130"/>
              </a:spcBef>
            </a:pPr>
            <a:r>
              <a:rPr dirty="0" sz="750" spc="10">
                <a:latin typeface="Symbol"/>
                <a:cs typeface="Symbol"/>
              </a:rPr>
              <a:t></a:t>
            </a:r>
            <a:endParaRPr sz="750">
              <a:latin typeface="Symbol"/>
              <a:cs typeface="Symbol"/>
            </a:endParaRPr>
          </a:p>
          <a:p>
            <a:pPr marL="38735">
              <a:lnSpc>
                <a:spcPts val="750"/>
              </a:lnSpc>
            </a:pPr>
            <a:r>
              <a:rPr dirty="0" sz="750" spc="75">
                <a:latin typeface="Times New Roman"/>
                <a:cs typeface="Times New Roman"/>
              </a:rPr>
              <a:t>1</a:t>
            </a:r>
            <a:r>
              <a:rPr dirty="0" sz="750" spc="15">
                <a:latin typeface="Symbol"/>
                <a:cs typeface="Symbol"/>
              </a:rPr>
              <a:t></a:t>
            </a:r>
            <a:endParaRPr sz="7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58131" y="1858299"/>
            <a:ext cx="12382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60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4606" y="2031264"/>
            <a:ext cx="128333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414020" algn="l"/>
                <a:tab pos="741045" algn="l"/>
                <a:tab pos="906144" algn="l"/>
                <a:tab pos="1231900" algn="l"/>
              </a:tabLst>
            </a:pPr>
            <a:r>
              <a:rPr dirty="0" sz="750" spc="75">
                <a:latin typeface="Times New Roman"/>
                <a:cs typeface="Times New Roman"/>
              </a:rPr>
              <a:t>1</a:t>
            </a:r>
            <a:r>
              <a:rPr dirty="0" sz="750" spc="15">
                <a:latin typeface="Symbol"/>
                <a:cs typeface="Symbol"/>
              </a:rPr>
              <a:t></a:t>
            </a:r>
            <a:r>
              <a:rPr dirty="0" sz="750" spc="-55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e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75">
                <a:latin typeface="Times New Roman"/>
                <a:cs typeface="Times New Roman"/>
              </a:rPr>
              <a:t>1</a:t>
            </a:r>
            <a:r>
              <a:rPr dirty="0" sz="750" spc="15">
                <a:latin typeface="Symbol"/>
                <a:cs typeface="Symbol"/>
              </a:rPr>
              <a:t></a:t>
            </a:r>
            <a:r>
              <a:rPr dirty="0" sz="750" spc="-60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e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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750" spc="75">
                <a:latin typeface="Times New Roman"/>
                <a:cs typeface="Times New Roman"/>
              </a:rPr>
              <a:t>1</a:t>
            </a:r>
            <a:r>
              <a:rPr dirty="0" sz="750" spc="15">
                <a:latin typeface="Symbol"/>
                <a:cs typeface="Symbol"/>
              </a:rPr>
              <a:t></a:t>
            </a:r>
            <a:r>
              <a:rPr dirty="0" sz="750" spc="-60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e</a:t>
            </a:r>
            <a:r>
              <a:rPr dirty="0" sz="750" i="1">
                <a:latin typeface="Times New Roman"/>
                <a:cs typeface="Times New Roman"/>
              </a:rPr>
              <a:t>	</a:t>
            </a:r>
            <a:r>
              <a:rPr dirty="0" sz="750" spc="1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68718" y="1858348"/>
            <a:ext cx="6286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57573" y="1984838"/>
            <a:ext cx="148590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54330" algn="l"/>
                <a:tab pos="768985" algn="l"/>
                <a:tab pos="1261110" algn="l"/>
              </a:tabLst>
            </a:pPr>
            <a:r>
              <a:rPr dirty="0" sz="750" spc="15">
                <a:latin typeface="Times New Roman"/>
                <a:cs typeface="Times New Roman"/>
              </a:rPr>
              <a:t>2	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	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</a:t>
            </a:r>
            <a:r>
              <a:rPr dirty="0" sz="750" spc="45" i="1">
                <a:latin typeface="Times New Roman"/>
                <a:cs typeface="Times New Roman"/>
              </a:rPr>
              <a:t> </a:t>
            </a:r>
            <a:r>
              <a:rPr dirty="0" baseline="44444" sz="1125" spc="15">
                <a:latin typeface="Symbol"/>
                <a:cs typeface="Symbol"/>
              </a:rPr>
              <a:t></a:t>
            </a:r>
            <a:r>
              <a:rPr dirty="0" baseline="44444" sz="1125" spc="15">
                <a:latin typeface="Times New Roman"/>
                <a:cs typeface="Times New Roman"/>
              </a:rPr>
              <a:t>	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</a:t>
            </a:r>
            <a:r>
              <a:rPr dirty="0" sz="750" spc="-60" i="1">
                <a:latin typeface="Times New Roman"/>
                <a:cs typeface="Times New Roman"/>
              </a:rPr>
              <a:t> </a:t>
            </a:r>
            <a:r>
              <a:rPr dirty="0" baseline="44444" sz="1125" spc="15">
                <a:latin typeface="Symbol"/>
                <a:cs typeface="Symbol"/>
              </a:rPr>
              <a:t></a:t>
            </a:r>
            <a:endParaRPr baseline="44444" sz="1125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13005" y="1984838"/>
            <a:ext cx="6286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9868" y="2086903"/>
            <a:ext cx="102806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594995" algn="l"/>
              </a:tabLst>
            </a:pPr>
            <a:r>
              <a:rPr dirty="0" baseline="25925" sz="1125" spc="-75">
                <a:latin typeface="Symbol"/>
                <a:cs typeface="Symbol"/>
              </a:rPr>
              <a:t></a:t>
            </a:r>
            <a:r>
              <a:rPr dirty="0" sz="750" spc="-50">
                <a:latin typeface="Symbol"/>
                <a:cs typeface="Symbol"/>
              </a:rPr>
              <a:t></a:t>
            </a:r>
            <a:r>
              <a:rPr dirty="0" baseline="3703" sz="1125" spc="-75">
                <a:latin typeface="Times New Roman"/>
                <a:cs typeface="Times New Roman"/>
              </a:rPr>
              <a:t>1</a:t>
            </a:r>
            <a:r>
              <a:rPr dirty="0" baseline="3703" sz="1125" spc="-75">
                <a:latin typeface="Symbol"/>
                <a:cs typeface="Symbol"/>
              </a:rPr>
              <a:t></a:t>
            </a:r>
            <a:r>
              <a:rPr dirty="0" baseline="3703" sz="1125" spc="-75">
                <a:latin typeface="Times New Roman"/>
                <a:cs typeface="Times New Roman"/>
              </a:rPr>
              <a:t> </a:t>
            </a:r>
            <a:r>
              <a:rPr dirty="0" baseline="3703" sz="1125" spc="44" i="1">
                <a:latin typeface="Times New Roman"/>
                <a:cs typeface="Times New Roman"/>
              </a:rPr>
              <a:t>e</a:t>
            </a:r>
            <a:r>
              <a:rPr dirty="0" baseline="29629" sz="1125" spc="44">
                <a:latin typeface="Symbol"/>
                <a:cs typeface="Symbol"/>
              </a:rPr>
              <a:t></a:t>
            </a:r>
            <a:r>
              <a:rPr dirty="0" baseline="29629" sz="1125" spc="-30">
                <a:latin typeface="Times New Roman"/>
                <a:cs typeface="Times New Roman"/>
              </a:rPr>
              <a:t> </a:t>
            </a:r>
            <a:r>
              <a:rPr dirty="0" baseline="29629" sz="1125" spc="15" i="1">
                <a:latin typeface="Times New Roman"/>
                <a:cs typeface="Times New Roman"/>
              </a:rPr>
              <a:t>x</a:t>
            </a:r>
            <a:r>
              <a:rPr dirty="0" baseline="29629" sz="1125" spc="-44" i="1">
                <a:latin typeface="Times New Roman"/>
                <a:cs typeface="Times New Roman"/>
              </a:rPr>
              <a:t> </a:t>
            </a:r>
            <a:r>
              <a:rPr dirty="0" baseline="25925" sz="1125" spc="-209">
                <a:latin typeface="Symbol"/>
                <a:cs typeface="Symbol"/>
              </a:rPr>
              <a:t></a:t>
            </a:r>
            <a:r>
              <a:rPr dirty="0" sz="750" spc="-140">
                <a:latin typeface="Symbol"/>
                <a:cs typeface="Symbol"/>
              </a:rPr>
              <a:t></a:t>
            </a:r>
            <a:r>
              <a:rPr dirty="0" sz="750" spc="-140">
                <a:latin typeface="Times New Roman"/>
                <a:cs typeface="Times New Roman"/>
              </a:rPr>
              <a:t>	</a:t>
            </a:r>
            <a:r>
              <a:rPr dirty="0" baseline="25925" sz="1125" spc="-75">
                <a:latin typeface="Symbol"/>
                <a:cs typeface="Symbol"/>
              </a:rPr>
              <a:t></a:t>
            </a:r>
            <a:r>
              <a:rPr dirty="0" sz="750" spc="-50">
                <a:latin typeface="Symbol"/>
                <a:cs typeface="Symbol"/>
              </a:rPr>
              <a:t></a:t>
            </a:r>
            <a:r>
              <a:rPr dirty="0" baseline="3703" sz="1125" spc="-75">
                <a:latin typeface="Times New Roman"/>
                <a:cs typeface="Times New Roman"/>
              </a:rPr>
              <a:t>1</a:t>
            </a:r>
            <a:r>
              <a:rPr dirty="0" baseline="3703" sz="1125" spc="-75">
                <a:latin typeface="Symbol"/>
                <a:cs typeface="Symbol"/>
              </a:rPr>
              <a:t></a:t>
            </a:r>
            <a:r>
              <a:rPr dirty="0" baseline="3703" sz="1125" spc="-75">
                <a:latin typeface="Times New Roman"/>
                <a:cs typeface="Times New Roman"/>
              </a:rPr>
              <a:t> </a:t>
            </a:r>
            <a:r>
              <a:rPr dirty="0" baseline="3703" sz="1125" spc="44" i="1">
                <a:latin typeface="Times New Roman"/>
                <a:cs typeface="Times New Roman"/>
              </a:rPr>
              <a:t>e</a:t>
            </a:r>
            <a:r>
              <a:rPr dirty="0" baseline="29629" sz="1125" spc="44">
                <a:latin typeface="Symbol"/>
                <a:cs typeface="Symbol"/>
              </a:rPr>
              <a:t></a:t>
            </a:r>
            <a:r>
              <a:rPr dirty="0" baseline="29629" sz="1125" spc="44">
                <a:latin typeface="Times New Roman"/>
                <a:cs typeface="Times New Roman"/>
              </a:rPr>
              <a:t> </a:t>
            </a:r>
            <a:r>
              <a:rPr dirty="0" baseline="29629" sz="1125" spc="15" i="1">
                <a:latin typeface="Times New Roman"/>
                <a:cs typeface="Times New Roman"/>
              </a:rPr>
              <a:t>x</a:t>
            </a:r>
            <a:r>
              <a:rPr dirty="0" baseline="29629" sz="1125" spc="-195" i="1">
                <a:latin typeface="Times New Roman"/>
                <a:cs typeface="Times New Roman"/>
              </a:rPr>
              <a:t> </a:t>
            </a:r>
            <a:r>
              <a:rPr dirty="0" baseline="25925" sz="1125" spc="-209">
                <a:latin typeface="Symbol"/>
                <a:cs typeface="Symbol"/>
              </a:rPr>
              <a:t></a:t>
            </a:r>
            <a:r>
              <a:rPr dirty="0" sz="750" spc="-140">
                <a:latin typeface="Symbol"/>
                <a:cs typeface="Symbol"/>
              </a:rPr>
              <a:t></a:t>
            </a:r>
            <a:endParaRPr sz="7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94108" y="1621028"/>
            <a:ext cx="1635125" cy="38227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595"/>
              </a:spcBef>
            </a:pPr>
            <a:r>
              <a:rPr dirty="0" sz="750" spc="10">
                <a:latin typeface="Symbol"/>
                <a:cs typeface="Symbol"/>
              </a:rPr>
              <a:t></a:t>
            </a:r>
            <a:endParaRPr sz="7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  <a:tabLst>
                <a:tab pos="894080" algn="l"/>
              </a:tabLst>
            </a:pPr>
            <a:r>
              <a:rPr dirty="0" baseline="-37037" sz="1125" spc="22">
                <a:latin typeface="Symbol"/>
                <a:cs typeface="Symbol"/>
              </a:rPr>
              <a:t></a:t>
            </a:r>
            <a:r>
              <a:rPr dirty="0" baseline="-37037" sz="1125" spc="2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1 </a:t>
            </a:r>
            <a:r>
              <a:rPr dirty="0" sz="750" spc="50">
                <a:latin typeface="Symbol"/>
                <a:cs typeface="Symbol"/>
              </a:rPr>
              <a:t></a:t>
            </a:r>
            <a:r>
              <a:rPr dirty="0" sz="750" spc="50">
                <a:latin typeface="Times New Roman"/>
                <a:cs typeface="Times New Roman"/>
              </a:rPr>
              <a:t>1</a:t>
            </a:r>
            <a:r>
              <a:rPr dirty="0" sz="750" spc="50">
                <a:latin typeface="Symbol"/>
                <a:cs typeface="Symbol"/>
              </a:rPr>
              <a:t></a:t>
            </a:r>
            <a:r>
              <a:rPr dirty="0" sz="750" spc="-150">
                <a:latin typeface="Times New Roman"/>
                <a:cs typeface="Times New Roman"/>
              </a:rPr>
              <a:t> </a:t>
            </a:r>
            <a:r>
              <a:rPr dirty="0" sz="750" spc="30" i="1">
                <a:latin typeface="Times New Roman"/>
                <a:cs typeface="Times New Roman"/>
              </a:rPr>
              <a:t>e</a:t>
            </a:r>
            <a:r>
              <a:rPr dirty="0" baseline="25925" sz="1125" spc="44">
                <a:latin typeface="Symbol"/>
                <a:cs typeface="Symbol"/>
              </a:rPr>
              <a:t></a:t>
            </a:r>
            <a:r>
              <a:rPr dirty="0" baseline="25925" sz="1125" spc="44">
                <a:latin typeface="Times New Roman"/>
                <a:cs typeface="Times New Roman"/>
              </a:rPr>
              <a:t> </a:t>
            </a:r>
            <a:r>
              <a:rPr dirty="0" baseline="25925" sz="1125" spc="15" i="1">
                <a:latin typeface="Times New Roman"/>
                <a:cs typeface="Times New Roman"/>
              </a:rPr>
              <a:t>x </a:t>
            </a:r>
            <a:r>
              <a:rPr dirty="0" baseline="25925" sz="1125" spc="142" i="1">
                <a:latin typeface="Times New Roman"/>
                <a:cs typeface="Times New Roman"/>
              </a:rPr>
              <a:t> </a:t>
            </a:r>
            <a:r>
              <a:rPr dirty="0" baseline="-37037" sz="1125" spc="22">
                <a:latin typeface="Symbol"/>
                <a:cs typeface="Symbol"/>
              </a:rPr>
              <a:t></a:t>
            </a:r>
            <a:r>
              <a:rPr dirty="0" baseline="-37037" sz="1125" spc="22">
                <a:latin typeface="Times New Roman"/>
                <a:cs typeface="Times New Roman"/>
              </a:rPr>
              <a:t>	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58952" y="1615974"/>
            <a:ext cx="51117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5925" sz="1125" spc="-75">
                <a:latin typeface="Symbol"/>
                <a:cs typeface="Symbol"/>
              </a:rPr>
              <a:t></a:t>
            </a:r>
            <a:r>
              <a:rPr dirty="0" sz="750" spc="-50">
                <a:latin typeface="Symbol"/>
                <a:cs typeface="Symbol"/>
              </a:rPr>
              <a:t></a:t>
            </a:r>
            <a:r>
              <a:rPr dirty="0" baseline="3703" sz="1125" spc="-75">
                <a:latin typeface="Times New Roman"/>
                <a:cs typeface="Times New Roman"/>
              </a:rPr>
              <a:t>1</a:t>
            </a:r>
            <a:r>
              <a:rPr dirty="0" baseline="3703" sz="1125" spc="-75">
                <a:latin typeface="Symbol"/>
                <a:cs typeface="Symbol"/>
              </a:rPr>
              <a:t></a:t>
            </a:r>
            <a:r>
              <a:rPr dirty="0" baseline="3703" sz="1125" spc="-75">
                <a:latin typeface="Times New Roman"/>
                <a:cs typeface="Times New Roman"/>
              </a:rPr>
              <a:t> </a:t>
            </a:r>
            <a:r>
              <a:rPr dirty="0" baseline="3703" sz="1125" spc="44" i="1">
                <a:latin typeface="Times New Roman"/>
                <a:cs typeface="Times New Roman"/>
              </a:rPr>
              <a:t>e</a:t>
            </a:r>
            <a:r>
              <a:rPr dirty="0" baseline="29629" sz="1125" spc="44">
                <a:latin typeface="Symbol"/>
                <a:cs typeface="Symbol"/>
              </a:rPr>
              <a:t></a:t>
            </a:r>
            <a:r>
              <a:rPr dirty="0" baseline="29629" sz="1125" spc="44">
                <a:latin typeface="Times New Roman"/>
                <a:cs typeface="Times New Roman"/>
              </a:rPr>
              <a:t> </a:t>
            </a:r>
            <a:r>
              <a:rPr dirty="0" baseline="29629" sz="1125" spc="15" i="1">
                <a:latin typeface="Times New Roman"/>
                <a:cs typeface="Times New Roman"/>
              </a:rPr>
              <a:t>x</a:t>
            </a:r>
            <a:r>
              <a:rPr dirty="0" baseline="29629" sz="1125" spc="-195" i="1">
                <a:latin typeface="Times New Roman"/>
                <a:cs typeface="Times New Roman"/>
              </a:rPr>
              <a:t> </a:t>
            </a:r>
            <a:r>
              <a:rPr dirty="0" baseline="25925" sz="1125" spc="-120">
                <a:latin typeface="Symbol"/>
                <a:cs typeface="Symbol"/>
              </a:rPr>
              <a:t></a:t>
            </a:r>
            <a:r>
              <a:rPr dirty="0" sz="750" spc="-80">
                <a:latin typeface="Symbol"/>
                <a:cs typeface="Symbol"/>
              </a:rPr>
              <a:t></a:t>
            </a:r>
            <a:r>
              <a:rPr dirty="0" baseline="59259" sz="1125" spc="-120">
                <a:latin typeface="Times New Roman"/>
                <a:cs typeface="Times New Roman"/>
              </a:rPr>
              <a:t>2</a:t>
            </a:r>
            <a:endParaRPr baseline="59259" sz="112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12331" y="1558892"/>
            <a:ext cx="361950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750" spc="45">
                <a:latin typeface="Times New Roman"/>
                <a:cs typeface="Times New Roman"/>
              </a:rPr>
              <a:t>1</a:t>
            </a:r>
            <a:r>
              <a:rPr dirty="0" sz="750" spc="45">
                <a:latin typeface="Symbol"/>
                <a:cs typeface="Symbol"/>
              </a:rPr>
              <a:t></a:t>
            </a:r>
            <a:r>
              <a:rPr dirty="0" sz="750" spc="-150">
                <a:latin typeface="Times New Roman"/>
                <a:cs typeface="Times New Roman"/>
              </a:rPr>
              <a:t> </a:t>
            </a:r>
            <a:r>
              <a:rPr dirty="0" sz="750" spc="30" i="1">
                <a:latin typeface="Times New Roman"/>
                <a:cs typeface="Times New Roman"/>
              </a:rPr>
              <a:t>e</a:t>
            </a:r>
            <a:r>
              <a:rPr dirty="0" baseline="25925" sz="1125" spc="44">
                <a:latin typeface="Symbol"/>
                <a:cs typeface="Symbol"/>
              </a:rPr>
              <a:t></a:t>
            </a:r>
            <a:r>
              <a:rPr dirty="0" baseline="25925" sz="1125" spc="44">
                <a:latin typeface="Times New Roman"/>
                <a:cs typeface="Times New Roman"/>
              </a:rPr>
              <a:t> </a:t>
            </a:r>
            <a:r>
              <a:rPr dirty="0" baseline="25925" sz="1125" spc="15" i="1">
                <a:latin typeface="Times New Roman"/>
                <a:cs typeface="Times New Roman"/>
              </a:rPr>
              <a:t>x</a:t>
            </a:r>
            <a:endParaRPr baseline="25925" sz="112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09007" y="1418816"/>
            <a:ext cx="158559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041400" algn="l"/>
              </a:tabLst>
            </a:pPr>
            <a:r>
              <a:rPr dirty="0" sz="750" spc="25">
                <a:latin typeface="Times New Roman"/>
                <a:cs typeface="Times New Roman"/>
              </a:rPr>
              <a:t>Because:  </a:t>
            </a:r>
            <a:r>
              <a:rPr dirty="0" sz="750" spc="-5" i="1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Symbol"/>
                <a:cs typeface="Symbol"/>
              </a:rPr>
              <a:t></a:t>
            </a:r>
            <a:r>
              <a:rPr dirty="0" sz="750" spc="-5" i="1">
                <a:latin typeface="Times New Roman"/>
                <a:cs typeface="Times New Roman"/>
              </a:rPr>
              <a:t>x</a:t>
            </a:r>
            <a:r>
              <a:rPr dirty="0" sz="1000" spc="-5">
                <a:latin typeface="Symbol"/>
                <a:cs typeface="Symbol"/>
              </a:rPr>
              <a:t>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u="sng" baseline="37037" sz="112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baseline="37037" sz="1125" spc="3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12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sz="750" spc="10">
                <a:latin typeface="Times New Roman"/>
                <a:cs typeface="Times New Roman"/>
              </a:rPr>
              <a:t>so </a:t>
            </a:r>
            <a:r>
              <a:rPr dirty="0" sz="750" spc="40" i="1">
                <a:latin typeface="Times New Roman"/>
                <a:cs typeface="Times New Roman"/>
              </a:rPr>
              <a:t>g</a:t>
            </a:r>
            <a:r>
              <a:rPr dirty="0" sz="750" spc="40">
                <a:latin typeface="Times New Roman"/>
                <a:cs typeface="Times New Roman"/>
              </a:rPr>
              <a:t>' </a:t>
            </a:r>
            <a:r>
              <a:rPr dirty="0" sz="1000" spc="-30">
                <a:latin typeface="Symbol"/>
                <a:cs typeface="Symbol"/>
              </a:rPr>
              <a:t></a:t>
            </a:r>
            <a:r>
              <a:rPr dirty="0" sz="750" spc="-30" i="1">
                <a:latin typeface="Times New Roman"/>
                <a:cs typeface="Times New Roman"/>
              </a:rPr>
              <a:t>x</a:t>
            </a:r>
            <a:r>
              <a:rPr dirty="0" sz="1000" spc="-30">
                <a:latin typeface="Symbol"/>
                <a:cs typeface="Symbol"/>
              </a:rPr>
              <a:t></a:t>
            </a:r>
            <a:r>
              <a:rPr dirty="0" sz="1000" spc="-15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endParaRPr sz="7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34407" y="1162025"/>
            <a:ext cx="1405890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50" spc="5">
                <a:latin typeface="Times New Roman"/>
                <a:cs typeface="Times New Roman"/>
              </a:rPr>
              <a:t>First, </a:t>
            </a:r>
            <a:r>
              <a:rPr dirty="0" sz="750" spc="10">
                <a:latin typeface="Times New Roman"/>
                <a:cs typeface="Times New Roman"/>
              </a:rPr>
              <a:t>notice </a:t>
            </a:r>
            <a:r>
              <a:rPr dirty="0" sz="750" spc="40" i="1">
                <a:latin typeface="Times New Roman"/>
                <a:cs typeface="Times New Roman"/>
              </a:rPr>
              <a:t>g</a:t>
            </a:r>
            <a:r>
              <a:rPr dirty="0" sz="750" spc="40">
                <a:latin typeface="Times New Roman"/>
                <a:cs typeface="Times New Roman"/>
              </a:rPr>
              <a:t>' </a:t>
            </a:r>
            <a:r>
              <a:rPr dirty="0" sz="1000" spc="-25">
                <a:latin typeface="Symbol"/>
                <a:cs typeface="Symbol"/>
              </a:rPr>
              <a:t></a:t>
            </a:r>
            <a:r>
              <a:rPr dirty="0" sz="750" spc="-25" i="1">
                <a:latin typeface="Times New Roman"/>
                <a:cs typeface="Times New Roman"/>
              </a:rPr>
              <a:t>x</a:t>
            </a:r>
            <a:r>
              <a:rPr dirty="0" sz="1000" spc="-25">
                <a:latin typeface="Symbol"/>
                <a:cs typeface="Symbol"/>
              </a:rPr>
              <a:t>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-114">
                <a:latin typeface="Times New Roman"/>
                <a:cs typeface="Times New Roman"/>
              </a:rPr>
              <a:t> </a:t>
            </a:r>
            <a:r>
              <a:rPr dirty="0" sz="750" spc="-25" i="1">
                <a:latin typeface="Times New Roman"/>
                <a:cs typeface="Times New Roman"/>
              </a:rPr>
              <a:t>g</a:t>
            </a:r>
            <a:r>
              <a:rPr dirty="0" sz="1000" spc="-25">
                <a:latin typeface="Symbol"/>
                <a:cs typeface="Symbol"/>
              </a:rPr>
              <a:t></a:t>
            </a:r>
            <a:r>
              <a:rPr dirty="0" sz="750" spc="-25" i="1">
                <a:latin typeface="Times New Roman"/>
                <a:cs typeface="Times New Roman"/>
              </a:rPr>
              <a:t>x</a:t>
            </a:r>
            <a:r>
              <a:rPr dirty="0" sz="1000" spc="-25">
                <a:latin typeface="Symbol"/>
                <a:cs typeface="Symbol"/>
              </a:rPr>
              <a:t></a:t>
            </a:r>
            <a:r>
              <a:rPr dirty="0" sz="750" spc="-25">
                <a:latin typeface="Times New Roman"/>
                <a:cs typeface="Times New Roman"/>
              </a:rPr>
              <a:t>1</a:t>
            </a:r>
            <a:r>
              <a:rPr dirty="0" sz="750" spc="-25">
                <a:latin typeface="Symbol"/>
                <a:cs typeface="Symbol"/>
              </a:rPr>
              <a:t></a:t>
            </a:r>
            <a:r>
              <a:rPr dirty="0" sz="750" spc="-25">
                <a:latin typeface="Times New Roman"/>
                <a:cs typeface="Times New Roman"/>
              </a:rPr>
              <a:t> </a:t>
            </a:r>
            <a:r>
              <a:rPr dirty="0" sz="750" spc="-25" i="1">
                <a:latin typeface="Times New Roman"/>
                <a:cs typeface="Times New Roman"/>
              </a:rPr>
              <a:t>g</a:t>
            </a:r>
            <a:r>
              <a:rPr dirty="0" sz="1000" spc="-25">
                <a:latin typeface="Symbol"/>
                <a:cs typeface="Symbol"/>
              </a:rPr>
              <a:t></a:t>
            </a:r>
            <a:r>
              <a:rPr dirty="0" sz="750" spc="-25" i="1">
                <a:latin typeface="Times New Roman"/>
                <a:cs typeface="Times New Roman"/>
              </a:rPr>
              <a:t>x</a:t>
            </a:r>
            <a:r>
              <a:rPr dirty="0" sz="1000" spc="-25">
                <a:latin typeface="Symbol"/>
                <a:cs typeface="Symbol"/>
              </a:rPr>
              <a:t>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48589" y="2636314"/>
            <a:ext cx="182245" cy="1454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750" spc="40">
                <a:latin typeface="Symbol"/>
                <a:cs typeface="Symbol"/>
              </a:rPr>
              <a:t></a:t>
            </a:r>
            <a:r>
              <a:rPr dirty="0" baseline="3703" sz="1125" spc="60">
                <a:latin typeface="Symbol"/>
                <a:cs typeface="Symbol"/>
              </a:rPr>
              <a:t></a:t>
            </a:r>
            <a:r>
              <a:rPr dirty="0" baseline="74074" sz="675" spc="60">
                <a:latin typeface="Times New Roman"/>
                <a:cs typeface="Times New Roman"/>
              </a:rPr>
              <a:t>2</a:t>
            </a:r>
            <a:endParaRPr baseline="74074" sz="67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10560" y="3552183"/>
            <a:ext cx="1743075" cy="58483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43204" marR="401320" indent="-120650">
              <a:lnSpc>
                <a:spcPct val="105100"/>
              </a:lnSpc>
              <a:spcBef>
                <a:spcPts val="200"/>
              </a:spcBef>
            </a:pP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baseline="-9661" sz="1725" spc="172">
                <a:latin typeface="Symbol"/>
                <a:cs typeface="Symbol"/>
              </a:rPr>
              <a:t>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55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2</a:t>
            </a:r>
            <a:r>
              <a:rPr dirty="0" sz="800" spc="45" i="1">
                <a:latin typeface="Symbol"/>
                <a:cs typeface="Symbol"/>
              </a:rPr>
              <a:t></a:t>
            </a:r>
            <a:r>
              <a:rPr dirty="0" baseline="-24691" sz="675" i="1">
                <a:latin typeface="Times New Roman"/>
                <a:cs typeface="Times New Roman"/>
              </a:rPr>
              <a:t>i</a:t>
            </a:r>
            <a:r>
              <a:rPr dirty="0" baseline="-24691" sz="675" spc="-37" i="1">
                <a:latin typeface="Times New Roman"/>
                <a:cs typeface="Times New Roman"/>
              </a:rPr>
              <a:t> </a:t>
            </a:r>
            <a:r>
              <a:rPr dirty="0" sz="750" spc="70" i="1">
                <a:latin typeface="Times New Roman"/>
                <a:cs typeface="Times New Roman"/>
              </a:rPr>
              <a:t>g</a:t>
            </a:r>
            <a:r>
              <a:rPr dirty="0" sz="1000" spc="-95">
                <a:latin typeface="Symbol"/>
                <a:cs typeface="Symbol"/>
              </a:rPr>
              <a:t></a:t>
            </a:r>
            <a:r>
              <a:rPr dirty="0" sz="750" spc="15">
                <a:latin typeface="Times New Roman"/>
                <a:cs typeface="Times New Roman"/>
              </a:rPr>
              <a:t>ne</a:t>
            </a:r>
            <a:r>
              <a:rPr dirty="0" sz="750" spc="55">
                <a:latin typeface="Times New Roman"/>
                <a:cs typeface="Times New Roman"/>
              </a:rPr>
              <a:t>t</a:t>
            </a:r>
            <a:r>
              <a:rPr dirty="0" baseline="-24691" sz="675" i="1">
                <a:latin typeface="Times New Roman"/>
                <a:cs typeface="Times New Roman"/>
              </a:rPr>
              <a:t>i</a:t>
            </a:r>
            <a:r>
              <a:rPr dirty="0" baseline="-24691" sz="675" spc="22" i="1">
                <a:latin typeface="Times New Roman"/>
                <a:cs typeface="Times New Roman"/>
              </a:rPr>
              <a:t> </a:t>
            </a:r>
            <a:r>
              <a:rPr dirty="0" sz="1000" spc="-140">
                <a:latin typeface="Symbol"/>
                <a:cs typeface="Symbol"/>
              </a:rPr>
              <a:t></a:t>
            </a:r>
            <a:r>
              <a:rPr dirty="0" sz="1000" spc="-175">
                <a:latin typeface="Symbol"/>
                <a:cs typeface="Symbol"/>
              </a:rPr>
              <a:t></a:t>
            </a:r>
            <a:r>
              <a:rPr dirty="0" sz="750" spc="70">
                <a:latin typeface="Times New Roman"/>
                <a:cs typeface="Times New Roman"/>
              </a:rPr>
              <a:t>1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-20">
                <a:latin typeface="Times New Roman"/>
                <a:cs typeface="Times New Roman"/>
              </a:rPr>
              <a:t> </a:t>
            </a:r>
            <a:r>
              <a:rPr dirty="0" sz="750" spc="70" i="1">
                <a:latin typeface="Times New Roman"/>
                <a:cs typeface="Times New Roman"/>
              </a:rPr>
              <a:t>g</a:t>
            </a:r>
            <a:r>
              <a:rPr dirty="0" sz="1000" spc="-95">
                <a:latin typeface="Symbol"/>
                <a:cs typeface="Symbol"/>
              </a:rPr>
              <a:t></a:t>
            </a:r>
            <a:r>
              <a:rPr dirty="0" sz="750" spc="15">
                <a:latin typeface="Times New Roman"/>
                <a:cs typeface="Times New Roman"/>
              </a:rPr>
              <a:t>ne</a:t>
            </a:r>
            <a:r>
              <a:rPr dirty="0" sz="750" spc="55">
                <a:latin typeface="Times New Roman"/>
                <a:cs typeface="Times New Roman"/>
              </a:rPr>
              <a:t>t</a:t>
            </a:r>
            <a:r>
              <a:rPr dirty="0" baseline="-24691" sz="675" i="1">
                <a:latin typeface="Times New Roman"/>
                <a:cs typeface="Times New Roman"/>
              </a:rPr>
              <a:t>i</a:t>
            </a:r>
            <a:r>
              <a:rPr dirty="0" baseline="-24691" sz="675" spc="22" i="1">
                <a:latin typeface="Times New Roman"/>
                <a:cs typeface="Times New Roman"/>
              </a:rPr>
              <a:t> </a:t>
            </a:r>
            <a:r>
              <a:rPr dirty="0" sz="1000" spc="-110">
                <a:latin typeface="Symbol"/>
                <a:cs typeface="Symbol"/>
              </a:rPr>
              <a:t></a:t>
            </a:r>
            <a:r>
              <a:rPr dirty="0" sz="1000" spc="-85">
                <a:latin typeface="Symbol"/>
                <a:cs typeface="Symbol"/>
              </a:rPr>
              <a:t></a:t>
            </a:r>
            <a:r>
              <a:rPr dirty="0" sz="750" spc="-5" i="1">
                <a:latin typeface="Times New Roman"/>
                <a:cs typeface="Times New Roman"/>
              </a:rPr>
              <a:t>x</a:t>
            </a:r>
            <a:r>
              <a:rPr dirty="0" baseline="-24691" sz="675" i="1">
                <a:latin typeface="Times New Roman"/>
                <a:cs typeface="Times New Roman"/>
              </a:rPr>
              <a:t>ij </a:t>
            </a:r>
            <a:r>
              <a:rPr dirty="0" baseline="-24691" sz="675" i="1">
                <a:latin typeface="Times New Roman"/>
                <a:cs typeface="Times New Roman"/>
              </a:rPr>
              <a:t>  </a:t>
            </a:r>
            <a:r>
              <a:rPr dirty="0" sz="450" i="1">
                <a:latin typeface="Times New Roman"/>
                <a:cs typeface="Times New Roman"/>
              </a:rPr>
              <a:t>i</a:t>
            </a:r>
            <a:endParaRPr sz="450">
              <a:latin typeface="Times New Roman"/>
              <a:cs typeface="Times New Roman"/>
            </a:endParaRPr>
          </a:p>
          <a:p>
            <a:pPr marL="25400">
              <a:lnSpc>
                <a:spcPts val="1220"/>
              </a:lnSpc>
              <a:tabLst>
                <a:tab pos="1152525" algn="l"/>
              </a:tabLst>
            </a:pPr>
            <a:r>
              <a:rPr dirty="0" sz="750" spc="10">
                <a:latin typeface="Times New Roman"/>
                <a:cs typeface="Times New Roman"/>
              </a:rPr>
              <a:t>where   </a:t>
            </a:r>
            <a:r>
              <a:rPr dirty="0" sz="800" spc="20" i="1">
                <a:latin typeface="Symbol"/>
                <a:cs typeface="Symbol"/>
              </a:rPr>
              <a:t></a:t>
            </a:r>
            <a:r>
              <a:rPr dirty="0" baseline="-24691" sz="675" spc="30" i="1">
                <a:latin typeface="Times New Roman"/>
                <a:cs typeface="Times New Roman"/>
              </a:rPr>
              <a:t>i</a:t>
            </a:r>
            <a:r>
              <a:rPr dirty="0" baseline="-24691" sz="675" spc="22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y</a:t>
            </a:r>
            <a:r>
              <a:rPr dirty="0" baseline="-24691" sz="675" spc="7" i="1">
                <a:latin typeface="Times New Roman"/>
                <a:cs typeface="Times New Roman"/>
              </a:rPr>
              <a:t>i  </a:t>
            </a:r>
            <a:r>
              <a:rPr dirty="0" sz="750" spc="15">
                <a:latin typeface="Symbol"/>
                <a:cs typeface="Symbol"/>
              </a:rPr>
              <a:t>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Out(x</a:t>
            </a:r>
            <a:r>
              <a:rPr dirty="0" sz="750" spc="-65">
                <a:latin typeface="Times New Roman"/>
                <a:cs typeface="Times New Roman"/>
              </a:rPr>
              <a:t> </a:t>
            </a:r>
            <a:r>
              <a:rPr dirty="0" baseline="-24691" sz="675" i="1">
                <a:latin typeface="Times New Roman"/>
                <a:cs typeface="Times New Roman"/>
              </a:rPr>
              <a:t>i</a:t>
            </a:r>
            <a:r>
              <a:rPr dirty="0" baseline="-24691" sz="675" spc="-15" i="1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)	net</a:t>
            </a:r>
            <a:r>
              <a:rPr dirty="0" sz="750" spc="-145">
                <a:latin typeface="Times New Roman"/>
                <a:cs typeface="Times New Roman"/>
              </a:rPr>
              <a:t> </a:t>
            </a:r>
            <a:r>
              <a:rPr dirty="0" baseline="-24691" sz="675" i="1">
                <a:latin typeface="Times New Roman"/>
                <a:cs typeface="Times New Roman"/>
              </a:rPr>
              <a:t>i</a:t>
            </a:r>
            <a:r>
              <a:rPr dirty="0" baseline="-24691" sz="675" spc="44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Symbol"/>
                <a:cs typeface="Symbol"/>
              </a:rPr>
              <a:t></a:t>
            </a:r>
            <a:r>
              <a:rPr dirty="0" sz="750" spc="-30">
                <a:latin typeface="Times New Roman"/>
                <a:cs typeface="Times New Roman"/>
              </a:rPr>
              <a:t> </a:t>
            </a:r>
            <a:r>
              <a:rPr dirty="0" baseline="-9661" sz="1725" spc="22">
                <a:latin typeface="Symbol"/>
                <a:cs typeface="Symbol"/>
              </a:rPr>
              <a:t></a:t>
            </a:r>
            <a:r>
              <a:rPr dirty="0" baseline="-9661" sz="1725" spc="-270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w</a:t>
            </a:r>
            <a:r>
              <a:rPr dirty="0" baseline="-24691" sz="675" i="1">
                <a:latin typeface="Times New Roman"/>
                <a:cs typeface="Times New Roman"/>
              </a:rPr>
              <a:t>k</a:t>
            </a:r>
            <a:r>
              <a:rPr dirty="0" baseline="-24691" sz="675" spc="-15" i="1">
                <a:latin typeface="Times New Roman"/>
                <a:cs typeface="Times New Roman"/>
              </a:rPr>
              <a:t> </a:t>
            </a:r>
            <a:r>
              <a:rPr dirty="0" sz="750" spc="10" i="1">
                <a:latin typeface="Times New Roman"/>
                <a:cs typeface="Times New Roman"/>
              </a:rPr>
              <a:t>x</a:t>
            </a:r>
            <a:r>
              <a:rPr dirty="0" baseline="-24691" sz="675" spc="15" i="1">
                <a:latin typeface="Times New Roman"/>
                <a:cs typeface="Times New Roman"/>
              </a:rPr>
              <a:t>k</a:t>
            </a:r>
            <a:endParaRPr baseline="-24691" sz="675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</a:t>
            </a:r>
            <a:r>
              <a:rPr dirty="0" sz="600" spc="-45">
                <a:solidFill>
                  <a:srgbClr val="1C1C1C"/>
                </a:solidFill>
                <a:latin typeface="Tahoma"/>
                <a:cs typeface="Tahoma"/>
              </a:rPr>
              <a:t>Moor</a:t>
            </a:r>
            <a:r>
              <a:rPr dirty="0" baseline="49382" sz="675" spc="-67" i="1">
                <a:latin typeface="Times New Roman"/>
                <a:cs typeface="Times New Roman"/>
              </a:rPr>
              <a:t>k</a:t>
            </a:r>
            <a:r>
              <a:rPr dirty="0" baseline="49382" sz="675" i="1"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219200" y="1110996"/>
            <a:ext cx="3619500" cy="1181100"/>
          </a:xfrm>
          <a:custGeom>
            <a:avLst/>
            <a:gdLst/>
            <a:ahLst/>
            <a:cxnLst/>
            <a:rect l="l" t="t" r="r" b="b"/>
            <a:pathLst>
              <a:path w="3619500" h="1181100">
                <a:moveTo>
                  <a:pt x="0" y="1181100"/>
                </a:moveTo>
                <a:lnTo>
                  <a:pt x="3619500" y="1181100"/>
                </a:lnTo>
                <a:lnTo>
                  <a:pt x="3619500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440935" y="2861834"/>
            <a:ext cx="6921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00" spc="10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411214" y="3171965"/>
            <a:ext cx="132715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700" spc="40" i="1">
                <a:latin typeface="Times New Roman"/>
                <a:cs typeface="Times New Roman"/>
              </a:rPr>
              <a:t>i</a:t>
            </a:r>
            <a:r>
              <a:rPr dirty="0" sz="700" spc="-50">
                <a:latin typeface="Symbol"/>
                <a:cs typeface="Symbol"/>
              </a:rPr>
              <a:t></a:t>
            </a:r>
            <a:r>
              <a:rPr dirty="0" sz="700" spc="1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67528" y="3572635"/>
            <a:ext cx="7366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-5">
                <a:latin typeface="Symbol"/>
                <a:cs typeface="Symbol"/>
              </a:rPr>
              <a:t>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67528" y="3283843"/>
            <a:ext cx="7366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50" spc="-5">
                <a:latin typeface="Symbol"/>
                <a:cs typeface="Symbol"/>
              </a:rPr>
              <a:t>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68341" y="3241161"/>
            <a:ext cx="259079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15555" sz="1875" spc="-7">
                <a:latin typeface="Symbol"/>
                <a:cs typeface="Symbol"/>
              </a:rPr>
              <a:t></a:t>
            </a:r>
            <a:r>
              <a:rPr dirty="0" baseline="-15555" sz="1875" spc="240">
                <a:latin typeface="Times New Roman"/>
                <a:cs typeface="Times New Roman"/>
              </a:rPr>
              <a:t> </a:t>
            </a:r>
            <a:r>
              <a:rPr dirty="0" sz="700" spc="15" i="1">
                <a:latin typeface="Times New Roman"/>
                <a:cs typeface="Times New Roman"/>
              </a:rPr>
              <a:t>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87341" y="3322374"/>
            <a:ext cx="107886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1250" spc="15" i="1">
                <a:latin typeface="Times New Roman"/>
                <a:cs typeface="Times New Roman"/>
              </a:rPr>
              <a:t>g</a:t>
            </a:r>
            <a:r>
              <a:rPr dirty="0" baseline="-23809" sz="1050" spc="22" i="1">
                <a:latin typeface="Times New Roman"/>
                <a:cs typeface="Times New Roman"/>
              </a:rPr>
              <a:t>i </a:t>
            </a:r>
            <a:r>
              <a:rPr dirty="0" sz="1250" spc="-5">
                <a:latin typeface="Symbol"/>
                <a:cs typeface="Symbol"/>
              </a:rPr>
              <a:t>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65" i="1">
                <a:latin typeface="Times New Roman"/>
                <a:cs typeface="Times New Roman"/>
              </a:rPr>
              <a:t>g</a:t>
            </a:r>
            <a:r>
              <a:rPr dirty="0" baseline="6666" sz="1875" spc="97">
                <a:latin typeface="Symbol"/>
                <a:cs typeface="Symbol"/>
              </a:rPr>
              <a:t></a:t>
            </a:r>
            <a:r>
              <a:rPr dirty="0" baseline="-9009" sz="2775" spc="97">
                <a:latin typeface="Symbol"/>
                <a:cs typeface="Symbol"/>
              </a:rPr>
              <a:t></a:t>
            </a:r>
            <a:r>
              <a:rPr dirty="0" baseline="-9009" sz="2775" spc="-442">
                <a:latin typeface="Times New Roman"/>
                <a:cs typeface="Times New Roman"/>
              </a:rPr>
              <a:t> </a:t>
            </a:r>
            <a:r>
              <a:rPr dirty="0" sz="1250" spc="35" i="1">
                <a:latin typeface="Times New Roman"/>
                <a:cs typeface="Times New Roman"/>
              </a:rPr>
              <a:t>w</a:t>
            </a:r>
            <a:r>
              <a:rPr dirty="0" baseline="-23809" sz="1050" spc="52" i="1">
                <a:latin typeface="Times New Roman"/>
                <a:cs typeface="Times New Roman"/>
              </a:rPr>
              <a:t>j </a:t>
            </a:r>
            <a:r>
              <a:rPr dirty="0" sz="1250" spc="-10" i="1">
                <a:latin typeface="Times New Roman"/>
                <a:cs typeface="Times New Roman"/>
              </a:rPr>
              <a:t>x</a:t>
            </a:r>
            <a:r>
              <a:rPr dirty="0" baseline="-23809" sz="1050" spc="-15" i="1">
                <a:latin typeface="Times New Roman"/>
                <a:cs typeface="Times New Roman"/>
              </a:rPr>
              <a:t>ij </a:t>
            </a:r>
            <a:r>
              <a:rPr dirty="0" baseline="6666" sz="1875" spc="-1882">
                <a:latin typeface="Symbol"/>
                <a:cs typeface="Symbol"/>
              </a:rPr>
              <a:t></a:t>
            </a:r>
            <a:endParaRPr baseline="6666" sz="1875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84115" y="3537470"/>
            <a:ext cx="735965" cy="4445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204"/>
              </a:spcBef>
            </a:pPr>
            <a:r>
              <a:rPr dirty="0" baseline="-6666" sz="1875" spc="-7">
                <a:latin typeface="Symbol"/>
                <a:cs typeface="Symbol"/>
              </a:rPr>
              <a:t></a:t>
            </a:r>
            <a:r>
              <a:rPr dirty="0" baseline="-6666" sz="1875" spc="135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j</a:t>
            </a:r>
            <a:r>
              <a:rPr dirty="0" sz="700" spc="5">
                <a:latin typeface="Symbol"/>
                <a:cs typeface="Symbol"/>
              </a:rPr>
              <a:t>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300" spc="30" i="1">
                <a:latin typeface="Symbol"/>
                <a:cs typeface="Symbol"/>
              </a:rPr>
              <a:t></a:t>
            </a:r>
            <a:r>
              <a:rPr dirty="0" baseline="-23809" sz="1050" spc="44" i="1">
                <a:latin typeface="Times New Roman"/>
                <a:cs typeface="Times New Roman"/>
              </a:rPr>
              <a:t>i </a:t>
            </a:r>
            <a:r>
              <a:rPr dirty="0" sz="1200" spc="20">
                <a:latin typeface="Symbol"/>
                <a:cs typeface="Symbol"/>
              </a:rPr>
              <a:t>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y</a:t>
            </a:r>
            <a:r>
              <a:rPr dirty="0" baseline="-23809" sz="1050" i="1">
                <a:latin typeface="Times New Roman"/>
                <a:cs typeface="Times New Roman"/>
              </a:rPr>
              <a:t>i </a:t>
            </a:r>
            <a:r>
              <a:rPr dirty="0" sz="1200" spc="20">
                <a:latin typeface="Symbol"/>
                <a:cs typeface="Symbol"/>
              </a:rPr>
              <a:t>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25" i="1">
                <a:latin typeface="Times New Roman"/>
                <a:cs typeface="Times New Roman"/>
              </a:rPr>
              <a:t>g</a:t>
            </a:r>
            <a:r>
              <a:rPr dirty="0" baseline="-23809" sz="1050" spc="37" i="1">
                <a:latin typeface="Times New Roman"/>
                <a:cs typeface="Times New Roman"/>
              </a:rPr>
              <a:t>i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63620" y="2415031"/>
            <a:ext cx="1837689" cy="77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2108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sigmoid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perceptron  </a:t>
            </a:r>
            <a:r>
              <a:rPr dirty="0" sz="1200" spc="-5">
                <a:latin typeface="Tahoma"/>
                <a:cs typeface="Tahoma"/>
              </a:rPr>
              <a:t>update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rule:</a:t>
            </a:r>
            <a:endParaRPr sz="12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770"/>
              </a:spcBef>
            </a:pPr>
            <a:r>
              <a:rPr dirty="0" sz="1250" spc="65" i="1">
                <a:latin typeface="Times New Roman"/>
                <a:cs typeface="Times New Roman"/>
              </a:rPr>
              <a:t>w</a:t>
            </a:r>
            <a:r>
              <a:rPr dirty="0" baseline="-23809" sz="1050" spc="7" i="1">
                <a:latin typeface="Times New Roman"/>
                <a:cs typeface="Times New Roman"/>
              </a:rPr>
              <a:t>j</a:t>
            </a:r>
            <a:r>
              <a:rPr dirty="0" baseline="-23809" sz="1050" i="1">
                <a:latin typeface="Times New Roman"/>
                <a:cs typeface="Times New Roman"/>
              </a:rPr>
              <a:t> </a:t>
            </a:r>
            <a:r>
              <a:rPr dirty="0" baseline="-23809" sz="1050" spc="89" i="1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Symbol"/>
                <a:cs typeface="Symbol"/>
              </a:rPr>
              <a:t>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65" i="1">
                <a:latin typeface="Times New Roman"/>
                <a:cs typeface="Times New Roman"/>
              </a:rPr>
              <a:t>w</a:t>
            </a:r>
            <a:r>
              <a:rPr dirty="0" baseline="-23809" sz="1050" spc="7" i="1">
                <a:latin typeface="Times New Roman"/>
                <a:cs typeface="Times New Roman"/>
              </a:rPr>
              <a:t>j</a:t>
            </a:r>
            <a:r>
              <a:rPr dirty="0" baseline="-23809" sz="1050" i="1">
                <a:latin typeface="Times New Roman"/>
                <a:cs typeface="Times New Roman"/>
              </a:rPr>
              <a:t>  </a:t>
            </a:r>
            <a:r>
              <a:rPr dirty="0" sz="1250" spc="90">
                <a:latin typeface="Symbol"/>
                <a:cs typeface="Symbol"/>
              </a:rPr>
              <a:t></a:t>
            </a:r>
            <a:r>
              <a:rPr dirty="0" sz="1300" spc="55" i="1">
                <a:latin typeface="Symbol"/>
                <a:cs typeface="Symbol"/>
              </a:rPr>
              <a:t></a:t>
            </a:r>
            <a:r>
              <a:rPr dirty="0" baseline="-9009" sz="2775" spc="112">
                <a:latin typeface="Symbol"/>
                <a:cs typeface="Symbol"/>
              </a:rPr>
              <a:t></a:t>
            </a:r>
            <a:r>
              <a:rPr dirty="0" sz="1300" spc="50" i="1">
                <a:latin typeface="Symbol"/>
                <a:cs typeface="Symbol"/>
              </a:rPr>
              <a:t>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-75" i="1">
                <a:latin typeface="Times New Roman"/>
                <a:cs typeface="Times New Roman"/>
              </a:rPr>
              <a:t> </a:t>
            </a:r>
            <a:r>
              <a:rPr dirty="0" sz="1250" spc="25" i="1">
                <a:latin typeface="Times New Roman"/>
                <a:cs typeface="Times New Roman"/>
              </a:rPr>
              <a:t>g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-52" i="1">
                <a:latin typeface="Times New Roman"/>
                <a:cs typeface="Times New Roman"/>
              </a:rPr>
              <a:t> </a:t>
            </a:r>
            <a:r>
              <a:rPr dirty="0" sz="1600" spc="-285">
                <a:latin typeface="Symbol"/>
                <a:cs typeface="Symbol"/>
              </a:rPr>
              <a:t></a:t>
            </a:r>
            <a:r>
              <a:rPr dirty="0" sz="1250" spc="90">
                <a:latin typeface="Times New Roman"/>
                <a:cs typeface="Times New Roman"/>
              </a:rPr>
              <a:t>1</a:t>
            </a:r>
            <a:r>
              <a:rPr dirty="0" sz="1250" spc="-5">
                <a:latin typeface="Symbol"/>
                <a:cs typeface="Symbol"/>
              </a:rPr>
              <a:t>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25" i="1">
                <a:latin typeface="Times New Roman"/>
                <a:cs typeface="Times New Roman"/>
              </a:rPr>
              <a:t>g</a:t>
            </a:r>
            <a:r>
              <a:rPr dirty="0" baseline="-23809" sz="1050" spc="7" i="1">
                <a:latin typeface="Times New Roman"/>
                <a:cs typeface="Times New Roman"/>
              </a:rPr>
              <a:t>i</a:t>
            </a:r>
            <a:r>
              <a:rPr dirty="0" baseline="-23809" sz="1050" spc="7" i="1">
                <a:latin typeface="Times New Roman"/>
                <a:cs typeface="Times New Roman"/>
              </a:rPr>
              <a:t> </a:t>
            </a:r>
            <a:r>
              <a:rPr dirty="0" sz="1600" spc="-135">
                <a:latin typeface="Symbol"/>
                <a:cs typeface="Symbol"/>
              </a:rPr>
              <a:t></a:t>
            </a:r>
            <a:r>
              <a:rPr dirty="0" sz="1250" spc="-40" i="1">
                <a:latin typeface="Times New Roman"/>
                <a:cs typeface="Times New Roman"/>
              </a:rPr>
              <a:t>x</a:t>
            </a:r>
            <a:r>
              <a:rPr dirty="0" baseline="-23809" sz="1050" spc="7" i="1">
                <a:latin typeface="Times New Roman"/>
                <a:cs typeface="Times New Roman"/>
              </a:rPr>
              <a:t>ij</a:t>
            </a:r>
            <a:endParaRPr baseline="-23809" sz="10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41420" y="3443732"/>
            <a:ext cx="4260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505200" y="2406395"/>
            <a:ext cx="2019300" cy="1600200"/>
          </a:xfrm>
          <a:custGeom>
            <a:avLst/>
            <a:gdLst/>
            <a:ahLst/>
            <a:cxnLst/>
            <a:rect l="l" t="t" r="r" b="b"/>
            <a:pathLst>
              <a:path w="2019300" h="1600200">
                <a:moveTo>
                  <a:pt x="0" y="1600200"/>
                </a:moveTo>
                <a:lnTo>
                  <a:pt x="2019300" y="1600200"/>
                </a:lnTo>
                <a:lnTo>
                  <a:pt x="20193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273050">
              <a:lnSpc>
                <a:spcPct val="100000"/>
              </a:lnSpc>
              <a:spcBef>
                <a:spcPts val="284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Other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Things about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Perceptrons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25120" indent="-172085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Invented and popularized by Rosenblatt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(1962)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25120" marR="1188085" indent="-171450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Even with sigmoid nonlinearity, correct  convergence is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guaranteed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25120" marR="1066800" indent="-171450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400" spc="-5">
                <a:latin typeface="Arial"/>
                <a:cs typeface="Arial"/>
              </a:rPr>
              <a:t>Stable behavior for overconstrained and  underconstrained problems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88719" y="752423"/>
            <a:ext cx="4180840" cy="633730"/>
          </a:xfrm>
          <a:prstGeom prst="rect"/>
        </p:spPr>
        <p:txBody>
          <a:bodyPr wrap="square" lIns="0" tIns="8763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690"/>
              </a:spcBef>
            </a:pPr>
            <a:r>
              <a:rPr dirty="0" spc="-10"/>
              <a:t>Perceptrons </a:t>
            </a:r>
            <a:r>
              <a:rPr dirty="0" spc="-5"/>
              <a:t>and </a:t>
            </a:r>
            <a:r>
              <a:rPr dirty="0" spc="-10"/>
              <a:t>Boolean</a:t>
            </a:r>
            <a:r>
              <a:rPr dirty="0" spc="30"/>
              <a:t> </a:t>
            </a:r>
            <a:r>
              <a:rPr dirty="0" spc="-10"/>
              <a:t>Functions</a:t>
            </a: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200" spc="-5">
                <a:solidFill>
                  <a:srgbClr val="000000"/>
                </a:solidFill>
                <a:latin typeface="Arial"/>
                <a:cs typeface="Arial"/>
              </a:rPr>
              <a:t>If inputs are all 0’s and 1’s and outputs are all 0’s and</a:t>
            </a:r>
            <a:r>
              <a:rPr dirty="0" sz="12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0000"/>
                </a:solidFill>
                <a:latin typeface="Arial"/>
                <a:cs typeface="Arial"/>
              </a:rPr>
              <a:t>1’s…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319" y="1581404"/>
            <a:ext cx="2295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96850" algn="l"/>
                <a:tab pos="1815464" algn="l"/>
              </a:tabLst>
            </a:pPr>
            <a:r>
              <a:rPr dirty="0" sz="1200" spc="-5">
                <a:latin typeface="Arial"/>
                <a:cs typeface="Arial"/>
              </a:rPr>
              <a:t>Can learn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	</a:t>
            </a:r>
            <a:r>
              <a:rPr dirty="0" sz="1200" spc="-5" i="1">
                <a:solidFill>
                  <a:srgbClr val="009A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009A00"/>
                </a:solidFill>
                <a:latin typeface="Arial"/>
                <a:cs typeface="Arial"/>
              </a:rPr>
              <a:t>1 </a:t>
            </a:r>
            <a:r>
              <a:rPr dirty="0" sz="1200">
                <a:solidFill>
                  <a:srgbClr val="009A00"/>
                </a:solidFill>
                <a:latin typeface="Symbol"/>
                <a:cs typeface="Symbol"/>
              </a:rPr>
              <a:t></a:t>
            </a:r>
            <a:r>
              <a:rPr dirty="0" sz="1200" spc="-135">
                <a:solidFill>
                  <a:srgbClr val="009A00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009A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009A00"/>
                </a:solidFill>
                <a:latin typeface="Arial"/>
                <a:cs typeface="Arial"/>
              </a:rPr>
              <a:t>2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319" y="2384552"/>
            <a:ext cx="2281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215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dirty="0" sz="1200" spc="-5">
                <a:latin typeface="Arial"/>
                <a:cs typeface="Arial"/>
              </a:rPr>
              <a:t>Can learn </a:t>
            </a:r>
            <a:r>
              <a:rPr dirty="0" sz="1200">
                <a:latin typeface="Arial"/>
                <a:cs typeface="Arial"/>
              </a:rPr>
              <a:t>the function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33339A"/>
                </a:solidFill>
                <a:latin typeface="Arial"/>
                <a:cs typeface="Arial"/>
              </a:rPr>
              <a:t>1 </a:t>
            </a:r>
            <a:r>
              <a:rPr dirty="0" sz="1200">
                <a:solidFill>
                  <a:srgbClr val="33339A"/>
                </a:solidFill>
                <a:latin typeface="Symbol"/>
                <a:cs typeface="Symbol"/>
              </a:rPr>
              <a:t></a:t>
            </a:r>
            <a:r>
              <a:rPr dirty="0" sz="1200">
                <a:solidFill>
                  <a:srgbClr val="33339A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33339A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33339A"/>
                </a:solidFill>
                <a:latin typeface="Arial"/>
                <a:cs typeface="Arial"/>
              </a:rPr>
              <a:t>2</a:t>
            </a:r>
            <a:r>
              <a:rPr dirty="0" baseline="-20833" sz="1200" spc="-202">
                <a:solidFill>
                  <a:srgbClr val="33339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9A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1415796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6200" y="187299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6350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08512" y="1795208"/>
            <a:ext cx="117475" cy="11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22712" y="1795208"/>
            <a:ext cx="117475" cy="11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2712" y="1414208"/>
            <a:ext cx="117475" cy="11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6300" y="141579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0199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63314" y="1871345"/>
            <a:ext cx="1828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solidFill>
                  <a:srgbClr val="009A00"/>
                </a:solidFill>
                <a:latin typeface="Tahoma"/>
                <a:cs typeface="Tahoma"/>
              </a:rPr>
              <a:t>X</a:t>
            </a:r>
            <a:r>
              <a:rPr dirty="0" baseline="-21367" sz="975" spc="-22">
                <a:solidFill>
                  <a:srgbClr val="009A00"/>
                </a:solidFill>
                <a:latin typeface="Tahoma"/>
                <a:cs typeface="Tahoma"/>
              </a:rPr>
              <a:t>1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6302" y="1570356"/>
            <a:ext cx="1828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solidFill>
                  <a:srgbClr val="009A00"/>
                </a:solidFill>
                <a:latin typeface="Tahoma"/>
                <a:cs typeface="Tahoma"/>
              </a:rPr>
              <a:t>X</a:t>
            </a:r>
            <a:r>
              <a:rPr dirty="0" baseline="-21367" sz="975" spc="-22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62400" y="213969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200" y="259689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6350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22712" y="2519108"/>
            <a:ext cx="117475" cy="11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6300" y="213969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50619" y="2571237"/>
            <a:ext cx="3208020" cy="102361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295"/>
              </a:spcBef>
            </a:pPr>
            <a:r>
              <a:rPr dirty="0" sz="1050" spc="-30" i="1">
                <a:solidFill>
                  <a:srgbClr val="33339A"/>
                </a:solidFill>
                <a:latin typeface="Tahoma"/>
                <a:cs typeface="Tahoma"/>
              </a:rPr>
              <a:t>X</a:t>
            </a:r>
            <a:r>
              <a:rPr dirty="0" baseline="-21367" sz="975" spc="-7">
                <a:solidFill>
                  <a:srgbClr val="33339A"/>
                </a:solidFill>
                <a:latin typeface="Tahoma"/>
                <a:cs typeface="Tahoma"/>
              </a:rPr>
              <a:t>1</a:t>
            </a:r>
            <a:endParaRPr baseline="-21367" sz="975">
              <a:latin typeface="Tahoma"/>
              <a:cs typeface="Tahoma"/>
            </a:endParaRPr>
          </a:p>
          <a:p>
            <a:pPr marL="208915" indent="-171450">
              <a:lnSpc>
                <a:spcPct val="100000"/>
              </a:lnSpc>
              <a:spcBef>
                <a:spcPts val="219"/>
              </a:spcBef>
              <a:buChar char="•"/>
              <a:tabLst>
                <a:tab pos="209550" algn="l"/>
              </a:tabLst>
            </a:pPr>
            <a:r>
              <a:rPr dirty="0" sz="1200" spc="-5">
                <a:latin typeface="Arial"/>
                <a:cs typeface="Arial"/>
              </a:rPr>
              <a:t>Can learn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conjunction </a:t>
            </a:r>
            <a:r>
              <a:rPr dirty="0" sz="1200" spc="-5">
                <a:latin typeface="Arial"/>
                <a:cs typeface="Arial"/>
              </a:rPr>
              <a:t>of literals,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e.g.</a:t>
            </a:r>
            <a:endParaRPr sz="12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160"/>
              </a:spcBef>
            </a:pP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~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FF0000"/>
                </a:solidFill>
                <a:latin typeface="Arial"/>
                <a:cs typeface="Arial"/>
              </a:rPr>
              <a:t>3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dirty="0" sz="12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FF0000"/>
                </a:solidFill>
                <a:latin typeface="Arial"/>
                <a:cs typeface="Arial"/>
              </a:rPr>
              <a:t>4 </a:t>
            </a:r>
            <a:r>
              <a:rPr dirty="0" sz="120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dirty="0" sz="1200" spc="1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baseline="-20833" sz="1200" spc="-7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baseline="-20833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QUESTION:</a:t>
            </a:r>
            <a:r>
              <a:rPr dirty="0" sz="1200" spc="3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WHY?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6302" y="2294256"/>
            <a:ext cx="18288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solidFill>
                  <a:srgbClr val="33339A"/>
                </a:solidFill>
                <a:latin typeface="Tahoma"/>
                <a:cs typeface="Tahoma"/>
              </a:rPr>
              <a:t>X</a:t>
            </a:r>
            <a:r>
              <a:rPr dirty="0" baseline="-21367" sz="975" spc="-22">
                <a:solidFill>
                  <a:srgbClr val="33339A"/>
                </a:solidFill>
                <a:latin typeface="Tahoma"/>
                <a:cs typeface="Tahoma"/>
              </a:rPr>
              <a:t>2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00500" y="213969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6300" y="252069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520"/>
              </a:spcBef>
            </a:pP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Perceptrons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and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Boolean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475"/>
              </a:spcBef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Can learn any disjunction of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literals</a:t>
            </a:r>
            <a:endParaRPr sz="12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Arial"/>
                <a:cs typeface="Arial"/>
              </a:rPr>
              <a:t>e.g. </a:t>
            </a:r>
            <a:r>
              <a:rPr dirty="0" sz="1200" spc="-10" i="1">
                <a:latin typeface="Arial"/>
                <a:cs typeface="Arial"/>
              </a:rPr>
              <a:t>x</a:t>
            </a:r>
            <a:r>
              <a:rPr dirty="0" baseline="-20833" sz="1200" spc="-15"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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~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2 </a:t>
            </a:r>
            <a:r>
              <a:rPr dirty="0" sz="1200">
                <a:latin typeface="Symbol"/>
                <a:cs typeface="Symbol"/>
              </a:rPr>
              <a:t>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~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3 </a:t>
            </a:r>
            <a:r>
              <a:rPr dirty="0" sz="1200">
                <a:latin typeface="Symbol"/>
                <a:cs typeface="Symbol"/>
              </a:rPr>
              <a:t>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4 </a:t>
            </a:r>
            <a:r>
              <a:rPr dirty="0" sz="1200">
                <a:latin typeface="Symbol"/>
                <a:cs typeface="Symbol"/>
              </a:rPr>
              <a:t>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5</a:t>
            </a:r>
            <a:endParaRPr baseline="-20833"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325120" indent="-172085">
              <a:lnSpc>
                <a:spcPct val="100000"/>
              </a:lnSpc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Can learn </a:t>
            </a:r>
            <a:r>
              <a:rPr dirty="0" sz="1200">
                <a:latin typeface="Arial"/>
                <a:cs typeface="Arial"/>
              </a:rPr>
              <a:t>majority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algn="r" marR="982344">
              <a:lnSpc>
                <a:spcPct val="100000"/>
              </a:lnSpc>
              <a:spcBef>
                <a:spcPts val="290"/>
              </a:spcBef>
              <a:tabLst>
                <a:tab pos="1118870" algn="l"/>
              </a:tabLst>
            </a:pPr>
            <a:r>
              <a:rPr dirty="0" sz="1200" spc="-5">
                <a:latin typeface="Arial"/>
                <a:cs typeface="Arial"/>
              </a:rPr>
              <a:t>f(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,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2  </a:t>
            </a:r>
            <a:r>
              <a:rPr dirty="0" sz="1200">
                <a:latin typeface="Arial"/>
                <a:cs typeface="Arial"/>
              </a:rPr>
              <a:t>…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>
                <a:latin typeface="Arial"/>
                <a:cs typeface="Arial"/>
              </a:rPr>
              <a:t> =	1 </a:t>
            </a: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/2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’s or more are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r" marR="934085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Arial"/>
                <a:cs typeface="Arial"/>
              </a:rPr>
              <a:t>0 </a:t>
            </a:r>
            <a:r>
              <a:rPr dirty="0" sz="1200" spc="-5">
                <a:latin typeface="Arial"/>
                <a:cs typeface="Arial"/>
              </a:rPr>
              <a:t>if less than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/2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’s are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325755" marR="1685289" indent="-325755">
              <a:lnSpc>
                <a:spcPct val="121300"/>
              </a:lnSpc>
              <a:spcBef>
                <a:spcPts val="5"/>
              </a:spcBef>
              <a:buChar char="•"/>
              <a:tabLst>
                <a:tab pos="325755" algn="l"/>
              </a:tabLst>
            </a:pPr>
            <a:r>
              <a:rPr dirty="0" sz="1200" spc="-5">
                <a:latin typeface="Arial"/>
                <a:cs typeface="Arial"/>
              </a:rPr>
              <a:t>What about the exclusive or function?  f(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,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10" i="1">
                <a:latin typeface="Arial"/>
                <a:cs typeface="Arial"/>
              </a:rPr>
              <a:t>x</a:t>
            </a:r>
            <a:r>
              <a:rPr dirty="0" baseline="-20833" sz="1200" spc="-15"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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Arial"/>
                <a:cs typeface="Arial"/>
              </a:rPr>
              <a:t>x</a:t>
            </a:r>
            <a:r>
              <a:rPr dirty="0" baseline="-20833" sz="1200" spc="-15">
                <a:latin typeface="Arial"/>
                <a:cs typeface="Arial"/>
              </a:rPr>
              <a:t>2</a:t>
            </a:r>
            <a:r>
              <a:rPr dirty="0" baseline="-20833" sz="1200" spc="202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610870">
              <a:lnSpc>
                <a:spcPct val="100000"/>
              </a:lnSpc>
              <a:spcBef>
                <a:spcPts val="280"/>
              </a:spcBef>
            </a:pP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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Arial"/>
                <a:cs typeface="Arial"/>
              </a:rPr>
              <a:t>~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Symbol"/>
                <a:cs typeface="Symbol"/>
              </a:rPr>
              <a:t>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Arial"/>
                <a:cs typeface="Arial"/>
              </a:rPr>
              <a:t>(~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1 </a:t>
            </a:r>
            <a:r>
              <a:rPr dirty="0" sz="1200">
                <a:latin typeface="Symbol"/>
                <a:cs typeface="Symbol"/>
              </a:rPr>
              <a:t>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81300" y="6278879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0"/>
                </a:moveTo>
                <a:lnTo>
                  <a:pt x="61245" y="2952"/>
                </a:lnTo>
                <a:lnTo>
                  <a:pt x="49149" y="11049"/>
                </a:lnTo>
                <a:lnTo>
                  <a:pt x="41052" y="23145"/>
                </a:lnTo>
                <a:lnTo>
                  <a:pt x="38100" y="38100"/>
                </a:lnTo>
                <a:lnTo>
                  <a:pt x="38100" y="190500"/>
                </a:lnTo>
                <a:lnTo>
                  <a:pt x="35147" y="205454"/>
                </a:lnTo>
                <a:lnTo>
                  <a:pt x="27050" y="217551"/>
                </a:lnTo>
                <a:lnTo>
                  <a:pt x="14954" y="225647"/>
                </a:lnTo>
                <a:lnTo>
                  <a:pt x="0" y="228600"/>
                </a:lnTo>
                <a:lnTo>
                  <a:pt x="14954" y="231552"/>
                </a:lnTo>
                <a:lnTo>
                  <a:pt x="27050" y="239649"/>
                </a:lnTo>
                <a:lnTo>
                  <a:pt x="35147" y="251745"/>
                </a:lnTo>
                <a:lnTo>
                  <a:pt x="38100" y="266700"/>
                </a:lnTo>
                <a:lnTo>
                  <a:pt x="38100" y="419100"/>
                </a:lnTo>
                <a:lnTo>
                  <a:pt x="41052" y="434054"/>
                </a:lnTo>
                <a:lnTo>
                  <a:pt x="49149" y="446151"/>
                </a:lnTo>
                <a:lnTo>
                  <a:pt x="61245" y="454247"/>
                </a:lnTo>
                <a:lnTo>
                  <a:pt x="76200" y="4572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4333" y="797305"/>
            <a:ext cx="245300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Multilayer</a:t>
            </a:r>
            <a:r>
              <a:rPr dirty="0" sz="2200" spc="-75"/>
              <a:t> </a:t>
            </a:r>
            <a:r>
              <a:rPr dirty="0" sz="2200" spc="-5"/>
              <a:t>Networks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290319" y="1192784"/>
            <a:ext cx="411416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The class of functions representable by perceptrons  is limited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1376" y="1592759"/>
            <a:ext cx="73660" cy="40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1495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</a:t>
            </a:r>
            <a:endParaRPr sz="1250">
              <a:latin typeface="Symbol"/>
              <a:cs typeface="Symbol"/>
            </a:endParaRPr>
          </a:p>
          <a:p>
            <a:pPr>
              <a:lnSpc>
                <a:spcPts val="1495"/>
              </a:lnSpc>
            </a:pPr>
            <a:r>
              <a:rPr dirty="0" sz="1250" spc="-5">
                <a:latin typeface="Symbol"/>
                <a:cs typeface="Symbol"/>
              </a:rPr>
              <a:t>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99" y="1592759"/>
            <a:ext cx="7366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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1399" y="1781730"/>
            <a:ext cx="7366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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399" y="1491414"/>
            <a:ext cx="64389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69595" algn="l"/>
              </a:tabLst>
            </a:pPr>
            <a:r>
              <a:rPr dirty="0" sz="1250" spc="-5">
                <a:latin typeface="Symbol"/>
                <a:cs typeface="Symbol"/>
              </a:rPr>
              <a:t></a:t>
            </a:r>
            <a:r>
              <a:rPr dirty="0" sz="1250" spc="-5">
                <a:latin typeface="Times New Roman"/>
                <a:cs typeface="Times New Roman"/>
              </a:rPr>
              <a:t>	</a:t>
            </a:r>
            <a:r>
              <a:rPr dirty="0" sz="1250" spc="-5">
                <a:latin typeface="Symbol"/>
                <a:cs typeface="Symbol"/>
              </a:rPr>
              <a:t>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2394" y="1603963"/>
            <a:ext cx="6921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15">
                <a:latin typeface="Symbol"/>
                <a:cs typeface="Symbol"/>
              </a:rPr>
              <a:t>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9885" y="1569855"/>
            <a:ext cx="474345" cy="39306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78105" marR="5080" indent="-78740">
              <a:lnSpc>
                <a:spcPct val="81900"/>
              </a:lnSpc>
              <a:spcBef>
                <a:spcPts val="525"/>
              </a:spcBef>
              <a:tabLst>
                <a:tab pos="306070" algn="l"/>
              </a:tabLst>
            </a:pPr>
            <a:r>
              <a:rPr dirty="0" sz="1850" spc="15">
                <a:latin typeface="Symbol"/>
                <a:cs typeface="Symbol"/>
              </a:rPr>
              <a:t></a:t>
            </a:r>
            <a:r>
              <a:rPr dirty="0" sz="1850" spc="15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j j  </a:t>
            </a:r>
            <a:r>
              <a:rPr dirty="0" sz="700" i="1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3446" y="1514124"/>
            <a:ext cx="1779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36700" algn="l"/>
              </a:tabLst>
            </a:pPr>
            <a:r>
              <a:rPr dirty="0" sz="1250" spc="-5">
                <a:latin typeface="Times New Roman"/>
                <a:cs typeface="Times New Roman"/>
              </a:rPr>
              <a:t>Out(x) </a:t>
            </a:r>
            <a:r>
              <a:rPr dirty="0" sz="1250" spc="-5">
                <a:latin typeface="Symbol"/>
                <a:cs typeface="Symbol"/>
              </a:rPr>
              <a:t>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g </a:t>
            </a:r>
            <a:r>
              <a:rPr dirty="0" sz="2000" spc="-170">
                <a:latin typeface="Symbol"/>
                <a:cs typeface="Symbol"/>
              </a:rPr>
              <a:t></a:t>
            </a:r>
            <a:r>
              <a:rPr dirty="0" sz="1250" spc="-170" b="1">
                <a:latin typeface="Times New Roman"/>
                <a:cs typeface="Times New Roman"/>
              </a:rPr>
              <a:t>w </a:t>
            </a:r>
            <a:r>
              <a:rPr dirty="0" sz="1250" spc="-160" b="1">
                <a:latin typeface="Times New Roman"/>
                <a:cs typeface="Times New Roman"/>
              </a:rPr>
              <a:t> </a:t>
            </a:r>
            <a:r>
              <a:rPr dirty="0" sz="1250" spc="-35" b="1">
                <a:latin typeface="Times New Roman"/>
                <a:cs typeface="Times New Roman"/>
              </a:rPr>
              <a:t>x</a:t>
            </a:r>
            <a:r>
              <a:rPr dirty="0" sz="2000" spc="-35">
                <a:latin typeface="Symbol"/>
                <a:cs typeface="Symbol"/>
              </a:rPr>
              <a:t></a:t>
            </a:r>
            <a:r>
              <a:rPr dirty="0" sz="1250" spc="-35">
                <a:latin typeface="Symbol"/>
                <a:cs typeface="Symbol"/>
              </a:rPr>
              <a:t>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g	w</a:t>
            </a:r>
            <a:r>
              <a:rPr dirty="0" sz="1250" spc="30" i="1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820" y="2488183"/>
            <a:ext cx="1073150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Arial"/>
                <a:cs typeface="Arial"/>
              </a:rPr>
              <a:t>Use a wider  </a:t>
            </a:r>
            <a:r>
              <a:rPr dirty="0" sz="1200" i="1">
                <a:latin typeface="Arial"/>
                <a:cs typeface="Arial"/>
              </a:rPr>
              <a:t>representation</a:t>
            </a:r>
            <a:r>
              <a:rPr dirty="0" sz="1200" spc="-9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577" y="3238174"/>
            <a:ext cx="6858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00" spc="10">
                <a:latin typeface="Symbol"/>
                <a:cs typeface="Symbol"/>
              </a:rPr>
              <a:t>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5577" y="3145980"/>
            <a:ext cx="6858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00" spc="10">
                <a:latin typeface="Symbol"/>
                <a:cs typeface="Symbol"/>
              </a:rPr>
              <a:t>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2981" y="3238160"/>
            <a:ext cx="184785" cy="3549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ts val="1270"/>
              </a:lnSpc>
              <a:spcBef>
                <a:spcPts val="135"/>
              </a:spcBef>
            </a:pPr>
            <a:r>
              <a:rPr dirty="0" baseline="-7575" sz="1650" spc="75">
                <a:latin typeface="Symbol"/>
                <a:cs typeface="Symbol"/>
              </a:rPr>
              <a:t></a:t>
            </a:r>
            <a:r>
              <a:rPr dirty="0" sz="1100" spc="50">
                <a:latin typeface="Symbol"/>
                <a:cs typeface="Symbol"/>
              </a:rPr>
              <a:t></a:t>
            </a:r>
            <a:endParaRPr sz="1100">
              <a:latin typeface="Symbol"/>
              <a:cs typeface="Symbol"/>
            </a:endParaRPr>
          </a:p>
          <a:p>
            <a:pPr marL="25400">
              <a:lnSpc>
                <a:spcPts val="1270"/>
              </a:lnSpc>
            </a:pPr>
            <a:r>
              <a:rPr dirty="0" sz="1100" spc="50">
                <a:latin typeface="Symbol"/>
                <a:cs typeface="Symbol"/>
              </a:rPr>
              <a:t></a:t>
            </a:r>
            <a:r>
              <a:rPr dirty="0" baseline="-7575" sz="1650" spc="75">
                <a:latin typeface="Symbol"/>
                <a:cs typeface="Symbol"/>
              </a:rPr>
              <a:t></a:t>
            </a:r>
            <a:endParaRPr baseline="-7575" sz="16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981" y="3145965"/>
            <a:ext cx="184785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7575" sz="1650" spc="75">
                <a:latin typeface="Symbol"/>
                <a:cs typeface="Symbol"/>
              </a:rPr>
              <a:t></a:t>
            </a:r>
            <a:r>
              <a:rPr dirty="0" sz="1100" spc="50">
                <a:latin typeface="Symbol"/>
                <a:cs typeface="Symbol"/>
              </a:rPr>
              <a:t>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7172" y="3162741"/>
            <a:ext cx="6858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00" spc="10">
                <a:latin typeface="Symbol"/>
                <a:cs typeface="Symbol"/>
              </a:rPr>
              <a:t>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7172" y="3393625"/>
            <a:ext cx="177165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100" spc="10">
                <a:latin typeface="Symbol"/>
                <a:cs typeface="Symbol"/>
              </a:rPr>
              <a:t>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650" spc="5" i="1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0177" y="3391315"/>
            <a:ext cx="230504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baseline="-7575" sz="1650" spc="15">
                <a:latin typeface="Symbol"/>
                <a:cs typeface="Symbol"/>
              </a:rPr>
              <a:t></a:t>
            </a:r>
            <a:r>
              <a:rPr dirty="0" baseline="-7575" sz="1650" spc="97">
                <a:latin typeface="Times New Roman"/>
                <a:cs typeface="Times New Roman"/>
              </a:rPr>
              <a:t> </a:t>
            </a:r>
            <a:r>
              <a:rPr dirty="0" sz="650" i="1">
                <a:latin typeface="Times New Roman"/>
                <a:cs typeface="Times New Roman"/>
              </a:rPr>
              <a:t>j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7201" y="3216897"/>
            <a:ext cx="99377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  <a:tab pos="480695" algn="l"/>
              </a:tabLst>
            </a:pPr>
            <a:r>
              <a:rPr dirty="0" sz="1700" spc="5">
                <a:latin typeface="Symbol"/>
                <a:cs typeface="Symbol"/>
              </a:rPr>
              <a:t></a:t>
            </a:r>
            <a:r>
              <a:rPr dirty="0" sz="1700" spc="5">
                <a:latin typeface="Times New Roman"/>
                <a:cs typeface="Times New Roman"/>
              </a:rPr>
              <a:t>	</a:t>
            </a:r>
            <a:r>
              <a:rPr dirty="0" sz="650" i="1">
                <a:latin typeface="Times New Roman"/>
                <a:cs typeface="Times New Roman"/>
              </a:rPr>
              <a:t>j	</a:t>
            </a:r>
            <a:r>
              <a:rPr dirty="0" sz="1700" spc="5">
                <a:latin typeface="Symbol"/>
                <a:cs typeface="Symbol"/>
              </a:rPr>
              <a:t></a:t>
            </a:r>
            <a:r>
              <a:rPr dirty="0" sz="1700" spc="400">
                <a:latin typeface="Times New Roman"/>
                <a:cs typeface="Times New Roman"/>
              </a:rPr>
              <a:t> </a:t>
            </a:r>
            <a:r>
              <a:rPr dirty="0" sz="650" spc="5" i="1">
                <a:latin typeface="Times New Roman"/>
                <a:cs typeface="Times New Roman"/>
              </a:rPr>
              <a:t>jk jk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5195" y="3255702"/>
            <a:ext cx="160020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839469" algn="l"/>
                <a:tab pos="1336675" algn="l"/>
              </a:tabLst>
            </a:pPr>
            <a:r>
              <a:rPr dirty="0" sz="1100" spc="10">
                <a:latin typeface="Times New Roman"/>
                <a:cs typeface="Times New Roman"/>
              </a:rPr>
              <a:t>Out(x)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Symbol"/>
                <a:cs typeface="Symbol"/>
              </a:rPr>
              <a:t>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g	</a:t>
            </a:r>
            <a:r>
              <a:rPr dirty="0" sz="1100" spc="30" i="1">
                <a:latin typeface="Times New Roman"/>
                <a:cs typeface="Times New Roman"/>
              </a:rPr>
              <a:t>W</a:t>
            </a:r>
            <a:r>
              <a:rPr dirty="0" sz="1100" spc="120" i="1">
                <a:latin typeface="Times New Roman"/>
                <a:cs typeface="Times New Roman"/>
              </a:rPr>
              <a:t> </a:t>
            </a:r>
            <a:r>
              <a:rPr dirty="0" sz="1100" spc="50" i="1">
                <a:latin typeface="Times New Roman"/>
                <a:cs typeface="Times New Roman"/>
              </a:rPr>
              <a:t>g</a:t>
            </a:r>
            <a:r>
              <a:rPr dirty="0" sz="1100" spc="50">
                <a:latin typeface="Symbol"/>
                <a:cs typeface="Symbol"/>
              </a:rPr>
              <a:t></a:t>
            </a:r>
            <a:r>
              <a:rPr dirty="0" sz="1100" spc="50">
                <a:latin typeface="Times New Roman"/>
                <a:cs typeface="Times New Roman"/>
              </a:rPr>
              <a:t>	</a:t>
            </a:r>
            <a:r>
              <a:rPr dirty="0" sz="1100" spc="25" i="1">
                <a:latin typeface="Times New Roman"/>
                <a:cs typeface="Times New Roman"/>
              </a:rPr>
              <a:t>w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 spc="15" i="1">
                <a:latin typeface="Times New Roman"/>
                <a:cs typeface="Times New Roman"/>
              </a:rPr>
              <a:t>x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800" y="2139695"/>
            <a:ext cx="1562100" cy="914400"/>
          </a:xfrm>
          <a:custGeom>
            <a:avLst/>
            <a:gdLst/>
            <a:ahLst/>
            <a:cxnLst/>
            <a:rect l="l" t="t" r="r" b="b"/>
            <a:pathLst>
              <a:path w="1562100" h="914400">
                <a:moveTo>
                  <a:pt x="1421129" y="304037"/>
                </a:moveTo>
                <a:lnTo>
                  <a:pt x="1476910" y="317349"/>
                </a:lnTo>
                <a:lnTo>
                  <a:pt x="1521618" y="344804"/>
                </a:lnTo>
                <a:lnTo>
                  <a:pt x="1551324" y="383119"/>
                </a:lnTo>
                <a:lnTo>
                  <a:pt x="1562100" y="429005"/>
                </a:lnTo>
                <a:lnTo>
                  <a:pt x="1556706" y="461783"/>
                </a:lnTo>
                <a:lnTo>
                  <a:pt x="1516772" y="517624"/>
                </a:lnTo>
                <a:lnTo>
                  <a:pt x="1484376" y="537972"/>
                </a:lnTo>
                <a:lnTo>
                  <a:pt x="1516761" y="575690"/>
                </a:lnTo>
                <a:lnTo>
                  <a:pt x="1527810" y="621792"/>
                </a:lnTo>
                <a:lnTo>
                  <a:pt x="1519744" y="661495"/>
                </a:lnTo>
                <a:lnTo>
                  <a:pt x="1497305" y="696004"/>
                </a:lnTo>
                <a:lnTo>
                  <a:pt x="1463125" y="723235"/>
                </a:lnTo>
                <a:lnTo>
                  <a:pt x="1419837" y="741102"/>
                </a:lnTo>
                <a:lnTo>
                  <a:pt x="1370076" y="747522"/>
                </a:lnTo>
                <a:lnTo>
                  <a:pt x="1363979" y="746759"/>
                </a:lnTo>
                <a:lnTo>
                  <a:pt x="1357884" y="746759"/>
                </a:lnTo>
                <a:lnTo>
                  <a:pt x="1351788" y="745998"/>
                </a:lnTo>
                <a:lnTo>
                  <a:pt x="1352550" y="746759"/>
                </a:lnTo>
                <a:lnTo>
                  <a:pt x="1324334" y="779455"/>
                </a:lnTo>
                <a:lnTo>
                  <a:pt x="1289896" y="807155"/>
                </a:lnTo>
                <a:lnTo>
                  <a:pt x="1250251" y="829436"/>
                </a:lnTo>
                <a:lnTo>
                  <a:pt x="1206415" y="845876"/>
                </a:lnTo>
                <a:lnTo>
                  <a:pt x="1159404" y="856050"/>
                </a:lnTo>
                <a:lnTo>
                  <a:pt x="1110234" y="859535"/>
                </a:lnTo>
                <a:lnTo>
                  <a:pt x="1035653" y="851249"/>
                </a:lnTo>
                <a:lnTo>
                  <a:pt x="966215" y="827531"/>
                </a:lnTo>
                <a:lnTo>
                  <a:pt x="936461" y="857341"/>
                </a:lnTo>
                <a:lnTo>
                  <a:pt x="899690" y="881481"/>
                </a:lnTo>
                <a:lnTo>
                  <a:pt x="857908" y="899403"/>
                </a:lnTo>
                <a:lnTo>
                  <a:pt x="812359" y="910559"/>
                </a:lnTo>
                <a:lnTo>
                  <a:pt x="764286" y="914400"/>
                </a:lnTo>
                <a:lnTo>
                  <a:pt x="711556" y="909842"/>
                </a:lnTo>
                <a:lnTo>
                  <a:pt x="662488" y="896732"/>
                </a:lnTo>
                <a:lnTo>
                  <a:pt x="618458" y="875918"/>
                </a:lnTo>
                <a:lnTo>
                  <a:pt x="580841" y="848247"/>
                </a:lnTo>
                <a:lnTo>
                  <a:pt x="551014" y="814563"/>
                </a:lnTo>
                <a:lnTo>
                  <a:pt x="530351" y="775715"/>
                </a:lnTo>
                <a:lnTo>
                  <a:pt x="530351" y="776477"/>
                </a:lnTo>
                <a:lnTo>
                  <a:pt x="504396" y="787598"/>
                </a:lnTo>
                <a:lnTo>
                  <a:pt x="477012" y="795718"/>
                </a:lnTo>
                <a:lnTo>
                  <a:pt x="448484" y="800695"/>
                </a:lnTo>
                <a:lnTo>
                  <a:pt x="419100" y="802385"/>
                </a:lnTo>
                <a:lnTo>
                  <a:pt x="363999" y="796487"/>
                </a:lnTo>
                <a:lnTo>
                  <a:pt x="314339" y="779836"/>
                </a:lnTo>
                <a:lnTo>
                  <a:pt x="272129" y="753998"/>
                </a:lnTo>
                <a:lnTo>
                  <a:pt x="239380" y="720541"/>
                </a:lnTo>
                <a:lnTo>
                  <a:pt x="218104" y="681030"/>
                </a:lnTo>
                <a:lnTo>
                  <a:pt x="210312" y="637031"/>
                </a:lnTo>
                <a:lnTo>
                  <a:pt x="210312" y="636270"/>
                </a:lnTo>
                <a:lnTo>
                  <a:pt x="160753" y="626350"/>
                </a:lnTo>
                <a:lnTo>
                  <a:pt x="115966" y="608980"/>
                </a:lnTo>
                <a:lnTo>
                  <a:pt x="76990" y="585104"/>
                </a:lnTo>
                <a:lnTo>
                  <a:pt x="44866" y="555671"/>
                </a:lnTo>
                <a:lnTo>
                  <a:pt x="20633" y="521625"/>
                </a:lnTo>
                <a:lnTo>
                  <a:pt x="5331" y="483914"/>
                </a:lnTo>
                <a:lnTo>
                  <a:pt x="0" y="443483"/>
                </a:lnTo>
                <a:lnTo>
                  <a:pt x="3369" y="411301"/>
                </a:lnTo>
                <a:lnTo>
                  <a:pt x="13239" y="380333"/>
                </a:lnTo>
                <a:lnTo>
                  <a:pt x="29253" y="351222"/>
                </a:lnTo>
                <a:lnTo>
                  <a:pt x="51054" y="324611"/>
                </a:lnTo>
                <a:lnTo>
                  <a:pt x="44493" y="309622"/>
                </a:lnTo>
                <a:lnTo>
                  <a:pt x="39719" y="294417"/>
                </a:lnTo>
                <a:lnTo>
                  <a:pt x="36802" y="279070"/>
                </a:lnTo>
                <a:lnTo>
                  <a:pt x="35813" y="263651"/>
                </a:lnTo>
                <a:lnTo>
                  <a:pt x="42513" y="223326"/>
                </a:lnTo>
                <a:lnTo>
                  <a:pt x="61612" y="186659"/>
                </a:lnTo>
                <a:lnTo>
                  <a:pt x="91610" y="155295"/>
                </a:lnTo>
                <a:lnTo>
                  <a:pt x="131009" y="130881"/>
                </a:lnTo>
                <a:lnTo>
                  <a:pt x="178307" y="115061"/>
                </a:lnTo>
                <a:lnTo>
                  <a:pt x="177545" y="115061"/>
                </a:lnTo>
                <a:lnTo>
                  <a:pt x="192901" y="77346"/>
                </a:lnTo>
                <a:lnTo>
                  <a:pt x="220108" y="45591"/>
                </a:lnTo>
                <a:lnTo>
                  <a:pt x="256934" y="21189"/>
                </a:lnTo>
                <a:lnTo>
                  <a:pt x="301148" y="5529"/>
                </a:lnTo>
                <a:lnTo>
                  <a:pt x="350519" y="0"/>
                </a:lnTo>
                <a:lnTo>
                  <a:pt x="388286" y="3345"/>
                </a:lnTo>
                <a:lnTo>
                  <a:pt x="424052" y="13049"/>
                </a:lnTo>
                <a:lnTo>
                  <a:pt x="456390" y="28610"/>
                </a:lnTo>
                <a:lnTo>
                  <a:pt x="483869" y="49529"/>
                </a:lnTo>
                <a:lnTo>
                  <a:pt x="509087" y="28610"/>
                </a:lnTo>
                <a:lnTo>
                  <a:pt x="539305" y="13049"/>
                </a:lnTo>
                <a:lnTo>
                  <a:pt x="573238" y="3345"/>
                </a:lnTo>
                <a:lnTo>
                  <a:pt x="609600" y="0"/>
                </a:lnTo>
                <a:lnTo>
                  <a:pt x="652950" y="4833"/>
                </a:lnTo>
                <a:lnTo>
                  <a:pt x="692372" y="18669"/>
                </a:lnTo>
                <a:lnTo>
                  <a:pt x="725650" y="40505"/>
                </a:lnTo>
                <a:lnTo>
                  <a:pt x="750569" y="69342"/>
                </a:lnTo>
                <a:lnTo>
                  <a:pt x="749807" y="71627"/>
                </a:lnTo>
                <a:lnTo>
                  <a:pt x="779252" y="52828"/>
                </a:lnTo>
                <a:lnTo>
                  <a:pt x="812196" y="38957"/>
                </a:lnTo>
                <a:lnTo>
                  <a:pt x="847855" y="30372"/>
                </a:lnTo>
                <a:lnTo>
                  <a:pt x="885444" y="27431"/>
                </a:lnTo>
                <a:lnTo>
                  <a:pt x="937176" y="33099"/>
                </a:lnTo>
                <a:lnTo>
                  <a:pt x="984408" y="49339"/>
                </a:lnTo>
                <a:lnTo>
                  <a:pt x="1024639" y="75009"/>
                </a:lnTo>
                <a:lnTo>
                  <a:pt x="1055370" y="108965"/>
                </a:lnTo>
                <a:lnTo>
                  <a:pt x="1056132" y="110489"/>
                </a:lnTo>
                <a:lnTo>
                  <a:pt x="1085064" y="98929"/>
                </a:lnTo>
                <a:lnTo>
                  <a:pt x="1115567" y="90582"/>
                </a:lnTo>
                <a:lnTo>
                  <a:pt x="1147214" y="85522"/>
                </a:lnTo>
                <a:lnTo>
                  <a:pt x="1179576" y="83820"/>
                </a:lnTo>
                <a:lnTo>
                  <a:pt x="1228809" y="87762"/>
                </a:lnTo>
                <a:lnTo>
                  <a:pt x="1274695" y="99071"/>
                </a:lnTo>
                <a:lnTo>
                  <a:pt x="1316240" y="116971"/>
                </a:lnTo>
                <a:lnTo>
                  <a:pt x="1352454" y="140684"/>
                </a:lnTo>
                <a:lnTo>
                  <a:pt x="1382346" y="169433"/>
                </a:lnTo>
                <a:lnTo>
                  <a:pt x="1404925" y="202441"/>
                </a:lnTo>
                <a:lnTo>
                  <a:pt x="1419199" y="238933"/>
                </a:lnTo>
                <a:lnTo>
                  <a:pt x="1424177" y="278129"/>
                </a:lnTo>
                <a:lnTo>
                  <a:pt x="1424035" y="284535"/>
                </a:lnTo>
                <a:lnTo>
                  <a:pt x="1423606" y="291083"/>
                </a:lnTo>
                <a:lnTo>
                  <a:pt x="1422892" y="297632"/>
                </a:lnTo>
                <a:lnTo>
                  <a:pt x="1421891" y="304037"/>
                </a:lnTo>
                <a:lnTo>
                  <a:pt x="1421129" y="304037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1735" y="2677667"/>
            <a:ext cx="91440" cy="17145"/>
          </a:xfrm>
          <a:custGeom>
            <a:avLst/>
            <a:gdLst/>
            <a:ahLst/>
            <a:cxnLst/>
            <a:rect l="l" t="t" r="r" b="b"/>
            <a:pathLst>
              <a:path w="91439" h="17144">
                <a:moveTo>
                  <a:pt x="91439" y="0"/>
                </a:moveTo>
                <a:lnTo>
                  <a:pt x="72628" y="7119"/>
                </a:lnTo>
                <a:lnTo>
                  <a:pt x="52959" y="12382"/>
                </a:lnTo>
                <a:lnTo>
                  <a:pt x="32718" y="15644"/>
                </a:lnTo>
                <a:lnTo>
                  <a:pt x="12191" y="16763"/>
                </a:lnTo>
                <a:lnTo>
                  <a:pt x="8381" y="16763"/>
                </a:lnTo>
                <a:lnTo>
                  <a:pt x="3810" y="16763"/>
                </a:lnTo>
                <a:lnTo>
                  <a:pt x="0" y="16763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40201" y="2878073"/>
            <a:ext cx="40640" cy="7620"/>
          </a:xfrm>
          <a:custGeom>
            <a:avLst/>
            <a:gdLst/>
            <a:ahLst/>
            <a:cxnLst/>
            <a:rect l="l" t="t" r="r" b="b"/>
            <a:pathLst>
              <a:path w="40639" h="7619">
                <a:moveTo>
                  <a:pt x="40386" y="7620"/>
                </a:moveTo>
                <a:lnTo>
                  <a:pt x="30110" y="6643"/>
                </a:lnTo>
                <a:lnTo>
                  <a:pt x="19907" y="4952"/>
                </a:lnTo>
                <a:lnTo>
                  <a:pt x="9846" y="2690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95777" y="2930651"/>
            <a:ext cx="24765" cy="36830"/>
          </a:xfrm>
          <a:custGeom>
            <a:avLst/>
            <a:gdLst/>
            <a:ahLst/>
            <a:cxnLst/>
            <a:rect l="l" t="t" r="r" b="b"/>
            <a:pathLst>
              <a:path w="24764" h="36830">
                <a:moveTo>
                  <a:pt x="24384" y="0"/>
                </a:moveTo>
                <a:lnTo>
                  <a:pt x="19073" y="9572"/>
                </a:lnTo>
                <a:lnTo>
                  <a:pt x="13335" y="18859"/>
                </a:lnTo>
                <a:lnTo>
                  <a:pt x="7024" y="27860"/>
                </a:lnTo>
                <a:lnTo>
                  <a:pt x="0" y="3657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9245" y="2875026"/>
            <a:ext cx="10160" cy="40640"/>
          </a:xfrm>
          <a:custGeom>
            <a:avLst/>
            <a:gdLst/>
            <a:ahLst/>
            <a:cxnLst/>
            <a:rect l="l" t="t" r="r" b="b"/>
            <a:pathLst>
              <a:path w="10160" h="40639">
                <a:moveTo>
                  <a:pt x="9906" y="40385"/>
                </a:moveTo>
                <a:lnTo>
                  <a:pt x="6322" y="30539"/>
                </a:lnTo>
                <a:lnTo>
                  <a:pt x="3524" y="20478"/>
                </a:lnTo>
                <a:lnTo>
                  <a:pt x="1440" y="10275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36730" y="2623470"/>
            <a:ext cx="122110" cy="15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79854" y="2464307"/>
            <a:ext cx="52705" cy="56515"/>
          </a:xfrm>
          <a:custGeom>
            <a:avLst/>
            <a:gdLst/>
            <a:ahLst/>
            <a:cxnLst/>
            <a:rect l="l" t="t" r="r" b="b"/>
            <a:pathLst>
              <a:path w="52705" h="56514">
                <a:moveTo>
                  <a:pt x="52577" y="56388"/>
                </a:moveTo>
                <a:lnTo>
                  <a:pt x="36433" y="44148"/>
                </a:lnTo>
                <a:lnTo>
                  <a:pt x="22288" y="30480"/>
                </a:lnTo>
                <a:lnTo>
                  <a:pt x="10144" y="15668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03298" y="2254757"/>
            <a:ext cx="3175" cy="26670"/>
          </a:xfrm>
          <a:custGeom>
            <a:avLst/>
            <a:gdLst/>
            <a:ahLst/>
            <a:cxnLst/>
            <a:rect l="l" t="t" r="r" b="b"/>
            <a:pathLst>
              <a:path w="3175" h="26669">
                <a:moveTo>
                  <a:pt x="0" y="26670"/>
                </a:moveTo>
                <a:lnTo>
                  <a:pt x="0" y="25908"/>
                </a:lnTo>
                <a:lnTo>
                  <a:pt x="0" y="25146"/>
                </a:lnTo>
                <a:lnTo>
                  <a:pt x="0" y="24384"/>
                </a:lnTo>
                <a:lnTo>
                  <a:pt x="0" y="16001"/>
                </a:lnTo>
                <a:lnTo>
                  <a:pt x="762" y="7620"/>
                </a:lnTo>
                <a:lnTo>
                  <a:pt x="3047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12670" y="2189226"/>
            <a:ext cx="26670" cy="33655"/>
          </a:xfrm>
          <a:custGeom>
            <a:avLst/>
            <a:gdLst/>
            <a:ahLst/>
            <a:cxnLst/>
            <a:rect l="l" t="t" r="r" b="b"/>
            <a:pathLst>
              <a:path w="26669" h="33655">
                <a:moveTo>
                  <a:pt x="0" y="0"/>
                </a:moveTo>
                <a:lnTo>
                  <a:pt x="8131" y="7703"/>
                </a:lnTo>
                <a:lnTo>
                  <a:pt x="15335" y="15906"/>
                </a:lnTo>
                <a:lnTo>
                  <a:pt x="21538" y="24538"/>
                </a:lnTo>
                <a:lnTo>
                  <a:pt x="26669" y="33527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79370" y="2209038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0"/>
                </a:moveTo>
                <a:lnTo>
                  <a:pt x="4167" y="7429"/>
                </a:lnTo>
                <a:lnTo>
                  <a:pt x="7619" y="14859"/>
                </a:lnTo>
                <a:lnTo>
                  <a:pt x="10501" y="22288"/>
                </a:lnTo>
                <a:lnTo>
                  <a:pt x="12954" y="29717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37688" y="225018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0" y="28194"/>
                </a:moveTo>
                <a:lnTo>
                  <a:pt x="11132" y="20359"/>
                </a:lnTo>
                <a:lnTo>
                  <a:pt x="22764" y="12953"/>
                </a:lnTo>
                <a:lnTo>
                  <a:pt x="34825" y="6119"/>
                </a:lnTo>
                <a:lnTo>
                  <a:pt x="47244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42310" y="2443733"/>
            <a:ext cx="8890" cy="30480"/>
          </a:xfrm>
          <a:custGeom>
            <a:avLst/>
            <a:gdLst/>
            <a:ahLst/>
            <a:cxnLst/>
            <a:rect l="l" t="t" r="r" b="b"/>
            <a:pathLst>
              <a:path w="8889" h="30480">
                <a:moveTo>
                  <a:pt x="8381" y="0"/>
                </a:moveTo>
                <a:lnTo>
                  <a:pt x="6643" y="7870"/>
                </a:lnTo>
                <a:lnTo>
                  <a:pt x="4762" y="15525"/>
                </a:lnTo>
                <a:lnTo>
                  <a:pt x="2595" y="23038"/>
                </a:lnTo>
                <a:lnTo>
                  <a:pt x="0" y="3048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89376" y="2583179"/>
            <a:ext cx="260985" cy="152400"/>
          </a:xfrm>
          <a:custGeom>
            <a:avLst/>
            <a:gdLst/>
            <a:ahLst/>
            <a:cxnLst/>
            <a:rect l="l" t="t" r="r" b="b"/>
            <a:pathLst>
              <a:path w="260985" h="152400">
                <a:moveTo>
                  <a:pt x="130301" y="0"/>
                </a:moveTo>
                <a:lnTo>
                  <a:pt x="180879" y="5905"/>
                </a:lnTo>
                <a:lnTo>
                  <a:pt x="222313" y="22098"/>
                </a:lnTo>
                <a:lnTo>
                  <a:pt x="250316" y="46291"/>
                </a:lnTo>
                <a:lnTo>
                  <a:pt x="260603" y="76200"/>
                </a:lnTo>
                <a:lnTo>
                  <a:pt x="250316" y="105787"/>
                </a:lnTo>
                <a:lnTo>
                  <a:pt x="222313" y="130016"/>
                </a:lnTo>
                <a:lnTo>
                  <a:pt x="180879" y="146387"/>
                </a:lnTo>
                <a:lnTo>
                  <a:pt x="130301" y="152400"/>
                </a:lnTo>
                <a:lnTo>
                  <a:pt x="79724" y="146387"/>
                </a:lnTo>
                <a:lnTo>
                  <a:pt x="38290" y="130016"/>
                </a:lnTo>
                <a:lnTo>
                  <a:pt x="10287" y="105787"/>
                </a:lnTo>
                <a:lnTo>
                  <a:pt x="0" y="76200"/>
                </a:lnTo>
                <a:lnTo>
                  <a:pt x="10287" y="46291"/>
                </a:lnTo>
                <a:lnTo>
                  <a:pt x="38290" y="22098"/>
                </a:lnTo>
                <a:lnTo>
                  <a:pt x="79724" y="5905"/>
                </a:lnTo>
                <a:lnTo>
                  <a:pt x="13030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50646" y="2621184"/>
            <a:ext cx="269176" cy="1061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72867" y="2381250"/>
            <a:ext cx="626745" cy="518159"/>
          </a:xfrm>
          <a:custGeom>
            <a:avLst/>
            <a:gdLst/>
            <a:ahLst/>
            <a:cxnLst/>
            <a:rect l="l" t="t" r="r" b="b"/>
            <a:pathLst>
              <a:path w="626744" h="518160">
                <a:moveTo>
                  <a:pt x="157733" y="0"/>
                </a:moveTo>
                <a:lnTo>
                  <a:pt x="137921" y="761"/>
                </a:lnTo>
                <a:lnTo>
                  <a:pt x="118109" y="3048"/>
                </a:lnTo>
                <a:lnTo>
                  <a:pt x="108965" y="4572"/>
                </a:lnTo>
                <a:lnTo>
                  <a:pt x="99059" y="7620"/>
                </a:lnTo>
                <a:lnTo>
                  <a:pt x="90677" y="9905"/>
                </a:lnTo>
                <a:lnTo>
                  <a:pt x="43433" y="35814"/>
                </a:lnTo>
                <a:lnTo>
                  <a:pt x="25907" y="55625"/>
                </a:lnTo>
                <a:lnTo>
                  <a:pt x="19812" y="63246"/>
                </a:lnTo>
                <a:lnTo>
                  <a:pt x="16001" y="70866"/>
                </a:lnTo>
                <a:lnTo>
                  <a:pt x="12192" y="77724"/>
                </a:lnTo>
                <a:lnTo>
                  <a:pt x="8381" y="86105"/>
                </a:lnTo>
                <a:lnTo>
                  <a:pt x="5333" y="94488"/>
                </a:lnTo>
                <a:lnTo>
                  <a:pt x="3048" y="103631"/>
                </a:lnTo>
                <a:lnTo>
                  <a:pt x="1524" y="112775"/>
                </a:lnTo>
                <a:lnTo>
                  <a:pt x="762" y="121920"/>
                </a:lnTo>
                <a:lnTo>
                  <a:pt x="0" y="130301"/>
                </a:lnTo>
                <a:lnTo>
                  <a:pt x="0" y="139446"/>
                </a:lnTo>
                <a:lnTo>
                  <a:pt x="762" y="149351"/>
                </a:lnTo>
                <a:lnTo>
                  <a:pt x="762" y="158496"/>
                </a:lnTo>
                <a:lnTo>
                  <a:pt x="9906" y="198120"/>
                </a:lnTo>
                <a:lnTo>
                  <a:pt x="26669" y="236981"/>
                </a:lnTo>
                <a:lnTo>
                  <a:pt x="38100" y="256031"/>
                </a:lnTo>
                <a:lnTo>
                  <a:pt x="44195" y="265938"/>
                </a:lnTo>
                <a:lnTo>
                  <a:pt x="50292" y="274320"/>
                </a:lnTo>
                <a:lnTo>
                  <a:pt x="57912" y="284225"/>
                </a:lnTo>
                <a:lnTo>
                  <a:pt x="64769" y="293370"/>
                </a:lnTo>
                <a:lnTo>
                  <a:pt x="73913" y="303275"/>
                </a:lnTo>
                <a:lnTo>
                  <a:pt x="91439" y="320801"/>
                </a:lnTo>
                <a:lnTo>
                  <a:pt x="99821" y="327659"/>
                </a:lnTo>
                <a:lnTo>
                  <a:pt x="109727" y="336042"/>
                </a:lnTo>
                <a:lnTo>
                  <a:pt x="144780" y="361950"/>
                </a:lnTo>
                <a:lnTo>
                  <a:pt x="169925" y="374903"/>
                </a:lnTo>
                <a:lnTo>
                  <a:pt x="182118" y="381761"/>
                </a:lnTo>
                <a:lnTo>
                  <a:pt x="239268" y="400050"/>
                </a:lnTo>
                <a:lnTo>
                  <a:pt x="259842" y="403098"/>
                </a:lnTo>
                <a:lnTo>
                  <a:pt x="280415" y="406907"/>
                </a:lnTo>
                <a:lnTo>
                  <a:pt x="300227" y="407670"/>
                </a:lnTo>
                <a:lnTo>
                  <a:pt x="336804" y="408431"/>
                </a:lnTo>
                <a:lnTo>
                  <a:pt x="369569" y="409955"/>
                </a:lnTo>
                <a:lnTo>
                  <a:pt x="384809" y="412242"/>
                </a:lnTo>
                <a:lnTo>
                  <a:pt x="399288" y="416051"/>
                </a:lnTo>
                <a:lnTo>
                  <a:pt x="406145" y="419100"/>
                </a:lnTo>
                <a:lnTo>
                  <a:pt x="412242" y="422148"/>
                </a:lnTo>
                <a:lnTo>
                  <a:pt x="419100" y="425196"/>
                </a:lnTo>
                <a:lnTo>
                  <a:pt x="438149" y="438911"/>
                </a:lnTo>
                <a:lnTo>
                  <a:pt x="451866" y="449579"/>
                </a:lnTo>
                <a:lnTo>
                  <a:pt x="466344" y="460248"/>
                </a:lnTo>
                <a:lnTo>
                  <a:pt x="481583" y="471677"/>
                </a:lnTo>
                <a:lnTo>
                  <a:pt x="504444" y="489203"/>
                </a:lnTo>
                <a:lnTo>
                  <a:pt x="511302" y="493775"/>
                </a:lnTo>
                <a:lnTo>
                  <a:pt x="513587" y="496061"/>
                </a:lnTo>
                <a:lnTo>
                  <a:pt x="520445" y="500633"/>
                </a:lnTo>
                <a:lnTo>
                  <a:pt x="528066" y="505968"/>
                </a:lnTo>
                <a:lnTo>
                  <a:pt x="535685" y="509777"/>
                </a:lnTo>
                <a:lnTo>
                  <a:pt x="550926" y="514350"/>
                </a:lnTo>
                <a:lnTo>
                  <a:pt x="557783" y="515874"/>
                </a:lnTo>
                <a:lnTo>
                  <a:pt x="565404" y="517398"/>
                </a:lnTo>
                <a:lnTo>
                  <a:pt x="572261" y="517398"/>
                </a:lnTo>
                <a:lnTo>
                  <a:pt x="579882" y="518159"/>
                </a:lnTo>
                <a:lnTo>
                  <a:pt x="592073" y="516635"/>
                </a:lnTo>
                <a:lnTo>
                  <a:pt x="598169" y="513588"/>
                </a:lnTo>
                <a:lnTo>
                  <a:pt x="603504" y="511301"/>
                </a:lnTo>
                <a:lnTo>
                  <a:pt x="608837" y="507492"/>
                </a:lnTo>
                <a:lnTo>
                  <a:pt x="613409" y="504444"/>
                </a:lnTo>
                <a:lnTo>
                  <a:pt x="617219" y="499109"/>
                </a:lnTo>
                <a:lnTo>
                  <a:pt x="621030" y="494538"/>
                </a:lnTo>
                <a:lnTo>
                  <a:pt x="623316" y="489203"/>
                </a:lnTo>
                <a:lnTo>
                  <a:pt x="626364" y="477011"/>
                </a:lnTo>
                <a:lnTo>
                  <a:pt x="626364" y="464057"/>
                </a:lnTo>
                <a:lnTo>
                  <a:pt x="608837" y="425196"/>
                </a:lnTo>
                <a:lnTo>
                  <a:pt x="604266" y="418338"/>
                </a:lnTo>
                <a:lnTo>
                  <a:pt x="592073" y="406146"/>
                </a:lnTo>
                <a:lnTo>
                  <a:pt x="585216" y="400811"/>
                </a:lnTo>
                <a:lnTo>
                  <a:pt x="582930" y="399288"/>
                </a:lnTo>
                <a:lnTo>
                  <a:pt x="566166" y="386333"/>
                </a:lnTo>
                <a:lnTo>
                  <a:pt x="552449" y="376427"/>
                </a:lnTo>
                <a:lnTo>
                  <a:pt x="537971" y="364998"/>
                </a:lnTo>
                <a:lnTo>
                  <a:pt x="523494" y="354329"/>
                </a:lnTo>
                <a:lnTo>
                  <a:pt x="509778" y="344424"/>
                </a:lnTo>
                <a:lnTo>
                  <a:pt x="495299" y="333755"/>
                </a:lnTo>
                <a:lnTo>
                  <a:pt x="489966" y="329946"/>
                </a:lnTo>
                <a:lnTo>
                  <a:pt x="485394" y="323850"/>
                </a:lnTo>
                <a:lnTo>
                  <a:pt x="480821" y="319277"/>
                </a:lnTo>
                <a:lnTo>
                  <a:pt x="476249" y="313181"/>
                </a:lnTo>
                <a:lnTo>
                  <a:pt x="468630" y="300227"/>
                </a:lnTo>
                <a:lnTo>
                  <a:pt x="461771" y="286511"/>
                </a:lnTo>
                <a:lnTo>
                  <a:pt x="451866" y="255270"/>
                </a:lnTo>
                <a:lnTo>
                  <a:pt x="440435" y="220979"/>
                </a:lnTo>
                <a:lnTo>
                  <a:pt x="434340" y="201929"/>
                </a:lnTo>
                <a:lnTo>
                  <a:pt x="416051" y="163829"/>
                </a:lnTo>
                <a:lnTo>
                  <a:pt x="403859" y="144018"/>
                </a:lnTo>
                <a:lnTo>
                  <a:pt x="398525" y="134111"/>
                </a:lnTo>
                <a:lnTo>
                  <a:pt x="390144" y="124205"/>
                </a:lnTo>
                <a:lnTo>
                  <a:pt x="382524" y="114300"/>
                </a:lnTo>
                <a:lnTo>
                  <a:pt x="364236" y="94488"/>
                </a:lnTo>
                <a:lnTo>
                  <a:pt x="329945" y="65531"/>
                </a:lnTo>
                <a:lnTo>
                  <a:pt x="277368" y="32766"/>
                </a:lnTo>
                <a:lnTo>
                  <a:pt x="243077" y="18288"/>
                </a:lnTo>
                <a:lnTo>
                  <a:pt x="233171" y="14477"/>
                </a:lnTo>
                <a:lnTo>
                  <a:pt x="221742" y="10668"/>
                </a:lnTo>
                <a:lnTo>
                  <a:pt x="211074" y="8381"/>
                </a:lnTo>
                <a:lnTo>
                  <a:pt x="200406" y="5333"/>
                </a:lnTo>
                <a:lnTo>
                  <a:pt x="178307" y="2285"/>
                </a:lnTo>
                <a:lnTo>
                  <a:pt x="15773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2804" y="2581655"/>
            <a:ext cx="334010" cy="294640"/>
          </a:xfrm>
          <a:custGeom>
            <a:avLst/>
            <a:gdLst/>
            <a:ahLst/>
            <a:cxnLst/>
            <a:rect l="l" t="t" r="r" b="b"/>
            <a:pathLst>
              <a:path w="334010" h="294639">
                <a:moveTo>
                  <a:pt x="305561" y="178308"/>
                </a:moveTo>
                <a:lnTo>
                  <a:pt x="234118" y="272553"/>
                </a:lnTo>
                <a:lnTo>
                  <a:pt x="262890" y="294132"/>
                </a:lnTo>
                <a:lnTo>
                  <a:pt x="333756" y="198882"/>
                </a:lnTo>
                <a:lnTo>
                  <a:pt x="305561" y="178308"/>
                </a:lnTo>
                <a:close/>
              </a:path>
              <a:path w="334010" h="294639">
                <a:moveTo>
                  <a:pt x="204492" y="250333"/>
                </a:moveTo>
                <a:lnTo>
                  <a:pt x="204216" y="250698"/>
                </a:lnTo>
                <a:lnTo>
                  <a:pt x="233933" y="272796"/>
                </a:lnTo>
                <a:lnTo>
                  <a:pt x="234118" y="272553"/>
                </a:lnTo>
                <a:lnTo>
                  <a:pt x="204492" y="250333"/>
                </a:lnTo>
                <a:close/>
              </a:path>
              <a:path w="334010" h="294639">
                <a:moveTo>
                  <a:pt x="245363" y="133350"/>
                </a:moveTo>
                <a:lnTo>
                  <a:pt x="174497" y="227838"/>
                </a:lnTo>
                <a:lnTo>
                  <a:pt x="204492" y="250333"/>
                </a:lnTo>
                <a:lnTo>
                  <a:pt x="275844" y="156210"/>
                </a:lnTo>
                <a:lnTo>
                  <a:pt x="245363" y="133350"/>
                </a:lnTo>
                <a:close/>
              </a:path>
              <a:path w="334010" h="294639">
                <a:moveTo>
                  <a:pt x="76962" y="0"/>
                </a:moveTo>
                <a:lnTo>
                  <a:pt x="74675" y="28194"/>
                </a:lnTo>
                <a:lnTo>
                  <a:pt x="49529" y="31242"/>
                </a:lnTo>
                <a:lnTo>
                  <a:pt x="54863" y="57150"/>
                </a:lnTo>
                <a:lnTo>
                  <a:pt x="25145" y="63246"/>
                </a:lnTo>
                <a:lnTo>
                  <a:pt x="30479" y="92201"/>
                </a:lnTo>
                <a:lnTo>
                  <a:pt x="0" y="102870"/>
                </a:lnTo>
                <a:lnTo>
                  <a:pt x="16763" y="107442"/>
                </a:lnTo>
                <a:lnTo>
                  <a:pt x="80771" y="130301"/>
                </a:lnTo>
                <a:lnTo>
                  <a:pt x="152400" y="169925"/>
                </a:lnTo>
                <a:lnTo>
                  <a:pt x="182880" y="129540"/>
                </a:lnTo>
                <a:lnTo>
                  <a:pt x="128777" y="78486"/>
                </a:lnTo>
                <a:lnTo>
                  <a:pt x="7696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72867" y="2381250"/>
            <a:ext cx="626745" cy="518159"/>
          </a:xfrm>
          <a:custGeom>
            <a:avLst/>
            <a:gdLst/>
            <a:ahLst/>
            <a:cxnLst/>
            <a:rect l="l" t="t" r="r" b="b"/>
            <a:pathLst>
              <a:path w="626744" h="518160">
                <a:moveTo>
                  <a:pt x="617219" y="499109"/>
                </a:moveTo>
                <a:lnTo>
                  <a:pt x="621030" y="494538"/>
                </a:lnTo>
                <a:lnTo>
                  <a:pt x="623316" y="489203"/>
                </a:lnTo>
                <a:lnTo>
                  <a:pt x="626364" y="477011"/>
                </a:lnTo>
                <a:lnTo>
                  <a:pt x="626364" y="464057"/>
                </a:lnTo>
                <a:lnTo>
                  <a:pt x="608837" y="425196"/>
                </a:lnTo>
                <a:lnTo>
                  <a:pt x="604266" y="418338"/>
                </a:lnTo>
                <a:lnTo>
                  <a:pt x="592073" y="406146"/>
                </a:lnTo>
                <a:lnTo>
                  <a:pt x="585216" y="400811"/>
                </a:lnTo>
                <a:lnTo>
                  <a:pt x="582930" y="399288"/>
                </a:lnTo>
                <a:lnTo>
                  <a:pt x="576071" y="393953"/>
                </a:lnTo>
                <a:lnTo>
                  <a:pt x="566166" y="386333"/>
                </a:lnTo>
                <a:lnTo>
                  <a:pt x="552449" y="376427"/>
                </a:lnTo>
                <a:lnTo>
                  <a:pt x="537971" y="364998"/>
                </a:lnTo>
                <a:lnTo>
                  <a:pt x="523494" y="354329"/>
                </a:lnTo>
                <a:lnTo>
                  <a:pt x="509778" y="344424"/>
                </a:lnTo>
                <a:lnTo>
                  <a:pt x="495299" y="333755"/>
                </a:lnTo>
                <a:lnTo>
                  <a:pt x="489966" y="329946"/>
                </a:lnTo>
                <a:lnTo>
                  <a:pt x="485394" y="323850"/>
                </a:lnTo>
                <a:lnTo>
                  <a:pt x="480821" y="319277"/>
                </a:lnTo>
                <a:lnTo>
                  <a:pt x="476249" y="313181"/>
                </a:lnTo>
                <a:lnTo>
                  <a:pt x="468630" y="300227"/>
                </a:lnTo>
                <a:lnTo>
                  <a:pt x="461771" y="286511"/>
                </a:lnTo>
                <a:lnTo>
                  <a:pt x="451866" y="255270"/>
                </a:lnTo>
                <a:lnTo>
                  <a:pt x="440435" y="220979"/>
                </a:lnTo>
                <a:lnTo>
                  <a:pt x="434340" y="201929"/>
                </a:lnTo>
                <a:lnTo>
                  <a:pt x="416051" y="163829"/>
                </a:lnTo>
                <a:lnTo>
                  <a:pt x="403859" y="144018"/>
                </a:lnTo>
                <a:lnTo>
                  <a:pt x="398525" y="134111"/>
                </a:lnTo>
                <a:lnTo>
                  <a:pt x="390144" y="124205"/>
                </a:lnTo>
                <a:lnTo>
                  <a:pt x="382524" y="114300"/>
                </a:lnTo>
                <a:lnTo>
                  <a:pt x="364236" y="94488"/>
                </a:lnTo>
                <a:lnTo>
                  <a:pt x="329945" y="65531"/>
                </a:lnTo>
                <a:lnTo>
                  <a:pt x="287274" y="38100"/>
                </a:lnTo>
                <a:lnTo>
                  <a:pt x="277368" y="32766"/>
                </a:lnTo>
                <a:lnTo>
                  <a:pt x="265175" y="26670"/>
                </a:lnTo>
                <a:lnTo>
                  <a:pt x="254507" y="22098"/>
                </a:lnTo>
                <a:lnTo>
                  <a:pt x="243077" y="18288"/>
                </a:lnTo>
                <a:lnTo>
                  <a:pt x="233171" y="14477"/>
                </a:lnTo>
                <a:lnTo>
                  <a:pt x="221742" y="10668"/>
                </a:lnTo>
                <a:lnTo>
                  <a:pt x="211074" y="8381"/>
                </a:lnTo>
                <a:lnTo>
                  <a:pt x="200406" y="5333"/>
                </a:lnTo>
                <a:lnTo>
                  <a:pt x="178307" y="2285"/>
                </a:lnTo>
                <a:lnTo>
                  <a:pt x="157733" y="0"/>
                </a:lnTo>
                <a:lnTo>
                  <a:pt x="137921" y="761"/>
                </a:lnTo>
                <a:lnTo>
                  <a:pt x="118109" y="3048"/>
                </a:lnTo>
                <a:lnTo>
                  <a:pt x="108965" y="4572"/>
                </a:lnTo>
                <a:lnTo>
                  <a:pt x="99059" y="7620"/>
                </a:lnTo>
                <a:lnTo>
                  <a:pt x="90677" y="9905"/>
                </a:lnTo>
                <a:lnTo>
                  <a:pt x="82295" y="12953"/>
                </a:lnTo>
                <a:lnTo>
                  <a:pt x="73913" y="16001"/>
                </a:lnTo>
                <a:lnTo>
                  <a:pt x="57150" y="25146"/>
                </a:lnTo>
                <a:lnTo>
                  <a:pt x="43433" y="35814"/>
                </a:lnTo>
                <a:lnTo>
                  <a:pt x="37337" y="41148"/>
                </a:lnTo>
                <a:lnTo>
                  <a:pt x="31242" y="48005"/>
                </a:lnTo>
                <a:lnTo>
                  <a:pt x="25907" y="55625"/>
                </a:lnTo>
                <a:lnTo>
                  <a:pt x="19812" y="63246"/>
                </a:lnTo>
                <a:lnTo>
                  <a:pt x="16001" y="70866"/>
                </a:lnTo>
                <a:lnTo>
                  <a:pt x="12192" y="77724"/>
                </a:lnTo>
                <a:lnTo>
                  <a:pt x="8381" y="86105"/>
                </a:lnTo>
                <a:lnTo>
                  <a:pt x="5333" y="94488"/>
                </a:lnTo>
                <a:lnTo>
                  <a:pt x="3048" y="103631"/>
                </a:lnTo>
                <a:lnTo>
                  <a:pt x="1524" y="112775"/>
                </a:lnTo>
                <a:lnTo>
                  <a:pt x="762" y="121920"/>
                </a:lnTo>
                <a:lnTo>
                  <a:pt x="0" y="130301"/>
                </a:lnTo>
                <a:lnTo>
                  <a:pt x="0" y="139446"/>
                </a:lnTo>
                <a:lnTo>
                  <a:pt x="762" y="149351"/>
                </a:lnTo>
                <a:lnTo>
                  <a:pt x="762" y="158496"/>
                </a:lnTo>
                <a:lnTo>
                  <a:pt x="9906" y="198120"/>
                </a:lnTo>
                <a:lnTo>
                  <a:pt x="26669" y="236981"/>
                </a:lnTo>
                <a:lnTo>
                  <a:pt x="38100" y="256031"/>
                </a:lnTo>
                <a:lnTo>
                  <a:pt x="44195" y="265938"/>
                </a:lnTo>
                <a:lnTo>
                  <a:pt x="50292" y="274320"/>
                </a:lnTo>
                <a:lnTo>
                  <a:pt x="57912" y="284225"/>
                </a:lnTo>
                <a:lnTo>
                  <a:pt x="64769" y="293370"/>
                </a:lnTo>
                <a:lnTo>
                  <a:pt x="73913" y="303275"/>
                </a:lnTo>
                <a:lnTo>
                  <a:pt x="91439" y="320801"/>
                </a:lnTo>
                <a:lnTo>
                  <a:pt x="99821" y="327659"/>
                </a:lnTo>
                <a:lnTo>
                  <a:pt x="109727" y="336042"/>
                </a:lnTo>
                <a:lnTo>
                  <a:pt x="144780" y="361950"/>
                </a:lnTo>
                <a:lnTo>
                  <a:pt x="169925" y="374903"/>
                </a:lnTo>
                <a:lnTo>
                  <a:pt x="182118" y="381761"/>
                </a:lnTo>
                <a:lnTo>
                  <a:pt x="239268" y="400050"/>
                </a:lnTo>
                <a:lnTo>
                  <a:pt x="259842" y="403098"/>
                </a:lnTo>
                <a:lnTo>
                  <a:pt x="280415" y="406907"/>
                </a:lnTo>
                <a:lnTo>
                  <a:pt x="300227" y="407670"/>
                </a:lnTo>
                <a:lnTo>
                  <a:pt x="336804" y="408431"/>
                </a:lnTo>
                <a:lnTo>
                  <a:pt x="369569" y="409955"/>
                </a:lnTo>
                <a:lnTo>
                  <a:pt x="384809" y="412242"/>
                </a:lnTo>
                <a:lnTo>
                  <a:pt x="399288" y="416051"/>
                </a:lnTo>
                <a:lnTo>
                  <a:pt x="406145" y="419100"/>
                </a:lnTo>
                <a:lnTo>
                  <a:pt x="412242" y="422148"/>
                </a:lnTo>
                <a:lnTo>
                  <a:pt x="419100" y="425196"/>
                </a:lnTo>
                <a:lnTo>
                  <a:pt x="424433" y="429005"/>
                </a:lnTo>
                <a:lnTo>
                  <a:pt x="438149" y="438911"/>
                </a:lnTo>
                <a:lnTo>
                  <a:pt x="451866" y="449579"/>
                </a:lnTo>
                <a:lnTo>
                  <a:pt x="466344" y="460248"/>
                </a:lnTo>
                <a:lnTo>
                  <a:pt x="481583" y="471677"/>
                </a:lnTo>
                <a:lnTo>
                  <a:pt x="494537" y="481583"/>
                </a:lnTo>
                <a:lnTo>
                  <a:pt x="504444" y="489203"/>
                </a:lnTo>
                <a:lnTo>
                  <a:pt x="511302" y="493775"/>
                </a:lnTo>
                <a:lnTo>
                  <a:pt x="513587" y="496061"/>
                </a:lnTo>
                <a:lnTo>
                  <a:pt x="520445" y="500633"/>
                </a:lnTo>
                <a:lnTo>
                  <a:pt x="528066" y="505968"/>
                </a:lnTo>
                <a:lnTo>
                  <a:pt x="565404" y="517398"/>
                </a:lnTo>
                <a:lnTo>
                  <a:pt x="572261" y="517398"/>
                </a:lnTo>
                <a:lnTo>
                  <a:pt x="579882" y="518159"/>
                </a:lnTo>
                <a:lnTo>
                  <a:pt x="585978" y="517398"/>
                </a:lnTo>
                <a:lnTo>
                  <a:pt x="592073" y="516635"/>
                </a:lnTo>
                <a:lnTo>
                  <a:pt x="598169" y="513588"/>
                </a:lnTo>
                <a:lnTo>
                  <a:pt x="603504" y="511301"/>
                </a:lnTo>
                <a:lnTo>
                  <a:pt x="608837" y="507492"/>
                </a:lnTo>
                <a:lnTo>
                  <a:pt x="613409" y="504444"/>
                </a:lnTo>
                <a:lnTo>
                  <a:pt x="617219" y="499109"/>
                </a:lnTo>
                <a:close/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22804" y="2581655"/>
            <a:ext cx="182880" cy="170180"/>
          </a:xfrm>
          <a:custGeom>
            <a:avLst/>
            <a:gdLst/>
            <a:ahLst/>
            <a:cxnLst/>
            <a:rect l="l" t="t" r="r" b="b"/>
            <a:pathLst>
              <a:path w="182880" h="170180">
                <a:moveTo>
                  <a:pt x="152400" y="169925"/>
                </a:moveTo>
                <a:lnTo>
                  <a:pt x="80771" y="130301"/>
                </a:lnTo>
                <a:lnTo>
                  <a:pt x="16763" y="107442"/>
                </a:lnTo>
                <a:lnTo>
                  <a:pt x="0" y="102870"/>
                </a:lnTo>
                <a:lnTo>
                  <a:pt x="30479" y="92201"/>
                </a:lnTo>
                <a:lnTo>
                  <a:pt x="25145" y="63246"/>
                </a:lnTo>
                <a:lnTo>
                  <a:pt x="54863" y="57150"/>
                </a:lnTo>
                <a:lnTo>
                  <a:pt x="49529" y="31242"/>
                </a:lnTo>
                <a:lnTo>
                  <a:pt x="74675" y="28194"/>
                </a:lnTo>
                <a:lnTo>
                  <a:pt x="76962" y="0"/>
                </a:lnTo>
                <a:lnTo>
                  <a:pt x="128777" y="78486"/>
                </a:lnTo>
                <a:lnTo>
                  <a:pt x="182880" y="12954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97301" y="2715005"/>
            <a:ext cx="159385" cy="161290"/>
          </a:xfrm>
          <a:custGeom>
            <a:avLst/>
            <a:gdLst/>
            <a:ahLst/>
            <a:cxnLst/>
            <a:rect l="l" t="t" r="r" b="b"/>
            <a:pathLst>
              <a:path w="159385" h="161289">
                <a:moveTo>
                  <a:pt x="0" y="94488"/>
                </a:moveTo>
                <a:lnTo>
                  <a:pt x="70865" y="0"/>
                </a:lnTo>
                <a:lnTo>
                  <a:pt x="101346" y="22860"/>
                </a:lnTo>
                <a:lnTo>
                  <a:pt x="29718" y="117348"/>
                </a:lnTo>
                <a:lnTo>
                  <a:pt x="59436" y="139446"/>
                </a:lnTo>
                <a:lnTo>
                  <a:pt x="131063" y="44958"/>
                </a:lnTo>
                <a:lnTo>
                  <a:pt x="159258" y="65532"/>
                </a:lnTo>
                <a:lnTo>
                  <a:pt x="88392" y="160782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14600" y="2825495"/>
            <a:ext cx="76200" cy="114300"/>
          </a:xfrm>
          <a:custGeom>
            <a:avLst/>
            <a:gdLst/>
            <a:ahLst/>
            <a:cxnLst/>
            <a:rect l="l" t="t" r="r" b="b"/>
            <a:pathLst>
              <a:path w="76200" h="114300">
                <a:moveTo>
                  <a:pt x="7620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86000" y="274929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1143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09800" y="2292095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14300">
                <a:moveTo>
                  <a:pt x="152400" y="114300"/>
                </a:move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57500" y="255879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19400" y="2406395"/>
            <a:ext cx="114300" cy="38100"/>
          </a:xfrm>
          <a:custGeom>
            <a:avLst/>
            <a:gdLst/>
            <a:ahLst/>
            <a:cxnLst/>
            <a:rect l="l" t="t" r="r" b="b"/>
            <a:pathLst>
              <a:path w="114300" h="38100">
                <a:moveTo>
                  <a:pt x="0" y="38100"/>
                </a:moveTo>
                <a:lnTo>
                  <a:pt x="1143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09800" y="2596895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0"/>
                </a:moveTo>
                <a:lnTo>
                  <a:pt x="0" y="7620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667000" y="2253995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76200"/>
                </a:moveTo>
                <a:lnTo>
                  <a:pt x="3810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76500" y="221589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95500" y="24825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246120" y="3312206"/>
            <a:ext cx="2268220" cy="82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" marR="749300" indent="-105410">
              <a:lnSpc>
                <a:spcPct val="11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This </a:t>
            </a:r>
            <a:r>
              <a:rPr dirty="0" sz="1000" spc="-5">
                <a:latin typeface="Arial"/>
                <a:cs typeface="Arial"/>
              </a:rPr>
              <a:t>is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nonlinear function  Of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5">
                <a:latin typeface="Arial"/>
                <a:cs typeface="Arial"/>
              </a:rPr>
              <a:t>linear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combination</a:t>
            </a:r>
            <a:endParaRPr sz="10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Of non linear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20"/>
              </a:spcBef>
            </a:pPr>
            <a:r>
              <a:rPr dirty="0" sz="1000" spc="-5">
                <a:latin typeface="Arial"/>
                <a:cs typeface="Arial"/>
              </a:rPr>
              <a:t>Of linear combinations of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inputs</a:t>
            </a:r>
            <a:endParaRPr sz="1000">
              <a:latin typeface="Arial"/>
              <a:cs typeface="Arial"/>
            </a:endParaRPr>
          </a:p>
          <a:p>
            <a:pPr marL="1380490">
              <a:lnSpc>
                <a:spcPct val="100000"/>
              </a:lnSpc>
              <a:spcBef>
                <a:spcPts val="29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388872" y="4804636"/>
            <a:ext cx="3824604" cy="852169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algn="ctr" marL="180340">
              <a:lnSpc>
                <a:spcPct val="100000"/>
              </a:lnSpc>
              <a:spcBef>
                <a:spcPts val="144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1-HIDDEN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LAYER</a:t>
            </a:r>
            <a:r>
              <a:rPr dirty="0" sz="2200" spc="-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NET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844"/>
              </a:spcBef>
              <a:tabLst>
                <a:tab pos="2893695" algn="l"/>
              </a:tabLst>
            </a:pPr>
            <a:r>
              <a:rPr dirty="0" baseline="13888" sz="2100" spc="-7">
                <a:latin typeface="Tahoma"/>
                <a:cs typeface="Tahoma"/>
              </a:rPr>
              <a:t>N</a:t>
            </a:r>
            <a:r>
              <a:rPr dirty="0" sz="950" spc="-5">
                <a:latin typeface="Tahoma"/>
                <a:cs typeface="Tahoma"/>
              </a:rPr>
              <a:t>INPUTS</a:t>
            </a:r>
            <a:r>
              <a:rPr dirty="0" sz="950" spc="140">
                <a:latin typeface="Tahoma"/>
                <a:cs typeface="Tahoma"/>
              </a:rPr>
              <a:t> </a:t>
            </a:r>
            <a:r>
              <a:rPr dirty="0" baseline="13888" sz="2100" spc="-7">
                <a:latin typeface="Tahoma"/>
                <a:cs typeface="Tahoma"/>
              </a:rPr>
              <a:t>=</a:t>
            </a:r>
            <a:r>
              <a:rPr dirty="0" baseline="13888" sz="2100" spc="15">
                <a:latin typeface="Tahoma"/>
                <a:cs typeface="Tahoma"/>
              </a:rPr>
              <a:t> </a:t>
            </a:r>
            <a:r>
              <a:rPr dirty="0" baseline="13888" sz="2100" spc="-7">
                <a:latin typeface="Tahoma"/>
                <a:cs typeface="Tahoma"/>
              </a:rPr>
              <a:t>2	N</a:t>
            </a:r>
            <a:r>
              <a:rPr dirty="0" sz="950" spc="-5">
                <a:latin typeface="Tahoma"/>
                <a:cs typeface="Tahoma"/>
              </a:rPr>
              <a:t>HIDDEN </a:t>
            </a:r>
            <a:r>
              <a:rPr dirty="0" baseline="13888" sz="2100" spc="-7">
                <a:latin typeface="Tahoma"/>
                <a:cs typeface="Tahoma"/>
              </a:rPr>
              <a:t>=</a:t>
            </a:r>
            <a:r>
              <a:rPr dirty="0" baseline="13888" sz="2100" spc="-307">
                <a:latin typeface="Tahoma"/>
                <a:cs typeface="Tahoma"/>
              </a:rPr>
              <a:t> </a:t>
            </a:r>
            <a:r>
              <a:rPr dirty="0" baseline="13888" sz="2100" spc="-7">
                <a:latin typeface="Tahoma"/>
                <a:cs typeface="Tahoma"/>
              </a:rPr>
              <a:t>3</a:t>
            </a:r>
            <a:endParaRPr baseline="13888" sz="21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32419" y="6861180"/>
            <a:ext cx="61785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49275" algn="l"/>
              </a:tabLst>
            </a:pPr>
            <a:r>
              <a:rPr dirty="0" sz="1100" spc="10">
                <a:latin typeface="Symbol"/>
                <a:cs typeface="Symbol"/>
              </a:rPr>
              <a:t></a:t>
            </a:r>
            <a:r>
              <a:rPr dirty="0" sz="1100" spc="10">
                <a:latin typeface="Times New Roman"/>
                <a:cs typeface="Times New Roman"/>
              </a:rPr>
              <a:t>	</a:t>
            </a:r>
            <a:r>
              <a:rPr dirty="0" sz="1100" spc="10">
                <a:latin typeface="Symbol"/>
                <a:cs typeface="Symbol"/>
              </a:rPr>
              <a:t>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83988" y="6885427"/>
            <a:ext cx="234315" cy="12636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12820" sz="975" spc="7" i="1">
                <a:latin typeface="Times New Roman"/>
                <a:cs typeface="Times New Roman"/>
              </a:rPr>
              <a:t>N</a:t>
            </a:r>
            <a:r>
              <a:rPr dirty="0" baseline="12820" sz="975" spc="-179" i="1">
                <a:latin typeface="Times New Roman"/>
                <a:cs typeface="Times New Roman"/>
              </a:rPr>
              <a:t> </a:t>
            </a:r>
            <a:r>
              <a:rPr dirty="0" sz="450" spc="5" i="1">
                <a:latin typeface="Times New Roman"/>
                <a:cs typeface="Times New Roman"/>
              </a:rPr>
              <a:t>HID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46212" y="5820092"/>
            <a:ext cx="4270375" cy="2365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907019" y="7108073"/>
            <a:ext cx="66865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74675" algn="l"/>
              </a:tabLst>
            </a:pPr>
            <a:r>
              <a:rPr dirty="0" sz="1100" spc="10">
                <a:latin typeface="Symbol"/>
                <a:cs typeface="Symbol"/>
              </a:rPr>
              <a:t>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baseline="8547" sz="975" spc="7" i="1">
                <a:latin typeface="Times New Roman"/>
                <a:cs typeface="Times New Roman"/>
              </a:rPr>
              <a:t>k</a:t>
            </a:r>
            <a:r>
              <a:rPr dirty="0" baseline="8547" sz="975" spc="-112" i="1">
                <a:latin typeface="Times New Roman"/>
                <a:cs typeface="Times New Roman"/>
              </a:rPr>
              <a:t> </a:t>
            </a:r>
            <a:r>
              <a:rPr dirty="0" baseline="8547" sz="975" spc="-22">
                <a:latin typeface="Symbol"/>
                <a:cs typeface="Symbol"/>
              </a:rPr>
              <a:t></a:t>
            </a:r>
            <a:r>
              <a:rPr dirty="0" baseline="8547" sz="975" spc="-22">
                <a:latin typeface="Times New Roman"/>
                <a:cs typeface="Times New Roman"/>
              </a:rPr>
              <a:t>1	</a:t>
            </a:r>
            <a:r>
              <a:rPr dirty="0" sz="1100" spc="10">
                <a:latin typeface="Symbol"/>
                <a:cs typeface="Symbol"/>
              </a:rPr>
              <a:t>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52111" y="6888174"/>
            <a:ext cx="112331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00" spc="15">
                <a:latin typeface="Times New Roman"/>
                <a:cs typeface="Times New Roman"/>
              </a:rPr>
              <a:t>Ou</a:t>
            </a: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Symbol"/>
                <a:cs typeface="Symbol"/>
              </a:rPr>
              <a:t>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85" i="1">
                <a:latin typeface="Times New Roman"/>
                <a:cs typeface="Times New Roman"/>
              </a:rPr>
              <a:t>g</a:t>
            </a:r>
            <a:r>
              <a:rPr dirty="0" baseline="2525" sz="1650" spc="15">
                <a:latin typeface="Symbol"/>
                <a:cs typeface="Symbol"/>
              </a:rPr>
              <a:t></a:t>
            </a:r>
            <a:r>
              <a:rPr dirty="0" baseline="2525" sz="1650" spc="-22">
                <a:latin typeface="Times New Roman"/>
                <a:cs typeface="Times New Roman"/>
              </a:rPr>
              <a:t> </a:t>
            </a:r>
            <a:r>
              <a:rPr dirty="0" baseline="-8169" sz="2550" spc="67">
                <a:latin typeface="Symbol"/>
                <a:cs typeface="Symbol"/>
              </a:rPr>
              <a:t></a:t>
            </a:r>
            <a:r>
              <a:rPr dirty="0" sz="1100" spc="-5" i="1">
                <a:latin typeface="Times New Roman"/>
                <a:cs typeface="Times New Roman"/>
              </a:rPr>
              <a:t>W</a:t>
            </a:r>
            <a:r>
              <a:rPr dirty="0" baseline="-25641" sz="975" spc="7" i="1">
                <a:latin typeface="Times New Roman"/>
                <a:cs typeface="Times New Roman"/>
              </a:rPr>
              <a:t>k</a:t>
            </a:r>
            <a:r>
              <a:rPr dirty="0" baseline="-25641" sz="975" spc="-104" i="1">
                <a:latin typeface="Times New Roman"/>
                <a:cs typeface="Times New Roman"/>
              </a:rPr>
              <a:t> </a:t>
            </a:r>
            <a:r>
              <a:rPr dirty="0" sz="1100" spc="25" i="1">
                <a:latin typeface="Times New Roman"/>
                <a:cs typeface="Times New Roman"/>
              </a:rPr>
              <a:t>v</a:t>
            </a:r>
            <a:r>
              <a:rPr dirty="0" baseline="-25641" sz="975" spc="7" i="1">
                <a:latin typeface="Times New Roman"/>
                <a:cs typeface="Times New Roman"/>
              </a:rPr>
              <a:t>k</a:t>
            </a:r>
            <a:r>
              <a:rPr dirty="0" baseline="-25641" sz="975" i="1">
                <a:latin typeface="Times New Roman"/>
                <a:cs typeface="Times New Roman"/>
              </a:rPr>
              <a:t> </a:t>
            </a:r>
            <a:r>
              <a:rPr dirty="0" baseline="-25641" sz="975" spc="-112" i="1">
                <a:latin typeface="Times New Roman"/>
                <a:cs typeface="Times New Roman"/>
              </a:rPr>
              <a:t> </a:t>
            </a:r>
            <a:r>
              <a:rPr dirty="0" baseline="2525" sz="1650" spc="15">
                <a:latin typeface="Symbol"/>
                <a:cs typeface="Symbol"/>
              </a:rPr>
              <a:t></a:t>
            </a:r>
            <a:endParaRPr baseline="2525" sz="165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42765" y="7919841"/>
            <a:ext cx="8318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Symbol"/>
                <a:cs typeface="Symbol"/>
              </a:rPr>
              <a:t>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42765" y="7604383"/>
            <a:ext cx="8318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Symbol"/>
                <a:cs typeface="Symbol"/>
              </a:rPr>
              <a:t>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54955" y="7056510"/>
            <a:ext cx="8318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Symbol"/>
                <a:cs typeface="Symbol"/>
              </a:rPr>
              <a:t>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955" y="6741033"/>
            <a:ext cx="8318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Symbol"/>
                <a:cs typeface="Symbol"/>
              </a:rPr>
              <a:t>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18367" y="6193143"/>
            <a:ext cx="8318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15">
                <a:latin typeface="Symbol"/>
                <a:cs typeface="Symbol"/>
              </a:rPr>
              <a:t>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41471" y="7559414"/>
            <a:ext cx="34036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-13888" sz="2100" spc="22">
                <a:latin typeface="Symbol"/>
                <a:cs typeface="Symbol"/>
              </a:rPr>
              <a:t></a:t>
            </a:r>
            <a:r>
              <a:rPr dirty="0" baseline="-13888" sz="2100" spc="-359">
                <a:latin typeface="Times New Roman"/>
                <a:cs typeface="Times New Roman"/>
              </a:rPr>
              <a:t> </a:t>
            </a:r>
            <a:r>
              <a:rPr dirty="0" baseline="13888" sz="1200" spc="15" i="1">
                <a:latin typeface="Times New Roman"/>
                <a:cs typeface="Times New Roman"/>
              </a:rPr>
              <a:t>N</a:t>
            </a:r>
            <a:r>
              <a:rPr dirty="0" sz="600" spc="10" i="1">
                <a:latin typeface="Times New Roman"/>
                <a:cs typeface="Times New Roman"/>
              </a:rPr>
              <a:t>INS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147557" y="6696072"/>
            <a:ext cx="340360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-13888" sz="2100" spc="22">
                <a:latin typeface="Symbol"/>
                <a:cs typeface="Symbol"/>
              </a:rPr>
              <a:t></a:t>
            </a:r>
            <a:r>
              <a:rPr dirty="0" baseline="-13888" sz="2100" spc="-359">
                <a:latin typeface="Times New Roman"/>
                <a:cs typeface="Times New Roman"/>
              </a:rPr>
              <a:t> </a:t>
            </a:r>
            <a:r>
              <a:rPr dirty="0" baseline="13888" sz="1200" spc="15" i="1">
                <a:latin typeface="Times New Roman"/>
                <a:cs typeface="Times New Roman"/>
              </a:rPr>
              <a:t>N</a:t>
            </a:r>
            <a:r>
              <a:rPr dirty="0" sz="600" spc="10" i="1">
                <a:latin typeface="Times New Roman"/>
                <a:cs typeface="Times New Roman"/>
              </a:rPr>
              <a:t>INS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30031" y="5832731"/>
            <a:ext cx="33972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-13888" sz="2100" spc="22">
                <a:latin typeface="Symbol"/>
                <a:cs typeface="Symbol"/>
              </a:rPr>
              <a:t></a:t>
            </a:r>
            <a:r>
              <a:rPr dirty="0" baseline="-13888" sz="2100" spc="-367">
                <a:latin typeface="Times New Roman"/>
                <a:cs typeface="Times New Roman"/>
              </a:rPr>
              <a:t> </a:t>
            </a:r>
            <a:r>
              <a:rPr dirty="0" baseline="13888" sz="1200" spc="15" i="1">
                <a:latin typeface="Times New Roman"/>
                <a:cs typeface="Times New Roman"/>
              </a:rPr>
              <a:t>N</a:t>
            </a:r>
            <a:r>
              <a:rPr dirty="0" sz="600" spc="10" i="1">
                <a:latin typeface="Times New Roman"/>
                <a:cs typeface="Times New Roman"/>
              </a:rPr>
              <a:t>INS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97216" y="6867516"/>
            <a:ext cx="24066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400" spc="15" i="1">
                <a:latin typeface="Times New Roman"/>
                <a:cs typeface="Times New Roman"/>
              </a:rPr>
              <a:t>x</a:t>
            </a:r>
            <a:r>
              <a:rPr dirty="0" sz="1400" spc="165" i="1">
                <a:latin typeface="Times New Roman"/>
                <a:cs typeface="Times New Roman"/>
              </a:rPr>
              <a:t> </a:t>
            </a:r>
            <a:r>
              <a:rPr dirty="0" baseline="1984" sz="2100" spc="22">
                <a:latin typeface="Symbol"/>
                <a:cs typeface="Symbol"/>
              </a:rPr>
              <a:t></a:t>
            </a:r>
            <a:endParaRPr baseline="1984" sz="21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65278" y="6867516"/>
            <a:ext cx="82613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703580" algn="l"/>
              </a:tabLst>
            </a:pPr>
            <a:r>
              <a:rPr dirty="0" sz="1400" spc="15" i="1">
                <a:latin typeface="Times New Roman"/>
                <a:cs typeface="Times New Roman"/>
              </a:rPr>
              <a:t>v</a:t>
            </a:r>
            <a:r>
              <a:rPr dirty="0" sz="1400" spc="15" i="1">
                <a:latin typeface="Times New Roman"/>
                <a:cs typeface="Times New Roman"/>
              </a:rPr>
              <a:t> </a:t>
            </a:r>
            <a:r>
              <a:rPr dirty="0" sz="1400" spc="55" i="1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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25" i="1">
                <a:latin typeface="Times New Roman"/>
                <a:cs typeface="Times New Roman"/>
              </a:rPr>
              <a:t>g</a:t>
            </a:r>
            <a:r>
              <a:rPr dirty="0" baseline="1984" sz="2100" spc="22">
                <a:latin typeface="Symbol"/>
                <a:cs typeface="Symbol"/>
              </a:rPr>
              <a:t></a:t>
            </a:r>
            <a:r>
              <a:rPr dirty="0" baseline="1984" sz="2100">
                <a:latin typeface="Times New Roman"/>
                <a:cs typeface="Times New Roman"/>
              </a:rPr>
              <a:t>	</a:t>
            </a:r>
            <a:r>
              <a:rPr dirty="0" sz="1400" spc="-105" i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66871" y="7905365"/>
            <a:ext cx="28130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3968" sz="2100" spc="22">
                <a:latin typeface="Symbol"/>
                <a:cs typeface="Symbol"/>
              </a:rPr>
              <a:t></a:t>
            </a:r>
            <a:r>
              <a:rPr dirty="0" baseline="-3968" sz="2100" spc="-15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10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39896" y="7639485"/>
            <a:ext cx="1211580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-60" i="1">
                <a:latin typeface="Times New Roman"/>
                <a:cs typeface="Times New Roman"/>
              </a:rPr>
              <a:t>v</a:t>
            </a:r>
            <a:r>
              <a:rPr dirty="0" baseline="-24305" sz="1200" spc="22">
                <a:latin typeface="Times New Roman"/>
                <a:cs typeface="Times New Roman"/>
              </a:rPr>
              <a:t>3</a:t>
            </a:r>
            <a:r>
              <a:rPr dirty="0" baseline="-24305" sz="1200">
                <a:latin typeface="Times New Roman"/>
                <a:cs typeface="Times New Roman"/>
              </a:rPr>
              <a:t> </a:t>
            </a:r>
            <a:r>
              <a:rPr dirty="0" baseline="-24305" sz="1200" spc="-52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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25" i="1">
                <a:latin typeface="Times New Roman"/>
                <a:cs typeface="Times New Roman"/>
              </a:rPr>
              <a:t>g</a:t>
            </a:r>
            <a:r>
              <a:rPr dirty="0" baseline="1984" sz="2100" spc="22">
                <a:latin typeface="Symbol"/>
                <a:cs typeface="Symbol"/>
              </a:rPr>
              <a:t></a:t>
            </a:r>
            <a:r>
              <a:rPr dirty="0" baseline="1984" sz="2100" spc="-232">
                <a:latin typeface="Times New Roman"/>
                <a:cs typeface="Times New Roman"/>
              </a:rPr>
              <a:t> </a:t>
            </a:r>
            <a:r>
              <a:rPr dirty="0" baseline="-9043" sz="3225" spc="75">
                <a:latin typeface="Symbol"/>
                <a:cs typeface="Symbol"/>
              </a:rPr>
              <a:t></a:t>
            </a:r>
            <a:r>
              <a:rPr dirty="0" sz="1400" spc="-125" i="1">
                <a:latin typeface="Times New Roman"/>
                <a:cs typeface="Times New Roman"/>
              </a:rPr>
              <a:t>w</a:t>
            </a:r>
            <a:r>
              <a:rPr dirty="0" baseline="-24305" sz="1200">
                <a:latin typeface="Times New Roman"/>
                <a:cs typeface="Times New Roman"/>
              </a:rPr>
              <a:t>3</a:t>
            </a:r>
            <a:r>
              <a:rPr dirty="0" baseline="-24305" sz="1200" spc="22" i="1">
                <a:latin typeface="Times New Roman"/>
                <a:cs typeface="Times New Roman"/>
              </a:rPr>
              <a:t>k</a:t>
            </a:r>
            <a:r>
              <a:rPr dirty="0" baseline="-24305" sz="1200" spc="-60" i="1">
                <a:latin typeface="Times New Roman"/>
                <a:cs typeface="Times New Roman"/>
              </a:rPr>
              <a:t> </a:t>
            </a:r>
            <a:r>
              <a:rPr dirty="0" sz="1400" spc="-45" i="1">
                <a:latin typeface="Times New Roman"/>
                <a:cs typeface="Times New Roman"/>
              </a:rPr>
              <a:t>x</a:t>
            </a:r>
            <a:r>
              <a:rPr dirty="0" baseline="-24305" sz="1200" spc="22" i="1">
                <a:latin typeface="Times New Roman"/>
                <a:cs typeface="Times New Roman"/>
              </a:rPr>
              <a:t>k</a:t>
            </a:r>
            <a:r>
              <a:rPr dirty="0" baseline="-24305" sz="1200" spc="120" i="1">
                <a:latin typeface="Times New Roman"/>
                <a:cs typeface="Times New Roman"/>
              </a:rPr>
              <a:t> </a:t>
            </a:r>
            <a:r>
              <a:rPr dirty="0" baseline="1984" sz="2100" spc="22">
                <a:latin typeface="Symbol"/>
                <a:cs typeface="Symbol"/>
              </a:rPr>
              <a:t></a:t>
            </a:r>
            <a:endParaRPr baseline="1984" sz="21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72957" y="7042014"/>
            <a:ext cx="281305" cy="2451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baseline="-3968" sz="2100" spc="22">
                <a:latin typeface="Symbol"/>
                <a:cs typeface="Symbol"/>
              </a:rPr>
              <a:t></a:t>
            </a:r>
            <a:r>
              <a:rPr dirty="0" baseline="-3968" sz="2100" spc="-15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10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39969" y="6821849"/>
            <a:ext cx="99250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27990" algn="l"/>
              </a:tabLst>
            </a:pPr>
            <a:r>
              <a:rPr dirty="0" sz="800" spc="15">
                <a:latin typeface="Times New Roman"/>
                <a:cs typeface="Times New Roman"/>
              </a:rPr>
              <a:t>2	</a:t>
            </a:r>
            <a:r>
              <a:rPr dirty="0" sz="2150" spc="5">
                <a:latin typeface="Symbol"/>
                <a:cs typeface="Symbol"/>
              </a:rPr>
              <a:t></a:t>
            </a:r>
            <a:r>
              <a:rPr dirty="0" sz="2150" spc="5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2</a:t>
            </a:r>
            <a:r>
              <a:rPr dirty="0" sz="800" spc="20" i="1">
                <a:latin typeface="Times New Roman"/>
                <a:cs typeface="Times New Roman"/>
              </a:rPr>
              <a:t>k</a:t>
            </a:r>
            <a:r>
              <a:rPr dirty="0" sz="800" spc="25" i="1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55431" y="5795978"/>
            <a:ext cx="746125" cy="62801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662305">
              <a:lnSpc>
                <a:spcPct val="100000"/>
              </a:lnSpc>
              <a:spcBef>
                <a:spcPts val="780"/>
              </a:spcBef>
            </a:pPr>
            <a:r>
              <a:rPr dirty="0" sz="1400" spc="15">
                <a:latin typeface="Symbol"/>
                <a:cs typeface="Symbol"/>
              </a:rPr>
              <a:t></a:t>
            </a:r>
            <a:endParaRPr sz="1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dirty="0" baseline="-3968" sz="2100" spc="22">
                <a:latin typeface="Symbol"/>
                <a:cs typeface="Symbol"/>
              </a:rPr>
              <a:t></a:t>
            </a:r>
            <a:r>
              <a:rPr dirty="0" baseline="-3968" sz="2100" spc="-6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10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39878" y="5912787"/>
            <a:ext cx="1186815" cy="354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-120" i="1">
                <a:latin typeface="Times New Roman"/>
                <a:cs typeface="Times New Roman"/>
              </a:rPr>
              <a:t>v</a:t>
            </a:r>
            <a:r>
              <a:rPr dirty="0" baseline="-24305" sz="1200" spc="22">
                <a:latin typeface="Times New Roman"/>
                <a:cs typeface="Times New Roman"/>
              </a:rPr>
              <a:t>1</a:t>
            </a:r>
            <a:r>
              <a:rPr dirty="0" baseline="-24305" sz="1200">
                <a:latin typeface="Times New Roman"/>
                <a:cs typeface="Times New Roman"/>
              </a:rPr>
              <a:t> </a:t>
            </a:r>
            <a:r>
              <a:rPr dirty="0" baseline="-24305" sz="1200" spc="-97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Symbol"/>
                <a:cs typeface="Symbol"/>
              </a:rPr>
              <a:t>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30" i="1">
                <a:latin typeface="Times New Roman"/>
                <a:cs typeface="Times New Roman"/>
              </a:rPr>
              <a:t>g</a:t>
            </a:r>
            <a:r>
              <a:rPr dirty="0" baseline="1984" sz="2100" spc="22">
                <a:latin typeface="Symbol"/>
                <a:cs typeface="Symbol"/>
              </a:rPr>
              <a:t></a:t>
            </a:r>
            <a:r>
              <a:rPr dirty="0" baseline="1984" sz="2100" spc="-240">
                <a:latin typeface="Times New Roman"/>
                <a:cs typeface="Times New Roman"/>
              </a:rPr>
              <a:t> </a:t>
            </a:r>
            <a:r>
              <a:rPr dirty="0" baseline="-9043" sz="3225" spc="82">
                <a:latin typeface="Symbol"/>
                <a:cs typeface="Symbol"/>
              </a:rPr>
              <a:t></a:t>
            </a:r>
            <a:r>
              <a:rPr dirty="0" sz="1400" spc="-195" i="1">
                <a:latin typeface="Times New Roman"/>
                <a:cs typeface="Times New Roman"/>
              </a:rPr>
              <a:t>w</a:t>
            </a:r>
            <a:r>
              <a:rPr dirty="0" baseline="-24305" sz="1200" spc="-44">
                <a:latin typeface="Times New Roman"/>
                <a:cs typeface="Times New Roman"/>
              </a:rPr>
              <a:t>1</a:t>
            </a:r>
            <a:r>
              <a:rPr dirty="0" baseline="-24305" sz="1200" spc="22" i="1">
                <a:latin typeface="Times New Roman"/>
                <a:cs typeface="Times New Roman"/>
              </a:rPr>
              <a:t>k</a:t>
            </a:r>
            <a:r>
              <a:rPr dirty="0" baseline="-24305" sz="1200" spc="-67" i="1">
                <a:latin typeface="Times New Roman"/>
                <a:cs typeface="Times New Roman"/>
              </a:rPr>
              <a:t> </a:t>
            </a:r>
            <a:r>
              <a:rPr dirty="0" sz="1400" spc="-40" i="1">
                <a:latin typeface="Times New Roman"/>
                <a:cs typeface="Times New Roman"/>
              </a:rPr>
              <a:t>x</a:t>
            </a:r>
            <a:r>
              <a:rPr dirty="0" baseline="-24305" sz="1200" spc="22" i="1">
                <a:latin typeface="Times New Roman"/>
                <a:cs typeface="Times New Roman"/>
              </a:rPr>
              <a:t>k</a:t>
            </a:r>
            <a:r>
              <a:rPr dirty="0" baseline="-24305" sz="1200" spc="112" i="1">
                <a:latin typeface="Times New Roman"/>
                <a:cs typeface="Times New Roman"/>
              </a:rPr>
              <a:t> </a:t>
            </a:r>
            <a:r>
              <a:rPr dirty="0" baseline="1984" sz="2100" spc="22">
                <a:latin typeface="Symbol"/>
                <a:cs typeface="Symbol"/>
              </a:rPr>
              <a:t></a:t>
            </a:r>
            <a:endParaRPr baseline="1984" sz="21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593088" y="6434391"/>
            <a:ext cx="21717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50" spc="-20" i="1">
                <a:latin typeface="Tahoma"/>
                <a:cs typeface="Tahoma"/>
              </a:rPr>
              <a:t>x</a:t>
            </a:r>
            <a:r>
              <a:rPr dirty="0" baseline="-20467" sz="1425" spc="-30">
                <a:latin typeface="Tahoma"/>
                <a:cs typeface="Tahoma"/>
              </a:rPr>
              <a:t>1</a:t>
            </a:r>
            <a:endParaRPr baseline="-20467" sz="1425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12138" y="7348790"/>
            <a:ext cx="21717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450" spc="-20" i="1">
                <a:latin typeface="Tahoma"/>
                <a:cs typeface="Tahoma"/>
              </a:rPr>
              <a:t>x</a:t>
            </a:r>
            <a:r>
              <a:rPr dirty="0" baseline="-20467" sz="1425" spc="-30">
                <a:latin typeface="Tahoma"/>
                <a:cs typeface="Tahoma"/>
              </a:rPr>
              <a:t>2</a:t>
            </a:r>
            <a:endParaRPr baseline="-20467" sz="1425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77720" y="6198360"/>
            <a:ext cx="2146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1200" spc="-7" i="1">
                <a:latin typeface="Arial"/>
                <a:cs typeface="Arial"/>
              </a:rPr>
              <a:t>w</a:t>
            </a:r>
            <a:r>
              <a:rPr dirty="0" sz="550" spc="-5" i="1">
                <a:latin typeface="Arial"/>
                <a:cs typeface="Arial"/>
              </a:rPr>
              <a:t>11</a:t>
            </a:r>
            <a:endParaRPr sz="5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001520" y="6466584"/>
            <a:ext cx="328930" cy="454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dirty="0" baseline="13888" sz="1200" spc="-7" i="1">
                <a:latin typeface="Arial"/>
                <a:cs typeface="Arial"/>
              </a:rPr>
              <a:t>w</a:t>
            </a:r>
            <a:r>
              <a:rPr dirty="0" sz="550" spc="-5" i="1">
                <a:latin typeface="Arial"/>
                <a:cs typeface="Arial"/>
              </a:rPr>
              <a:t>21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baseline="13071" sz="1275" spc="-30" i="1">
                <a:latin typeface="Tahoma"/>
                <a:cs typeface="Tahoma"/>
              </a:rPr>
              <a:t>w</a:t>
            </a:r>
            <a:r>
              <a:rPr dirty="0" sz="550" spc="-20" i="1">
                <a:latin typeface="Tahoma"/>
                <a:cs typeface="Tahoma"/>
              </a:rPr>
              <a:t>31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25620" y="6327138"/>
            <a:ext cx="175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w</a:t>
            </a:r>
            <a:r>
              <a:rPr dirty="0" baseline="-20202" sz="825" spc="-7" i="1">
                <a:latin typeface="Arial"/>
                <a:cs typeface="Arial"/>
              </a:rPr>
              <a:t>1</a:t>
            </a:r>
            <a:endParaRPr baseline="-20202" sz="825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36720" y="6860538"/>
            <a:ext cx="863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w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09871" y="6916926"/>
            <a:ext cx="52069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50" i="1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249420" y="7393938"/>
            <a:ext cx="1758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w</a:t>
            </a:r>
            <a:r>
              <a:rPr dirty="0" baseline="-20202" sz="825" spc="-7" i="1">
                <a:latin typeface="Arial"/>
                <a:cs typeface="Arial"/>
              </a:rPr>
              <a:t>3</a:t>
            </a:r>
            <a:endParaRPr baseline="-20202" sz="825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44420" y="7647685"/>
            <a:ext cx="2146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1200" spc="-7" i="1">
                <a:latin typeface="Arial"/>
                <a:cs typeface="Arial"/>
              </a:rPr>
              <a:t>w</a:t>
            </a:r>
            <a:r>
              <a:rPr dirty="0" sz="550" spc="-5" i="1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30120" y="7266684"/>
            <a:ext cx="2146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1200" spc="-7" i="1">
                <a:latin typeface="Arial"/>
                <a:cs typeface="Arial"/>
              </a:rPr>
              <a:t>w</a:t>
            </a:r>
            <a:r>
              <a:rPr dirty="0" sz="550" spc="-5" i="1">
                <a:latin typeface="Arial"/>
                <a:cs typeface="Arial"/>
              </a:rPr>
              <a:t>22</a:t>
            </a:r>
            <a:endParaRPr sz="5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11020" y="7114284"/>
            <a:ext cx="21462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13888" sz="1200" spc="-7" i="1">
                <a:latin typeface="Arial"/>
                <a:cs typeface="Arial"/>
              </a:rPr>
              <a:t>w</a:t>
            </a:r>
            <a:r>
              <a:rPr dirty="0" sz="550" spc="-5" i="1">
                <a:latin typeface="Arial"/>
                <a:cs typeface="Arial"/>
              </a:rPr>
              <a:t>12</a:t>
            </a:r>
            <a:endParaRPr sz="55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9205" y="797305"/>
            <a:ext cx="273431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OTHER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NEURAL</a:t>
            </a:r>
            <a:r>
              <a:rPr dirty="0" sz="2200" spc="-8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NETS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634995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 h="0">
                <a:moveTo>
                  <a:pt x="0" y="0"/>
                </a:moveTo>
                <a:lnTo>
                  <a:pt x="45720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3500" y="13776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33500" y="16443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33500" y="19110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33500" y="21777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87348" y="1421382"/>
            <a:ext cx="172085" cy="97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algn="just" marL="25400" marR="30480">
              <a:lnSpc>
                <a:spcPct val="166700"/>
              </a:lnSpc>
              <a:spcBef>
                <a:spcPts val="10"/>
              </a:spcBef>
            </a:pPr>
            <a:r>
              <a:rPr dirty="0" sz="1050" spc="-25" i="1">
                <a:latin typeface="Tahoma"/>
                <a:cs typeface="Tahoma"/>
              </a:rPr>
              <a:t>x</a:t>
            </a:r>
            <a:r>
              <a:rPr dirty="0" baseline="-21367" sz="975" spc="-7">
                <a:latin typeface="Tahoma"/>
                <a:cs typeface="Tahoma"/>
              </a:rPr>
              <a:t>1  </a:t>
            </a:r>
            <a:r>
              <a:rPr dirty="0" sz="1050" spc="-25" i="1">
                <a:latin typeface="Tahoma"/>
                <a:cs typeface="Tahoma"/>
              </a:rPr>
              <a:t>x</a:t>
            </a:r>
            <a:r>
              <a:rPr dirty="0" baseline="-21367" sz="975" spc="-7">
                <a:latin typeface="Tahoma"/>
                <a:cs typeface="Tahoma"/>
              </a:rPr>
              <a:t>2  </a:t>
            </a:r>
            <a:r>
              <a:rPr dirty="0" sz="1050" spc="-25" i="1">
                <a:latin typeface="Tahoma"/>
                <a:cs typeface="Tahoma"/>
              </a:rPr>
              <a:t>x</a:t>
            </a:r>
            <a:r>
              <a:rPr dirty="0" baseline="-21367" sz="975" spc="-7">
                <a:latin typeface="Tahoma"/>
                <a:cs typeface="Tahoma"/>
              </a:rPr>
              <a:t>3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600" y="15300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14600" y="20253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5700" y="17586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5700" y="14157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5700" y="21015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76800" y="17586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95500" y="32064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95500" y="36636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33500" y="3358896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12748" y="3395347"/>
            <a:ext cx="7620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spc="-25" i="1">
                <a:latin typeface="Tahoma"/>
                <a:cs typeface="Tahoma"/>
              </a:rPr>
              <a:t>x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5994" y="3479545"/>
            <a:ext cx="5778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Tahoma"/>
                <a:cs typeface="Tahoma"/>
              </a:rPr>
              <a:t>2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3500" y="30159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387348" y="3052447"/>
            <a:ext cx="17208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>
                <a:latin typeface="Tahoma"/>
                <a:cs typeface="Tahoma"/>
              </a:rPr>
              <a:t>1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4200" y="3130295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098" y="6772"/>
                </a:lnTo>
                <a:lnTo>
                  <a:pt x="54479" y="25651"/>
                </a:lnTo>
                <a:lnTo>
                  <a:pt x="25651" y="54479"/>
                </a:lnTo>
                <a:lnTo>
                  <a:pt x="6772" y="91098"/>
                </a:lnTo>
                <a:lnTo>
                  <a:pt x="0" y="133350"/>
                </a:lnTo>
                <a:lnTo>
                  <a:pt x="6772" y="175601"/>
                </a:lnTo>
                <a:lnTo>
                  <a:pt x="25651" y="212220"/>
                </a:lnTo>
                <a:lnTo>
                  <a:pt x="54479" y="241048"/>
                </a:lnTo>
                <a:lnTo>
                  <a:pt x="91098" y="259927"/>
                </a:lnTo>
                <a:lnTo>
                  <a:pt x="133350" y="266700"/>
                </a:lnTo>
                <a:lnTo>
                  <a:pt x="175601" y="259927"/>
                </a:lnTo>
                <a:lnTo>
                  <a:pt x="212220" y="241048"/>
                </a:lnTo>
                <a:lnTo>
                  <a:pt x="241048" y="212220"/>
                </a:lnTo>
                <a:lnTo>
                  <a:pt x="259927" y="175601"/>
                </a:lnTo>
                <a:lnTo>
                  <a:pt x="266700" y="133350"/>
                </a:lnTo>
                <a:lnTo>
                  <a:pt x="259927" y="91098"/>
                </a:lnTo>
                <a:lnTo>
                  <a:pt x="241048" y="54479"/>
                </a:lnTo>
                <a:lnTo>
                  <a:pt x="212220" y="25651"/>
                </a:lnTo>
                <a:lnTo>
                  <a:pt x="175601" y="6772"/>
                </a:lnTo>
                <a:lnTo>
                  <a:pt x="13335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0200" y="1511046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0"/>
                </a:moveTo>
                <a:lnTo>
                  <a:pt x="914400" y="1524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00200" y="1663445"/>
            <a:ext cx="914400" cy="114300"/>
          </a:xfrm>
          <a:custGeom>
            <a:avLst/>
            <a:gdLst/>
            <a:ahLst/>
            <a:cxnLst/>
            <a:rect l="l" t="t" r="r" b="b"/>
            <a:pathLst>
              <a:path w="914400" h="114300">
                <a:moveTo>
                  <a:pt x="0" y="1143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00200" y="1511046"/>
            <a:ext cx="914400" cy="647700"/>
          </a:xfrm>
          <a:custGeom>
            <a:avLst/>
            <a:gdLst/>
            <a:ahLst/>
            <a:cxnLst/>
            <a:rect l="l" t="t" r="r" b="b"/>
            <a:pathLst>
              <a:path w="914400" h="647700">
                <a:moveTo>
                  <a:pt x="0" y="0"/>
                </a:moveTo>
                <a:lnTo>
                  <a:pt x="914400" y="6477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00200" y="1777745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0"/>
                </a:moveTo>
                <a:lnTo>
                  <a:pt x="914400" y="3810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00200" y="1663445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00200" y="2044445"/>
            <a:ext cx="914400" cy="114300"/>
          </a:xfrm>
          <a:custGeom>
            <a:avLst/>
            <a:gdLst/>
            <a:ahLst/>
            <a:cxnLst/>
            <a:rect l="l" t="t" r="r" b="b"/>
            <a:pathLst>
              <a:path w="914400" h="114300">
                <a:moveTo>
                  <a:pt x="0" y="0"/>
                </a:moveTo>
                <a:lnTo>
                  <a:pt x="914400" y="1143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00200" y="1663445"/>
            <a:ext cx="914400" cy="647700"/>
          </a:xfrm>
          <a:custGeom>
            <a:avLst/>
            <a:gdLst/>
            <a:ahLst/>
            <a:cxnLst/>
            <a:rect l="l" t="t" r="r" b="b"/>
            <a:pathLst>
              <a:path w="914400" h="647700">
                <a:moveTo>
                  <a:pt x="0" y="6477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00200" y="2158745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0" y="1524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81300" y="1549146"/>
            <a:ext cx="914400" cy="114300"/>
          </a:xfrm>
          <a:custGeom>
            <a:avLst/>
            <a:gdLst/>
            <a:ahLst/>
            <a:cxnLst/>
            <a:rect l="l" t="t" r="r" b="b"/>
            <a:pathLst>
              <a:path w="914400" h="114300">
                <a:moveTo>
                  <a:pt x="0" y="1143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81300" y="1663445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400" y="2286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81300" y="1663445"/>
            <a:ext cx="914400" cy="571500"/>
          </a:xfrm>
          <a:custGeom>
            <a:avLst/>
            <a:gdLst/>
            <a:ahLst/>
            <a:cxnLst/>
            <a:rect l="l" t="t" r="r" b="b"/>
            <a:pathLst>
              <a:path w="914400" h="571500">
                <a:moveTo>
                  <a:pt x="0" y="0"/>
                </a:moveTo>
                <a:lnTo>
                  <a:pt x="914400" y="5715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81300" y="154914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6096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81300" y="1892045"/>
            <a:ext cx="914400" cy="266700"/>
          </a:xfrm>
          <a:custGeom>
            <a:avLst/>
            <a:gdLst/>
            <a:ahLst/>
            <a:cxnLst/>
            <a:rect l="l" t="t" r="r" b="b"/>
            <a:pathLst>
              <a:path w="914400" h="266700">
                <a:moveTo>
                  <a:pt x="0" y="2667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81300" y="2158745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0" y="0"/>
                </a:moveTo>
                <a:lnTo>
                  <a:pt x="914400" y="762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62400" y="1549146"/>
            <a:ext cx="914400" cy="342900"/>
          </a:xfrm>
          <a:custGeom>
            <a:avLst/>
            <a:gdLst/>
            <a:ahLst/>
            <a:cxnLst/>
            <a:rect l="l" t="t" r="r" b="b"/>
            <a:pathLst>
              <a:path w="914400" h="342900">
                <a:moveTo>
                  <a:pt x="0" y="0"/>
                </a:moveTo>
                <a:lnTo>
                  <a:pt x="914400" y="34290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62400" y="18920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62400" y="1892045"/>
            <a:ext cx="914400" cy="342900"/>
          </a:xfrm>
          <a:custGeom>
            <a:avLst/>
            <a:gdLst/>
            <a:ahLst/>
            <a:cxnLst/>
            <a:rect l="l" t="t" r="r" b="b"/>
            <a:pathLst>
              <a:path w="914400" h="342900">
                <a:moveTo>
                  <a:pt x="0" y="342900"/>
                </a:moveTo>
                <a:lnTo>
                  <a:pt x="9144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597913" y="3147060"/>
            <a:ext cx="1565275" cy="40640"/>
          </a:xfrm>
          <a:custGeom>
            <a:avLst/>
            <a:gdLst/>
            <a:ahLst/>
            <a:cxnLst/>
            <a:rect l="l" t="t" r="r" b="b"/>
            <a:pathLst>
              <a:path w="1565275" h="40639">
                <a:moveTo>
                  <a:pt x="1527048" y="24305"/>
                </a:moveTo>
                <a:lnTo>
                  <a:pt x="1527048" y="40386"/>
                </a:lnTo>
                <a:lnTo>
                  <a:pt x="1560385" y="24384"/>
                </a:lnTo>
                <a:lnTo>
                  <a:pt x="1533144" y="24384"/>
                </a:lnTo>
                <a:lnTo>
                  <a:pt x="1527048" y="24305"/>
                </a:lnTo>
                <a:close/>
              </a:path>
              <a:path w="1565275" h="40639">
                <a:moveTo>
                  <a:pt x="1527048" y="18974"/>
                </a:moveTo>
                <a:lnTo>
                  <a:pt x="1527048" y="24305"/>
                </a:lnTo>
                <a:lnTo>
                  <a:pt x="1533144" y="24384"/>
                </a:lnTo>
                <a:lnTo>
                  <a:pt x="1534668" y="24384"/>
                </a:lnTo>
                <a:lnTo>
                  <a:pt x="1535430" y="22860"/>
                </a:lnTo>
                <a:lnTo>
                  <a:pt x="1535430" y="20574"/>
                </a:lnTo>
                <a:lnTo>
                  <a:pt x="1534668" y="19050"/>
                </a:lnTo>
                <a:lnTo>
                  <a:pt x="1533144" y="19050"/>
                </a:lnTo>
                <a:lnTo>
                  <a:pt x="1527048" y="18974"/>
                </a:lnTo>
                <a:close/>
              </a:path>
              <a:path w="1565275" h="40639">
                <a:moveTo>
                  <a:pt x="1527048" y="2286"/>
                </a:moveTo>
                <a:lnTo>
                  <a:pt x="1527048" y="18974"/>
                </a:lnTo>
                <a:lnTo>
                  <a:pt x="1533144" y="19050"/>
                </a:lnTo>
                <a:lnTo>
                  <a:pt x="1534668" y="19050"/>
                </a:lnTo>
                <a:lnTo>
                  <a:pt x="1535430" y="20574"/>
                </a:lnTo>
                <a:lnTo>
                  <a:pt x="1535430" y="22860"/>
                </a:lnTo>
                <a:lnTo>
                  <a:pt x="1534668" y="24384"/>
                </a:lnTo>
                <a:lnTo>
                  <a:pt x="1560385" y="24384"/>
                </a:lnTo>
                <a:lnTo>
                  <a:pt x="1565148" y="22098"/>
                </a:lnTo>
                <a:lnTo>
                  <a:pt x="1527048" y="2286"/>
                </a:lnTo>
                <a:close/>
              </a:path>
              <a:path w="1565275" h="40639">
                <a:moveTo>
                  <a:pt x="2286" y="0"/>
                </a:moveTo>
                <a:lnTo>
                  <a:pt x="762" y="0"/>
                </a:lnTo>
                <a:lnTo>
                  <a:pt x="0" y="762"/>
                </a:lnTo>
                <a:lnTo>
                  <a:pt x="0" y="3810"/>
                </a:lnTo>
                <a:lnTo>
                  <a:pt x="762" y="4572"/>
                </a:lnTo>
                <a:lnTo>
                  <a:pt x="2286" y="4572"/>
                </a:lnTo>
                <a:lnTo>
                  <a:pt x="1527048" y="24305"/>
                </a:lnTo>
                <a:lnTo>
                  <a:pt x="1527048" y="18974"/>
                </a:lnTo>
                <a:lnTo>
                  <a:pt x="22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597913" y="3147060"/>
            <a:ext cx="536575" cy="110489"/>
          </a:xfrm>
          <a:custGeom>
            <a:avLst/>
            <a:gdLst/>
            <a:ahLst/>
            <a:cxnLst/>
            <a:rect l="l" t="t" r="r" b="b"/>
            <a:pathLst>
              <a:path w="536575" h="110489">
                <a:moveTo>
                  <a:pt x="498302" y="94142"/>
                </a:moveTo>
                <a:lnTo>
                  <a:pt x="495300" y="110489"/>
                </a:lnTo>
                <a:lnTo>
                  <a:pt x="536448" y="98298"/>
                </a:lnTo>
                <a:lnTo>
                  <a:pt x="532291" y="95250"/>
                </a:lnTo>
                <a:lnTo>
                  <a:pt x="504444" y="95250"/>
                </a:lnTo>
                <a:lnTo>
                  <a:pt x="498302" y="94142"/>
                </a:lnTo>
                <a:close/>
              </a:path>
              <a:path w="536575" h="110489">
                <a:moveTo>
                  <a:pt x="499164" y="89451"/>
                </a:moveTo>
                <a:lnTo>
                  <a:pt x="498302" y="94142"/>
                </a:lnTo>
                <a:lnTo>
                  <a:pt x="504444" y="95250"/>
                </a:lnTo>
                <a:lnTo>
                  <a:pt x="505968" y="95250"/>
                </a:lnTo>
                <a:lnTo>
                  <a:pt x="507492" y="94487"/>
                </a:lnTo>
                <a:lnTo>
                  <a:pt x="507492" y="91439"/>
                </a:lnTo>
                <a:lnTo>
                  <a:pt x="506730" y="90677"/>
                </a:lnTo>
                <a:lnTo>
                  <a:pt x="505968" y="90677"/>
                </a:lnTo>
                <a:lnTo>
                  <a:pt x="499164" y="89451"/>
                </a:lnTo>
                <a:close/>
              </a:path>
              <a:path w="536575" h="110489">
                <a:moveTo>
                  <a:pt x="502158" y="73151"/>
                </a:moveTo>
                <a:lnTo>
                  <a:pt x="499164" y="89451"/>
                </a:lnTo>
                <a:lnTo>
                  <a:pt x="505968" y="90677"/>
                </a:lnTo>
                <a:lnTo>
                  <a:pt x="506730" y="90677"/>
                </a:lnTo>
                <a:lnTo>
                  <a:pt x="507492" y="91439"/>
                </a:lnTo>
                <a:lnTo>
                  <a:pt x="507492" y="94487"/>
                </a:lnTo>
                <a:lnTo>
                  <a:pt x="505968" y="95250"/>
                </a:lnTo>
                <a:lnTo>
                  <a:pt x="532291" y="95250"/>
                </a:lnTo>
                <a:lnTo>
                  <a:pt x="502158" y="73151"/>
                </a:lnTo>
                <a:close/>
              </a:path>
              <a:path w="536575" h="110489">
                <a:moveTo>
                  <a:pt x="3048" y="0"/>
                </a:moveTo>
                <a:lnTo>
                  <a:pt x="1524" y="0"/>
                </a:lnTo>
                <a:lnTo>
                  <a:pt x="0" y="762"/>
                </a:lnTo>
                <a:lnTo>
                  <a:pt x="0" y="3048"/>
                </a:lnTo>
                <a:lnTo>
                  <a:pt x="762" y="4572"/>
                </a:lnTo>
                <a:lnTo>
                  <a:pt x="1524" y="4572"/>
                </a:lnTo>
                <a:lnTo>
                  <a:pt x="498302" y="94142"/>
                </a:lnTo>
                <a:lnTo>
                  <a:pt x="499164" y="89451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97913" y="3147060"/>
            <a:ext cx="536575" cy="555625"/>
          </a:xfrm>
          <a:custGeom>
            <a:avLst/>
            <a:gdLst/>
            <a:ahLst/>
            <a:cxnLst/>
            <a:rect l="l" t="t" r="r" b="b"/>
            <a:pathLst>
              <a:path w="536575" h="555625">
                <a:moveTo>
                  <a:pt x="508293" y="529467"/>
                </a:moveTo>
                <a:lnTo>
                  <a:pt x="496062" y="541019"/>
                </a:lnTo>
                <a:lnTo>
                  <a:pt x="536448" y="555498"/>
                </a:lnTo>
                <a:lnTo>
                  <a:pt x="529848" y="534924"/>
                </a:lnTo>
                <a:lnTo>
                  <a:pt x="513588" y="534924"/>
                </a:lnTo>
                <a:lnTo>
                  <a:pt x="512825" y="534162"/>
                </a:lnTo>
                <a:lnTo>
                  <a:pt x="508293" y="529467"/>
                </a:lnTo>
                <a:close/>
              </a:path>
              <a:path w="536575" h="555625">
                <a:moveTo>
                  <a:pt x="511427" y="526508"/>
                </a:moveTo>
                <a:lnTo>
                  <a:pt x="508293" y="529467"/>
                </a:lnTo>
                <a:lnTo>
                  <a:pt x="512825" y="534162"/>
                </a:lnTo>
                <a:lnTo>
                  <a:pt x="513588" y="534924"/>
                </a:lnTo>
                <a:lnTo>
                  <a:pt x="515112" y="534924"/>
                </a:lnTo>
                <a:lnTo>
                  <a:pt x="516636" y="533400"/>
                </a:lnTo>
                <a:lnTo>
                  <a:pt x="517398" y="531876"/>
                </a:lnTo>
                <a:lnTo>
                  <a:pt x="515874" y="531113"/>
                </a:lnTo>
                <a:lnTo>
                  <a:pt x="511427" y="526508"/>
                </a:lnTo>
                <a:close/>
              </a:path>
              <a:path w="536575" h="555625">
                <a:moveTo>
                  <a:pt x="523494" y="515112"/>
                </a:moveTo>
                <a:lnTo>
                  <a:pt x="511427" y="526508"/>
                </a:lnTo>
                <a:lnTo>
                  <a:pt x="515874" y="531113"/>
                </a:lnTo>
                <a:lnTo>
                  <a:pt x="517398" y="531876"/>
                </a:lnTo>
                <a:lnTo>
                  <a:pt x="516636" y="533400"/>
                </a:lnTo>
                <a:lnTo>
                  <a:pt x="515112" y="534924"/>
                </a:lnTo>
                <a:lnTo>
                  <a:pt x="529848" y="534924"/>
                </a:lnTo>
                <a:lnTo>
                  <a:pt x="523494" y="515112"/>
                </a:lnTo>
                <a:close/>
              </a:path>
              <a:path w="536575" h="555625">
                <a:moveTo>
                  <a:pt x="3048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3048"/>
                </a:lnTo>
                <a:lnTo>
                  <a:pt x="762" y="3810"/>
                </a:lnTo>
                <a:lnTo>
                  <a:pt x="508293" y="529467"/>
                </a:lnTo>
                <a:lnTo>
                  <a:pt x="511427" y="526508"/>
                </a:lnTo>
                <a:lnTo>
                  <a:pt x="3810" y="762"/>
                </a:lnTo>
                <a:lnTo>
                  <a:pt x="3048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59052" y="3325367"/>
            <a:ext cx="536575" cy="74930"/>
          </a:xfrm>
          <a:custGeom>
            <a:avLst/>
            <a:gdLst/>
            <a:ahLst/>
            <a:cxnLst/>
            <a:rect l="l" t="t" r="r" b="b"/>
            <a:pathLst>
              <a:path w="536575" h="74929">
                <a:moveTo>
                  <a:pt x="498445" y="15895"/>
                </a:moveTo>
                <a:lnTo>
                  <a:pt x="2286" y="70104"/>
                </a:lnTo>
                <a:lnTo>
                  <a:pt x="762" y="70104"/>
                </a:lnTo>
                <a:lnTo>
                  <a:pt x="0" y="71628"/>
                </a:lnTo>
                <a:lnTo>
                  <a:pt x="0" y="73914"/>
                </a:lnTo>
                <a:lnTo>
                  <a:pt x="1524" y="74676"/>
                </a:lnTo>
                <a:lnTo>
                  <a:pt x="2286" y="74676"/>
                </a:lnTo>
                <a:lnTo>
                  <a:pt x="498991" y="21242"/>
                </a:lnTo>
                <a:lnTo>
                  <a:pt x="498445" y="15895"/>
                </a:lnTo>
                <a:close/>
              </a:path>
              <a:path w="536575" h="74929">
                <a:moveTo>
                  <a:pt x="535254" y="15240"/>
                </a:moveTo>
                <a:lnTo>
                  <a:pt x="505968" y="15240"/>
                </a:lnTo>
                <a:lnTo>
                  <a:pt x="506730" y="16002"/>
                </a:lnTo>
                <a:lnTo>
                  <a:pt x="507492" y="17526"/>
                </a:lnTo>
                <a:lnTo>
                  <a:pt x="507492" y="19050"/>
                </a:lnTo>
                <a:lnTo>
                  <a:pt x="506730" y="19812"/>
                </a:lnTo>
                <a:lnTo>
                  <a:pt x="505206" y="20574"/>
                </a:lnTo>
                <a:lnTo>
                  <a:pt x="498991" y="21242"/>
                </a:lnTo>
                <a:lnTo>
                  <a:pt x="500634" y="37337"/>
                </a:lnTo>
                <a:lnTo>
                  <a:pt x="535254" y="15240"/>
                </a:lnTo>
                <a:close/>
              </a:path>
              <a:path w="536575" h="74929">
                <a:moveTo>
                  <a:pt x="505968" y="15240"/>
                </a:moveTo>
                <a:lnTo>
                  <a:pt x="504444" y="15240"/>
                </a:lnTo>
                <a:lnTo>
                  <a:pt x="498445" y="15895"/>
                </a:lnTo>
                <a:lnTo>
                  <a:pt x="498991" y="21242"/>
                </a:lnTo>
                <a:lnTo>
                  <a:pt x="505206" y="20574"/>
                </a:lnTo>
                <a:lnTo>
                  <a:pt x="506730" y="19812"/>
                </a:lnTo>
                <a:lnTo>
                  <a:pt x="507492" y="19050"/>
                </a:lnTo>
                <a:lnTo>
                  <a:pt x="507492" y="17526"/>
                </a:lnTo>
                <a:lnTo>
                  <a:pt x="506730" y="16002"/>
                </a:lnTo>
                <a:lnTo>
                  <a:pt x="505968" y="15240"/>
                </a:lnTo>
                <a:close/>
              </a:path>
              <a:path w="536575" h="74929">
                <a:moveTo>
                  <a:pt x="496824" y="0"/>
                </a:moveTo>
                <a:lnTo>
                  <a:pt x="498445" y="15895"/>
                </a:lnTo>
                <a:lnTo>
                  <a:pt x="504444" y="15240"/>
                </a:lnTo>
                <a:lnTo>
                  <a:pt x="535254" y="15240"/>
                </a:lnTo>
                <a:lnTo>
                  <a:pt x="536448" y="14478"/>
                </a:lnTo>
                <a:lnTo>
                  <a:pt x="49682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59052" y="3344417"/>
            <a:ext cx="1604010" cy="245110"/>
          </a:xfrm>
          <a:custGeom>
            <a:avLst/>
            <a:gdLst/>
            <a:ahLst/>
            <a:cxnLst/>
            <a:rect l="l" t="t" r="r" b="b"/>
            <a:pathLst>
              <a:path w="1604010" h="245110">
                <a:moveTo>
                  <a:pt x="1565984" y="16860"/>
                </a:moveTo>
                <a:lnTo>
                  <a:pt x="1524" y="240030"/>
                </a:lnTo>
                <a:lnTo>
                  <a:pt x="762" y="240030"/>
                </a:lnTo>
                <a:lnTo>
                  <a:pt x="0" y="241554"/>
                </a:lnTo>
                <a:lnTo>
                  <a:pt x="0" y="243840"/>
                </a:lnTo>
                <a:lnTo>
                  <a:pt x="1524" y="244602"/>
                </a:lnTo>
                <a:lnTo>
                  <a:pt x="2286" y="244602"/>
                </a:lnTo>
                <a:lnTo>
                  <a:pt x="1566627" y="21450"/>
                </a:lnTo>
                <a:lnTo>
                  <a:pt x="1565984" y="16860"/>
                </a:lnTo>
                <a:close/>
              </a:path>
              <a:path w="1604010" h="245110">
                <a:moveTo>
                  <a:pt x="1601819" y="15240"/>
                </a:moveTo>
                <a:lnTo>
                  <a:pt x="1573530" y="15240"/>
                </a:lnTo>
                <a:lnTo>
                  <a:pt x="1575053" y="16764"/>
                </a:lnTo>
                <a:lnTo>
                  <a:pt x="1575053" y="19050"/>
                </a:lnTo>
                <a:lnTo>
                  <a:pt x="1574292" y="20574"/>
                </a:lnTo>
                <a:lnTo>
                  <a:pt x="1572768" y="20574"/>
                </a:lnTo>
                <a:lnTo>
                  <a:pt x="1566627" y="21450"/>
                </a:lnTo>
                <a:lnTo>
                  <a:pt x="1568958" y="38100"/>
                </a:lnTo>
                <a:lnTo>
                  <a:pt x="1601819" y="15240"/>
                </a:lnTo>
                <a:close/>
              </a:path>
              <a:path w="1604010" h="245110">
                <a:moveTo>
                  <a:pt x="1573530" y="15240"/>
                </a:moveTo>
                <a:lnTo>
                  <a:pt x="1572006" y="16002"/>
                </a:lnTo>
                <a:lnTo>
                  <a:pt x="1565984" y="16860"/>
                </a:lnTo>
                <a:lnTo>
                  <a:pt x="1566627" y="21450"/>
                </a:lnTo>
                <a:lnTo>
                  <a:pt x="1572768" y="20574"/>
                </a:lnTo>
                <a:lnTo>
                  <a:pt x="1574292" y="20574"/>
                </a:lnTo>
                <a:lnTo>
                  <a:pt x="1575053" y="19050"/>
                </a:lnTo>
                <a:lnTo>
                  <a:pt x="1575053" y="16764"/>
                </a:lnTo>
                <a:lnTo>
                  <a:pt x="1573530" y="15240"/>
                </a:lnTo>
                <a:close/>
              </a:path>
              <a:path w="1604010" h="245110">
                <a:moveTo>
                  <a:pt x="1563624" y="0"/>
                </a:moveTo>
                <a:lnTo>
                  <a:pt x="1565984" y="16860"/>
                </a:lnTo>
                <a:lnTo>
                  <a:pt x="1572006" y="16002"/>
                </a:lnTo>
                <a:lnTo>
                  <a:pt x="1573530" y="15240"/>
                </a:lnTo>
                <a:lnTo>
                  <a:pt x="1601819" y="15240"/>
                </a:lnTo>
                <a:lnTo>
                  <a:pt x="1604010" y="13716"/>
                </a:lnTo>
                <a:lnTo>
                  <a:pt x="1563624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63802" y="3622547"/>
            <a:ext cx="631825" cy="182880"/>
          </a:xfrm>
          <a:custGeom>
            <a:avLst/>
            <a:gdLst/>
            <a:ahLst/>
            <a:cxnLst/>
            <a:rect l="l" t="t" r="r" b="b"/>
            <a:pathLst>
              <a:path w="631825" h="182879">
                <a:moveTo>
                  <a:pt x="594173" y="166689"/>
                </a:moveTo>
                <a:lnTo>
                  <a:pt x="589788" y="182879"/>
                </a:lnTo>
                <a:lnTo>
                  <a:pt x="631698" y="174498"/>
                </a:lnTo>
                <a:lnTo>
                  <a:pt x="624778" y="168401"/>
                </a:lnTo>
                <a:lnTo>
                  <a:pt x="600456" y="168401"/>
                </a:lnTo>
                <a:lnTo>
                  <a:pt x="594173" y="166689"/>
                </a:lnTo>
                <a:close/>
              </a:path>
              <a:path w="631825" h="182879">
                <a:moveTo>
                  <a:pt x="595430" y="162044"/>
                </a:moveTo>
                <a:lnTo>
                  <a:pt x="594173" y="166689"/>
                </a:lnTo>
                <a:lnTo>
                  <a:pt x="600456" y="168401"/>
                </a:lnTo>
                <a:lnTo>
                  <a:pt x="601980" y="168401"/>
                </a:lnTo>
                <a:lnTo>
                  <a:pt x="603504" y="166877"/>
                </a:lnTo>
                <a:lnTo>
                  <a:pt x="603504" y="165353"/>
                </a:lnTo>
                <a:lnTo>
                  <a:pt x="602742" y="163829"/>
                </a:lnTo>
                <a:lnTo>
                  <a:pt x="601980" y="163829"/>
                </a:lnTo>
                <a:lnTo>
                  <a:pt x="595430" y="162044"/>
                </a:lnTo>
                <a:close/>
              </a:path>
              <a:path w="631825" h="182879">
                <a:moveTo>
                  <a:pt x="599694" y="146303"/>
                </a:moveTo>
                <a:lnTo>
                  <a:pt x="595430" y="162044"/>
                </a:lnTo>
                <a:lnTo>
                  <a:pt x="601980" y="163829"/>
                </a:lnTo>
                <a:lnTo>
                  <a:pt x="602742" y="163829"/>
                </a:lnTo>
                <a:lnTo>
                  <a:pt x="603504" y="165353"/>
                </a:lnTo>
                <a:lnTo>
                  <a:pt x="603504" y="166877"/>
                </a:lnTo>
                <a:lnTo>
                  <a:pt x="601980" y="168401"/>
                </a:lnTo>
                <a:lnTo>
                  <a:pt x="624778" y="168401"/>
                </a:lnTo>
                <a:lnTo>
                  <a:pt x="599694" y="146303"/>
                </a:lnTo>
                <a:close/>
              </a:path>
              <a:path w="631825" h="182879">
                <a:moveTo>
                  <a:pt x="2286" y="0"/>
                </a:moveTo>
                <a:lnTo>
                  <a:pt x="762" y="762"/>
                </a:lnTo>
                <a:lnTo>
                  <a:pt x="762" y="2286"/>
                </a:lnTo>
                <a:lnTo>
                  <a:pt x="0" y="3810"/>
                </a:lnTo>
                <a:lnTo>
                  <a:pt x="762" y="5334"/>
                </a:lnTo>
                <a:lnTo>
                  <a:pt x="2286" y="5334"/>
                </a:lnTo>
                <a:lnTo>
                  <a:pt x="594173" y="166689"/>
                </a:lnTo>
                <a:lnTo>
                  <a:pt x="595430" y="162044"/>
                </a:lnTo>
                <a:lnTo>
                  <a:pt x="3810" y="762"/>
                </a:lnTo>
                <a:lnTo>
                  <a:pt x="228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59914" y="3248405"/>
            <a:ext cx="764540" cy="93980"/>
          </a:xfrm>
          <a:custGeom>
            <a:avLst/>
            <a:gdLst/>
            <a:ahLst/>
            <a:cxnLst/>
            <a:rect l="l" t="t" r="r" b="b"/>
            <a:pathLst>
              <a:path w="764539" h="93979">
                <a:moveTo>
                  <a:pt x="726321" y="16599"/>
                </a:moveTo>
                <a:lnTo>
                  <a:pt x="2286" y="89154"/>
                </a:lnTo>
                <a:lnTo>
                  <a:pt x="762" y="89154"/>
                </a:lnTo>
                <a:lnTo>
                  <a:pt x="0" y="90678"/>
                </a:lnTo>
                <a:lnTo>
                  <a:pt x="0" y="92964"/>
                </a:lnTo>
                <a:lnTo>
                  <a:pt x="1524" y="93726"/>
                </a:lnTo>
                <a:lnTo>
                  <a:pt x="2286" y="93726"/>
                </a:lnTo>
                <a:lnTo>
                  <a:pt x="726782" y="21200"/>
                </a:lnTo>
                <a:lnTo>
                  <a:pt x="726321" y="16599"/>
                </a:lnTo>
                <a:close/>
              </a:path>
              <a:path w="764539" h="93979">
                <a:moveTo>
                  <a:pt x="763092" y="16002"/>
                </a:moveTo>
                <a:lnTo>
                  <a:pt x="733806" y="16002"/>
                </a:lnTo>
                <a:lnTo>
                  <a:pt x="734568" y="16764"/>
                </a:lnTo>
                <a:lnTo>
                  <a:pt x="735330" y="18288"/>
                </a:lnTo>
                <a:lnTo>
                  <a:pt x="735330" y="19812"/>
                </a:lnTo>
                <a:lnTo>
                  <a:pt x="734568" y="20574"/>
                </a:lnTo>
                <a:lnTo>
                  <a:pt x="733044" y="20574"/>
                </a:lnTo>
                <a:lnTo>
                  <a:pt x="726782" y="21200"/>
                </a:lnTo>
                <a:lnTo>
                  <a:pt x="728472" y="38100"/>
                </a:lnTo>
                <a:lnTo>
                  <a:pt x="763092" y="16002"/>
                </a:lnTo>
                <a:close/>
              </a:path>
              <a:path w="764539" h="93979">
                <a:moveTo>
                  <a:pt x="733806" y="16002"/>
                </a:moveTo>
                <a:lnTo>
                  <a:pt x="732282" y="16002"/>
                </a:lnTo>
                <a:lnTo>
                  <a:pt x="726321" y="16599"/>
                </a:lnTo>
                <a:lnTo>
                  <a:pt x="726782" y="21200"/>
                </a:lnTo>
                <a:lnTo>
                  <a:pt x="733044" y="20574"/>
                </a:lnTo>
                <a:lnTo>
                  <a:pt x="734568" y="20574"/>
                </a:lnTo>
                <a:lnTo>
                  <a:pt x="735330" y="19812"/>
                </a:lnTo>
                <a:lnTo>
                  <a:pt x="735330" y="18288"/>
                </a:lnTo>
                <a:lnTo>
                  <a:pt x="734568" y="16764"/>
                </a:lnTo>
                <a:lnTo>
                  <a:pt x="733806" y="16002"/>
                </a:lnTo>
                <a:close/>
              </a:path>
              <a:path w="764539" h="93979">
                <a:moveTo>
                  <a:pt x="724662" y="0"/>
                </a:moveTo>
                <a:lnTo>
                  <a:pt x="726321" y="16599"/>
                </a:lnTo>
                <a:lnTo>
                  <a:pt x="732282" y="16002"/>
                </a:lnTo>
                <a:lnTo>
                  <a:pt x="763092" y="16002"/>
                </a:lnTo>
                <a:lnTo>
                  <a:pt x="764286" y="15240"/>
                </a:lnTo>
                <a:lnTo>
                  <a:pt x="724662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59151" y="3395471"/>
            <a:ext cx="898525" cy="405130"/>
          </a:xfrm>
          <a:custGeom>
            <a:avLst/>
            <a:gdLst/>
            <a:ahLst/>
            <a:cxnLst/>
            <a:rect l="l" t="t" r="r" b="b"/>
            <a:pathLst>
              <a:path w="898525" h="405129">
                <a:moveTo>
                  <a:pt x="862668" y="14877"/>
                </a:moveTo>
                <a:lnTo>
                  <a:pt x="2286" y="399288"/>
                </a:lnTo>
                <a:lnTo>
                  <a:pt x="762" y="400050"/>
                </a:lnTo>
                <a:lnTo>
                  <a:pt x="0" y="401574"/>
                </a:lnTo>
                <a:lnTo>
                  <a:pt x="762" y="402336"/>
                </a:lnTo>
                <a:lnTo>
                  <a:pt x="1524" y="403860"/>
                </a:lnTo>
                <a:lnTo>
                  <a:pt x="3048" y="404622"/>
                </a:lnTo>
                <a:lnTo>
                  <a:pt x="3810" y="403860"/>
                </a:lnTo>
                <a:lnTo>
                  <a:pt x="864697" y="19224"/>
                </a:lnTo>
                <a:lnTo>
                  <a:pt x="862668" y="14877"/>
                </a:lnTo>
                <a:close/>
              </a:path>
              <a:path w="898525" h="405129">
                <a:moveTo>
                  <a:pt x="890334" y="11429"/>
                </a:moveTo>
                <a:lnTo>
                  <a:pt x="869442" y="11429"/>
                </a:lnTo>
                <a:lnTo>
                  <a:pt x="870965" y="12191"/>
                </a:lnTo>
                <a:lnTo>
                  <a:pt x="871727" y="13715"/>
                </a:lnTo>
                <a:lnTo>
                  <a:pt x="871727" y="16001"/>
                </a:lnTo>
                <a:lnTo>
                  <a:pt x="870203" y="16763"/>
                </a:lnTo>
                <a:lnTo>
                  <a:pt x="864697" y="19224"/>
                </a:lnTo>
                <a:lnTo>
                  <a:pt x="871727" y="34289"/>
                </a:lnTo>
                <a:lnTo>
                  <a:pt x="890334" y="11429"/>
                </a:lnTo>
                <a:close/>
              </a:path>
              <a:path w="898525" h="405129">
                <a:moveTo>
                  <a:pt x="869442" y="11429"/>
                </a:moveTo>
                <a:lnTo>
                  <a:pt x="868680" y="12191"/>
                </a:lnTo>
                <a:lnTo>
                  <a:pt x="862668" y="14877"/>
                </a:lnTo>
                <a:lnTo>
                  <a:pt x="864697" y="19224"/>
                </a:lnTo>
                <a:lnTo>
                  <a:pt x="870203" y="16763"/>
                </a:lnTo>
                <a:lnTo>
                  <a:pt x="871727" y="16001"/>
                </a:lnTo>
                <a:lnTo>
                  <a:pt x="871727" y="13715"/>
                </a:lnTo>
                <a:lnTo>
                  <a:pt x="870965" y="12191"/>
                </a:lnTo>
                <a:lnTo>
                  <a:pt x="869442" y="11429"/>
                </a:lnTo>
                <a:close/>
              </a:path>
              <a:path w="898525" h="405129">
                <a:moveTo>
                  <a:pt x="855726" y="0"/>
                </a:moveTo>
                <a:lnTo>
                  <a:pt x="862668" y="14877"/>
                </a:lnTo>
                <a:lnTo>
                  <a:pt x="868680" y="12191"/>
                </a:lnTo>
                <a:lnTo>
                  <a:pt x="869442" y="11429"/>
                </a:lnTo>
                <a:lnTo>
                  <a:pt x="890334" y="11429"/>
                </a:lnTo>
                <a:lnTo>
                  <a:pt x="898398" y="1524"/>
                </a:lnTo>
                <a:lnTo>
                  <a:pt x="855726" y="0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472689" y="2374645"/>
            <a:ext cx="1885950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2-Hidden layers </a:t>
            </a:r>
            <a:r>
              <a:rPr dirty="0" sz="1000">
                <a:latin typeface="Arial"/>
                <a:cs typeface="Arial"/>
              </a:rPr>
              <a:t>+ </a:t>
            </a:r>
            <a:r>
              <a:rPr dirty="0" sz="1000" spc="-5">
                <a:latin typeface="Arial"/>
                <a:cs typeface="Arial"/>
              </a:rPr>
              <a:t>Constant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Term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328295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“JUMP”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CONNECTIONS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95365" y="3666033"/>
            <a:ext cx="958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Symbol"/>
                <a:cs typeface="Symbol"/>
              </a:rPr>
              <a:t>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95365" y="3300283"/>
            <a:ext cx="958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Symbol"/>
                <a:cs typeface="Symbol"/>
              </a:rPr>
              <a:t>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82641" y="3338398"/>
            <a:ext cx="3155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13888" sz="1500" spc="15" i="1">
                <a:latin typeface="Times New Roman"/>
                <a:cs typeface="Times New Roman"/>
              </a:rPr>
              <a:t>N</a:t>
            </a:r>
            <a:r>
              <a:rPr dirty="0" sz="700" spc="10" i="1">
                <a:latin typeface="Times New Roman"/>
                <a:cs typeface="Times New Roman"/>
              </a:rPr>
              <a:t>HID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29442" y="3589861"/>
            <a:ext cx="23367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2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33360" y="3246940"/>
            <a:ext cx="407034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3071" sz="2550">
                <a:latin typeface="Symbol"/>
                <a:cs typeface="Symbol"/>
              </a:rPr>
              <a:t></a:t>
            </a:r>
            <a:r>
              <a:rPr dirty="0" baseline="-13071" sz="2550" spc="-322">
                <a:latin typeface="Times New Roman"/>
                <a:cs typeface="Times New Roman"/>
              </a:rPr>
              <a:t> </a:t>
            </a:r>
            <a:r>
              <a:rPr dirty="0" baseline="13888" sz="1500" spc="22" i="1">
                <a:latin typeface="Times New Roman"/>
                <a:cs typeface="Times New Roman"/>
              </a:rPr>
              <a:t>N</a:t>
            </a:r>
            <a:r>
              <a:rPr dirty="0" sz="700" spc="15" i="1">
                <a:latin typeface="Times New Roman"/>
                <a:cs typeface="Times New Roman"/>
              </a:rPr>
              <a:t>INS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01648" y="3337893"/>
            <a:ext cx="121475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700" i="1">
                <a:latin typeface="Times New Roman"/>
                <a:cs typeface="Times New Roman"/>
              </a:rPr>
              <a:t>x </a:t>
            </a:r>
            <a:r>
              <a:rPr dirty="0" sz="1700">
                <a:latin typeface="Symbol"/>
                <a:cs typeface="Symbol"/>
              </a:rPr>
              <a:t>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baseline="-8714" sz="3825" spc="30">
                <a:latin typeface="Symbol"/>
                <a:cs typeface="Symbol"/>
              </a:rPr>
              <a:t></a:t>
            </a:r>
            <a:r>
              <a:rPr dirty="0" sz="1700" spc="20" i="1">
                <a:latin typeface="Times New Roman"/>
                <a:cs typeface="Times New Roman"/>
              </a:rPr>
              <a:t>W </a:t>
            </a:r>
            <a:r>
              <a:rPr dirty="0" sz="1700" i="1">
                <a:latin typeface="Times New Roman"/>
                <a:cs typeface="Times New Roman"/>
              </a:rPr>
              <a:t>v</a:t>
            </a:r>
            <a:r>
              <a:rPr dirty="0" sz="1700" spc="25" i="1">
                <a:latin typeface="Times New Roman"/>
                <a:cs typeface="Times New Roman"/>
              </a:rPr>
              <a:t> </a:t>
            </a:r>
            <a:r>
              <a:rPr dirty="0" baseline="1633" sz="2550">
                <a:latin typeface="Symbol"/>
                <a:cs typeface="Symbol"/>
              </a:rPr>
              <a:t></a:t>
            </a:r>
            <a:endParaRPr baseline="1633" sz="2550"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46909" y="3742260"/>
            <a:ext cx="20383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-195" i="1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Symbol"/>
                <a:cs typeface="Symbol"/>
              </a:rPr>
              <a:t></a:t>
            </a:r>
            <a:r>
              <a:rPr dirty="0" sz="1000" spc="-5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58760" y="3652323"/>
            <a:ext cx="3492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-3267" sz="2550">
                <a:latin typeface="Symbol"/>
                <a:cs typeface="Symbol"/>
              </a:rPr>
              <a:t></a:t>
            </a:r>
            <a:r>
              <a:rPr dirty="0" baseline="-3267" sz="2550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-160" i="1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Symbol"/>
                <a:cs typeface="Symbol"/>
              </a:rPr>
              <a:t></a:t>
            </a:r>
            <a:r>
              <a:rPr dirty="0" sz="1000" spc="-5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70830" y="3589859"/>
            <a:ext cx="3187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000" spc="-5">
                <a:latin typeface="Times New Roman"/>
                <a:cs typeface="Times New Roman"/>
              </a:rPr>
              <a:t>0 </a:t>
            </a:r>
            <a:r>
              <a:rPr dirty="0" sz="1000" spc="-5" i="1">
                <a:latin typeface="Times New Roman"/>
                <a:cs typeface="Times New Roman"/>
              </a:rPr>
              <a:t>k</a:t>
            </a:r>
            <a:r>
              <a:rPr dirty="0" sz="1000" spc="195" i="1">
                <a:latin typeface="Times New Roman"/>
                <a:cs typeface="Times New Roman"/>
              </a:rPr>
              <a:t> </a:t>
            </a:r>
            <a:r>
              <a:rPr dirty="0" sz="1000" spc="-5" i="1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65856" y="3337893"/>
            <a:ext cx="125539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Times New Roman"/>
                <a:cs typeface="Times New Roman"/>
              </a:rPr>
              <a:t>Out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Symbol"/>
                <a:cs typeface="Symbol"/>
              </a:rPr>
              <a:t>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50" i="1">
                <a:latin typeface="Times New Roman"/>
                <a:cs typeface="Times New Roman"/>
              </a:rPr>
              <a:t>g</a:t>
            </a:r>
            <a:r>
              <a:rPr dirty="0" baseline="1633" sz="2550" spc="75">
                <a:latin typeface="Symbol"/>
                <a:cs typeface="Symbol"/>
              </a:rPr>
              <a:t></a:t>
            </a:r>
            <a:r>
              <a:rPr dirty="0" baseline="1633" sz="2550" spc="-217">
                <a:latin typeface="Times New Roman"/>
                <a:cs typeface="Times New Roman"/>
              </a:rPr>
              <a:t> </a:t>
            </a:r>
            <a:r>
              <a:rPr dirty="0" baseline="-8714" sz="3825">
                <a:latin typeface="Symbol"/>
                <a:cs typeface="Symbol"/>
              </a:rPr>
              <a:t></a:t>
            </a:r>
            <a:r>
              <a:rPr dirty="0" baseline="-8714" sz="3825" spc="-637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w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363723" y="4974590"/>
            <a:ext cx="20650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Backpropagation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43121" y="6635091"/>
            <a:ext cx="6794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5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30017" y="6623607"/>
            <a:ext cx="213995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200" spc="10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74793" y="5549439"/>
            <a:ext cx="85090" cy="476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10">
                <a:latin typeface="Symbol"/>
                <a:cs typeface="Symbol"/>
              </a:rPr>
              <a:t></a:t>
            </a:r>
            <a:endParaRPr sz="14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450" spc="10">
                <a:latin typeface="Symbol"/>
                <a:cs typeface="Symbol"/>
              </a:rPr>
              <a:t>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74793" y="5429053"/>
            <a:ext cx="850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1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04224" y="5549420"/>
            <a:ext cx="220979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7662" sz="2175" spc="89">
                <a:latin typeface="Symbol"/>
                <a:cs typeface="Symbol"/>
              </a:rPr>
              <a:t></a:t>
            </a:r>
            <a:r>
              <a:rPr dirty="0" sz="1450" spc="60">
                <a:latin typeface="Symbol"/>
                <a:cs typeface="Symbol"/>
              </a:rPr>
              <a:t>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200398" y="5451943"/>
            <a:ext cx="850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50" spc="10">
                <a:latin typeface="Symbol"/>
                <a:cs typeface="Symbol"/>
              </a:rPr>
              <a:t>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07213" y="6799681"/>
            <a:ext cx="71247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68655" algn="l"/>
              </a:tabLst>
            </a:pPr>
            <a:r>
              <a:rPr dirty="0" sz="850" i="1">
                <a:latin typeface="Times New Roman"/>
                <a:cs typeface="Times New Roman"/>
              </a:rPr>
              <a:t>i</a:t>
            </a:r>
            <a:r>
              <a:rPr dirty="0" sz="850" i="1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60732" y="5827360"/>
            <a:ext cx="431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i="1">
                <a:latin typeface="Times New Roman"/>
                <a:cs typeface="Times New Roman"/>
              </a:rPr>
              <a:t>j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74998" y="5751402"/>
            <a:ext cx="963294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754380" algn="l"/>
              </a:tabLst>
            </a:pPr>
            <a:r>
              <a:rPr dirty="0" sz="1450" spc="10">
                <a:latin typeface="Symbol"/>
                <a:cs typeface="Symbol"/>
              </a:rPr>
              <a:t></a:t>
            </a:r>
            <a:r>
              <a:rPr dirty="0" sz="1450" spc="355">
                <a:latin typeface="Times New Roman"/>
                <a:cs typeface="Times New Roman"/>
              </a:rPr>
              <a:t> </a:t>
            </a:r>
            <a:r>
              <a:rPr dirty="0" sz="850" spc="5" i="1">
                <a:latin typeface="Times New Roman"/>
                <a:cs typeface="Times New Roman"/>
              </a:rPr>
              <a:t>k	</a:t>
            </a:r>
            <a:r>
              <a:rPr dirty="0" sz="1450" spc="60">
                <a:latin typeface="Symbol"/>
                <a:cs typeface="Symbol"/>
              </a:rPr>
              <a:t></a:t>
            </a:r>
            <a:r>
              <a:rPr dirty="0" baseline="-7662" sz="2175" spc="89">
                <a:latin typeface="Symbol"/>
                <a:cs typeface="Symbol"/>
              </a:rPr>
              <a:t></a:t>
            </a:r>
            <a:endParaRPr baseline="-7662" sz="2175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67763" y="5522505"/>
            <a:ext cx="1235710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74650" algn="l"/>
                <a:tab pos="624205" algn="l"/>
                <a:tab pos="988060" algn="l"/>
              </a:tabLst>
            </a:pPr>
            <a:r>
              <a:rPr dirty="0" baseline="1262" sz="3300" spc="15">
                <a:latin typeface="Symbol"/>
                <a:cs typeface="Symbol"/>
              </a:rPr>
              <a:t></a:t>
            </a:r>
            <a:r>
              <a:rPr dirty="0" baseline="1262" sz="3300" spc="15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j	</a:t>
            </a:r>
            <a:r>
              <a:rPr dirty="0" baseline="1262" sz="3300" spc="15">
                <a:latin typeface="Symbol"/>
                <a:cs typeface="Symbol"/>
              </a:rPr>
              <a:t></a:t>
            </a:r>
            <a:r>
              <a:rPr dirty="0" baseline="1262" sz="3300" spc="15">
                <a:latin typeface="Times New Roman"/>
                <a:cs typeface="Times New Roman"/>
              </a:rPr>
              <a:t>	</a:t>
            </a:r>
            <a:r>
              <a:rPr dirty="0" sz="850" i="1">
                <a:latin typeface="Times New Roman"/>
                <a:cs typeface="Times New Roman"/>
              </a:rPr>
              <a:t>jk</a:t>
            </a:r>
            <a:r>
              <a:rPr dirty="0" sz="850" spc="120" i="1">
                <a:latin typeface="Times New Roman"/>
                <a:cs typeface="Times New Roman"/>
              </a:rPr>
              <a:t> </a:t>
            </a:r>
            <a:r>
              <a:rPr dirty="0" sz="850" spc="5" i="1">
                <a:latin typeface="Times New Roman"/>
                <a:cs typeface="Times New Roman"/>
              </a:rPr>
              <a:t>k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649470" y="6613942"/>
            <a:ext cx="101473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950" spc="-25">
                <a:latin typeface="Symbol"/>
                <a:cs typeface="Symbol"/>
              </a:rPr>
              <a:t></a:t>
            </a:r>
            <a:r>
              <a:rPr dirty="0" sz="1450" spc="-25" i="1">
                <a:latin typeface="Times New Roman"/>
                <a:cs typeface="Times New Roman"/>
              </a:rPr>
              <a:t>y </a:t>
            </a:r>
            <a:r>
              <a:rPr dirty="0" sz="1450" spc="15">
                <a:latin typeface="Symbol"/>
                <a:cs typeface="Symbol"/>
              </a:rPr>
              <a:t>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Out</a:t>
            </a:r>
            <a:r>
              <a:rPr dirty="0" sz="1950" spc="-10">
                <a:latin typeface="Symbol"/>
                <a:cs typeface="Symbol"/>
              </a:rPr>
              <a:t></a:t>
            </a:r>
            <a:r>
              <a:rPr dirty="0" sz="1450" spc="-10">
                <a:latin typeface="Times New Roman"/>
                <a:cs typeface="Times New Roman"/>
              </a:rPr>
              <a:t>x</a:t>
            </a:r>
            <a:r>
              <a:rPr dirty="0" sz="1450" spc="-105">
                <a:latin typeface="Times New Roman"/>
                <a:cs typeface="Times New Roman"/>
              </a:rPr>
              <a:t> </a:t>
            </a:r>
            <a:r>
              <a:rPr dirty="0" sz="1950" spc="-195">
                <a:latin typeface="Symbol"/>
                <a:cs typeface="Symbol"/>
              </a:rPr>
              <a:t>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47732" y="5943338"/>
            <a:ext cx="2510790" cy="642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7940" marR="30480" indent="-3175">
              <a:lnSpc>
                <a:spcPct val="139700"/>
              </a:lnSpc>
              <a:spcBef>
                <a:spcPts val="90"/>
              </a:spcBef>
            </a:pPr>
            <a:r>
              <a:rPr dirty="0" sz="1450" spc="5">
                <a:latin typeface="Times New Roman"/>
                <a:cs typeface="Times New Roman"/>
              </a:rPr>
              <a:t>Find </a:t>
            </a:r>
            <a:r>
              <a:rPr dirty="0" sz="1450" spc="10">
                <a:latin typeface="Times New Roman"/>
                <a:cs typeface="Times New Roman"/>
              </a:rPr>
              <a:t>a </a:t>
            </a:r>
            <a:r>
              <a:rPr dirty="0" sz="1450" spc="5">
                <a:latin typeface="Times New Roman"/>
                <a:cs typeface="Times New Roman"/>
              </a:rPr>
              <a:t>set </a:t>
            </a:r>
            <a:r>
              <a:rPr dirty="0" sz="1450" spc="10">
                <a:latin typeface="Times New Roman"/>
                <a:cs typeface="Times New Roman"/>
              </a:rPr>
              <a:t>of </a:t>
            </a:r>
            <a:r>
              <a:rPr dirty="0" sz="1450" spc="5">
                <a:latin typeface="Times New Roman"/>
                <a:cs typeface="Times New Roman"/>
              </a:rPr>
              <a:t>weights </a:t>
            </a:r>
            <a:r>
              <a:rPr dirty="0" sz="1450" spc="-15">
                <a:latin typeface="Times New Roman"/>
                <a:cs typeface="Times New Roman"/>
              </a:rPr>
              <a:t>{</a:t>
            </a:r>
            <a:r>
              <a:rPr dirty="0" sz="1450" spc="-15" i="1">
                <a:latin typeface="Times New Roman"/>
                <a:cs typeface="Times New Roman"/>
              </a:rPr>
              <a:t>W</a:t>
            </a:r>
            <a:r>
              <a:rPr dirty="0" baseline="-22875" sz="1275" spc="-22" i="1">
                <a:latin typeface="Times New Roman"/>
                <a:cs typeface="Times New Roman"/>
              </a:rPr>
              <a:t>j </a:t>
            </a:r>
            <a:r>
              <a:rPr dirty="0" sz="1450" spc="5">
                <a:latin typeface="Times New Roman"/>
                <a:cs typeface="Times New Roman"/>
              </a:rPr>
              <a:t>},{</a:t>
            </a:r>
            <a:r>
              <a:rPr dirty="0" sz="1450" spc="5" i="1">
                <a:latin typeface="Times New Roman"/>
                <a:cs typeface="Times New Roman"/>
              </a:rPr>
              <a:t>w</a:t>
            </a:r>
            <a:r>
              <a:rPr dirty="0" baseline="-22875" sz="1275" spc="7" i="1">
                <a:latin typeface="Times New Roman"/>
                <a:cs typeface="Times New Roman"/>
              </a:rPr>
              <a:t>jk </a:t>
            </a:r>
            <a:r>
              <a:rPr dirty="0" sz="1450" spc="10">
                <a:latin typeface="Times New Roman"/>
                <a:cs typeface="Times New Roman"/>
              </a:rPr>
              <a:t>}  to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minimize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174998" y="5572328"/>
            <a:ext cx="963294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343535" algn="l"/>
              </a:tabLst>
            </a:pPr>
            <a:r>
              <a:rPr dirty="0" sz="1450" spc="10">
                <a:latin typeface="Symbol"/>
                <a:cs typeface="Symbol"/>
              </a:rPr>
              <a:t></a:t>
            </a:r>
            <a:r>
              <a:rPr dirty="0" sz="1450" spc="10">
                <a:latin typeface="Times New Roman"/>
                <a:cs typeface="Times New Roman"/>
              </a:rPr>
              <a:t>	</a:t>
            </a:r>
            <a:r>
              <a:rPr dirty="0" sz="1450" spc="15" i="1">
                <a:latin typeface="Times New Roman"/>
                <a:cs typeface="Times New Roman"/>
              </a:rPr>
              <a:t>w </a:t>
            </a:r>
            <a:r>
              <a:rPr dirty="0" sz="1450" spc="10" i="1">
                <a:latin typeface="Times New Roman"/>
                <a:cs typeface="Times New Roman"/>
              </a:rPr>
              <a:t>x</a:t>
            </a:r>
            <a:r>
              <a:rPr dirty="0" sz="1450" spc="25" i="1">
                <a:latin typeface="Times New Roman"/>
                <a:cs typeface="Times New Roman"/>
              </a:rPr>
              <a:t> </a:t>
            </a:r>
            <a:r>
              <a:rPr dirty="0" baseline="36398" sz="2175" spc="89">
                <a:latin typeface="Symbol"/>
                <a:cs typeface="Symbol"/>
              </a:rPr>
              <a:t></a:t>
            </a:r>
            <a:r>
              <a:rPr dirty="0" baseline="44061" sz="2175" spc="89">
                <a:latin typeface="Symbol"/>
                <a:cs typeface="Symbol"/>
              </a:rPr>
              <a:t></a:t>
            </a:r>
            <a:endParaRPr baseline="44061" sz="2175"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0087" y="5569234"/>
            <a:ext cx="143129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102995" algn="l"/>
              </a:tabLst>
            </a:pPr>
            <a:r>
              <a:rPr dirty="0" sz="1450" spc="5">
                <a:latin typeface="Times New Roman"/>
                <a:cs typeface="Times New Roman"/>
              </a:rPr>
              <a:t>Out(x)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15">
                <a:latin typeface="Symbol"/>
                <a:cs typeface="Symbol"/>
              </a:rPr>
              <a:t>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 spc="10" i="1">
                <a:latin typeface="Times New Roman"/>
                <a:cs typeface="Times New Roman"/>
              </a:rPr>
              <a:t>g	</a:t>
            </a:r>
            <a:r>
              <a:rPr dirty="0" sz="1450" spc="20" i="1">
                <a:latin typeface="Times New Roman"/>
                <a:cs typeface="Times New Roman"/>
              </a:rPr>
              <a:t>W</a:t>
            </a:r>
            <a:r>
              <a:rPr dirty="0" sz="1450" spc="65" i="1">
                <a:latin typeface="Times New Roman"/>
                <a:cs typeface="Times New Roman"/>
              </a:rPr>
              <a:t> </a:t>
            </a:r>
            <a:r>
              <a:rPr dirty="0" sz="1450" spc="10" i="1">
                <a:latin typeface="Times New Roman"/>
                <a:cs typeface="Times New Roman"/>
              </a:rPr>
              <a:t>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552700" y="7383780"/>
            <a:ext cx="2971165" cy="767080"/>
          </a:xfrm>
          <a:custGeom>
            <a:avLst/>
            <a:gdLst/>
            <a:ahLst/>
            <a:cxnLst/>
            <a:rect l="l" t="t" r="r" b="b"/>
            <a:pathLst>
              <a:path w="2971165" h="767079">
                <a:moveTo>
                  <a:pt x="1903884" y="694182"/>
                </a:moveTo>
                <a:lnTo>
                  <a:pt x="1133094" y="694182"/>
                </a:lnTo>
                <a:lnTo>
                  <a:pt x="1132547" y="694280"/>
                </a:lnTo>
                <a:lnTo>
                  <a:pt x="1167278" y="710200"/>
                </a:lnTo>
                <a:lnTo>
                  <a:pt x="1207162" y="724459"/>
                </a:lnTo>
                <a:lnTo>
                  <a:pt x="1251422" y="736843"/>
                </a:lnTo>
                <a:lnTo>
                  <a:pt x="1299495" y="747236"/>
                </a:lnTo>
                <a:lnTo>
                  <a:pt x="1350819" y="755521"/>
                </a:lnTo>
                <a:lnTo>
                  <a:pt x="1404830" y="761583"/>
                </a:lnTo>
                <a:lnTo>
                  <a:pt x="1460966" y="765305"/>
                </a:lnTo>
                <a:lnTo>
                  <a:pt x="1518665" y="766572"/>
                </a:lnTo>
                <a:lnTo>
                  <a:pt x="1585729" y="764857"/>
                </a:lnTo>
                <a:lnTo>
                  <a:pt x="1650240" y="759857"/>
                </a:lnTo>
                <a:lnTo>
                  <a:pt x="1711395" y="751783"/>
                </a:lnTo>
                <a:lnTo>
                  <a:pt x="1768392" y="740850"/>
                </a:lnTo>
                <a:lnTo>
                  <a:pt x="1820429" y="727269"/>
                </a:lnTo>
                <a:lnTo>
                  <a:pt x="1866702" y="711256"/>
                </a:lnTo>
                <a:lnTo>
                  <a:pt x="1903884" y="694182"/>
                </a:lnTo>
                <a:close/>
              </a:path>
              <a:path w="2971165" h="767079">
                <a:moveTo>
                  <a:pt x="2470219" y="625602"/>
                </a:moveTo>
                <a:lnTo>
                  <a:pt x="400050" y="625602"/>
                </a:lnTo>
                <a:lnTo>
                  <a:pt x="398525" y="626364"/>
                </a:lnTo>
                <a:lnTo>
                  <a:pt x="432949" y="645057"/>
                </a:lnTo>
                <a:lnTo>
                  <a:pt x="472861" y="661951"/>
                </a:lnTo>
                <a:lnTo>
                  <a:pt x="517708" y="676938"/>
                </a:lnTo>
                <a:lnTo>
                  <a:pt x="566939" y="689912"/>
                </a:lnTo>
                <a:lnTo>
                  <a:pt x="620002" y="700766"/>
                </a:lnTo>
                <a:lnTo>
                  <a:pt x="676345" y="709393"/>
                </a:lnTo>
                <a:lnTo>
                  <a:pt x="735416" y="715688"/>
                </a:lnTo>
                <a:lnTo>
                  <a:pt x="796664" y="719543"/>
                </a:lnTo>
                <a:lnTo>
                  <a:pt x="859536" y="720852"/>
                </a:lnTo>
                <a:lnTo>
                  <a:pt x="916954" y="719687"/>
                </a:lnTo>
                <a:lnTo>
                  <a:pt x="973604" y="716292"/>
                </a:lnTo>
                <a:lnTo>
                  <a:pt x="1028901" y="710811"/>
                </a:lnTo>
                <a:lnTo>
                  <a:pt x="1082259" y="703393"/>
                </a:lnTo>
                <a:lnTo>
                  <a:pt x="1132547" y="694280"/>
                </a:lnTo>
                <a:lnTo>
                  <a:pt x="1132332" y="694182"/>
                </a:lnTo>
                <a:lnTo>
                  <a:pt x="1903884" y="694182"/>
                </a:lnTo>
                <a:lnTo>
                  <a:pt x="1906409" y="693022"/>
                </a:lnTo>
                <a:lnTo>
                  <a:pt x="1938746" y="672782"/>
                </a:lnTo>
                <a:lnTo>
                  <a:pt x="1962912" y="650748"/>
                </a:lnTo>
                <a:lnTo>
                  <a:pt x="2386114" y="650748"/>
                </a:lnTo>
                <a:lnTo>
                  <a:pt x="2408035" y="645974"/>
                </a:lnTo>
                <a:lnTo>
                  <a:pt x="2454306" y="632079"/>
                </a:lnTo>
                <a:lnTo>
                  <a:pt x="2470219" y="625602"/>
                </a:lnTo>
                <a:close/>
              </a:path>
              <a:path w="2971165" h="767079">
                <a:moveTo>
                  <a:pt x="2386114" y="650748"/>
                </a:moveTo>
                <a:lnTo>
                  <a:pt x="1962912" y="650748"/>
                </a:lnTo>
                <a:lnTo>
                  <a:pt x="1962912" y="651510"/>
                </a:lnTo>
                <a:lnTo>
                  <a:pt x="2012394" y="660630"/>
                </a:lnTo>
                <a:lnTo>
                  <a:pt x="2064448" y="667321"/>
                </a:lnTo>
                <a:lnTo>
                  <a:pt x="2118502" y="671441"/>
                </a:lnTo>
                <a:lnTo>
                  <a:pt x="2173986" y="672846"/>
                </a:lnTo>
                <a:lnTo>
                  <a:pt x="2238224" y="671020"/>
                </a:lnTo>
                <a:lnTo>
                  <a:pt x="2299185" y="665738"/>
                </a:lnTo>
                <a:lnTo>
                  <a:pt x="2356059" y="657292"/>
                </a:lnTo>
                <a:lnTo>
                  <a:pt x="2386114" y="650748"/>
                </a:lnTo>
                <a:close/>
              </a:path>
              <a:path w="2971165" h="767079">
                <a:moveTo>
                  <a:pt x="144804" y="450267"/>
                </a:moveTo>
                <a:lnTo>
                  <a:pt x="111823" y="465379"/>
                </a:lnTo>
                <a:lnTo>
                  <a:pt x="86487" y="482822"/>
                </a:lnTo>
                <a:lnTo>
                  <a:pt x="70866" y="501550"/>
                </a:lnTo>
                <a:lnTo>
                  <a:pt x="65531" y="521208"/>
                </a:lnTo>
                <a:lnTo>
                  <a:pt x="73443" y="545267"/>
                </a:lnTo>
                <a:lnTo>
                  <a:pt x="131332" y="586908"/>
                </a:lnTo>
                <a:lnTo>
                  <a:pt x="177712" y="603210"/>
                </a:lnTo>
                <a:lnTo>
                  <a:pt x="233316" y="615647"/>
                </a:lnTo>
                <a:lnTo>
                  <a:pt x="296344" y="623578"/>
                </a:lnTo>
                <a:lnTo>
                  <a:pt x="364998" y="626364"/>
                </a:lnTo>
                <a:lnTo>
                  <a:pt x="382809" y="626268"/>
                </a:lnTo>
                <a:lnTo>
                  <a:pt x="391465" y="626042"/>
                </a:lnTo>
                <a:lnTo>
                  <a:pt x="400050" y="625602"/>
                </a:lnTo>
                <a:lnTo>
                  <a:pt x="2470219" y="625602"/>
                </a:lnTo>
                <a:lnTo>
                  <a:pt x="2526494" y="597721"/>
                </a:lnTo>
                <a:lnTo>
                  <a:pt x="2566147" y="556561"/>
                </a:lnTo>
                <a:lnTo>
                  <a:pt x="2571750" y="534162"/>
                </a:lnTo>
                <a:lnTo>
                  <a:pt x="2570988" y="533400"/>
                </a:lnTo>
                <a:lnTo>
                  <a:pt x="2638109" y="528300"/>
                </a:lnTo>
                <a:lnTo>
                  <a:pt x="2700960" y="520037"/>
                </a:lnTo>
                <a:lnTo>
                  <a:pt x="2758883" y="508875"/>
                </a:lnTo>
                <a:lnTo>
                  <a:pt x="2811219" y="495080"/>
                </a:lnTo>
                <a:lnTo>
                  <a:pt x="2857309" y="478917"/>
                </a:lnTo>
                <a:lnTo>
                  <a:pt x="2896496" y="460650"/>
                </a:lnTo>
                <a:lnTo>
                  <a:pt x="2911512" y="451104"/>
                </a:lnTo>
                <a:lnTo>
                  <a:pt x="147827" y="451104"/>
                </a:lnTo>
                <a:lnTo>
                  <a:pt x="144804" y="450267"/>
                </a:lnTo>
                <a:close/>
              </a:path>
              <a:path w="2971165" h="767079">
                <a:moveTo>
                  <a:pt x="2913909" y="449580"/>
                </a:moveTo>
                <a:lnTo>
                  <a:pt x="146304" y="449580"/>
                </a:lnTo>
                <a:lnTo>
                  <a:pt x="147827" y="451104"/>
                </a:lnTo>
                <a:lnTo>
                  <a:pt x="2911512" y="451104"/>
                </a:lnTo>
                <a:lnTo>
                  <a:pt x="2913909" y="449580"/>
                </a:lnTo>
                <a:close/>
              </a:path>
              <a:path w="2971165" h="767079">
                <a:moveTo>
                  <a:pt x="267189" y="254588"/>
                </a:moveTo>
                <a:lnTo>
                  <a:pt x="205380" y="259413"/>
                </a:lnTo>
                <a:lnTo>
                  <a:pt x="148401" y="268557"/>
                </a:lnTo>
                <a:lnTo>
                  <a:pt x="98673" y="281420"/>
                </a:lnTo>
                <a:lnTo>
                  <a:pt x="57583" y="297482"/>
                </a:lnTo>
                <a:lnTo>
                  <a:pt x="6860" y="337123"/>
                </a:lnTo>
                <a:lnTo>
                  <a:pt x="0" y="359664"/>
                </a:lnTo>
                <a:lnTo>
                  <a:pt x="10239" y="387024"/>
                </a:lnTo>
                <a:lnTo>
                  <a:pt x="39624" y="412242"/>
                </a:lnTo>
                <a:lnTo>
                  <a:pt x="86153" y="434030"/>
                </a:lnTo>
                <a:lnTo>
                  <a:pt x="144804" y="450267"/>
                </a:lnTo>
                <a:lnTo>
                  <a:pt x="146304" y="449580"/>
                </a:lnTo>
                <a:lnTo>
                  <a:pt x="2913909" y="449580"/>
                </a:lnTo>
                <a:lnTo>
                  <a:pt x="2928120" y="440545"/>
                </a:lnTo>
                <a:lnTo>
                  <a:pt x="2951524" y="418868"/>
                </a:lnTo>
                <a:lnTo>
                  <a:pt x="2966049" y="395883"/>
                </a:lnTo>
                <a:lnTo>
                  <a:pt x="2971038" y="371856"/>
                </a:lnTo>
                <a:lnTo>
                  <a:pt x="2964822" y="344900"/>
                </a:lnTo>
                <a:lnTo>
                  <a:pt x="2946463" y="319087"/>
                </a:lnTo>
                <a:lnTo>
                  <a:pt x="2916388" y="294703"/>
                </a:lnTo>
                <a:lnTo>
                  <a:pt x="2875026" y="272034"/>
                </a:lnTo>
                <a:lnTo>
                  <a:pt x="2874264" y="272034"/>
                </a:lnTo>
                <a:lnTo>
                  <a:pt x="2886944" y="259770"/>
                </a:lnTo>
                <a:lnTo>
                  <a:pt x="2890249" y="255270"/>
                </a:lnTo>
                <a:lnTo>
                  <a:pt x="267462" y="255270"/>
                </a:lnTo>
                <a:lnTo>
                  <a:pt x="267189" y="254588"/>
                </a:lnTo>
                <a:close/>
              </a:path>
              <a:path w="2971165" h="767079">
                <a:moveTo>
                  <a:pt x="2890809" y="254508"/>
                </a:moveTo>
                <a:lnTo>
                  <a:pt x="268224" y="254508"/>
                </a:lnTo>
                <a:lnTo>
                  <a:pt x="267462" y="255270"/>
                </a:lnTo>
                <a:lnTo>
                  <a:pt x="2890249" y="255270"/>
                </a:lnTo>
                <a:lnTo>
                  <a:pt x="2890809" y="254508"/>
                </a:lnTo>
                <a:close/>
              </a:path>
              <a:path w="2971165" h="767079">
                <a:moveTo>
                  <a:pt x="727710" y="70104"/>
                </a:moveTo>
                <a:lnTo>
                  <a:pt x="659004" y="71875"/>
                </a:lnTo>
                <a:lnTo>
                  <a:pt x="593434" y="77019"/>
                </a:lnTo>
                <a:lnTo>
                  <a:pt x="531718" y="85283"/>
                </a:lnTo>
                <a:lnTo>
                  <a:pt x="474574" y="96411"/>
                </a:lnTo>
                <a:lnTo>
                  <a:pt x="422721" y="110150"/>
                </a:lnTo>
                <a:lnTo>
                  <a:pt x="376875" y="126245"/>
                </a:lnTo>
                <a:lnTo>
                  <a:pt x="337754" y="144443"/>
                </a:lnTo>
                <a:lnTo>
                  <a:pt x="282563" y="186128"/>
                </a:lnTo>
                <a:lnTo>
                  <a:pt x="262889" y="233172"/>
                </a:lnTo>
                <a:lnTo>
                  <a:pt x="262889" y="240792"/>
                </a:lnTo>
                <a:lnTo>
                  <a:pt x="264413" y="247650"/>
                </a:lnTo>
                <a:lnTo>
                  <a:pt x="267189" y="254588"/>
                </a:lnTo>
                <a:lnTo>
                  <a:pt x="268224" y="254508"/>
                </a:lnTo>
                <a:lnTo>
                  <a:pt x="2890809" y="254508"/>
                </a:lnTo>
                <a:lnTo>
                  <a:pt x="2896266" y="247078"/>
                </a:lnTo>
                <a:lnTo>
                  <a:pt x="2902017" y="234100"/>
                </a:lnTo>
                <a:lnTo>
                  <a:pt x="2903982" y="220980"/>
                </a:lnTo>
                <a:lnTo>
                  <a:pt x="2897355" y="196664"/>
                </a:lnTo>
                <a:lnTo>
                  <a:pt x="2847658" y="152579"/>
                </a:lnTo>
                <a:lnTo>
                  <a:pt x="2806801" y="133823"/>
                </a:lnTo>
                <a:lnTo>
                  <a:pt x="2756747" y="117932"/>
                </a:lnTo>
                <a:lnTo>
                  <a:pt x="2698601" y="105413"/>
                </a:lnTo>
                <a:lnTo>
                  <a:pt x="2633472" y="96774"/>
                </a:lnTo>
                <a:lnTo>
                  <a:pt x="2634234" y="96012"/>
                </a:lnTo>
                <a:lnTo>
                  <a:pt x="2631131" y="92202"/>
                </a:lnTo>
                <a:lnTo>
                  <a:pt x="962405" y="92202"/>
                </a:lnTo>
                <a:lnTo>
                  <a:pt x="918392" y="84344"/>
                </a:lnTo>
                <a:lnTo>
                  <a:pt x="872550" y="78169"/>
                </a:lnTo>
                <a:lnTo>
                  <a:pt x="825245" y="73712"/>
                </a:lnTo>
                <a:lnTo>
                  <a:pt x="776843" y="71012"/>
                </a:lnTo>
                <a:lnTo>
                  <a:pt x="727710" y="70104"/>
                </a:lnTo>
                <a:close/>
              </a:path>
              <a:path w="2971165" h="767079">
                <a:moveTo>
                  <a:pt x="1287779" y="22860"/>
                </a:moveTo>
                <a:lnTo>
                  <a:pt x="1230450" y="24459"/>
                </a:lnTo>
                <a:lnTo>
                  <a:pt x="1175306" y="29124"/>
                </a:lnTo>
                <a:lnTo>
                  <a:pt x="1123227" y="36655"/>
                </a:lnTo>
                <a:lnTo>
                  <a:pt x="1075095" y="46853"/>
                </a:lnTo>
                <a:lnTo>
                  <a:pt x="1031787" y="59515"/>
                </a:lnTo>
                <a:lnTo>
                  <a:pt x="994185" y="74444"/>
                </a:lnTo>
                <a:lnTo>
                  <a:pt x="962405" y="92202"/>
                </a:lnTo>
                <a:lnTo>
                  <a:pt x="2631131" y="92202"/>
                </a:lnTo>
                <a:lnTo>
                  <a:pt x="2615641" y="73178"/>
                </a:lnTo>
                <a:lnTo>
                  <a:pt x="2596298" y="60198"/>
                </a:lnTo>
                <a:lnTo>
                  <a:pt x="1544574" y="60198"/>
                </a:lnTo>
                <a:lnTo>
                  <a:pt x="1500749" y="47244"/>
                </a:lnTo>
                <a:lnTo>
                  <a:pt x="1452207" y="36850"/>
                </a:lnTo>
                <a:lnTo>
                  <a:pt x="1399897" y="29199"/>
                </a:lnTo>
                <a:lnTo>
                  <a:pt x="1344771" y="24475"/>
                </a:lnTo>
                <a:lnTo>
                  <a:pt x="1287779" y="22860"/>
                </a:lnTo>
                <a:close/>
              </a:path>
              <a:path w="2971165" h="767079">
                <a:moveTo>
                  <a:pt x="1812798" y="0"/>
                </a:moveTo>
                <a:lnTo>
                  <a:pt x="1756731" y="1859"/>
                </a:lnTo>
                <a:lnTo>
                  <a:pt x="1703606" y="7253"/>
                </a:lnTo>
                <a:lnTo>
                  <a:pt x="1654587" y="15906"/>
                </a:lnTo>
                <a:lnTo>
                  <a:pt x="1610839" y="27544"/>
                </a:lnTo>
                <a:lnTo>
                  <a:pt x="1573526" y="41892"/>
                </a:lnTo>
                <a:lnTo>
                  <a:pt x="1543812" y="58674"/>
                </a:lnTo>
                <a:lnTo>
                  <a:pt x="1544574" y="60198"/>
                </a:lnTo>
                <a:lnTo>
                  <a:pt x="2596298" y="60198"/>
                </a:lnTo>
                <a:lnTo>
                  <a:pt x="2585052" y="52651"/>
                </a:lnTo>
                <a:lnTo>
                  <a:pt x="2558494" y="41148"/>
                </a:lnTo>
                <a:lnTo>
                  <a:pt x="2050541" y="41148"/>
                </a:lnTo>
                <a:lnTo>
                  <a:pt x="2050941" y="41011"/>
                </a:lnTo>
                <a:lnTo>
                  <a:pt x="2013551" y="26919"/>
                </a:lnTo>
                <a:lnTo>
                  <a:pt x="1969654" y="15471"/>
                </a:lnTo>
                <a:lnTo>
                  <a:pt x="1920782" y="7022"/>
                </a:lnTo>
                <a:lnTo>
                  <a:pt x="1868107" y="1792"/>
                </a:lnTo>
                <a:lnTo>
                  <a:pt x="1812798" y="0"/>
                </a:lnTo>
                <a:close/>
              </a:path>
              <a:path w="2971165" h="767079">
                <a:moveTo>
                  <a:pt x="2305812" y="0"/>
                </a:moveTo>
                <a:lnTo>
                  <a:pt x="2247662" y="1792"/>
                </a:lnTo>
                <a:lnTo>
                  <a:pt x="2191926" y="7022"/>
                </a:lnTo>
                <a:lnTo>
                  <a:pt x="2139738" y="15471"/>
                </a:lnTo>
                <a:lnTo>
                  <a:pt x="2092232" y="26919"/>
                </a:lnTo>
                <a:lnTo>
                  <a:pt x="2050941" y="41011"/>
                </a:lnTo>
                <a:lnTo>
                  <a:pt x="2051303" y="41148"/>
                </a:lnTo>
                <a:lnTo>
                  <a:pt x="2558494" y="41148"/>
                </a:lnTo>
                <a:lnTo>
                  <a:pt x="2544000" y="34869"/>
                </a:lnTo>
                <a:lnTo>
                  <a:pt x="2494017" y="20274"/>
                </a:lnTo>
                <a:lnTo>
                  <a:pt x="2436636" y="9303"/>
                </a:lnTo>
                <a:lnTo>
                  <a:pt x="2373390" y="2399"/>
                </a:lnTo>
                <a:lnTo>
                  <a:pt x="23058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514600" y="7345680"/>
            <a:ext cx="2971165" cy="767080"/>
          </a:xfrm>
          <a:custGeom>
            <a:avLst/>
            <a:gdLst/>
            <a:ahLst/>
            <a:cxnLst/>
            <a:rect l="l" t="t" r="r" b="b"/>
            <a:pathLst>
              <a:path w="2971165" h="767079">
                <a:moveTo>
                  <a:pt x="1903884" y="694182"/>
                </a:moveTo>
                <a:lnTo>
                  <a:pt x="1133094" y="694182"/>
                </a:lnTo>
                <a:lnTo>
                  <a:pt x="1132547" y="694280"/>
                </a:lnTo>
                <a:lnTo>
                  <a:pt x="1167278" y="710200"/>
                </a:lnTo>
                <a:lnTo>
                  <a:pt x="1207162" y="724459"/>
                </a:lnTo>
                <a:lnTo>
                  <a:pt x="1251422" y="736843"/>
                </a:lnTo>
                <a:lnTo>
                  <a:pt x="1299495" y="747236"/>
                </a:lnTo>
                <a:lnTo>
                  <a:pt x="1350819" y="755521"/>
                </a:lnTo>
                <a:lnTo>
                  <a:pt x="1404830" y="761583"/>
                </a:lnTo>
                <a:lnTo>
                  <a:pt x="1460966" y="765305"/>
                </a:lnTo>
                <a:lnTo>
                  <a:pt x="1518665" y="766572"/>
                </a:lnTo>
                <a:lnTo>
                  <a:pt x="1585729" y="764857"/>
                </a:lnTo>
                <a:lnTo>
                  <a:pt x="1650240" y="759857"/>
                </a:lnTo>
                <a:lnTo>
                  <a:pt x="1711395" y="751783"/>
                </a:lnTo>
                <a:lnTo>
                  <a:pt x="1768392" y="740850"/>
                </a:lnTo>
                <a:lnTo>
                  <a:pt x="1820429" y="727269"/>
                </a:lnTo>
                <a:lnTo>
                  <a:pt x="1866702" y="711256"/>
                </a:lnTo>
                <a:lnTo>
                  <a:pt x="1903884" y="694182"/>
                </a:lnTo>
                <a:close/>
              </a:path>
              <a:path w="2971165" h="767079">
                <a:moveTo>
                  <a:pt x="2470219" y="625602"/>
                </a:moveTo>
                <a:lnTo>
                  <a:pt x="400050" y="625602"/>
                </a:lnTo>
                <a:lnTo>
                  <a:pt x="398525" y="626364"/>
                </a:lnTo>
                <a:lnTo>
                  <a:pt x="432949" y="645057"/>
                </a:lnTo>
                <a:lnTo>
                  <a:pt x="472861" y="661951"/>
                </a:lnTo>
                <a:lnTo>
                  <a:pt x="517708" y="676938"/>
                </a:lnTo>
                <a:lnTo>
                  <a:pt x="566939" y="689912"/>
                </a:lnTo>
                <a:lnTo>
                  <a:pt x="620002" y="700766"/>
                </a:lnTo>
                <a:lnTo>
                  <a:pt x="676345" y="709393"/>
                </a:lnTo>
                <a:lnTo>
                  <a:pt x="735416" y="715688"/>
                </a:lnTo>
                <a:lnTo>
                  <a:pt x="796664" y="719543"/>
                </a:lnTo>
                <a:lnTo>
                  <a:pt x="859536" y="720852"/>
                </a:lnTo>
                <a:lnTo>
                  <a:pt x="916954" y="719687"/>
                </a:lnTo>
                <a:lnTo>
                  <a:pt x="973604" y="716292"/>
                </a:lnTo>
                <a:lnTo>
                  <a:pt x="1028901" y="710811"/>
                </a:lnTo>
                <a:lnTo>
                  <a:pt x="1082259" y="703393"/>
                </a:lnTo>
                <a:lnTo>
                  <a:pt x="1132547" y="694280"/>
                </a:lnTo>
                <a:lnTo>
                  <a:pt x="1132332" y="694182"/>
                </a:lnTo>
                <a:lnTo>
                  <a:pt x="1903884" y="694182"/>
                </a:lnTo>
                <a:lnTo>
                  <a:pt x="1906409" y="693022"/>
                </a:lnTo>
                <a:lnTo>
                  <a:pt x="1938746" y="672782"/>
                </a:lnTo>
                <a:lnTo>
                  <a:pt x="1962912" y="650748"/>
                </a:lnTo>
                <a:lnTo>
                  <a:pt x="2386114" y="650748"/>
                </a:lnTo>
                <a:lnTo>
                  <a:pt x="2408035" y="645974"/>
                </a:lnTo>
                <a:lnTo>
                  <a:pt x="2454306" y="632079"/>
                </a:lnTo>
                <a:lnTo>
                  <a:pt x="2470219" y="625602"/>
                </a:lnTo>
                <a:close/>
              </a:path>
              <a:path w="2971165" h="767079">
                <a:moveTo>
                  <a:pt x="2386114" y="650748"/>
                </a:moveTo>
                <a:lnTo>
                  <a:pt x="1962912" y="650748"/>
                </a:lnTo>
                <a:lnTo>
                  <a:pt x="1962912" y="651510"/>
                </a:lnTo>
                <a:lnTo>
                  <a:pt x="2012394" y="660630"/>
                </a:lnTo>
                <a:lnTo>
                  <a:pt x="2064448" y="667321"/>
                </a:lnTo>
                <a:lnTo>
                  <a:pt x="2118502" y="671441"/>
                </a:lnTo>
                <a:lnTo>
                  <a:pt x="2173986" y="672846"/>
                </a:lnTo>
                <a:lnTo>
                  <a:pt x="2238224" y="671020"/>
                </a:lnTo>
                <a:lnTo>
                  <a:pt x="2299185" y="665738"/>
                </a:lnTo>
                <a:lnTo>
                  <a:pt x="2356059" y="657292"/>
                </a:lnTo>
                <a:lnTo>
                  <a:pt x="2386114" y="650748"/>
                </a:lnTo>
                <a:close/>
              </a:path>
              <a:path w="2971165" h="767079">
                <a:moveTo>
                  <a:pt x="144804" y="450267"/>
                </a:moveTo>
                <a:lnTo>
                  <a:pt x="111823" y="465379"/>
                </a:lnTo>
                <a:lnTo>
                  <a:pt x="86487" y="482822"/>
                </a:lnTo>
                <a:lnTo>
                  <a:pt x="70866" y="501550"/>
                </a:lnTo>
                <a:lnTo>
                  <a:pt x="65531" y="521208"/>
                </a:lnTo>
                <a:lnTo>
                  <a:pt x="73443" y="545267"/>
                </a:lnTo>
                <a:lnTo>
                  <a:pt x="131332" y="586908"/>
                </a:lnTo>
                <a:lnTo>
                  <a:pt x="177712" y="603210"/>
                </a:lnTo>
                <a:lnTo>
                  <a:pt x="233316" y="615647"/>
                </a:lnTo>
                <a:lnTo>
                  <a:pt x="296344" y="623578"/>
                </a:lnTo>
                <a:lnTo>
                  <a:pt x="364998" y="626364"/>
                </a:lnTo>
                <a:lnTo>
                  <a:pt x="382809" y="626268"/>
                </a:lnTo>
                <a:lnTo>
                  <a:pt x="391465" y="626042"/>
                </a:lnTo>
                <a:lnTo>
                  <a:pt x="400050" y="625602"/>
                </a:lnTo>
                <a:lnTo>
                  <a:pt x="2470219" y="625602"/>
                </a:lnTo>
                <a:lnTo>
                  <a:pt x="2526494" y="597721"/>
                </a:lnTo>
                <a:lnTo>
                  <a:pt x="2566147" y="556561"/>
                </a:lnTo>
                <a:lnTo>
                  <a:pt x="2571750" y="534162"/>
                </a:lnTo>
                <a:lnTo>
                  <a:pt x="2570988" y="533400"/>
                </a:lnTo>
                <a:lnTo>
                  <a:pt x="2638109" y="528300"/>
                </a:lnTo>
                <a:lnTo>
                  <a:pt x="2700960" y="520037"/>
                </a:lnTo>
                <a:lnTo>
                  <a:pt x="2758883" y="508875"/>
                </a:lnTo>
                <a:lnTo>
                  <a:pt x="2811219" y="495080"/>
                </a:lnTo>
                <a:lnTo>
                  <a:pt x="2857309" y="478917"/>
                </a:lnTo>
                <a:lnTo>
                  <a:pt x="2896496" y="460650"/>
                </a:lnTo>
                <a:lnTo>
                  <a:pt x="2911512" y="451104"/>
                </a:lnTo>
                <a:lnTo>
                  <a:pt x="147827" y="451104"/>
                </a:lnTo>
                <a:lnTo>
                  <a:pt x="144804" y="450267"/>
                </a:lnTo>
                <a:close/>
              </a:path>
              <a:path w="2971165" h="767079">
                <a:moveTo>
                  <a:pt x="2913909" y="449580"/>
                </a:moveTo>
                <a:lnTo>
                  <a:pt x="146304" y="449580"/>
                </a:lnTo>
                <a:lnTo>
                  <a:pt x="147827" y="451104"/>
                </a:lnTo>
                <a:lnTo>
                  <a:pt x="2911512" y="451104"/>
                </a:lnTo>
                <a:lnTo>
                  <a:pt x="2913909" y="449580"/>
                </a:lnTo>
                <a:close/>
              </a:path>
              <a:path w="2971165" h="767079">
                <a:moveTo>
                  <a:pt x="267189" y="254588"/>
                </a:moveTo>
                <a:lnTo>
                  <a:pt x="205380" y="259413"/>
                </a:lnTo>
                <a:lnTo>
                  <a:pt x="148401" y="268557"/>
                </a:lnTo>
                <a:lnTo>
                  <a:pt x="98673" y="281420"/>
                </a:lnTo>
                <a:lnTo>
                  <a:pt x="57583" y="297482"/>
                </a:lnTo>
                <a:lnTo>
                  <a:pt x="6860" y="337123"/>
                </a:lnTo>
                <a:lnTo>
                  <a:pt x="0" y="359664"/>
                </a:lnTo>
                <a:lnTo>
                  <a:pt x="10239" y="387024"/>
                </a:lnTo>
                <a:lnTo>
                  <a:pt x="39624" y="412242"/>
                </a:lnTo>
                <a:lnTo>
                  <a:pt x="86153" y="434030"/>
                </a:lnTo>
                <a:lnTo>
                  <a:pt x="144804" y="450267"/>
                </a:lnTo>
                <a:lnTo>
                  <a:pt x="146304" y="449580"/>
                </a:lnTo>
                <a:lnTo>
                  <a:pt x="2913909" y="449580"/>
                </a:lnTo>
                <a:lnTo>
                  <a:pt x="2928120" y="440545"/>
                </a:lnTo>
                <a:lnTo>
                  <a:pt x="2951524" y="418868"/>
                </a:lnTo>
                <a:lnTo>
                  <a:pt x="2966049" y="395883"/>
                </a:lnTo>
                <a:lnTo>
                  <a:pt x="2971038" y="371856"/>
                </a:lnTo>
                <a:lnTo>
                  <a:pt x="2964822" y="344900"/>
                </a:lnTo>
                <a:lnTo>
                  <a:pt x="2946463" y="319087"/>
                </a:lnTo>
                <a:lnTo>
                  <a:pt x="2916388" y="294703"/>
                </a:lnTo>
                <a:lnTo>
                  <a:pt x="2875026" y="272034"/>
                </a:lnTo>
                <a:lnTo>
                  <a:pt x="2874264" y="272034"/>
                </a:lnTo>
                <a:lnTo>
                  <a:pt x="2886944" y="259770"/>
                </a:lnTo>
                <a:lnTo>
                  <a:pt x="2890249" y="255270"/>
                </a:lnTo>
                <a:lnTo>
                  <a:pt x="267462" y="255270"/>
                </a:lnTo>
                <a:lnTo>
                  <a:pt x="267189" y="254588"/>
                </a:lnTo>
                <a:close/>
              </a:path>
              <a:path w="2971165" h="767079">
                <a:moveTo>
                  <a:pt x="2890809" y="254508"/>
                </a:moveTo>
                <a:lnTo>
                  <a:pt x="268224" y="254508"/>
                </a:lnTo>
                <a:lnTo>
                  <a:pt x="267462" y="255270"/>
                </a:lnTo>
                <a:lnTo>
                  <a:pt x="2890249" y="255270"/>
                </a:lnTo>
                <a:lnTo>
                  <a:pt x="2890809" y="254508"/>
                </a:lnTo>
                <a:close/>
              </a:path>
              <a:path w="2971165" h="767079">
                <a:moveTo>
                  <a:pt x="727710" y="70104"/>
                </a:moveTo>
                <a:lnTo>
                  <a:pt x="659004" y="71875"/>
                </a:lnTo>
                <a:lnTo>
                  <a:pt x="593434" y="77019"/>
                </a:lnTo>
                <a:lnTo>
                  <a:pt x="531718" y="85283"/>
                </a:lnTo>
                <a:lnTo>
                  <a:pt x="474574" y="96411"/>
                </a:lnTo>
                <a:lnTo>
                  <a:pt x="422721" y="110150"/>
                </a:lnTo>
                <a:lnTo>
                  <a:pt x="376875" y="126245"/>
                </a:lnTo>
                <a:lnTo>
                  <a:pt x="337754" y="144443"/>
                </a:lnTo>
                <a:lnTo>
                  <a:pt x="282563" y="186128"/>
                </a:lnTo>
                <a:lnTo>
                  <a:pt x="262889" y="233172"/>
                </a:lnTo>
                <a:lnTo>
                  <a:pt x="262889" y="240792"/>
                </a:lnTo>
                <a:lnTo>
                  <a:pt x="264413" y="247650"/>
                </a:lnTo>
                <a:lnTo>
                  <a:pt x="267189" y="254588"/>
                </a:lnTo>
                <a:lnTo>
                  <a:pt x="268224" y="254508"/>
                </a:lnTo>
                <a:lnTo>
                  <a:pt x="2890809" y="254508"/>
                </a:lnTo>
                <a:lnTo>
                  <a:pt x="2896266" y="247078"/>
                </a:lnTo>
                <a:lnTo>
                  <a:pt x="2902017" y="234100"/>
                </a:lnTo>
                <a:lnTo>
                  <a:pt x="2903982" y="220980"/>
                </a:lnTo>
                <a:lnTo>
                  <a:pt x="2897355" y="196664"/>
                </a:lnTo>
                <a:lnTo>
                  <a:pt x="2847658" y="152579"/>
                </a:lnTo>
                <a:lnTo>
                  <a:pt x="2806801" y="133823"/>
                </a:lnTo>
                <a:lnTo>
                  <a:pt x="2756747" y="117932"/>
                </a:lnTo>
                <a:lnTo>
                  <a:pt x="2698601" y="105413"/>
                </a:lnTo>
                <a:lnTo>
                  <a:pt x="2633472" y="96774"/>
                </a:lnTo>
                <a:lnTo>
                  <a:pt x="2634234" y="96012"/>
                </a:lnTo>
                <a:lnTo>
                  <a:pt x="2631131" y="92202"/>
                </a:lnTo>
                <a:lnTo>
                  <a:pt x="962405" y="92202"/>
                </a:lnTo>
                <a:lnTo>
                  <a:pt x="918392" y="84344"/>
                </a:lnTo>
                <a:lnTo>
                  <a:pt x="872550" y="78169"/>
                </a:lnTo>
                <a:lnTo>
                  <a:pt x="825245" y="73712"/>
                </a:lnTo>
                <a:lnTo>
                  <a:pt x="776843" y="71012"/>
                </a:lnTo>
                <a:lnTo>
                  <a:pt x="727710" y="70104"/>
                </a:lnTo>
                <a:close/>
              </a:path>
              <a:path w="2971165" h="767079">
                <a:moveTo>
                  <a:pt x="1287779" y="22860"/>
                </a:moveTo>
                <a:lnTo>
                  <a:pt x="1230450" y="24459"/>
                </a:lnTo>
                <a:lnTo>
                  <a:pt x="1175306" y="29124"/>
                </a:lnTo>
                <a:lnTo>
                  <a:pt x="1123227" y="36655"/>
                </a:lnTo>
                <a:lnTo>
                  <a:pt x="1075095" y="46853"/>
                </a:lnTo>
                <a:lnTo>
                  <a:pt x="1031787" y="59515"/>
                </a:lnTo>
                <a:lnTo>
                  <a:pt x="994185" y="74444"/>
                </a:lnTo>
                <a:lnTo>
                  <a:pt x="962405" y="92202"/>
                </a:lnTo>
                <a:lnTo>
                  <a:pt x="2631131" y="92202"/>
                </a:lnTo>
                <a:lnTo>
                  <a:pt x="2615641" y="73178"/>
                </a:lnTo>
                <a:lnTo>
                  <a:pt x="2596298" y="60198"/>
                </a:lnTo>
                <a:lnTo>
                  <a:pt x="1544574" y="60198"/>
                </a:lnTo>
                <a:lnTo>
                  <a:pt x="1500749" y="47244"/>
                </a:lnTo>
                <a:lnTo>
                  <a:pt x="1452207" y="36850"/>
                </a:lnTo>
                <a:lnTo>
                  <a:pt x="1399897" y="29199"/>
                </a:lnTo>
                <a:lnTo>
                  <a:pt x="1344771" y="24475"/>
                </a:lnTo>
                <a:lnTo>
                  <a:pt x="1287779" y="22860"/>
                </a:lnTo>
                <a:close/>
              </a:path>
              <a:path w="2971165" h="767079">
                <a:moveTo>
                  <a:pt x="1812798" y="0"/>
                </a:moveTo>
                <a:lnTo>
                  <a:pt x="1756731" y="1859"/>
                </a:lnTo>
                <a:lnTo>
                  <a:pt x="1703606" y="7253"/>
                </a:lnTo>
                <a:lnTo>
                  <a:pt x="1654587" y="15906"/>
                </a:lnTo>
                <a:lnTo>
                  <a:pt x="1610839" y="27544"/>
                </a:lnTo>
                <a:lnTo>
                  <a:pt x="1573526" y="41892"/>
                </a:lnTo>
                <a:lnTo>
                  <a:pt x="1543812" y="58674"/>
                </a:lnTo>
                <a:lnTo>
                  <a:pt x="1544574" y="60198"/>
                </a:lnTo>
                <a:lnTo>
                  <a:pt x="2596298" y="60198"/>
                </a:lnTo>
                <a:lnTo>
                  <a:pt x="2585052" y="52651"/>
                </a:lnTo>
                <a:lnTo>
                  <a:pt x="2558494" y="41148"/>
                </a:lnTo>
                <a:lnTo>
                  <a:pt x="2050541" y="41148"/>
                </a:lnTo>
                <a:lnTo>
                  <a:pt x="2050941" y="41011"/>
                </a:lnTo>
                <a:lnTo>
                  <a:pt x="2013551" y="26919"/>
                </a:lnTo>
                <a:lnTo>
                  <a:pt x="1969654" y="15471"/>
                </a:lnTo>
                <a:lnTo>
                  <a:pt x="1920782" y="7022"/>
                </a:lnTo>
                <a:lnTo>
                  <a:pt x="1868107" y="1792"/>
                </a:lnTo>
                <a:lnTo>
                  <a:pt x="1812798" y="0"/>
                </a:lnTo>
                <a:close/>
              </a:path>
              <a:path w="2971165" h="767079">
                <a:moveTo>
                  <a:pt x="2305812" y="0"/>
                </a:moveTo>
                <a:lnTo>
                  <a:pt x="2247662" y="1792"/>
                </a:lnTo>
                <a:lnTo>
                  <a:pt x="2191926" y="7022"/>
                </a:lnTo>
                <a:lnTo>
                  <a:pt x="2139738" y="15471"/>
                </a:lnTo>
                <a:lnTo>
                  <a:pt x="2092232" y="26919"/>
                </a:lnTo>
                <a:lnTo>
                  <a:pt x="2050941" y="41011"/>
                </a:lnTo>
                <a:lnTo>
                  <a:pt x="2051303" y="41148"/>
                </a:lnTo>
                <a:lnTo>
                  <a:pt x="2558494" y="41148"/>
                </a:lnTo>
                <a:lnTo>
                  <a:pt x="2544000" y="34869"/>
                </a:lnTo>
                <a:lnTo>
                  <a:pt x="2494017" y="20274"/>
                </a:lnTo>
                <a:lnTo>
                  <a:pt x="2436636" y="9303"/>
                </a:lnTo>
                <a:lnTo>
                  <a:pt x="2373390" y="2399"/>
                </a:lnTo>
                <a:lnTo>
                  <a:pt x="2305812" y="0"/>
                </a:lnTo>
                <a:close/>
              </a:path>
            </a:pathLst>
          </a:custGeom>
          <a:solidFill>
            <a:srgbClr val="AD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14600" y="7345680"/>
            <a:ext cx="2971165" cy="767080"/>
          </a:xfrm>
          <a:custGeom>
            <a:avLst/>
            <a:gdLst/>
            <a:ahLst/>
            <a:cxnLst/>
            <a:rect l="l" t="t" r="r" b="b"/>
            <a:pathLst>
              <a:path w="2971165" h="767079">
                <a:moveTo>
                  <a:pt x="268224" y="254508"/>
                </a:moveTo>
                <a:lnTo>
                  <a:pt x="205380" y="259413"/>
                </a:lnTo>
                <a:lnTo>
                  <a:pt x="148401" y="268557"/>
                </a:lnTo>
                <a:lnTo>
                  <a:pt x="98673" y="281420"/>
                </a:lnTo>
                <a:lnTo>
                  <a:pt x="57583" y="297482"/>
                </a:lnTo>
                <a:lnTo>
                  <a:pt x="6860" y="337123"/>
                </a:lnTo>
                <a:lnTo>
                  <a:pt x="0" y="359664"/>
                </a:lnTo>
                <a:lnTo>
                  <a:pt x="10239" y="387024"/>
                </a:lnTo>
                <a:lnTo>
                  <a:pt x="39624" y="412242"/>
                </a:lnTo>
                <a:lnTo>
                  <a:pt x="86153" y="434030"/>
                </a:lnTo>
                <a:lnTo>
                  <a:pt x="147827" y="451104"/>
                </a:lnTo>
                <a:lnTo>
                  <a:pt x="111823" y="465379"/>
                </a:lnTo>
                <a:lnTo>
                  <a:pt x="70866" y="501550"/>
                </a:lnTo>
                <a:lnTo>
                  <a:pt x="73443" y="545267"/>
                </a:lnTo>
                <a:lnTo>
                  <a:pt x="131332" y="586908"/>
                </a:lnTo>
                <a:lnTo>
                  <a:pt x="177712" y="603210"/>
                </a:lnTo>
                <a:lnTo>
                  <a:pt x="233316" y="615647"/>
                </a:lnTo>
                <a:lnTo>
                  <a:pt x="296344" y="623578"/>
                </a:lnTo>
                <a:lnTo>
                  <a:pt x="364998" y="626364"/>
                </a:lnTo>
                <a:lnTo>
                  <a:pt x="374011" y="626352"/>
                </a:lnTo>
                <a:lnTo>
                  <a:pt x="382809" y="626268"/>
                </a:lnTo>
                <a:lnTo>
                  <a:pt x="391465" y="626042"/>
                </a:lnTo>
                <a:lnTo>
                  <a:pt x="400050" y="625602"/>
                </a:lnTo>
                <a:lnTo>
                  <a:pt x="398525" y="626364"/>
                </a:lnTo>
                <a:lnTo>
                  <a:pt x="432949" y="645057"/>
                </a:lnTo>
                <a:lnTo>
                  <a:pt x="472861" y="661951"/>
                </a:lnTo>
                <a:lnTo>
                  <a:pt x="517708" y="676938"/>
                </a:lnTo>
                <a:lnTo>
                  <a:pt x="566939" y="689912"/>
                </a:lnTo>
                <a:lnTo>
                  <a:pt x="620002" y="700766"/>
                </a:lnTo>
                <a:lnTo>
                  <a:pt x="676345" y="709393"/>
                </a:lnTo>
                <a:lnTo>
                  <a:pt x="735416" y="715688"/>
                </a:lnTo>
                <a:lnTo>
                  <a:pt x="796664" y="719543"/>
                </a:lnTo>
                <a:lnTo>
                  <a:pt x="859536" y="720852"/>
                </a:lnTo>
                <a:lnTo>
                  <a:pt x="916954" y="719687"/>
                </a:lnTo>
                <a:lnTo>
                  <a:pt x="973604" y="716292"/>
                </a:lnTo>
                <a:lnTo>
                  <a:pt x="1028901" y="710811"/>
                </a:lnTo>
                <a:lnTo>
                  <a:pt x="1082259" y="703393"/>
                </a:lnTo>
                <a:lnTo>
                  <a:pt x="1133094" y="694182"/>
                </a:lnTo>
                <a:lnTo>
                  <a:pt x="1207162" y="724459"/>
                </a:lnTo>
                <a:lnTo>
                  <a:pt x="1251422" y="736843"/>
                </a:lnTo>
                <a:lnTo>
                  <a:pt x="1299495" y="747236"/>
                </a:lnTo>
                <a:lnTo>
                  <a:pt x="1350819" y="755521"/>
                </a:lnTo>
                <a:lnTo>
                  <a:pt x="1404830" y="761583"/>
                </a:lnTo>
                <a:lnTo>
                  <a:pt x="1460966" y="765305"/>
                </a:lnTo>
                <a:lnTo>
                  <a:pt x="1518665" y="766572"/>
                </a:lnTo>
                <a:lnTo>
                  <a:pt x="1585729" y="764857"/>
                </a:lnTo>
                <a:lnTo>
                  <a:pt x="1650240" y="759857"/>
                </a:lnTo>
                <a:lnTo>
                  <a:pt x="1711395" y="751783"/>
                </a:lnTo>
                <a:lnTo>
                  <a:pt x="1768392" y="740850"/>
                </a:lnTo>
                <a:lnTo>
                  <a:pt x="1820429" y="727269"/>
                </a:lnTo>
                <a:lnTo>
                  <a:pt x="1866702" y="711256"/>
                </a:lnTo>
                <a:lnTo>
                  <a:pt x="1906409" y="693022"/>
                </a:lnTo>
                <a:lnTo>
                  <a:pt x="1938746" y="672782"/>
                </a:lnTo>
                <a:lnTo>
                  <a:pt x="1962912" y="650748"/>
                </a:lnTo>
                <a:lnTo>
                  <a:pt x="1962912" y="651510"/>
                </a:lnTo>
                <a:lnTo>
                  <a:pt x="2012394" y="660630"/>
                </a:lnTo>
                <a:lnTo>
                  <a:pt x="2064448" y="667321"/>
                </a:lnTo>
                <a:lnTo>
                  <a:pt x="2118502" y="671441"/>
                </a:lnTo>
                <a:lnTo>
                  <a:pt x="2173986" y="672846"/>
                </a:lnTo>
                <a:lnTo>
                  <a:pt x="2238224" y="671020"/>
                </a:lnTo>
                <a:lnTo>
                  <a:pt x="2299185" y="665738"/>
                </a:lnTo>
                <a:lnTo>
                  <a:pt x="2356059" y="657292"/>
                </a:lnTo>
                <a:lnTo>
                  <a:pt x="2408035" y="645974"/>
                </a:lnTo>
                <a:lnTo>
                  <a:pt x="2454306" y="632079"/>
                </a:lnTo>
                <a:lnTo>
                  <a:pt x="2494062" y="615897"/>
                </a:lnTo>
                <a:lnTo>
                  <a:pt x="2550791" y="577845"/>
                </a:lnTo>
                <a:lnTo>
                  <a:pt x="2571750" y="534162"/>
                </a:lnTo>
                <a:lnTo>
                  <a:pt x="2570988" y="533400"/>
                </a:lnTo>
                <a:lnTo>
                  <a:pt x="2638109" y="528300"/>
                </a:lnTo>
                <a:lnTo>
                  <a:pt x="2700960" y="520037"/>
                </a:lnTo>
                <a:lnTo>
                  <a:pt x="2758883" y="508875"/>
                </a:lnTo>
                <a:lnTo>
                  <a:pt x="2811219" y="495080"/>
                </a:lnTo>
                <a:lnTo>
                  <a:pt x="2857309" y="478917"/>
                </a:lnTo>
                <a:lnTo>
                  <a:pt x="2896496" y="460650"/>
                </a:lnTo>
                <a:lnTo>
                  <a:pt x="2951524" y="418868"/>
                </a:lnTo>
                <a:lnTo>
                  <a:pt x="2971038" y="371856"/>
                </a:lnTo>
                <a:lnTo>
                  <a:pt x="2964822" y="344900"/>
                </a:lnTo>
                <a:lnTo>
                  <a:pt x="2946463" y="319087"/>
                </a:lnTo>
                <a:lnTo>
                  <a:pt x="2916388" y="294703"/>
                </a:lnTo>
                <a:lnTo>
                  <a:pt x="2875026" y="272034"/>
                </a:lnTo>
                <a:lnTo>
                  <a:pt x="2874264" y="272034"/>
                </a:lnTo>
                <a:lnTo>
                  <a:pt x="2886944" y="259770"/>
                </a:lnTo>
                <a:lnTo>
                  <a:pt x="2896266" y="247078"/>
                </a:lnTo>
                <a:lnTo>
                  <a:pt x="2902017" y="234100"/>
                </a:lnTo>
                <a:lnTo>
                  <a:pt x="2903982" y="220980"/>
                </a:lnTo>
                <a:lnTo>
                  <a:pt x="2897355" y="196664"/>
                </a:lnTo>
                <a:lnTo>
                  <a:pt x="2847658" y="152579"/>
                </a:lnTo>
                <a:lnTo>
                  <a:pt x="2806801" y="133823"/>
                </a:lnTo>
                <a:lnTo>
                  <a:pt x="2756747" y="117932"/>
                </a:lnTo>
                <a:lnTo>
                  <a:pt x="2698601" y="105413"/>
                </a:lnTo>
                <a:lnTo>
                  <a:pt x="2633472" y="96774"/>
                </a:lnTo>
                <a:lnTo>
                  <a:pt x="2634234" y="96012"/>
                </a:lnTo>
                <a:lnTo>
                  <a:pt x="2585052" y="52651"/>
                </a:lnTo>
                <a:lnTo>
                  <a:pt x="2544000" y="34869"/>
                </a:lnTo>
                <a:lnTo>
                  <a:pt x="2494017" y="20274"/>
                </a:lnTo>
                <a:lnTo>
                  <a:pt x="2436636" y="9303"/>
                </a:lnTo>
                <a:lnTo>
                  <a:pt x="2373390" y="2399"/>
                </a:lnTo>
                <a:lnTo>
                  <a:pt x="2305812" y="0"/>
                </a:lnTo>
                <a:lnTo>
                  <a:pt x="2247662" y="1792"/>
                </a:lnTo>
                <a:lnTo>
                  <a:pt x="2191926" y="7022"/>
                </a:lnTo>
                <a:lnTo>
                  <a:pt x="2139738" y="15471"/>
                </a:lnTo>
                <a:lnTo>
                  <a:pt x="2092232" y="26919"/>
                </a:lnTo>
                <a:lnTo>
                  <a:pt x="2050541" y="41148"/>
                </a:lnTo>
                <a:lnTo>
                  <a:pt x="2013551" y="26919"/>
                </a:lnTo>
                <a:lnTo>
                  <a:pt x="1969654" y="15471"/>
                </a:lnTo>
                <a:lnTo>
                  <a:pt x="1920782" y="7022"/>
                </a:lnTo>
                <a:lnTo>
                  <a:pt x="1868107" y="1792"/>
                </a:lnTo>
                <a:lnTo>
                  <a:pt x="1812798" y="0"/>
                </a:lnTo>
                <a:lnTo>
                  <a:pt x="1756731" y="1859"/>
                </a:lnTo>
                <a:lnTo>
                  <a:pt x="1703606" y="7253"/>
                </a:lnTo>
                <a:lnTo>
                  <a:pt x="1654587" y="15906"/>
                </a:lnTo>
                <a:lnTo>
                  <a:pt x="1610839" y="27544"/>
                </a:lnTo>
                <a:lnTo>
                  <a:pt x="1573526" y="41892"/>
                </a:lnTo>
                <a:lnTo>
                  <a:pt x="1543812" y="58674"/>
                </a:lnTo>
                <a:lnTo>
                  <a:pt x="1544574" y="60198"/>
                </a:lnTo>
                <a:lnTo>
                  <a:pt x="1500749" y="47244"/>
                </a:lnTo>
                <a:lnTo>
                  <a:pt x="1452207" y="36850"/>
                </a:lnTo>
                <a:lnTo>
                  <a:pt x="1399897" y="29199"/>
                </a:lnTo>
                <a:lnTo>
                  <a:pt x="1344771" y="24475"/>
                </a:lnTo>
                <a:lnTo>
                  <a:pt x="1287779" y="22860"/>
                </a:lnTo>
                <a:lnTo>
                  <a:pt x="1230450" y="24459"/>
                </a:lnTo>
                <a:lnTo>
                  <a:pt x="1175306" y="29124"/>
                </a:lnTo>
                <a:lnTo>
                  <a:pt x="1123227" y="36655"/>
                </a:lnTo>
                <a:lnTo>
                  <a:pt x="1075095" y="46853"/>
                </a:lnTo>
                <a:lnTo>
                  <a:pt x="1031787" y="59515"/>
                </a:lnTo>
                <a:lnTo>
                  <a:pt x="994185" y="74444"/>
                </a:lnTo>
                <a:lnTo>
                  <a:pt x="962405" y="92202"/>
                </a:lnTo>
                <a:lnTo>
                  <a:pt x="918392" y="84344"/>
                </a:lnTo>
                <a:lnTo>
                  <a:pt x="872550" y="78169"/>
                </a:lnTo>
                <a:lnTo>
                  <a:pt x="825245" y="73712"/>
                </a:lnTo>
                <a:lnTo>
                  <a:pt x="776843" y="71012"/>
                </a:lnTo>
                <a:lnTo>
                  <a:pt x="727710" y="70104"/>
                </a:lnTo>
                <a:lnTo>
                  <a:pt x="659004" y="71875"/>
                </a:lnTo>
                <a:lnTo>
                  <a:pt x="593434" y="77019"/>
                </a:lnTo>
                <a:lnTo>
                  <a:pt x="531718" y="85283"/>
                </a:lnTo>
                <a:lnTo>
                  <a:pt x="474574" y="96411"/>
                </a:lnTo>
                <a:lnTo>
                  <a:pt x="422721" y="110150"/>
                </a:lnTo>
                <a:lnTo>
                  <a:pt x="376875" y="126245"/>
                </a:lnTo>
                <a:lnTo>
                  <a:pt x="337754" y="144443"/>
                </a:lnTo>
                <a:lnTo>
                  <a:pt x="282563" y="186128"/>
                </a:lnTo>
                <a:lnTo>
                  <a:pt x="262889" y="233172"/>
                </a:lnTo>
                <a:lnTo>
                  <a:pt x="262889" y="240792"/>
                </a:lnTo>
                <a:lnTo>
                  <a:pt x="264413" y="247650"/>
                </a:lnTo>
                <a:lnTo>
                  <a:pt x="267462" y="255270"/>
                </a:lnTo>
                <a:lnTo>
                  <a:pt x="268224" y="25450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62427" y="7796783"/>
            <a:ext cx="174625" cy="14604"/>
          </a:xfrm>
          <a:custGeom>
            <a:avLst/>
            <a:gdLst/>
            <a:ahLst/>
            <a:cxnLst/>
            <a:rect l="l" t="t" r="r" b="b"/>
            <a:pathLst>
              <a:path w="174625" h="14604">
                <a:moveTo>
                  <a:pt x="0" y="0"/>
                </a:moveTo>
                <a:lnTo>
                  <a:pt x="35361" y="6119"/>
                </a:lnTo>
                <a:lnTo>
                  <a:pt x="72580" y="10668"/>
                </a:lnTo>
                <a:lnTo>
                  <a:pt x="111228" y="13501"/>
                </a:lnTo>
                <a:lnTo>
                  <a:pt x="150875" y="14478"/>
                </a:lnTo>
                <a:lnTo>
                  <a:pt x="158496" y="14478"/>
                </a:lnTo>
                <a:lnTo>
                  <a:pt x="166877" y="14478"/>
                </a:lnTo>
                <a:lnTo>
                  <a:pt x="174498" y="13716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14650" y="7964423"/>
            <a:ext cx="76200" cy="6985"/>
          </a:xfrm>
          <a:custGeom>
            <a:avLst/>
            <a:gdLst/>
            <a:ahLst/>
            <a:cxnLst/>
            <a:rect l="l" t="t" r="r" b="b"/>
            <a:pathLst>
              <a:path w="76200" h="6984">
                <a:moveTo>
                  <a:pt x="0" y="6857"/>
                </a:moveTo>
                <a:lnTo>
                  <a:pt x="19728" y="6000"/>
                </a:lnTo>
                <a:lnTo>
                  <a:pt x="38957" y="4571"/>
                </a:lnTo>
                <a:lnTo>
                  <a:pt x="57757" y="2571"/>
                </a:lnTo>
                <a:lnTo>
                  <a:pt x="7620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00450" y="8008619"/>
            <a:ext cx="46990" cy="31750"/>
          </a:xfrm>
          <a:custGeom>
            <a:avLst/>
            <a:gdLst/>
            <a:ahLst/>
            <a:cxnLst/>
            <a:rect l="l" t="t" r="r" b="b"/>
            <a:pathLst>
              <a:path w="46989" h="31750">
                <a:moveTo>
                  <a:pt x="0" y="0"/>
                </a:moveTo>
                <a:lnTo>
                  <a:pt x="9834" y="7989"/>
                </a:lnTo>
                <a:lnTo>
                  <a:pt x="20955" y="15906"/>
                </a:lnTo>
                <a:lnTo>
                  <a:pt x="33218" y="23681"/>
                </a:lnTo>
                <a:lnTo>
                  <a:pt x="46482" y="31241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77511" y="7962138"/>
            <a:ext cx="18415" cy="34290"/>
          </a:xfrm>
          <a:custGeom>
            <a:avLst/>
            <a:gdLst/>
            <a:ahLst/>
            <a:cxnLst/>
            <a:rect l="l" t="t" r="r" b="b"/>
            <a:pathLst>
              <a:path w="18414" h="34290">
                <a:moveTo>
                  <a:pt x="0" y="34289"/>
                </a:moveTo>
                <a:lnTo>
                  <a:pt x="6286" y="25717"/>
                </a:lnTo>
                <a:lnTo>
                  <a:pt x="11429" y="17144"/>
                </a:lnTo>
                <a:lnTo>
                  <a:pt x="15430" y="8572"/>
                </a:lnTo>
                <a:lnTo>
                  <a:pt x="18287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60702" y="7750968"/>
            <a:ext cx="228028" cy="131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89041" y="7617714"/>
            <a:ext cx="100330" cy="47625"/>
          </a:xfrm>
          <a:custGeom>
            <a:avLst/>
            <a:gdLst/>
            <a:ahLst/>
            <a:cxnLst/>
            <a:rect l="l" t="t" r="r" b="b"/>
            <a:pathLst>
              <a:path w="100329" h="47625">
                <a:moveTo>
                  <a:pt x="0" y="47244"/>
                </a:moveTo>
                <a:lnTo>
                  <a:pt x="30706" y="36968"/>
                </a:lnTo>
                <a:lnTo>
                  <a:pt x="57626" y="25622"/>
                </a:lnTo>
                <a:lnTo>
                  <a:pt x="80688" y="13275"/>
                </a:lnTo>
                <a:lnTo>
                  <a:pt x="99822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48834" y="7441692"/>
            <a:ext cx="5715" cy="22860"/>
          </a:xfrm>
          <a:custGeom>
            <a:avLst/>
            <a:gdLst/>
            <a:ahLst/>
            <a:cxnLst/>
            <a:rect l="l" t="t" r="r" b="b"/>
            <a:pathLst>
              <a:path w="5714" h="22859">
                <a:moveTo>
                  <a:pt x="5333" y="22859"/>
                </a:moveTo>
                <a:lnTo>
                  <a:pt x="5333" y="22097"/>
                </a:lnTo>
                <a:lnTo>
                  <a:pt x="5333" y="21335"/>
                </a:lnTo>
                <a:lnTo>
                  <a:pt x="5333" y="13715"/>
                </a:lnTo>
                <a:lnTo>
                  <a:pt x="3810" y="6857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14088" y="7386828"/>
            <a:ext cx="51435" cy="29209"/>
          </a:xfrm>
          <a:custGeom>
            <a:avLst/>
            <a:gdLst/>
            <a:ahLst/>
            <a:cxnLst/>
            <a:rect l="l" t="t" r="r" b="b"/>
            <a:pathLst>
              <a:path w="51435" h="29209">
                <a:moveTo>
                  <a:pt x="51053" y="0"/>
                </a:moveTo>
                <a:lnTo>
                  <a:pt x="36218" y="6881"/>
                </a:lnTo>
                <a:lnTo>
                  <a:pt x="22669" y="13906"/>
                </a:lnTo>
                <a:lnTo>
                  <a:pt x="10548" y="21216"/>
                </a:lnTo>
                <a:lnTo>
                  <a:pt x="0" y="28956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033265" y="7404354"/>
            <a:ext cx="25400" cy="24765"/>
          </a:xfrm>
          <a:custGeom>
            <a:avLst/>
            <a:gdLst/>
            <a:ahLst/>
            <a:cxnLst/>
            <a:rect l="l" t="t" r="r" b="b"/>
            <a:pathLst>
              <a:path w="25400" h="24765">
                <a:moveTo>
                  <a:pt x="25146" y="0"/>
                </a:moveTo>
                <a:lnTo>
                  <a:pt x="17252" y="5845"/>
                </a:lnTo>
                <a:lnTo>
                  <a:pt x="10572" y="11906"/>
                </a:lnTo>
                <a:lnTo>
                  <a:pt x="4893" y="18109"/>
                </a:lnTo>
                <a:lnTo>
                  <a:pt x="0" y="24384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77005" y="7437881"/>
            <a:ext cx="89535" cy="24765"/>
          </a:xfrm>
          <a:custGeom>
            <a:avLst/>
            <a:gdLst/>
            <a:ahLst/>
            <a:cxnLst/>
            <a:rect l="l" t="t" r="r" b="b"/>
            <a:pathLst>
              <a:path w="89535" h="24765">
                <a:moveTo>
                  <a:pt x="89154" y="24384"/>
                </a:moveTo>
                <a:lnTo>
                  <a:pt x="68580" y="17359"/>
                </a:lnTo>
                <a:lnTo>
                  <a:pt x="46863" y="11049"/>
                </a:lnTo>
                <a:lnTo>
                  <a:pt x="24003" y="5310"/>
                </a:lnTo>
                <a:lnTo>
                  <a:pt x="0" y="0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782061" y="7600950"/>
            <a:ext cx="15240" cy="25400"/>
          </a:xfrm>
          <a:custGeom>
            <a:avLst/>
            <a:gdLst/>
            <a:ahLst/>
            <a:cxnLst/>
            <a:rect l="l" t="t" r="r" b="b"/>
            <a:pathLst>
              <a:path w="15239" h="25400">
                <a:moveTo>
                  <a:pt x="0" y="0"/>
                </a:moveTo>
                <a:lnTo>
                  <a:pt x="2702" y="6286"/>
                </a:lnTo>
                <a:lnTo>
                  <a:pt x="6191" y="12573"/>
                </a:lnTo>
                <a:lnTo>
                  <a:pt x="10394" y="18859"/>
                </a:lnTo>
                <a:lnTo>
                  <a:pt x="15239" y="25145"/>
                </a:lnTo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747769" y="6915110"/>
            <a:ext cx="3034665" cy="10648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ctr" marR="1466850">
              <a:lnSpc>
                <a:spcPct val="100000"/>
              </a:lnSpc>
              <a:spcBef>
                <a:spcPts val="245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  <a:p>
            <a:pPr algn="ctr" marR="1486535">
              <a:lnSpc>
                <a:spcPct val="100000"/>
              </a:lnSpc>
              <a:spcBef>
                <a:spcPts val="265"/>
              </a:spcBef>
            </a:pPr>
            <a:r>
              <a:rPr dirty="0" sz="1450" spc="10">
                <a:latin typeface="Times New Roman"/>
                <a:cs typeface="Times New Roman"/>
              </a:rPr>
              <a:t>by gradient</a:t>
            </a:r>
            <a:r>
              <a:rPr dirty="0" sz="1450" spc="-195">
                <a:latin typeface="Times New Roman"/>
                <a:cs typeface="Times New Roman"/>
              </a:rPr>
              <a:t> </a:t>
            </a:r>
            <a:r>
              <a:rPr dirty="0" sz="1450" spc="10">
                <a:latin typeface="Times New Roman"/>
                <a:cs typeface="Times New Roman"/>
              </a:rPr>
              <a:t>descent.</a:t>
            </a:r>
            <a:endParaRPr sz="1450">
              <a:latin typeface="Times New Roman"/>
              <a:cs typeface="Times New Roman"/>
            </a:endParaRPr>
          </a:p>
          <a:p>
            <a:pPr marL="1211580">
              <a:lnSpc>
                <a:spcPct val="100000"/>
              </a:lnSpc>
              <a:spcBef>
                <a:spcPts val="1170"/>
              </a:spcBef>
            </a:pPr>
            <a:r>
              <a:rPr dirty="0" sz="1000" spc="-200" b="1">
                <a:latin typeface="Tahoma"/>
                <a:cs typeface="Tahoma"/>
              </a:rPr>
              <a:t>T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00" b="1">
                <a:latin typeface="Tahoma"/>
                <a:cs typeface="Tahoma"/>
              </a:rPr>
              <a:t>h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h</a:t>
            </a:r>
            <a:r>
              <a:rPr dirty="0" sz="1000" spc="-200" b="1">
                <a:latin typeface="Tahoma"/>
                <a:cs typeface="Tahoma"/>
              </a:rPr>
              <a:t>a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a</a:t>
            </a:r>
            <a:r>
              <a:rPr dirty="0" sz="1000" spc="-200" b="1">
                <a:latin typeface="Tahoma"/>
                <a:cs typeface="Tahoma"/>
              </a:rPr>
              <a:t>t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00" b="1">
                <a:latin typeface="Tahoma"/>
                <a:cs typeface="Tahoma"/>
              </a:rPr>
              <a:t>’s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’s</a:t>
            </a:r>
            <a:r>
              <a:rPr dirty="0" sz="1000" spc="-200" b="1">
                <a:latin typeface="Tahoma"/>
                <a:cs typeface="Tahoma"/>
              </a:rPr>
              <a:t>i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i</a:t>
            </a:r>
            <a:r>
              <a:rPr dirty="0" sz="1000" spc="-200" b="1">
                <a:latin typeface="Tahoma"/>
                <a:cs typeface="Tahoma"/>
              </a:rPr>
              <a:t>t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00" b="1">
                <a:latin typeface="Tahoma"/>
                <a:cs typeface="Tahoma"/>
              </a:rPr>
              <a:t>!</a:t>
            </a:r>
            <a:r>
              <a:rPr dirty="0" baseline="-16666" sz="1500" spc="-300" b="1">
                <a:solidFill>
                  <a:srgbClr val="808080"/>
                </a:solidFill>
                <a:latin typeface="Tahoma"/>
                <a:cs typeface="Tahoma"/>
              </a:rPr>
              <a:t>!</a:t>
            </a:r>
            <a:endParaRPr baseline="-16666" sz="1500">
              <a:latin typeface="Tahoma"/>
              <a:cs typeface="Tahoma"/>
            </a:endParaRPr>
          </a:p>
          <a:p>
            <a:pPr marL="1383030" marR="30480" indent="-171450">
              <a:lnSpc>
                <a:spcPct val="100000"/>
              </a:lnSpc>
              <a:spcBef>
                <a:spcPts val="240"/>
              </a:spcBef>
            </a:pPr>
            <a:r>
              <a:rPr dirty="0" sz="1000" spc="-260" b="1">
                <a:latin typeface="Tahoma"/>
                <a:cs typeface="Tahoma"/>
              </a:rPr>
              <a:t>T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60" b="1">
                <a:latin typeface="Tahoma"/>
                <a:cs typeface="Tahoma"/>
              </a:rPr>
              <a:t>h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h</a:t>
            </a:r>
            <a:r>
              <a:rPr dirty="0" sz="1000" spc="-260" b="1">
                <a:latin typeface="Tahoma"/>
                <a:cs typeface="Tahoma"/>
              </a:rPr>
              <a:t>a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a</a:t>
            </a:r>
            <a:r>
              <a:rPr dirty="0" sz="1000" spc="-260" b="1">
                <a:latin typeface="Tahoma"/>
                <a:cs typeface="Tahoma"/>
              </a:rPr>
              <a:t>t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60" b="1">
                <a:latin typeface="Tahoma"/>
                <a:cs typeface="Tahoma"/>
              </a:rPr>
              <a:t>’s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’s</a:t>
            </a:r>
            <a:r>
              <a:rPr dirty="0" sz="1000" spc="-260" b="1">
                <a:latin typeface="Tahoma"/>
                <a:cs typeface="Tahoma"/>
              </a:rPr>
              <a:t>t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60" b="1">
                <a:latin typeface="Tahoma"/>
                <a:cs typeface="Tahoma"/>
              </a:rPr>
              <a:t>h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h</a:t>
            </a:r>
            <a:r>
              <a:rPr dirty="0" sz="1000" spc="-260" b="1">
                <a:latin typeface="Tahoma"/>
                <a:cs typeface="Tahoma"/>
              </a:rPr>
              <a:t>e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e</a:t>
            </a:r>
            <a:r>
              <a:rPr dirty="0" sz="1000" spc="-260" b="1">
                <a:latin typeface="Tahoma"/>
                <a:cs typeface="Tahoma"/>
              </a:rPr>
              <a:t>b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b</a:t>
            </a:r>
            <a:r>
              <a:rPr dirty="0" sz="1000" spc="-260" b="1">
                <a:latin typeface="Tahoma"/>
                <a:cs typeface="Tahoma"/>
              </a:rPr>
              <a:t>a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a</a:t>
            </a:r>
            <a:r>
              <a:rPr dirty="0" sz="1000" spc="-260" b="1">
                <a:latin typeface="Tahoma"/>
                <a:cs typeface="Tahoma"/>
              </a:rPr>
              <a:t>c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c</a:t>
            </a:r>
            <a:r>
              <a:rPr dirty="0" sz="1000" spc="-260" b="1">
                <a:latin typeface="Tahoma"/>
                <a:cs typeface="Tahoma"/>
              </a:rPr>
              <a:t>k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k</a:t>
            </a:r>
            <a:r>
              <a:rPr dirty="0" sz="1000" spc="-260" b="1">
                <a:latin typeface="Tahoma"/>
                <a:cs typeface="Tahoma"/>
              </a:rPr>
              <a:t>p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p</a:t>
            </a:r>
            <a:r>
              <a:rPr dirty="0" sz="1000" spc="-260" b="1">
                <a:latin typeface="Tahoma"/>
                <a:cs typeface="Tahoma"/>
              </a:rPr>
              <a:t>r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r</a:t>
            </a:r>
            <a:r>
              <a:rPr dirty="0" sz="1000" spc="-260" b="1">
                <a:latin typeface="Tahoma"/>
                <a:cs typeface="Tahoma"/>
              </a:rPr>
              <a:t>o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o</a:t>
            </a:r>
            <a:r>
              <a:rPr dirty="0" sz="1000" spc="-260" b="1">
                <a:latin typeface="Tahoma"/>
                <a:cs typeface="Tahoma"/>
              </a:rPr>
              <a:t>p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p</a:t>
            </a:r>
            <a:r>
              <a:rPr dirty="0" sz="1000" spc="-260" b="1">
                <a:latin typeface="Tahoma"/>
                <a:cs typeface="Tahoma"/>
              </a:rPr>
              <a:t>a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a</a:t>
            </a:r>
            <a:r>
              <a:rPr dirty="0" sz="1000" spc="-260" b="1">
                <a:latin typeface="Tahoma"/>
                <a:cs typeface="Tahoma"/>
              </a:rPr>
              <a:t>g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g</a:t>
            </a:r>
            <a:r>
              <a:rPr dirty="0" sz="1000" spc="-260" b="1">
                <a:latin typeface="Tahoma"/>
                <a:cs typeface="Tahoma"/>
              </a:rPr>
              <a:t>a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a</a:t>
            </a:r>
            <a:r>
              <a:rPr dirty="0" sz="1000" spc="-260" b="1">
                <a:latin typeface="Tahoma"/>
                <a:cs typeface="Tahoma"/>
              </a:rPr>
              <a:t>t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60" b="1">
                <a:latin typeface="Tahoma"/>
                <a:cs typeface="Tahoma"/>
              </a:rPr>
              <a:t>i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i</a:t>
            </a:r>
            <a:r>
              <a:rPr dirty="0" sz="1000" spc="-260" b="1">
                <a:latin typeface="Tahoma"/>
                <a:cs typeface="Tahoma"/>
              </a:rPr>
              <a:t>o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o</a:t>
            </a:r>
            <a:r>
              <a:rPr dirty="0" sz="1000" spc="-260" b="1">
                <a:latin typeface="Tahoma"/>
                <a:cs typeface="Tahoma"/>
              </a:rPr>
              <a:t>n</a:t>
            </a:r>
            <a:r>
              <a:rPr dirty="0" baseline="-16666" sz="1500" spc="-390" b="1">
                <a:solidFill>
                  <a:srgbClr val="808080"/>
                </a:solidFill>
                <a:latin typeface="Tahoma"/>
                <a:cs typeface="Tahoma"/>
              </a:rPr>
              <a:t>n  </a:t>
            </a:r>
            <a:r>
              <a:rPr dirty="0" sz="1000" spc="-250" b="1">
                <a:latin typeface="Tahoma"/>
                <a:cs typeface="Tahoma"/>
              </a:rPr>
              <a:t>a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a</a:t>
            </a:r>
            <a:r>
              <a:rPr dirty="0" sz="1000" spc="-250" b="1">
                <a:latin typeface="Tahoma"/>
                <a:cs typeface="Tahoma"/>
              </a:rPr>
              <a:t>l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l</a:t>
            </a:r>
            <a:r>
              <a:rPr dirty="0" sz="1000" spc="-250" b="1">
                <a:latin typeface="Tahoma"/>
                <a:cs typeface="Tahoma"/>
              </a:rPr>
              <a:t>g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g</a:t>
            </a:r>
            <a:r>
              <a:rPr dirty="0" sz="1000" spc="-250" b="1">
                <a:latin typeface="Tahoma"/>
                <a:cs typeface="Tahoma"/>
              </a:rPr>
              <a:t>o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o</a:t>
            </a:r>
            <a:r>
              <a:rPr dirty="0" sz="1000" spc="-250" b="1">
                <a:latin typeface="Tahoma"/>
                <a:cs typeface="Tahoma"/>
              </a:rPr>
              <a:t>r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r</a:t>
            </a:r>
            <a:r>
              <a:rPr dirty="0" sz="1000" spc="-250" b="1">
                <a:latin typeface="Tahoma"/>
                <a:cs typeface="Tahoma"/>
              </a:rPr>
              <a:t>i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i</a:t>
            </a:r>
            <a:r>
              <a:rPr dirty="0" sz="1000" spc="-250" b="1">
                <a:latin typeface="Tahoma"/>
                <a:cs typeface="Tahoma"/>
              </a:rPr>
              <a:t>t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t</a:t>
            </a:r>
            <a:r>
              <a:rPr dirty="0" sz="1000" spc="-250" b="1">
                <a:latin typeface="Tahoma"/>
                <a:cs typeface="Tahoma"/>
              </a:rPr>
              <a:t>h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h</a:t>
            </a:r>
            <a:r>
              <a:rPr dirty="0" sz="1000" spc="-250" b="1">
                <a:latin typeface="Tahoma"/>
                <a:cs typeface="Tahoma"/>
              </a:rPr>
              <a:t>m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m</a:t>
            </a:r>
            <a:r>
              <a:rPr dirty="0" sz="1000" spc="-250" b="1">
                <a:latin typeface="Tahoma"/>
                <a:cs typeface="Tahoma"/>
              </a:rPr>
              <a:t>.</a:t>
            </a:r>
            <a:r>
              <a:rPr dirty="0" baseline="-16666" sz="1500" spc="-375" b="1">
                <a:solidFill>
                  <a:srgbClr val="808080"/>
                </a:solidFill>
                <a:latin typeface="Tahoma"/>
                <a:cs typeface="Tahoma"/>
              </a:rPr>
              <a:t>.</a:t>
            </a:r>
            <a:endParaRPr baseline="-16666" sz="150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538" y="797305"/>
            <a:ext cx="375792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Backpropagation</a:t>
            </a:r>
            <a:r>
              <a:rPr dirty="0" sz="2200" spc="-60"/>
              <a:t> </a:t>
            </a:r>
            <a:r>
              <a:rPr dirty="0" sz="2200" spc="-5"/>
              <a:t>Convergence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290319" y="1192020"/>
            <a:ext cx="4218940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039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Convergence to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global minimum is </a:t>
            </a: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 </a:t>
            </a:r>
            <a:r>
              <a:rPr dirty="0" sz="1600" spc="-5">
                <a:latin typeface="Arial"/>
                <a:cs typeface="Arial"/>
              </a:rPr>
              <a:t> guaranteed.</a:t>
            </a:r>
            <a:endParaRPr sz="1600">
              <a:latin typeface="Arial"/>
              <a:cs typeface="Arial"/>
            </a:endParaRPr>
          </a:p>
          <a:p>
            <a:pPr marL="650875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Arial"/>
                <a:cs typeface="Arial"/>
              </a:rPr>
              <a:t>•In practice, this is not a problem,</a:t>
            </a:r>
            <a:r>
              <a:rPr dirty="0" sz="1400" spc="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apparently.</a:t>
            </a:r>
            <a:endParaRPr sz="1400">
              <a:latin typeface="Arial"/>
              <a:cs typeface="Arial"/>
            </a:endParaRPr>
          </a:p>
          <a:p>
            <a:pPr marL="12700" marR="295910">
              <a:lnSpc>
                <a:spcPct val="100000"/>
              </a:lnSpc>
              <a:spcBef>
                <a:spcPts val="905"/>
              </a:spcBef>
            </a:pPr>
            <a:r>
              <a:rPr dirty="0" sz="1600" spc="-5">
                <a:latin typeface="Arial"/>
                <a:cs typeface="Arial"/>
              </a:rPr>
              <a:t>Tweaking to find the right number of hidden  units, or </a:t>
            </a:r>
            <a:r>
              <a:rPr dirty="0" sz="1600">
                <a:latin typeface="Arial"/>
                <a:cs typeface="Arial"/>
              </a:rPr>
              <a:t>a </a:t>
            </a:r>
            <a:r>
              <a:rPr dirty="0" sz="1600" spc="-5">
                <a:latin typeface="Arial"/>
                <a:cs typeface="Arial"/>
              </a:rPr>
              <a:t>useful learning rate η, is more  hassle,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apparently.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608" y="3103879"/>
            <a:ext cx="41281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Tahoma"/>
                <a:cs typeface="Tahoma"/>
              </a:rPr>
              <a:t>IMPLEMENTING BACKPROP: </a:t>
            </a:r>
            <a:r>
              <a:rPr dirty="0" sz="900" spc="405">
                <a:latin typeface="Wingdings"/>
                <a:cs typeface="Wingdings"/>
              </a:rPr>
              <a:t></a:t>
            </a:r>
            <a:r>
              <a:rPr dirty="0" sz="900" spc="405">
                <a:latin typeface="Times New Roman"/>
                <a:cs typeface="Times New Roman"/>
              </a:rPr>
              <a:t> </a:t>
            </a:r>
            <a:r>
              <a:rPr dirty="0" sz="900">
                <a:latin typeface="Tahoma"/>
                <a:cs typeface="Tahoma"/>
              </a:rPr>
              <a:t>Differentiate </a:t>
            </a:r>
            <a:r>
              <a:rPr dirty="0" sz="900" spc="-5">
                <a:latin typeface="Tahoma"/>
                <a:cs typeface="Tahoma"/>
              </a:rPr>
              <a:t>Monster sum-square </a:t>
            </a:r>
            <a:r>
              <a:rPr dirty="0" sz="900">
                <a:latin typeface="Tahoma"/>
                <a:cs typeface="Tahoma"/>
              </a:rPr>
              <a:t>residual </a:t>
            </a:r>
            <a:r>
              <a:rPr dirty="0" sz="900" spc="-275">
                <a:latin typeface="Wingdings"/>
                <a:cs typeface="Wingdings"/>
              </a:rPr>
              <a:t></a:t>
            </a:r>
            <a:r>
              <a:rPr dirty="0" sz="900" spc="-215">
                <a:latin typeface="Times New Roman"/>
                <a:cs typeface="Times New Roman"/>
              </a:rPr>
              <a:t> </a:t>
            </a:r>
            <a:r>
              <a:rPr dirty="0" sz="900">
                <a:latin typeface="Tahoma"/>
                <a:cs typeface="Tahoma"/>
              </a:rPr>
              <a:t>Write </a:t>
            </a:r>
            <a:r>
              <a:rPr dirty="0" sz="900" spc="-5">
                <a:latin typeface="Tahoma"/>
                <a:cs typeface="Tahoma"/>
              </a:rPr>
              <a:t>down the Gradient Descent Rule </a:t>
            </a:r>
            <a:r>
              <a:rPr dirty="0" sz="900" spc="-75">
                <a:latin typeface="Wingdings"/>
                <a:cs typeface="Wingdings"/>
              </a:rPr>
              <a:t></a:t>
            </a:r>
            <a:r>
              <a:rPr dirty="0" sz="900" spc="-75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ahoma"/>
                <a:cs typeface="Tahoma"/>
              </a:rPr>
              <a:t>It turns out to </a:t>
            </a:r>
            <a:r>
              <a:rPr dirty="0" sz="900">
                <a:latin typeface="Tahoma"/>
                <a:cs typeface="Tahoma"/>
              </a:rPr>
              <a:t>be </a:t>
            </a:r>
            <a:r>
              <a:rPr dirty="0" sz="900" spc="-5">
                <a:latin typeface="Tahoma"/>
                <a:cs typeface="Tahoma"/>
              </a:rPr>
              <a:t>easier </a:t>
            </a:r>
            <a:r>
              <a:rPr dirty="0" sz="900">
                <a:latin typeface="Tahoma"/>
                <a:cs typeface="Tahoma"/>
              </a:rPr>
              <a:t>&amp;  </a:t>
            </a:r>
            <a:r>
              <a:rPr dirty="0" sz="900" spc="-5">
                <a:latin typeface="Tahoma"/>
                <a:cs typeface="Tahoma"/>
              </a:rPr>
              <a:t>computationally efficient to use lots of </a:t>
            </a:r>
            <a:r>
              <a:rPr dirty="0" sz="900">
                <a:latin typeface="Tahoma"/>
                <a:cs typeface="Tahoma"/>
              </a:rPr>
              <a:t>local </a:t>
            </a:r>
            <a:r>
              <a:rPr dirty="0" sz="900" spc="-5">
                <a:latin typeface="Tahoma"/>
                <a:cs typeface="Tahoma"/>
              </a:rPr>
              <a:t>variables with </a:t>
            </a:r>
            <a:r>
              <a:rPr dirty="0" sz="900">
                <a:latin typeface="Tahoma"/>
                <a:cs typeface="Tahoma"/>
              </a:rPr>
              <a:t>names like </a:t>
            </a:r>
            <a:r>
              <a:rPr dirty="0" sz="900" spc="-10">
                <a:latin typeface="Tahoma"/>
                <a:cs typeface="Tahoma"/>
              </a:rPr>
              <a:t>h</a:t>
            </a:r>
            <a:r>
              <a:rPr dirty="0" baseline="-23148" sz="900" spc="-15">
                <a:latin typeface="Tahoma"/>
                <a:cs typeface="Tahoma"/>
              </a:rPr>
              <a:t>j </a:t>
            </a:r>
            <a:r>
              <a:rPr dirty="0" sz="900" spc="-5">
                <a:latin typeface="Tahoma"/>
                <a:cs typeface="Tahoma"/>
              </a:rPr>
              <a:t>o</a:t>
            </a:r>
            <a:r>
              <a:rPr dirty="0" baseline="-23148" sz="900" spc="-7">
                <a:latin typeface="Tahoma"/>
                <a:cs typeface="Tahoma"/>
              </a:rPr>
              <a:t>k </a:t>
            </a:r>
            <a:r>
              <a:rPr dirty="0" sz="900">
                <a:latin typeface="Tahoma"/>
                <a:cs typeface="Tahoma"/>
              </a:rPr>
              <a:t>v</a:t>
            </a:r>
            <a:r>
              <a:rPr dirty="0" baseline="-23148" sz="900">
                <a:latin typeface="Tahoma"/>
                <a:cs typeface="Tahoma"/>
              </a:rPr>
              <a:t>j </a:t>
            </a:r>
            <a:r>
              <a:rPr dirty="0" sz="900" spc="-5">
                <a:latin typeface="Tahoma"/>
                <a:cs typeface="Tahoma"/>
              </a:rPr>
              <a:t>net</a:t>
            </a:r>
            <a:r>
              <a:rPr dirty="0" baseline="-23148" sz="900" spc="-7">
                <a:latin typeface="Tahoma"/>
                <a:cs typeface="Tahoma"/>
              </a:rPr>
              <a:t>i  </a:t>
            </a:r>
            <a:r>
              <a:rPr dirty="0" sz="900" spc="-5">
                <a:latin typeface="Tahoma"/>
                <a:cs typeface="Tahoma"/>
              </a:rPr>
              <a:t>etc…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R="64135">
              <a:lnSpc>
                <a:spcPct val="100000"/>
              </a:lnSpc>
              <a:spcBef>
                <a:spcPts val="284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Choosing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the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learning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rate</a:t>
            </a:r>
            <a:endParaRPr sz="22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49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This is a </a:t>
            </a:r>
            <a:r>
              <a:rPr dirty="0" sz="1600" spc="-5">
                <a:latin typeface="Tahoma"/>
                <a:cs typeface="Tahoma"/>
              </a:rPr>
              <a:t>subtle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art.</a:t>
            </a:r>
            <a:endParaRPr sz="1600">
              <a:latin typeface="Tahoma"/>
              <a:cs typeface="Tahoma"/>
            </a:endParaRPr>
          </a:p>
          <a:p>
            <a:pPr marL="325120" marR="26924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Too </a:t>
            </a:r>
            <a:r>
              <a:rPr dirty="0" sz="1600" spc="-5">
                <a:latin typeface="Tahoma"/>
                <a:cs typeface="Tahoma"/>
              </a:rPr>
              <a:t>small: can take </a:t>
            </a:r>
            <a:r>
              <a:rPr dirty="0" sz="1600">
                <a:latin typeface="Tahoma"/>
                <a:cs typeface="Tahoma"/>
              </a:rPr>
              <a:t>days instead of minutes  </a:t>
            </a:r>
            <a:r>
              <a:rPr dirty="0" sz="1600" spc="-5">
                <a:latin typeface="Tahoma"/>
                <a:cs typeface="Tahoma"/>
              </a:rPr>
              <a:t>to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converge</a:t>
            </a:r>
            <a:endParaRPr sz="1600">
              <a:latin typeface="Tahoma"/>
              <a:cs typeface="Tahoma"/>
            </a:endParaRPr>
          </a:p>
          <a:p>
            <a:pPr marL="325120" marR="53975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Too large: diverges (MSE gets larger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  larger </a:t>
            </a:r>
            <a:r>
              <a:rPr dirty="0" sz="1600" spc="-5">
                <a:latin typeface="Tahoma"/>
                <a:cs typeface="Tahoma"/>
              </a:rPr>
              <a:t>while the weights </a:t>
            </a:r>
            <a:r>
              <a:rPr dirty="0" sz="1600">
                <a:latin typeface="Tahoma"/>
                <a:cs typeface="Tahoma"/>
              </a:rPr>
              <a:t>increase and  usually </a:t>
            </a:r>
            <a:r>
              <a:rPr dirty="0" sz="1600" spc="-5">
                <a:latin typeface="Tahoma"/>
                <a:cs typeface="Tahoma"/>
              </a:rPr>
              <a:t>oscillate)</a:t>
            </a:r>
            <a:endParaRPr sz="1600">
              <a:latin typeface="Tahoma"/>
              <a:cs typeface="Tahoma"/>
            </a:endParaRPr>
          </a:p>
          <a:p>
            <a:pPr marL="325120" marR="40640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Sometimes </a:t>
            </a:r>
            <a:r>
              <a:rPr dirty="0" sz="1600" spc="-5">
                <a:latin typeface="Tahoma"/>
                <a:cs typeface="Tahoma"/>
              </a:rPr>
              <a:t>the “just right” value </a:t>
            </a:r>
            <a:r>
              <a:rPr dirty="0" sz="1600">
                <a:latin typeface="Tahoma"/>
                <a:cs typeface="Tahoma"/>
              </a:rPr>
              <a:t>is hard </a:t>
            </a:r>
            <a:r>
              <a:rPr dirty="0" sz="1600" spc="-5">
                <a:latin typeface="Tahoma"/>
                <a:cs typeface="Tahoma"/>
              </a:rPr>
              <a:t>to  </a:t>
            </a:r>
            <a:r>
              <a:rPr dirty="0" sz="1600">
                <a:latin typeface="Tahoma"/>
                <a:cs typeface="Tahoma"/>
              </a:rPr>
              <a:t>find.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4529" y="797305"/>
            <a:ext cx="288925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Learning-rate</a:t>
            </a:r>
            <a:r>
              <a:rPr dirty="0" sz="2200" spc="-65"/>
              <a:t> </a:t>
            </a:r>
            <a:r>
              <a:rPr dirty="0" sz="2200" spc="-5"/>
              <a:t>problems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1194515" y="1431383"/>
            <a:ext cx="4475408" cy="2485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3019" y="2415793"/>
            <a:ext cx="1247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835"/>
              </a:lnSpc>
              <a:spcBef>
                <a:spcPts val="100"/>
              </a:spcBef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From 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J. 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Hertz, A. Krogh, and</a:t>
            </a:r>
            <a:r>
              <a:rPr dirty="0" sz="7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R.</a:t>
            </a:r>
            <a:endParaRPr sz="700">
              <a:latin typeface="Tahoma"/>
              <a:cs typeface="Tahoma"/>
            </a:endParaRPr>
          </a:p>
          <a:p>
            <a:pPr marR="26670">
              <a:lnSpc>
                <a:spcPts val="840"/>
              </a:lnSpc>
              <a:spcBef>
                <a:spcPts val="25"/>
              </a:spcBef>
            </a:pP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G. Palmer. Introduction to the  Theory </a:t>
            </a:r>
            <a:r>
              <a:rPr dirty="0" sz="700">
                <a:solidFill>
                  <a:srgbClr val="FF0000"/>
                </a:solidFill>
                <a:latin typeface="Tahoma"/>
                <a:cs typeface="Tahoma"/>
              </a:rPr>
              <a:t>of </a:t>
            </a:r>
            <a:r>
              <a:rPr dirty="0" sz="700" spc="-5">
                <a:solidFill>
                  <a:srgbClr val="FF0000"/>
                </a:solidFill>
                <a:latin typeface="Tahoma"/>
                <a:cs typeface="Tahoma"/>
              </a:rPr>
              <a:t>Neural Computation.  Addison-Wesley, 1994.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03019" y="4918599"/>
            <a:ext cx="4107815" cy="134810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77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Improving Simple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</a:t>
            </a:r>
            <a:r>
              <a:rPr dirty="0" sz="20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Descent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400" spc="-5" b="1">
                <a:latin typeface="Arial"/>
                <a:cs typeface="Arial"/>
              </a:rPr>
              <a:t>Momentum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ct val="119600"/>
              </a:lnSpc>
              <a:spcBef>
                <a:spcPts val="10"/>
              </a:spcBef>
            </a:pPr>
            <a:r>
              <a:rPr dirty="0" sz="1200">
                <a:latin typeface="Arial"/>
                <a:cs typeface="Arial"/>
              </a:rPr>
              <a:t>Don’t just change weights </a:t>
            </a:r>
            <a:r>
              <a:rPr dirty="0" sz="1200" spc="-5">
                <a:latin typeface="Arial"/>
                <a:cs typeface="Arial"/>
              </a:rPr>
              <a:t>according </a:t>
            </a:r>
            <a:r>
              <a:rPr dirty="0" sz="1200">
                <a:latin typeface="Arial"/>
                <a:cs typeface="Arial"/>
              </a:rPr>
              <a:t>to the current </a:t>
            </a:r>
            <a:r>
              <a:rPr dirty="0" sz="1200" spc="-5">
                <a:latin typeface="Arial"/>
                <a:cs typeface="Arial"/>
              </a:rPr>
              <a:t>datapoint.  Re-use </a:t>
            </a:r>
            <a:r>
              <a:rPr dirty="0" sz="1200">
                <a:latin typeface="Arial"/>
                <a:cs typeface="Arial"/>
              </a:rPr>
              <a:t>changes from </a:t>
            </a:r>
            <a:r>
              <a:rPr dirty="0" sz="1200" spc="-5">
                <a:latin typeface="Arial"/>
                <a:cs typeface="Arial"/>
              </a:rPr>
              <a:t>earlier iterations.</a:t>
            </a:r>
            <a:endParaRPr sz="12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Let </a:t>
            </a:r>
            <a:r>
              <a:rPr dirty="0" sz="1200" spc="-5">
                <a:latin typeface="Arial"/>
                <a:cs typeface="Arial"/>
              </a:rPr>
              <a:t>∆</a:t>
            </a:r>
            <a:r>
              <a:rPr dirty="0" sz="1200" spc="-5" b="1">
                <a:latin typeface="Arial"/>
                <a:cs typeface="Arial"/>
              </a:rPr>
              <a:t>w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weight changes at 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4620" y="6240272"/>
            <a:ext cx="238569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change we would make with  </a:t>
            </a:r>
            <a:r>
              <a:rPr dirty="0" sz="1200">
                <a:latin typeface="Arial"/>
                <a:cs typeface="Arial"/>
              </a:rPr>
              <a:t>regular gradient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descent.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4469" y="6714997"/>
            <a:ext cx="1038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Instead </a:t>
            </a:r>
            <a:r>
              <a:rPr dirty="0" sz="1200" spc="-5">
                <a:latin typeface="Arial"/>
                <a:cs typeface="Arial"/>
              </a:rPr>
              <a:t>we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69253" y="6498349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25" y="0"/>
                </a:lnTo>
              </a:path>
            </a:pathLst>
          </a:custGeom>
          <a:ln w="5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77611" y="6490332"/>
            <a:ext cx="19177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050" spc="90">
                <a:latin typeface="Symbol"/>
                <a:cs typeface="Symbol"/>
              </a:rPr>
              <a:t></a:t>
            </a:r>
            <a:r>
              <a:rPr dirty="0" sz="1050" spc="15">
                <a:latin typeface="Tahoma"/>
                <a:cs typeface="Tahoma"/>
              </a:rPr>
              <a:t>w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20" y="6281419"/>
            <a:ext cx="755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7">
                <a:latin typeface="Arial"/>
                <a:cs typeface="Arial"/>
              </a:rPr>
              <a:t>Let </a:t>
            </a:r>
            <a:r>
              <a:rPr dirty="0" baseline="-37037" sz="1575" spc="15">
                <a:latin typeface="Symbol"/>
                <a:cs typeface="Symbol"/>
              </a:rPr>
              <a:t></a:t>
            </a:r>
            <a:r>
              <a:rPr dirty="0" baseline="-37037" sz="1575" spc="15">
                <a:latin typeface="Times New Roman"/>
                <a:cs typeface="Times New Roman"/>
              </a:rPr>
              <a:t> </a:t>
            </a:r>
            <a:r>
              <a:rPr dirty="0" baseline="-35353" sz="1650" spc="-30" i="1">
                <a:latin typeface="Symbol"/>
                <a:cs typeface="Symbol"/>
              </a:rPr>
              <a:t></a:t>
            </a:r>
            <a:r>
              <a:rPr dirty="0" baseline="-35353" sz="1650" spc="-7" i="1">
                <a:latin typeface="Times New Roman"/>
                <a:cs typeface="Times New Roman"/>
              </a:rPr>
              <a:t> </a:t>
            </a:r>
            <a:r>
              <a:rPr dirty="0" sz="1050" spc="50">
                <a:latin typeface="Symbol"/>
                <a:cs typeface="Symbol"/>
              </a:rPr>
              <a:t>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0053" y="716965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75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99297" y="6961999"/>
            <a:ext cx="212280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latin typeface="Times New Roman"/>
                <a:cs typeface="Times New Roman"/>
              </a:rPr>
              <a:t>∆w</a:t>
            </a:r>
            <a:r>
              <a:rPr dirty="0" sz="1900" spc="-25">
                <a:latin typeface="Symbol"/>
                <a:cs typeface="Symbol"/>
              </a:rPr>
              <a:t></a:t>
            </a:r>
            <a:r>
              <a:rPr dirty="0" sz="1400" spc="-25" i="1">
                <a:latin typeface="Times New Roman"/>
                <a:cs typeface="Times New Roman"/>
              </a:rPr>
              <a:t>t</a:t>
            </a:r>
            <a:r>
              <a:rPr dirty="0" sz="1400" spc="-45" i="1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Symbol"/>
                <a:cs typeface="Symbol"/>
              </a:rPr>
              <a:t></a:t>
            </a:r>
            <a:r>
              <a:rPr dirty="0" sz="1400" spc="-30">
                <a:latin typeface="Times New Roman"/>
                <a:cs typeface="Times New Roman"/>
              </a:rPr>
              <a:t>1</a:t>
            </a:r>
            <a:r>
              <a:rPr dirty="0" sz="1900" spc="-30">
                <a:latin typeface="Symbol"/>
                <a:cs typeface="Symbol"/>
              </a:rPr>
              <a:t>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70">
                <a:latin typeface="Symbol"/>
                <a:cs typeface="Symbol"/>
              </a:rPr>
              <a:t></a:t>
            </a:r>
            <a:r>
              <a:rPr dirty="0" sz="1500" spc="-70" i="1">
                <a:latin typeface="Symbol"/>
                <a:cs typeface="Symbol"/>
              </a:rPr>
              <a:t></a:t>
            </a:r>
            <a:r>
              <a:rPr dirty="0" sz="1500" spc="90" i="1">
                <a:latin typeface="Times New Roman"/>
                <a:cs typeface="Times New Roman"/>
              </a:rPr>
              <a:t> </a:t>
            </a:r>
            <a:r>
              <a:rPr dirty="0" baseline="35714" sz="2100" spc="15">
                <a:latin typeface="Symbol"/>
                <a:cs typeface="Symbol"/>
              </a:rPr>
              <a:t></a:t>
            </a:r>
            <a:r>
              <a:rPr dirty="0" baseline="35714" sz="2100" spc="15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</a:t>
            </a:r>
            <a:r>
              <a:rPr dirty="0" sz="1400" spc="-225">
                <a:latin typeface="Times New Roman"/>
                <a:cs typeface="Times New Roman"/>
              </a:rPr>
              <a:t> </a:t>
            </a:r>
            <a:r>
              <a:rPr dirty="0" sz="1500" spc="-30" i="1">
                <a:latin typeface="Symbol"/>
                <a:cs typeface="Symbol"/>
              </a:rPr>
              <a:t></a:t>
            </a:r>
            <a:r>
              <a:rPr dirty="0" sz="1400" spc="-30" b="1">
                <a:latin typeface="Times New Roman"/>
                <a:cs typeface="Times New Roman"/>
              </a:rPr>
              <a:t>∆w</a:t>
            </a:r>
            <a:r>
              <a:rPr dirty="0" sz="1900" spc="-30">
                <a:latin typeface="Symbol"/>
                <a:cs typeface="Symbol"/>
              </a:rPr>
              <a:t></a:t>
            </a:r>
            <a:r>
              <a:rPr dirty="0" sz="1400" spc="-30" i="1">
                <a:latin typeface="Times New Roman"/>
                <a:cs typeface="Times New Roman"/>
              </a:rPr>
              <a:t>t</a:t>
            </a:r>
            <a:r>
              <a:rPr dirty="0" sz="1400" spc="-215" i="1">
                <a:latin typeface="Times New Roman"/>
                <a:cs typeface="Times New Roman"/>
              </a:rPr>
              <a:t> </a:t>
            </a:r>
            <a:r>
              <a:rPr dirty="0" sz="1900" spc="-165">
                <a:latin typeface="Symbol"/>
                <a:cs typeface="Symbol"/>
              </a:rPr>
              <a:t>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63923" y="7228331"/>
            <a:ext cx="1637030" cy="688975"/>
          </a:xfrm>
          <a:custGeom>
            <a:avLst/>
            <a:gdLst/>
            <a:ahLst/>
            <a:cxnLst/>
            <a:rect l="l" t="t" r="r" b="b"/>
            <a:pathLst>
              <a:path w="1637029" h="688975">
                <a:moveTo>
                  <a:pt x="1636776" y="384048"/>
                </a:moveTo>
                <a:lnTo>
                  <a:pt x="265175" y="384048"/>
                </a:lnTo>
                <a:lnTo>
                  <a:pt x="265175" y="688848"/>
                </a:lnTo>
                <a:lnTo>
                  <a:pt x="1636776" y="688848"/>
                </a:lnTo>
                <a:lnTo>
                  <a:pt x="1636776" y="384048"/>
                </a:lnTo>
                <a:close/>
              </a:path>
              <a:path w="1637029" h="688975">
                <a:moveTo>
                  <a:pt x="0" y="0"/>
                </a:moveTo>
                <a:lnTo>
                  <a:pt x="493775" y="384048"/>
                </a:lnTo>
                <a:lnTo>
                  <a:pt x="836676" y="38404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63923" y="7228331"/>
            <a:ext cx="1637030" cy="688975"/>
          </a:xfrm>
          <a:custGeom>
            <a:avLst/>
            <a:gdLst/>
            <a:ahLst/>
            <a:cxnLst/>
            <a:rect l="l" t="t" r="r" b="b"/>
            <a:pathLst>
              <a:path w="1637029" h="688975">
                <a:moveTo>
                  <a:pt x="265175" y="384048"/>
                </a:moveTo>
                <a:lnTo>
                  <a:pt x="265175" y="688848"/>
                </a:lnTo>
                <a:lnTo>
                  <a:pt x="1636776" y="688848"/>
                </a:lnTo>
                <a:lnTo>
                  <a:pt x="1636776" y="384048"/>
                </a:lnTo>
                <a:lnTo>
                  <a:pt x="836676" y="384048"/>
                </a:lnTo>
                <a:lnTo>
                  <a:pt x="0" y="0"/>
                </a:lnTo>
                <a:lnTo>
                  <a:pt x="493775" y="384048"/>
                </a:lnTo>
                <a:lnTo>
                  <a:pt x="265175" y="384048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77867" y="7664450"/>
            <a:ext cx="12700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momentum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parameter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4469" y="7162883"/>
            <a:ext cx="2760345" cy="856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17525">
              <a:lnSpc>
                <a:spcPts val="1560"/>
              </a:lnSpc>
              <a:spcBef>
                <a:spcPts val="135"/>
              </a:spcBef>
            </a:pPr>
            <a:r>
              <a:rPr dirty="0" sz="1400">
                <a:latin typeface="Symbol"/>
                <a:cs typeface="Symbol"/>
              </a:rPr>
              <a:t></a:t>
            </a:r>
            <a:r>
              <a:rPr dirty="0" sz="1400" spc="25" b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  <a:p>
            <a:pPr marL="956310">
              <a:lnSpc>
                <a:spcPts val="1970"/>
              </a:lnSpc>
            </a:pPr>
            <a:r>
              <a:rPr dirty="0" sz="1400" spc="25" b="1">
                <a:latin typeface="Times New Roman"/>
                <a:cs typeface="Times New Roman"/>
              </a:rPr>
              <a:t>w</a:t>
            </a:r>
            <a:r>
              <a:rPr dirty="0" sz="1400" spc="-170" b="1">
                <a:latin typeface="Times New Roman"/>
                <a:cs typeface="Times New Roman"/>
              </a:rPr>
              <a:t> </a:t>
            </a:r>
            <a:r>
              <a:rPr dirty="0" sz="1900" spc="-90">
                <a:latin typeface="Symbol"/>
                <a:cs typeface="Symbol"/>
              </a:rPr>
              <a:t></a:t>
            </a:r>
            <a:r>
              <a:rPr dirty="0" sz="1400" spc="-90" i="1">
                <a:latin typeface="Times New Roman"/>
                <a:cs typeface="Times New Roman"/>
              </a:rPr>
              <a:t>t</a:t>
            </a:r>
            <a:r>
              <a:rPr dirty="0" sz="1400" spc="35" i="1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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Times New Roman"/>
                <a:cs typeface="Times New Roman"/>
              </a:rPr>
              <a:t>1</a:t>
            </a:r>
            <a:r>
              <a:rPr dirty="0" sz="1900" spc="-45">
                <a:latin typeface="Symbol"/>
                <a:cs typeface="Symbol"/>
              </a:rPr>
              <a:t></a:t>
            </a:r>
            <a:r>
              <a:rPr dirty="0" sz="1900" spc="-240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Symbol"/>
                <a:cs typeface="Symbol"/>
              </a:rPr>
              <a:t>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25" b="1">
                <a:latin typeface="Times New Roman"/>
                <a:cs typeface="Times New Roman"/>
              </a:rPr>
              <a:t>w</a:t>
            </a:r>
            <a:r>
              <a:rPr dirty="0" sz="1400" spc="-165" b="1">
                <a:latin typeface="Times New Roman"/>
                <a:cs typeface="Times New Roman"/>
              </a:rPr>
              <a:t> </a:t>
            </a:r>
            <a:r>
              <a:rPr dirty="0" sz="1900" spc="-90">
                <a:latin typeface="Symbol"/>
                <a:cs typeface="Symbol"/>
              </a:rPr>
              <a:t></a:t>
            </a:r>
            <a:r>
              <a:rPr dirty="0" sz="1400" spc="-90" i="1">
                <a:latin typeface="Times New Roman"/>
                <a:cs typeface="Times New Roman"/>
              </a:rPr>
              <a:t>t</a:t>
            </a:r>
            <a:r>
              <a:rPr dirty="0" sz="1400" spc="-155" i="1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Symbol"/>
                <a:cs typeface="Symbol"/>
              </a:rPr>
              <a:t></a:t>
            </a:r>
            <a:r>
              <a:rPr dirty="0" sz="1400" spc="25">
                <a:latin typeface="Symbol"/>
                <a:cs typeface="Symbol"/>
              </a:rPr>
              <a:t>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30" b="1">
                <a:latin typeface="Times New Roman"/>
                <a:cs typeface="Times New Roman"/>
              </a:rPr>
              <a:t>∆w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900" spc="-90">
                <a:latin typeface="Symbol"/>
                <a:cs typeface="Symbol"/>
              </a:rPr>
              <a:t></a:t>
            </a:r>
            <a:r>
              <a:rPr dirty="0" sz="1400" spc="-90" i="1">
                <a:latin typeface="Times New Roman"/>
                <a:cs typeface="Times New Roman"/>
              </a:rPr>
              <a:t>t</a:t>
            </a:r>
            <a:r>
              <a:rPr dirty="0" sz="1400" spc="-155" i="1">
                <a:latin typeface="Times New Roman"/>
                <a:cs typeface="Times New Roman"/>
              </a:rPr>
              <a:t> </a:t>
            </a:r>
            <a:r>
              <a:rPr dirty="0" sz="1900" spc="-11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  <a:p>
            <a:pPr>
              <a:lnSpc>
                <a:spcPts val="1250"/>
              </a:lnSpc>
            </a:pPr>
            <a:r>
              <a:rPr dirty="0" sz="1200">
                <a:latin typeface="Arial"/>
                <a:cs typeface="Arial"/>
              </a:rPr>
              <a:t>Momentum damps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oscillations.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hack? </a:t>
            </a:r>
            <a:r>
              <a:rPr dirty="0" sz="1200">
                <a:latin typeface="Arial"/>
                <a:cs typeface="Arial"/>
              </a:rPr>
              <a:t>Well, </a:t>
            </a:r>
            <a:r>
              <a:rPr dirty="0" sz="1200" spc="-5">
                <a:latin typeface="Arial"/>
                <a:cs typeface="Arial"/>
              </a:rPr>
              <a:t>maybe.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68773" y="4019803"/>
            <a:ext cx="8451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4919" y="813355"/>
            <a:ext cx="4234815" cy="2384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10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Maximum likelihood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of</a:t>
            </a:r>
            <a:r>
              <a:rPr dirty="0" sz="2000" spc="1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100" spc="-80" i="1">
                <a:solidFill>
                  <a:srgbClr val="006500"/>
                </a:solidFill>
                <a:latin typeface="Tahoma"/>
                <a:cs typeface="Tahoma"/>
              </a:rPr>
              <a:t>w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400" spc="-5">
                <a:latin typeface="Tahoma"/>
                <a:cs typeface="Tahoma"/>
              </a:rPr>
              <a:t>Asks the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209550" marR="43180" indent="-171450">
              <a:lnSpc>
                <a:spcPts val="1680"/>
              </a:lnSpc>
              <a:spcBef>
                <a:spcPts val="395"/>
              </a:spcBef>
            </a:pPr>
            <a:r>
              <a:rPr dirty="0" sz="1400" spc="-5">
                <a:latin typeface="Tahoma"/>
                <a:cs typeface="Tahoma"/>
              </a:rPr>
              <a:t>“For which value of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5">
                <a:latin typeface="Tahoma"/>
                <a:cs typeface="Tahoma"/>
              </a:rPr>
              <a:t>is this data most likely to have  happened?”</a:t>
            </a:r>
            <a:endParaRPr sz="1400">
              <a:latin typeface="Tahoma"/>
              <a:cs typeface="Tahoma"/>
            </a:endParaRPr>
          </a:p>
          <a:p>
            <a:pPr marL="494665">
              <a:lnSpc>
                <a:spcPct val="100000"/>
              </a:lnSpc>
              <a:spcBef>
                <a:spcPts val="290"/>
              </a:spcBef>
            </a:pPr>
            <a:r>
              <a:rPr dirty="0" sz="1400" spc="-5">
                <a:latin typeface="Tahoma"/>
                <a:cs typeface="Tahoma"/>
              </a:rPr>
              <a:t>&lt;=&gt;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209550">
              <a:lnSpc>
                <a:spcPct val="100000"/>
              </a:lnSpc>
              <a:spcBef>
                <a:spcPts val="275"/>
              </a:spcBef>
            </a:pPr>
            <a:r>
              <a:rPr dirty="0" sz="1400" spc="-20">
                <a:latin typeface="Tahoma"/>
                <a:cs typeface="Tahoma"/>
              </a:rPr>
              <a:t>P(</a:t>
            </a:r>
            <a:r>
              <a:rPr dirty="0" sz="1450" spc="-20" i="1">
                <a:latin typeface="Tahoma"/>
                <a:cs typeface="Tahoma"/>
              </a:rPr>
              <a:t>y</a:t>
            </a:r>
            <a:r>
              <a:rPr dirty="0" baseline="-19444" sz="1500" spc="-30" i="1">
                <a:latin typeface="Tahoma"/>
                <a:cs typeface="Tahoma"/>
              </a:rPr>
              <a:t>1</a:t>
            </a:r>
            <a:r>
              <a:rPr dirty="0" sz="1450" spc="-20" i="1">
                <a:latin typeface="Tahoma"/>
                <a:cs typeface="Tahoma"/>
              </a:rPr>
              <a:t>, </a:t>
            </a:r>
            <a:r>
              <a:rPr dirty="0" sz="1450" spc="-35" i="1">
                <a:latin typeface="Tahoma"/>
                <a:cs typeface="Tahoma"/>
              </a:rPr>
              <a:t>y</a:t>
            </a:r>
            <a:r>
              <a:rPr dirty="0" baseline="-19444" sz="1500" spc="-52" i="1">
                <a:latin typeface="Tahoma"/>
                <a:cs typeface="Tahoma"/>
              </a:rPr>
              <a:t>2</a:t>
            </a:r>
            <a:r>
              <a:rPr dirty="0" sz="1450" spc="-35" i="1">
                <a:latin typeface="Tahoma"/>
                <a:cs typeface="Tahoma"/>
              </a:rPr>
              <a:t>…y</a:t>
            </a:r>
            <a:r>
              <a:rPr dirty="0" baseline="-19444" sz="1500" spc="-52" i="1">
                <a:latin typeface="Tahoma"/>
                <a:cs typeface="Tahoma"/>
              </a:rPr>
              <a:t>n </a:t>
            </a:r>
            <a:r>
              <a:rPr dirty="0" sz="1400" spc="-25">
                <a:latin typeface="Tahoma"/>
                <a:cs typeface="Tahoma"/>
              </a:rPr>
              <a:t>|</a:t>
            </a:r>
            <a:r>
              <a:rPr dirty="0" sz="1450" spc="-25" i="1">
                <a:latin typeface="Tahoma"/>
                <a:cs typeface="Tahoma"/>
              </a:rPr>
              <a:t>x</a:t>
            </a:r>
            <a:r>
              <a:rPr dirty="0" baseline="-19444" sz="1500" spc="-37" i="1">
                <a:latin typeface="Tahoma"/>
                <a:cs typeface="Tahoma"/>
              </a:rPr>
              <a:t>1</a:t>
            </a:r>
            <a:r>
              <a:rPr dirty="0" sz="1450" spc="-25" i="1">
                <a:latin typeface="Tahoma"/>
                <a:cs typeface="Tahoma"/>
              </a:rPr>
              <a:t>, x</a:t>
            </a:r>
            <a:r>
              <a:rPr dirty="0" baseline="-19444" sz="1500" spc="-37" i="1">
                <a:latin typeface="Tahoma"/>
                <a:cs typeface="Tahoma"/>
              </a:rPr>
              <a:t>2</a:t>
            </a:r>
            <a:r>
              <a:rPr dirty="0" sz="1450" spc="-25" i="1">
                <a:latin typeface="Tahoma"/>
                <a:cs typeface="Tahoma"/>
              </a:rPr>
              <a:t>, </a:t>
            </a:r>
            <a:r>
              <a:rPr dirty="0" sz="1450" spc="-30" i="1">
                <a:latin typeface="Tahoma"/>
                <a:cs typeface="Tahoma"/>
              </a:rPr>
              <a:t>x</a:t>
            </a:r>
            <a:r>
              <a:rPr dirty="0" baseline="-19444" sz="1500" spc="-44" i="1">
                <a:latin typeface="Tahoma"/>
                <a:cs typeface="Tahoma"/>
              </a:rPr>
              <a:t>3</a:t>
            </a:r>
            <a:r>
              <a:rPr dirty="0" sz="1450" spc="-30" i="1">
                <a:latin typeface="Tahoma"/>
                <a:cs typeface="Tahoma"/>
              </a:rPr>
              <a:t>,…x</a:t>
            </a:r>
            <a:r>
              <a:rPr dirty="0" baseline="-19444" sz="1500" spc="-44" i="1">
                <a:latin typeface="Tahoma"/>
                <a:cs typeface="Tahoma"/>
              </a:rPr>
              <a:t>n</a:t>
            </a:r>
            <a:r>
              <a:rPr dirty="0" sz="1450" spc="-30" i="1">
                <a:latin typeface="Tahoma"/>
                <a:cs typeface="Tahoma"/>
              </a:rPr>
              <a:t>, </a:t>
            </a:r>
            <a:r>
              <a:rPr dirty="0" sz="1450" spc="-25" i="1">
                <a:latin typeface="Tahoma"/>
                <a:cs typeface="Tahoma"/>
              </a:rPr>
              <a:t>w</a:t>
            </a:r>
            <a:r>
              <a:rPr dirty="0" sz="1400" spc="-25">
                <a:latin typeface="Tahoma"/>
                <a:cs typeface="Tahoma"/>
              </a:rPr>
              <a:t>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maximized?</a:t>
            </a:r>
            <a:endParaRPr sz="1400">
              <a:latin typeface="Tahoma"/>
              <a:cs typeface="Tahoma"/>
            </a:endParaRPr>
          </a:p>
          <a:p>
            <a:pPr marL="494665">
              <a:lnSpc>
                <a:spcPct val="100000"/>
              </a:lnSpc>
              <a:spcBef>
                <a:spcPts val="330"/>
              </a:spcBef>
            </a:pPr>
            <a:r>
              <a:rPr dirty="0" sz="1400" spc="-5">
                <a:latin typeface="Tahoma"/>
                <a:cs typeface="Tahoma"/>
              </a:rPr>
              <a:t>&lt;=&gt;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18" y="3205049"/>
            <a:ext cx="106934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spc="-65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74949" y="3464890"/>
            <a:ext cx="0" cy="262890"/>
          </a:xfrm>
          <a:custGeom>
            <a:avLst/>
            <a:gdLst/>
            <a:ahLst/>
            <a:cxnLst/>
            <a:rect l="l" t="t" r="r" b="b"/>
            <a:pathLst>
              <a:path w="0" h="262889">
                <a:moveTo>
                  <a:pt x="0" y="0"/>
                </a:moveTo>
                <a:lnTo>
                  <a:pt x="0" y="262883"/>
                </a:lnTo>
              </a:path>
            </a:pathLst>
          </a:custGeom>
          <a:ln w="8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90452" y="3284316"/>
            <a:ext cx="768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9794" y="3309218"/>
            <a:ext cx="218884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8547" sz="3900" spc="67">
                <a:latin typeface="Symbol"/>
                <a:cs typeface="Symbol"/>
              </a:rPr>
              <a:t></a:t>
            </a:r>
            <a:r>
              <a:rPr dirty="0" sz="1700" spc="-50" i="1">
                <a:latin typeface="Times New Roman"/>
                <a:cs typeface="Times New Roman"/>
              </a:rPr>
              <a:t>P</a:t>
            </a:r>
            <a:r>
              <a:rPr dirty="0" sz="1700" spc="145">
                <a:latin typeface="Times New Roman"/>
                <a:cs typeface="Times New Roman"/>
              </a:rPr>
              <a:t>(</a:t>
            </a:r>
            <a:r>
              <a:rPr dirty="0" sz="1700" spc="145" i="1">
                <a:latin typeface="Times New Roman"/>
                <a:cs typeface="Times New Roman"/>
              </a:rPr>
              <a:t>y</a:t>
            </a:r>
            <a:r>
              <a:rPr dirty="0" baseline="-25000" sz="1500" i="1">
                <a:latin typeface="Times New Roman"/>
                <a:cs typeface="Times New Roman"/>
              </a:rPr>
              <a:t>i</a:t>
            </a:r>
            <a:r>
              <a:rPr dirty="0" baseline="-25000" sz="1500" spc="120" i="1">
                <a:latin typeface="Times New Roman"/>
                <a:cs typeface="Times New Roman"/>
              </a:rPr>
              <a:t> </a:t>
            </a:r>
            <a:r>
              <a:rPr dirty="0" sz="1700" spc="-140" i="1">
                <a:latin typeface="Times New Roman"/>
                <a:cs typeface="Times New Roman"/>
              </a:rPr>
              <a:t>w</a:t>
            </a:r>
            <a:r>
              <a:rPr dirty="0" sz="1700" spc="5">
                <a:latin typeface="Times New Roman"/>
                <a:cs typeface="Times New Roman"/>
              </a:rPr>
              <a:t>,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sz="1700" spc="-80" i="1">
                <a:latin typeface="Times New Roman"/>
                <a:cs typeface="Times New Roman"/>
              </a:rPr>
              <a:t>x</a:t>
            </a:r>
            <a:r>
              <a:rPr dirty="0" baseline="-25000" sz="1500" i="1">
                <a:latin typeface="Times New Roman"/>
                <a:cs typeface="Times New Roman"/>
              </a:rPr>
              <a:t>i</a:t>
            </a:r>
            <a:r>
              <a:rPr dirty="0" baseline="-25000" sz="1500" spc="-104" i="1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)</a:t>
            </a:r>
            <a:r>
              <a:rPr dirty="0" sz="1700" spc="-175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maximized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019" y="3722469"/>
            <a:ext cx="1617980" cy="414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1000" spc="45" i="1">
                <a:latin typeface="Times New Roman"/>
                <a:cs typeface="Times New Roman"/>
              </a:rPr>
              <a:t>i</a:t>
            </a:r>
            <a:r>
              <a:rPr dirty="0" sz="1000" spc="-100">
                <a:latin typeface="Symbol"/>
                <a:cs typeface="Symbol"/>
              </a:rPr>
              <a:t></a:t>
            </a:r>
            <a:r>
              <a:rPr dirty="0" sz="100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 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7669" y="5414795"/>
            <a:ext cx="0" cy="242570"/>
          </a:xfrm>
          <a:custGeom>
            <a:avLst/>
            <a:gdLst/>
            <a:ahLst/>
            <a:cxnLst/>
            <a:rect l="l" t="t" r="r" b="b"/>
            <a:pathLst>
              <a:path w="0" h="242570">
                <a:moveTo>
                  <a:pt x="0" y="0"/>
                </a:moveTo>
                <a:lnTo>
                  <a:pt x="0" y="242315"/>
                </a:lnTo>
              </a:path>
            </a:pathLst>
          </a:custGeom>
          <a:ln w="97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87090" y="5371817"/>
            <a:ext cx="1052830" cy="26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Tahoma"/>
                <a:cs typeface="Tahoma"/>
              </a:rPr>
              <a:t>maximized?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8719" y="4819105"/>
            <a:ext cx="1069340" cy="59626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1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spc="-65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algn="r" marR="88900">
              <a:lnSpc>
                <a:spcPct val="100000"/>
              </a:lnSpc>
              <a:spcBef>
                <a:spcPts val="650"/>
              </a:spcBef>
            </a:pPr>
            <a:r>
              <a:rPr dirty="0" sz="900" spc="10" i="1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4182" y="5270963"/>
            <a:ext cx="132715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9456" sz="3525" spc="37">
                <a:latin typeface="Symbol"/>
                <a:cs typeface="Symbol"/>
              </a:rPr>
              <a:t></a:t>
            </a:r>
            <a:r>
              <a:rPr dirty="0" baseline="-9456" sz="3525" spc="37">
                <a:latin typeface="Times New Roman"/>
                <a:cs typeface="Times New Roman"/>
              </a:rPr>
              <a:t> </a:t>
            </a:r>
            <a:r>
              <a:rPr dirty="0" sz="1550" spc="20" i="1">
                <a:latin typeface="Times New Roman"/>
                <a:cs typeface="Times New Roman"/>
              </a:rPr>
              <a:t>P </a:t>
            </a:r>
            <a:r>
              <a:rPr dirty="0" sz="1550" spc="10">
                <a:latin typeface="Times New Roman"/>
                <a:cs typeface="Times New Roman"/>
              </a:rPr>
              <a:t>( </a:t>
            </a:r>
            <a:r>
              <a:rPr dirty="0" sz="1550" spc="70" i="1">
                <a:latin typeface="Times New Roman"/>
                <a:cs typeface="Times New Roman"/>
              </a:rPr>
              <a:t>y</a:t>
            </a:r>
            <a:r>
              <a:rPr dirty="0" baseline="-24691" sz="1350" spc="104" i="1">
                <a:latin typeface="Times New Roman"/>
                <a:cs typeface="Times New Roman"/>
              </a:rPr>
              <a:t>i </a:t>
            </a:r>
            <a:r>
              <a:rPr dirty="0" sz="1550" spc="75" i="1">
                <a:latin typeface="Times New Roman"/>
                <a:cs typeface="Times New Roman"/>
              </a:rPr>
              <a:t>w</a:t>
            </a:r>
            <a:r>
              <a:rPr dirty="0" sz="1550" spc="75">
                <a:latin typeface="Times New Roman"/>
                <a:cs typeface="Times New Roman"/>
              </a:rPr>
              <a:t>,</a:t>
            </a:r>
            <a:r>
              <a:rPr dirty="0" sz="1550" spc="-225">
                <a:latin typeface="Times New Roman"/>
                <a:cs typeface="Times New Roman"/>
              </a:rPr>
              <a:t> </a:t>
            </a:r>
            <a:r>
              <a:rPr dirty="0" sz="1550" spc="55" i="1">
                <a:latin typeface="Times New Roman"/>
                <a:cs typeface="Times New Roman"/>
              </a:rPr>
              <a:t>x</a:t>
            </a:r>
            <a:r>
              <a:rPr dirty="0" baseline="-24691" sz="1350" spc="82" i="1">
                <a:latin typeface="Times New Roman"/>
                <a:cs typeface="Times New Roman"/>
              </a:rPr>
              <a:t>i </a:t>
            </a:r>
            <a:r>
              <a:rPr dirty="0" sz="1550" spc="1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6539" y="6285738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 h="0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75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71084" y="6136399"/>
            <a:ext cx="11963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Times New Roman"/>
                <a:cs typeface="Times New Roman"/>
              </a:rPr>
              <a:t>) )</a:t>
            </a:r>
            <a:r>
              <a:rPr dirty="0" sz="1400" spc="-175">
                <a:latin typeface="Times New Roman"/>
                <a:cs typeface="Times New Roman"/>
              </a:rPr>
              <a:t> </a:t>
            </a:r>
            <a:r>
              <a:rPr dirty="0" sz="1400" spc="15">
                <a:latin typeface="Tahoma"/>
                <a:cs typeface="Tahoma"/>
              </a:rPr>
              <a:t>maximized?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6453" y="6021332"/>
            <a:ext cx="10413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0429" y="6130849"/>
            <a:ext cx="66040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8732" y="6268523"/>
            <a:ext cx="411480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88290" algn="l"/>
              </a:tabLst>
            </a:pPr>
            <a:r>
              <a:rPr dirty="0" sz="1400" spc="15">
                <a:latin typeface="Times New Roman"/>
                <a:cs typeface="Times New Roman"/>
              </a:rPr>
              <a:t>2</a:t>
            </a:r>
            <a:r>
              <a:rPr dirty="0" sz="1400" spc="15">
                <a:latin typeface="Times New Roman"/>
                <a:cs typeface="Times New Roman"/>
              </a:rPr>
              <a:t>	</a:t>
            </a:r>
            <a:r>
              <a:rPr dirty="0" sz="1500" spc="-40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3992" y="6173435"/>
            <a:ext cx="3911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4325" algn="l"/>
              </a:tabLst>
            </a:pP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</a:t>
            </a:r>
            <a:r>
              <a:rPr dirty="0" u="sng" sz="60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4377" y="6116370"/>
            <a:ext cx="287655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800" spc="15" i="1">
                <a:latin typeface="Times New Roman"/>
                <a:cs typeface="Times New Roman"/>
              </a:rPr>
              <a:t>y</a:t>
            </a:r>
            <a:r>
              <a:rPr dirty="0" sz="800" spc="60" i="1">
                <a:latin typeface="Times New Roman"/>
                <a:cs typeface="Times New Roman"/>
              </a:rPr>
              <a:t> </a:t>
            </a:r>
            <a:r>
              <a:rPr dirty="0" sz="800" spc="40">
                <a:latin typeface="Symbol"/>
                <a:cs typeface="Symbol"/>
              </a:rPr>
              <a:t></a:t>
            </a:r>
            <a:r>
              <a:rPr dirty="0" sz="800" spc="40" i="1">
                <a:latin typeface="Times New Roman"/>
                <a:cs typeface="Times New Roman"/>
              </a:rPr>
              <a:t>wx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40878" y="6136399"/>
            <a:ext cx="6483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74040" algn="l"/>
              </a:tabLst>
            </a:pPr>
            <a:r>
              <a:rPr dirty="0" sz="1400" spc="15">
                <a:latin typeface="Times New Roman"/>
                <a:cs typeface="Times New Roman"/>
              </a:rPr>
              <a:t>exp</a:t>
            </a:r>
            <a:r>
              <a:rPr dirty="0" sz="1400" spc="35">
                <a:latin typeface="Times New Roman"/>
                <a:cs typeface="Times New Roman"/>
              </a:rPr>
              <a:t>(</a:t>
            </a:r>
            <a:r>
              <a:rPr dirty="0" sz="1400" spc="15">
                <a:latin typeface="Symbol"/>
                <a:cs typeface="Symbol"/>
              </a:rPr>
              <a:t>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0">
                <a:latin typeface="Times New Roman"/>
                <a:cs typeface="Times New Roman"/>
              </a:rPr>
              <a:t>(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71104" y="7003457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693" y="0"/>
                </a:lnTo>
              </a:path>
            </a:pathLst>
          </a:custGeom>
          <a:ln w="76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38194" y="6853435"/>
            <a:ext cx="95694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ahoma"/>
                <a:cs typeface="Tahoma"/>
              </a:rPr>
              <a:t>maximized?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1217" y="7018783"/>
            <a:ext cx="8318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Symbol"/>
                <a:cs typeface="Symbol"/>
              </a:rPr>
              <a:t>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5817" y="6626358"/>
            <a:ext cx="21526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38314" sz="2175" spc="-7">
                <a:latin typeface="Symbol"/>
                <a:cs typeface="Symbol"/>
              </a:rPr>
              <a:t></a:t>
            </a:r>
            <a:r>
              <a:rPr dirty="0" baseline="-38314" sz="2175" spc="-284">
                <a:latin typeface="Times New Roman"/>
                <a:cs typeface="Times New Roman"/>
              </a:rPr>
              <a:t> </a:t>
            </a:r>
            <a:r>
              <a:rPr dirty="0" sz="850" spc="-5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3350" y="6853439"/>
            <a:ext cx="11366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Symbol"/>
                <a:cs typeface="Symbol"/>
              </a:rPr>
              <a:t>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48889" y="6985514"/>
            <a:ext cx="71056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61340" algn="l"/>
              </a:tabLst>
            </a:pPr>
            <a:r>
              <a:rPr dirty="0" sz="1450" spc="-5">
                <a:latin typeface="Times New Roman"/>
                <a:cs typeface="Times New Roman"/>
              </a:rPr>
              <a:t>2</a:t>
            </a:r>
            <a:r>
              <a:rPr dirty="0" sz="1450" spc="-65">
                <a:latin typeface="Times New Roman"/>
                <a:cs typeface="Times New Roman"/>
              </a:rPr>
              <a:t> </a:t>
            </a:r>
            <a:r>
              <a:rPr dirty="0" baseline="-7662" sz="2175" spc="-7">
                <a:latin typeface="Symbol"/>
                <a:cs typeface="Symbol"/>
              </a:rPr>
              <a:t></a:t>
            </a:r>
            <a:r>
              <a:rPr dirty="0" baseline="-7662" sz="2175" spc="-7">
                <a:latin typeface="Times New Roman"/>
                <a:cs typeface="Times New Roman"/>
              </a:rPr>
              <a:t>	</a:t>
            </a:r>
            <a:r>
              <a:rPr dirty="0" sz="1500" spc="-35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91133" y="6783330"/>
            <a:ext cx="10185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805180" algn="l"/>
              </a:tabLst>
            </a:pPr>
            <a:r>
              <a:rPr dirty="0" baseline="-24904" sz="2175" spc="-7">
                <a:latin typeface="Symbol"/>
                <a:cs typeface="Symbol"/>
              </a:rPr>
              <a:t></a:t>
            </a:r>
            <a:r>
              <a:rPr dirty="0" u="sng" sz="14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dirty="0" u="sng" sz="145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</a:t>
            </a:r>
            <a:r>
              <a:rPr dirty="0" sz="850" spc="100" i="1">
                <a:latin typeface="Times New Roman"/>
                <a:cs typeface="Times New Roman"/>
              </a:rPr>
              <a:t> </a:t>
            </a:r>
            <a:r>
              <a:rPr dirty="0" baseline="-24904" sz="2175" spc="-7">
                <a:latin typeface="Symbol"/>
                <a:cs typeface="Symbol"/>
              </a:rPr>
              <a:t></a:t>
            </a:r>
            <a:endParaRPr baseline="-24904" sz="217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8716" y="5608951"/>
            <a:ext cx="1155065" cy="1872614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858519">
              <a:lnSpc>
                <a:spcPct val="100000"/>
              </a:lnSpc>
              <a:spcBef>
                <a:spcPts val="455"/>
              </a:spcBef>
            </a:pPr>
            <a:r>
              <a:rPr dirty="0" sz="900" spc="5" i="1">
                <a:latin typeface="Times New Roman"/>
                <a:cs typeface="Times New Roman"/>
              </a:rPr>
              <a:t>i</a:t>
            </a:r>
            <a:r>
              <a:rPr dirty="0" sz="900" spc="-100" i="1">
                <a:latin typeface="Times New Roman"/>
                <a:cs typeface="Times New Roman"/>
              </a:rPr>
              <a:t> </a:t>
            </a:r>
            <a:r>
              <a:rPr dirty="0" sz="900" spc="35">
                <a:latin typeface="Symbol"/>
                <a:cs typeface="Symbol"/>
              </a:rPr>
              <a:t></a:t>
            </a:r>
            <a:r>
              <a:rPr dirty="0" sz="900" spc="1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ts val="1530"/>
              </a:lnSpc>
              <a:spcBef>
                <a:spcPts val="560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</a:t>
            </a:r>
            <a:r>
              <a:rPr dirty="0" sz="1450" spc="-70" i="1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992505">
              <a:lnSpc>
                <a:spcPts val="505"/>
              </a:lnSpc>
            </a:pPr>
            <a:r>
              <a:rPr dirty="0" sz="800" spc="15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905510">
              <a:lnSpc>
                <a:spcPts val="2240"/>
              </a:lnSpc>
            </a:pPr>
            <a:r>
              <a:rPr dirty="0" sz="2150" spc="-1090">
                <a:latin typeface="Symbol"/>
                <a:cs typeface="Symbol"/>
              </a:rPr>
              <a:t>∏</a:t>
            </a:r>
            <a:endParaRPr sz="2150">
              <a:latin typeface="Symbol"/>
              <a:cs typeface="Symbol"/>
            </a:endParaRPr>
          </a:p>
          <a:p>
            <a:pPr algn="r" marR="51435">
              <a:lnSpc>
                <a:spcPts val="844"/>
              </a:lnSpc>
            </a:pPr>
            <a:r>
              <a:rPr dirty="0" sz="800" spc="70" i="1">
                <a:latin typeface="Times New Roman"/>
                <a:cs typeface="Times New Roman"/>
              </a:rPr>
              <a:t>i</a:t>
            </a:r>
            <a:r>
              <a:rPr dirty="0" sz="800" spc="-20">
                <a:latin typeface="Symbol"/>
                <a:cs typeface="Symbol"/>
              </a:rPr>
              <a:t></a:t>
            </a:r>
            <a:r>
              <a:rPr dirty="0" sz="800" spc="15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ts val="1720"/>
              </a:lnSpc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algn="r" marR="66675">
              <a:lnSpc>
                <a:spcPts val="755"/>
              </a:lnSpc>
              <a:spcBef>
                <a:spcPts val="90"/>
              </a:spcBef>
            </a:pPr>
            <a:r>
              <a:rPr dirty="0" sz="850" spc="-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939165">
              <a:lnSpc>
                <a:spcPts val="2200"/>
              </a:lnSpc>
            </a:pPr>
            <a:r>
              <a:rPr dirty="0" sz="2150" spc="-840">
                <a:latin typeface="Symbol"/>
                <a:cs typeface="Symbol"/>
              </a:rPr>
              <a:t>∑</a:t>
            </a:r>
            <a:endParaRPr sz="2150">
              <a:latin typeface="Symbol"/>
              <a:cs typeface="Symbol"/>
            </a:endParaRPr>
          </a:p>
          <a:p>
            <a:pPr algn="r" marR="5080">
              <a:lnSpc>
                <a:spcPts val="900"/>
              </a:lnSpc>
            </a:pPr>
            <a:r>
              <a:rPr dirty="0" sz="850" spc="-5" i="1">
                <a:latin typeface="Times New Roman"/>
                <a:cs typeface="Times New Roman"/>
              </a:rPr>
              <a:t>i</a:t>
            </a:r>
            <a:r>
              <a:rPr dirty="0" sz="850" spc="-75" i="1">
                <a:latin typeface="Times New Roman"/>
                <a:cs typeface="Times New Roman"/>
              </a:rPr>
              <a:t> </a:t>
            </a:r>
            <a:r>
              <a:rPr dirty="0" sz="850" spc="55">
                <a:latin typeface="Symbol"/>
                <a:cs typeface="Symbol"/>
              </a:rPr>
              <a:t></a:t>
            </a:r>
            <a:r>
              <a:rPr dirty="0" sz="850" spc="-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400" spc="-5">
                <a:latin typeface="Tahoma"/>
                <a:cs typeface="Tahoma"/>
              </a:rPr>
              <a:t>For what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1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83180" y="6737611"/>
            <a:ext cx="877569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1 </a:t>
            </a:r>
            <a:r>
              <a:rPr dirty="0" baseline="-3831" sz="2175" spc="-7">
                <a:latin typeface="Symbol"/>
                <a:cs typeface="Symbol"/>
              </a:rPr>
              <a:t></a:t>
            </a:r>
            <a:r>
              <a:rPr dirty="0" baseline="-3831" sz="2175" spc="-7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y </a:t>
            </a:r>
            <a:r>
              <a:rPr dirty="0" sz="1450" spc="-5">
                <a:latin typeface="Symbol"/>
                <a:cs typeface="Symbol"/>
              </a:rPr>
              <a:t></a:t>
            </a:r>
            <a:r>
              <a:rPr dirty="0" sz="1450" spc="-110">
                <a:latin typeface="Times New Roman"/>
                <a:cs typeface="Times New Roman"/>
              </a:rPr>
              <a:t> </a:t>
            </a:r>
            <a:r>
              <a:rPr dirty="0" sz="1450" spc="-5" i="1">
                <a:latin typeface="Times New Roman"/>
                <a:cs typeface="Times New Roman"/>
              </a:rPr>
              <a:t>wx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70326" y="7382915"/>
            <a:ext cx="679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1616" y="7421015"/>
            <a:ext cx="67945" cy="158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43251" y="7403555"/>
            <a:ext cx="2341245" cy="54737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  <a:tabLst>
                <a:tab pos="1373505" algn="l"/>
              </a:tabLst>
            </a:pPr>
            <a:r>
              <a:rPr dirty="0" baseline="-8838" sz="3300" spc="30">
                <a:latin typeface="Symbol"/>
                <a:cs typeface="Symbol"/>
              </a:rPr>
              <a:t></a:t>
            </a:r>
            <a:r>
              <a:rPr dirty="0" baseline="-8838" sz="3300" spc="3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Symbol"/>
                <a:cs typeface="Symbol"/>
              </a:rPr>
              <a:t></a:t>
            </a:r>
            <a:r>
              <a:rPr dirty="0" sz="1450" spc="65" i="1">
                <a:latin typeface="Times New Roman"/>
                <a:cs typeface="Times New Roman"/>
              </a:rPr>
              <a:t>y </a:t>
            </a:r>
            <a:r>
              <a:rPr dirty="0" baseline="-22875" sz="1275" i="1">
                <a:latin typeface="Times New Roman"/>
                <a:cs typeface="Times New Roman"/>
              </a:rPr>
              <a:t>i   </a:t>
            </a:r>
            <a:r>
              <a:rPr dirty="0" sz="1450" spc="15">
                <a:latin typeface="Symbol"/>
                <a:cs typeface="Symbol"/>
              </a:rPr>
              <a:t></a:t>
            </a:r>
            <a:r>
              <a:rPr dirty="0" sz="1450" spc="15">
                <a:latin typeface="Times New Roman"/>
                <a:cs typeface="Times New Roman"/>
              </a:rPr>
              <a:t>  </a:t>
            </a:r>
            <a:r>
              <a:rPr dirty="0" sz="1450" spc="20" i="1">
                <a:latin typeface="Times New Roman"/>
                <a:cs typeface="Times New Roman"/>
              </a:rPr>
              <a:t>wx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baseline="-22875" sz="1275" i="1">
                <a:latin typeface="Times New Roman"/>
                <a:cs typeface="Times New Roman"/>
              </a:rPr>
              <a:t>i</a:t>
            </a:r>
            <a:r>
              <a:rPr dirty="0" baseline="-22875" sz="1275" spc="254" i="1">
                <a:latin typeface="Times New Roman"/>
                <a:cs typeface="Times New Roman"/>
              </a:rPr>
              <a:t> </a:t>
            </a:r>
            <a:r>
              <a:rPr dirty="0" sz="1950" spc="-25">
                <a:latin typeface="Symbol"/>
                <a:cs typeface="Symbol"/>
              </a:rPr>
              <a:t></a:t>
            </a:r>
            <a:r>
              <a:rPr dirty="0" sz="1950" spc="-25">
                <a:latin typeface="Times New Roman"/>
                <a:cs typeface="Times New Roman"/>
              </a:rPr>
              <a:t>	</a:t>
            </a:r>
            <a:r>
              <a:rPr dirty="0" sz="1450" spc="15">
                <a:latin typeface="Tahoma"/>
                <a:cs typeface="Tahoma"/>
              </a:rPr>
              <a:t>minimized?</a:t>
            </a:r>
            <a:endParaRPr sz="14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130"/>
              </a:spcBef>
            </a:pPr>
            <a:r>
              <a:rPr dirty="0" sz="850" i="1">
                <a:latin typeface="Times New Roman"/>
                <a:cs typeface="Times New Roman"/>
              </a:rPr>
              <a:t>i</a:t>
            </a:r>
            <a:r>
              <a:rPr dirty="0" sz="850" spc="-60" i="1">
                <a:latin typeface="Times New Roman"/>
                <a:cs typeface="Times New Roman"/>
              </a:rPr>
              <a:t> </a:t>
            </a:r>
            <a:r>
              <a:rPr dirty="0" sz="850" spc="45">
                <a:latin typeface="Symbol"/>
                <a:cs typeface="Symbol"/>
              </a:rPr>
              <a:t></a:t>
            </a:r>
            <a:r>
              <a:rPr dirty="0" sz="850" spc="4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56073" y="8197049"/>
            <a:ext cx="8578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966" y="797305"/>
            <a:ext cx="276796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Momentum</a:t>
            </a:r>
            <a:r>
              <a:rPr dirty="0" sz="2200" spc="-75"/>
              <a:t> </a:t>
            </a:r>
            <a:r>
              <a:rPr dirty="0" sz="2200" spc="-5"/>
              <a:t>illustration</a:t>
            </a:r>
            <a:endParaRPr sz="2200"/>
          </a:p>
        </p:txBody>
      </p:sp>
      <p:sp>
        <p:nvSpPr>
          <p:cNvPr id="5" name="object 5"/>
          <p:cNvSpPr/>
          <p:nvPr/>
        </p:nvSpPr>
        <p:spPr>
          <a:xfrm>
            <a:off x="1143000" y="1570693"/>
            <a:ext cx="4572000" cy="1392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03019" y="4918599"/>
            <a:ext cx="4086860" cy="6902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77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Improving Simple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</a:t>
            </a:r>
            <a:r>
              <a:rPr dirty="0" sz="20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Descent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400" spc="-5" b="1">
                <a:latin typeface="Arial"/>
                <a:cs typeface="Arial"/>
              </a:rPr>
              <a:t>Newton’s 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20211" y="595198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2829" y="595198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98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4394" y="595198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 h="0">
                <a:moveTo>
                  <a:pt x="0" y="0"/>
                </a:moveTo>
                <a:lnTo>
                  <a:pt x="290321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45558" y="5811473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3087" y="5938725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0480" y="5943985"/>
            <a:ext cx="96774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50" spc="15">
                <a:latin typeface="Symbol"/>
                <a:cs typeface="Symbol"/>
              </a:rPr>
              <a:t></a:t>
            </a:r>
            <a:r>
              <a:rPr dirty="0" sz="1250" spc="15" b="1">
                <a:latin typeface="Times New Roman"/>
                <a:cs typeface="Times New Roman"/>
              </a:rPr>
              <a:t>w </a:t>
            </a:r>
            <a:r>
              <a:rPr dirty="0" baseline="44444" sz="1875" spc="22">
                <a:latin typeface="Symbol"/>
                <a:cs typeface="Symbol"/>
              </a:rPr>
              <a:t></a:t>
            </a:r>
            <a:r>
              <a:rPr dirty="0" baseline="44444" sz="1875" spc="22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2 </a:t>
            </a:r>
            <a:r>
              <a:rPr dirty="0" baseline="44444" sz="1875" spc="22" b="1">
                <a:latin typeface="Times New Roman"/>
                <a:cs typeface="Times New Roman"/>
              </a:rPr>
              <a:t>h</a:t>
            </a:r>
            <a:r>
              <a:rPr dirty="0" baseline="44444" sz="1875" spc="225" b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b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8891" y="5713865"/>
            <a:ext cx="11315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511809" algn="l"/>
              </a:tabLst>
            </a:pPr>
            <a:r>
              <a:rPr dirty="0" baseline="-18518" sz="1125" spc="-7" i="1">
                <a:latin typeface="Times New Roman"/>
                <a:cs typeface="Times New Roman"/>
              </a:rPr>
              <a:t>T </a:t>
            </a:r>
            <a:r>
              <a:rPr dirty="0" baseline="-18518" sz="1125" spc="254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i="1">
                <a:latin typeface="Times New Roman"/>
                <a:cs typeface="Times New Roman"/>
              </a:rPr>
              <a:t>E	</a:t>
            </a:r>
            <a:r>
              <a:rPr dirty="0" sz="1250" spc="15">
                <a:latin typeface="Times New Roman"/>
                <a:cs typeface="Times New Roman"/>
              </a:rPr>
              <a:t>1 </a:t>
            </a:r>
            <a:r>
              <a:rPr dirty="0" baseline="-18518" sz="1125" spc="-7" i="1">
                <a:latin typeface="Times New Roman"/>
                <a:cs typeface="Times New Roman"/>
              </a:rPr>
              <a:t>T </a:t>
            </a:r>
            <a:r>
              <a:rPr dirty="0" sz="1250" spc="55">
                <a:latin typeface="Symbol"/>
                <a:cs typeface="Symbol"/>
              </a:rPr>
              <a:t></a:t>
            </a:r>
            <a:r>
              <a:rPr dirty="0" baseline="40740" sz="1125" spc="82">
                <a:latin typeface="Times New Roman"/>
                <a:cs typeface="Times New Roman"/>
              </a:rPr>
              <a:t>2</a:t>
            </a:r>
            <a:r>
              <a:rPr dirty="0" baseline="40740" sz="1125" spc="15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2257" y="5816738"/>
            <a:ext cx="31927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44750" algn="l"/>
              </a:tabLst>
            </a:pPr>
            <a:r>
              <a:rPr dirty="0" sz="1250" spc="50" i="1">
                <a:latin typeface="Times New Roman"/>
                <a:cs typeface="Times New Roman"/>
              </a:rPr>
              <a:t>E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w</a:t>
            </a:r>
            <a:r>
              <a:rPr dirty="0" sz="1250" spc="-60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20" b="1">
                <a:latin typeface="Times New Roman"/>
                <a:cs typeface="Times New Roman"/>
              </a:rPr>
              <a:t>h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50" i="1">
                <a:latin typeface="Times New Roman"/>
                <a:cs typeface="Times New Roman"/>
              </a:rPr>
              <a:t>E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w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r>
              <a:rPr dirty="0" sz="1250" spc="-10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h	h</a:t>
            </a:r>
            <a:r>
              <a:rPr dirty="0" sz="1250" spc="-100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O</a:t>
            </a:r>
            <a:r>
              <a:rPr dirty="0" sz="1250" spc="20">
                <a:latin typeface="Times New Roman"/>
                <a:cs typeface="Times New Roman"/>
              </a:rPr>
              <a:t>(|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h</a:t>
            </a:r>
            <a:r>
              <a:rPr dirty="0" sz="1250" spc="-95" b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3819" y="6355048"/>
            <a:ext cx="3844925" cy="16948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If we </a:t>
            </a:r>
            <a:r>
              <a:rPr dirty="0" sz="1200" spc="-5">
                <a:latin typeface="Tahoma"/>
                <a:cs typeface="Tahoma"/>
              </a:rPr>
              <a:t>neglect the </a:t>
            </a:r>
            <a:r>
              <a:rPr dirty="0" sz="1250" spc="-30" i="1">
                <a:latin typeface="Tahoma"/>
                <a:cs typeface="Tahoma"/>
              </a:rPr>
              <a:t>O(h</a:t>
            </a:r>
            <a:r>
              <a:rPr dirty="0" baseline="22875" sz="1275" spc="-44" i="1">
                <a:latin typeface="Tahoma"/>
                <a:cs typeface="Tahoma"/>
              </a:rPr>
              <a:t>3</a:t>
            </a:r>
            <a:r>
              <a:rPr dirty="0" sz="1250" spc="-30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terms, this </a:t>
            </a:r>
            <a:r>
              <a:rPr dirty="0" sz="1200">
                <a:latin typeface="Tahoma"/>
                <a:cs typeface="Tahoma"/>
              </a:rPr>
              <a:t>is a </a:t>
            </a:r>
            <a:r>
              <a:rPr dirty="0" sz="1250" spc="-35" b="1" i="1">
                <a:latin typeface="Tahoma"/>
                <a:cs typeface="Tahoma"/>
              </a:rPr>
              <a:t>quadratic</a:t>
            </a:r>
            <a:r>
              <a:rPr dirty="0" sz="1250" spc="10" b="1" i="1">
                <a:latin typeface="Tahoma"/>
                <a:cs typeface="Tahoma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form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</a:pPr>
            <a:r>
              <a:rPr dirty="0" sz="1200">
                <a:latin typeface="Tahoma"/>
                <a:cs typeface="Tahoma"/>
              </a:rPr>
              <a:t>Quadratic </a:t>
            </a:r>
            <a:r>
              <a:rPr dirty="0" sz="1200" spc="-5">
                <a:latin typeface="Tahoma"/>
                <a:cs typeface="Tahoma"/>
              </a:rPr>
              <a:t>form fun facts:</a:t>
            </a:r>
            <a:endParaRPr sz="12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latin typeface="Tahoma"/>
                <a:cs typeface="Tahoma"/>
              </a:rPr>
              <a:t>If </a:t>
            </a:r>
            <a:r>
              <a:rPr dirty="0" sz="1250" spc="-25" i="1">
                <a:latin typeface="Tahoma"/>
                <a:cs typeface="Tahoma"/>
              </a:rPr>
              <a:t>y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25" i="1">
                <a:latin typeface="Tahoma"/>
                <a:cs typeface="Tahoma"/>
              </a:rPr>
              <a:t>c </a:t>
            </a:r>
            <a:r>
              <a:rPr dirty="0" sz="1250" spc="-40" i="1">
                <a:latin typeface="Tahoma"/>
                <a:cs typeface="Tahoma"/>
              </a:rPr>
              <a:t>+ </a:t>
            </a:r>
            <a:r>
              <a:rPr dirty="0" sz="1250" spc="-35" b="1" i="1">
                <a:latin typeface="Tahoma"/>
                <a:cs typeface="Tahoma"/>
              </a:rPr>
              <a:t>b</a:t>
            </a:r>
            <a:r>
              <a:rPr dirty="0" baseline="22875" sz="1275" spc="-52" i="1">
                <a:latin typeface="Tahoma"/>
                <a:cs typeface="Tahoma"/>
              </a:rPr>
              <a:t>T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50" spc="-20" i="1">
                <a:latin typeface="Tahoma"/>
                <a:cs typeface="Tahoma"/>
              </a:rPr>
              <a:t>- </a:t>
            </a:r>
            <a:r>
              <a:rPr dirty="0" sz="1250" spc="-30" i="1">
                <a:latin typeface="Tahoma"/>
                <a:cs typeface="Tahoma"/>
              </a:rPr>
              <a:t>1/2 </a:t>
            </a: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22875" sz="1275" spc="-52" i="1">
                <a:latin typeface="Tahoma"/>
                <a:cs typeface="Tahoma"/>
              </a:rPr>
              <a:t>T </a:t>
            </a:r>
            <a:r>
              <a:rPr dirty="0" sz="1250" spc="-35" b="1" i="1">
                <a:latin typeface="Tahoma"/>
                <a:cs typeface="Tahoma"/>
              </a:rPr>
              <a:t>A</a:t>
            </a:r>
            <a:r>
              <a:rPr dirty="0" sz="1250" spc="-80" b="1" i="1">
                <a:latin typeface="Tahoma"/>
                <a:cs typeface="Tahoma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x</a:t>
            </a:r>
            <a:endParaRPr sz="1250">
              <a:latin typeface="Tahoma"/>
              <a:cs typeface="Tahoma"/>
            </a:endParaRPr>
          </a:p>
          <a:p>
            <a:pPr marL="139700" marR="2683510">
              <a:lnSpc>
                <a:spcPts val="2150"/>
              </a:lnSpc>
              <a:spcBef>
                <a:spcPts val="190"/>
              </a:spcBef>
            </a:pPr>
            <a:r>
              <a:rPr dirty="0" sz="1200">
                <a:latin typeface="Tahoma"/>
                <a:cs typeface="Tahoma"/>
              </a:rPr>
              <a:t>And if </a:t>
            </a:r>
            <a:r>
              <a:rPr dirty="0" sz="1250" spc="-35" b="1" i="1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is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SPD  </a:t>
            </a:r>
            <a:r>
              <a:rPr dirty="0" sz="1200">
                <a:latin typeface="Tahoma"/>
                <a:cs typeface="Tahoma"/>
              </a:rPr>
              <a:t>Then</a:t>
            </a:r>
            <a:endParaRPr sz="12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475"/>
              </a:spcBef>
            </a:pPr>
            <a:r>
              <a:rPr dirty="0" sz="1250" spc="-30" b="1" i="1">
                <a:latin typeface="Tahoma"/>
                <a:cs typeface="Tahoma"/>
              </a:rPr>
              <a:t>x</a:t>
            </a:r>
            <a:r>
              <a:rPr dirty="0" baseline="22875" sz="1275" spc="-44" i="1">
                <a:latin typeface="Tahoma"/>
                <a:cs typeface="Tahoma"/>
              </a:rPr>
              <a:t>opt </a:t>
            </a: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A</a:t>
            </a:r>
            <a:r>
              <a:rPr dirty="0" baseline="22875" sz="1275" spc="-44" i="1">
                <a:latin typeface="Tahoma"/>
                <a:cs typeface="Tahoma"/>
              </a:rPr>
              <a:t>-1</a:t>
            </a:r>
            <a:r>
              <a:rPr dirty="0" sz="1250" spc="-30" b="1" i="1">
                <a:latin typeface="Tahoma"/>
                <a:cs typeface="Tahoma"/>
              </a:rPr>
              <a:t>b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value of </a:t>
            </a:r>
            <a:r>
              <a:rPr dirty="0" sz="1250" spc="-35" b="1" i="1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that </a:t>
            </a:r>
            <a:r>
              <a:rPr dirty="0" sz="1200">
                <a:latin typeface="Tahoma"/>
                <a:cs typeface="Tahoma"/>
              </a:rPr>
              <a:t>maximizes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50" spc="-25" i="1">
                <a:latin typeface="Tahoma"/>
                <a:cs typeface="Tahoma"/>
              </a:rPr>
              <a:t>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3019" y="741315"/>
            <a:ext cx="4086860" cy="690245"/>
          </a:xfrm>
          <a:prstGeom prst="rect"/>
        </p:spPr>
        <p:txBody>
          <a:bodyPr wrap="square" lIns="0" tIns="9842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775"/>
              </a:spcBef>
            </a:pPr>
            <a:r>
              <a:rPr dirty="0" spc="-5"/>
              <a:t>Improving Simple </a:t>
            </a:r>
            <a:r>
              <a:rPr dirty="0" spc="-10"/>
              <a:t>Gradient</a:t>
            </a:r>
            <a:r>
              <a:rPr dirty="0" spc="30"/>
              <a:t> </a:t>
            </a:r>
            <a:r>
              <a:rPr dirty="0" spc="-5"/>
              <a:t>Descent</a:t>
            </a: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400" spc="-5" b="1">
                <a:solidFill>
                  <a:srgbClr val="000000"/>
                </a:solidFill>
                <a:latin typeface="Arial"/>
                <a:cs typeface="Arial"/>
              </a:rPr>
              <a:t>Newton’s 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0211" y="1774698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2829" y="177469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98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4394" y="1774698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 h="0">
                <a:moveTo>
                  <a:pt x="0" y="0"/>
                </a:moveTo>
                <a:lnTo>
                  <a:pt x="290321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45558" y="1634189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3087" y="1761441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0480" y="1766702"/>
            <a:ext cx="96774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50" spc="15">
                <a:latin typeface="Symbol"/>
                <a:cs typeface="Symbol"/>
              </a:rPr>
              <a:t></a:t>
            </a:r>
            <a:r>
              <a:rPr dirty="0" sz="1250" spc="15" b="1">
                <a:latin typeface="Times New Roman"/>
                <a:cs typeface="Times New Roman"/>
              </a:rPr>
              <a:t>w </a:t>
            </a:r>
            <a:r>
              <a:rPr dirty="0" baseline="44444" sz="1875" spc="22">
                <a:latin typeface="Symbol"/>
                <a:cs typeface="Symbol"/>
              </a:rPr>
              <a:t></a:t>
            </a:r>
            <a:r>
              <a:rPr dirty="0" baseline="44444" sz="1875" spc="22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2 </a:t>
            </a:r>
            <a:r>
              <a:rPr dirty="0" baseline="44444" sz="1875" spc="22" b="1">
                <a:latin typeface="Times New Roman"/>
                <a:cs typeface="Times New Roman"/>
              </a:rPr>
              <a:t>h</a:t>
            </a:r>
            <a:r>
              <a:rPr dirty="0" baseline="44444" sz="1875" spc="225" b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b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8891" y="1536582"/>
            <a:ext cx="11315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511809" algn="l"/>
              </a:tabLst>
            </a:pPr>
            <a:r>
              <a:rPr dirty="0" baseline="-18518" sz="1125" spc="-7" i="1">
                <a:latin typeface="Times New Roman"/>
                <a:cs typeface="Times New Roman"/>
              </a:rPr>
              <a:t>T </a:t>
            </a:r>
            <a:r>
              <a:rPr dirty="0" baseline="-18518" sz="1125" spc="254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i="1">
                <a:latin typeface="Times New Roman"/>
                <a:cs typeface="Times New Roman"/>
              </a:rPr>
              <a:t>E	</a:t>
            </a:r>
            <a:r>
              <a:rPr dirty="0" sz="1250" spc="15">
                <a:latin typeface="Times New Roman"/>
                <a:cs typeface="Times New Roman"/>
              </a:rPr>
              <a:t>1 </a:t>
            </a:r>
            <a:r>
              <a:rPr dirty="0" baseline="-18518" sz="1125" spc="-7" i="1">
                <a:latin typeface="Times New Roman"/>
                <a:cs typeface="Times New Roman"/>
              </a:rPr>
              <a:t>T </a:t>
            </a:r>
            <a:r>
              <a:rPr dirty="0" sz="1250" spc="55">
                <a:latin typeface="Symbol"/>
                <a:cs typeface="Symbol"/>
              </a:rPr>
              <a:t></a:t>
            </a:r>
            <a:r>
              <a:rPr dirty="0" baseline="40740" sz="1125" spc="82">
                <a:latin typeface="Times New Roman"/>
                <a:cs typeface="Times New Roman"/>
              </a:rPr>
              <a:t>2</a:t>
            </a:r>
            <a:r>
              <a:rPr dirty="0" baseline="40740" sz="1125" spc="15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2257" y="1639455"/>
            <a:ext cx="31927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44750" algn="l"/>
              </a:tabLst>
            </a:pPr>
            <a:r>
              <a:rPr dirty="0" sz="1250" spc="50" i="1">
                <a:latin typeface="Times New Roman"/>
                <a:cs typeface="Times New Roman"/>
              </a:rPr>
              <a:t>E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w</a:t>
            </a:r>
            <a:r>
              <a:rPr dirty="0" sz="1250" spc="-60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20" b="1">
                <a:latin typeface="Times New Roman"/>
                <a:cs typeface="Times New Roman"/>
              </a:rPr>
              <a:t>h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50" i="1">
                <a:latin typeface="Times New Roman"/>
                <a:cs typeface="Times New Roman"/>
              </a:rPr>
              <a:t>E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w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r>
              <a:rPr dirty="0" sz="1250" spc="-10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h	h</a:t>
            </a:r>
            <a:r>
              <a:rPr dirty="0" sz="1250" spc="-100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O</a:t>
            </a:r>
            <a:r>
              <a:rPr dirty="0" sz="1250" spc="20">
                <a:latin typeface="Times New Roman"/>
                <a:cs typeface="Times New Roman"/>
              </a:rPr>
              <a:t>(|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h</a:t>
            </a:r>
            <a:r>
              <a:rPr dirty="0" sz="1250" spc="-95" b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3819" y="2177764"/>
            <a:ext cx="38449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If we </a:t>
            </a:r>
            <a:r>
              <a:rPr dirty="0" sz="1200" spc="-5">
                <a:latin typeface="Tahoma"/>
                <a:cs typeface="Tahoma"/>
              </a:rPr>
              <a:t>neglect the </a:t>
            </a:r>
            <a:r>
              <a:rPr dirty="0" sz="1250" spc="-30" i="1">
                <a:latin typeface="Tahoma"/>
                <a:cs typeface="Tahoma"/>
              </a:rPr>
              <a:t>O(h</a:t>
            </a:r>
            <a:r>
              <a:rPr dirty="0" baseline="22875" sz="1275" spc="-44" i="1">
                <a:latin typeface="Tahoma"/>
                <a:cs typeface="Tahoma"/>
              </a:rPr>
              <a:t>3</a:t>
            </a:r>
            <a:r>
              <a:rPr dirty="0" sz="1250" spc="-30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terms, this </a:t>
            </a:r>
            <a:r>
              <a:rPr dirty="0" sz="1200">
                <a:latin typeface="Tahoma"/>
                <a:cs typeface="Tahoma"/>
              </a:rPr>
              <a:t>is a </a:t>
            </a:r>
            <a:r>
              <a:rPr dirty="0" sz="1250" spc="-35" b="1" i="1">
                <a:latin typeface="Tahoma"/>
                <a:cs typeface="Tahoma"/>
              </a:rPr>
              <a:t>quadratic</a:t>
            </a:r>
            <a:r>
              <a:rPr dirty="0" sz="1250" spc="10" b="1" i="1">
                <a:latin typeface="Tahoma"/>
                <a:cs typeface="Tahoma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form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87090" y="2834639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4582" y="2834639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17748" y="2744741"/>
            <a:ext cx="4445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68300" algn="l"/>
              </a:tabLst>
            </a:pPr>
            <a:r>
              <a:rPr dirty="0" sz="1250" spc="10">
                <a:latin typeface="Symbol"/>
                <a:cs typeface="Symbol"/>
              </a:rPr>
              <a:t>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7748" y="2867420"/>
            <a:ext cx="4445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68300" algn="l"/>
              </a:tabLst>
            </a:pPr>
            <a:r>
              <a:rPr dirty="0" sz="1250" spc="10">
                <a:latin typeface="Symbol"/>
                <a:cs typeface="Symbol"/>
              </a:rPr>
              <a:t>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5471" y="2827048"/>
            <a:ext cx="7169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07365" algn="l"/>
              </a:tabLst>
            </a:pPr>
            <a:r>
              <a:rPr dirty="0" sz="1250" spc="-5">
                <a:latin typeface="Symbol"/>
                <a:cs typeface="Symbol"/>
              </a:rPr>
              <a:t>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r>
              <a:rPr dirty="0" sz="1250" b="1">
                <a:latin typeface="Times New Roman"/>
                <a:cs typeface="Times New Roman"/>
              </a:rPr>
              <a:t>	</a:t>
            </a:r>
            <a:r>
              <a:rPr dirty="0" sz="1250">
                <a:latin typeface="Symbol"/>
                <a:cs typeface="Symbol"/>
              </a:rPr>
              <a:t>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5185" y="2700548"/>
            <a:ext cx="60579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20" b="1">
                <a:latin typeface="Times New Roman"/>
                <a:cs typeface="Times New Roman"/>
              </a:rPr>
              <a:t>w </a:t>
            </a:r>
            <a:r>
              <a:rPr dirty="0" sz="1250" spc="25">
                <a:latin typeface="Symbol"/>
                <a:cs typeface="Symbol"/>
              </a:rPr>
              <a:t>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r>
              <a:rPr dirty="0" sz="1250" spc="-215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5026" y="2822374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2348" y="2597682"/>
            <a:ext cx="83502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222" sz="1875" spc="15">
                <a:latin typeface="Symbol"/>
                <a:cs typeface="Symbol"/>
              </a:rPr>
              <a:t></a:t>
            </a:r>
            <a:r>
              <a:rPr dirty="0" baseline="2222" sz="1875" spc="15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Symbol"/>
                <a:cs typeface="Symbol"/>
              </a:rPr>
              <a:t></a:t>
            </a:r>
            <a:r>
              <a:rPr dirty="0" baseline="40740" sz="1125" spc="75">
                <a:latin typeface="Times New Roman"/>
                <a:cs typeface="Times New Roman"/>
              </a:rPr>
              <a:t>2 </a:t>
            </a:r>
            <a:r>
              <a:rPr dirty="0" sz="1250" spc="15" i="1">
                <a:latin typeface="Times New Roman"/>
                <a:cs typeface="Times New Roman"/>
              </a:rPr>
              <a:t>E</a:t>
            </a:r>
            <a:r>
              <a:rPr dirty="0" sz="1250" spc="-240" i="1">
                <a:latin typeface="Times New Roman"/>
                <a:cs typeface="Times New Roman"/>
              </a:rPr>
              <a:t> </a:t>
            </a:r>
            <a:r>
              <a:rPr dirty="0" baseline="2222" sz="1875" spc="44">
                <a:latin typeface="Symbol"/>
                <a:cs typeface="Symbol"/>
              </a:rPr>
              <a:t></a:t>
            </a:r>
            <a:r>
              <a:rPr dirty="0" baseline="70370" sz="1125" spc="44">
                <a:latin typeface="Symbol"/>
                <a:cs typeface="Symbol"/>
              </a:rPr>
              <a:t></a:t>
            </a:r>
            <a:r>
              <a:rPr dirty="0" baseline="70370" sz="1125" spc="44">
                <a:latin typeface="Times New Roman"/>
                <a:cs typeface="Times New Roman"/>
              </a:rPr>
              <a:t>1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7319" y="3177032"/>
            <a:ext cx="3835400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This </a:t>
            </a:r>
            <a:r>
              <a:rPr dirty="0" sz="1200" spc="-5">
                <a:latin typeface="Tahoma"/>
                <a:cs typeface="Tahoma"/>
              </a:rPr>
              <a:t>should send </a:t>
            </a:r>
            <a:r>
              <a:rPr dirty="0" sz="1200">
                <a:latin typeface="Tahoma"/>
                <a:cs typeface="Tahoma"/>
              </a:rPr>
              <a:t>us directly </a:t>
            </a:r>
            <a:r>
              <a:rPr dirty="0" sz="1200" spc="-5">
                <a:latin typeface="Tahoma"/>
                <a:cs typeface="Tahoma"/>
              </a:rPr>
              <a:t>to the global minimum </a:t>
            </a:r>
            <a:r>
              <a:rPr dirty="0" sz="1200">
                <a:latin typeface="Tahoma"/>
                <a:cs typeface="Tahoma"/>
              </a:rPr>
              <a:t>if </a:t>
            </a:r>
            <a:r>
              <a:rPr dirty="0" sz="1200" spc="-5">
                <a:latin typeface="Tahoma"/>
                <a:cs typeface="Tahoma"/>
              </a:rPr>
              <a:t>the  function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truly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quadratic.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Tahoma"/>
                <a:cs typeface="Tahoma"/>
              </a:rPr>
              <a:t>And it might </a:t>
            </a:r>
            <a:r>
              <a:rPr dirty="0" sz="1200" spc="-5">
                <a:latin typeface="Tahoma"/>
                <a:cs typeface="Tahoma"/>
              </a:rPr>
              <a:t>get </a:t>
            </a:r>
            <a:r>
              <a:rPr dirty="0" sz="1200">
                <a:latin typeface="Tahoma"/>
                <a:cs typeface="Tahoma"/>
              </a:rPr>
              <a:t>us </a:t>
            </a:r>
            <a:r>
              <a:rPr dirty="0" sz="1200" spc="-5">
                <a:latin typeface="Tahoma"/>
                <a:cs typeface="Tahoma"/>
              </a:rPr>
              <a:t>close </a:t>
            </a:r>
            <a:r>
              <a:rPr dirty="0" sz="1200">
                <a:latin typeface="Tahoma"/>
                <a:cs typeface="Tahoma"/>
              </a:rPr>
              <a:t>if it’s </a:t>
            </a:r>
            <a:r>
              <a:rPr dirty="0" sz="1200" spc="-5">
                <a:latin typeface="Tahoma"/>
                <a:cs typeface="Tahoma"/>
              </a:rPr>
              <a:t>locally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quadraticish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03019" y="4918599"/>
            <a:ext cx="4086860" cy="6902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77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Improving Simple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</a:t>
            </a:r>
            <a:r>
              <a:rPr dirty="0" sz="20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Descent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400" spc="-5" b="1">
                <a:latin typeface="Arial"/>
                <a:cs typeface="Arial"/>
              </a:rPr>
              <a:t>Newton’s 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20211" y="5951982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92829" y="595198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298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14394" y="5951982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 h="0">
                <a:moveTo>
                  <a:pt x="0" y="0"/>
                </a:moveTo>
                <a:lnTo>
                  <a:pt x="290321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45558" y="5811706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3094" y="5938959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90484" y="5943968"/>
            <a:ext cx="96710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b="1">
                <a:latin typeface="Times New Roman"/>
                <a:cs typeface="Times New Roman"/>
              </a:rPr>
              <a:t>w </a:t>
            </a:r>
            <a:r>
              <a:rPr dirty="0" baseline="44444" sz="1875" spc="22">
                <a:latin typeface="Symbol"/>
                <a:cs typeface="Symbol"/>
              </a:rPr>
              <a:t></a:t>
            </a:r>
            <a:r>
              <a:rPr dirty="0" baseline="44444" sz="1875" spc="22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2 </a:t>
            </a:r>
            <a:r>
              <a:rPr dirty="0" baseline="44444" sz="1875" spc="22" b="1">
                <a:latin typeface="Times New Roman"/>
                <a:cs typeface="Times New Roman"/>
              </a:rPr>
              <a:t>h</a:t>
            </a:r>
            <a:r>
              <a:rPr dirty="0" baseline="44444" sz="1875" spc="254" b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b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8891" y="5713839"/>
            <a:ext cx="11315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511809" algn="l"/>
              </a:tabLst>
            </a:pPr>
            <a:r>
              <a:rPr dirty="0" baseline="-18518" sz="1125" spc="-7" i="1">
                <a:latin typeface="Times New Roman"/>
                <a:cs typeface="Times New Roman"/>
              </a:rPr>
              <a:t>T </a:t>
            </a:r>
            <a:r>
              <a:rPr dirty="0" baseline="-18518" sz="1125" spc="262" i="1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i="1">
                <a:latin typeface="Times New Roman"/>
                <a:cs typeface="Times New Roman"/>
              </a:rPr>
              <a:t>E	</a:t>
            </a:r>
            <a:r>
              <a:rPr dirty="0" sz="1250" spc="15">
                <a:latin typeface="Times New Roman"/>
                <a:cs typeface="Times New Roman"/>
              </a:rPr>
              <a:t>1 </a:t>
            </a:r>
            <a:r>
              <a:rPr dirty="0" baseline="-18518" sz="1125" spc="-7" i="1">
                <a:latin typeface="Times New Roman"/>
                <a:cs typeface="Times New Roman"/>
              </a:rPr>
              <a:t>T </a:t>
            </a:r>
            <a:r>
              <a:rPr dirty="0" sz="1250" spc="50">
                <a:latin typeface="Symbol"/>
                <a:cs typeface="Symbol"/>
              </a:rPr>
              <a:t></a:t>
            </a:r>
            <a:r>
              <a:rPr dirty="0" baseline="40740" sz="1125" spc="75">
                <a:latin typeface="Times New Roman"/>
                <a:cs typeface="Times New Roman"/>
              </a:rPr>
              <a:t>2</a:t>
            </a:r>
            <a:r>
              <a:rPr dirty="0" baseline="40740" sz="1125" spc="22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82318" y="5816738"/>
            <a:ext cx="31927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444750" algn="l"/>
              </a:tabLst>
            </a:pPr>
            <a:r>
              <a:rPr dirty="0" sz="1250" spc="50" i="1">
                <a:latin typeface="Times New Roman"/>
                <a:cs typeface="Times New Roman"/>
              </a:rPr>
              <a:t>E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b="1">
                <a:latin typeface="Times New Roman"/>
                <a:cs typeface="Times New Roman"/>
              </a:rPr>
              <a:t>w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25" b="1">
                <a:latin typeface="Times New Roman"/>
                <a:cs typeface="Times New Roman"/>
              </a:rPr>
              <a:t>h</a:t>
            </a:r>
            <a:r>
              <a:rPr dirty="0" sz="1250" spc="25">
                <a:latin typeface="Times New Roman"/>
                <a:cs typeface="Times New Roman"/>
              </a:rPr>
              <a:t>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55" i="1">
                <a:latin typeface="Times New Roman"/>
                <a:cs typeface="Times New Roman"/>
              </a:rPr>
              <a:t>E</a:t>
            </a:r>
            <a:r>
              <a:rPr dirty="0" sz="1250" spc="55">
                <a:latin typeface="Times New Roman"/>
                <a:cs typeface="Times New Roman"/>
              </a:rPr>
              <a:t>(</a:t>
            </a:r>
            <a:r>
              <a:rPr dirty="0" sz="1250" spc="55" b="1">
                <a:latin typeface="Times New Roman"/>
                <a:cs typeface="Times New Roman"/>
              </a:rPr>
              <a:t>w</a:t>
            </a:r>
            <a:r>
              <a:rPr dirty="0" sz="1250" spc="55">
                <a:latin typeface="Times New Roman"/>
                <a:cs typeface="Times New Roman"/>
              </a:rPr>
              <a:t>)</a:t>
            </a:r>
            <a:r>
              <a:rPr dirty="0" sz="1250" spc="-9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h	h</a:t>
            </a:r>
            <a:r>
              <a:rPr dirty="0" sz="1250" spc="-100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-125">
                <a:latin typeface="Times New Roman"/>
                <a:cs typeface="Times New Roman"/>
              </a:rPr>
              <a:t> </a:t>
            </a:r>
            <a:r>
              <a:rPr dirty="0" sz="1250" spc="20" i="1">
                <a:latin typeface="Times New Roman"/>
                <a:cs typeface="Times New Roman"/>
              </a:rPr>
              <a:t>O</a:t>
            </a:r>
            <a:r>
              <a:rPr dirty="0" sz="1250" spc="20">
                <a:latin typeface="Times New Roman"/>
                <a:cs typeface="Times New Roman"/>
              </a:rPr>
              <a:t>(|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h</a:t>
            </a:r>
            <a:r>
              <a:rPr dirty="0" sz="1250" spc="-95" b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3819" y="6355048"/>
            <a:ext cx="384492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latin typeface="Tahoma"/>
                <a:cs typeface="Tahoma"/>
              </a:rPr>
              <a:t>If we </a:t>
            </a:r>
            <a:r>
              <a:rPr dirty="0" sz="1200" spc="-5">
                <a:latin typeface="Tahoma"/>
                <a:cs typeface="Tahoma"/>
              </a:rPr>
              <a:t>neglect the </a:t>
            </a:r>
            <a:r>
              <a:rPr dirty="0" sz="1250" spc="-30" i="1">
                <a:latin typeface="Tahoma"/>
                <a:cs typeface="Tahoma"/>
              </a:rPr>
              <a:t>O(h</a:t>
            </a:r>
            <a:r>
              <a:rPr dirty="0" baseline="22875" sz="1275" spc="-44" i="1">
                <a:latin typeface="Tahoma"/>
                <a:cs typeface="Tahoma"/>
              </a:rPr>
              <a:t>3</a:t>
            </a:r>
            <a:r>
              <a:rPr dirty="0" sz="1250" spc="-30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terms, this </a:t>
            </a:r>
            <a:r>
              <a:rPr dirty="0" sz="1200">
                <a:latin typeface="Tahoma"/>
                <a:cs typeface="Tahoma"/>
              </a:rPr>
              <a:t>is a </a:t>
            </a:r>
            <a:r>
              <a:rPr dirty="0" sz="1250" spc="-35" b="1" i="1">
                <a:latin typeface="Tahoma"/>
                <a:cs typeface="Tahoma"/>
              </a:rPr>
              <a:t>quadratic</a:t>
            </a:r>
            <a:r>
              <a:rPr dirty="0" sz="1250" spc="10" b="1" i="1">
                <a:latin typeface="Tahoma"/>
                <a:cs typeface="Tahoma"/>
              </a:rPr>
              <a:t> </a:t>
            </a:r>
            <a:r>
              <a:rPr dirty="0" sz="1250" spc="-35" b="1" i="1">
                <a:latin typeface="Tahoma"/>
                <a:cs typeface="Tahoma"/>
              </a:rPr>
              <a:t>form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87090" y="7011923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560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94582" y="701192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317748" y="6922024"/>
            <a:ext cx="4445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68300" algn="l"/>
              </a:tabLst>
            </a:pPr>
            <a:r>
              <a:rPr dirty="0" sz="1250" spc="10">
                <a:latin typeface="Symbol"/>
                <a:cs typeface="Symbol"/>
              </a:rPr>
              <a:t>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7748" y="7044703"/>
            <a:ext cx="4445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68300" algn="l"/>
              </a:tabLst>
            </a:pPr>
            <a:r>
              <a:rPr dirty="0" sz="1250" spc="10">
                <a:latin typeface="Symbol"/>
                <a:cs typeface="Symbol"/>
              </a:rPr>
              <a:t>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5471" y="7004314"/>
            <a:ext cx="7169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07365" algn="l"/>
              </a:tabLst>
            </a:pPr>
            <a:r>
              <a:rPr dirty="0" sz="1250" spc="-5">
                <a:latin typeface="Symbol"/>
                <a:cs typeface="Symbol"/>
              </a:rPr>
              <a:t>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r>
              <a:rPr dirty="0" sz="1250" b="1">
                <a:latin typeface="Times New Roman"/>
                <a:cs typeface="Times New Roman"/>
              </a:rPr>
              <a:t>	</a:t>
            </a:r>
            <a:r>
              <a:rPr dirty="0" sz="1250">
                <a:latin typeface="Symbol"/>
                <a:cs typeface="Symbol"/>
              </a:rPr>
              <a:t>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95185" y="6877832"/>
            <a:ext cx="60579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20" b="1">
                <a:latin typeface="Times New Roman"/>
                <a:cs typeface="Times New Roman"/>
              </a:rPr>
              <a:t>w </a:t>
            </a:r>
            <a:r>
              <a:rPr dirty="0" sz="1250" spc="25">
                <a:latin typeface="Symbol"/>
                <a:cs typeface="Symbol"/>
              </a:rPr>
              <a:t>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r>
              <a:rPr dirty="0" sz="1250" spc="-215" b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05026" y="6999667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92348" y="6774949"/>
            <a:ext cx="83502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222" sz="1875" spc="15">
                <a:latin typeface="Symbol"/>
                <a:cs typeface="Symbol"/>
              </a:rPr>
              <a:t></a:t>
            </a:r>
            <a:r>
              <a:rPr dirty="0" baseline="2222" sz="1875" spc="15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Symbol"/>
                <a:cs typeface="Symbol"/>
              </a:rPr>
              <a:t></a:t>
            </a:r>
            <a:r>
              <a:rPr dirty="0" baseline="40740" sz="1125" spc="75">
                <a:latin typeface="Times New Roman"/>
                <a:cs typeface="Times New Roman"/>
              </a:rPr>
              <a:t>2 </a:t>
            </a:r>
            <a:r>
              <a:rPr dirty="0" sz="1250" spc="15" i="1">
                <a:latin typeface="Times New Roman"/>
                <a:cs typeface="Times New Roman"/>
              </a:rPr>
              <a:t>E</a:t>
            </a:r>
            <a:r>
              <a:rPr dirty="0" sz="1250" spc="-240" i="1">
                <a:latin typeface="Times New Roman"/>
                <a:cs typeface="Times New Roman"/>
              </a:rPr>
              <a:t> </a:t>
            </a:r>
            <a:r>
              <a:rPr dirty="0" baseline="2222" sz="1875" spc="44">
                <a:latin typeface="Symbol"/>
                <a:cs typeface="Symbol"/>
              </a:rPr>
              <a:t></a:t>
            </a:r>
            <a:r>
              <a:rPr dirty="0" baseline="70370" sz="1125" spc="44">
                <a:latin typeface="Symbol"/>
                <a:cs typeface="Symbol"/>
              </a:rPr>
              <a:t></a:t>
            </a:r>
            <a:r>
              <a:rPr dirty="0" baseline="70370" sz="1125" spc="44">
                <a:latin typeface="Times New Roman"/>
                <a:cs typeface="Times New Roman"/>
              </a:rPr>
              <a:t>1 </a:t>
            </a:r>
            <a:r>
              <a:rPr dirty="0" sz="1250" spc="10">
                <a:latin typeface="Symbol"/>
                <a:cs typeface="Symbol"/>
              </a:rPr>
              <a:t></a:t>
            </a:r>
            <a:r>
              <a:rPr dirty="0" sz="1250" spc="10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17319" y="7354316"/>
            <a:ext cx="3835400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This </a:t>
            </a:r>
            <a:r>
              <a:rPr dirty="0" sz="1200" spc="-5">
                <a:latin typeface="Tahoma"/>
                <a:cs typeface="Tahoma"/>
              </a:rPr>
              <a:t>should send </a:t>
            </a:r>
            <a:r>
              <a:rPr dirty="0" sz="1200">
                <a:latin typeface="Tahoma"/>
                <a:cs typeface="Tahoma"/>
              </a:rPr>
              <a:t>us directly </a:t>
            </a:r>
            <a:r>
              <a:rPr dirty="0" sz="1200" spc="-5">
                <a:latin typeface="Tahoma"/>
                <a:cs typeface="Tahoma"/>
              </a:rPr>
              <a:t>to the global minimum </a:t>
            </a:r>
            <a:r>
              <a:rPr dirty="0" sz="1200">
                <a:latin typeface="Tahoma"/>
                <a:cs typeface="Tahoma"/>
              </a:rPr>
              <a:t>if </a:t>
            </a:r>
            <a:r>
              <a:rPr dirty="0" sz="1200" spc="-5">
                <a:latin typeface="Tahoma"/>
                <a:cs typeface="Tahoma"/>
              </a:rPr>
              <a:t>the  function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00" spc="-5">
                <a:latin typeface="Tahoma"/>
                <a:cs typeface="Tahoma"/>
              </a:rPr>
              <a:t>truly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quadratic.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r>
              <a:rPr dirty="0" sz="1200">
                <a:latin typeface="Tahoma"/>
                <a:cs typeface="Tahoma"/>
              </a:rPr>
              <a:t>And it might </a:t>
            </a:r>
            <a:r>
              <a:rPr dirty="0" sz="1200" spc="-5">
                <a:latin typeface="Tahoma"/>
                <a:cs typeface="Tahoma"/>
              </a:rPr>
              <a:t>get </a:t>
            </a:r>
            <a:r>
              <a:rPr dirty="0" sz="1200">
                <a:latin typeface="Tahoma"/>
                <a:cs typeface="Tahoma"/>
              </a:rPr>
              <a:t>us </a:t>
            </a:r>
            <a:r>
              <a:rPr dirty="0" sz="1200" spc="-5">
                <a:latin typeface="Tahoma"/>
                <a:cs typeface="Tahoma"/>
              </a:rPr>
              <a:t>close </a:t>
            </a:r>
            <a:r>
              <a:rPr dirty="0" sz="1200">
                <a:latin typeface="Tahoma"/>
                <a:cs typeface="Tahoma"/>
              </a:rPr>
              <a:t>if it’s </a:t>
            </a:r>
            <a:r>
              <a:rPr dirty="0" sz="1200" spc="-5">
                <a:latin typeface="Tahoma"/>
                <a:cs typeface="Tahoma"/>
              </a:rPr>
              <a:t>locally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quadraticish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05483" y="6378702"/>
            <a:ext cx="3379470" cy="1861185"/>
          </a:xfrm>
          <a:custGeom>
            <a:avLst/>
            <a:gdLst/>
            <a:ahLst/>
            <a:cxnLst/>
            <a:rect l="l" t="t" r="r" b="b"/>
            <a:pathLst>
              <a:path w="3379470" h="1861184">
                <a:moveTo>
                  <a:pt x="267462" y="0"/>
                </a:moveTo>
                <a:lnTo>
                  <a:pt x="0" y="1114806"/>
                </a:lnTo>
                <a:lnTo>
                  <a:pt x="3112770" y="1860804"/>
                </a:lnTo>
                <a:lnTo>
                  <a:pt x="3379470" y="745998"/>
                </a:lnTo>
                <a:lnTo>
                  <a:pt x="267462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205483" y="6378702"/>
            <a:ext cx="3379470" cy="1861185"/>
          </a:xfrm>
          <a:custGeom>
            <a:avLst/>
            <a:gdLst/>
            <a:ahLst/>
            <a:cxnLst/>
            <a:rect l="l" t="t" r="r" b="b"/>
            <a:pathLst>
              <a:path w="3379470" h="1861184">
                <a:moveTo>
                  <a:pt x="267462" y="0"/>
                </a:moveTo>
                <a:lnTo>
                  <a:pt x="0" y="1114806"/>
                </a:lnTo>
                <a:lnTo>
                  <a:pt x="3112770" y="1860804"/>
                </a:lnTo>
                <a:lnTo>
                  <a:pt x="3379470" y="745998"/>
                </a:lnTo>
                <a:lnTo>
                  <a:pt x="267462" y="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 rot="780000">
            <a:off x="1466278" y="6624041"/>
            <a:ext cx="170671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4629" sz="1800" spc="-15">
                <a:solidFill>
                  <a:srgbClr val="FF0000"/>
                </a:solidFill>
                <a:latin typeface="Tahoma"/>
                <a:cs typeface="Tahoma"/>
              </a:rPr>
              <a:t>BUT (a</a:t>
            </a:r>
            <a:r>
              <a:rPr dirty="0" baseline="2314" sz="1800" spc="-15">
                <a:solidFill>
                  <a:srgbClr val="FF0000"/>
                </a:solidFill>
                <a:latin typeface="Tahoma"/>
                <a:cs typeface="Tahoma"/>
              </a:rPr>
              <a:t>nd </a:t>
            </a:r>
            <a:r>
              <a:rPr dirty="0" baseline="2314" sz="1800" spc="-22">
                <a:solidFill>
                  <a:srgbClr val="FF0000"/>
                </a:solidFill>
                <a:latin typeface="Tahoma"/>
                <a:cs typeface="Tahoma"/>
              </a:rPr>
              <a:t>it’s </a:t>
            </a:r>
            <a:r>
              <a:rPr dirty="0" baseline="2314" sz="1800">
                <a:solidFill>
                  <a:srgbClr val="FF0000"/>
                </a:solidFill>
                <a:latin typeface="Tahoma"/>
                <a:cs typeface="Tahoma"/>
              </a:rPr>
              <a:t>a </a:t>
            </a:r>
            <a:r>
              <a:rPr dirty="0" baseline="2314" sz="1800" spc="-15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dirty="0" baseline="2314" sz="1800" spc="-15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dirty="0" baseline="2314" sz="1800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but)…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 rot="780000">
            <a:off x="1392436" y="6982234"/>
            <a:ext cx="249703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6944" sz="1800" spc="-15">
                <a:solidFill>
                  <a:srgbClr val="FF0000"/>
                </a:solidFill>
                <a:latin typeface="Tahoma"/>
                <a:cs typeface="Tahoma"/>
              </a:rPr>
              <a:t>That </a:t>
            </a:r>
            <a:r>
              <a:rPr dirty="0" baseline="6944" sz="1800" spc="-22">
                <a:solidFill>
                  <a:srgbClr val="FF0000"/>
                </a:solidFill>
                <a:latin typeface="Tahoma"/>
                <a:cs typeface="Tahoma"/>
              </a:rPr>
              <a:t>sec</a:t>
            </a:r>
            <a:r>
              <a:rPr dirty="0" baseline="4629" sz="1800" spc="-22">
                <a:solidFill>
                  <a:srgbClr val="FF0000"/>
                </a:solidFill>
                <a:latin typeface="Tahoma"/>
                <a:cs typeface="Tahoma"/>
              </a:rPr>
              <a:t>ond deriva</a:t>
            </a:r>
            <a:r>
              <a:rPr dirty="0" baseline="2314" sz="1800" spc="-22">
                <a:solidFill>
                  <a:srgbClr val="FF0000"/>
                </a:solidFill>
                <a:latin typeface="Tahoma"/>
                <a:cs typeface="Tahoma"/>
              </a:rPr>
              <a:t>tive matrix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dirty="0" sz="1200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 rot="780000">
            <a:off x="1353055" y="7129878"/>
            <a:ext cx="223468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6944" sz="1800" spc="-22">
                <a:solidFill>
                  <a:srgbClr val="FF0000"/>
                </a:solidFill>
                <a:latin typeface="Tahoma"/>
                <a:cs typeface="Tahoma"/>
              </a:rPr>
              <a:t>expen</a:t>
            </a:r>
            <a:r>
              <a:rPr dirty="0" baseline="4629" sz="1800" spc="-22">
                <a:solidFill>
                  <a:srgbClr val="FF0000"/>
                </a:solidFill>
                <a:latin typeface="Tahoma"/>
                <a:cs typeface="Tahoma"/>
              </a:rPr>
              <a:t>sive </a:t>
            </a:r>
            <a:r>
              <a:rPr dirty="0" baseline="4629" sz="1800" spc="-15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dirty="0" baseline="4629" sz="1800" spc="-22">
                <a:solidFill>
                  <a:srgbClr val="FF0000"/>
                </a:solidFill>
                <a:latin typeface="Tahoma"/>
                <a:cs typeface="Tahoma"/>
              </a:rPr>
              <a:t>fi</a:t>
            </a:r>
            <a:r>
              <a:rPr dirty="0" baseline="2314" sz="1800" spc="-22">
                <a:solidFill>
                  <a:srgbClr val="FF0000"/>
                </a:solidFill>
                <a:latin typeface="Tahoma"/>
                <a:cs typeface="Tahoma"/>
              </a:rPr>
              <a:t>ddly </a:t>
            </a:r>
            <a:r>
              <a:rPr dirty="0" baseline="2314" sz="1800" spc="-1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baseline="2314" sz="1800" spc="-8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2314" sz="1800" spc="-22">
                <a:solidFill>
                  <a:srgbClr val="FF0000"/>
                </a:solidFill>
                <a:latin typeface="Tahoma"/>
                <a:cs typeface="Tahoma"/>
              </a:rPr>
              <a:t>com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pute.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 rot="780000">
            <a:off x="1281216" y="7466273"/>
            <a:ext cx="283619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9259" sz="1800" spc="-7">
                <a:solidFill>
                  <a:srgbClr val="FF0000"/>
                </a:solidFill>
                <a:latin typeface="Tahoma"/>
                <a:cs typeface="Tahoma"/>
              </a:rPr>
              <a:t>If </a:t>
            </a:r>
            <a:r>
              <a:rPr dirty="0" baseline="9259" sz="1800" spc="-22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baseline="6944" sz="1800" spc="-22">
                <a:solidFill>
                  <a:srgbClr val="FF0000"/>
                </a:solidFill>
                <a:latin typeface="Tahoma"/>
                <a:cs typeface="Tahoma"/>
              </a:rPr>
              <a:t>e’re </a:t>
            </a:r>
            <a:r>
              <a:rPr dirty="0" baseline="6944" sz="1800" spc="-15">
                <a:solidFill>
                  <a:srgbClr val="FF0000"/>
                </a:solidFill>
                <a:latin typeface="Tahoma"/>
                <a:cs typeface="Tahoma"/>
              </a:rPr>
              <a:t>not </a:t>
            </a:r>
            <a:r>
              <a:rPr dirty="0" baseline="6944" sz="1800" spc="-22">
                <a:solidFill>
                  <a:srgbClr val="FF0000"/>
                </a:solidFill>
                <a:latin typeface="Tahoma"/>
                <a:cs typeface="Tahoma"/>
              </a:rPr>
              <a:t>alr</a:t>
            </a:r>
            <a:r>
              <a:rPr dirty="0" baseline="4629" sz="1800" spc="-22">
                <a:solidFill>
                  <a:srgbClr val="FF0000"/>
                </a:solidFill>
                <a:latin typeface="Tahoma"/>
                <a:cs typeface="Tahoma"/>
              </a:rPr>
              <a:t>eady </a:t>
            </a:r>
            <a:r>
              <a:rPr dirty="0" baseline="4629" sz="1800" spc="-15">
                <a:solidFill>
                  <a:srgbClr val="FF0000"/>
                </a:solidFill>
                <a:latin typeface="Tahoma"/>
                <a:cs typeface="Tahoma"/>
              </a:rPr>
              <a:t>in th</a:t>
            </a:r>
            <a:r>
              <a:rPr dirty="0" baseline="2314" sz="1800" spc="-15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dirty="0" baseline="2314" sz="1800" spc="-22">
                <a:solidFill>
                  <a:srgbClr val="FF0000"/>
                </a:solidFill>
                <a:latin typeface="Tahoma"/>
                <a:cs typeface="Tahoma"/>
              </a:rPr>
              <a:t>quadratic</a:t>
            </a:r>
            <a:r>
              <a:rPr dirty="0" baseline="2314" sz="1800" spc="-10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bowl,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 rot="780000">
            <a:off x="1260808" y="7417524"/>
            <a:ext cx="9069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baseline="2314" sz="1800" spc="-15">
                <a:solidFill>
                  <a:srgbClr val="FF0000"/>
                </a:solidFill>
                <a:latin typeface="Tahoma"/>
                <a:cs typeface="Tahoma"/>
              </a:rPr>
              <a:t>we’ll </a:t>
            </a:r>
            <a:r>
              <a:rPr dirty="0" baseline="2314" sz="1800" spc="-7">
                <a:solidFill>
                  <a:srgbClr val="FF0000"/>
                </a:solidFill>
                <a:latin typeface="Tahoma"/>
                <a:cs typeface="Tahoma"/>
              </a:rPr>
              <a:t>go</a:t>
            </a:r>
            <a:r>
              <a:rPr dirty="0" baseline="2314" sz="1800" spc="-142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nuts.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219" y="2504947"/>
            <a:ext cx="529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and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not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8632" y="2689098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798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91613" y="2416285"/>
            <a:ext cx="322580" cy="4857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405"/>
              </a:spcBef>
            </a:pPr>
            <a:r>
              <a:rPr dirty="0" sz="1250" spc="105">
                <a:latin typeface="Symbol"/>
                <a:cs typeface="Symbol"/>
              </a:rPr>
              <a:t></a:t>
            </a:r>
            <a:r>
              <a:rPr dirty="0" baseline="40740" sz="1125" spc="-7">
                <a:latin typeface="Times New Roman"/>
                <a:cs typeface="Times New Roman"/>
              </a:rPr>
              <a:t>2</a:t>
            </a:r>
            <a:r>
              <a:rPr dirty="0" baseline="40740" sz="1125" spc="-135">
                <a:latin typeface="Times New Roman"/>
                <a:cs typeface="Times New Roman"/>
              </a:rPr>
              <a:t> </a:t>
            </a:r>
            <a:r>
              <a:rPr dirty="0" sz="1250" spc="15" i="1">
                <a:latin typeface="Times New Roman"/>
                <a:cs typeface="Times New Roman"/>
              </a:rPr>
              <a:t>E</a:t>
            </a: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dirty="0" sz="1250" spc="40">
                <a:latin typeface="Symbol"/>
                <a:cs typeface="Symbol"/>
              </a:rPr>
              <a:t></a:t>
            </a:r>
            <a:r>
              <a:rPr dirty="0" sz="1250" spc="40" b="1">
                <a:latin typeface="Times New Roman"/>
                <a:cs typeface="Times New Roman"/>
              </a:rPr>
              <a:t>w</a:t>
            </a:r>
            <a:r>
              <a:rPr dirty="0" baseline="44444" sz="1125" spc="60">
                <a:latin typeface="Times New Roman"/>
                <a:cs typeface="Times New Roman"/>
              </a:rPr>
              <a:t>2</a:t>
            </a:r>
            <a:endParaRPr baseline="44444" sz="11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7319" y="3024632"/>
            <a:ext cx="3993515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5844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It is also </a:t>
            </a:r>
            <a:r>
              <a:rPr dirty="0" sz="1200" spc="-5">
                <a:latin typeface="Tahoma"/>
                <a:cs typeface="Tahoma"/>
              </a:rPr>
              <a:t>more </a:t>
            </a:r>
            <a:r>
              <a:rPr dirty="0" sz="1200">
                <a:latin typeface="Tahoma"/>
                <a:cs typeface="Tahoma"/>
              </a:rPr>
              <a:t>stable </a:t>
            </a:r>
            <a:r>
              <a:rPr dirty="0" sz="1200" spc="-5">
                <a:latin typeface="Tahoma"/>
                <a:cs typeface="Tahoma"/>
              </a:rPr>
              <a:t>than Newton’s method </a:t>
            </a:r>
            <a:r>
              <a:rPr dirty="0" sz="1200">
                <a:latin typeface="Tahoma"/>
                <a:cs typeface="Tahoma"/>
              </a:rPr>
              <a:t>if </a:t>
            </a:r>
            <a:r>
              <a:rPr dirty="0" sz="1200" spc="-5">
                <a:latin typeface="Tahoma"/>
                <a:cs typeface="Tahoma"/>
              </a:rPr>
              <a:t>the local  quadratic </a:t>
            </a:r>
            <a:r>
              <a:rPr dirty="0" sz="1200">
                <a:latin typeface="Tahoma"/>
                <a:cs typeface="Tahoma"/>
              </a:rPr>
              <a:t>bowl </a:t>
            </a:r>
            <a:r>
              <a:rPr dirty="0" sz="1200" spc="-5">
                <a:latin typeface="Tahoma"/>
                <a:cs typeface="Tahoma"/>
              </a:rPr>
              <a:t>assumption </a:t>
            </a:r>
            <a:r>
              <a:rPr dirty="0" sz="1200">
                <a:latin typeface="Tahoma"/>
                <a:cs typeface="Tahoma"/>
              </a:rPr>
              <a:t>is</a:t>
            </a:r>
            <a:r>
              <a:rPr dirty="0" sz="1200" spc="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violated.</a:t>
            </a:r>
            <a:endParaRPr sz="1200">
              <a:latin typeface="Tahoma"/>
              <a:cs typeface="Tahoma"/>
            </a:endParaRPr>
          </a:p>
          <a:p>
            <a:pPr marR="5080">
              <a:lnSpc>
                <a:spcPct val="100000"/>
              </a:lnSpc>
              <a:spcBef>
                <a:spcPts val="715"/>
              </a:spcBef>
            </a:pPr>
            <a:r>
              <a:rPr dirty="0" sz="1200">
                <a:latin typeface="Tahoma"/>
                <a:cs typeface="Tahoma"/>
              </a:rPr>
              <a:t>It’s </a:t>
            </a:r>
            <a:r>
              <a:rPr dirty="0" sz="1200" spc="-5">
                <a:latin typeface="Tahoma"/>
                <a:cs typeface="Tahoma"/>
              </a:rPr>
              <a:t>complicated, </a:t>
            </a:r>
            <a:r>
              <a:rPr dirty="0" sz="1200">
                <a:latin typeface="Tahoma"/>
                <a:cs typeface="Tahoma"/>
              </a:rPr>
              <a:t>outside our </a:t>
            </a:r>
            <a:r>
              <a:rPr dirty="0" sz="1200" spc="-5">
                <a:latin typeface="Tahoma"/>
                <a:cs typeface="Tahoma"/>
              </a:rPr>
              <a:t>scope, </a:t>
            </a:r>
            <a:r>
              <a:rPr dirty="0" sz="1200">
                <a:latin typeface="Tahoma"/>
                <a:cs typeface="Tahoma"/>
              </a:rPr>
              <a:t>but it </a:t>
            </a:r>
            <a:r>
              <a:rPr dirty="0" sz="1200" spc="-5">
                <a:latin typeface="Tahoma"/>
                <a:cs typeface="Tahoma"/>
              </a:rPr>
              <a:t>often works well.  </a:t>
            </a:r>
            <a:r>
              <a:rPr dirty="0" sz="1200">
                <a:latin typeface="Tahoma"/>
                <a:cs typeface="Tahoma"/>
              </a:rPr>
              <a:t>More details in </a:t>
            </a:r>
            <a:r>
              <a:rPr dirty="0" sz="1200" spc="-10">
                <a:latin typeface="Tahoma"/>
                <a:cs typeface="Tahoma"/>
              </a:rPr>
              <a:t>Numerical </a:t>
            </a:r>
            <a:r>
              <a:rPr dirty="0" sz="1200" spc="-5">
                <a:latin typeface="Tahoma"/>
                <a:cs typeface="Tahoma"/>
              </a:rPr>
              <a:t>Recipes </a:t>
            </a: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2232" y="2165604"/>
            <a:ext cx="217170" cy="0"/>
          </a:xfrm>
          <a:custGeom>
            <a:avLst/>
            <a:gdLst/>
            <a:ahLst/>
            <a:cxnLst/>
            <a:rect l="l" t="t" r="r" b="b"/>
            <a:pathLst>
              <a:path w="217170" h="0">
                <a:moveTo>
                  <a:pt x="0" y="0"/>
                </a:moveTo>
                <a:lnTo>
                  <a:pt x="217169" y="0"/>
                </a:lnTo>
              </a:path>
            </a:pathLst>
          </a:custGeom>
          <a:ln w="6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77619" y="741315"/>
            <a:ext cx="4137660" cy="163766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77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Improving Simple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Gradient</a:t>
            </a:r>
            <a:r>
              <a:rPr dirty="0" sz="2000" spc="3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Descent</a:t>
            </a:r>
            <a:endParaRPr sz="2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475"/>
              </a:spcBef>
            </a:pPr>
            <a:r>
              <a:rPr dirty="0" sz="1400" spc="-5" b="1">
                <a:latin typeface="Arial"/>
                <a:cs typeface="Arial"/>
              </a:rPr>
              <a:t>Conjugate Gradient</a:t>
            </a:r>
            <a:endParaRPr sz="1400">
              <a:latin typeface="Arial"/>
              <a:cs typeface="Arial"/>
            </a:endParaRPr>
          </a:p>
          <a:p>
            <a:pPr marL="101600" marR="515620">
              <a:lnSpc>
                <a:spcPct val="100000"/>
              </a:lnSpc>
              <a:spcBef>
                <a:spcPts val="745"/>
              </a:spcBef>
            </a:pPr>
            <a:r>
              <a:rPr dirty="0" sz="1200">
                <a:latin typeface="Tahoma"/>
                <a:cs typeface="Tahoma"/>
              </a:rPr>
              <a:t>Another </a:t>
            </a:r>
            <a:r>
              <a:rPr dirty="0" sz="1200" spc="-5">
                <a:latin typeface="Tahoma"/>
                <a:cs typeface="Tahoma"/>
              </a:rPr>
              <a:t>method which </a:t>
            </a:r>
            <a:r>
              <a:rPr dirty="0" sz="1200">
                <a:latin typeface="Tahoma"/>
                <a:cs typeface="Tahoma"/>
              </a:rPr>
              <a:t>attempts </a:t>
            </a:r>
            <a:r>
              <a:rPr dirty="0" sz="1200" spc="-5">
                <a:latin typeface="Tahoma"/>
                <a:cs typeface="Tahoma"/>
              </a:rPr>
              <a:t>to exploit the “local  </a:t>
            </a:r>
            <a:r>
              <a:rPr dirty="0" sz="1200">
                <a:latin typeface="Tahoma"/>
                <a:cs typeface="Tahoma"/>
              </a:rPr>
              <a:t>quadratic bowl”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assumption</a:t>
            </a:r>
            <a:endParaRPr sz="12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665"/>
              </a:spcBef>
              <a:tabLst>
                <a:tab pos="2880360" algn="l"/>
              </a:tabLst>
            </a:pPr>
            <a:r>
              <a:rPr dirty="0" sz="1200" spc="-5">
                <a:latin typeface="Tahoma"/>
                <a:cs typeface="Tahoma"/>
              </a:rPr>
              <a:t>But </a:t>
            </a:r>
            <a:r>
              <a:rPr dirty="0" sz="1200">
                <a:latin typeface="Tahoma"/>
                <a:cs typeface="Tahoma"/>
              </a:rPr>
              <a:t>does </a:t>
            </a:r>
            <a:r>
              <a:rPr dirty="0" sz="1200" spc="-5">
                <a:latin typeface="Tahoma"/>
                <a:cs typeface="Tahoma"/>
              </a:rPr>
              <a:t>so while only needing</a:t>
            </a:r>
            <a:r>
              <a:rPr dirty="0" sz="1200" spc="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use	</a:t>
            </a:r>
            <a:r>
              <a:rPr dirty="0" baseline="6666" sz="1875" spc="7">
                <a:latin typeface="Symbol"/>
                <a:cs typeface="Symbol"/>
              </a:rPr>
              <a:t></a:t>
            </a:r>
            <a:r>
              <a:rPr dirty="0" baseline="6666" sz="1875" spc="7" i="1">
                <a:latin typeface="Times New Roman"/>
                <a:cs typeface="Times New Roman"/>
              </a:rPr>
              <a:t>E</a:t>
            </a:r>
            <a:endParaRPr baseline="6666" sz="1875">
              <a:latin typeface="Times New Roman"/>
              <a:cs typeface="Times New Roman"/>
            </a:endParaRPr>
          </a:p>
          <a:p>
            <a:pPr algn="r" marR="1060450">
              <a:lnSpc>
                <a:spcPct val="100000"/>
              </a:lnSpc>
              <a:spcBef>
                <a:spcPts val="165"/>
              </a:spcBef>
            </a:pPr>
            <a:r>
              <a:rPr dirty="0" sz="1250" spc="-5">
                <a:latin typeface="Symbol"/>
                <a:cs typeface="Symbol"/>
              </a:rPr>
              <a:t></a:t>
            </a:r>
            <a:r>
              <a:rPr dirty="0" sz="1250" spc="20" b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03019" y="4893312"/>
            <a:ext cx="3970654" cy="28200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 marL="200660">
              <a:lnSpc>
                <a:spcPct val="100000"/>
              </a:lnSpc>
              <a:spcBef>
                <a:spcPts val="74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BEST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GENERALIZATION</a:t>
            </a:r>
            <a:endParaRPr sz="2200">
              <a:latin typeface="Tahoma"/>
              <a:cs typeface="Tahoma"/>
            </a:endParaRPr>
          </a:p>
          <a:p>
            <a:pPr marL="304165" marR="239395" indent="-304800">
              <a:lnSpc>
                <a:spcPct val="100000"/>
              </a:lnSpc>
              <a:spcBef>
                <a:spcPts val="470"/>
              </a:spcBef>
            </a:pPr>
            <a:r>
              <a:rPr dirty="0" sz="1600" spc="-5">
                <a:latin typeface="Arial"/>
                <a:cs typeface="Arial"/>
              </a:rPr>
              <a:t>Intuitively, you want to use the smallest,  simplest net that seems to fit 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22542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HOW TO FORMALIZE THIS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INTUITION?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94665" indent="-267335">
              <a:lnSpc>
                <a:spcPct val="100000"/>
              </a:lnSpc>
              <a:buAutoNum type="arabicPeriod"/>
              <a:tabLst>
                <a:tab pos="495300" algn="l"/>
              </a:tabLst>
            </a:pPr>
            <a:r>
              <a:rPr dirty="0" sz="1400" spc="-5">
                <a:latin typeface="Arial"/>
                <a:cs typeface="Arial"/>
              </a:rPr>
              <a:t>Don’t. Just use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intuition</a:t>
            </a:r>
            <a:endParaRPr sz="1400">
              <a:latin typeface="Arial"/>
              <a:cs typeface="Arial"/>
            </a:endParaRPr>
          </a:p>
          <a:p>
            <a:pPr marL="494665" indent="-2673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95300" algn="l"/>
              </a:tabLst>
            </a:pPr>
            <a:r>
              <a:rPr dirty="0" sz="1400" spc="-5">
                <a:latin typeface="Arial"/>
                <a:cs typeface="Arial"/>
              </a:rPr>
              <a:t>Bayesian Methods Get it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Right</a:t>
            </a:r>
            <a:endParaRPr sz="1400">
              <a:latin typeface="Arial"/>
              <a:cs typeface="Arial"/>
            </a:endParaRPr>
          </a:p>
          <a:p>
            <a:pPr marL="494665" indent="-26733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95300" algn="l"/>
              </a:tabLst>
            </a:pPr>
            <a:r>
              <a:rPr dirty="0" sz="1400" spc="-5">
                <a:latin typeface="Arial"/>
                <a:cs typeface="Arial"/>
              </a:rPr>
              <a:t>Statistical Analysis explains what’s going</a:t>
            </a:r>
            <a:r>
              <a:rPr dirty="0" sz="1400" spc="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on</a:t>
            </a:r>
            <a:endParaRPr sz="1400">
              <a:latin typeface="Arial"/>
              <a:cs typeface="Arial"/>
            </a:endParaRPr>
          </a:p>
          <a:p>
            <a:pPr marL="494665" indent="-26733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495300" algn="l"/>
              </a:tabLst>
            </a:pPr>
            <a:r>
              <a:rPr dirty="0" sz="1400" spc="-5">
                <a:latin typeface="Arial"/>
                <a:cs typeface="Arial"/>
              </a:rPr>
              <a:t>Cross-validation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6088379"/>
            <a:ext cx="3810000" cy="419100"/>
          </a:xfrm>
          <a:custGeom>
            <a:avLst/>
            <a:gdLst/>
            <a:ahLst/>
            <a:cxnLst/>
            <a:rect l="l" t="t" r="r" b="b"/>
            <a:pathLst>
              <a:path w="3810000" h="419100">
                <a:moveTo>
                  <a:pt x="1905000" y="0"/>
                </a:moveTo>
                <a:lnTo>
                  <a:pt x="1826460" y="174"/>
                </a:lnTo>
                <a:lnTo>
                  <a:pt x="1748730" y="693"/>
                </a:lnTo>
                <a:lnTo>
                  <a:pt x="1671872" y="1551"/>
                </a:lnTo>
                <a:lnTo>
                  <a:pt x="1595945" y="2740"/>
                </a:lnTo>
                <a:lnTo>
                  <a:pt x="1521013" y="4253"/>
                </a:lnTo>
                <a:lnTo>
                  <a:pt x="1447135" y="6084"/>
                </a:lnTo>
                <a:lnTo>
                  <a:pt x="1374373" y="8227"/>
                </a:lnTo>
                <a:lnTo>
                  <a:pt x="1302788" y="10674"/>
                </a:lnTo>
                <a:lnTo>
                  <a:pt x="1232442" y="13418"/>
                </a:lnTo>
                <a:lnTo>
                  <a:pt x="1163395" y="16454"/>
                </a:lnTo>
                <a:lnTo>
                  <a:pt x="1095709" y="19774"/>
                </a:lnTo>
                <a:lnTo>
                  <a:pt x="1029445" y="23372"/>
                </a:lnTo>
                <a:lnTo>
                  <a:pt x="964665" y="27240"/>
                </a:lnTo>
                <a:lnTo>
                  <a:pt x="901429" y="31373"/>
                </a:lnTo>
                <a:lnTo>
                  <a:pt x="839799" y="35763"/>
                </a:lnTo>
                <a:lnTo>
                  <a:pt x="779836" y="40404"/>
                </a:lnTo>
                <a:lnTo>
                  <a:pt x="721602" y="45289"/>
                </a:lnTo>
                <a:lnTo>
                  <a:pt x="665156" y="50411"/>
                </a:lnTo>
                <a:lnTo>
                  <a:pt x="610562" y="55764"/>
                </a:lnTo>
                <a:lnTo>
                  <a:pt x="557879" y="61340"/>
                </a:lnTo>
                <a:lnTo>
                  <a:pt x="507169" y="67134"/>
                </a:lnTo>
                <a:lnTo>
                  <a:pt x="458494" y="73139"/>
                </a:lnTo>
                <a:lnTo>
                  <a:pt x="411914" y="79347"/>
                </a:lnTo>
                <a:lnTo>
                  <a:pt x="367491" y="85752"/>
                </a:lnTo>
                <a:lnTo>
                  <a:pt x="325286" y="92347"/>
                </a:lnTo>
                <a:lnTo>
                  <a:pt x="285360" y="99126"/>
                </a:lnTo>
                <a:lnTo>
                  <a:pt x="247774" y="106082"/>
                </a:lnTo>
                <a:lnTo>
                  <a:pt x="179870" y="120498"/>
                </a:lnTo>
                <a:lnTo>
                  <a:pt x="122062" y="135540"/>
                </a:lnTo>
                <a:lnTo>
                  <a:pt x="74839" y="151156"/>
                </a:lnTo>
                <a:lnTo>
                  <a:pt x="38693" y="167291"/>
                </a:lnTo>
                <a:lnTo>
                  <a:pt x="6313" y="192351"/>
                </a:lnTo>
                <a:lnTo>
                  <a:pt x="0" y="209550"/>
                </a:lnTo>
                <a:lnTo>
                  <a:pt x="1588" y="218194"/>
                </a:lnTo>
                <a:lnTo>
                  <a:pt x="38693" y="251808"/>
                </a:lnTo>
                <a:lnTo>
                  <a:pt x="74839" y="267943"/>
                </a:lnTo>
                <a:lnTo>
                  <a:pt x="122062" y="283559"/>
                </a:lnTo>
                <a:lnTo>
                  <a:pt x="179870" y="298601"/>
                </a:lnTo>
                <a:lnTo>
                  <a:pt x="247774" y="313017"/>
                </a:lnTo>
                <a:lnTo>
                  <a:pt x="285360" y="319973"/>
                </a:lnTo>
                <a:lnTo>
                  <a:pt x="325286" y="326752"/>
                </a:lnTo>
                <a:lnTo>
                  <a:pt x="367491" y="333347"/>
                </a:lnTo>
                <a:lnTo>
                  <a:pt x="411914" y="339752"/>
                </a:lnTo>
                <a:lnTo>
                  <a:pt x="458494" y="345960"/>
                </a:lnTo>
                <a:lnTo>
                  <a:pt x="507169" y="351965"/>
                </a:lnTo>
                <a:lnTo>
                  <a:pt x="557879" y="357759"/>
                </a:lnTo>
                <a:lnTo>
                  <a:pt x="610562" y="363335"/>
                </a:lnTo>
                <a:lnTo>
                  <a:pt x="665156" y="368688"/>
                </a:lnTo>
                <a:lnTo>
                  <a:pt x="721602" y="373810"/>
                </a:lnTo>
                <a:lnTo>
                  <a:pt x="779836" y="378695"/>
                </a:lnTo>
                <a:lnTo>
                  <a:pt x="839799" y="383336"/>
                </a:lnTo>
                <a:lnTo>
                  <a:pt x="901429" y="387726"/>
                </a:lnTo>
                <a:lnTo>
                  <a:pt x="964665" y="391859"/>
                </a:lnTo>
                <a:lnTo>
                  <a:pt x="1029445" y="395727"/>
                </a:lnTo>
                <a:lnTo>
                  <a:pt x="1095709" y="399325"/>
                </a:lnTo>
                <a:lnTo>
                  <a:pt x="1163395" y="402645"/>
                </a:lnTo>
                <a:lnTo>
                  <a:pt x="1232442" y="405681"/>
                </a:lnTo>
                <a:lnTo>
                  <a:pt x="1302788" y="408425"/>
                </a:lnTo>
                <a:lnTo>
                  <a:pt x="1374373" y="410872"/>
                </a:lnTo>
                <a:lnTo>
                  <a:pt x="1447135" y="413015"/>
                </a:lnTo>
                <a:lnTo>
                  <a:pt x="1521013" y="414846"/>
                </a:lnTo>
                <a:lnTo>
                  <a:pt x="1595945" y="416359"/>
                </a:lnTo>
                <a:lnTo>
                  <a:pt x="1671872" y="417548"/>
                </a:lnTo>
                <a:lnTo>
                  <a:pt x="1748730" y="418406"/>
                </a:lnTo>
                <a:lnTo>
                  <a:pt x="1826460" y="418925"/>
                </a:lnTo>
                <a:lnTo>
                  <a:pt x="1905000" y="419100"/>
                </a:lnTo>
                <a:lnTo>
                  <a:pt x="1983539" y="418925"/>
                </a:lnTo>
                <a:lnTo>
                  <a:pt x="2061269" y="418406"/>
                </a:lnTo>
                <a:lnTo>
                  <a:pt x="2138127" y="417548"/>
                </a:lnTo>
                <a:lnTo>
                  <a:pt x="2214054" y="416359"/>
                </a:lnTo>
                <a:lnTo>
                  <a:pt x="2288986" y="414846"/>
                </a:lnTo>
                <a:lnTo>
                  <a:pt x="2362864" y="413015"/>
                </a:lnTo>
                <a:lnTo>
                  <a:pt x="2435626" y="410872"/>
                </a:lnTo>
                <a:lnTo>
                  <a:pt x="2507211" y="408425"/>
                </a:lnTo>
                <a:lnTo>
                  <a:pt x="2577557" y="405681"/>
                </a:lnTo>
                <a:lnTo>
                  <a:pt x="2646604" y="402645"/>
                </a:lnTo>
                <a:lnTo>
                  <a:pt x="2714290" y="399325"/>
                </a:lnTo>
                <a:lnTo>
                  <a:pt x="2780554" y="395727"/>
                </a:lnTo>
                <a:lnTo>
                  <a:pt x="2845334" y="391859"/>
                </a:lnTo>
                <a:lnTo>
                  <a:pt x="2908570" y="387726"/>
                </a:lnTo>
                <a:lnTo>
                  <a:pt x="2970200" y="383336"/>
                </a:lnTo>
                <a:lnTo>
                  <a:pt x="3030163" y="378695"/>
                </a:lnTo>
                <a:lnTo>
                  <a:pt x="3088397" y="373810"/>
                </a:lnTo>
                <a:lnTo>
                  <a:pt x="3144843" y="368688"/>
                </a:lnTo>
                <a:lnTo>
                  <a:pt x="3199437" y="363335"/>
                </a:lnTo>
                <a:lnTo>
                  <a:pt x="3252120" y="357759"/>
                </a:lnTo>
                <a:lnTo>
                  <a:pt x="3302830" y="351965"/>
                </a:lnTo>
                <a:lnTo>
                  <a:pt x="3351505" y="345960"/>
                </a:lnTo>
                <a:lnTo>
                  <a:pt x="3398085" y="339752"/>
                </a:lnTo>
                <a:lnTo>
                  <a:pt x="3442508" y="333347"/>
                </a:lnTo>
                <a:lnTo>
                  <a:pt x="3484713" y="326752"/>
                </a:lnTo>
                <a:lnTo>
                  <a:pt x="3524639" y="319973"/>
                </a:lnTo>
                <a:lnTo>
                  <a:pt x="3562225" y="313017"/>
                </a:lnTo>
                <a:lnTo>
                  <a:pt x="3630129" y="298601"/>
                </a:lnTo>
                <a:lnTo>
                  <a:pt x="3687937" y="283559"/>
                </a:lnTo>
                <a:lnTo>
                  <a:pt x="3735160" y="267943"/>
                </a:lnTo>
                <a:lnTo>
                  <a:pt x="3771306" y="251808"/>
                </a:lnTo>
                <a:lnTo>
                  <a:pt x="3803686" y="226748"/>
                </a:lnTo>
                <a:lnTo>
                  <a:pt x="3810000" y="209550"/>
                </a:lnTo>
                <a:lnTo>
                  <a:pt x="3808411" y="200905"/>
                </a:lnTo>
                <a:lnTo>
                  <a:pt x="3771306" y="167291"/>
                </a:lnTo>
                <a:lnTo>
                  <a:pt x="3735160" y="151156"/>
                </a:lnTo>
                <a:lnTo>
                  <a:pt x="3687937" y="135540"/>
                </a:lnTo>
                <a:lnTo>
                  <a:pt x="3630129" y="120498"/>
                </a:lnTo>
                <a:lnTo>
                  <a:pt x="3562225" y="106082"/>
                </a:lnTo>
                <a:lnTo>
                  <a:pt x="3524639" y="99126"/>
                </a:lnTo>
                <a:lnTo>
                  <a:pt x="3484713" y="92347"/>
                </a:lnTo>
                <a:lnTo>
                  <a:pt x="3442508" y="85752"/>
                </a:lnTo>
                <a:lnTo>
                  <a:pt x="3398085" y="79347"/>
                </a:lnTo>
                <a:lnTo>
                  <a:pt x="3351505" y="73139"/>
                </a:lnTo>
                <a:lnTo>
                  <a:pt x="3302830" y="67134"/>
                </a:lnTo>
                <a:lnTo>
                  <a:pt x="3252120" y="61340"/>
                </a:lnTo>
                <a:lnTo>
                  <a:pt x="3199437" y="55764"/>
                </a:lnTo>
                <a:lnTo>
                  <a:pt x="3144843" y="50411"/>
                </a:lnTo>
                <a:lnTo>
                  <a:pt x="3088397" y="45289"/>
                </a:lnTo>
                <a:lnTo>
                  <a:pt x="3030163" y="40404"/>
                </a:lnTo>
                <a:lnTo>
                  <a:pt x="2970200" y="35763"/>
                </a:lnTo>
                <a:lnTo>
                  <a:pt x="2908570" y="31373"/>
                </a:lnTo>
                <a:lnTo>
                  <a:pt x="2845334" y="27240"/>
                </a:lnTo>
                <a:lnTo>
                  <a:pt x="2780554" y="23372"/>
                </a:lnTo>
                <a:lnTo>
                  <a:pt x="2714290" y="19774"/>
                </a:lnTo>
                <a:lnTo>
                  <a:pt x="2646604" y="16454"/>
                </a:lnTo>
                <a:lnTo>
                  <a:pt x="2577557" y="13418"/>
                </a:lnTo>
                <a:lnTo>
                  <a:pt x="2507211" y="10674"/>
                </a:lnTo>
                <a:lnTo>
                  <a:pt x="2435626" y="8227"/>
                </a:lnTo>
                <a:lnTo>
                  <a:pt x="2362864" y="6084"/>
                </a:lnTo>
                <a:lnTo>
                  <a:pt x="2288986" y="4253"/>
                </a:lnTo>
                <a:lnTo>
                  <a:pt x="2214054" y="2740"/>
                </a:lnTo>
                <a:lnTo>
                  <a:pt x="2138127" y="1551"/>
                </a:lnTo>
                <a:lnTo>
                  <a:pt x="2061269" y="693"/>
                </a:lnTo>
                <a:lnTo>
                  <a:pt x="1983539" y="174"/>
                </a:lnTo>
                <a:lnTo>
                  <a:pt x="190500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32582" y="7574280"/>
            <a:ext cx="2125345" cy="495300"/>
          </a:xfrm>
          <a:custGeom>
            <a:avLst/>
            <a:gdLst/>
            <a:ahLst/>
            <a:cxnLst/>
            <a:rect l="l" t="t" r="r" b="b"/>
            <a:pathLst>
              <a:path w="2125345" h="495300">
                <a:moveTo>
                  <a:pt x="0" y="48768"/>
                </a:moveTo>
                <a:lnTo>
                  <a:pt x="410717" y="206502"/>
                </a:lnTo>
                <a:lnTo>
                  <a:pt x="410717" y="495300"/>
                </a:lnTo>
                <a:lnTo>
                  <a:pt x="2125217" y="495300"/>
                </a:lnTo>
                <a:lnTo>
                  <a:pt x="2125217" y="82296"/>
                </a:lnTo>
                <a:lnTo>
                  <a:pt x="410717" y="82296"/>
                </a:lnTo>
                <a:lnTo>
                  <a:pt x="0" y="48768"/>
                </a:lnTo>
                <a:close/>
              </a:path>
              <a:path w="2125345" h="495300">
                <a:moveTo>
                  <a:pt x="2125217" y="0"/>
                </a:moveTo>
                <a:lnTo>
                  <a:pt x="410717" y="0"/>
                </a:lnTo>
                <a:lnTo>
                  <a:pt x="410717" y="82296"/>
                </a:lnTo>
                <a:lnTo>
                  <a:pt x="2125217" y="82296"/>
                </a:lnTo>
                <a:lnTo>
                  <a:pt x="2125217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32582" y="7574280"/>
            <a:ext cx="2125345" cy="495300"/>
          </a:xfrm>
          <a:custGeom>
            <a:avLst/>
            <a:gdLst/>
            <a:ahLst/>
            <a:cxnLst/>
            <a:rect l="l" t="t" r="r" b="b"/>
            <a:pathLst>
              <a:path w="2125345" h="495300">
                <a:moveTo>
                  <a:pt x="410717" y="0"/>
                </a:moveTo>
                <a:lnTo>
                  <a:pt x="410717" y="82296"/>
                </a:lnTo>
                <a:lnTo>
                  <a:pt x="0" y="48768"/>
                </a:lnTo>
                <a:lnTo>
                  <a:pt x="410717" y="206502"/>
                </a:lnTo>
                <a:lnTo>
                  <a:pt x="410717" y="495300"/>
                </a:lnTo>
                <a:lnTo>
                  <a:pt x="2125217" y="495300"/>
                </a:lnTo>
                <a:lnTo>
                  <a:pt x="2125217" y="0"/>
                </a:lnTo>
                <a:lnTo>
                  <a:pt x="696467" y="0"/>
                </a:lnTo>
                <a:lnTo>
                  <a:pt x="410717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684270" y="7624824"/>
            <a:ext cx="1446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315" marR="5080" indent="-4889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Discussed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the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next  lecture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1161" y="797305"/>
            <a:ext cx="291973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What You Should</a:t>
            </a:r>
            <a:r>
              <a:rPr dirty="0" sz="2200" spc="-70"/>
              <a:t> </a:t>
            </a:r>
            <a:r>
              <a:rPr dirty="0" sz="2200" spc="-5"/>
              <a:t>Know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290319" y="1195830"/>
            <a:ext cx="3812540" cy="134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238760" indent="-171450">
              <a:lnSpc>
                <a:spcPct val="100000"/>
              </a:lnSpc>
              <a:spcBef>
                <a:spcPts val="10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How to </a:t>
            </a:r>
            <a:r>
              <a:rPr dirty="0" sz="1600">
                <a:latin typeface="Tahoma"/>
                <a:cs typeface="Tahoma"/>
              </a:rPr>
              <a:t>implement multivariate Least-  </a:t>
            </a:r>
            <a:r>
              <a:rPr dirty="0" sz="1600" spc="-5">
                <a:latin typeface="Tahoma"/>
                <a:cs typeface="Tahoma"/>
              </a:rPr>
              <a:t>squares </a:t>
            </a:r>
            <a:r>
              <a:rPr dirty="0" sz="1600">
                <a:latin typeface="Tahoma"/>
                <a:cs typeface="Tahoma"/>
              </a:rPr>
              <a:t>linear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regression.</a:t>
            </a:r>
            <a:endParaRPr sz="16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184785" algn="l"/>
              </a:tabLst>
            </a:pPr>
            <a:r>
              <a:rPr dirty="0" sz="1600" spc="-5">
                <a:latin typeface="Tahoma"/>
                <a:cs typeface="Tahoma"/>
              </a:rPr>
              <a:t>Derivation of least squares as max.  </a:t>
            </a:r>
            <a:r>
              <a:rPr dirty="0" sz="1600">
                <a:latin typeface="Tahoma"/>
                <a:cs typeface="Tahoma"/>
              </a:rPr>
              <a:t>likelihood </a:t>
            </a:r>
            <a:r>
              <a:rPr dirty="0" sz="1600" spc="-5">
                <a:latin typeface="Tahoma"/>
                <a:cs typeface="Tahoma"/>
              </a:rPr>
              <a:t>estimator </a:t>
            </a:r>
            <a:r>
              <a:rPr dirty="0" sz="1600">
                <a:latin typeface="Tahoma"/>
                <a:cs typeface="Tahoma"/>
              </a:rPr>
              <a:t>of linear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coefficients</a:t>
            </a:r>
            <a:endParaRPr sz="1600">
              <a:latin typeface="Tahoma"/>
              <a:cs typeface="Tahoma"/>
            </a:endParaRPr>
          </a:p>
          <a:p>
            <a:pPr marL="184150" indent="-172085">
              <a:lnSpc>
                <a:spcPct val="100000"/>
              </a:lnSpc>
              <a:spcBef>
                <a:spcPts val="375"/>
              </a:spcBef>
              <a:buChar char="•"/>
              <a:tabLst>
                <a:tab pos="184785" algn="l"/>
              </a:tabLst>
            </a:pPr>
            <a:r>
              <a:rPr dirty="0" sz="1600">
                <a:latin typeface="Tahoma"/>
                <a:cs typeface="Tahoma"/>
              </a:rPr>
              <a:t>The general gradient descent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rule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R="67310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What You Should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Know</a:t>
            </a:r>
            <a:endParaRPr sz="2200">
              <a:latin typeface="Tahoma"/>
              <a:cs typeface="Tahoma"/>
            </a:endParaRPr>
          </a:p>
          <a:p>
            <a:pPr marL="382270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382270" algn="l"/>
                <a:tab pos="382905" algn="l"/>
              </a:tabLst>
            </a:pPr>
            <a:r>
              <a:rPr dirty="0" sz="1600" spc="-5">
                <a:latin typeface="Tahoma"/>
                <a:cs typeface="Tahoma"/>
              </a:rPr>
              <a:t>Perceptrons</a:t>
            </a:r>
            <a:endParaRPr sz="1600">
              <a:latin typeface="Tahoma"/>
              <a:cs typeface="Tahoma"/>
            </a:endParaRPr>
          </a:p>
          <a:p>
            <a:pPr marL="391795">
              <a:lnSpc>
                <a:spcPct val="100000"/>
              </a:lnSpc>
              <a:spcBef>
                <a:spcPts val="285"/>
              </a:spcBef>
            </a:pP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Linear output, least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squares</a:t>
            </a:r>
            <a:endParaRPr sz="1200">
              <a:latin typeface="Tahoma"/>
              <a:cs typeface="Tahoma"/>
            </a:endParaRPr>
          </a:p>
          <a:p>
            <a:pPr marL="391795">
              <a:lnSpc>
                <a:spcPct val="100000"/>
              </a:lnSpc>
              <a:spcBef>
                <a:spcPts val="284"/>
              </a:spcBef>
            </a:pP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Sigmoid output, </a:t>
            </a:r>
            <a:r>
              <a:rPr dirty="0" sz="1200">
                <a:latin typeface="Tahoma"/>
                <a:cs typeface="Tahoma"/>
              </a:rPr>
              <a:t>least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squares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382270" indent="-229235">
              <a:lnSpc>
                <a:spcPct val="100000"/>
              </a:lnSpc>
              <a:buChar char="•"/>
              <a:tabLst>
                <a:tab pos="382270" algn="l"/>
                <a:tab pos="382905" algn="l"/>
              </a:tabLst>
            </a:pPr>
            <a:r>
              <a:rPr dirty="0" sz="1600">
                <a:latin typeface="Tahoma"/>
                <a:cs typeface="Tahoma"/>
              </a:rPr>
              <a:t>Multilayer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nets</a:t>
            </a:r>
            <a:endParaRPr sz="1600">
              <a:latin typeface="Tahoma"/>
              <a:cs typeface="Tahoma"/>
            </a:endParaRPr>
          </a:p>
          <a:p>
            <a:pPr marL="391795">
              <a:lnSpc>
                <a:spcPct val="100000"/>
              </a:lnSpc>
              <a:spcBef>
                <a:spcPts val="280"/>
              </a:spcBef>
            </a:pP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idea behind back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prop</a:t>
            </a:r>
            <a:endParaRPr sz="1200">
              <a:latin typeface="Tahoma"/>
              <a:cs typeface="Tahoma"/>
            </a:endParaRPr>
          </a:p>
          <a:p>
            <a:pPr marL="391795">
              <a:lnSpc>
                <a:spcPct val="100000"/>
              </a:lnSpc>
              <a:spcBef>
                <a:spcPts val="290"/>
              </a:spcBef>
            </a:pPr>
            <a:r>
              <a:rPr dirty="0" sz="1200" spc="105">
                <a:latin typeface="Wingdings"/>
                <a:cs typeface="Wingdings"/>
              </a:rPr>
              <a:t>€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ahoma"/>
                <a:cs typeface="Tahoma"/>
              </a:rPr>
              <a:t>Awareness </a:t>
            </a:r>
            <a:r>
              <a:rPr dirty="0" sz="1200" spc="-5">
                <a:latin typeface="Tahoma"/>
                <a:cs typeface="Tahoma"/>
              </a:rPr>
              <a:t>of </a:t>
            </a:r>
            <a:r>
              <a:rPr dirty="0" sz="1200">
                <a:latin typeface="Tahoma"/>
                <a:cs typeface="Tahoma"/>
              </a:rPr>
              <a:t>better </a:t>
            </a:r>
            <a:r>
              <a:rPr dirty="0" sz="1200" spc="-5">
                <a:latin typeface="Tahoma"/>
                <a:cs typeface="Tahoma"/>
              </a:rPr>
              <a:t>minimization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methods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445770" indent="-292735">
              <a:lnSpc>
                <a:spcPct val="100000"/>
              </a:lnSpc>
              <a:spcBef>
                <a:spcPts val="5"/>
              </a:spcBef>
              <a:buChar char="•"/>
              <a:tabLst>
                <a:tab pos="445770" algn="l"/>
                <a:tab pos="446405" algn="l"/>
                <a:tab pos="1904364" algn="l"/>
              </a:tabLst>
            </a:pPr>
            <a:r>
              <a:rPr dirty="0" sz="1600" spc="-5">
                <a:latin typeface="Tahoma"/>
                <a:cs typeface="Tahoma"/>
              </a:rPr>
              <a:t>Generalization.	</a:t>
            </a:r>
            <a:r>
              <a:rPr dirty="0" sz="1600">
                <a:latin typeface="Tahoma"/>
                <a:cs typeface="Tahoma"/>
              </a:rPr>
              <a:t>What it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means.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9735" y="797305"/>
            <a:ext cx="1875789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APPLICATIONS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1303019" y="1195830"/>
            <a:ext cx="3970020" cy="2335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Tahoma"/>
                <a:cs typeface="Tahoma"/>
              </a:rPr>
              <a:t>To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 spc="-5">
                <a:latin typeface="Tahoma"/>
                <a:cs typeface="Tahoma"/>
              </a:rPr>
              <a:t>Discuss: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71475" indent="-143510">
              <a:lnSpc>
                <a:spcPct val="100000"/>
              </a:lnSpc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What can non-linear regression be useful</a:t>
            </a:r>
            <a:r>
              <a:rPr dirty="0" sz="1400" spc="7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for?</a:t>
            </a:r>
            <a:endParaRPr sz="1400">
              <a:latin typeface="Tahoma"/>
              <a:cs typeface="Tahoma"/>
            </a:endParaRPr>
          </a:p>
          <a:p>
            <a:pPr marL="371475" marR="340360" indent="-143510">
              <a:lnSpc>
                <a:spcPct val="100000"/>
              </a:lnSpc>
              <a:spcBef>
                <a:spcPts val="1185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What can neural nets (used as non-linear  regressors) be useful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for?</a:t>
            </a:r>
            <a:endParaRPr sz="1400">
              <a:latin typeface="Tahoma"/>
              <a:cs typeface="Tahoma"/>
            </a:endParaRPr>
          </a:p>
          <a:p>
            <a:pPr marL="371475" marR="491490" indent="-143510">
              <a:lnSpc>
                <a:spcPct val="100000"/>
              </a:lnSpc>
              <a:spcBef>
                <a:spcPts val="1185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What are the advantages of N. Nets for  nonlinear regression?</a:t>
            </a:r>
            <a:endParaRPr sz="1400">
              <a:latin typeface="Tahoma"/>
              <a:cs typeface="Tahoma"/>
            </a:endParaRPr>
          </a:p>
          <a:p>
            <a:pPr marL="3714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372110" algn="l"/>
              </a:tabLst>
            </a:pPr>
            <a:r>
              <a:rPr dirty="0" sz="1400" spc="-5">
                <a:latin typeface="Tahoma"/>
                <a:cs typeface="Tahoma"/>
              </a:rPr>
              <a:t>What are the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disadvantages?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R="68580">
              <a:lnSpc>
                <a:spcPct val="100000"/>
              </a:lnSpc>
              <a:spcBef>
                <a:spcPts val="284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Other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Uses of Neural</a:t>
            </a:r>
            <a:r>
              <a:rPr dirty="0" sz="2200" spc="-2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Nets…</a:t>
            </a:r>
            <a:endParaRPr sz="2200">
              <a:latin typeface="Tahoma"/>
              <a:cs typeface="Tahoma"/>
            </a:endParaRPr>
          </a:p>
          <a:p>
            <a:pPr marL="325120" indent="-172085">
              <a:lnSpc>
                <a:spcPct val="100000"/>
              </a:lnSpc>
              <a:spcBef>
                <a:spcPts val="49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Time </a:t>
            </a:r>
            <a:r>
              <a:rPr dirty="0" sz="1600" spc="-5">
                <a:latin typeface="Tahoma"/>
                <a:cs typeface="Tahoma"/>
              </a:rPr>
              <a:t>series with recurrent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nets</a:t>
            </a:r>
            <a:endParaRPr sz="1600">
              <a:latin typeface="Tahoma"/>
              <a:cs typeface="Tahoma"/>
            </a:endParaRPr>
          </a:p>
          <a:p>
            <a:pPr marL="325120" marR="41148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Unsupervised learning (clustering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principal  </a:t>
            </a:r>
            <a:r>
              <a:rPr dirty="0" sz="1600" spc="-5">
                <a:latin typeface="Tahoma"/>
                <a:cs typeface="Tahoma"/>
              </a:rPr>
              <a:t>components </a:t>
            </a:r>
            <a:r>
              <a:rPr dirty="0" sz="1600">
                <a:latin typeface="Tahoma"/>
                <a:cs typeface="Tahoma"/>
              </a:rPr>
              <a:t>and non-linear </a:t>
            </a:r>
            <a:r>
              <a:rPr dirty="0" sz="1600" spc="-5">
                <a:latin typeface="Tahoma"/>
                <a:cs typeface="Tahoma"/>
              </a:rPr>
              <a:t>versions  thereof)</a:t>
            </a:r>
            <a:endParaRPr sz="1600">
              <a:latin typeface="Tahoma"/>
              <a:cs typeface="Tahoma"/>
            </a:endParaRPr>
          </a:p>
          <a:p>
            <a:pPr marL="325120" marR="593090" indent="-171450">
              <a:lnSpc>
                <a:spcPct val="100000"/>
              </a:lnSpc>
              <a:spcBef>
                <a:spcPts val="375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Combinatorial optimization </a:t>
            </a:r>
            <a:r>
              <a:rPr dirty="0" sz="1600" spc="-5">
                <a:latin typeface="Tahoma"/>
                <a:cs typeface="Tahoma"/>
              </a:rPr>
              <a:t>with Hopfield  </a:t>
            </a:r>
            <a:r>
              <a:rPr dirty="0" sz="1600">
                <a:latin typeface="Tahoma"/>
                <a:cs typeface="Tahoma"/>
              </a:rPr>
              <a:t>nets, </a:t>
            </a:r>
            <a:r>
              <a:rPr dirty="0" sz="1600" spc="-5">
                <a:latin typeface="Tahoma"/>
                <a:cs typeface="Tahoma"/>
              </a:rPr>
              <a:t>Boltzmann</a:t>
            </a:r>
            <a:r>
              <a:rPr dirty="0" sz="1600" spc="-1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Machines</a:t>
            </a:r>
            <a:endParaRPr sz="1600">
              <a:latin typeface="Tahoma"/>
              <a:cs typeface="Tahoma"/>
            </a:endParaRPr>
          </a:p>
          <a:p>
            <a:pPr marL="325120" marR="1424940" indent="-171450">
              <a:lnSpc>
                <a:spcPct val="100000"/>
              </a:lnSpc>
              <a:spcBef>
                <a:spcPts val="380"/>
              </a:spcBef>
              <a:buChar char="•"/>
              <a:tabLst>
                <a:tab pos="325755" algn="l"/>
              </a:tabLst>
            </a:pPr>
            <a:r>
              <a:rPr dirty="0" sz="1600">
                <a:latin typeface="Tahoma"/>
                <a:cs typeface="Tahoma"/>
              </a:rPr>
              <a:t>Evaluation </a:t>
            </a:r>
            <a:r>
              <a:rPr dirty="0" sz="1600" spc="-5">
                <a:latin typeface="Tahoma"/>
                <a:cs typeface="Tahoma"/>
              </a:rPr>
              <a:t>function </a:t>
            </a:r>
            <a:r>
              <a:rPr dirty="0" sz="1600">
                <a:latin typeface="Tahoma"/>
                <a:cs typeface="Tahoma"/>
              </a:rPr>
              <a:t>learning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(in  </a:t>
            </a:r>
            <a:r>
              <a:rPr dirty="0" sz="1600" spc="-5">
                <a:latin typeface="Tahoma"/>
                <a:cs typeface="Tahoma"/>
              </a:rPr>
              <a:t>reinforcement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learning)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9716" y="797305"/>
            <a:ext cx="2197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019" y="1844294"/>
            <a:ext cx="1403985" cy="1306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1450" marR="5080" indent="-171450">
              <a:lnSpc>
                <a:spcPct val="994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The maximum  likelihood </a:t>
            </a:r>
            <a:r>
              <a:rPr dirty="0" sz="1450" spc="-40" i="1">
                <a:latin typeface="Tahoma"/>
                <a:cs typeface="Tahoma"/>
              </a:rPr>
              <a:t>w </a:t>
            </a:r>
            <a:r>
              <a:rPr dirty="0" sz="1400" spc="-5">
                <a:latin typeface="Tahoma"/>
                <a:cs typeface="Tahoma"/>
              </a:rPr>
              <a:t>is  the one </a:t>
            </a:r>
            <a:r>
              <a:rPr dirty="0" sz="1400" spc="-10">
                <a:latin typeface="Tahoma"/>
                <a:cs typeface="Tahoma"/>
              </a:rPr>
              <a:t>that  </a:t>
            </a:r>
            <a:r>
              <a:rPr dirty="0" sz="1400" spc="-5">
                <a:latin typeface="Tahoma"/>
                <a:cs typeface="Tahoma"/>
              </a:rPr>
              <a:t>minimizes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sum-  of-squares of  </a:t>
            </a:r>
            <a:r>
              <a:rPr dirty="0" u="sng" sz="1400" spc="-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residuals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3728" y="3172012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6936" y="3156774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5482" y="3156774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6426" y="2631760"/>
            <a:ext cx="73660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1211" y="3178664"/>
            <a:ext cx="40322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52095" algn="l"/>
              </a:tabLst>
            </a:pPr>
            <a:r>
              <a:rPr dirty="0" sz="1600" spc="10" i="1">
                <a:latin typeface="Times New Roman"/>
                <a:cs typeface="Times New Roman"/>
              </a:rPr>
              <a:t>x</a:t>
            </a:r>
            <a:r>
              <a:rPr dirty="0" sz="1600" spc="10" i="1">
                <a:latin typeface="Times New Roman"/>
                <a:cs typeface="Times New Roman"/>
              </a:rPr>
              <a:t>	</a:t>
            </a:r>
            <a:r>
              <a:rPr dirty="0" sz="1600" spc="20" i="1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019" y="3463097"/>
            <a:ext cx="421068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44475">
              <a:lnSpc>
                <a:spcPts val="1070"/>
              </a:lnSpc>
              <a:spcBef>
                <a:spcPts val="100"/>
              </a:spcBef>
            </a:pP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  <a:p>
            <a:pPr algn="ctr" marR="249554">
              <a:lnSpc>
                <a:spcPts val="1670"/>
              </a:lnSpc>
            </a:pPr>
            <a:r>
              <a:rPr dirty="0" sz="1400" spc="-5">
                <a:latin typeface="Tahoma"/>
                <a:cs typeface="Tahoma"/>
              </a:rPr>
              <a:t>We want to minimize a quadratic function of</a:t>
            </a:r>
            <a:r>
              <a:rPr dirty="0" sz="1400" spc="50">
                <a:latin typeface="Tahoma"/>
                <a:cs typeface="Tahoma"/>
              </a:rPr>
              <a:t> </a:t>
            </a:r>
            <a:r>
              <a:rPr dirty="0" sz="1450" spc="-20" i="1">
                <a:latin typeface="Tahoma"/>
                <a:cs typeface="Tahoma"/>
              </a:rPr>
              <a:t>w</a:t>
            </a:r>
            <a:r>
              <a:rPr dirty="0" sz="1400" spc="-2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3365500" algn="l"/>
              </a:tabLst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</a:t>
            </a:r>
            <a:r>
              <a:rPr dirty="0" sz="600" spc="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W.</a:t>
            </a:r>
            <a:r>
              <a:rPr dirty="0" sz="600" spc="1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0603" y="2959411"/>
            <a:ext cx="4635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2872" y="3126897"/>
            <a:ext cx="37401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195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218" y="3126897"/>
            <a:ext cx="125031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8365" algn="l"/>
              </a:tabLst>
            </a:pP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195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  </a:t>
            </a:r>
            <a:r>
              <a:rPr dirty="0" sz="950" spc="16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	</a:t>
            </a: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6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8321" y="2623211"/>
            <a:ext cx="85788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82270" algn="l"/>
                <a:tab pos="810895" algn="l"/>
              </a:tabLst>
            </a:pPr>
            <a:r>
              <a:rPr dirty="0" baseline="1133" sz="3675" spc="-7">
                <a:latin typeface="Symbol"/>
                <a:cs typeface="Symbol"/>
              </a:rPr>
              <a:t></a:t>
            </a:r>
            <a:r>
              <a:rPr dirty="0" baseline="1133" sz="3675" spc="-7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2473" y="3020596"/>
            <a:ext cx="15379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79730" algn="l"/>
                <a:tab pos="1475740" algn="l"/>
              </a:tabLst>
            </a:pPr>
            <a:r>
              <a:rPr dirty="0" sz="2550" spc="-455">
                <a:latin typeface="Symbol"/>
                <a:cs typeface="Symbol"/>
              </a:rPr>
              <a:t></a:t>
            </a:r>
            <a:r>
              <a:rPr dirty="0" sz="1600" spc="15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10" i="1">
                <a:latin typeface="Times New Roman"/>
                <a:cs typeface="Times New Roman"/>
              </a:rPr>
              <a:t>x</a:t>
            </a:r>
            <a:r>
              <a:rPr dirty="0" sz="1600" spc="-5" i="1">
                <a:latin typeface="Times New Roman"/>
                <a:cs typeface="Times New Roman"/>
              </a:rPr>
              <a:t> </a:t>
            </a:r>
            <a:r>
              <a:rPr dirty="0" sz="1600" spc="10" i="1">
                <a:latin typeface="Times New Roman"/>
                <a:cs typeface="Times New Roman"/>
              </a:rPr>
              <a:t>y</a:t>
            </a:r>
            <a:r>
              <a:rPr dirty="0" sz="1600" spc="15" i="1">
                <a:latin typeface="Times New Roman"/>
                <a:cs typeface="Times New Roman"/>
              </a:rPr>
              <a:t> </a:t>
            </a:r>
            <a:r>
              <a:rPr dirty="0" sz="2550" spc="-595">
                <a:latin typeface="Symbol"/>
                <a:cs typeface="Symbol"/>
              </a:rPr>
              <a:t></a:t>
            </a:r>
            <a:r>
              <a:rPr dirty="0" sz="1600" spc="130" i="1">
                <a:latin typeface="Times New Roman"/>
                <a:cs typeface="Times New Roman"/>
              </a:rPr>
              <a:t>w</a:t>
            </a:r>
            <a:r>
              <a:rPr dirty="0" sz="1600" spc="15">
                <a:latin typeface="Symbol"/>
                <a:cs typeface="Symbol"/>
              </a:rPr>
              <a:t>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2850" spc="-465">
                <a:latin typeface="Symbol"/>
                <a:cs typeface="Symbol"/>
              </a:rPr>
              <a:t>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-60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8093" y="3178664"/>
            <a:ext cx="74866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87350" algn="l"/>
                <a:tab pos="621665" algn="l"/>
              </a:tabLst>
            </a:pPr>
            <a:r>
              <a:rPr dirty="0" sz="1600" spc="15">
                <a:latin typeface="Symbol"/>
                <a:cs typeface="Symbol"/>
              </a:rPr>
              <a:t></a:t>
            </a:r>
            <a:r>
              <a:rPr dirty="0" sz="1600" spc="15">
                <a:latin typeface="Times New Roman"/>
                <a:cs typeface="Times New Roman"/>
              </a:rPr>
              <a:t>	</a:t>
            </a:r>
            <a:r>
              <a:rPr dirty="0" sz="1600" spc="10" i="1">
                <a:latin typeface="Times New Roman"/>
                <a:cs typeface="Times New Roman"/>
              </a:rPr>
              <a:t>y</a:t>
            </a:r>
            <a:r>
              <a:rPr dirty="0" sz="1600" spc="10" i="1">
                <a:latin typeface="Times New Roman"/>
                <a:cs typeface="Times New Roman"/>
              </a:rPr>
              <a:t>	</a:t>
            </a:r>
            <a:r>
              <a:rPr dirty="0" sz="1600" spc="15">
                <a:latin typeface="Symbol"/>
                <a:cs typeface="Symbol"/>
              </a:rPr>
              <a:t>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5027" y="2608627"/>
            <a:ext cx="125031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5145" algn="l"/>
              </a:tabLst>
            </a:pPr>
            <a:r>
              <a:rPr dirty="0" sz="1600" spc="15">
                <a:latin typeface="Symbol"/>
                <a:cs typeface="Symbol"/>
              </a:rPr>
              <a:t></a:t>
            </a:r>
            <a:r>
              <a:rPr dirty="0" sz="1600" spc="-150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Symbol"/>
                <a:cs typeface="Symbol"/>
              </a:rPr>
              <a:t></a:t>
            </a:r>
            <a:r>
              <a:rPr dirty="0" sz="1600" spc="15">
                <a:latin typeface="Times New Roman"/>
                <a:cs typeface="Times New Roman"/>
              </a:rPr>
              <a:t>	</a:t>
            </a:r>
            <a:r>
              <a:rPr dirty="0" sz="2150" spc="-60">
                <a:latin typeface="Symbol"/>
                <a:cs typeface="Symbol"/>
              </a:rPr>
              <a:t></a:t>
            </a:r>
            <a:r>
              <a:rPr dirty="0" sz="1600" spc="-60" i="1">
                <a:latin typeface="Times New Roman"/>
                <a:cs typeface="Times New Roman"/>
              </a:rPr>
              <a:t>y </a:t>
            </a:r>
            <a:r>
              <a:rPr dirty="0" sz="1600" spc="15">
                <a:latin typeface="Symbol"/>
                <a:cs typeface="Symbol"/>
              </a:rPr>
              <a:t>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15" i="1">
                <a:latin typeface="Times New Roman"/>
                <a:cs typeface="Times New Roman"/>
              </a:rPr>
              <a:t>wx</a:t>
            </a:r>
            <a:r>
              <a:rPr dirty="0" sz="1600" spc="-140" i="1">
                <a:latin typeface="Times New Roman"/>
                <a:cs typeface="Times New Roman"/>
              </a:rPr>
              <a:t> </a:t>
            </a:r>
            <a:r>
              <a:rPr dirty="0" sz="2150" spc="-235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4700" y="1301496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14700" y="252069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28575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43300" y="1339596"/>
            <a:ext cx="1104900" cy="981075"/>
          </a:xfrm>
          <a:custGeom>
            <a:avLst/>
            <a:gdLst/>
            <a:ahLst/>
            <a:cxnLst/>
            <a:rect l="l" t="t" r="r" b="b"/>
            <a:pathLst>
              <a:path w="1104900" h="981075">
                <a:moveTo>
                  <a:pt x="0" y="0"/>
                </a:moveTo>
                <a:lnTo>
                  <a:pt x="27231" y="53711"/>
                </a:lnTo>
                <a:lnTo>
                  <a:pt x="43508" y="89176"/>
                </a:lnTo>
                <a:lnTo>
                  <a:pt x="61390" y="129529"/>
                </a:lnTo>
                <a:lnTo>
                  <a:pt x="80751" y="174133"/>
                </a:lnTo>
                <a:lnTo>
                  <a:pt x="101465" y="222349"/>
                </a:lnTo>
                <a:lnTo>
                  <a:pt x="123405" y="273539"/>
                </a:lnTo>
                <a:lnTo>
                  <a:pt x="146445" y="327067"/>
                </a:lnTo>
                <a:lnTo>
                  <a:pt x="170458" y="382293"/>
                </a:lnTo>
                <a:lnTo>
                  <a:pt x="195319" y="438579"/>
                </a:lnTo>
                <a:lnTo>
                  <a:pt x="220901" y="495289"/>
                </a:lnTo>
                <a:lnTo>
                  <a:pt x="247078" y="551783"/>
                </a:lnTo>
                <a:lnTo>
                  <a:pt x="273723" y="607423"/>
                </a:lnTo>
                <a:lnTo>
                  <a:pt x="300710" y="661573"/>
                </a:lnTo>
                <a:lnTo>
                  <a:pt x="327913" y="713593"/>
                </a:lnTo>
                <a:lnTo>
                  <a:pt x="355204" y="762846"/>
                </a:lnTo>
                <a:lnTo>
                  <a:pt x="382459" y="808694"/>
                </a:lnTo>
                <a:lnTo>
                  <a:pt x="409551" y="850499"/>
                </a:lnTo>
                <a:lnTo>
                  <a:pt x="436352" y="887622"/>
                </a:lnTo>
                <a:lnTo>
                  <a:pt x="462738" y="919427"/>
                </a:lnTo>
                <a:lnTo>
                  <a:pt x="513756" y="964526"/>
                </a:lnTo>
                <a:lnTo>
                  <a:pt x="561594" y="980694"/>
                </a:lnTo>
                <a:lnTo>
                  <a:pt x="584951" y="976747"/>
                </a:lnTo>
                <a:lnTo>
                  <a:pt x="633257" y="946930"/>
                </a:lnTo>
                <a:lnTo>
                  <a:pt x="683119" y="891785"/>
                </a:lnTo>
                <a:lnTo>
                  <a:pt x="708421" y="856178"/>
                </a:lnTo>
                <a:lnTo>
                  <a:pt x="733859" y="815995"/>
                </a:lnTo>
                <a:lnTo>
                  <a:pt x="759347" y="771821"/>
                </a:lnTo>
                <a:lnTo>
                  <a:pt x="784800" y="724242"/>
                </a:lnTo>
                <a:lnTo>
                  <a:pt x="810134" y="673843"/>
                </a:lnTo>
                <a:lnTo>
                  <a:pt x="835265" y="621210"/>
                </a:lnTo>
                <a:lnTo>
                  <a:pt x="860107" y="566927"/>
                </a:lnTo>
                <a:lnTo>
                  <a:pt x="884576" y="511582"/>
                </a:lnTo>
                <a:lnTo>
                  <a:pt x="908587" y="455758"/>
                </a:lnTo>
                <a:lnTo>
                  <a:pt x="932056" y="400041"/>
                </a:lnTo>
                <a:lnTo>
                  <a:pt x="954898" y="345016"/>
                </a:lnTo>
                <a:lnTo>
                  <a:pt x="977029" y="291270"/>
                </a:lnTo>
                <a:lnTo>
                  <a:pt x="998362" y="239387"/>
                </a:lnTo>
                <a:lnTo>
                  <a:pt x="1018815" y="189952"/>
                </a:lnTo>
                <a:lnTo>
                  <a:pt x="1038302" y="143552"/>
                </a:lnTo>
                <a:lnTo>
                  <a:pt x="1056739" y="100771"/>
                </a:lnTo>
                <a:lnTo>
                  <a:pt x="1074040" y="62195"/>
                </a:lnTo>
                <a:lnTo>
                  <a:pt x="1090122" y="28409"/>
                </a:lnTo>
                <a:lnTo>
                  <a:pt x="1104900" y="0"/>
                </a:lnTo>
              </a:path>
            </a:pathLst>
          </a:custGeom>
          <a:ln w="28575">
            <a:solidFill>
              <a:srgbClr val="058C0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373120" y="2258822"/>
            <a:ext cx="6127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E(w)	</a:t>
            </a:r>
            <a:r>
              <a:rPr dirty="0" baseline="-33333" sz="1500" b="1">
                <a:latin typeface="Times New Roman"/>
                <a:cs typeface="Times New Roman"/>
              </a:rPr>
              <a:t>w</a:t>
            </a:r>
            <a:endParaRPr baseline="-33333"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38600" y="2363723"/>
            <a:ext cx="609600" cy="85725"/>
          </a:xfrm>
          <a:custGeom>
            <a:avLst/>
            <a:gdLst/>
            <a:ahLst/>
            <a:cxnLst/>
            <a:rect l="l" t="t" r="r" b="b"/>
            <a:pathLst>
              <a:path w="609600" h="85725">
                <a:moveTo>
                  <a:pt x="523494" y="0"/>
                </a:moveTo>
                <a:lnTo>
                  <a:pt x="523494" y="85344"/>
                </a:lnTo>
                <a:lnTo>
                  <a:pt x="580385" y="57150"/>
                </a:lnTo>
                <a:lnTo>
                  <a:pt x="537972" y="57150"/>
                </a:lnTo>
                <a:lnTo>
                  <a:pt x="537972" y="28194"/>
                </a:lnTo>
                <a:lnTo>
                  <a:pt x="580385" y="28194"/>
                </a:lnTo>
                <a:lnTo>
                  <a:pt x="523494" y="0"/>
                </a:lnTo>
                <a:close/>
              </a:path>
              <a:path w="609600" h="85725">
                <a:moveTo>
                  <a:pt x="523494" y="28194"/>
                </a:moveTo>
                <a:lnTo>
                  <a:pt x="0" y="28194"/>
                </a:lnTo>
                <a:lnTo>
                  <a:pt x="0" y="57150"/>
                </a:lnTo>
                <a:lnTo>
                  <a:pt x="523494" y="57150"/>
                </a:lnTo>
                <a:lnTo>
                  <a:pt x="523494" y="28194"/>
                </a:lnTo>
                <a:close/>
              </a:path>
              <a:path w="609600" h="85725">
                <a:moveTo>
                  <a:pt x="580385" y="28194"/>
                </a:moveTo>
                <a:lnTo>
                  <a:pt x="537972" y="28194"/>
                </a:lnTo>
                <a:lnTo>
                  <a:pt x="537972" y="57150"/>
                </a:lnTo>
                <a:lnTo>
                  <a:pt x="580385" y="57150"/>
                </a:lnTo>
                <a:lnTo>
                  <a:pt x="609600" y="42672"/>
                </a:lnTo>
                <a:lnTo>
                  <a:pt x="580385" y="2819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86328" y="1834895"/>
            <a:ext cx="85725" cy="381000"/>
          </a:xfrm>
          <a:custGeom>
            <a:avLst/>
            <a:gdLst/>
            <a:ahLst/>
            <a:cxnLst/>
            <a:rect l="l" t="t" r="r" b="b"/>
            <a:pathLst>
              <a:path w="85725" h="381000">
                <a:moveTo>
                  <a:pt x="57150" y="71627"/>
                </a:moveTo>
                <a:lnTo>
                  <a:pt x="28194" y="71627"/>
                </a:lnTo>
                <a:lnTo>
                  <a:pt x="28194" y="381000"/>
                </a:lnTo>
                <a:lnTo>
                  <a:pt x="57150" y="381000"/>
                </a:lnTo>
                <a:lnTo>
                  <a:pt x="57150" y="71627"/>
                </a:lnTo>
                <a:close/>
              </a:path>
              <a:path w="85725" h="381000">
                <a:moveTo>
                  <a:pt x="42672" y="0"/>
                </a:moveTo>
                <a:lnTo>
                  <a:pt x="0" y="85344"/>
                </a:lnTo>
                <a:lnTo>
                  <a:pt x="28194" y="85344"/>
                </a:lnTo>
                <a:lnTo>
                  <a:pt x="28194" y="71627"/>
                </a:lnTo>
                <a:lnTo>
                  <a:pt x="78486" y="71627"/>
                </a:lnTo>
                <a:lnTo>
                  <a:pt x="42672" y="0"/>
                </a:lnTo>
                <a:close/>
              </a:path>
              <a:path w="85725" h="381000">
                <a:moveTo>
                  <a:pt x="78486" y="71627"/>
                </a:moveTo>
                <a:lnTo>
                  <a:pt x="57150" y="71627"/>
                </a:lnTo>
                <a:lnTo>
                  <a:pt x="57150" y="85344"/>
                </a:lnTo>
                <a:lnTo>
                  <a:pt x="85344" y="85344"/>
                </a:lnTo>
                <a:lnTo>
                  <a:pt x="78486" y="71627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03019" y="4874250"/>
            <a:ext cx="3194050" cy="11658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96315">
              <a:lnSpc>
                <a:spcPct val="100000"/>
              </a:lnSpc>
              <a:spcBef>
                <a:spcPts val="890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dirty="0" sz="2200" spc="-6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171450" marR="1250950" indent="-171450">
              <a:lnSpc>
                <a:spcPct val="100000"/>
              </a:lnSpc>
              <a:spcBef>
                <a:spcPts val="500"/>
              </a:spcBef>
            </a:pPr>
            <a:r>
              <a:rPr dirty="0" sz="1400" spc="-5">
                <a:latin typeface="Tahoma"/>
                <a:cs typeface="Tahoma"/>
              </a:rPr>
              <a:t>Easy to show the sum of  squares is minimized  when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40101" y="6272784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08" y="0"/>
                </a:lnTo>
              </a:path>
            </a:pathLst>
          </a:custGeom>
          <a:ln w="98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70454" y="6256939"/>
            <a:ext cx="81915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93442" y="6246557"/>
            <a:ext cx="4489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97510" algn="l"/>
              </a:tabLst>
            </a:pPr>
            <a:r>
              <a:rPr dirty="0" sz="2800" spc="-5">
                <a:latin typeface="Symbol"/>
                <a:cs typeface="Symbol"/>
              </a:rPr>
              <a:t>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1050" spc="1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9098" y="6306183"/>
            <a:ext cx="118110" cy="3098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850" spc="5" i="1">
                <a:latin typeface="Times New Roman"/>
                <a:cs typeface="Times New Roman"/>
              </a:rPr>
              <a:t>x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9233" y="5846500"/>
            <a:ext cx="10928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-27027" sz="2775" spc="7" i="1">
                <a:latin typeface="Times New Roman"/>
                <a:cs typeface="Times New Roman"/>
              </a:rPr>
              <a:t>w </a:t>
            </a:r>
            <a:r>
              <a:rPr dirty="0" baseline="-27027" sz="2775" spc="7">
                <a:latin typeface="Symbol"/>
                <a:cs typeface="Symbol"/>
              </a:rPr>
              <a:t></a:t>
            </a:r>
            <a:r>
              <a:rPr dirty="0" baseline="-27027" sz="2775" spc="7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Symbol"/>
                <a:cs typeface="Symbol"/>
              </a:rPr>
              <a:t></a:t>
            </a:r>
            <a:r>
              <a:rPr dirty="0" sz="2800" spc="-375">
                <a:latin typeface="Times New Roman"/>
                <a:cs typeface="Times New Roman"/>
              </a:rPr>
              <a:t> </a:t>
            </a:r>
            <a:r>
              <a:rPr dirty="0" baseline="13513" sz="2775" spc="-7" i="1">
                <a:latin typeface="Times New Roman"/>
                <a:cs typeface="Times New Roman"/>
              </a:rPr>
              <a:t>x</a:t>
            </a:r>
            <a:r>
              <a:rPr dirty="0" sz="1050" spc="-5" i="1">
                <a:latin typeface="Times New Roman"/>
                <a:cs typeface="Times New Roman"/>
              </a:rPr>
              <a:t>i </a:t>
            </a:r>
            <a:r>
              <a:rPr dirty="0" baseline="13513" sz="2775" spc="15" i="1">
                <a:latin typeface="Times New Roman"/>
                <a:cs typeface="Times New Roman"/>
              </a:rPr>
              <a:t>y</a:t>
            </a:r>
            <a:r>
              <a:rPr dirty="0" sz="1050" spc="10" i="1"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6819" y="6745476"/>
            <a:ext cx="19278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The maximum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likelihood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8276" y="6959596"/>
            <a:ext cx="6667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model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41124" y="7545569"/>
            <a:ext cx="1353185" cy="45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0" marR="5080" indent="-17145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We can use it </a:t>
            </a:r>
            <a:r>
              <a:rPr dirty="0" sz="1400" spc="-10">
                <a:latin typeface="Tahoma"/>
                <a:cs typeface="Tahoma"/>
              </a:rPr>
              <a:t>for  </a:t>
            </a:r>
            <a:r>
              <a:rPr dirty="0" sz="1400" spc="-5">
                <a:latin typeface="Tahoma"/>
                <a:cs typeface="Tahoma"/>
              </a:rPr>
              <a:t>prediction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39517" y="6911553"/>
            <a:ext cx="110109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900" spc="-110">
                <a:latin typeface="Times New Roman"/>
                <a:cs typeface="Times New Roman"/>
              </a:rPr>
              <a:t>Out</a:t>
            </a:r>
            <a:r>
              <a:rPr dirty="0" sz="2550" spc="-110">
                <a:latin typeface="Symbol"/>
                <a:cs typeface="Symbol"/>
              </a:rPr>
              <a:t></a:t>
            </a:r>
            <a:r>
              <a:rPr dirty="0" sz="1900" spc="-110" i="1">
                <a:latin typeface="Times New Roman"/>
                <a:cs typeface="Times New Roman"/>
              </a:rPr>
              <a:t>x</a:t>
            </a:r>
            <a:r>
              <a:rPr dirty="0" sz="2550" spc="-110">
                <a:latin typeface="Symbol"/>
                <a:cs typeface="Symbol"/>
              </a:rPr>
              <a:t></a:t>
            </a:r>
            <a:r>
              <a:rPr dirty="0" sz="2550" spc="-40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175">
                <a:latin typeface="Times New Roman"/>
                <a:cs typeface="Times New Roman"/>
              </a:rPr>
              <a:t> </a:t>
            </a:r>
            <a:r>
              <a:rPr dirty="0" sz="1900" spc="15" i="1">
                <a:latin typeface="Times New Roman"/>
                <a:cs typeface="Times New Roman"/>
              </a:rPr>
              <a:t>wx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56073" y="8197049"/>
            <a:ext cx="85788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0101" y="2095500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 h="0">
                <a:moveTo>
                  <a:pt x="0" y="0"/>
                </a:moveTo>
                <a:lnTo>
                  <a:pt x="673608" y="0"/>
                </a:lnTo>
              </a:path>
            </a:pathLst>
          </a:custGeom>
          <a:ln w="98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62400" y="1187196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62400" y="1911095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14287">
            <a:solidFill>
              <a:srgbClr val="3434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000" y="2004060"/>
            <a:ext cx="609600" cy="43180"/>
          </a:xfrm>
          <a:custGeom>
            <a:avLst/>
            <a:gdLst/>
            <a:ahLst/>
            <a:cxnLst/>
            <a:rect l="l" t="t" r="r" b="b"/>
            <a:pathLst>
              <a:path w="609600" h="43180">
                <a:moveTo>
                  <a:pt x="566927" y="0"/>
                </a:moveTo>
                <a:lnTo>
                  <a:pt x="566927" y="42672"/>
                </a:lnTo>
                <a:lnTo>
                  <a:pt x="595883" y="28194"/>
                </a:lnTo>
                <a:lnTo>
                  <a:pt x="573786" y="28194"/>
                </a:lnTo>
                <a:lnTo>
                  <a:pt x="573786" y="14478"/>
                </a:lnTo>
                <a:lnTo>
                  <a:pt x="595884" y="14478"/>
                </a:lnTo>
                <a:lnTo>
                  <a:pt x="566927" y="0"/>
                </a:lnTo>
                <a:close/>
              </a:path>
              <a:path w="609600" h="43180">
                <a:moveTo>
                  <a:pt x="566927" y="14478"/>
                </a:moveTo>
                <a:lnTo>
                  <a:pt x="0" y="14478"/>
                </a:lnTo>
                <a:lnTo>
                  <a:pt x="0" y="28194"/>
                </a:lnTo>
                <a:lnTo>
                  <a:pt x="566927" y="28194"/>
                </a:lnTo>
                <a:lnTo>
                  <a:pt x="566927" y="14478"/>
                </a:lnTo>
                <a:close/>
              </a:path>
              <a:path w="609600" h="43180">
                <a:moveTo>
                  <a:pt x="595884" y="14478"/>
                </a:moveTo>
                <a:lnTo>
                  <a:pt x="573786" y="14478"/>
                </a:lnTo>
                <a:lnTo>
                  <a:pt x="573786" y="28194"/>
                </a:lnTo>
                <a:lnTo>
                  <a:pt x="595883" y="28194"/>
                </a:lnTo>
                <a:lnTo>
                  <a:pt x="609600" y="21336"/>
                </a:lnTo>
                <a:lnTo>
                  <a:pt x="595884" y="14478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26764" y="1187196"/>
            <a:ext cx="43180" cy="381000"/>
          </a:xfrm>
          <a:custGeom>
            <a:avLst/>
            <a:gdLst/>
            <a:ahLst/>
            <a:cxnLst/>
            <a:rect l="l" t="t" r="r" b="b"/>
            <a:pathLst>
              <a:path w="43179" h="381000">
                <a:moveTo>
                  <a:pt x="28193" y="35813"/>
                </a:moveTo>
                <a:lnTo>
                  <a:pt x="14477" y="35813"/>
                </a:lnTo>
                <a:lnTo>
                  <a:pt x="14477" y="380999"/>
                </a:lnTo>
                <a:lnTo>
                  <a:pt x="28193" y="380999"/>
                </a:lnTo>
                <a:lnTo>
                  <a:pt x="28193" y="35813"/>
                </a:lnTo>
                <a:close/>
              </a:path>
              <a:path w="43179" h="381000">
                <a:moveTo>
                  <a:pt x="21336" y="0"/>
                </a:moveTo>
                <a:lnTo>
                  <a:pt x="0" y="42672"/>
                </a:lnTo>
                <a:lnTo>
                  <a:pt x="14477" y="42672"/>
                </a:lnTo>
                <a:lnTo>
                  <a:pt x="14477" y="35813"/>
                </a:lnTo>
                <a:lnTo>
                  <a:pt x="39242" y="35813"/>
                </a:lnTo>
                <a:lnTo>
                  <a:pt x="21336" y="0"/>
                </a:lnTo>
                <a:close/>
              </a:path>
              <a:path w="43179" h="381000">
                <a:moveTo>
                  <a:pt x="39242" y="35813"/>
                </a:moveTo>
                <a:lnTo>
                  <a:pt x="28193" y="35813"/>
                </a:lnTo>
                <a:lnTo>
                  <a:pt x="28193" y="42672"/>
                </a:lnTo>
                <a:lnTo>
                  <a:pt x="42672" y="42672"/>
                </a:lnTo>
                <a:lnTo>
                  <a:pt x="39242" y="35813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80688" y="1370838"/>
            <a:ext cx="1422400" cy="506095"/>
          </a:xfrm>
          <a:custGeom>
            <a:avLst/>
            <a:gdLst/>
            <a:ahLst/>
            <a:cxnLst/>
            <a:rect l="l" t="t" r="r" b="b"/>
            <a:pathLst>
              <a:path w="1422400" h="506094">
                <a:moveTo>
                  <a:pt x="0" y="505967"/>
                </a:moveTo>
                <a:lnTo>
                  <a:pt x="54699" y="499920"/>
                </a:lnTo>
                <a:lnTo>
                  <a:pt x="109142" y="496726"/>
                </a:lnTo>
                <a:lnTo>
                  <a:pt x="163439" y="494117"/>
                </a:lnTo>
                <a:lnTo>
                  <a:pt x="217700" y="489825"/>
                </a:lnTo>
                <a:lnTo>
                  <a:pt x="272034" y="481583"/>
                </a:lnTo>
                <a:lnTo>
                  <a:pt x="297787" y="477345"/>
                </a:lnTo>
                <a:lnTo>
                  <a:pt x="325469" y="472820"/>
                </a:lnTo>
                <a:lnTo>
                  <a:pt x="377189" y="457200"/>
                </a:lnTo>
                <a:lnTo>
                  <a:pt x="423957" y="427100"/>
                </a:lnTo>
                <a:lnTo>
                  <a:pt x="470153" y="394715"/>
                </a:lnTo>
                <a:lnTo>
                  <a:pt x="483977" y="375344"/>
                </a:lnTo>
                <a:lnTo>
                  <a:pt x="499014" y="356330"/>
                </a:lnTo>
                <a:lnTo>
                  <a:pt x="515052" y="338030"/>
                </a:lnTo>
                <a:lnTo>
                  <a:pt x="531876" y="320801"/>
                </a:lnTo>
                <a:lnTo>
                  <a:pt x="539007" y="297549"/>
                </a:lnTo>
                <a:lnTo>
                  <a:pt x="542067" y="287369"/>
                </a:lnTo>
                <a:lnTo>
                  <a:pt x="546127" y="280189"/>
                </a:lnTo>
                <a:lnTo>
                  <a:pt x="556260" y="265937"/>
                </a:lnTo>
                <a:lnTo>
                  <a:pt x="564141" y="222718"/>
                </a:lnTo>
                <a:lnTo>
                  <a:pt x="570738" y="179069"/>
                </a:lnTo>
                <a:lnTo>
                  <a:pt x="577905" y="135421"/>
                </a:lnTo>
                <a:lnTo>
                  <a:pt x="587501" y="92201"/>
                </a:lnTo>
                <a:lnTo>
                  <a:pt x="599408" y="54959"/>
                </a:lnTo>
                <a:lnTo>
                  <a:pt x="611886" y="18287"/>
                </a:lnTo>
                <a:lnTo>
                  <a:pt x="614172" y="11429"/>
                </a:lnTo>
                <a:lnTo>
                  <a:pt x="617982" y="0"/>
                </a:lnTo>
                <a:lnTo>
                  <a:pt x="637401" y="2202"/>
                </a:lnTo>
                <a:lnTo>
                  <a:pt x="649890" y="3905"/>
                </a:lnTo>
                <a:lnTo>
                  <a:pt x="671786" y="35361"/>
                </a:lnTo>
                <a:lnTo>
                  <a:pt x="688097" y="113133"/>
                </a:lnTo>
                <a:lnTo>
                  <a:pt x="696944" y="164401"/>
                </a:lnTo>
                <a:lnTo>
                  <a:pt x="708219" y="215384"/>
                </a:lnTo>
                <a:lnTo>
                  <a:pt x="723138" y="265937"/>
                </a:lnTo>
                <a:lnTo>
                  <a:pt x="727483" y="279653"/>
                </a:lnTo>
                <a:lnTo>
                  <a:pt x="732186" y="294512"/>
                </a:lnTo>
                <a:lnTo>
                  <a:pt x="771441" y="340721"/>
                </a:lnTo>
                <a:lnTo>
                  <a:pt x="830139" y="375130"/>
                </a:lnTo>
                <a:lnTo>
                  <a:pt x="872823" y="393311"/>
                </a:lnTo>
                <a:lnTo>
                  <a:pt x="887158" y="397001"/>
                </a:lnTo>
                <a:lnTo>
                  <a:pt x="901207" y="401264"/>
                </a:lnTo>
                <a:lnTo>
                  <a:pt x="914400" y="407669"/>
                </a:lnTo>
                <a:lnTo>
                  <a:pt x="946427" y="423981"/>
                </a:lnTo>
                <a:lnTo>
                  <a:pt x="980313" y="435292"/>
                </a:lnTo>
                <a:lnTo>
                  <a:pt x="1050798" y="450341"/>
                </a:lnTo>
                <a:lnTo>
                  <a:pt x="1103613" y="460101"/>
                </a:lnTo>
                <a:lnTo>
                  <a:pt x="1156210" y="467703"/>
                </a:lnTo>
                <a:lnTo>
                  <a:pt x="1208916" y="473549"/>
                </a:lnTo>
                <a:lnTo>
                  <a:pt x="1262060" y="478042"/>
                </a:lnTo>
                <a:lnTo>
                  <a:pt x="1315974" y="481583"/>
                </a:lnTo>
                <a:lnTo>
                  <a:pt x="1342489" y="485858"/>
                </a:lnTo>
                <a:lnTo>
                  <a:pt x="1368647" y="490061"/>
                </a:lnTo>
                <a:lnTo>
                  <a:pt x="1394948" y="493264"/>
                </a:lnTo>
                <a:lnTo>
                  <a:pt x="1421891" y="494537"/>
                </a:lnTo>
              </a:path>
            </a:pathLst>
          </a:custGeom>
          <a:ln w="14287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8938" y="1950211"/>
            <a:ext cx="496570" cy="713740"/>
          </a:xfrm>
          <a:custGeom>
            <a:avLst/>
            <a:gdLst/>
            <a:ahLst/>
            <a:cxnLst/>
            <a:rect l="l" t="t" r="r" b="b"/>
            <a:pathLst>
              <a:path w="496570" h="713739">
                <a:moveTo>
                  <a:pt x="1524" y="692150"/>
                </a:moveTo>
                <a:lnTo>
                  <a:pt x="0" y="706120"/>
                </a:lnTo>
                <a:lnTo>
                  <a:pt x="26670" y="709930"/>
                </a:lnTo>
                <a:lnTo>
                  <a:pt x="54101" y="712470"/>
                </a:lnTo>
                <a:lnTo>
                  <a:pt x="81534" y="713740"/>
                </a:lnTo>
                <a:lnTo>
                  <a:pt x="137160" y="713740"/>
                </a:lnTo>
                <a:lnTo>
                  <a:pt x="164591" y="711200"/>
                </a:lnTo>
                <a:lnTo>
                  <a:pt x="178308" y="708660"/>
                </a:lnTo>
                <a:lnTo>
                  <a:pt x="192786" y="704850"/>
                </a:lnTo>
                <a:lnTo>
                  <a:pt x="206501" y="702310"/>
                </a:lnTo>
                <a:lnTo>
                  <a:pt x="211074" y="701040"/>
                </a:lnTo>
                <a:lnTo>
                  <a:pt x="96012" y="701040"/>
                </a:lnTo>
                <a:lnTo>
                  <a:pt x="69341" y="698500"/>
                </a:lnTo>
                <a:lnTo>
                  <a:pt x="41910" y="697230"/>
                </a:lnTo>
                <a:lnTo>
                  <a:pt x="28956" y="695960"/>
                </a:lnTo>
                <a:lnTo>
                  <a:pt x="1524" y="692150"/>
                </a:lnTo>
                <a:close/>
              </a:path>
              <a:path w="496570" h="713739">
                <a:moveTo>
                  <a:pt x="491221" y="445247"/>
                </a:moveTo>
                <a:lnTo>
                  <a:pt x="470915" y="491490"/>
                </a:lnTo>
                <a:lnTo>
                  <a:pt x="443484" y="532130"/>
                </a:lnTo>
                <a:lnTo>
                  <a:pt x="432815" y="542290"/>
                </a:lnTo>
                <a:lnTo>
                  <a:pt x="409956" y="565150"/>
                </a:lnTo>
                <a:lnTo>
                  <a:pt x="398525" y="575310"/>
                </a:lnTo>
                <a:lnTo>
                  <a:pt x="385572" y="584200"/>
                </a:lnTo>
                <a:lnTo>
                  <a:pt x="372617" y="595630"/>
                </a:lnTo>
                <a:lnTo>
                  <a:pt x="359663" y="604520"/>
                </a:lnTo>
                <a:lnTo>
                  <a:pt x="332232" y="624840"/>
                </a:lnTo>
                <a:lnTo>
                  <a:pt x="317753" y="635000"/>
                </a:lnTo>
                <a:lnTo>
                  <a:pt x="320039" y="635000"/>
                </a:lnTo>
                <a:lnTo>
                  <a:pt x="312420" y="636270"/>
                </a:lnTo>
                <a:lnTo>
                  <a:pt x="305562" y="640080"/>
                </a:lnTo>
                <a:lnTo>
                  <a:pt x="291846" y="646430"/>
                </a:lnTo>
                <a:lnTo>
                  <a:pt x="278891" y="654050"/>
                </a:lnTo>
                <a:lnTo>
                  <a:pt x="266700" y="660400"/>
                </a:lnTo>
                <a:lnTo>
                  <a:pt x="254508" y="668020"/>
                </a:lnTo>
                <a:lnTo>
                  <a:pt x="241553" y="674370"/>
                </a:lnTo>
                <a:lnTo>
                  <a:pt x="235458" y="678180"/>
                </a:lnTo>
                <a:lnTo>
                  <a:pt x="229362" y="679450"/>
                </a:lnTo>
                <a:lnTo>
                  <a:pt x="222503" y="683260"/>
                </a:lnTo>
                <a:lnTo>
                  <a:pt x="216408" y="684530"/>
                </a:lnTo>
                <a:lnTo>
                  <a:pt x="203453" y="688340"/>
                </a:lnTo>
                <a:lnTo>
                  <a:pt x="189737" y="692150"/>
                </a:lnTo>
                <a:lnTo>
                  <a:pt x="176784" y="693420"/>
                </a:lnTo>
                <a:lnTo>
                  <a:pt x="163067" y="695960"/>
                </a:lnTo>
                <a:lnTo>
                  <a:pt x="122682" y="699770"/>
                </a:lnTo>
                <a:lnTo>
                  <a:pt x="109727" y="699770"/>
                </a:lnTo>
                <a:lnTo>
                  <a:pt x="96012" y="701040"/>
                </a:lnTo>
                <a:lnTo>
                  <a:pt x="211074" y="701040"/>
                </a:lnTo>
                <a:lnTo>
                  <a:pt x="220217" y="698500"/>
                </a:lnTo>
                <a:lnTo>
                  <a:pt x="227075" y="695960"/>
                </a:lnTo>
                <a:lnTo>
                  <a:pt x="234696" y="693420"/>
                </a:lnTo>
                <a:lnTo>
                  <a:pt x="241553" y="690880"/>
                </a:lnTo>
                <a:lnTo>
                  <a:pt x="247650" y="687070"/>
                </a:lnTo>
                <a:lnTo>
                  <a:pt x="260603" y="680720"/>
                </a:lnTo>
                <a:lnTo>
                  <a:pt x="273558" y="673100"/>
                </a:lnTo>
                <a:lnTo>
                  <a:pt x="286512" y="666750"/>
                </a:lnTo>
                <a:lnTo>
                  <a:pt x="298703" y="659130"/>
                </a:lnTo>
                <a:lnTo>
                  <a:pt x="311658" y="652780"/>
                </a:lnTo>
                <a:lnTo>
                  <a:pt x="318515" y="650240"/>
                </a:lnTo>
                <a:lnTo>
                  <a:pt x="324612" y="647700"/>
                </a:lnTo>
                <a:lnTo>
                  <a:pt x="326136" y="647700"/>
                </a:lnTo>
                <a:lnTo>
                  <a:pt x="326136" y="646430"/>
                </a:lnTo>
                <a:lnTo>
                  <a:pt x="368046" y="617220"/>
                </a:lnTo>
                <a:lnTo>
                  <a:pt x="381000" y="607060"/>
                </a:lnTo>
                <a:lnTo>
                  <a:pt x="394715" y="596900"/>
                </a:lnTo>
                <a:lnTo>
                  <a:pt x="406908" y="586740"/>
                </a:lnTo>
                <a:lnTo>
                  <a:pt x="419862" y="575310"/>
                </a:lnTo>
                <a:lnTo>
                  <a:pt x="454151" y="541020"/>
                </a:lnTo>
                <a:lnTo>
                  <a:pt x="464058" y="527050"/>
                </a:lnTo>
                <a:lnTo>
                  <a:pt x="473963" y="514350"/>
                </a:lnTo>
                <a:lnTo>
                  <a:pt x="483108" y="499110"/>
                </a:lnTo>
                <a:lnTo>
                  <a:pt x="490727" y="483870"/>
                </a:lnTo>
                <a:lnTo>
                  <a:pt x="495300" y="476250"/>
                </a:lnTo>
                <a:lnTo>
                  <a:pt x="496062" y="473710"/>
                </a:lnTo>
                <a:lnTo>
                  <a:pt x="496062" y="447040"/>
                </a:lnTo>
                <a:lnTo>
                  <a:pt x="491489" y="447040"/>
                </a:lnTo>
                <a:lnTo>
                  <a:pt x="491221" y="445247"/>
                </a:lnTo>
                <a:close/>
              </a:path>
              <a:path w="496570" h="713739">
                <a:moveTo>
                  <a:pt x="491489" y="444500"/>
                </a:moveTo>
                <a:lnTo>
                  <a:pt x="491221" y="445247"/>
                </a:lnTo>
                <a:lnTo>
                  <a:pt x="491489" y="447040"/>
                </a:lnTo>
                <a:lnTo>
                  <a:pt x="491489" y="444500"/>
                </a:lnTo>
                <a:close/>
              </a:path>
              <a:path w="496570" h="713739">
                <a:moveTo>
                  <a:pt x="496062" y="444500"/>
                </a:moveTo>
                <a:lnTo>
                  <a:pt x="491489" y="444500"/>
                </a:lnTo>
                <a:lnTo>
                  <a:pt x="491489" y="447040"/>
                </a:lnTo>
                <a:lnTo>
                  <a:pt x="496062" y="447040"/>
                </a:lnTo>
                <a:lnTo>
                  <a:pt x="496062" y="444500"/>
                </a:lnTo>
                <a:close/>
              </a:path>
              <a:path w="496570" h="713739">
                <a:moveTo>
                  <a:pt x="258317" y="193040"/>
                </a:moveTo>
                <a:lnTo>
                  <a:pt x="257556" y="195580"/>
                </a:lnTo>
                <a:lnTo>
                  <a:pt x="256794" y="196850"/>
                </a:lnTo>
                <a:lnTo>
                  <a:pt x="255270" y="198120"/>
                </a:lnTo>
                <a:lnTo>
                  <a:pt x="254508" y="199390"/>
                </a:lnTo>
                <a:lnTo>
                  <a:pt x="244601" y="199390"/>
                </a:lnTo>
                <a:lnTo>
                  <a:pt x="244601" y="200660"/>
                </a:lnTo>
                <a:lnTo>
                  <a:pt x="245363" y="200660"/>
                </a:lnTo>
                <a:lnTo>
                  <a:pt x="245363" y="201930"/>
                </a:lnTo>
                <a:lnTo>
                  <a:pt x="246887" y="201930"/>
                </a:lnTo>
                <a:lnTo>
                  <a:pt x="249936" y="204470"/>
                </a:lnTo>
                <a:lnTo>
                  <a:pt x="252222" y="205740"/>
                </a:lnTo>
                <a:lnTo>
                  <a:pt x="254508" y="208280"/>
                </a:lnTo>
                <a:lnTo>
                  <a:pt x="257556" y="209550"/>
                </a:lnTo>
                <a:lnTo>
                  <a:pt x="261365" y="212090"/>
                </a:lnTo>
                <a:lnTo>
                  <a:pt x="270510" y="217170"/>
                </a:lnTo>
                <a:lnTo>
                  <a:pt x="286512" y="224790"/>
                </a:lnTo>
                <a:lnTo>
                  <a:pt x="291846" y="226060"/>
                </a:lnTo>
                <a:lnTo>
                  <a:pt x="301751" y="228600"/>
                </a:lnTo>
                <a:lnTo>
                  <a:pt x="323088" y="232410"/>
                </a:lnTo>
                <a:lnTo>
                  <a:pt x="332232" y="234950"/>
                </a:lnTo>
                <a:lnTo>
                  <a:pt x="342138" y="237490"/>
                </a:lnTo>
                <a:lnTo>
                  <a:pt x="346710" y="240030"/>
                </a:lnTo>
                <a:lnTo>
                  <a:pt x="350520" y="241300"/>
                </a:lnTo>
                <a:lnTo>
                  <a:pt x="353567" y="243840"/>
                </a:lnTo>
                <a:lnTo>
                  <a:pt x="355853" y="245110"/>
                </a:lnTo>
                <a:lnTo>
                  <a:pt x="361188" y="248920"/>
                </a:lnTo>
                <a:lnTo>
                  <a:pt x="368046" y="254000"/>
                </a:lnTo>
                <a:lnTo>
                  <a:pt x="386334" y="267970"/>
                </a:lnTo>
                <a:lnTo>
                  <a:pt x="392429" y="271780"/>
                </a:lnTo>
                <a:lnTo>
                  <a:pt x="399288" y="275590"/>
                </a:lnTo>
                <a:lnTo>
                  <a:pt x="429006" y="290830"/>
                </a:lnTo>
                <a:lnTo>
                  <a:pt x="438150" y="294640"/>
                </a:lnTo>
                <a:lnTo>
                  <a:pt x="446532" y="300990"/>
                </a:lnTo>
                <a:lnTo>
                  <a:pt x="454151" y="307340"/>
                </a:lnTo>
                <a:lnTo>
                  <a:pt x="461772" y="314960"/>
                </a:lnTo>
                <a:lnTo>
                  <a:pt x="465582" y="320040"/>
                </a:lnTo>
                <a:lnTo>
                  <a:pt x="468629" y="323850"/>
                </a:lnTo>
                <a:lnTo>
                  <a:pt x="471677" y="328930"/>
                </a:lnTo>
                <a:lnTo>
                  <a:pt x="473963" y="335280"/>
                </a:lnTo>
                <a:lnTo>
                  <a:pt x="477012" y="342900"/>
                </a:lnTo>
                <a:lnTo>
                  <a:pt x="478536" y="350520"/>
                </a:lnTo>
                <a:lnTo>
                  <a:pt x="480822" y="358140"/>
                </a:lnTo>
                <a:lnTo>
                  <a:pt x="485394" y="384810"/>
                </a:lnTo>
                <a:lnTo>
                  <a:pt x="487679" y="402590"/>
                </a:lnTo>
                <a:lnTo>
                  <a:pt x="489203" y="419100"/>
                </a:lnTo>
                <a:lnTo>
                  <a:pt x="489203" y="427990"/>
                </a:lnTo>
                <a:lnTo>
                  <a:pt x="490727" y="441960"/>
                </a:lnTo>
                <a:lnTo>
                  <a:pt x="491221" y="445247"/>
                </a:lnTo>
                <a:lnTo>
                  <a:pt x="491489" y="444500"/>
                </a:lnTo>
                <a:lnTo>
                  <a:pt x="496062" y="444500"/>
                </a:lnTo>
                <a:lnTo>
                  <a:pt x="496062" y="361950"/>
                </a:lnTo>
                <a:lnTo>
                  <a:pt x="494538" y="355600"/>
                </a:lnTo>
                <a:lnTo>
                  <a:pt x="493013" y="346710"/>
                </a:lnTo>
                <a:lnTo>
                  <a:pt x="473201" y="306070"/>
                </a:lnTo>
                <a:lnTo>
                  <a:pt x="435863" y="278130"/>
                </a:lnTo>
                <a:lnTo>
                  <a:pt x="406146" y="262890"/>
                </a:lnTo>
                <a:lnTo>
                  <a:pt x="381762" y="247650"/>
                </a:lnTo>
                <a:lnTo>
                  <a:pt x="376427" y="242570"/>
                </a:lnTo>
                <a:lnTo>
                  <a:pt x="361188" y="231140"/>
                </a:lnTo>
                <a:lnTo>
                  <a:pt x="357377" y="229870"/>
                </a:lnTo>
                <a:lnTo>
                  <a:pt x="352806" y="227330"/>
                </a:lnTo>
                <a:lnTo>
                  <a:pt x="347472" y="224790"/>
                </a:lnTo>
                <a:lnTo>
                  <a:pt x="336803" y="220980"/>
                </a:lnTo>
                <a:lnTo>
                  <a:pt x="304800" y="214630"/>
                </a:lnTo>
                <a:lnTo>
                  <a:pt x="294894" y="212090"/>
                </a:lnTo>
                <a:lnTo>
                  <a:pt x="290322" y="210820"/>
                </a:lnTo>
                <a:lnTo>
                  <a:pt x="285750" y="208280"/>
                </a:lnTo>
                <a:lnTo>
                  <a:pt x="281177" y="207010"/>
                </a:lnTo>
                <a:lnTo>
                  <a:pt x="277367" y="204470"/>
                </a:lnTo>
                <a:lnTo>
                  <a:pt x="268224" y="199390"/>
                </a:lnTo>
                <a:lnTo>
                  <a:pt x="262127" y="196850"/>
                </a:lnTo>
                <a:lnTo>
                  <a:pt x="259841" y="194310"/>
                </a:lnTo>
                <a:lnTo>
                  <a:pt x="258317" y="193040"/>
                </a:lnTo>
                <a:close/>
              </a:path>
              <a:path w="496570" h="713739">
                <a:moveTo>
                  <a:pt x="243839" y="198120"/>
                </a:moveTo>
                <a:lnTo>
                  <a:pt x="243839" y="199390"/>
                </a:lnTo>
                <a:lnTo>
                  <a:pt x="245363" y="199390"/>
                </a:lnTo>
                <a:lnTo>
                  <a:pt x="243839" y="198120"/>
                </a:lnTo>
                <a:close/>
              </a:path>
              <a:path w="496570" h="713739">
                <a:moveTo>
                  <a:pt x="244601" y="189230"/>
                </a:moveTo>
                <a:lnTo>
                  <a:pt x="243077" y="190500"/>
                </a:lnTo>
                <a:lnTo>
                  <a:pt x="243077" y="191770"/>
                </a:lnTo>
                <a:lnTo>
                  <a:pt x="242315" y="191770"/>
                </a:lnTo>
                <a:lnTo>
                  <a:pt x="242315" y="196850"/>
                </a:lnTo>
                <a:lnTo>
                  <a:pt x="242925" y="197866"/>
                </a:lnTo>
                <a:lnTo>
                  <a:pt x="243839" y="198120"/>
                </a:lnTo>
                <a:lnTo>
                  <a:pt x="245363" y="199390"/>
                </a:lnTo>
                <a:lnTo>
                  <a:pt x="248412" y="199390"/>
                </a:lnTo>
                <a:lnTo>
                  <a:pt x="244601" y="189230"/>
                </a:lnTo>
                <a:close/>
              </a:path>
              <a:path w="496570" h="713739">
                <a:moveTo>
                  <a:pt x="255270" y="186690"/>
                </a:moveTo>
                <a:lnTo>
                  <a:pt x="248412" y="186690"/>
                </a:lnTo>
                <a:lnTo>
                  <a:pt x="244601" y="189230"/>
                </a:lnTo>
                <a:lnTo>
                  <a:pt x="248412" y="199390"/>
                </a:lnTo>
                <a:lnTo>
                  <a:pt x="252984" y="199390"/>
                </a:lnTo>
                <a:lnTo>
                  <a:pt x="256032" y="196850"/>
                </a:lnTo>
                <a:lnTo>
                  <a:pt x="255270" y="190500"/>
                </a:lnTo>
                <a:lnTo>
                  <a:pt x="257301" y="190500"/>
                </a:lnTo>
                <a:lnTo>
                  <a:pt x="256794" y="189230"/>
                </a:lnTo>
                <a:lnTo>
                  <a:pt x="255270" y="186690"/>
                </a:lnTo>
                <a:close/>
              </a:path>
              <a:path w="496570" h="713739">
                <a:moveTo>
                  <a:pt x="255270" y="190500"/>
                </a:moveTo>
                <a:lnTo>
                  <a:pt x="256032" y="196850"/>
                </a:lnTo>
                <a:lnTo>
                  <a:pt x="252984" y="199390"/>
                </a:lnTo>
                <a:lnTo>
                  <a:pt x="254508" y="199390"/>
                </a:lnTo>
                <a:lnTo>
                  <a:pt x="255270" y="198120"/>
                </a:lnTo>
                <a:lnTo>
                  <a:pt x="256794" y="196850"/>
                </a:lnTo>
                <a:lnTo>
                  <a:pt x="257556" y="195580"/>
                </a:lnTo>
                <a:lnTo>
                  <a:pt x="258317" y="193040"/>
                </a:lnTo>
                <a:lnTo>
                  <a:pt x="256793" y="191770"/>
                </a:lnTo>
                <a:lnTo>
                  <a:pt x="256032" y="191770"/>
                </a:lnTo>
                <a:lnTo>
                  <a:pt x="255270" y="190500"/>
                </a:lnTo>
                <a:close/>
              </a:path>
              <a:path w="496570" h="713739">
                <a:moveTo>
                  <a:pt x="242925" y="197866"/>
                </a:moveTo>
                <a:lnTo>
                  <a:pt x="243077" y="198120"/>
                </a:lnTo>
                <a:lnTo>
                  <a:pt x="243839" y="198120"/>
                </a:lnTo>
                <a:lnTo>
                  <a:pt x="242925" y="197866"/>
                </a:lnTo>
                <a:close/>
              </a:path>
              <a:path w="496570" h="713739">
                <a:moveTo>
                  <a:pt x="31600" y="31376"/>
                </a:moveTo>
                <a:lnTo>
                  <a:pt x="34289" y="38100"/>
                </a:lnTo>
                <a:lnTo>
                  <a:pt x="37337" y="40640"/>
                </a:lnTo>
                <a:lnTo>
                  <a:pt x="38862" y="40640"/>
                </a:lnTo>
                <a:lnTo>
                  <a:pt x="43434" y="41910"/>
                </a:lnTo>
                <a:lnTo>
                  <a:pt x="46482" y="44450"/>
                </a:lnTo>
                <a:lnTo>
                  <a:pt x="50291" y="44450"/>
                </a:lnTo>
                <a:lnTo>
                  <a:pt x="53339" y="45720"/>
                </a:lnTo>
                <a:lnTo>
                  <a:pt x="57912" y="46990"/>
                </a:lnTo>
                <a:lnTo>
                  <a:pt x="61722" y="46990"/>
                </a:lnTo>
                <a:lnTo>
                  <a:pt x="64008" y="49530"/>
                </a:lnTo>
                <a:lnTo>
                  <a:pt x="66294" y="49530"/>
                </a:lnTo>
                <a:lnTo>
                  <a:pt x="67056" y="50800"/>
                </a:lnTo>
                <a:lnTo>
                  <a:pt x="69341" y="52070"/>
                </a:lnTo>
                <a:lnTo>
                  <a:pt x="70865" y="54610"/>
                </a:lnTo>
                <a:lnTo>
                  <a:pt x="73151" y="57150"/>
                </a:lnTo>
                <a:lnTo>
                  <a:pt x="76200" y="60960"/>
                </a:lnTo>
                <a:lnTo>
                  <a:pt x="80010" y="66040"/>
                </a:lnTo>
                <a:lnTo>
                  <a:pt x="82296" y="68580"/>
                </a:lnTo>
                <a:lnTo>
                  <a:pt x="85344" y="72390"/>
                </a:lnTo>
                <a:lnTo>
                  <a:pt x="87629" y="74930"/>
                </a:lnTo>
                <a:lnTo>
                  <a:pt x="91439" y="78740"/>
                </a:lnTo>
                <a:lnTo>
                  <a:pt x="94487" y="83820"/>
                </a:lnTo>
                <a:lnTo>
                  <a:pt x="109727" y="99060"/>
                </a:lnTo>
                <a:lnTo>
                  <a:pt x="110489" y="99060"/>
                </a:lnTo>
                <a:lnTo>
                  <a:pt x="118872" y="102870"/>
                </a:lnTo>
                <a:lnTo>
                  <a:pt x="126491" y="105410"/>
                </a:lnTo>
                <a:lnTo>
                  <a:pt x="134112" y="109220"/>
                </a:lnTo>
                <a:lnTo>
                  <a:pt x="141732" y="114300"/>
                </a:lnTo>
                <a:lnTo>
                  <a:pt x="150113" y="118110"/>
                </a:lnTo>
                <a:lnTo>
                  <a:pt x="156972" y="123190"/>
                </a:lnTo>
                <a:lnTo>
                  <a:pt x="164591" y="129540"/>
                </a:lnTo>
                <a:lnTo>
                  <a:pt x="172212" y="134620"/>
                </a:lnTo>
                <a:lnTo>
                  <a:pt x="185927" y="147320"/>
                </a:lnTo>
                <a:lnTo>
                  <a:pt x="198120" y="160020"/>
                </a:lnTo>
                <a:lnTo>
                  <a:pt x="204215" y="167640"/>
                </a:lnTo>
                <a:lnTo>
                  <a:pt x="209550" y="175260"/>
                </a:lnTo>
                <a:lnTo>
                  <a:pt x="214122" y="181610"/>
                </a:lnTo>
                <a:lnTo>
                  <a:pt x="219456" y="190500"/>
                </a:lnTo>
                <a:lnTo>
                  <a:pt x="221741" y="191770"/>
                </a:lnTo>
                <a:lnTo>
                  <a:pt x="223265" y="193040"/>
                </a:lnTo>
                <a:lnTo>
                  <a:pt x="232410" y="195580"/>
                </a:lnTo>
                <a:lnTo>
                  <a:pt x="236220" y="196850"/>
                </a:lnTo>
                <a:lnTo>
                  <a:pt x="239267" y="196850"/>
                </a:lnTo>
                <a:lnTo>
                  <a:pt x="242925" y="197866"/>
                </a:lnTo>
                <a:lnTo>
                  <a:pt x="242315" y="196850"/>
                </a:lnTo>
                <a:lnTo>
                  <a:pt x="242315" y="191770"/>
                </a:lnTo>
                <a:lnTo>
                  <a:pt x="243077" y="191770"/>
                </a:lnTo>
                <a:lnTo>
                  <a:pt x="243077" y="190500"/>
                </a:lnTo>
                <a:lnTo>
                  <a:pt x="246125" y="187960"/>
                </a:lnTo>
                <a:lnTo>
                  <a:pt x="246125" y="186690"/>
                </a:lnTo>
                <a:lnTo>
                  <a:pt x="251460" y="186690"/>
                </a:lnTo>
                <a:lnTo>
                  <a:pt x="250698" y="185420"/>
                </a:lnTo>
                <a:lnTo>
                  <a:pt x="249174" y="185420"/>
                </a:lnTo>
                <a:lnTo>
                  <a:pt x="247650" y="184150"/>
                </a:lnTo>
                <a:lnTo>
                  <a:pt x="243077" y="182880"/>
                </a:lnTo>
                <a:lnTo>
                  <a:pt x="231648" y="182880"/>
                </a:lnTo>
                <a:lnTo>
                  <a:pt x="227075" y="179070"/>
                </a:lnTo>
                <a:lnTo>
                  <a:pt x="229362" y="179070"/>
                </a:lnTo>
                <a:lnTo>
                  <a:pt x="226313" y="173990"/>
                </a:lnTo>
                <a:lnTo>
                  <a:pt x="188975" y="130810"/>
                </a:lnTo>
                <a:lnTo>
                  <a:pt x="166115" y="113030"/>
                </a:lnTo>
                <a:lnTo>
                  <a:pt x="149351" y="101600"/>
                </a:lnTo>
                <a:lnTo>
                  <a:pt x="140970" y="96520"/>
                </a:lnTo>
                <a:lnTo>
                  <a:pt x="121412" y="87630"/>
                </a:lnTo>
                <a:lnTo>
                  <a:pt x="118110" y="87630"/>
                </a:lnTo>
                <a:lnTo>
                  <a:pt x="108965" y="77470"/>
                </a:lnTo>
                <a:lnTo>
                  <a:pt x="105156" y="73660"/>
                </a:lnTo>
                <a:lnTo>
                  <a:pt x="99060" y="66040"/>
                </a:lnTo>
                <a:lnTo>
                  <a:pt x="96012" y="63500"/>
                </a:lnTo>
                <a:lnTo>
                  <a:pt x="91439" y="57150"/>
                </a:lnTo>
                <a:lnTo>
                  <a:pt x="87629" y="52070"/>
                </a:lnTo>
                <a:lnTo>
                  <a:pt x="84582" y="48260"/>
                </a:lnTo>
                <a:lnTo>
                  <a:pt x="80010" y="41910"/>
                </a:lnTo>
                <a:lnTo>
                  <a:pt x="73913" y="38100"/>
                </a:lnTo>
                <a:lnTo>
                  <a:pt x="70865" y="36830"/>
                </a:lnTo>
                <a:lnTo>
                  <a:pt x="67056" y="34290"/>
                </a:lnTo>
                <a:lnTo>
                  <a:pt x="60198" y="31750"/>
                </a:lnTo>
                <a:lnTo>
                  <a:pt x="32003" y="31750"/>
                </a:lnTo>
                <a:lnTo>
                  <a:pt x="31600" y="31376"/>
                </a:lnTo>
                <a:close/>
              </a:path>
              <a:path w="496570" h="713739">
                <a:moveTo>
                  <a:pt x="257301" y="190500"/>
                </a:moveTo>
                <a:lnTo>
                  <a:pt x="255270" y="190500"/>
                </a:lnTo>
                <a:lnTo>
                  <a:pt x="258317" y="193040"/>
                </a:lnTo>
                <a:lnTo>
                  <a:pt x="257301" y="190500"/>
                </a:lnTo>
                <a:close/>
              </a:path>
              <a:path w="496570" h="713739">
                <a:moveTo>
                  <a:pt x="255270" y="190500"/>
                </a:moveTo>
                <a:lnTo>
                  <a:pt x="256032" y="191770"/>
                </a:lnTo>
                <a:lnTo>
                  <a:pt x="256793" y="191770"/>
                </a:lnTo>
                <a:lnTo>
                  <a:pt x="255270" y="190500"/>
                </a:lnTo>
                <a:close/>
              </a:path>
              <a:path w="496570" h="713739">
                <a:moveTo>
                  <a:pt x="248412" y="186690"/>
                </a:moveTo>
                <a:lnTo>
                  <a:pt x="246125" y="186690"/>
                </a:lnTo>
                <a:lnTo>
                  <a:pt x="246125" y="187960"/>
                </a:lnTo>
                <a:lnTo>
                  <a:pt x="244601" y="189230"/>
                </a:lnTo>
                <a:lnTo>
                  <a:pt x="248412" y="186690"/>
                </a:lnTo>
                <a:close/>
              </a:path>
              <a:path w="496570" h="713739">
                <a:moveTo>
                  <a:pt x="227075" y="179070"/>
                </a:moveTo>
                <a:lnTo>
                  <a:pt x="231648" y="182880"/>
                </a:lnTo>
                <a:lnTo>
                  <a:pt x="229742" y="179704"/>
                </a:lnTo>
                <a:lnTo>
                  <a:pt x="227075" y="179070"/>
                </a:lnTo>
                <a:close/>
              </a:path>
              <a:path w="496570" h="713739">
                <a:moveTo>
                  <a:pt x="229742" y="179704"/>
                </a:moveTo>
                <a:lnTo>
                  <a:pt x="231648" y="182880"/>
                </a:lnTo>
                <a:lnTo>
                  <a:pt x="240029" y="182880"/>
                </a:lnTo>
                <a:lnTo>
                  <a:pt x="232410" y="180340"/>
                </a:lnTo>
                <a:lnTo>
                  <a:pt x="229742" y="179704"/>
                </a:lnTo>
                <a:close/>
              </a:path>
              <a:path w="496570" h="713739">
                <a:moveTo>
                  <a:pt x="229362" y="179070"/>
                </a:moveTo>
                <a:lnTo>
                  <a:pt x="227075" y="179070"/>
                </a:lnTo>
                <a:lnTo>
                  <a:pt x="229742" y="179704"/>
                </a:lnTo>
                <a:lnTo>
                  <a:pt x="229362" y="179070"/>
                </a:lnTo>
                <a:close/>
              </a:path>
              <a:path w="496570" h="713739">
                <a:moveTo>
                  <a:pt x="115824" y="85090"/>
                </a:moveTo>
                <a:lnTo>
                  <a:pt x="118110" y="87630"/>
                </a:lnTo>
                <a:lnTo>
                  <a:pt x="121412" y="87630"/>
                </a:lnTo>
                <a:lnTo>
                  <a:pt x="115824" y="85090"/>
                </a:lnTo>
                <a:close/>
              </a:path>
              <a:path w="496570" h="713739">
                <a:moveTo>
                  <a:pt x="762" y="0"/>
                </a:moveTo>
                <a:lnTo>
                  <a:pt x="23622" y="41910"/>
                </a:lnTo>
                <a:lnTo>
                  <a:pt x="31138" y="30948"/>
                </a:lnTo>
                <a:lnTo>
                  <a:pt x="25146" y="25400"/>
                </a:lnTo>
                <a:lnTo>
                  <a:pt x="35051" y="15240"/>
                </a:lnTo>
                <a:lnTo>
                  <a:pt x="41910" y="15240"/>
                </a:lnTo>
                <a:lnTo>
                  <a:pt x="48006" y="6350"/>
                </a:lnTo>
                <a:lnTo>
                  <a:pt x="762" y="0"/>
                </a:lnTo>
                <a:close/>
              </a:path>
              <a:path w="496570" h="713739">
                <a:moveTo>
                  <a:pt x="31343" y="30649"/>
                </a:moveTo>
                <a:lnTo>
                  <a:pt x="31429" y="30948"/>
                </a:lnTo>
                <a:lnTo>
                  <a:pt x="31600" y="31376"/>
                </a:lnTo>
                <a:lnTo>
                  <a:pt x="32003" y="31750"/>
                </a:lnTo>
                <a:lnTo>
                  <a:pt x="31343" y="30649"/>
                </a:lnTo>
                <a:close/>
              </a:path>
              <a:path w="496570" h="713739">
                <a:moveTo>
                  <a:pt x="39120" y="19308"/>
                </a:moveTo>
                <a:lnTo>
                  <a:pt x="31459" y="30480"/>
                </a:lnTo>
                <a:lnTo>
                  <a:pt x="31362" y="30680"/>
                </a:lnTo>
                <a:lnTo>
                  <a:pt x="32003" y="31750"/>
                </a:lnTo>
                <a:lnTo>
                  <a:pt x="60198" y="31750"/>
                </a:lnTo>
                <a:lnTo>
                  <a:pt x="51053" y="30480"/>
                </a:lnTo>
                <a:lnTo>
                  <a:pt x="47244" y="30480"/>
                </a:lnTo>
                <a:lnTo>
                  <a:pt x="42672" y="26670"/>
                </a:lnTo>
                <a:lnTo>
                  <a:pt x="44957" y="26670"/>
                </a:lnTo>
                <a:lnTo>
                  <a:pt x="43434" y="24130"/>
                </a:lnTo>
                <a:lnTo>
                  <a:pt x="43434" y="22860"/>
                </a:lnTo>
                <a:lnTo>
                  <a:pt x="42672" y="22860"/>
                </a:lnTo>
                <a:lnTo>
                  <a:pt x="39120" y="19308"/>
                </a:lnTo>
                <a:close/>
              </a:path>
              <a:path w="496570" h="713739">
                <a:moveTo>
                  <a:pt x="31322" y="30680"/>
                </a:moveTo>
                <a:lnTo>
                  <a:pt x="31138" y="30948"/>
                </a:lnTo>
                <a:lnTo>
                  <a:pt x="31600" y="31376"/>
                </a:lnTo>
                <a:lnTo>
                  <a:pt x="31322" y="30680"/>
                </a:lnTo>
                <a:close/>
              </a:path>
              <a:path w="496570" h="713739">
                <a:moveTo>
                  <a:pt x="35051" y="15240"/>
                </a:moveTo>
                <a:lnTo>
                  <a:pt x="25146" y="25400"/>
                </a:lnTo>
                <a:lnTo>
                  <a:pt x="31138" y="30948"/>
                </a:lnTo>
                <a:lnTo>
                  <a:pt x="31322" y="30680"/>
                </a:lnTo>
                <a:lnTo>
                  <a:pt x="31241" y="30480"/>
                </a:lnTo>
                <a:lnTo>
                  <a:pt x="31459" y="30480"/>
                </a:lnTo>
                <a:lnTo>
                  <a:pt x="39120" y="19308"/>
                </a:lnTo>
                <a:lnTo>
                  <a:pt x="35051" y="15240"/>
                </a:lnTo>
                <a:close/>
              </a:path>
              <a:path w="496570" h="713739">
                <a:moveTo>
                  <a:pt x="31459" y="30480"/>
                </a:moveTo>
                <a:lnTo>
                  <a:pt x="31241" y="30480"/>
                </a:lnTo>
                <a:lnTo>
                  <a:pt x="31343" y="30649"/>
                </a:lnTo>
                <a:lnTo>
                  <a:pt x="31459" y="30480"/>
                </a:lnTo>
                <a:close/>
              </a:path>
              <a:path w="496570" h="713739">
                <a:moveTo>
                  <a:pt x="42672" y="26670"/>
                </a:moveTo>
                <a:lnTo>
                  <a:pt x="47244" y="30480"/>
                </a:lnTo>
                <a:lnTo>
                  <a:pt x="45415" y="27432"/>
                </a:lnTo>
                <a:lnTo>
                  <a:pt x="42672" y="26670"/>
                </a:lnTo>
                <a:close/>
              </a:path>
              <a:path w="496570" h="713739">
                <a:moveTo>
                  <a:pt x="45415" y="27432"/>
                </a:moveTo>
                <a:lnTo>
                  <a:pt x="47244" y="30480"/>
                </a:lnTo>
                <a:lnTo>
                  <a:pt x="51053" y="30480"/>
                </a:lnTo>
                <a:lnTo>
                  <a:pt x="47244" y="27940"/>
                </a:lnTo>
                <a:lnTo>
                  <a:pt x="45415" y="27432"/>
                </a:lnTo>
                <a:close/>
              </a:path>
              <a:path w="496570" h="713739">
                <a:moveTo>
                  <a:pt x="44957" y="26670"/>
                </a:moveTo>
                <a:lnTo>
                  <a:pt x="42672" y="26670"/>
                </a:lnTo>
                <a:lnTo>
                  <a:pt x="45415" y="27432"/>
                </a:lnTo>
                <a:lnTo>
                  <a:pt x="44957" y="26670"/>
                </a:lnTo>
                <a:close/>
              </a:path>
              <a:path w="496570" h="713739">
                <a:moveTo>
                  <a:pt x="41910" y="15240"/>
                </a:moveTo>
                <a:lnTo>
                  <a:pt x="35051" y="15240"/>
                </a:lnTo>
                <a:lnTo>
                  <a:pt x="39120" y="19308"/>
                </a:lnTo>
                <a:lnTo>
                  <a:pt x="41910" y="1524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42619" y="767715"/>
          <a:ext cx="457898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240915"/>
              </a:tblGrid>
              <a:tr h="1403603">
                <a:tc gridSpan="2">
                  <a:txBody>
                    <a:bodyPr/>
                    <a:lstStyle/>
                    <a:p>
                      <a:pPr marL="11506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Linear</a:t>
                      </a:r>
                      <a:r>
                        <a:rPr dirty="0" sz="2200" spc="-10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">
                          <a:solidFill>
                            <a:srgbClr val="006500"/>
                          </a:solidFill>
                          <a:latin typeface="Tahoma"/>
                          <a:cs typeface="Tahoma"/>
                        </a:rPr>
                        <a:t>Regression</a:t>
                      </a:r>
                      <a:endParaRPr sz="2200">
                        <a:latin typeface="Tahoma"/>
                        <a:cs typeface="Tahoma"/>
                      </a:endParaRPr>
                    </a:p>
                    <a:p>
                      <a:pPr marL="325120" marR="2462530" indent="-1714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Easy to show the sum of  squares is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minimized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algn="ctr" marR="1424940">
                        <a:lnSpc>
                          <a:spcPts val="1540"/>
                        </a:lnSpc>
                        <a:tabLst>
                          <a:tab pos="879475" algn="l"/>
                          <a:tab pos="2228215" algn="l"/>
                        </a:tabLst>
                      </a:pPr>
                      <a:r>
                        <a:rPr dirty="0" baseline="-7936" sz="2100" spc="-7">
                          <a:latin typeface="Tahoma"/>
                          <a:cs typeface="Tahoma"/>
                        </a:rPr>
                        <a:t>when	</a:t>
                      </a:r>
                      <a:r>
                        <a:rPr dirty="0" baseline="-37698" sz="4200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37698" sz="4200" spc="-54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5045" sz="2775" spc="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45045" sz="2775" spc="17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5045" sz="2775" spc="7" i="1">
                          <a:latin typeface="Times New Roman"/>
                          <a:cs typeface="Times New Roman"/>
                        </a:rPr>
                        <a:t>y	</a:t>
                      </a:r>
                      <a:r>
                        <a:rPr dirty="0" sz="1000" spc="-5" b="1">
                          <a:latin typeface="Times New Roman"/>
                          <a:cs typeface="Times New Roman"/>
                        </a:rPr>
                        <a:t>p(w)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95020">
                        <a:lnSpc>
                          <a:spcPts val="1165"/>
                        </a:lnSpc>
                        <a:tabLst>
                          <a:tab pos="1602740" algn="l"/>
                          <a:tab pos="1785620" algn="l"/>
                          <a:tab pos="3239770" algn="l"/>
                        </a:tabLst>
                      </a:pPr>
                      <a:r>
                        <a:rPr dirty="0" baseline="-27027" sz="2775" spc="7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7027" sz="2775" spc="-11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7027" sz="2775" spc="7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27027" sz="2775" spc="7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50" spc="10" i="1">
                          <a:latin typeface="Times New Roman"/>
                          <a:cs typeface="Times New Roman"/>
                        </a:rPr>
                        <a:t>i	i	</a:t>
                      </a:r>
                      <a:r>
                        <a:rPr dirty="0" baseline="-25000" sz="1500" b="1">
                          <a:latin typeface="Times New Roman"/>
                          <a:cs typeface="Times New Roman"/>
                        </a:rPr>
                        <a:t>w</a:t>
                      </a:r>
                      <a:endParaRPr baseline="-25000" sz="1500">
                        <a:latin typeface="Times New Roman"/>
                        <a:cs typeface="Times New Roman"/>
                      </a:endParaRPr>
                    </a:p>
                    <a:p>
                      <a:pPr algn="ctr" marR="1516380">
                        <a:lnSpc>
                          <a:spcPts val="2495"/>
                        </a:lnSpc>
                      </a:pPr>
                      <a:r>
                        <a:rPr dirty="0" baseline="-31746" sz="4200" spc="-7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baseline="-31746" sz="42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34534" sz="2775" spc="7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34534" sz="2775" spc="-352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50" spc="15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42110">
                        <a:lnSpc>
                          <a:spcPts val="1035"/>
                        </a:lnSpc>
                        <a:tabLst>
                          <a:tab pos="2366645" algn="l"/>
                          <a:tab pos="3013075" algn="l"/>
                        </a:tabLst>
                      </a:pPr>
                      <a:r>
                        <a:rPr dirty="0" baseline="13227" sz="1575" spc="15" i="1">
                          <a:latin typeface="Times New Roman"/>
                          <a:cs typeface="Times New Roman"/>
                        </a:rPr>
                        <a:t>i	</a:t>
                      </a:r>
                      <a:r>
                        <a:rPr dirty="0" sz="1400" spc="-5" b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Note:	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In Bayesian stats you’d</a:t>
                      </a:r>
                      <a:r>
                        <a:rPr dirty="0" sz="900" spc="-6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have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55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98218">
                <a:tc>
                  <a:txBody>
                    <a:bodyPr/>
                    <a:lstStyle/>
                    <a:p>
                      <a:pPr marL="248920" marR="131445" indent="-171450">
                        <a:lnSpc>
                          <a:spcPts val="2450"/>
                        </a:lnSpc>
                        <a:spcBef>
                          <a:spcPts val="2610"/>
                        </a:spcBef>
                        <a:tabLst>
                          <a:tab pos="1090295" algn="l"/>
                        </a:tabLst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The maximum likelihood  </a:t>
                      </a:r>
                      <a:r>
                        <a:rPr dirty="0" baseline="29761" sz="2100" spc="-7">
                          <a:latin typeface="Tahoma"/>
                          <a:cs typeface="Tahoma"/>
                        </a:rPr>
                        <a:t>model</a:t>
                      </a:r>
                      <a:r>
                        <a:rPr dirty="0" baseline="29761" sz="2100" spc="7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29761" sz="2100" spc="-7">
                          <a:latin typeface="Tahoma"/>
                          <a:cs typeface="Tahoma"/>
                        </a:rPr>
                        <a:t>is	</a:t>
                      </a:r>
                      <a:r>
                        <a:rPr dirty="0" sz="1900" spc="-11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2550" spc="-110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900" spc="-11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550" spc="-110">
                          <a:latin typeface="Symbol"/>
                          <a:cs typeface="Symbol"/>
                        </a:rPr>
                        <a:t></a:t>
                      </a:r>
                      <a:r>
                        <a:rPr dirty="0" sz="255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9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00" spc="15" i="1">
                          <a:latin typeface="Times New Roman"/>
                          <a:cs typeface="Times New Roman"/>
                        </a:rPr>
                        <a:t>wx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63220" marR="777875" indent="-171450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We can use it 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for 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prediction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3147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ended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up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with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 prob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dist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9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-4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w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marL="219710" marR="122555" indent="-171450">
                        <a:lnSpc>
                          <a:spcPct val="150600"/>
                        </a:lnSpc>
                        <a:spcBef>
                          <a:spcPts val="530"/>
                        </a:spcBef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And predictions would have given a</a:t>
                      </a:r>
                      <a:r>
                        <a:rPr dirty="0" sz="900" spc="-1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prob  dist of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expected</a:t>
                      </a:r>
                      <a:r>
                        <a:rPr dirty="0" sz="900" spc="-1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output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Often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useful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to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know your confidence.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219710" marR="107314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Max likelihood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can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give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some kinds </a:t>
                      </a:r>
                      <a:r>
                        <a:rPr dirty="0" sz="90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confidence</a:t>
                      </a:r>
                      <a:r>
                        <a:rPr dirty="0" sz="9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5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too.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644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tabLst>
                          <a:tab pos="3519170" algn="l"/>
                        </a:tabLst>
                      </a:pP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2001, 2003, Andrew</a:t>
                      </a:r>
                      <a:r>
                        <a:rPr dirty="0" sz="600" spc="6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10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C1C1C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Neural Networks: Slide </a:t>
                      </a:r>
                      <a:r>
                        <a:rPr dirty="0" sz="600">
                          <a:latin typeface="Tahoma"/>
                          <a:cs typeface="Tahoma"/>
                        </a:rPr>
                        <a:t>9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948688" y="4974590"/>
            <a:ext cx="288861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319" y="5373877"/>
            <a:ext cx="24453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What if the inputs are</a:t>
            </a:r>
            <a:r>
              <a:rPr dirty="0" sz="1400" spc="3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vectors?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9222" y="6821676"/>
            <a:ext cx="1362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ahoma"/>
                <a:cs typeface="Tahoma"/>
              </a:rPr>
              <a:t>Dataset has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form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2114" y="6980651"/>
            <a:ext cx="229870" cy="10896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25400" marR="39370">
              <a:lnSpc>
                <a:spcPct val="105400"/>
              </a:lnSpc>
              <a:spcBef>
                <a:spcPts val="35"/>
              </a:spcBef>
            </a:pP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-20833" sz="1200" spc="-7" b="1">
                <a:latin typeface="Tahoma"/>
                <a:cs typeface="Tahoma"/>
              </a:rPr>
              <a:t>1  </a:t>
            </a: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-20833" sz="1200" spc="-7" b="1">
                <a:latin typeface="Tahoma"/>
                <a:cs typeface="Tahoma"/>
              </a:rPr>
              <a:t>2  </a:t>
            </a:r>
            <a:r>
              <a:rPr dirty="0" sz="1250" spc="-35" b="1" i="1">
                <a:latin typeface="Tahoma"/>
                <a:cs typeface="Tahoma"/>
              </a:rPr>
              <a:t>x</a:t>
            </a:r>
            <a:r>
              <a:rPr dirty="0" baseline="-20833" sz="1200" spc="-7" b="1">
                <a:latin typeface="Tahoma"/>
                <a:cs typeface="Tahoma"/>
              </a:rPr>
              <a:t>3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60"/>
              </a:spcBef>
            </a:pPr>
            <a:r>
              <a:rPr dirty="0" sz="800" b="1">
                <a:latin typeface="Tahoma"/>
                <a:cs typeface="Tahoma"/>
              </a:rPr>
              <a:t>.: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869"/>
              </a:lnSpc>
              <a:spcBef>
                <a:spcPts val="95"/>
              </a:spcBef>
            </a:pPr>
            <a:r>
              <a:rPr dirty="0" sz="800" spc="-5" b="1">
                <a:latin typeface="Tahoma"/>
                <a:cs typeface="Tahoma"/>
              </a:rPr>
              <a:t>.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1410"/>
              </a:lnSpc>
            </a:pPr>
            <a:r>
              <a:rPr dirty="0" sz="1250" spc="-20" b="1" i="1">
                <a:latin typeface="Tahoma"/>
                <a:cs typeface="Tahoma"/>
              </a:rPr>
              <a:t>x</a:t>
            </a:r>
            <a:r>
              <a:rPr dirty="0" baseline="-20833" sz="1200" spc="-30" b="1">
                <a:latin typeface="Tahoma"/>
                <a:cs typeface="Tahoma"/>
              </a:rPr>
              <a:t>R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3784" y="6980651"/>
            <a:ext cx="236220" cy="108966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25400" marR="59055" indent="2540">
              <a:lnSpc>
                <a:spcPct val="105400"/>
              </a:lnSpc>
              <a:spcBef>
                <a:spcPts val="35"/>
              </a:spcBef>
            </a:pP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20833" sz="1200" spc="-7" b="1">
                <a:latin typeface="Tahoma"/>
                <a:cs typeface="Tahoma"/>
              </a:rPr>
              <a:t>1  </a:t>
            </a: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20833" sz="1200" spc="-7" b="1">
                <a:latin typeface="Tahoma"/>
                <a:cs typeface="Tahoma"/>
              </a:rPr>
              <a:t>2  </a:t>
            </a:r>
            <a:r>
              <a:rPr dirty="0" sz="1250" spc="-25" i="1">
                <a:latin typeface="Tahoma"/>
                <a:cs typeface="Tahoma"/>
              </a:rPr>
              <a:t>y</a:t>
            </a:r>
            <a:r>
              <a:rPr dirty="0" baseline="-20833" sz="1200" spc="-7" b="1">
                <a:latin typeface="Tahoma"/>
                <a:cs typeface="Tahoma"/>
              </a:rPr>
              <a:t>3</a:t>
            </a:r>
            <a:endParaRPr baseline="-20833" sz="1200">
              <a:latin typeface="Tahoma"/>
              <a:cs typeface="Tahoma"/>
            </a:endParaRPr>
          </a:p>
          <a:p>
            <a:pPr marL="59055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latin typeface="Tahoma"/>
                <a:cs typeface="Tahoma"/>
              </a:rPr>
              <a:t>: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5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</a:pPr>
            <a:r>
              <a:rPr dirty="0" sz="1250" spc="-15" i="1">
                <a:latin typeface="Tahoma"/>
                <a:cs typeface="Tahoma"/>
              </a:rPr>
              <a:t>y</a:t>
            </a:r>
            <a:r>
              <a:rPr dirty="0" baseline="-20833" sz="1200" spc="-22" b="1">
                <a:latin typeface="Tahoma"/>
                <a:cs typeface="Tahoma"/>
              </a:rPr>
              <a:t>R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4100" y="5745479"/>
            <a:ext cx="1752600" cy="914400"/>
          </a:xfrm>
          <a:prstGeom prst="rect">
            <a:avLst/>
          </a:prstGeom>
          <a:ln w="4762">
            <a:solidFill>
              <a:srgbClr val="010101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r" marR="285115">
              <a:lnSpc>
                <a:spcPct val="100000"/>
              </a:lnSpc>
              <a:spcBef>
                <a:spcPts val="275"/>
              </a:spcBef>
            </a:pPr>
            <a:r>
              <a:rPr dirty="0" baseline="-15873" sz="1050" b="1">
                <a:latin typeface="Tahoma"/>
                <a:cs typeface="Tahoma"/>
              </a:rPr>
              <a:t>3</a:t>
            </a:r>
            <a:r>
              <a:rPr dirty="0" baseline="-15873" sz="1050" spc="-150" b="1">
                <a:latin typeface="Tahoma"/>
                <a:cs typeface="Tahoma"/>
              </a:rPr>
              <a:t> </a:t>
            </a:r>
            <a:r>
              <a:rPr dirty="0" sz="450" b="1">
                <a:latin typeface="Tahoma"/>
                <a:cs typeface="Tahoma"/>
              </a:rPr>
              <a:t>.</a:t>
            </a:r>
            <a:endParaRPr sz="450">
              <a:latin typeface="Tahoma"/>
              <a:cs typeface="Tahoma"/>
            </a:endParaRPr>
          </a:p>
          <a:p>
            <a:pPr marL="417195">
              <a:lnSpc>
                <a:spcPct val="100000"/>
              </a:lnSpc>
              <a:spcBef>
                <a:spcPts val="615"/>
              </a:spcBef>
            </a:pPr>
            <a:r>
              <a:rPr dirty="0" sz="700" b="1">
                <a:latin typeface="Tahoma"/>
                <a:cs typeface="Tahoma"/>
              </a:rPr>
              <a:t>.</a:t>
            </a:r>
            <a:r>
              <a:rPr dirty="0" sz="700" spc="-5" b="1">
                <a:latin typeface="Tahoma"/>
                <a:cs typeface="Tahoma"/>
              </a:rPr>
              <a:t> </a:t>
            </a:r>
            <a:r>
              <a:rPr dirty="0" sz="700" b="1">
                <a:latin typeface="Tahoma"/>
                <a:cs typeface="Tahoma"/>
              </a:rPr>
              <a:t>4</a:t>
            </a:r>
            <a:endParaRPr sz="700">
              <a:latin typeface="Tahoma"/>
              <a:cs typeface="Tahoma"/>
            </a:endParaRPr>
          </a:p>
          <a:p>
            <a:pPr marL="255270">
              <a:lnSpc>
                <a:spcPct val="100000"/>
              </a:lnSpc>
            </a:pPr>
            <a:r>
              <a:rPr dirty="0" sz="700" b="1">
                <a:latin typeface="Tahoma"/>
                <a:cs typeface="Tahoma"/>
              </a:rPr>
              <a:t>6</a:t>
            </a:r>
            <a:r>
              <a:rPr dirty="0" sz="700" spc="-10" b="1">
                <a:latin typeface="Tahoma"/>
                <a:cs typeface="Tahoma"/>
              </a:rPr>
              <a:t> </a:t>
            </a:r>
            <a:r>
              <a:rPr dirty="0" sz="700" b="1">
                <a:latin typeface="Tahoma"/>
                <a:cs typeface="Tahoma"/>
              </a:rPr>
              <a:t>.</a:t>
            </a:r>
            <a:endParaRPr sz="700">
              <a:latin typeface="Tahoma"/>
              <a:cs typeface="Tahoma"/>
            </a:endParaRPr>
          </a:p>
          <a:p>
            <a:pPr marL="1174115">
              <a:lnSpc>
                <a:spcPct val="100000"/>
              </a:lnSpc>
              <a:spcBef>
                <a:spcPts val="215"/>
              </a:spcBef>
            </a:pPr>
            <a:r>
              <a:rPr dirty="0" sz="450" b="1">
                <a:latin typeface="Tahoma"/>
                <a:cs typeface="Tahoma"/>
              </a:rPr>
              <a:t>.</a:t>
            </a:r>
            <a:r>
              <a:rPr dirty="0" sz="450" spc="65" b="1">
                <a:latin typeface="Tahoma"/>
                <a:cs typeface="Tahoma"/>
              </a:rPr>
              <a:t> </a:t>
            </a:r>
            <a:r>
              <a:rPr dirty="0" baseline="-15873" sz="1050" b="1">
                <a:latin typeface="Tahoma"/>
                <a:cs typeface="Tahoma"/>
              </a:rPr>
              <a:t>5</a:t>
            </a:r>
            <a:endParaRPr baseline="-15873" sz="1050">
              <a:latin typeface="Tahoma"/>
              <a:cs typeface="Tahoma"/>
            </a:endParaRPr>
          </a:p>
          <a:p>
            <a:pPr marL="292100">
              <a:lnSpc>
                <a:spcPct val="100000"/>
              </a:lnSpc>
              <a:spcBef>
                <a:spcPts val="620"/>
              </a:spcBef>
            </a:pPr>
            <a:r>
              <a:rPr dirty="0" sz="700" b="1">
                <a:latin typeface="Tahoma"/>
                <a:cs typeface="Tahoma"/>
              </a:rPr>
              <a:t>.</a:t>
            </a:r>
            <a:r>
              <a:rPr dirty="0" sz="700" spc="-5" b="1">
                <a:latin typeface="Tahoma"/>
                <a:cs typeface="Tahoma"/>
              </a:rPr>
              <a:t> </a:t>
            </a:r>
            <a:r>
              <a:rPr dirty="0" sz="700" b="1">
                <a:latin typeface="Tahoma"/>
                <a:cs typeface="Tahoma"/>
              </a:rPr>
              <a:t>8</a:t>
            </a:r>
            <a:endParaRPr sz="700">
              <a:latin typeface="Tahoma"/>
              <a:cs typeface="Tahoma"/>
            </a:endParaRPr>
          </a:p>
          <a:p>
            <a:pPr marL="1445260">
              <a:lnSpc>
                <a:spcPct val="100000"/>
              </a:lnSpc>
              <a:spcBef>
                <a:spcPts val="409"/>
              </a:spcBef>
            </a:pPr>
            <a:r>
              <a:rPr dirty="0" sz="700" b="1">
                <a:latin typeface="Tahoma"/>
                <a:cs typeface="Tahoma"/>
              </a:rPr>
              <a:t>.</a:t>
            </a:r>
            <a:r>
              <a:rPr dirty="0" sz="700" spc="-15" b="1">
                <a:latin typeface="Tahoma"/>
                <a:cs typeface="Tahoma"/>
              </a:rPr>
              <a:t> </a:t>
            </a:r>
            <a:r>
              <a:rPr dirty="0" sz="700" spc="-5" b="1">
                <a:latin typeface="Tahoma"/>
                <a:cs typeface="Tahoma"/>
              </a:rPr>
              <a:t>10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5320" y="6097778"/>
            <a:ext cx="540385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" marR="5080" indent="-29209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ahoma"/>
                <a:cs typeface="Tahoma"/>
              </a:rPr>
              <a:t>2-d</a:t>
            </a:r>
            <a:r>
              <a:rPr dirty="0" sz="900" spc="-95" b="1">
                <a:latin typeface="Tahoma"/>
                <a:cs typeface="Tahoma"/>
              </a:rPr>
              <a:t> </a:t>
            </a:r>
            <a:r>
              <a:rPr dirty="0" sz="900" spc="-5" b="1">
                <a:latin typeface="Tahoma"/>
                <a:cs typeface="Tahoma"/>
              </a:rPr>
              <a:t>input  </a:t>
            </a:r>
            <a:r>
              <a:rPr dirty="0" sz="900" b="1">
                <a:latin typeface="Tahoma"/>
                <a:cs typeface="Tahoma"/>
              </a:rPr>
              <a:t>example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4920" y="6700139"/>
            <a:ext cx="17208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1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79014" y="6793230"/>
            <a:ext cx="231140" cy="38100"/>
          </a:xfrm>
          <a:custGeom>
            <a:avLst/>
            <a:gdLst/>
            <a:ahLst/>
            <a:cxnLst/>
            <a:rect l="l" t="t" r="r" b="b"/>
            <a:pathLst>
              <a:path w="231139" h="38100">
                <a:moveTo>
                  <a:pt x="192786" y="0"/>
                </a:moveTo>
                <a:lnTo>
                  <a:pt x="192786" y="38100"/>
                </a:lnTo>
                <a:lnTo>
                  <a:pt x="226313" y="21336"/>
                </a:lnTo>
                <a:lnTo>
                  <a:pt x="200406" y="21336"/>
                </a:lnTo>
                <a:lnTo>
                  <a:pt x="201168" y="20574"/>
                </a:lnTo>
                <a:lnTo>
                  <a:pt x="201168" y="17526"/>
                </a:lnTo>
                <a:lnTo>
                  <a:pt x="200406" y="16764"/>
                </a:lnTo>
                <a:lnTo>
                  <a:pt x="226313" y="16764"/>
                </a:lnTo>
                <a:lnTo>
                  <a:pt x="192786" y="0"/>
                </a:lnTo>
                <a:close/>
              </a:path>
              <a:path w="231139" h="38100">
                <a:moveTo>
                  <a:pt x="192786" y="16764"/>
                </a:moveTo>
                <a:lnTo>
                  <a:pt x="762" y="16764"/>
                </a:lnTo>
                <a:lnTo>
                  <a:pt x="0" y="17526"/>
                </a:lnTo>
                <a:lnTo>
                  <a:pt x="0" y="20574"/>
                </a:lnTo>
                <a:lnTo>
                  <a:pt x="762" y="21336"/>
                </a:lnTo>
                <a:lnTo>
                  <a:pt x="192786" y="21336"/>
                </a:lnTo>
                <a:lnTo>
                  <a:pt x="192786" y="16764"/>
                </a:lnTo>
                <a:close/>
              </a:path>
              <a:path w="231139" h="38100">
                <a:moveTo>
                  <a:pt x="226313" y="16764"/>
                </a:moveTo>
                <a:lnTo>
                  <a:pt x="200406" y="16764"/>
                </a:lnTo>
                <a:lnTo>
                  <a:pt x="201168" y="17526"/>
                </a:lnTo>
                <a:lnTo>
                  <a:pt x="201168" y="20574"/>
                </a:lnTo>
                <a:lnTo>
                  <a:pt x="200406" y="21336"/>
                </a:lnTo>
                <a:lnTo>
                  <a:pt x="226313" y="21336"/>
                </a:lnTo>
                <a:lnTo>
                  <a:pt x="230886" y="19050"/>
                </a:lnTo>
                <a:lnTo>
                  <a:pt x="226313" y="1676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39620" y="6471539"/>
            <a:ext cx="17208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050" spc="-15" i="1">
                <a:latin typeface="Tahoma"/>
                <a:cs typeface="Tahoma"/>
              </a:rPr>
              <a:t>x</a:t>
            </a:r>
            <a:r>
              <a:rPr dirty="0" baseline="-21367" sz="975" spc="-22" i="1">
                <a:latin typeface="Tahoma"/>
                <a:cs typeface="Tahoma"/>
              </a:rPr>
              <a:t>2</a:t>
            </a:r>
            <a:endParaRPr baseline="-21367" sz="975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14550" y="6240779"/>
            <a:ext cx="38100" cy="231140"/>
          </a:xfrm>
          <a:custGeom>
            <a:avLst/>
            <a:gdLst/>
            <a:ahLst/>
            <a:cxnLst/>
            <a:rect l="l" t="t" r="r" b="b"/>
            <a:pathLst>
              <a:path w="38100" h="231139">
                <a:moveTo>
                  <a:pt x="20574" y="29718"/>
                </a:moveTo>
                <a:lnTo>
                  <a:pt x="17525" y="29718"/>
                </a:lnTo>
                <a:lnTo>
                  <a:pt x="16763" y="30480"/>
                </a:lnTo>
                <a:lnTo>
                  <a:pt x="16763" y="230124"/>
                </a:lnTo>
                <a:lnTo>
                  <a:pt x="17525" y="230886"/>
                </a:lnTo>
                <a:lnTo>
                  <a:pt x="20574" y="230886"/>
                </a:lnTo>
                <a:lnTo>
                  <a:pt x="21336" y="230124"/>
                </a:lnTo>
                <a:lnTo>
                  <a:pt x="21336" y="30480"/>
                </a:lnTo>
                <a:lnTo>
                  <a:pt x="20574" y="29718"/>
                </a:lnTo>
                <a:close/>
              </a:path>
              <a:path w="38100" h="231139">
                <a:moveTo>
                  <a:pt x="19050" y="0"/>
                </a:moveTo>
                <a:lnTo>
                  <a:pt x="0" y="38100"/>
                </a:lnTo>
                <a:lnTo>
                  <a:pt x="16763" y="38100"/>
                </a:lnTo>
                <a:lnTo>
                  <a:pt x="16763" y="30480"/>
                </a:lnTo>
                <a:lnTo>
                  <a:pt x="17525" y="29718"/>
                </a:lnTo>
                <a:lnTo>
                  <a:pt x="33909" y="29718"/>
                </a:lnTo>
                <a:lnTo>
                  <a:pt x="19050" y="0"/>
                </a:lnTo>
                <a:close/>
              </a:path>
              <a:path w="38100" h="231139">
                <a:moveTo>
                  <a:pt x="33909" y="29718"/>
                </a:moveTo>
                <a:lnTo>
                  <a:pt x="20574" y="29718"/>
                </a:lnTo>
                <a:lnTo>
                  <a:pt x="21336" y="30480"/>
                </a:lnTo>
                <a:lnTo>
                  <a:pt x="21336" y="38100"/>
                </a:lnTo>
                <a:lnTo>
                  <a:pt x="38100" y="38100"/>
                </a:lnTo>
                <a:lnTo>
                  <a:pt x="33909" y="29718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8688" y="797305"/>
            <a:ext cx="2888615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Multivariate</a:t>
            </a:r>
            <a:r>
              <a:rPr dirty="0" sz="2200" spc="-70"/>
              <a:t> </a:t>
            </a:r>
            <a:r>
              <a:rPr dirty="0" sz="2200" spc="-5"/>
              <a:t>Regression</a:t>
            </a:r>
            <a:endParaRPr sz="2200"/>
          </a:p>
        </p:txBody>
      </p:sp>
      <p:sp>
        <p:nvSpPr>
          <p:cNvPr id="5" name="object 5"/>
          <p:cNvSpPr txBox="1"/>
          <p:nvPr/>
        </p:nvSpPr>
        <p:spPr>
          <a:xfrm>
            <a:off x="2773448" y="1803619"/>
            <a:ext cx="37401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14957" sz="1950" spc="30">
                <a:latin typeface="Symbol"/>
                <a:cs typeface="Symbol"/>
              </a:rPr>
              <a:t></a:t>
            </a:r>
            <a:r>
              <a:rPr dirty="0" baseline="-14957" sz="1950" spc="-9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3427" y="2129767"/>
            <a:ext cx="7810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4533" y="2129817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34188" sz="1950" spc="22" i="1">
                <a:latin typeface="Times New Roman"/>
                <a:cs typeface="Times New Roman"/>
              </a:rPr>
              <a:t>y</a:t>
            </a:r>
            <a:r>
              <a:rPr dirty="0" baseline="-34188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2306" y="1640597"/>
            <a:ext cx="8070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3751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y</a:t>
            </a:r>
            <a:r>
              <a:rPr dirty="0" baseline="-27777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3448" y="2129767"/>
            <a:ext cx="461009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26987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60">
                <a:latin typeface="Symbol"/>
                <a:cs typeface="Symbol"/>
              </a:rPr>
              <a:t></a:t>
            </a:r>
            <a:r>
              <a:rPr dirty="0" baseline="-34188" sz="1950" spc="89" i="1">
                <a:latin typeface="Times New Roman"/>
                <a:cs typeface="Times New Roman"/>
              </a:rPr>
              <a:t>x</a:t>
            </a:r>
            <a:endParaRPr baseline="-34188"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8042" y="1639814"/>
            <a:ext cx="2228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-2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x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533" y="1477540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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4273" sz="1950" spc="-22" i="1">
                <a:latin typeface="Times New Roman"/>
                <a:cs typeface="Times New Roman"/>
              </a:rPr>
              <a:t>y</a:t>
            </a:r>
            <a:r>
              <a:rPr dirty="0" baseline="-18518" sz="1125" spc="-22">
                <a:latin typeface="Times New Roman"/>
                <a:cs typeface="Times New Roman"/>
              </a:rPr>
              <a:t>1</a:t>
            </a:r>
            <a:r>
              <a:rPr dirty="0" baseline="-18518" sz="1125" spc="-6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7691" y="2343973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3442" y="2275314"/>
            <a:ext cx="27876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6827" y="1833432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3447" y="1833432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0558" y="1507264"/>
            <a:ext cx="35115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14957" sz="1950" spc="-15" i="1">
                <a:latin typeface="Times New Roman"/>
                <a:cs typeface="Times New Roman"/>
              </a:rPr>
              <a:t>x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r>
              <a:rPr dirty="0" sz="750" spc="-10" i="1">
                <a:latin typeface="Times New Roman"/>
                <a:cs typeface="Times New Roman"/>
              </a:rPr>
              <a:t>m</a:t>
            </a:r>
            <a:r>
              <a:rPr dirty="0" sz="750" spc="35" i="1">
                <a:latin typeface="Times New Roman"/>
                <a:cs typeface="Times New Roman"/>
              </a:rPr>
              <a:t> </a:t>
            </a:r>
            <a:r>
              <a:rPr dirty="0" baseline="10683" sz="1950" spc="22">
                <a:latin typeface="Symbol"/>
                <a:cs typeface="Symbol"/>
              </a:rPr>
              <a:t></a:t>
            </a:r>
            <a:endParaRPr baseline="10683" sz="1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8042" y="1507264"/>
            <a:ext cx="69088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87680" algn="l"/>
              </a:tabLst>
            </a:pPr>
            <a:r>
              <a:rPr dirty="0" baseline="10683" sz="1950" spc="22">
                <a:latin typeface="Symbol"/>
                <a:cs typeface="Symbol"/>
              </a:rPr>
              <a:t></a:t>
            </a:r>
            <a:r>
              <a:rPr dirty="0" baseline="10683" sz="1950" spc="-209">
                <a:latin typeface="Times New Roman"/>
                <a:cs typeface="Times New Roman"/>
              </a:rPr>
              <a:t> 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11	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3427" y="1819793"/>
            <a:ext cx="968375" cy="3860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172720">
              <a:lnSpc>
                <a:spcPct val="100000"/>
              </a:lnSpc>
              <a:spcBef>
                <a:spcPts val="235"/>
              </a:spcBef>
            </a:pP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4"/>
              </a:spcBef>
              <a:tabLst>
                <a:tab pos="325120" algn="l"/>
                <a:tab pos="645160" algn="l"/>
                <a:tab pos="889635" algn="l"/>
              </a:tabLst>
            </a:pP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-640">
                <a:latin typeface="Arial"/>
                <a:cs typeface="Arial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baseline="4273" sz="1950" spc="22">
                <a:latin typeface="Symbol"/>
                <a:cs typeface="Symbol"/>
              </a:rPr>
              <a:t></a:t>
            </a:r>
            <a:endParaRPr baseline="4273"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37134" y="1413510"/>
            <a:ext cx="1747520" cy="10915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540"/>
              </a:spcBef>
            </a:pPr>
            <a:r>
              <a:rPr dirty="0" sz="1300" spc="5">
                <a:latin typeface="Times New Roman"/>
                <a:cs typeface="Times New Roman"/>
              </a:rPr>
              <a:t>...</a:t>
            </a:r>
            <a:endParaRPr sz="1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50"/>
              </a:spcBef>
              <a:tabLst>
                <a:tab pos="419100" algn="l"/>
                <a:tab pos="70929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  <a:spcBef>
                <a:spcPts val="455"/>
              </a:spcBef>
              <a:tabLst>
                <a:tab pos="940435" algn="l"/>
                <a:tab pos="1352550" algn="l"/>
              </a:tabLst>
            </a:pPr>
            <a:r>
              <a:rPr dirty="0" sz="1300" spc="-640">
                <a:latin typeface="Arial"/>
                <a:cs typeface="Arial"/>
              </a:rPr>
              <a:t>M	</a:t>
            </a:r>
            <a:r>
              <a:rPr dirty="0" baseline="4273" sz="1950" spc="22">
                <a:latin typeface="Symbol"/>
                <a:cs typeface="Symbol"/>
              </a:rPr>
              <a:t></a:t>
            </a:r>
            <a:r>
              <a:rPr dirty="0" baseline="4273" sz="1950" spc="22">
                <a:latin typeface="Times New Roman"/>
                <a:cs typeface="Times New Roman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5">
                <a:latin typeface="Times New Roman"/>
                <a:cs typeface="Times New Roman"/>
              </a:rPr>
              <a:t> 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125">
                <a:latin typeface="Arial"/>
                <a:cs typeface="Arial"/>
              </a:rPr>
              <a:t> 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endParaRPr baseline="2136" sz="1950">
              <a:latin typeface="Symbol"/>
              <a:cs typeface="Symbol"/>
            </a:endParaRPr>
          </a:p>
          <a:p>
            <a:pPr marL="50800">
              <a:lnSpc>
                <a:spcPts val="955"/>
              </a:lnSpc>
              <a:spcBef>
                <a:spcPts val="445"/>
              </a:spcBef>
              <a:tabLst>
                <a:tab pos="419100" algn="l"/>
                <a:tab pos="706120" algn="l"/>
                <a:tab pos="94043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baseline="34188" sz="1950" spc="22">
                <a:latin typeface="Symbol"/>
                <a:cs typeface="Symbol"/>
              </a:rPr>
              <a:t></a:t>
            </a:r>
            <a:endParaRPr baseline="34188" sz="1950">
              <a:latin typeface="Symbol"/>
              <a:cs typeface="Symbol"/>
            </a:endParaRPr>
          </a:p>
          <a:p>
            <a:pPr marL="785495">
              <a:lnSpc>
                <a:spcPts val="955"/>
              </a:lnSpc>
              <a:tabLst>
                <a:tab pos="1352550" algn="l"/>
              </a:tabLst>
            </a:pPr>
            <a:r>
              <a:rPr dirty="0" sz="750" spc="20" i="1">
                <a:latin typeface="Times New Roman"/>
                <a:cs typeface="Times New Roman"/>
              </a:rPr>
              <a:t>Rm</a:t>
            </a:r>
            <a:r>
              <a:rPr dirty="0" sz="750" spc="-15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70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7604" y="1762533"/>
            <a:ext cx="94932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50" spc="45">
                <a:latin typeface="Times New Roman"/>
                <a:cs typeface="Times New Roman"/>
              </a:rPr>
              <a:t>2</a:t>
            </a:r>
            <a:r>
              <a:rPr dirty="0" sz="750" spc="45" i="1">
                <a:latin typeface="Times New Roman"/>
                <a:cs typeface="Times New Roman"/>
              </a:rPr>
              <a:t>m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baseline="-27777" sz="1950" spc="22" b="1">
                <a:latin typeface="Times New Roman"/>
                <a:cs typeface="Times New Roman"/>
              </a:rPr>
              <a:t>y </a:t>
            </a:r>
            <a:r>
              <a:rPr dirty="0" baseline="-27777" sz="1950" spc="30">
                <a:latin typeface="Symbol"/>
                <a:cs typeface="Symbol"/>
              </a:rPr>
              <a:t></a:t>
            </a:r>
            <a:r>
              <a:rPr dirty="0" baseline="-27777" sz="1950" spc="3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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r>
              <a:rPr dirty="0" sz="750" spc="6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endParaRPr baseline="-12820"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5327" y="2231169"/>
            <a:ext cx="8001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4957" sz="1950" spc="15">
                <a:latin typeface="Symbol"/>
                <a:cs typeface="Symbol"/>
              </a:rPr>
              <a:t></a:t>
            </a:r>
            <a:r>
              <a:rPr dirty="0" sz="1300" spc="10">
                <a:latin typeface="Times New Roman"/>
                <a:cs typeface="Times New Roman"/>
              </a:rPr>
              <a:t>.....</a:t>
            </a:r>
            <a:r>
              <a:rPr dirty="0" sz="1300" spc="10" b="1">
                <a:latin typeface="Times New Roman"/>
                <a:cs typeface="Times New Roman"/>
              </a:rPr>
              <a:t>x</a:t>
            </a:r>
            <a:r>
              <a:rPr dirty="0" baseline="-25925" sz="1125" spc="15" i="1">
                <a:latin typeface="Times New Roman"/>
                <a:cs typeface="Times New Roman"/>
              </a:rPr>
              <a:t>R</a:t>
            </a:r>
            <a:r>
              <a:rPr dirty="0" baseline="-25925" sz="1125" spc="-135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.....</a:t>
            </a:r>
            <a:r>
              <a:rPr dirty="0" baseline="-14957" sz="1950">
                <a:latin typeface="Symbol"/>
                <a:cs typeface="Symbol"/>
              </a:rPr>
              <a:t></a:t>
            </a:r>
            <a:endParaRPr baseline="-14957" sz="1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8027" y="1720628"/>
            <a:ext cx="7747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27777" sz="1950" spc="7">
                <a:latin typeface="Symbol"/>
                <a:cs typeface="Symbol"/>
              </a:rPr>
              <a:t></a:t>
            </a:r>
            <a:r>
              <a:rPr dirty="0" sz="1300" spc="5">
                <a:latin typeface="Times New Roman"/>
                <a:cs typeface="Times New Roman"/>
              </a:rPr>
              <a:t>.....</a:t>
            </a:r>
            <a:r>
              <a:rPr dirty="0" sz="1300" spc="5" b="1">
                <a:latin typeface="Times New Roman"/>
                <a:cs typeface="Times New Roman"/>
              </a:rPr>
              <a:t>x</a:t>
            </a:r>
            <a:r>
              <a:rPr dirty="0" sz="1300" spc="165" b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.....</a:t>
            </a:r>
            <a:r>
              <a:rPr dirty="0" baseline="27777" sz="1950" spc="22">
                <a:latin typeface="Symbol"/>
                <a:cs typeface="Symbol"/>
              </a:rPr>
              <a:t></a:t>
            </a:r>
            <a:endParaRPr baseline="27777"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67420" y="1846387"/>
            <a:ext cx="38989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 b="1">
                <a:latin typeface="Times New Roman"/>
                <a:cs typeface="Times New Roman"/>
              </a:rPr>
              <a:t>x </a:t>
            </a:r>
            <a:r>
              <a:rPr dirty="0" sz="1300" spc="20">
                <a:latin typeface="Symbol"/>
                <a:cs typeface="Symbol"/>
              </a:rPr>
              <a:t>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baseline="14957" sz="1950" spc="22">
                <a:latin typeface="Symbol"/>
                <a:cs typeface="Symbol"/>
              </a:rPr>
              <a:t></a:t>
            </a:r>
            <a:endParaRPr baseline="14957" sz="1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77619" y="1078470"/>
            <a:ext cx="1840864" cy="62865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5"/>
              </a:spcBef>
            </a:pPr>
            <a:r>
              <a:rPr dirty="0" sz="1200">
                <a:latin typeface="Tahoma"/>
                <a:cs typeface="Tahoma"/>
              </a:rPr>
              <a:t>Write </a:t>
            </a:r>
            <a:r>
              <a:rPr dirty="0" sz="1200" spc="-5">
                <a:latin typeface="Tahoma"/>
                <a:cs typeface="Tahoma"/>
              </a:rPr>
              <a:t>matrix </a:t>
            </a:r>
            <a:r>
              <a:rPr dirty="0" sz="1200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00">
                <a:latin typeface="Tahoma"/>
                <a:cs typeface="Tahoma"/>
              </a:rPr>
              <a:t>Y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thus:</a:t>
            </a:r>
            <a:endParaRPr sz="1200">
              <a:latin typeface="Tahoma"/>
              <a:cs typeface="Tahoma"/>
            </a:endParaRPr>
          </a:p>
          <a:p>
            <a:pPr marL="875665">
              <a:lnSpc>
                <a:spcPct val="100000"/>
              </a:lnSpc>
              <a:spcBef>
                <a:spcPts val="935"/>
              </a:spcBef>
            </a:pPr>
            <a:r>
              <a:rPr dirty="0" sz="1300" spc="20">
                <a:latin typeface="Symbol"/>
                <a:cs typeface="Symbol"/>
              </a:rPr>
              <a:t>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baseline="4273" sz="1950" spc="30" b="1">
                <a:latin typeface="Times New Roman"/>
                <a:cs typeface="Times New Roman"/>
              </a:rPr>
              <a:t>x</a:t>
            </a:r>
            <a:r>
              <a:rPr dirty="0" baseline="-18518" sz="1125" spc="30" b="1">
                <a:latin typeface="Times New Roman"/>
                <a:cs typeface="Times New Roman"/>
              </a:rPr>
              <a:t>1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sz="1300" spc="20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5719" y="2668986"/>
            <a:ext cx="4000500" cy="1120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30480">
              <a:lnSpc>
                <a:spcPct val="143600"/>
              </a:lnSpc>
              <a:spcBef>
                <a:spcPts val="95"/>
              </a:spcBef>
            </a:pPr>
            <a:r>
              <a:rPr dirty="0" sz="1200">
                <a:latin typeface="Tahoma"/>
                <a:cs typeface="Tahoma"/>
              </a:rPr>
              <a:t>(there are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datapoints. </a:t>
            </a:r>
            <a:r>
              <a:rPr dirty="0" sz="1200">
                <a:latin typeface="Tahoma"/>
                <a:cs typeface="Tahoma"/>
              </a:rPr>
              <a:t>Each input has </a:t>
            </a:r>
            <a:r>
              <a:rPr dirty="0" sz="1250" spc="-45" i="1">
                <a:latin typeface="Tahoma"/>
                <a:cs typeface="Tahoma"/>
              </a:rPr>
              <a:t>m </a:t>
            </a:r>
            <a:r>
              <a:rPr dirty="0" sz="1200" spc="-5">
                <a:latin typeface="Tahoma"/>
                <a:cs typeface="Tahoma"/>
              </a:rPr>
              <a:t>components)  The </a:t>
            </a:r>
            <a:r>
              <a:rPr dirty="0" sz="1200">
                <a:latin typeface="Tahoma"/>
                <a:cs typeface="Tahoma"/>
              </a:rPr>
              <a:t>linear </a:t>
            </a:r>
            <a:r>
              <a:rPr dirty="0" sz="1200" spc="-5">
                <a:latin typeface="Tahoma"/>
                <a:cs typeface="Tahoma"/>
              </a:rPr>
              <a:t>regression </a:t>
            </a:r>
            <a:r>
              <a:rPr dirty="0" sz="1200">
                <a:latin typeface="Tahoma"/>
                <a:cs typeface="Tahoma"/>
              </a:rPr>
              <a:t>model assumes a </a:t>
            </a:r>
            <a:r>
              <a:rPr dirty="0" sz="1200" spc="-5">
                <a:latin typeface="Tahoma"/>
                <a:cs typeface="Tahoma"/>
              </a:rPr>
              <a:t>vector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such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that</a:t>
            </a:r>
            <a:endParaRPr sz="1200">
              <a:latin typeface="Tahoma"/>
              <a:cs typeface="Tahoma"/>
            </a:endParaRPr>
          </a:p>
          <a:p>
            <a:pPr marL="25400" marR="375285" indent="468630">
              <a:lnSpc>
                <a:spcPct val="1436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Out(</a:t>
            </a:r>
            <a:r>
              <a:rPr dirty="0" sz="1250" spc="-5" b="1" i="1">
                <a:latin typeface="Tahoma"/>
                <a:cs typeface="Tahoma"/>
              </a:rPr>
              <a:t>x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w</a:t>
            </a:r>
            <a:r>
              <a:rPr dirty="0" baseline="24305" sz="1200" spc="-44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x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[1]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[2]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00" spc="-10">
                <a:latin typeface="Tahoma"/>
                <a:cs typeface="Tahoma"/>
              </a:rPr>
              <a:t>….</a:t>
            </a:r>
            <a:r>
              <a:rPr dirty="0" sz="1250" spc="-10" i="1">
                <a:latin typeface="Tahoma"/>
                <a:cs typeface="Tahoma"/>
              </a:rPr>
              <a:t>w</a:t>
            </a:r>
            <a:r>
              <a:rPr dirty="0" baseline="-20833" sz="1200" spc="-15">
                <a:latin typeface="Tahoma"/>
                <a:cs typeface="Tahoma"/>
              </a:rPr>
              <a:t>m</a:t>
            </a:r>
            <a:r>
              <a:rPr dirty="0" sz="1250" spc="-10" i="1">
                <a:latin typeface="Tahoma"/>
                <a:cs typeface="Tahoma"/>
              </a:rPr>
              <a:t>x</a:t>
            </a:r>
            <a:r>
              <a:rPr dirty="0" sz="1200" spc="-10">
                <a:latin typeface="Tahoma"/>
                <a:cs typeface="Tahoma"/>
              </a:rPr>
              <a:t>[D]  </a:t>
            </a:r>
            <a:r>
              <a:rPr dirty="0" sz="1200" spc="-5">
                <a:latin typeface="Tahoma"/>
                <a:cs typeface="Tahoma"/>
              </a:rPr>
              <a:t>The max. </a:t>
            </a:r>
            <a:r>
              <a:rPr dirty="0" sz="1200">
                <a:latin typeface="Tahoma"/>
                <a:cs typeface="Tahoma"/>
              </a:rPr>
              <a:t>likelihood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20">
                <a:latin typeface="Tahoma"/>
                <a:cs typeface="Tahoma"/>
              </a:rPr>
              <a:t>(</a:t>
            </a:r>
            <a:r>
              <a:rPr dirty="0" sz="1250" spc="-20" i="1">
                <a:latin typeface="Tahoma"/>
                <a:cs typeface="Tahoma"/>
              </a:rPr>
              <a:t>X</a:t>
            </a:r>
            <a:r>
              <a:rPr dirty="0" baseline="24305" sz="1200" spc="-30">
                <a:latin typeface="Tahoma"/>
                <a:cs typeface="Tahoma"/>
              </a:rPr>
              <a:t>T</a:t>
            </a:r>
            <a:r>
              <a:rPr dirty="0" sz="1250" spc="-20" i="1">
                <a:latin typeface="Tahoma"/>
                <a:cs typeface="Tahoma"/>
              </a:rPr>
              <a:t>X)</a:t>
            </a:r>
            <a:r>
              <a:rPr dirty="0" sz="1250" spc="45" i="1">
                <a:latin typeface="Tahoma"/>
                <a:cs typeface="Tahoma"/>
              </a:rPr>
              <a:t> </a:t>
            </a:r>
            <a:r>
              <a:rPr dirty="0" baseline="24305" sz="1200" spc="-22">
                <a:latin typeface="Tahoma"/>
                <a:cs typeface="Tahoma"/>
              </a:rPr>
              <a:t>-1</a:t>
            </a:r>
            <a:r>
              <a:rPr dirty="0" sz="1200" spc="-15">
                <a:latin typeface="Tahoma"/>
                <a:cs typeface="Tahoma"/>
              </a:rPr>
              <a:t>(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24305" sz="1200" spc="-22">
                <a:latin typeface="Tahoma"/>
                <a:cs typeface="Tahoma"/>
              </a:rPr>
              <a:t>T</a:t>
            </a:r>
            <a:r>
              <a:rPr dirty="0" sz="1250" spc="-15" i="1">
                <a:latin typeface="Tahoma"/>
                <a:cs typeface="Tahoma"/>
              </a:rPr>
              <a:t>Y)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73448" y="5980902"/>
            <a:ext cx="37401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14957" sz="1950" spc="30">
                <a:latin typeface="Symbol"/>
                <a:cs typeface="Symbol"/>
              </a:rPr>
              <a:t></a:t>
            </a:r>
            <a:r>
              <a:rPr dirty="0" baseline="-14957" sz="1950" spc="-9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3427" y="6307049"/>
            <a:ext cx="7810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4533" y="6307100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34188" sz="1950" spc="22" i="1">
                <a:latin typeface="Times New Roman"/>
                <a:cs typeface="Times New Roman"/>
              </a:rPr>
              <a:t>y</a:t>
            </a:r>
            <a:r>
              <a:rPr dirty="0" baseline="-34188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2306" y="5817879"/>
            <a:ext cx="8070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3751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y</a:t>
            </a:r>
            <a:r>
              <a:rPr dirty="0" baseline="-27777" sz="1950" spc="209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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3448" y="6307049"/>
            <a:ext cx="461009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269875" algn="l"/>
              </a:tabLst>
            </a:pPr>
            <a:r>
              <a:rPr dirty="0" sz="1300" spc="15">
                <a:latin typeface="Symbol"/>
                <a:cs typeface="Symbol"/>
              </a:rPr>
              <a:t>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60">
                <a:latin typeface="Symbol"/>
                <a:cs typeface="Symbol"/>
              </a:rPr>
              <a:t></a:t>
            </a:r>
            <a:r>
              <a:rPr dirty="0" baseline="-34188" sz="1950" spc="89" i="1">
                <a:latin typeface="Times New Roman"/>
                <a:cs typeface="Times New Roman"/>
              </a:rPr>
              <a:t>x</a:t>
            </a:r>
            <a:endParaRPr baseline="-34188"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8042" y="5817096"/>
            <a:ext cx="22288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</a:t>
            </a:r>
            <a:r>
              <a:rPr dirty="0" sz="1300" spc="-215">
                <a:latin typeface="Times New Roman"/>
                <a:cs typeface="Times New Roman"/>
              </a:rPr>
              <a:t> </a:t>
            </a:r>
            <a:r>
              <a:rPr dirty="0" baseline="-27777" sz="1950" spc="22" i="1">
                <a:latin typeface="Times New Roman"/>
                <a:cs typeface="Times New Roman"/>
              </a:rPr>
              <a:t>x</a:t>
            </a:r>
            <a:endParaRPr baseline="-27777"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4533" y="5654822"/>
            <a:ext cx="38227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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baseline="4273" sz="1950" spc="-22" i="1">
                <a:latin typeface="Times New Roman"/>
                <a:cs typeface="Times New Roman"/>
              </a:rPr>
              <a:t>y</a:t>
            </a:r>
            <a:r>
              <a:rPr dirty="0" baseline="-18518" sz="1125" spc="-22">
                <a:latin typeface="Times New Roman"/>
                <a:cs typeface="Times New Roman"/>
              </a:rPr>
              <a:t>1</a:t>
            </a:r>
            <a:r>
              <a:rPr dirty="0" baseline="-18518" sz="1125" spc="-67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7691" y="6521255"/>
            <a:ext cx="133350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-155" i="1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43442" y="6452597"/>
            <a:ext cx="27876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1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76827" y="6010716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03447" y="6010716"/>
            <a:ext cx="11239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750" spc="15">
                <a:latin typeface="Times New Roman"/>
                <a:cs typeface="Times New Roman"/>
              </a:rPr>
              <a:t>21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0558" y="5684547"/>
            <a:ext cx="35115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14957" sz="1950" spc="-15" i="1">
                <a:latin typeface="Times New Roman"/>
                <a:cs typeface="Times New Roman"/>
              </a:rPr>
              <a:t>x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r>
              <a:rPr dirty="0" sz="750" spc="-10" i="1">
                <a:latin typeface="Times New Roman"/>
                <a:cs typeface="Times New Roman"/>
              </a:rPr>
              <a:t>m</a:t>
            </a:r>
            <a:r>
              <a:rPr dirty="0" sz="750" spc="35" i="1">
                <a:latin typeface="Times New Roman"/>
                <a:cs typeface="Times New Roman"/>
              </a:rPr>
              <a:t> </a:t>
            </a:r>
            <a:r>
              <a:rPr dirty="0" baseline="10683" sz="1950" spc="22">
                <a:latin typeface="Symbol"/>
                <a:cs typeface="Symbol"/>
              </a:rPr>
              <a:t></a:t>
            </a:r>
            <a:endParaRPr baseline="10683" sz="1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8042" y="5684547"/>
            <a:ext cx="69088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  <a:tabLst>
                <a:tab pos="487680" algn="l"/>
              </a:tabLst>
            </a:pPr>
            <a:r>
              <a:rPr dirty="0" baseline="10683" sz="1950" spc="22">
                <a:latin typeface="Symbol"/>
                <a:cs typeface="Symbol"/>
              </a:rPr>
              <a:t></a:t>
            </a:r>
            <a:r>
              <a:rPr dirty="0" baseline="10683" sz="1950" spc="-209">
                <a:latin typeface="Times New Roman"/>
                <a:cs typeface="Times New Roman"/>
              </a:rPr>
              <a:t> 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11	</a:t>
            </a:r>
            <a:r>
              <a:rPr dirty="0" baseline="14957" sz="1950" spc="-22" i="1">
                <a:latin typeface="Times New Roman"/>
                <a:cs typeface="Times New Roman"/>
              </a:rPr>
              <a:t>x</a:t>
            </a:r>
            <a:r>
              <a:rPr dirty="0" sz="750" spc="-15">
                <a:latin typeface="Times New Roman"/>
                <a:cs typeface="Times New Roman"/>
              </a:rPr>
              <a:t>12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3427" y="5997076"/>
            <a:ext cx="968375" cy="3860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172720">
              <a:lnSpc>
                <a:spcPct val="100000"/>
              </a:lnSpc>
              <a:spcBef>
                <a:spcPts val="235"/>
              </a:spcBef>
            </a:pPr>
            <a:r>
              <a:rPr dirty="0" sz="750" spc="1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4"/>
              </a:spcBef>
              <a:tabLst>
                <a:tab pos="325120" algn="l"/>
                <a:tab pos="645160" algn="l"/>
                <a:tab pos="889635" algn="l"/>
              </a:tabLst>
            </a:pP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-640">
                <a:latin typeface="Arial"/>
                <a:cs typeface="Arial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r>
              <a:rPr dirty="0" baseline="2136" sz="1950" spc="22">
                <a:latin typeface="Times New Roman"/>
                <a:cs typeface="Times New Roman"/>
              </a:rPr>
              <a:t>	</a:t>
            </a:r>
            <a:r>
              <a:rPr dirty="0" baseline="4273" sz="1950" spc="22">
                <a:latin typeface="Symbol"/>
                <a:cs typeface="Symbol"/>
              </a:rPr>
              <a:t></a:t>
            </a:r>
            <a:endParaRPr baseline="4273" sz="19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37134" y="5590794"/>
            <a:ext cx="1747520" cy="10915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540"/>
              </a:spcBef>
            </a:pPr>
            <a:r>
              <a:rPr dirty="0" sz="1300" spc="5">
                <a:latin typeface="Times New Roman"/>
                <a:cs typeface="Times New Roman"/>
              </a:rPr>
              <a:t>...</a:t>
            </a:r>
            <a:endParaRPr sz="1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50"/>
              </a:spcBef>
              <a:tabLst>
                <a:tab pos="419100" algn="l"/>
                <a:tab pos="70929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  <a:spcBef>
                <a:spcPts val="455"/>
              </a:spcBef>
              <a:tabLst>
                <a:tab pos="940435" algn="l"/>
                <a:tab pos="1352550" algn="l"/>
              </a:tabLst>
            </a:pPr>
            <a:r>
              <a:rPr dirty="0" sz="1300" spc="-640">
                <a:latin typeface="Arial"/>
                <a:cs typeface="Arial"/>
              </a:rPr>
              <a:t>M	</a:t>
            </a:r>
            <a:r>
              <a:rPr dirty="0" baseline="4273" sz="1950" spc="22">
                <a:latin typeface="Symbol"/>
                <a:cs typeface="Symbol"/>
              </a:rPr>
              <a:t></a:t>
            </a:r>
            <a:r>
              <a:rPr dirty="0" baseline="4273" sz="1950" spc="22">
                <a:latin typeface="Times New Roman"/>
                <a:cs typeface="Times New Roman"/>
              </a:rPr>
              <a:t>	</a:t>
            </a:r>
            <a:r>
              <a:rPr dirty="0" baseline="2136" sz="1950" spc="22">
                <a:latin typeface="Symbol"/>
                <a:cs typeface="Symbol"/>
              </a:rPr>
              <a:t></a:t>
            </a:r>
            <a:r>
              <a:rPr dirty="0" baseline="2136" sz="1950" spc="225">
                <a:latin typeface="Times New Roman"/>
                <a:cs typeface="Times New Roman"/>
              </a:rPr>
              <a:t> </a:t>
            </a:r>
            <a:r>
              <a:rPr dirty="0" sz="1300" spc="-640">
                <a:latin typeface="Arial"/>
                <a:cs typeface="Arial"/>
              </a:rPr>
              <a:t>M</a:t>
            </a:r>
            <a:r>
              <a:rPr dirty="0" sz="1300" spc="125">
                <a:latin typeface="Arial"/>
                <a:cs typeface="Arial"/>
              </a:rPr>
              <a:t> </a:t>
            </a:r>
            <a:r>
              <a:rPr dirty="0" baseline="2136" sz="1950" spc="22">
                <a:latin typeface="Symbol"/>
                <a:cs typeface="Symbol"/>
              </a:rPr>
              <a:t></a:t>
            </a:r>
            <a:endParaRPr baseline="2136" sz="1950">
              <a:latin typeface="Symbol"/>
              <a:cs typeface="Symbol"/>
            </a:endParaRPr>
          </a:p>
          <a:p>
            <a:pPr marL="50800">
              <a:lnSpc>
                <a:spcPts val="955"/>
              </a:lnSpc>
              <a:spcBef>
                <a:spcPts val="445"/>
              </a:spcBef>
              <a:tabLst>
                <a:tab pos="419100" algn="l"/>
                <a:tab pos="706120" algn="l"/>
                <a:tab pos="940435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sz="1300" spc="5">
                <a:latin typeface="Times New Roman"/>
                <a:cs typeface="Times New Roman"/>
              </a:rPr>
              <a:t>...	</a:t>
            </a:r>
            <a:r>
              <a:rPr dirty="0" sz="1300" spc="15" i="1">
                <a:latin typeface="Times New Roman"/>
                <a:cs typeface="Times New Roman"/>
              </a:rPr>
              <a:t>x	</a:t>
            </a:r>
            <a:r>
              <a:rPr dirty="0" baseline="34188" sz="1950" spc="22">
                <a:latin typeface="Symbol"/>
                <a:cs typeface="Symbol"/>
              </a:rPr>
              <a:t></a:t>
            </a:r>
            <a:endParaRPr baseline="34188" sz="1950">
              <a:latin typeface="Symbol"/>
              <a:cs typeface="Symbol"/>
            </a:endParaRPr>
          </a:p>
          <a:p>
            <a:pPr marL="785495">
              <a:lnSpc>
                <a:spcPts val="955"/>
              </a:lnSpc>
              <a:tabLst>
                <a:tab pos="1352550" algn="l"/>
              </a:tabLst>
            </a:pPr>
            <a:r>
              <a:rPr dirty="0" sz="750" spc="20" i="1">
                <a:latin typeface="Times New Roman"/>
                <a:cs typeface="Times New Roman"/>
              </a:rPr>
              <a:t>Rm</a:t>
            </a:r>
            <a:r>
              <a:rPr dirty="0" sz="750" spc="-15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r>
              <a:rPr dirty="0" sz="1300" spc="15">
                <a:latin typeface="Times New Roman"/>
                <a:cs typeface="Times New Roman"/>
              </a:rPr>
              <a:t>	</a:t>
            </a:r>
            <a:r>
              <a:rPr dirty="0" sz="1300" spc="15">
                <a:latin typeface="Symbol"/>
                <a:cs typeface="Symbol"/>
              </a:rPr>
              <a:t>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750" spc="15" i="1">
                <a:latin typeface="Times New Roman"/>
                <a:cs typeface="Times New Roman"/>
              </a:rPr>
              <a:t>R</a:t>
            </a:r>
            <a:r>
              <a:rPr dirty="0" sz="750" spc="70" i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Symbol"/>
                <a:cs typeface="Symbol"/>
              </a:rPr>
              <a:t>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7604" y="5939816"/>
            <a:ext cx="949325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50" spc="45">
                <a:latin typeface="Times New Roman"/>
                <a:cs typeface="Times New Roman"/>
              </a:rPr>
              <a:t>2</a:t>
            </a:r>
            <a:r>
              <a:rPr dirty="0" sz="750" spc="45" i="1">
                <a:latin typeface="Times New Roman"/>
                <a:cs typeface="Times New Roman"/>
              </a:rPr>
              <a:t>m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baseline="-27777" sz="1950" spc="22" b="1">
                <a:latin typeface="Times New Roman"/>
                <a:cs typeface="Times New Roman"/>
              </a:rPr>
              <a:t>y </a:t>
            </a:r>
            <a:r>
              <a:rPr dirty="0" baseline="-27777" sz="1950" spc="30">
                <a:latin typeface="Symbol"/>
                <a:cs typeface="Symbol"/>
              </a:rPr>
              <a:t></a:t>
            </a:r>
            <a:r>
              <a:rPr dirty="0" baseline="-27777" sz="1950" spc="3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</a:t>
            </a:r>
            <a:r>
              <a:rPr dirty="0" baseline="-12820" sz="1950" spc="22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Times New Roman"/>
                <a:cs typeface="Times New Roman"/>
              </a:rPr>
              <a:t>2</a:t>
            </a:r>
            <a:r>
              <a:rPr dirty="0" sz="750" spc="60">
                <a:latin typeface="Times New Roman"/>
                <a:cs typeface="Times New Roman"/>
              </a:rPr>
              <a:t> </a:t>
            </a:r>
            <a:r>
              <a:rPr dirty="0" baseline="-12820" sz="1950" spc="22">
                <a:latin typeface="Symbol"/>
                <a:cs typeface="Symbol"/>
              </a:rPr>
              <a:t></a:t>
            </a:r>
            <a:endParaRPr baseline="-12820" sz="19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5327" y="6408453"/>
            <a:ext cx="8001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4957" sz="1950" spc="15">
                <a:latin typeface="Symbol"/>
                <a:cs typeface="Symbol"/>
              </a:rPr>
              <a:t></a:t>
            </a:r>
            <a:r>
              <a:rPr dirty="0" sz="1300" spc="10">
                <a:latin typeface="Times New Roman"/>
                <a:cs typeface="Times New Roman"/>
              </a:rPr>
              <a:t>.....</a:t>
            </a:r>
            <a:r>
              <a:rPr dirty="0" sz="1300" spc="10" b="1">
                <a:latin typeface="Times New Roman"/>
                <a:cs typeface="Times New Roman"/>
              </a:rPr>
              <a:t>x</a:t>
            </a:r>
            <a:r>
              <a:rPr dirty="0" baseline="-25925" sz="1125" spc="15" i="1">
                <a:latin typeface="Times New Roman"/>
                <a:cs typeface="Times New Roman"/>
              </a:rPr>
              <a:t>R</a:t>
            </a:r>
            <a:r>
              <a:rPr dirty="0" baseline="-25925" sz="1125" spc="-135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.....</a:t>
            </a:r>
            <a:r>
              <a:rPr dirty="0" baseline="-14957" sz="1950">
                <a:latin typeface="Symbol"/>
                <a:cs typeface="Symbol"/>
              </a:rPr>
              <a:t></a:t>
            </a:r>
            <a:endParaRPr baseline="-14957" sz="19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28027" y="5897912"/>
            <a:ext cx="77470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baseline="27777" sz="1950" spc="7">
                <a:latin typeface="Symbol"/>
                <a:cs typeface="Symbol"/>
              </a:rPr>
              <a:t></a:t>
            </a:r>
            <a:r>
              <a:rPr dirty="0" sz="1300" spc="5">
                <a:latin typeface="Times New Roman"/>
                <a:cs typeface="Times New Roman"/>
              </a:rPr>
              <a:t>.....</a:t>
            </a:r>
            <a:r>
              <a:rPr dirty="0" sz="1300" spc="5" b="1">
                <a:latin typeface="Times New Roman"/>
                <a:cs typeface="Times New Roman"/>
              </a:rPr>
              <a:t>x</a:t>
            </a:r>
            <a:r>
              <a:rPr dirty="0" sz="1300" spc="165" b="1">
                <a:latin typeface="Times New Roman"/>
                <a:cs typeface="Times New Roman"/>
              </a:rPr>
              <a:t> </a:t>
            </a:r>
            <a:r>
              <a:rPr dirty="0" sz="1300" spc="15">
                <a:latin typeface="Times New Roman"/>
                <a:cs typeface="Times New Roman"/>
              </a:rPr>
              <a:t>.....</a:t>
            </a:r>
            <a:r>
              <a:rPr dirty="0" baseline="27777" sz="1950" spc="22">
                <a:latin typeface="Symbol"/>
                <a:cs typeface="Symbol"/>
              </a:rPr>
              <a:t></a:t>
            </a:r>
            <a:endParaRPr baseline="27777" sz="19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67420" y="6023671"/>
            <a:ext cx="389890" cy="2298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300" spc="15" b="1">
                <a:latin typeface="Times New Roman"/>
                <a:cs typeface="Times New Roman"/>
              </a:rPr>
              <a:t>x </a:t>
            </a:r>
            <a:r>
              <a:rPr dirty="0" sz="1300" spc="20">
                <a:latin typeface="Symbol"/>
                <a:cs typeface="Symbol"/>
              </a:rPr>
              <a:t></a:t>
            </a:r>
            <a:r>
              <a:rPr dirty="0" sz="1300" spc="-90">
                <a:latin typeface="Times New Roman"/>
                <a:cs typeface="Times New Roman"/>
              </a:rPr>
              <a:t> </a:t>
            </a:r>
            <a:r>
              <a:rPr dirty="0" baseline="14957" sz="1950" spc="22">
                <a:latin typeface="Symbol"/>
                <a:cs typeface="Symbol"/>
              </a:rPr>
              <a:t></a:t>
            </a:r>
            <a:endParaRPr baseline="14957" sz="19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77619" y="4887058"/>
            <a:ext cx="3585210" cy="99758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ctr" marL="645160">
              <a:lnSpc>
                <a:spcPct val="100000"/>
              </a:lnSpc>
              <a:spcBef>
                <a:spcPts val="79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</a:t>
            </a:r>
            <a:r>
              <a:rPr dirty="0" sz="2200" spc="-5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Tahoma"/>
                <a:cs typeface="Tahoma"/>
              </a:rPr>
              <a:t>Write </a:t>
            </a:r>
            <a:r>
              <a:rPr dirty="0" sz="1200" spc="-5">
                <a:latin typeface="Tahoma"/>
                <a:cs typeface="Tahoma"/>
              </a:rPr>
              <a:t>matrix </a:t>
            </a:r>
            <a:r>
              <a:rPr dirty="0" sz="1200">
                <a:latin typeface="Tahoma"/>
                <a:cs typeface="Tahoma"/>
              </a:rPr>
              <a:t>X </a:t>
            </a:r>
            <a:r>
              <a:rPr dirty="0" sz="1200" spc="-5">
                <a:latin typeface="Tahoma"/>
                <a:cs typeface="Tahoma"/>
              </a:rPr>
              <a:t>and </a:t>
            </a:r>
            <a:r>
              <a:rPr dirty="0" sz="1200">
                <a:latin typeface="Tahoma"/>
                <a:cs typeface="Tahoma"/>
              </a:rPr>
              <a:t>Y </a:t>
            </a:r>
            <a:r>
              <a:rPr dirty="0" sz="1200" spc="-5">
                <a:latin typeface="Tahoma"/>
                <a:cs typeface="Tahoma"/>
              </a:rPr>
              <a:t>thus:</a:t>
            </a:r>
            <a:endParaRPr sz="1200">
              <a:latin typeface="Tahoma"/>
              <a:cs typeface="Tahoma"/>
            </a:endParaRPr>
          </a:p>
          <a:p>
            <a:pPr marL="875665">
              <a:lnSpc>
                <a:spcPct val="100000"/>
              </a:lnSpc>
              <a:spcBef>
                <a:spcPts val="940"/>
              </a:spcBef>
            </a:pPr>
            <a:r>
              <a:rPr dirty="0" sz="1300" spc="20">
                <a:latin typeface="Symbol"/>
                <a:cs typeface="Symbol"/>
              </a:rPr>
              <a:t>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baseline="4273" sz="1950" spc="30" b="1">
                <a:latin typeface="Times New Roman"/>
                <a:cs typeface="Times New Roman"/>
              </a:rPr>
              <a:t>x</a:t>
            </a:r>
            <a:r>
              <a:rPr dirty="0" baseline="-18518" sz="1125" spc="30" b="1">
                <a:latin typeface="Times New Roman"/>
                <a:cs typeface="Times New Roman"/>
              </a:rPr>
              <a:t>1</a:t>
            </a:r>
            <a:r>
              <a:rPr dirty="0" baseline="4273" sz="1950" spc="30">
                <a:latin typeface="Times New Roman"/>
                <a:cs typeface="Times New Roman"/>
              </a:rPr>
              <a:t>.....</a:t>
            </a:r>
            <a:r>
              <a:rPr dirty="0" sz="1300" spc="20">
                <a:latin typeface="Symbol"/>
                <a:cs typeface="Symbol"/>
              </a:rPr>
              <a:t>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0388" y="6939171"/>
            <a:ext cx="1329055" cy="1949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latin typeface="Tahoma"/>
                <a:cs typeface="Tahoma"/>
              </a:rPr>
              <a:t>has </a:t>
            </a:r>
            <a:r>
              <a:rPr dirty="0" sz="1250" spc="-45" i="1">
                <a:latin typeface="Tahoma"/>
                <a:cs typeface="Tahoma"/>
              </a:rPr>
              <a:t>m</a:t>
            </a:r>
            <a:r>
              <a:rPr dirty="0" sz="1250" spc="-125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components)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15719" y="6846271"/>
            <a:ext cx="4000500" cy="112077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latin typeface="Tahoma"/>
                <a:cs typeface="Tahoma"/>
              </a:rPr>
              <a:t>(there are </a:t>
            </a:r>
            <a:r>
              <a:rPr dirty="0" sz="1250" spc="-35" i="1">
                <a:latin typeface="Tahoma"/>
                <a:cs typeface="Tahoma"/>
              </a:rPr>
              <a:t>R </a:t>
            </a:r>
            <a:r>
              <a:rPr dirty="0" sz="1200" spc="-5">
                <a:latin typeface="Tahoma"/>
                <a:cs typeface="Tahoma"/>
              </a:rPr>
              <a:t>datapoints. </a:t>
            </a:r>
            <a:r>
              <a:rPr dirty="0" sz="1200">
                <a:latin typeface="Tahoma"/>
                <a:cs typeface="Tahoma"/>
              </a:rPr>
              <a:t>Each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input</a:t>
            </a:r>
            <a:endParaRPr sz="1200">
              <a:latin typeface="Tahoma"/>
              <a:cs typeface="Tahoma"/>
            </a:endParaRPr>
          </a:p>
          <a:p>
            <a:pPr marL="494030" marR="30480" indent="-468630">
              <a:lnSpc>
                <a:spcPts val="2160"/>
              </a:lnSpc>
              <a:spcBef>
                <a:spcPts val="175"/>
              </a:spcBef>
            </a:pP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linear </a:t>
            </a:r>
            <a:r>
              <a:rPr dirty="0" sz="1200" spc="-5">
                <a:latin typeface="Tahoma"/>
                <a:cs typeface="Tahoma"/>
              </a:rPr>
              <a:t>regression </a:t>
            </a:r>
            <a:r>
              <a:rPr dirty="0" sz="1200">
                <a:latin typeface="Tahoma"/>
                <a:cs typeface="Tahoma"/>
              </a:rPr>
              <a:t>model assumes a </a:t>
            </a:r>
            <a:r>
              <a:rPr dirty="0" sz="1200" spc="-5">
                <a:latin typeface="Tahoma"/>
                <a:cs typeface="Tahoma"/>
              </a:rPr>
              <a:t>vector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 spc="-5">
                <a:latin typeface="Tahoma"/>
                <a:cs typeface="Tahoma"/>
              </a:rPr>
              <a:t>such that  Out(</a:t>
            </a:r>
            <a:r>
              <a:rPr dirty="0" sz="1250" spc="-5" b="1" i="1">
                <a:latin typeface="Tahoma"/>
                <a:cs typeface="Tahoma"/>
              </a:rPr>
              <a:t>x</a:t>
            </a:r>
            <a:r>
              <a:rPr dirty="0" sz="1200" spc="-5">
                <a:latin typeface="Tahoma"/>
                <a:cs typeface="Tahoma"/>
              </a:rPr>
              <a:t>)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30" b="1" i="1">
                <a:latin typeface="Tahoma"/>
                <a:cs typeface="Tahoma"/>
              </a:rPr>
              <a:t>w</a:t>
            </a:r>
            <a:r>
              <a:rPr dirty="0" baseline="24305" sz="1200" spc="-44">
                <a:latin typeface="Tahoma"/>
                <a:cs typeface="Tahoma"/>
              </a:rPr>
              <a:t>T</a:t>
            </a:r>
            <a:r>
              <a:rPr dirty="0" sz="1250" spc="-30" b="1" i="1">
                <a:latin typeface="Tahoma"/>
                <a:cs typeface="Tahoma"/>
              </a:rPr>
              <a:t>x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1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[1] </a:t>
            </a:r>
            <a:r>
              <a:rPr dirty="0" sz="1200">
                <a:latin typeface="Tahoma"/>
                <a:cs typeface="Tahoma"/>
              </a:rPr>
              <a:t>+ </a:t>
            </a:r>
            <a:r>
              <a:rPr dirty="0" sz="1250" spc="-15" i="1">
                <a:latin typeface="Tahoma"/>
                <a:cs typeface="Tahoma"/>
              </a:rPr>
              <a:t>w</a:t>
            </a:r>
            <a:r>
              <a:rPr dirty="0" baseline="-20833" sz="1200" spc="-22">
                <a:latin typeface="Tahoma"/>
                <a:cs typeface="Tahoma"/>
              </a:rPr>
              <a:t>2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sz="1200" spc="-15">
                <a:latin typeface="Tahoma"/>
                <a:cs typeface="Tahoma"/>
              </a:rPr>
              <a:t>[2] </a:t>
            </a:r>
            <a:r>
              <a:rPr dirty="0" sz="1200">
                <a:latin typeface="Tahoma"/>
                <a:cs typeface="Tahoma"/>
              </a:rPr>
              <a:t>+</a:t>
            </a:r>
            <a:r>
              <a:rPr dirty="0" sz="1200" spc="6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….</a:t>
            </a:r>
            <a:r>
              <a:rPr dirty="0" sz="1250" spc="-10" i="1">
                <a:latin typeface="Tahoma"/>
                <a:cs typeface="Tahoma"/>
              </a:rPr>
              <a:t>w</a:t>
            </a:r>
            <a:r>
              <a:rPr dirty="0" baseline="-20833" sz="1200" spc="-15">
                <a:latin typeface="Tahoma"/>
                <a:cs typeface="Tahoma"/>
              </a:rPr>
              <a:t>m</a:t>
            </a:r>
            <a:r>
              <a:rPr dirty="0" sz="1250" spc="-10" i="1">
                <a:latin typeface="Tahoma"/>
                <a:cs typeface="Tahoma"/>
              </a:rPr>
              <a:t>x</a:t>
            </a:r>
            <a:r>
              <a:rPr dirty="0" sz="1200" spc="-10">
                <a:latin typeface="Tahoma"/>
                <a:cs typeface="Tahoma"/>
              </a:rPr>
              <a:t>[D]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dirty="0" sz="1200" spc="-5">
                <a:latin typeface="Tahoma"/>
                <a:cs typeface="Tahoma"/>
              </a:rPr>
              <a:t>The max. </a:t>
            </a:r>
            <a:r>
              <a:rPr dirty="0" sz="1200">
                <a:latin typeface="Tahoma"/>
                <a:cs typeface="Tahoma"/>
              </a:rPr>
              <a:t>likelihood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is </a:t>
            </a:r>
            <a:r>
              <a:rPr dirty="0" sz="1250" spc="-45" b="1" i="1">
                <a:latin typeface="Tahoma"/>
                <a:cs typeface="Tahoma"/>
              </a:rPr>
              <a:t>w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20">
                <a:latin typeface="Tahoma"/>
                <a:cs typeface="Tahoma"/>
              </a:rPr>
              <a:t>(</a:t>
            </a:r>
            <a:r>
              <a:rPr dirty="0" sz="1250" spc="-20" i="1">
                <a:latin typeface="Tahoma"/>
                <a:cs typeface="Tahoma"/>
              </a:rPr>
              <a:t>X</a:t>
            </a:r>
            <a:r>
              <a:rPr dirty="0" baseline="24305" sz="1200" spc="-30">
                <a:latin typeface="Tahoma"/>
                <a:cs typeface="Tahoma"/>
              </a:rPr>
              <a:t>T</a:t>
            </a:r>
            <a:r>
              <a:rPr dirty="0" sz="1250" spc="-20" i="1">
                <a:latin typeface="Tahoma"/>
                <a:cs typeface="Tahoma"/>
              </a:rPr>
              <a:t>X)</a:t>
            </a:r>
            <a:r>
              <a:rPr dirty="0" sz="1250" spc="50" i="1">
                <a:latin typeface="Tahoma"/>
                <a:cs typeface="Tahoma"/>
              </a:rPr>
              <a:t> </a:t>
            </a:r>
            <a:r>
              <a:rPr dirty="0" baseline="24305" sz="1200" spc="-22">
                <a:latin typeface="Tahoma"/>
                <a:cs typeface="Tahoma"/>
              </a:rPr>
              <a:t>-1</a:t>
            </a:r>
            <a:r>
              <a:rPr dirty="0" sz="1200" spc="-15">
                <a:latin typeface="Tahoma"/>
                <a:cs typeface="Tahoma"/>
              </a:rPr>
              <a:t>(</a:t>
            </a:r>
            <a:r>
              <a:rPr dirty="0" sz="1250" spc="-15" i="1">
                <a:latin typeface="Tahoma"/>
                <a:cs typeface="Tahoma"/>
              </a:rPr>
              <a:t>X</a:t>
            </a:r>
            <a:r>
              <a:rPr dirty="0" baseline="24305" sz="1200" spc="-22">
                <a:latin typeface="Tahoma"/>
                <a:cs typeface="Tahoma"/>
              </a:rPr>
              <a:t>T</a:t>
            </a:r>
            <a:r>
              <a:rPr dirty="0" sz="1250" spc="-15" i="1">
                <a:latin typeface="Tahoma"/>
                <a:cs typeface="Tahoma"/>
              </a:rPr>
              <a:t>Y)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0000" y="6850380"/>
            <a:ext cx="1714500" cy="355600"/>
          </a:xfrm>
          <a:custGeom>
            <a:avLst/>
            <a:gdLst/>
            <a:ahLst/>
            <a:cxnLst/>
            <a:rect l="l" t="t" r="r" b="b"/>
            <a:pathLst>
              <a:path w="1714500" h="355600">
                <a:moveTo>
                  <a:pt x="0" y="0"/>
                </a:moveTo>
                <a:lnTo>
                  <a:pt x="1714500" y="0"/>
                </a:lnTo>
                <a:lnTo>
                  <a:pt x="1714500" y="355092"/>
                </a:lnTo>
                <a:lnTo>
                  <a:pt x="0" y="355092"/>
                </a:lnTo>
                <a:lnTo>
                  <a:pt x="0" y="0"/>
                </a:lnTo>
                <a:close/>
              </a:path>
            </a:pathLst>
          </a:custGeom>
          <a:solidFill>
            <a:srgbClr val="F4FD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810000" y="6850380"/>
            <a:ext cx="1714500" cy="356235"/>
          </a:xfrm>
          <a:prstGeom prst="rect">
            <a:avLst/>
          </a:prstGeom>
          <a:ln w="4762">
            <a:solidFill>
              <a:srgbClr val="FF0101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219710" marR="146685" indent="-171450">
              <a:lnSpc>
                <a:spcPct val="100000"/>
              </a:lnSpc>
              <a:spcBef>
                <a:spcPts val="190"/>
              </a:spcBef>
            </a:pPr>
            <a:r>
              <a:rPr dirty="0" sz="1000" spc="-5" b="1">
                <a:latin typeface="Tahoma"/>
                <a:cs typeface="Tahoma"/>
              </a:rPr>
              <a:t>IMPORTANT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5" b="1">
                <a:latin typeface="Tahoma"/>
                <a:cs typeface="Tahoma"/>
              </a:rPr>
              <a:t>EXERCISE:  PROVE IT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!!!!!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30446" y="7112507"/>
            <a:ext cx="832485" cy="762000"/>
          </a:xfrm>
          <a:custGeom>
            <a:avLst/>
            <a:gdLst/>
            <a:ahLst/>
            <a:cxnLst/>
            <a:rect l="l" t="t" r="r" b="b"/>
            <a:pathLst>
              <a:path w="832485" h="762000">
                <a:moveTo>
                  <a:pt x="55625" y="704850"/>
                </a:moveTo>
                <a:lnTo>
                  <a:pt x="0" y="736092"/>
                </a:lnTo>
                <a:lnTo>
                  <a:pt x="58674" y="762000"/>
                </a:lnTo>
                <a:lnTo>
                  <a:pt x="57698" y="743712"/>
                </a:lnTo>
                <a:lnTo>
                  <a:pt x="48767" y="743712"/>
                </a:lnTo>
                <a:lnTo>
                  <a:pt x="47243" y="724662"/>
                </a:lnTo>
                <a:lnTo>
                  <a:pt x="56632" y="723723"/>
                </a:lnTo>
                <a:lnTo>
                  <a:pt x="55625" y="704850"/>
                </a:lnTo>
                <a:close/>
              </a:path>
              <a:path w="832485" h="762000">
                <a:moveTo>
                  <a:pt x="56632" y="723723"/>
                </a:moveTo>
                <a:lnTo>
                  <a:pt x="47243" y="724662"/>
                </a:lnTo>
                <a:lnTo>
                  <a:pt x="48767" y="743712"/>
                </a:lnTo>
                <a:lnTo>
                  <a:pt x="57653" y="742865"/>
                </a:lnTo>
                <a:lnTo>
                  <a:pt x="56632" y="723723"/>
                </a:lnTo>
                <a:close/>
              </a:path>
              <a:path w="832485" h="762000">
                <a:moveTo>
                  <a:pt x="57653" y="742865"/>
                </a:moveTo>
                <a:lnTo>
                  <a:pt x="48767" y="743712"/>
                </a:lnTo>
                <a:lnTo>
                  <a:pt x="57698" y="743712"/>
                </a:lnTo>
                <a:lnTo>
                  <a:pt x="57653" y="742865"/>
                </a:lnTo>
                <a:close/>
              </a:path>
              <a:path w="832485" h="762000">
                <a:moveTo>
                  <a:pt x="832103" y="211074"/>
                </a:moveTo>
                <a:lnTo>
                  <a:pt x="813053" y="211074"/>
                </a:lnTo>
                <a:lnTo>
                  <a:pt x="813815" y="214884"/>
                </a:lnTo>
                <a:lnTo>
                  <a:pt x="813053" y="214884"/>
                </a:lnTo>
                <a:lnTo>
                  <a:pt x="812291" y="220218"/>
                </a:lnTo>
                <a:lnTo>
                  <a:pt x="812291" y="225552"/>
                </a:lnTo>
                <a:lnTo>
                  <a:pt x="811529" y="232410"/>
                </a:lnTo>
                <a:lnTo>
                  <a:pt x="811529" y="239268"/>
                </a:lnTo>
                <a:lnTo>
                  <a:pt x="810005" y="254508"/>
                </a:lnTo>
                <a:lnTo>
                  <a:pt x="810005" y="262890"/>
                </a:lnTo>
                <a:lnTo>
                  <a:pt x="808481" y="278892"/>
                </a:lnTo>
                <a:lnTo>
                  <a:pt x="806957" y="287274"/>
                </a:lnTo>
                <a:lnTo>
                  <a:pt x="806195" y="294894"/>
                </a:lnTo>
                <a:lnTo>
                  <a:pt x="804671" y="301752"/>
                </a:lnTo>
                <a:lnTo>
                  <a:pt x="803909" y="308610"/>
                </a:lnTo>
                <a:lnTo>
                  <a:pt x="802386" y="314706"/>
                </a:lnTo>
                <a:lnTo>
                  <a:pt x="787907" y="350520"/>
                </a:lnTo>
                <a:lnTo>
                  <a:pt x="761238" y="390144"/>
                </a:lnTo>
                <a:lnTo>
                  <a:pt x="705612" y="454152"/>
                </a:lnTo>
                <a:lnTo>
                  <a:pt x="648462" y="515874"/>
                </a:lnTo>
                <a:lnTo>
                  <a:pt x="611886" y="549402"/>
                </a:lnTo>
                <a:lnTo>
                  <a:pt x="598931" y="559308"/>
                </a:lnTo>
                <a:lnTo>
                  <a:pt x="585977" y="569976"/>
                </a:lnTo>
                <a:lnTo>
                  <a:pt x="572262" y="579120"/>
                </a:lnTo>
                <a:lnTo>
                  <a:pt x="557783" y="588264"/>
                </a:lnTo>
                <a:lnTo>
                  <a:pt x="543305" y="596646"/>
                </a:lnTo>
                <a:lnTo>
                  <a:pt x="527303" y="605028"/>
                </a:lnTo>
                <a:lnTo>
                  <a:pt x="518921" y="609600"/>
                </a:lnTo>
                <a:lnTo>
                  <a:pt x="503681" y="618744"/>
                </a:lnTo>
                <a:lnTo>
                  <a:pt x="496824" y="622554"/>
                </a:lnTo>
                <a:lnTo>
                  <a:pt x="490727" y="626364"/>
                </a:lnTo>
                <a:lnTo>
                  <a:pt x="471677" y="633984"/>
                </a:lnTo>
                <a:lnTo>
                  <a:pt x="467105" y="635508"/>
                </a:lnTo>
                <a:lnTo>
                  <a:pt x="466343" y="635508"/>
                </a:lnTo>
                <a:lnTo>
                  <a:pt x="465581" y="636270"/>
                </a:lnTo>
                <a:lnTo>
                  <a:pt x="457962" y="640080"/>
                </a:lnTo>
                <a:lnTo>
                  <a:pt x="451103" y="643890"/>
                </a:lnTo>
                <a:lnTo>
                  <a:pt x="443483" y="646938"/>
                </a:lnTo>
                <a:lnTo>
                  <a:pt x="435863" y="649224"/>
                </a:lnTo>
                <a:lnTo>
                  <a:pt x="427481" y="651510"/>
                </a:lnTo>
                <a:lnTo>
                  <a:pt x="418338" y="653034"/>
                </a:lnTo>
                <a:lnTo>
                  <a:pt x="409955" y="654558"/>
                </a:lnTo>
                <a:lnTo>
                  <a:pt x="400050" y="656082"/>
                </a:lnTo>
                <a:lnTo>
                  <a:pt x="344424" y="662940"/>
                </a:lnTo>
                <a:lnTo>
                  <a:pt x="326136" y="665988"/>
                </a:lnTo>
                <a:lnTo>
                  <a:pt x="284988" y="675132"/>
                </a:lnTo>
                <a:lnTo>
                  <a:pt x="244601" y="685038"/>
                </a:lnTo>
                <a:lnTo>
                  <a:pt x="204215" y="695706"/>
                </a:lnTo>
                <a:lnTo>
                  <a:pt x="163829" y="705612"/>
                </a:lnTo>
                <a:lnTo>
                  <a:pt x="143255" y="709422"/>
                </a:lnTo>
                <a:lnTo>
                  <a:pt x="123443" y="713994"/>
                </a:lnTo>
                <a:lnTo>
                  <a:pt x="102869" y="717804"/>
                </a:lnTo>
                <a:lnTo>
                  <a:pt x="83057" y="720852"/>
                </a:lnTo>
                <a:lnTo>
                  <a:pt x="62483" y="723138"/>
                </a:lnTo>
                <a:lnTo>
                  <a:pt x="56632" y="723723"/>
                </a:lnTo>
                <a:lnTo>
                  <a:pt x="57653" y="742865"/>
                </a:lnTo>
                <a:lnTo>
                  <a:pt x="106679" y="736092"/>
                </a:lnTo>
                <a:lnTo>
                  <a:pt x="147827" y="728472"/>
                </a:lnTo>
                <a:lnTo>
                  <a:pt x="289559" y="694182"/>
                </a:lnTo>
                <a:lnTo>
                  <a:pt x="309371" y="688848"/>
                </a:lnTo>
                <a:lnTo>
                  <a:pt x="329945" y="684276"/>
                </a:lnTo>
                <a:lnTo>
                  <a:pt x="338327" y="682752"/>
                </a:lnTo>
                <a:lnTo>
                  <a:pt x="346709" y="681990"/>
                </a:lnTo>
                <a:lnTo>
                  <a:pt x="403098" y="675132"/>
                </a:lnTo>
                <a:lnTo>
                  <a:pt x="441198" y="667512"/>
                </a:lnTo>
                <a:lnTo>
                  <a:pt x="474725" y="652272"/>
                </a:lnTo>
                <a:lnTo>
                  <a:pt x="477774" y="652272"/>
                </a:lnTo>
                <a:lnTo>
                  <a:pt x="483107" y="649986"/>
                </a:lnTo>
                <a:lnTo>
                  <a:pt x="491489" y="646938"/>
                </a:lnTo>
                <a:lnTo>
                  <a:pt x="499871" y="643128"/>
                </a:lnTo>
                <a:lnTo>
                  <a:pt x="506729" y="638556"/>
                </a:lnTo>
                <a:lnTo>
                  <a:pt x="513588" y="634746"/>
                </a:lnTo>
                <a:lnTo>
                  <a:pt x="520445" y="630174"/>
                </a:lnTo>
                <a:lnTo>
                  <a:pt x="528065" y="626364"/>
                </a:lnTo>
                <a:lnTo>
                  <a:pt x="536448" y="621792"/>
                </a:lnTo>
                <a:lnTo>
                  <a:pt x="552450" y="613410"/>
                </a:lnTo>
                <a:lnTo>
                  <a:pt x="568451" y="604266"/>
                </a:lnTo>
                <a:lnTo>
                  <a:pt x="582929" y="595122"/>
                </a:lnTo>
                <a:lnTo>
                  <a:pt x="597407" y="584454"/>
                </a:lnTo>
                <a:lnTo>
                  <a:pt x="611124" y="574548"/>
                </a:lnTo>
                <a:lnTo>
                  <a:pt x="624077" y="563880"/>
                </a:lnTo>
                <a:lnTo>
                  <a:pt x="649986" y="541020"/>
                </a:lnTo>
                <a:lnTo>
                  <a:pt x="661415" y="528828"/>
                </a:lnTo>
                <a:lnTo>
                  <a:pt x="673607" y="516636"/>
                </a:lnTo>
                <a:lnTo>
                  <a:pt x="765809" y="414528"/>
                </a:lnTo>
                <a:lnTo>
                  <a:pt x="796289" y="374142"/>
                </a:lnTo>
                <a:lnTo>
                  <a:pt x="816101" y="334518"/>
                </a:lnTo>
                <a:lnTo>
                  <a:pt x="825245" y="297180"/>
                </a:lnTo>
                <a:lnTo>
                  <a:pt x="826007" y="288798"/>
                </a:lnTo>
                <a:lnTo>
                  <a:pt x="826769" y="281178"/>
                </a:lnTo>
                <a:lnTo>
                  <a:pt x="829055" y="264414"/>
                </a:lnTo>
                <a:lnTo>
                  <a:pt x="829055" y="256032"/>
                </a:lnTo>
                <a:lnTo>
                  <a:pt x="829817" y="247650"/>
                </a:lnTo>
                <a:lnTo>
                  <a:pt x="830579" y="240792"/>
                </a:lnTo>
                <a:lnTo>
                  <a:pt x="830675" y="232410"/>
                </a:lnTo>
                <a:lnTo>
                  <a:pt x="831341" y="227076"/>
                </a:lnTo>
                <a:lnTo>
                  <a:pt x="831468" y="220218"/>
                </a:lnTo>
                <a:lnTo>
                  <a:pt x="832103" y="216408"/>
                </a:lnTo>
                <a:lnTo>
                  <a:pt x="832103" y="214884"/>
                </a:lnTo>
                <a:lnTo>
                  <a:pt x="813815" y="214884"/>
                </a:lnTo>
                <a:lnTo>
                  <a:pt x="813053" y="212788"/>
                </a:lnTo>
                <a:lnTo>
                  <a:pt x="832103" y="212788"/>
                </a:lnTo>
                <a:lnTo>
                  <a:pt x="832103" y="211074"/>
                </a:lnTo>
                <a:close/>
              </a:path>
              <a:path w="832485" h="762000">
                <a:moveTo>
                  <a:pt x="477774" y="652272"/>
                </a:moveTo>
                <a:lnTo>
                  <a:pt x="474725" y="652272"/>
                </a:lnTo>
                <a:lnTo>
                  <a:pt x="472440" y="653796"/>
                </a:lnTo>
                <a:lnTo>
                  <a:pt x="477774" y="652272"/>
                </a:lnTo>
                <a:close/>
              </a:path>
              <a:path w="832485" h="762000">
                <a:moveTo>
                  <a:pt x="813053" y="211074"/>
                </a:moveTo>
                <a:lnTo>
                  <a:pt x="813053" y="212788"/>
                </a:lnTo>
                <a:lnTo>
                  <a:pt x="813815" y="214884"/>
                </a:lnTo>
                <a:lnTo>
                  <a:pt x="813053" y="211074"/>
                </a:lnTo>
                <a:close/>
              </a:path>
              <a:path w="832485" h="762000">
                <a:moveTo>
                  <a:pt x="789224" y="147897"/>
                </a:moveTo>
                <a:lnTo>
                  <a:pt x="794765" y="163830"/>
                </a:lnTo>
                <a:lnTo>
                  <a:pt x="800862" y="180594"/>
                </a:lnTo>
                <a:lnTo>
                  <a:pt x="807719" y="198120"/>
                </a:lnTo>
                <a:lnTo>
                  <a:pt x="813053" y="212788"/>
                </a:lnTo>
                <a:lnTo>
                  <a:pt x="813053" y="211074"/>
                </a:lnTo>
                <a:lnTo>
                  <a:pt x="832103" y="211074"/>
                </a:lnTo>
                <a:lnTo>
                  <a:pt x="832103" y="209550"/>
                </a:lnTo>
                <a:lnTo>
                  <a:pt x="831341" y="208788"/>
                </a:lnTo>
                <a:lnTo>
                  <a:pt x="825245" y="191262"/>
                </a:lnTo>
                <a:lnTo>
                  <a:pt x="813053" y="157734"/>
                </a:lnTo>
                <a:lnTo>
                  <a:pt x="810138" y="149352"/>
                </a:lnTo>
                <a:lnTo>
                  <a:pt x="790193" y="149352"/>
                </a:lnTo>
                <a:lnTo>
                  <a:pt x="789224" y="147897"/>
                </a:lnTo>
                <a:close/>
              </a:path>
              <a:path w="832485" h="762000">
                <a:moveTo>
                  <a:pt x="788669" y="146304"/>
                </a:moveTo>
                <a:lnTo>
                  <a:pt x="789224" y="147897"/>
                </a:lnTo>
                <a:lnTo>
                  <a:pt x="790193" y="149352"/>
                </a:lnTo>
                <a:lnTo>
                  <a:pt x="788669" y="146304"/>
                </a:lnTo>
                <a:close/>
              </a:path>
              <a:path w="832485" h="762000">
                <a:moveTo>
                  <a:pt x="809078" y="146304"/>
                </a:moveTo>
                <a:lnTo>
                  <a:pt x="788669" y="146304"/>
                </a:lnTo>
                <a:lnTo>
                  <a:pt x="790193" y="149352"/>
                </a:lnTo>
                <a:lnTo>
                  <a:pt x="810138" y="149352"/>
                </a:lnTo>
                <a:lnTo>
                  <a:pt x="809078" y="146304"/>
                </a:lnTo>
                <a:close/>
              </a:path>
              <a:path w="832485" h="762000">
                <a:moveTo>
                  <a:pt x="721923" y="81967"/>
                </a:moveTo>
                <a:lnTo>
                  <a:pt x="725424" y="86868"/>
                </a:lnTo>
                <a:lnTo>
                  <a:pt x="729995" y="91440"/>
                </a:lnTo>
                <a:lnTo>
                  <a:pt x="738377" y="100584"/>
                </a:lnTo>
                <a:lnTo>
                  <a:pt x="747521" y="109728"/>
                </a:lnTo>
                <a:lnTo>
                  <a:pt x="757427" y="117348"/>
                </a:lnTo>
                <a:lnTo>
                  <a:pt x="766571" y="124968"/>
                </a:lnTo>
                <a:lnTo>
                  <a:pt x="783336" y="140208"/>
                </a:lnTo>
                <a:lnTo>
                  <a:pt x="787145" y="144780"/>
                </a:lnTo>
                <a:lnTo>
                  <a:pt x="789224" y="147897"/>
                </a:lnTo>
                <a:lnTo>
                  <a:pt x="788669" y="146304"/>
                </a:lnTo>
                <a:lnTo>
                  <a:pt x="809078" y="146304"/>
                </a:lnTo>
                <a:lnTo>
                  <a:pt x="806957" y="140208"/>
                </a:lnTo>
                <a:lnTo>
                  <a:pt x="806957" y="139446"/>
                </a:lnTo>
                <a:lnTo>
                  <a:pt x="805433" y="137922"/>
                </a:lnTo>
                <a:lnTo>
                  <a:pt x="801624" y="131826"/>
                </a:lnTo>
                <a:lnTo>
                  <a:pt x="787907" y="118110"/>
                </a:lnTo>
                <a:lnTo>
                  <a:pt x="778763" y="109728"/>
                </a:lnTo>
                <a:lnTo>
                  <a:pt x="769619" y="102108"/>
                </a:lnTo>
                <a:lnTo>
                  <a:pt x="760476" y="95250"/>
                </a:lnTo>
                <a:lnTo>
                  <a:pt x="752093" y="87630"/>
                </a:lnTo>
                <a:lnTo>
                  <a:pt x="748283" y="83820"/>
                </a:lnTo>
                <a:lnTo>
                  <a:pt x="724662" y="83820"/>
                </a:lnTo>
                <a:lnTo>
                  <a:pt x="721923" y="81967"/>
                </a:lnTo>
                <a:close/>
              </a:path>
              <a:path w="832485" h="762000">
                <a:moveTo>
                  <a:pt x="721613" y="81534"/>
                </a:moveTo>
                <a:lnTo>
                  <a:pt x="721923" y="81967"/>
                </a:lnTo>
                <a:lnTo>
                  <a:pt x="724662" y="83820"/>
                </a:lnTo>
                <a:lnTo>
                  <a:pt x="721613" y="81534"/>
                </a:lnTo>
                <a:close/>
              </a:path>
              <a:path w="832485" h="762000">
                <a:moveTo>
                  <a:pt x="745998" y="81534"/>
                </a:moveTo>
                <a:lnTo>
                  <a:pt x="721613" y="81534"/>
                </a:lnTo>
                <a:lnTo>
                  <a:pt x="724662" y="83820"/>
                </a:lnTo>
                <a:lnTo>
                  <a:pt x="748283" y="83820"/>
                </a:lnTo>
                <a:lnTo>
                  <a:pt x="745998" y="81534"/>
                </a:lnTo>
                <a:close/>
              </a:path>
              <a:path w="832485" h="762000">
                <a:moveTo>
                  <a:pt x="630174" y="0"/>
                </a:moveTo>
                <a:lnTo>
                  <a:pt x="619505" y="16002"/>
                </a:lnTo>
                <a:lnTo>
                  <a:pt x="672845" y="49530"/>
                </a:lnTo>
                <a:lnTo>
                  <a:pt x="698753" y="66294"/>
                </a:lnTo>
                <a:lnTo>
                  <a:pt x="721923" y="81967"/>
                </a:lnTo>
                <a:lnTo>
                  <a:pt x="721613" y="81534"/>
                </a:lnTo>
                <a:lnTo>
                  <a:pt x="745998" y="81534"/>
                </a:lnTo>
                <a:lnTo>
                  <a:pt x="744474" y="80010"/>
                </a:lnTo>
                <a:lnTo>
                  <a:pt x="740663" y="75438"/>
                </a:lnTo>
                <a:lnTo>
                  <a:pt x="737615" y="70104"/>
                </a:lnTo>
                <a:lnTo>
                  <a:pt x="735329" y="67818"/>
                </a:lnTo>
                <a:lnTo>
                  <a:pt x="708659" y="50292"/>
                </a:lnTo>
                <a:lnTo>
                  <a:pt x="682751" y="33528"/>
                </a:lnTo>
                <a:lnTo>
                  <a:pt x="656081" y="16764"/>
                </a:lnTo>
                <a:lnTo>
                  <a:pt x="630174" y="0"/>
                </a:lnTo>
                <a:close/>
              </a:path>
            </a:pathLst>
          </a:custGeom>
          <a:solidFill>
            <a:srgbClr val="FF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6380" y="797305"/>
            <a:ext cx="37680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Multivariate Regression</a:t>
            </a:r>
            <a:r>
              <a:rPr dirty="0" sz="2200" spc="-7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(con’t)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7619" y="3047491"/>
            <a:ext cx="2382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>
                <a:latin typeface="Arial"/>
                <a:cs typeface="Arial"/>
              </a:rPr>
              <a:t>Y is an </a:t>
            </a:r>
            <a:r>
              <a:rPr dirty="0" sz="1200" spc="-5" i="1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-element vector: i</a:t>
            </a:r>
            <a:r>
              <a:rPr dirty="0" baseline="24305" sz="1200" spc="-7">
                <a:latin typeface="Arial"/>
                <a:cs typeface="Arial"/>
              </a:rPr>
              <a:t>’th</a:t>
            </a:r>
            <a:r>
              <a:rPr dirty="0" baseline="24305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919" y="1658587"/>
            <a:ext cx="2872105" cy="54927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max. likelihood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b="1" i="1">
                <a:latin typeface="Arial"/>
                <a:cs typeface="Arial"/>
              </a:rPr>
              <a:t>w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X)</a:t>
            </a:r>
            <a:r>
              <a:rPr dirty="0" baseline="24305" sz="1200" spc="-7">
                <a:latin typeface="Arial"/>
                <a:cs typeface="Arial"/>
              </a:rPr>
              <a:t>-1</a:t>
            </a:r>
            <a:r>
              <a:rPr dirty="0" sz="1200" spc="-5">
                <a:latin typeface="Arial"/>
                <a:cs typeface="Arial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7">
                <a:latin typeface="Arial"/>
                <a:cs typeface="Arial"/>
              </a:rPr>
              <a:t>T</a:t>
            </a:r>
            <a:r>
              <a:rPr dirty="0" sz="1200" spc="-5" i="1"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  <a:p>
            <a:pPr algn="r" marR="290830">
              <a:lnSpc>
                <a:spcPct val="100000"/>
              </a:lnSpc>
              <a:spcBef>
                <a:spcPts val="600"/>
              </a:spcBef>
            </a:pPr>
            <a:r>
              <a:rPr dirty="0" sz="1250" spc="-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7619" y="2137619"/>
            <a:ext cx="3185795" cy="836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3445"/>
              </a:lnSpc>
              <a:spcBef>
                <a:spcPts val="90"/>
              </a:spcBef>
            </a:pP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24305" sz="1200" spc="-15">
                <a:latin typeface="Arial"/>
                <a:cs typeface="Arial"/>
              </a:rPr>
              <a:t>T</a:t>
            </a:r>
            <a:r>
              <a:rPr dirty="0" sz="1200" i="1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n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x </a:t>
            </a:r>
            <a:r>
              <a:rPr dirty="0" sz="1200" i="1">
                <a:latin typeface="Arial"/>
                <a:cs typeface="Arial"/>
              </a:rPr>
              <a:t>m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mat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x</a:t>
            </a:r>
            <a:r>
              <a:rPr dirty="0" sz="1200">
                <a:latin typeface="Arial"/>
                <a:cs typeface="Arial"/>
              </a:rPr>
              <a:t>:  i,j’th elt</a:t>
            </a:r>
            <a:r>
              <a:rPr dirty="0" sz="1200" spc="-5">
                <a:latin typeface="Arial"/>
                <a:cs typeface="Arial"/>
              </a:rPr>
              <a:t> i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baseline="7812" sz="4800" spc="179">
                <a:latin typeface="Symbol"/>
                <a:cs typeface="Symbol"/>
              </a:rPr>
              <a:t></a:t>
            </a:r>
            <a:r>
              <a:rPr dirty="0" baseline="25132" sz="3150" spc="-97" i="1">
                <a:latin typeface="Times New Roman"/>
                <a:cs typeface="Times New Roman"/>
              </a:rPr>
              <a:t>x</a:t>
            </a:r>
            <a:r>
              <a:rPr dirty="0" baseline="17777" sz="1875" spc="-7" i="1">
                <a:latin typeface="Times New Roman"/>
                <a:cs typeface="Times New Roman"/>
              </a:rPr>
              <a:t>k</a:t>
            </a:r>
            <a:r>
              <a:rPr dirty="0" baseline="17777" sz="1875" spc="179" i="1">
                <a:latin typeface="Times New Roman"/>
                <a:cs typeface="Times New Roman"/>
              </a:rPr>
              <a:t>i</a:t>
            </a:r>
            <a:r>
              <a:rPr dirty="0" baseline="25132" sz="3150" spc="-97" i="1">
                <a:latin typeface="Times New Roman"/>
                <a:cs typeface="Times New Roman"/>
              </a:rPr>
              <a:t>x</a:t>
            </a:r>
            <a:r>
              <a:rPr dirty="0" baseline="17777" sz="1875" spc="-7" i="1">
                <a:latin typeface="Times New Roman"/>
                <a:cs typeface="Times New Roman"/>
              </a:rPr>
              <a:t>kj</a:t>
            </a:r>
            <a:endParaRPr baseline="17777" sz="1875">
              <a:latin typeface="Times New Roman"/>
              <a:cs typeface="Times New Roman"/>
            </a:endParaRPr>
          </a:p>
          <a:p>
            <a:pPr algn="r" marR="544195">
              <a:lnSpc>
                <a:spcPts val="1105"/>
              </a:lnSpc>
            </a:pPr>
            <a:r>
              <a:rPr dirty="0" sz="1250" spc="85" i="1">
                <a:latin typeface="Times New Roman"/>
                <a:cs typeface="Times New Roman"/>
              </a:rPr>
              <a:t>k</a:t>
            </a:r>
            <a:r>
              <a:rPr dirty="0" sz="1250" spc="-130">
                <a:latin typeface="Symbol"/>
                <a:cs typeface="Symbol"/>
              </a:rPr>
              <a:t></a:t>
            </a:r>
            <a:r>
              <a:rPr dirty="0" sz="1250" spc="-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algn="r" marR="421640">
              <a:lnSpc>
                <a:spcPct val="100000"/>
              </a:lnSpc>
              <a:spcBef>
                <a:spcPts val="335"/>
              </a:spcBef>
            </a:pPr>
            <a:r>
              <a:rPr dirty="0" sz="1250" spc="10" i="1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0414" y="2851838"/>
            <a:ext cx="823594" cy="668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ts val="3720"/>
              </a:lnSpc>
              <a:spcBef>
                <a:spcPts val="114"/>
              </a:spcBef>
            </a:pPr>
            <a:r>
              <a:rPr dirty="0" sz="3250" spc="145">
                <a:latin typeface="Symbol"/>
                <a:cs typeface="Symbol"/>
              </a:rPr>
              <a:t></a:t>
            </a:r>
            <a:r>
              <a:rPr dirty="0" baseline="14211" sz="3225" spc="-104" i="1">
                <a:latin typeface="Times New Roman"/>
                <a:cs typeface="Times New Roman"/>
              </a:rPr>
              <a:t>x</a:t>
            </a:r>
            <a:r>
              <a:rPr dirty="0" sz="1250" spc="5" i="1">
                <a:latin typeface="Times New Roman"/>
                <a:cs typeface="Times New Roman"/>
              </a:rPr>
              <a:t>ki</a:t>
            </a:r>
            <a:r>
              <a:rPr dirty="0" sz="1250" spc="-85" i="1">
                <a:latin typeface="Times New Roman"/>
                <a:cs typeface="Times New Roman"/>
              </a:rPr>
              <a:t> </a:t>
            </a:r>
            <a:r>
              <a:rPr dirty="0" baseline="14211" sz="3225" spc="-60" i="1">
                <a:latin typeface="Times New Roman"/>
                <a:cs typeface="Times New Roman"/>
              </a:rPr>
              <a:t>y</a:t>
            </a:r>
            <a:r>
              <a:rPr dirty="0" sz="1250" spc="5" i="1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  <a:p>
            <a:pPr marL="50165">
              <a:lnSpc>
                <a:spcPts val="1320"/>
              </a:lnSpc>
            </a:pPr>
            <a:r>
              <a:rPr dirty="0" sz="1250" i="1">
                <a:latin typeface="Times New Roman"/>
                <a:cs typeface="Times New Roman"/>
              </a:rPr>
              <a:t>k</a:t>
            </a:r>
            <a:r>
              <a:rPr dirty="0" sz="1250">
                <a:latin typeface="Symbol"/>
                <a:cs typeface="Symbol"/>
              </a:rPr>
              <a:t></a:t>
            </a:r>
            <a:r>
              <a:rPr dirty="0" sz="125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49096" y="4951476"/>
            <a:ext cx="4559300" cy="341630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284"/>
              </a:spcBef>
            </a:pP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What about </a:t>
            </a:r>
            <a:r>
              <a:rPr dirty="0" sz="2200">
                <a:solidFill>
                  <a:srgbClr val="006500"/>
                </a:solidFill>
                <a:latin typeface="Tahoma"/>
                <a:cs typeface="Tahoma"/>
              </a:rPr>
              <a:t>a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constant</a:t>
            </a:r>
            <a:r>
              <a:rPr dirty="0" sz="2200" spc="-2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200" spc="-5">
                <a:solidFill>
                  <a:srgbClr val="006500"/>
                </a:solidFill>
                <a:latin typeface="Tahoma"/>
                <a:cs typeface="Tahoma"/>
              </a:rPr>
              <a:t>term?</a:t>
            </a:r>
            <a:endParaRPr sz="2200">
              <a:latin typeface="Tahoma"/>
              <a:cs typeface="Tahoma"/>
            </a:endParaRPr>
          </a:p>
          <a:p>
            <a:pPr marL="153670" marR="2541270">
              <a:lnSpc>
                <a:spcPct val="89800"/>
              </a:lnSpc>
              <a:spcBef>
                <a:spcPts val="535"/>
              </a:spcBef>
            </a:pPr>
            <a:r>
              <a:rPr dirty="0" sz="1600" spc="-5">
                <a:latin typeface="Tahoma"/>
                <a:cs typeface="Tahoma"/>
              </a:rPr>
              <a:t>We may expect  </a:t>
            </a:r>
            <a:r>
              <a:rPr dirty="0" sz="1600">
                <a:latin typeface="Tahoma"/>
                <a:cs typeface="Tahoma"/>
              </a:rPr>
              <a:t>linear data </a:t>
            </a:r>
            <a:r>
              <a:rPr dirty="0" sz="1600" spc="-5">
                <a:latin typeface="Tahoma"/>
                <a:cs typeface="Tahoma"/>
              </a:rPr>
              <a:t>that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does  not go </a:t>
            </a:r>
            <a:r>
              <a:rPr dirty="0" sz="1600" spc="-5">
                <a:latin typeface="Tahoma"/>
                <a:cs typeface="Tahoma"/>
              </a:rPr>
              <a:t>through the  </a:t>
            </a:r>
            <a:r>
              <a:rPr dirty="0" sz="1600">
                <a:latin typeface="Tahoma"/>
                <a:cs typeface="Tahoma"/>
              </a:rPr>
              <a:t>origin.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53670" marR="2660650">
              <a:lnSpc>
                <a:spcPct val="89900"/>
              </a:lnSpc>
            </a:pPr>
            <a:r>
              <a:rPr dirty="0" sz="1600" spc="-5">
                <a:latin typeface="Tahoma"/>
                <a:cs typeface="Tahoma"/>
              </a:rPr>
              <a:t>Statisticians </a:t>
            </a:r>
            <a:r>
              <a:rPr dirty="0" sz="1600">
                <a:latin typeface="Tahoma"/>
                <a:cs typeface="Tahoma"/>
              </a:rPr>
              <a:t>and  </a:t>
            </a:r>
            <a:r>
              <a:rPr dirty="0" sz="1600" spc="-5">
                <a:latin typeface="Tahoma"/>
                <a:cs typeface="Tahoma"/>
              </a:rPr>
              <a:t>Neural Net Folks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all  agree on a </a:t>
            </a:r>
            <a:r>
              <a:rPr dirty="0" sz="1600" spc="-5">
                <a:latin typeface="Tahoma"/>
                <a:cs typeface="Tahoma"/>
              </a:rPr>
              <a:t>simple  </a:t>
            </a:r>
            <a:r>
              <a:rPr dirty="0" sz="1600">
                <a:latin typeface="Tahoma"/>
                <a:cs typeface="Tahoma"/>
              </a:rPr>
              <a:t>obvious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hack.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Can </a:t>
            </a:r>
            <a:r>
              <a:rPr dirty="0" sz="1600" spc="-5">
                <a:latin typeface="Tahoma"/>
                <a:cs typeface="Tahoma"/>
              </a:rPr>
              <a:t>you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guess??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0900" y="5364479"/>
            <a:ext cx="2212086" cy="1917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019803"/>
            <a:ext cx="1495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4344" y="797305"/>
            <a:ext cx="2291080" cy="361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The constant</a:t>
            </a:r>
            <a:r>
              <a:rPr dirty="0" sz="2200" spc="-65"/>
              <a:t> </a:t>
            </a:r>
            <a:r>
              <a:rPr dirty="0" sz="2200" spc="-5"/>
              <a:t>term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1277619" y="1184260"/>
            <a:ext cx="4039870" cy="52514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96215" marR="17780" indent="-171450">
              <a:lnSpc>
                <a:spcPts val="1920"/>
              </a:lnSpc>
              <a:spcBef>
                <a:spcPts val="254"/>
              </a:spcBef>
              <a:buChar char="•"/>
              <a:tabLst>
                <a:tab pos="197485" algn="l"/>
              </a:tabLst>
            </a:pPr>
            <a:r>
              <a:rPr dirty="0" sz="1600">
                <a:latin typeface="Tahoma"/>
                <a:cs typeface="Tahoma"/>
              </a:rPr>
              <a:t>The </a:t>
            </a:r>
            <a:r>
              <a:rPr dirty="0" sz="1600" spc="-5">
                <a:latin typeface="Tahoma"/>
                <a:cs typeface="Tahoma"/>
              </a:rPr>
              <a:t>trick </a:t>
            </a:r>
            <a:r>
              <a:rPr dirty="0" sz="1600">
                <a:latin typeface="Tahoma"/>
                <a:cs typeface="Tahoma"/>
              </a:rPr>
              <a:t>is </a:t>
            </a:r>
            <a:r>
              <a:rPr dirty="0" sz="1600" spc="-5">
                <a:latin typeface="Tahoma"/>
                <a:cs typeface="Tahoma"/>
              </a:rPr>
              <a:t>to create </a:t>
            </a:r>
            <a:r>
              <a:rPr dirty="0" sz="1600">
                <a:latin typeface="Tahoma"/>
                <a:cs typeface="Tahoma"/>
              </a:rPr>
              <a:t>a </a:t>
            </a:r>
            <a:r>
              <a:rPr dirty="0" sz="1600" spc="-5">
                <a:latin typeface="Tahoma"/>
                <a:cs typeface="Tahoma"/>
              </a:rPr>
              <a:t>fake </a:t>
            </a:r>
            <a:r>
              <a:rPr dirty="0" sz="1600">
                <a:latin typeface="Tahoma"/>
                <a:cs typeface="Tahoma"/>
              </a:rPr>
              <a:t>input </a:t>
            </a:r>
            <a:r>
              <a:rPr dirty="0" sz="1600" spc="-20">
                <a:latin typeface="Tahoma"/>
                <a:cs typeface="Tahoma"/>
              </a:rPr>
              <a:t>“</a:t>
            </a:r>
            <a:r>
              <a:rPr dirty="0" sz="1700" spc="-20" i="1">
                <a:latin typeface="Tahoma"/>
                <a:cs typeface="Tahoma"/>
              </a:rPr>
              <a:t>X</a:t>
            </a:r>
            <a:r>
              <a:rPr dirty="0" baseline="-20202" sz="1650" spc="-30" i="1">
                <a:latin typeface="Tahoma"/>
                <a:cs typeface="Tahoma"/>
              </a:rPr>
              <a:t>0</a:t>
            </a:r>
            <a:r>
              <a:rPr dirty="0" sz="1600" spc="-20">
                <a:latin typeface="Tahoma"/>
                <a:cs typeface="Tahoma"/>
              </a:rPr>
              <a:t>” </a:t>
            </a:r>
            <a:r>
              <a:rPr dirty="0" sz="1600" spc="-5">
                <a:latin typeface="Tahoma"/>
                <a:cs typeface="Tahoma"/>
              </a:rPr>
              <a:t>that  </a:t>
            </a:r>
            <a:r>
              <a:rPr dirty="0" sz="1600">
                <a:latin typeface="Tahoma"/>
                <a:cs typeface="Tahoma"/>
              </a:rPr>
              <a:t>always </a:t>
            </a:r>
            <a:r>
              <a:rPr dirty="0" sz="1600" spc="-5">
                <a:latin typeface="Tahoma"/>
                <a:cs typeface="Tahoma"/>
              </a:rPr>
              <a:t>takes the </a:t>
            </a:r>
            <a:r>
              <a:rPr dirty="0" sz="1600">
                <a:latin typeface="Tahoma"/>
                <a:cs typeface="Tahoma"/>
              </a:rPr>
              <a:t>value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0656" y="1865852"/>
          <a:ext cx="1126490" cy="1049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934"/>
                <a:gridCol w="368300"/>
              </a:tblGrid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0956" y="1865852"/>
          <a:ext cx="1494790" cy="1049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934"/>
                <a:gridCol w="368300"/>
                <a:gridCol w="368300"/>
              </a:tblGrid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spc="-35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19444" sz="1500" spc="-52" i="1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baseline="-19444" sz="15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5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solidFill>
                            <a:srgbClr val="009A00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09700" y="2901408"/>
            <a:ext cx="1307465" cy="8547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1200" spc="-5">
                <a:latin typeface="Tahoma"/>
                <a:cs typeface="Tahoma"/>
              </a:rPr>
              <a:t>Before: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dirty="0" sz="1250" spc="-35" i="1">
                <a:latin typeface="Tahoma"/>
                <a:cs typeface="Tahoma"/>
              </a:rPr>
              <a:t>Y=w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</a:t>
            </a:r>
            <a:r>
              <a:rPr dirty="0" sz="1250" spc="-2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  <a:spcBef>
                <a:spcPts val="275"/>
              </a:spcBef>
            </a:pPr>
            <a:r>
              <a:rPr dirty="0" sz="1200" spc="-5">
                <a:latin typeface="Tahoma"/>
                <a:cs typeface="Tahoma"/>
              </a:rPr>
              <a:t>…has to </a:t>
            </a:r>
            <a:r>
              <a:rPr dirty="0" sz="1200">
                <a:latin typeface="Tahoma"/>
                <a:cs typeface="Tahoma"/>
              </a:rPr>
              <a:t>be a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poor  </a:t>
            </a:r>
            <a:r>
              <a:rPr dirty="0" sz="1200" spc="-5">
                <a:latin typeface="Tahoma"/>
                <a:cs typeface="Tahoma"/>
              </a:rPr>
              <a:t>model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5720" y="2922745"/>
            <a:ext cx="1684020" cy="12141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1200">
                <a:latin typeface="Tahoma"/>
                <a:cs typeface="Tahoma"/>
              </a:rPr>
              <a:t>After: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dirty="0" sz="1250" spc="-35" i="1">
                <a:latin typeface="Tahoma"/>
                <a:cs typeface="Tahoma"/>
              </a:rPr>
              <a:t>Y= w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+w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</a:t>
            </a:r>
            <a:r>
              <a:rPr dirty="0" sz="1250" spc="-20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marL="133985">
              <a:lnSpc>
                <a:spcPct val="100000"/>
              </a:lnSpc>
              <a:spcBef>
                <a:spcPts val="225"/>
              </a:spcBef>
            </a:pPr>
            <a:r>
              <a:rPr dirty="0" sz="1250" spc="-40" i="1">
                <a:latin typeface="Tahoma"/>
                <a:cs typeface="Tahoma"/>
              </a:rPr>
              <a:t>=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0</a:t>
            </a:r>
            <a:r>
              <a:rPr dirty="0" sz="1250" spc="-35" i="1">
                <a:latin typeface="Tahoma"/>
                <a:cs typeface="Tahoma"/>
              </a:rPr>
              <a:t>+w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1</a:t>
            </a:r>
            <a:r>
              <a:rPr dirty="0" sz="1250" spc="-35" i="1">
                <a:latin typeface="Tahoma"/>
                <a:cs typeface="Tahoma"/>
              </a:rPr>
              <a:t>+</a:t>
            </a:r>
            <a:r>
              <a:rPr dirty="0" sz="1250" spc="-5" i="1">
                <a:latin typeface="Tahoma"/>
                <a:cs typeface="Tahoma"/>
              </a:rPr>
              <a:t> </a:t>
            </a:r>
            <a:r>
              <a:rPr dirty="0" sz="1250" spc="-35" i="1">
                <a:latin typeface="Tahoma"/>
                <a:cs typeface="Tahoma"/>
              </a:rPr>
              <a:t>w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r>
              <a:rPr dirty="0" sz="1250" spc="-35" i="1">
                <a:latin typeface="Tahoma"/>
                <a:cs typeface="Tahoma"/>
              </a:rPr>
              <a:t>X</a:t>
            </a:r>
            <a:r>
              <a:rPr dirty="0" baseline="-19607" sz="1275" spc="-52" i="1">
                <a:latin typeface="Tahoma"/>
                <a:cs typeface="Tahoma"/>
              </a:rPr>
              <a:t>2</a:t>
            </a:r>
            <a:endParaRPr baseline="-19607" sz="1275">
              <a:latin typeface="Tahoma"/>
              <a:cs typeface="Tahoma"/>
            </a:endParaRPr>
          </a:p>
          <a:p>
            <a:pPr marL="38100" marR="235585">
              <a:lnSpc>
                <a:spcPct val="100000"/>
              </a:lnSpc>
              <a:spcBef>
                <a:spcPts val="275"/>
              </a:spcBef>
            </a:pPr>
            <a:r>
              <a:rPr dirty="0" sz="1200" spc="-5">
                <a:latin typeface="Tahoma"/>
                <a:cs typeface="Tahoma"/>
              </a:rPr>
              <a:t>…has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fine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constant  term</a:t>
            </a:r>
            <a:endParaRPr sz="1200">
              <a:latin typeface="Tahoma"/>
              <a:cs typeface="Tahoma"/>
            </a:endParaRPr>
          </a:p>
          <a:p>
            <a:pPr marL="770890">
              <a:lnSpc>
                <a:spcPct val="100000"/>
              </a:lnSpc>
              <a:spcBef>
                <a:spcPts val="38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3358896"/>
            <a:ext cx="1252855" cy="723900"/>
          </a:xfrm>
          <a:custGeom>
            <a:avLst/>
            <a:gdLst/>
            <a:ahLst/>
            <a:cxnLst/>
            <a:rect l="l" t="t" r="r" b="b"/>
            <a:pathLst>
              <a:path w="1252854" h="723900">
                <a:moveTo>
                  <a:pt x="952500" y="0"/>
                </a:moveTo>
                <a:lnTo>
                  <a:pt x="0" y="0"/>
                </a:lnTo>
                <a:lnTo>
                  <a:pt x="0" y="723900"/>
                </a:lnTo>
                <a:lnTo>
                  <a:pt x="952500" y="723900"/>
                </a:lnTo>
                <a:lnTo>
                  <a:pt x="952500" y="301751"/>
                </a:lnTo>
                <a:lnTo>
                  <a:pt x="1252727" y="201929"/>
                </a:lnTo>
                <a:lnTo>
                  <a:pt x="952500" y="120395"/>
                </a:lnTo>
                <a:lnTo>
                  <a:pt x="9525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43200" y="3358896"/>
            <a:ext cx="1252855" cy="723900"/>
          </a:xfrm>
          <a:custGeom>
            <a:avLst/>
            <a:gdLst/>
            <a:ahLst/>
            <a:cxnLst/>
            <a:rect l="l" t="t" r="r" b="b"/>
            <a:pathLst>
              <a:path w="1252854" h="723900">
                <a:moveTo>
                  <a:pt x="0" y="0"/>
                </a:moveTo>
                <a:lnTo>
                  <a:pt x="0" y="723900"/>
                </a:lnTo>
                <a:lnTo>
                  <a:pt x="952500" y="723900"/>
                </a:lnTo>
                <a:lnTo>
                  <a:pt x="952500" y="301751"/>
                </a:lnTo>
                <a:lnTo>
                  <a:pt x="1252727" y="201929"/>
                </a:lnTo>
                <a:lnTo>
                  <a:pt x="952500" y="120395"/>
                </a:lnTo>
                <a:lnTo>
                  <a:pt x="952500" y="0"/>
                </a:lnTo>
                <a:lnTo>
                  <a:pt x="555498" y="0"/>
                </a:lnTo>
                <a:lnTo>
                  <a:pt x="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53867" y="3402583"/>
            <a:ext cx="930910" cy="636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 marR="30480">
              <a:lnSpc>
                <a:spcPct val="97800"/>
              </a:lnSpc>
              <a:spcBef>
                <a:spcPts val="120"/>
              </a:spcBef>
            </a:pPr>
            <a:r>
              <a:rPr dirty="0" sz="800" spc="-5">
                <a:latin typeface="Tahoma"/>
                <a:cs typeface="Tahoma"/>
              </a:rPr>
              <a:t>In this </a:t>
            </a:r>
            <a:r>
              <a:rPr dirty="0" sz="800" spc="-10">
                <a:latin typeface="Tahoma"/>
                <a:cs typeface="Tahoma"/>
              </a:rPr>
              <a:t>example,  </a:t>
            </a:r>
            <a:r>
              <a:rPr dirty="0" sz="800" spc="-5">
                <a:latin typeface="Tahoma"/>
                <a:cs typeface="Tahoma"/>
              </a:rPr>
              <a:t>You should be</a:t>
            </a:r>
            <a:r>
              <a:rPr dirty="0" sz="800" spc="-6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able  to see the MLE</a:t>
            </a:r>
            <a:r>
              <a:rPr dirty="0" sz="800" spc="-40">
                <a:latin typeface="Tahoma"/>
                <a:cs typeface="Tahoma"/>
              </a:rPr>
              <a:t> </a:t>
            </a:r>
            <a:r>
              <a:rPr dirty="0" sz="850" spc="-20" i="1">
                <a:latin typeface="Tahoma"/>
                <a:cs typeface="Tahoma"/>
              </a:rPr>
              <a:t>w</a:t>
            </a:r>
            <a:r>
              <a:rPr dirty="0" baseline="-20202" sz="825" spc="-30" i="1">
                <a:latin typeface="Tahoma"/>
                <a:cs typeface="Tahoma"/>
              </a:rPr>
              <a:t>0</a:t>
            </a:r>
            <a:endParaRPr baseline="-20202" sz="825">
              <a:latin typeface="Tahoma"/>
              <a:cs typeface="Tahoma"/>
            </a:endParaRPr>
          </a:p>
          <a:p>
            <a:pPr marL="38100" marR="245745">
              <a:lnSpc>
                <a:spcPts val="960"/>
              </a:lnSpc>
              <a:spcBef>
                <a:spcPts val="25"/>
              </a:spcBef>
            </a:pPr>
            <a:r>
              <a:rPr dirty="0" sz="850" spc="-20" i="1">
                <a:latin typeface="Tahoma"/>
                <a:cs typeface="Tahoma"/>
              </a:rPr>
              <a:t>, w</a:t>
            </a:r>
            <a:r>
              <a:rPr dirty="0" baseline="-20202" sz="825" spc="-30" i="1">
                <a:latin typeface="Tahoma"/>
                <a:cs typeface="Tahoma"/>
              </a:rPr>
              <a:t>1 </a:t>
            </a:r>
            <a:r>
              <a:rPr dirty="0" sz="800" spc="-5">
                <a:latin typeface="Tahoma"/>
                <a:cs typeface="Tahoma"/>
              </a:rPr>
              <a:t>and </a:t>
            </a:r>
            <a:r>
              <a:rPr dirty="0" sz="850" spc="-20" i="1">
                <a:latin typeface="Tahoma"/>
                <a:cs typeface="Tahoma"/>
              </a:rPr>
              <a:t>w</a:t>
            </a:r>
            <a:r>
              <a:rPr dirty="0" baseline="-20202" sz="825" spc="-30" i="1">
                <a:latin typeface="Tahoma"/>
                <a:cs typeface="Tahoma"/>
              </a:rPr>
              <a:t>2</a:t>
            </a:r>
            <a:r>
              <a:rPr dirty="0" baseline="-20202" sz="825" spc="-60" i="1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by  inspection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90319" y="4913154"/>
            <a:ext cx="4044315" cy="9137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33705">
              <a:lnSpc>
                <a:spcPct val="100000"/>
              </a:lnSpc>
              <a:spcBef>
                <a:spcPts val="819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 with varying</a:t>
            </a:r>
            <a:r>
              <a:rPr dirty="0" sz="200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200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505"/>
              </a:spcBef>
              <a:buChar char="•"/>
              <a:tabLst>
                <a:tab pos="184785" algn="l"/>
              </a:tabLst>
            </a:pPr>
            <a:r>
              <a:rPr dirty="0" sz="1400" spc="-5">
                <a:latin typeface="Tahoma"/>
                <a:cs typeface="Tahoma"/>
              </a:rPr>
              <a:t>Suppose you know the variance of the noise that  was added to each</a:t>
            </a:r>
            <a:r>
              <a:rPr dirty="0" sz="1400" spc="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datapoint.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81400" y="5859779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05200" y="719328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05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577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8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05200" y="68122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05200" y="635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05200" y="59359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00120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3607" y="7240776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4518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7319" y="7240776"/>
            <a:ext cx="1822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09615" y="5869169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9615" y="6288273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09615" y="6745472"/>
            <a:ext cx="1828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62512" y="63407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53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053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481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57612" y="69503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871720" y="6396744"/>
            <a:ext cx="2755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95415" y="6701543"/>
            <a:ext cx="1930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09615" y="6853943"/>
            <a:ext cx="1418590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55065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  <a:p>
            <a:pPr marL="507365">
              <a:lnSpc>
                <a:spcPct val="100000"/>
              </a:lnSpc>
            </a:pPr>
            <a:r>
              <a:rPr dirty="0" sz="750" spc="-35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700" spc="-5">
                <a:latin typeface="Tahoma"/>
                <a:cs typeface="Tahoma"/>
              </a:rPr>
              <a:t>y=0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0708" y="5939544"/>
            <a:ext cx="1930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402556" y="5928836"/>
          <a:ext cx="1355090" cy="156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00"/>
                <a:gridCol w="445134"/>
                <a:gridCol w="444500"/>
              </a:tblGrid>
              <a:tr h="25908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0467" sz="1425" spc="-7">
                          <a:latin typeface="Tahoma"/>
                          <a:cs typeface="Tahoma"/>
                        </a:rPr>
                        <a:t>i</a:t>
                      </a:r>
                      <a:endParaRPr baseline="-20467" sz="1425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4145">
                        <a:lnSpc>
                          <a:spcPts val="1200"/>
                        </a:lnSpc>
                      </a:pPr>
                      <a:r>
                        <a:rPr dirty="0" baseline="-15873" sz="2100" spc="-7">
                          <a:latin typeface="Symbol"/>
                          <a:cs typeface="Symbol"/>
                        </a:rPr>
                        <a:t></a:t>
                      </a:r>
                      <a:r>
                        <a:rPr dirty="0" baseline="-15873" sz="2100" spc="-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-5"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algn="ctr" marR="102235">
                        <a:lnSpc>
                          <a:spcPts val="740"/>
                        </a:lnSpc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i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831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½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1/4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63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190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63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1/4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1590">
                    <a:lnL w="63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63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242815" y="7615442"/>
            <a:ext cx="9969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350" spc="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59958" y="7822709"/>
            <a:ext cx="151638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073150" algn="l"/>
                <a:tab pos="1454785" algn="l"/>
              </a:tabLst>
            </a:pPr>
            <a:r>
              <a:rPr dirty="0" sz="1350" i="1">
                <a:latin typeface="Times New Roman"/>
                <a:cs typeface="Times New Roman"/>
              </a:rPr>
              <a:t>i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i="1">
                <a:latin typeface="Times New Roman"/>
                <a:cs typeface="Times New Roman"/>
              </a:rPr>
              <a:t>i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26637" y="7607417"/>
            <a:ext cx="184785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85115" algn="l"/>
                <a:tab pos="1735455" algn="l"/>
              </a:tabLst>
            </a:pPr>
            <a:r>
              <a:rPr dirty="0" sz="2300" spc="15" i="1">
                <a:latin typeface="Times New Roman"/>
                <a:cs typeface="Times New Roman"/>
              </a:rPr>
              <a:t>y</a:t>
            </a:r>
            <a:r>
              <a:rPr dirty="0" sz="2300" spc="15" i="1">
                <a:latin typeface="Times New Roman"/>
                <a:cs typeface="Times New Roman"/>
              </a:rPr>
              <a:t>	</a:t>
            </a:r>
            <a:r>
              <a:rPr dirty="0" sz="2300" spc="20">
                <a:latin typeface="Times New Roman"/>
                <a:cs typeface="Times New Roman"/>
              </a:rPr>
              <a:t>~</a:t>
            </a:r>
            <a:r>
              <a:rPr dirty="0" sz="2300" spc="125">
                <a:latin typeface="Times New Roman"/>
                <a:cs typeface="Times New Roman"/>
              </a:rPr>
              <a:t> </a:t>
            </a:r>
            <a:r>
              <a:rPr dirty="0" sz="2300" spc="25" i="1">
                <a:latin typeface="Times New Roman"/>
                <a:cs typeface="Times New Roman"/>
              </a:rPr>
              <a:t>N</a:t>
            </a:r>
            <a:r>
              <a:rPr dirty="0" sz="2300" spc="-305" i="1">
                <a:latin typeface="Times New Roman"/>
                <a:cs typeface="Times New Roman"/>
              </a:rPr>
              <a:t> </a:t>
            </a:r>
            <a:r>
              <a:rPr dirty="0" sz="2300" spc="105">
                <a:latin typeface="Times New Roman"/>
                <a:cs typeface="Times New Roman"/>
              </a:rPr>
              <a:t>(</a:t>
            </a:r>
            <a:r>
              <a:rPr dirty="0" sz="2300" spc="20" i="1">
                <a:latin typeface="Times New Roman"/>
                <a:cs typeface="Times New Roman"/>
              </a:rPr>
              <a:t>wx</a:t>
            </a:r>
            <a:r>
              <a:rPr dirty="0" sz="2300" spc="55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Times New Roman"/>
                <a:cs typeface="Times New Roman"/>
              </a:rPr>
              <a:t>,</a:t>
            </a:r>
            <a:r>
              <a:rPr dirty="0" sz="2450" spc="-70" i="1">
                <a:latin typeface="Symbol"/>
                <a:cs typeface="Symbol"/>
              </a:rPr>
              <a:t>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4020" y="7773416"/>
            <a:ext cx="53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Assume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0200" y="7612380"/>
            <a:ext cx="2933700" cy="495300"/>
          </a:xfrm>
          <a:custGeom>
            <a:avLst/>
            <a:gdLst/>
            <a:ahLst/>
            <a:cxnLst/>
            <a:rect l="l" t="t" r="r" b="b"/>
            <a:pathLst>
              <a:path w="2933700" h="495300">
                <a:moveTo>
                  <a:pt x="0" y="495300"/>
                </a:moveTo>
                <a:lnTo>
                  <a:pt x="2933700" y="495300"/>
                </a:lnTo>
                <a:lnTo>
                  <a:pt x="2933700" y="0"/>
                </a:lnTo>
                <a:lnTo>
                  <a:pt x="0" y="0"/>
                </a:lnTo>
                <a:lnTo>
                  <a:pt x="0" y="495300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996696" y="0"/>
                </a:moveTo>
                <a:lnTo>
                  <a:pt x="0" y="380238"/>
                </a:ln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43805" y="7395971"/>
            <a:ext cx="1123315" cy="712470"/>
          </a:xfrm>
          <a:custGeom>
            <a:avLst/>
            <a:gdLst/>
            <a:ahLst/>
            <a:cxnLst/>
            <a:rect l="l" t="t" r="r" b="b"/>
            <a:pathLst>
              <a:path w="1123314" h="712470">
                <a:moveTo>
                  <a:pt x="0" y="380238"/>
                </a:moveTo>
                <a:lnTo>
                  <a:pt x="126492" y="712469"/>
                </a:lnTo>
                <a:lnTo>
                  <a:pt x="1123188" y="332231"/>
                </a:lnTo>
                <a:lnTo>
                  <a:pt x="996696" y="0"/>
                </a:lnTo>
                <a:lnTo>
                  <a:pt x="0" y="380238"/>
                </a:lnTo>
                <a:close/>
              </a:path>
            </a:pathLst>
          </a:custGeom>
          <a:ln w="4762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 rot="20400000">
            <a:off x="4591178" y="7634718"/>
            <a:ext cx="88177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Wha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t’s </a:t>
            </a:r>
            <a:r>
              <a:rPr dirty="0" baseline="2777" sz="1500" spc="-22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baseline="2777" sz="1500" spc="-10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30">
                <a:solidFill>
                  <a:srgbClr val="FF0000"/>
                </a:solidFill>
                <a:latin typeface="Tahoma"/>
                <a:cs typeface="Tahoma"/>
              </a:rPr>
              <a:t>MLE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 rot="20400000">
            <a:off x="4646664" y="7786037"/>
            <a:ext cx="833426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20">
                <a:solidFill>
                  <a:srgbClr val="FF0000"/>
                </a:solidFill>
                <a:latin typeface="Tahoma"/>
                <a:cs typeface="Tahoma"/>
              </a:rPr>
              <a:t>estim</a:t>
            </a:r>
            <a:r>
              <a:rPr dirty="0" baseline="2777" sz="1500" spc="-30">
                <a:solidFill>
                  <a:srgbClr val="FF0000"/>
                </a:solidFill>
                <a:latin typeface="Tahoma"/>
                <a:cs typeface="Tahoma"/>
              </a:rPr>
              <a:t>ate </a:t>
            </a:r>
            <a:r>
              <a:rPr dirty="0" baseline="2777" sz="1500" spc="-1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baseline="2777" sz="15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baseline="5555" sz="1500" spc="-22">
                <a:solidFill>
                  <a:srgbClr val="FF0000"/>
                </a:solidFill>
                <a:latin typeface="Tahoma"/>
                <a:cs typeface="Tahoma"/>
              </a:rPr>
              <a:t>w?</a:t>
            </a:r>
            <a:endParaRPr baseline="5555" sz="15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019" y="4019803"/>
            <a:ext cx="14827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©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2001, 2003, Andrew W.</a:t>
            </a:r>
            <a:r>
              <a:rPr dirty="0" sz="60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C1C1C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6864" y="4019803"/>
            <a:ext cx="887094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2089" y="827785"/>
            <a:ext cx="38284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MLE </a:t>
            </a:r>
            <a:r>
              <a:rPr dirty="0" sz="2000" spc="-10">
                <a:solidFill>
                  <a:srgbClr val="006500"/>
                </a:solidFill>
                <a:latin typeface="Tahoma"/>
                <a:cs typeface="Tahoma"/>
              </a:rPr>
              <a:t>estimation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with varying</a:t>
            </a:r>
            <a:r>
              <a:rPr dirty="0" sz="2000" spc="3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noise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798" y="1386180"/>
            <a:ext cx="673100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29870" algn="l"/>
                <a:tab pos="614680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794" y="1620545"/>
            <a:ext cx="11620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4588" y="1493622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369" y="1493622"/>
            <a:ext cx="1844039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6850" algn="l"/>
                <a:tab pos="558165" algn="l"/>
                <a:tab pos="784225" algn="l"/>
                <a:tab pos="972819" algn="l"/>
                <a:tab pos="1323975" algn="l"/>
                <a:tab pos="1545590" algn="l"/>
                <a:tab pos="1785620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r>
              <a:rPr dirty="0" sz="700" spc="5" i="1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r>
              <a:rPr dirty="0" sz="700" spc="5" i="1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6388" y="1313224"/>
            <a:ext cx="382206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6172" sz="2700" spc="15">
                <a:latin typeface="Times New Roman"/>
                <a:cs typeface="Times New Roman"/>
              </a:rPr>
              <a:t>argmax </a:t>
            </a:r>
            <a:r>
              <a:rPr dirty="0" sz="1200" spc="5">
                <a:latin typeface="Times New Roman"/>
                <a:cs typeface="Times New Roman"/>
              </a:rPr>
              <a:t>log </a:t>
            </a:r>
            <a:r>
              <a:rPr dirty="0" sz="1200" spc="25" i="1">
                <a:latin typeface="Times New Roman"/>
                <a:cs typeface="Times New Roman"/>
              </a:rPr>
              <a:t>p</a:t>
            </a:r>
            <a:r>
              <a:rPr dirty="0" sz="1200" spc="25">
                <a:latin typeface="Times New Roman"/>
                <a:cs typeface="Times New Roman"/>
              </a:rPr>
              <a:t>( </a:t>
            </a:r>
            <a:r>
              <a:rPr dirty="0" sz="1200" spc="5" i="1">
                <a:latin typeface="Times New Roman"/>
                <a:cs typeface="Times New Roman"/>
              </a:rPr>
              <a:t>y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5" i="1">
                <a:latin typeface="Times New Roman"/>
                <a:cs typeface="Times New Roman"/>
              </a:rPr>
              <a:t>y </a:t>
            </a:r>
            <a:r>
              <a:rPr dirty="0" sz="1200">
                <a:latin typeface="Times New Roman"/>
                <a:cs typeface="Times New Roman"/>
              </a:rPr>
              <a:t>,..., </a:t>
            </a: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sz="1200" spc="31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|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1200">
                <a:latin typeface="Times New Roman"/>
                <a:cs typeface="Times New Roman"/>
              </a:rPr>
              <a:t>,..., </a:t>
            </a:r>
            <a:r>
              <a:rPr dirty="0" sz="1200" spc="5" i="1">
                <a:latin typeface="Times New Roman"/>
                <a:cs typeface="Times New Roman"/>
              </a:rPr>
              <a:t>x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,</a:t>
            </a:r>
            <a:r>
              <a:rPr dirty="0" sz="1250" spc="15" i="1">
                <a:latin typeface="Symbol"/>
                <a:cs typeface="Symbol"/>
              </a:rPr>
              <a:t></a:t>
            </a:r>
            <a:r>
              <a:rPr dirty="0" sz="1250" spc="1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,...,</a:t>
            </a:r>
            <a:r>
              <a:rPr dirty="0" sz="1250" spc="5" i="1">
                <a:latin typeface="Symbol"/>
                <a:cs typeface="Symbol"/>
              </a:rPr>
              <a:t>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i="1">
                <a:latin typeface="Times New Roman"/>
                <a:cs typeface="Times New Roman"/>
              </a:rPr>
              <a:t>w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0208" y="1931489"/>
            <a:ext cx="977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2104" y="1838832"/>
            <a:ext cx="6794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5451" y="1936364"/>
            <a:ext cx="68643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00380" algn="l"/>
                <a:tab pos="673100" algn="l"/>
              </a:tabLst>
            </a:pP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dirty="0" u="sng" sz="70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i	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1625" y="2142872"/>
            <a:ext cx="1339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5" i="1">
                <a:latin typeface="Times New Roman"/>
                <a:cs typeface="Times New Roman"/>
              </a:rPr>
              <a:t>i</a:t>
            </a:r>
            <a:r>
              <a:rPr dirty="0" sz="700" spc="-4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5207" y="2046862"/>
            <a:ext cx="72390" cy="241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1232" y="1828928"/>
            <a:ext cx="577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3836" y="1833191"/>
            <a:ext cx="60261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Times New Roman"/>
                <a:cs typeface="Times New Roman"/>
              </a:rPr>
              <a:t>( </a:t>
            </a:r>
            <a:r>
              <a:rPr dirty="0" sz="1200" spc="5" i="1">
                <a:latin typeface="Times New Roman"/>
                <a:cs typeface="Times New Roman"/>
              </a:rPr>
              <a:t>y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wx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5342" y="1889362"/>
            <a:ext cx="857250" cy="4826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ts val="2145"/>
              </a:lnSpc>
              <a:spcBef>
                <a:spcPts val="120"/>
              </a:spcBef>
            </a:pPr>
            <a:r>
              <a:rPr dirty="0" baseline="3086" sz="2700" spc="15">
                <a:latin typeface="Times New Roman"/>
                <a:cs typeface="Times New Roman"/>
              </a:rPr>
              <a:t>argmin</a:t>
            </a:r>
            <a:r>
              <a:rPr dirty="0" baseline="3086" sz="2700" spc="-322">
                <a:latin typeface="Times New Roman"/>
                <a:cs typeface="Times New Roman"/>
              </a:rPr>
              <a:t> </a:t>
            </a:r>
            <a:r>
              <a:rPr dirty="0" sz="1800" spc="-850">
                <a:latin typeface="Symbol"/>
                <a:cs typeface="Symbol"/>
              </a:rPr>
              <a:t>∑</a:t>
            </a:r>
            <a:endParaRPr sz="1800">
              <a:latin typeface="Symbol"/>
              <a:cs typeface="Symbol"/>
            </a:endParaRPr>
          </a:p>
          <a:p>
            <a:pPr marL="282575">
              <a:lnSpc>
                <a:spcPts val="1425"/>
              </a:lnSpc>
            </a:pPr>
            <a:r>
              <a:rPr dirty="0" sz="1200" spc="10" i="1">
                <a:latin typeface="Times New Roman"/>
                <a:cs typeface="Times New Roman"/>
              </a:rPr>
              <a:t>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5482" y="2043107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99816" y="2689098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948" y="0"/>
                </a:lnTo>
              </a:path>
            </a:pathLst>
          </a:custGeom>
          <a:ln w="6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75939" y="2452577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3791" y="2721562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3791" y="2452577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7912" y="2560777"/>
            <a:ext cx="399415" cy="3721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1355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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50">
                <a:latin typeface="Times New Roman"/>
                <a:cs typeface="Times New Roman"/>
              </a:rPr>
              <a:t>0</a:t>
            </a:r>
            <a:r>
              <a:rPr dirty="0" baseline="2314" sz="1800" spc="75">
                <a:latin typeface="Symbol"/>
                <a:cs typeface="Symbol"/>
              </a:rPr>
              <a:t></a:t>
            </a:r>
            <a:r>
              <a:rPr dirty="0" baseline="2314" sz="1800" spc="-217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  <a:p>
            <a:pPr marL="207645">
              <a:lnSpc>
                <a:spcPts val="1355"/>
              </a:lnSpc>
            </a:pP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7232" y="2468178"/>
            <a:ext cx="6794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5989" y="2772218"/>
            <a:ext cx="135255" cy="1339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700" spc="50" i="1">
                <a:latin typeface="Times New Roman"/>
                <a:cs typeface="Times New Roman"/>
              </a:rPr>
              <a:t>i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6249" y="2676200"/>
            <a:ext cx="72390" cy="2419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70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92700" y="2462479"/>
            <a:ext cx="76517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-5" i="1">
                <a:latin typeface="Times New Roman"/>
                <a:cs typeface="Times New Roman"/>
              </a:rPr>
              <a:t>x</a:t>
            </a:r>
            <a:r>
              <a:rPr dirty="0" baseline="-23809" sz="1050" spc="-7" i="1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( </a:t>
            </a:r>
            <a:r>
              <a:rPr dirty="0" sz="1200" spc="5" i="1">
                <a:latin typeface="Times New Roman"/>
                <a:cs typeface="Times New Roman"/>
              </a:rPr>
              <a:t>y</a:t>
            </a:r>
            <a:r>
              <a:rPr dirty="0" baseline="-23809" sz="1050" spc="7" i="1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Symbol"/>
                <a:cs typeface="Symbol"/>
              </a:rPr>
              <a:t></a:t>
            </a:r>
            <a:r>
              <a:rPr dirty="0" sz="1200" spc="-16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wx</a:t>
            </a:r>
            <a:r>
              <a:rPr dirty="0" baseline="-23809" sz="1050" i="1">
                <a:latin typeface="Times New Roman"/>
                <a:cs typeface="Times New Roman"/>
              </a:rPr>
              <a:t>i </a:t>
            </a:r>
            <a:r>
              <a:rPr dirty="0" sz="1200" spc="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8391" y="2483533"/>
            <a:ext cx="1026794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2314" sz="1800" spc="7">
                <a:latin typeface="Symbol"/>
                <a:cs typeface="Symbol"/>
              </a:rPr>
              <a:t></a:t>
            </a:r>
            <a:r>
              <a:rPr dirty="0" baseline="2314" sz="1800" spc="-225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w</a:t>
            </a:r>
            <a:r>
              <a:rPr dirty="0" sz="1200" spc="-13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baseline="-9259" sz="2700" spc="22">
                <a:latin typeface="Symbol"/>
                <a:cs typeface="Symbol"/>
              </a:rPr>
              <a:t>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66515" y="2672387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5188" y="3328988"/>
            <a:ext cx="7239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u="sng" sz="1200" spc="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3063" y="3471516"/>
            <a:ext cx="24955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18518" sz="1800" spc="7">
                <a:latin typeface="Symbol"/>
                <a:cs typeface="Symbol"/>
              </a:rPr>
              <a:t></a:t>
            </a:r>
            <a:r>
              <a:rPr dirty="0" baseline="-18518" sz="1800" spc="300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18463" y="3786959"/>
            <a:ext cx="54610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72110" algn="l"/>
              </a:tabLst>
            </a:pPr>
            <a:r>
              <a:rPr dirty="0" sz="1200" spc="5">
                <a:latin typeface="Symbol"/>
                <a:cs typeface="Symbol"/>
              </a:rPr>
              <a:t></a:t>
            </a:r>
            <a:r>
              <a:rPr dirty="0" sz="1200" spc="5">
                <a:latin typeface="Times New Roman"/>
                <a:cs typeface="Times New Roman"/>
              </a:rPr>
              <a:t>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 spc="16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3063" y="3494173"/>
            <a:ext cx="59690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18518" sz="1800" spc="254">
                <a:latin typeface="Symbol"/>
                <a:cs typeface="Symbol"/>
              </a:rPr>
              <a:t></a:t>
            </a:r>
            <a:r>
              <a:rPr dirty="0" baseline="-23148" sz="2700" spc="254">
                <a:latin typeface="Symbol"/>
                <a:cs typeface="Symbol"/>
              </a:rPr>
              <a:t></a:t>
            </a:r>
            <a:r>
              <a:rPr dirty="0" u="sng" sz="1800" spc="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700" spc="40" i="1">
                <a:latin typeface="Times New Roman"/>
                <a:cs typeface="Times New Roman"/>
              </a:rPr>
              <a:t> </a:t>
            </a:r>
            <a:r>
              <a:rPr dirty="0" baseline="-18518" sz="1800" spc="-1807">
                <a:latin typeface="Symbol"/>
                <a:cs typeface="Symbol"/>
              </a:rPr>
              <a:t></a:t>
            </a:r>
            <a:endParaRPr baseline="-18518" sz="1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1054" y="3013556"/>
            <a:ext cx="249554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baseline="-18518" sz="1800" spc="7">
                <a:latin typeface="Symbol"/>
                <a:cs typeface="Symbol"/>
              </a:rPr>
              <a:t></a:t>
            </a:r>
            <a:r>
              <a:rPr dirty="0" baseline="-18518" sz="1800" spc="300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6454" y="3328988"/>
            <a:ext cx="55181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04495" algn="l"/>
              </a:tabLst>
            </a:pPr>
            <a:r>
              <a:rPr dirty="0" u="sng" sz="120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</a:t>
            </a:r>
            <a:r>
              <a:rPr dirty="0" sz="1200" spc="15">
                <a:latin typeface="Times New Roman"/>
                <a:cs typeface="Times New Roman"/>
              </a:rPr>
              <a:t>	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7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61054" y="3036978"/>
            <a:ext cx="66167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18518" sz="1800" spc="254">
                <a:latin typeface="Symbol"/>
                <a:cs typeface="Symbol"/>
              </a:rPr>
              <a:t></a:t>
            </a:r>
            <a:r>
              <a:rPr dirty="0" baseline="-23148" sz="2700" spc="254">
                <a:latin typeface="Symbol"/>
                <a:cs typeface="Symbol"/>
              </a:rPr>
              <a:t></a:t>
            </a:r>
            <a:r>
              <a:rPr dirty="0" u="sng" sz="1800" spc="1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7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 i</a:t>
            </a:r>
            <a:r>
              <a:rPr dirty="0" sz="700" i="1">
                <a:latin typeface="Times New Roman"/>
                <a:cs typeface="Times New Roman"/>
              </a:rPr>
              <a:t> </a:t>
            </a:r>
            <a:r>
              <a:rPr dirty="0" baseline="-18518" sz="1800" spc="-1807">
                <a:latin typeface="Symbol"/>
                <a:cs typeface="Symbol"/>
              </a:rPr>
              <a:t></a:t>
            </a:r>
            <a:endParaRPr baseline="-18518" sz="1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8402" y="3075276"/>
            <a:ext cx="32893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00" spc="5" i="1">
                <a:latin typeface="Times New Roman"/>
                <a:cs typeface="Times New Roman"/>
              </a:rPr>
              <a:t>x y</a:t>
            </a:r>
            <a:r>
              <a:rPr dirty="0" sz="1200" spc="240" i="1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Symbol"/>
                <a:cs typeface="Symbol"/>
              </a:rPr>
              <a:t></a:t>
            </a:r>
            <a:endParaRPr baseline="4629" sz="18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19042" y="3839859"/>
            <a:ext cx="13525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5" i="1">
                <a:latin typeface="Times New Roman"/>
                <a:cs typeface="Times New Roman"/>
              </a:rPr>
              <a:t>i</a:t>
            </a:r>
            <a:r>
              <a:rPr dirty="0" sz="700" spc="-40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05557" y="3741556"/>
            <a:ext cx="577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88716" y="3532475"/>
            <a:ext cx="301625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00" spc="40" i="1">
                <a:latin typeface="Times New Roman"/>
                <a:cs typeface="Times New Roman"/>
              </a:rPr>
              <a:t>x</a:t>
            </a:r>
            <a:r>
              <a:rPr dirty="0" baseline="43650" sz="1050" spc="60">
                <a:latin typeface="Times New Roman"/>
                <a:cs typeface="Times New Roman"/>
              </a:rPr>
              <a:t>2</a:t>
            </a:r>
            <a:r>
              <a:rPr dirty="0" baseline="43650" sz="1050" spc="300">
                <a:latin typeface="Times New Roman"/>
                <a:cs typeface="Times New Roman"/>
              </a:rPr>
              <a:t> </a:t>
            </a:r>
            <a:r>
              <a:rPr dirty="0" baseline="4629" sz="1800" spc="7">
                <a:latin typeface="Symbol"/>
                <a:cs typeface="Symbol"/>
              </a:rPr>
              <a:t></a:t>
            </a:r>
            <a:endParaRPr baseline="4629"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87028" y="3382664"/>
            <a:ext cx="1339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5" i="1">
                <a:latin typeface="Times New Roman"/>
                <a:cs typeface="Times New Roman"/>
              </a:rPr>
              <a:t>i</a:t>
            </a:r>
            <a:r>
              <a:rPr dirty="0" sz="700" spc="-45">
                <a:latin typeface="Symbol"/>
                <a:cs typeface="Symbol"/>
              </a:rPr>
              <a:t>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05548" y="3283596"/>
            <a:ext cx="57785" cy="13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1350" y="3737059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81344" y="3279859"/>
            <a:ext cx="10604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Symbol"/>
                <a:cs typeface="Symbol"/>
              </a:rPr>
              <a:t>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1493520" y="0"/>
                </a:moveTo>
                <a:lnTo>
                  <a:pt x="350520" y="0"/>
                </a:ln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07179" y="1720595"/>
            <a:ext cx="1493520" cy="533400"/>
          </a:xfrm>
          <a:custGeom>
            <a:avLst/>
            <a:gdLst/>
            <a:ahLst/>
            <a:cxnLst/>
            <a:rect l="l" t="t" r="r" b="b"/>
            <a:pathLst>
              <a:path w="1493520" h="533400">
                <a:moveTo>
                  <a:pt x="350520" y="0"/>
                </a:moveTo>
                <a:lnTo>
                  <a:pt x="350520" y="89153"/>
                </a:lnTo>
                <a:lnTo>
                  <a:pt x="0" y="157733"/>
                </a:lnTo>
                <a:lnTo>
                  <a:pt x="350520" y="222503"/>
                </a:lnTo>
                <a:lnTo>
                  <a:pt x="350520" y="533400"/>
                </a:lnTo>
                <a:lnTo>
                  <a:pt x="1493520" y="533400"/>
                </a:lnTo>
                <a:lnTo>
                  <a:pt x="1493520" y="0"/>
                </a:lnTo>
                <a:lnTo>
                  <a:pt x="541020" y="0"/>
                </a:lnTo>
                <a:lnTo>
                  <a:pt x="35052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506467" y="1730756"/>
            <a:ext cx="988060" cy="513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Assuming i.i.d. and  then plugging in  </a:t>
            </a:r>
            <a:r>
              <a:rPr dirty="0" sz="800" spc="-10">
                <a:latin typeface="Tahoma"/>
                <a:cs typeface="Tahoma"/>
              </a:rPr>
              <a:t>equation </a:t>
            </a:r>
            <a:r>
              <a:rPr dirty="0" sz="800" spc="-5">
                <a:latin typeface="Tahoma"/>
                <a:cs typeface="Tahoma"/>
              </a:rPr>
              <a:t>for </a:t>
            </a:r>
            <a:r>
              <a:rPr dirty="0" sz="800" spc="-10">
                <a:latin typeface="Tahoma"/>
                <a:cs typeface="Tahoma"/>
              </a:rPr>
              <a:t>Gaussian  </a:t>
            </a:r>
            <a:r>
              <a:rPr dirty="0" sz="800" spc="-5">
                <a:latin typeface="Tahoma"/>
                <a:cs typeface="Tahoma"/>
              </a:rPr>
              <a:t>and simplifying.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95800" y="2565400"/>
            <a:ext cx="800100" cy="222250"/>
          </a:xfrm>
          <a:custGeom>
            <a:avLst/>
            <a:gdLst/>
            <a:ahLst/>
            <a:cxnLst/>
            <a:rect l="l" t="t" r="r" b="b"/>
            <a:pathLst>
              <a:path w="800100" h="222250">
                <a:moveTo>
                  <a:pt x="0" y="222250"/>
                </a:moveTo>
                <a:lnTo>
                  <a:pt x="800100" y="222250"/>
                </a:lnTo>
                <a:lnTo>
                  <a:pt x="800100" y="0"/>
                </a:lnTo>
                <a:lnTo>
                  <a:pt x="0" y="0"/>
                </a:lnTo>
                <a:lnTo>
                  <a:pt x="0" y="22225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75403" y="2475229"/>
            <a:ext cx="920750" cy="90170"/>
          </a:xfrm>
          <a:custGeom>
            <a:avLst/>
            <a:gdLst/>
            <a:ahLst/>
            <a:cxnLst/>
            <a:rect l="l" t="t" r="r" b="b"/>
            <a:pathLst>
              <a:path w="920750" h="90169">
                <a:moveTo>
                  <a:pt x="0" y="90170"/>
                </a:moveTo>
                <a:lnTo>
                  <a:pt x="920496" y="90170"/>
                </a:lnTo>
                <a:lnTo>
                  <a:pt x="920496" y="0"/>
                </a:lnTo>
                <a:lnTo>
                  <a:pt x="0" y="0"/>
                </a:lnTo>
                <a:lnTo>
                  <a:pt x="0" y="9017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75403" y="2472689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 h="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5079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95800" y="2438400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63500">
            <a:solidFill>
              <a:srgbClr val="C9F7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55008" y="2406395"/>
            <a:ext cx="1041400" cy="381000"/>
          </a:xfrm>
          <a:custGeom>
            <a:avLst/>
            <a:gdLst/>
            <a:ahLst/>
            <a:cxnLst/>
            <a:rect l="l" t="t" r="r" b="b"/>
            <a:pathLst>
              <a:path w="1041400" h="381000">
                <a:moveTo>
                  <a:pt x="240791" y="0"/>
                </a:moveTo>
                <a:lnTo>
                  <a:pt x="240791" y="63246"/>
                </a:lnTo>
                <a:lnTo>
                  <a:pt x="0" y="69342"/>
                </a:lnTo>
                <a:lnTo>
                  <a:pt x="240791" y="158496"/>
                </a:lnTo>
                <a:lnTo>
                  <a:pt x="240791" y="381000"/>
                </a:lnTo>
                <a:lnTo>
                  <a:pt x="1040891" y="381000"/>
                </a:lnTo>
                <a:lnTo>
                  <a:pt x="1040891" y="0"/>
                </a:lnTo>
                <a:lnTo>
                  <a:pt x="374141" y="0"/>
                </a:lnTo>
                <a:lnTo>
                  <a:pt x="240791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544567" y="2462275"/>
            <a:ext cx="6864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Setting</a:t>
            </a:r>
            <a:r>
              <a:rPr dirty="0" sz="800" spc="-55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dLL/dw  equal to</a:t>
            </a:r>
            <a:r>
              <a:rPr dirty="0" sz="800" spc="-3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zero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01440" y="3054095"/>
            <a:ext cx="1203960" cy="228600"/>
          </a:xfrm>
          <a:custGeom>
            <a:avLst/>
            <a:gdLst/>
            <a:ahLst/>
            <a:cxnLst/>
            <a:rect l="l" t="t" r="r" b="b"/>
            <a:pathLst>
              <a:path w="1203960" h="228600">
                <a:moveTo>
                  <a:pt x="0" y="27431"/>
                </a:moveTo>
                <a:lnTo>
                  <a:pt x="327660" y="95250"/>
                </a:lnTo>
                <a:lnTo>
                  <a:pt x="327660" y="228600"/>
                </a:lnTo>
                <a:lnTo>
                  <a:pt x="1203960" y="228600"/>
                </a:lnTo>
                <a:lnTo>
                  <a:pt x="1203960" y="38100"/>
                </a:lnTo>
                <a:lnTo>
                  <a:pt x="327660" y="38100"/>
                </a:lnTo>
                <a:lnTo>
                  <a:pt x="0" y="27431"/>
                </a:lnTo>
                <a:close/>
              </a:path>
              <a:path w="1203960" h="228600">
                <a:moveTo>
                  <a:pt x="1203960" y="0"/>
                </a:moveTo>
                <a:lnTo>
                  <a:pt x="327660" y="0"/>
                </a:lnTo>
                <a:lnTo>
                  <a:pt x="327660" y="38100"/>
                </a:lnTo>
                <a:lnTo>
                  <a:pt x="1203960" y="38100"/>
                </a:lnTo>
                <a:lnTo>
                  <a:pt x="1203960" y="0"/>
                </a:lnTo>
                <a:close/>
              </a:path>
            </a:pathLst>
          </a:custGeom>
          <a:solidFill>
            <a:srgbClr val="C9F7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01440" y="3054095"/>
            <a:ext cx="1203960" cy="228600"/>
          </a:xfrm>
          <a:custGeom>
            <a:avLst/>
            <a:gdLst/>
            <a:ahLst/>
            <a:cxnLst/>
            <a:rect l="l" t="t" r="r" b="b"/>
            <a:pathLst>
              <a:path w="1203960" h="228600">
                <a:moveTo>
                  <a:pt x="327660" y="0"/>
                </a:moveTo>
                <a:lnTo>
                  <a:pt x="327660" y="38100"/>
                </a:lnTo>
                <a:lnTo>
                  <a:pt x="0" y="27431"/>
                </a:lnTo>
                <a:lnTo>
                  <a:pt x="327660" y="95250"/>
                </a:lnTo>
                <a:lnTo>
                  <a:pt x="327660" y="228600"/>
                </a:lnTo>
                <a:lnTo>
                  <a:pt x="1203960" y="228600"/>
                </a:lnTo>
                <a:lnTo>
                  <a:pt x="1203960" y="0"/>
                </a:lnTo>
                <a:lnTo>
                  <a:pt x="473963" y="0"/>
                </a:lnTo>
                <a:lnTo>
                  <a:pt x="327660" y="0"/>
                </a:lnTo>
                <a:close/>
              </a:path>
            </a:pathLst>
          </a:custGeom>
          <a:ln w="4762">
            <a:solidFill>
              <a:srgbClr val="01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277867" y="3094736"/>
            <a:ext cx="6457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Tahoma"/>
                <a:cs typeface="Tahoma"/>
              </a:rPr>
              <a:t>Trivial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-5">
                <a:latin typeface="Tahoma"/>
                <a:cs typeface="Tahoma"/>
              </a:rPr>
              <a:t>algebra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49096" y="774191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5"/>
                </a:moveTo>
                <a:lnTo>
                  <a:pt x="4559046" y="3416045"/>
                </a:lnTo>
                <a:lnTo>
                  <a:pt x="4559046" y="0"/>
                </a:lnTo>
                <a:lnTo>
                  <a:pt x="0" y="0"/>
                </a:lnTo>
                <a:lnTo>
                  <a:pt x="0" y="3416045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303019" y="4913154"/>
            <a:ext cx="3931285" cy="9137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ctr" marL="245110">
              <a:lnSpc>
                <a:spcPct val="100000"/>
              </a:lnSpc>
              <a:spcBef>
                <a:spcPts val="819"/>
              </a:spcBef>
            </a:pP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This is Weighted</a:t>
            </a:r>
            <a:r>
              <a:rPr dirty="0" sz="2000" spc="5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dirty="0" sz="2000" spc="-5">
                <a:solidFill>
                  <a:srgbClr val="006500"/>
                </a:solidFill>
                <a:latin typeface="Tahoma"/>
                <a:cs typeface="Tahoma"/>
              </a:rPr>
              <a:t>Regression</a:t>
            </a:r>
            <a:endParaRPr sz="2000">
              <a:latin typeface="Tahoma"/>
              <a:cs typeface="Tahoma"/>
            </a:endParaRPr>
          </a:p>
          <a:p>
            <a:pPr marL="171450" marR="5080" indent="-171450">
              <a:lnSpc>
                <a:spcPct val="100000"/>
              </a:lnSpc>
              <a:spcBef>
                <a:spcPts val="505"/>
              </a:spcBef>
              <a:buChar char="•"/>
              <a:tabLst>
                <a:tab pos="172085" algn="l"/>
              </a:tabLst>
            </a:pPr>
            <a:r>
              <a:rPr dirty="0" sz="1400" spc="-5">
                <a:latin typeface="Tahoma"/>
                <a:cs typeface="Tahoma"/>
              </a:rPr>
              <a:t>We are asking to minimize the weighted sum of  squares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81400" y="5859779"/>
            <a:ext cx="0" cy="1409700"/>
          </a:xfrm>
          <a:custGeom>
            <a:avLst/>
            <a:gdLst/>
            <a:ahLst/>
            <a:cxnLst/>
            <a:rect l="l" t="t" r="r" b="b"/>
            <a:pathLst>
              <a:path w="0" h="1409700">
                <a:moveTo>
                  <a:pt x="0" y="0"/>
                </a:moveTo>
                <a:lnTo>
                  <a:pt x="0" y="14097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05200" y="719328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 h="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005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577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76800" y="719328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05200" y="68122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05200" y="635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505200" y="59359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4287">
            <a:solidFill>
              <a:srgbClr val="885D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512820" y="7240776"/>
            <a:ext cx="1695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46307" y="7240776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27218" y="7240776"/>
            <a:ext cx="1695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70019" y="7240776"/>
            <a:ext cx="169545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Tahoma"/>
                <a:cs typeface="Tahoma"/>
              </a:rPr>
              <a:t>x</a:t>
            </a:r>
            <a:r>
              <a:rPr dirty="0" sz="700" spc="-10">
                <a:latin typeface="Tahoma"/>
                <a:cs typeface="Tahoma"/>
              </a:rPr>
              <a:t>=</a:t>
            </a:r>
            <a:r>
              <a:rPr dirty="0" sz="70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322315" y="5869169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y=3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22315" y="6288273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22315" y="6745472"/>
            <a:ext cx="170180" cy="13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00" spc="-5">
                <a:latin typeface="Tahoma"/>
                <a:cs typeface="Tahoma"/>
              </a:rPr>
              <a:t>y=1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862512" y="63407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05312" y="5883592"/>
            <a:ext cx="74295" cy="74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053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48112" y="67979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757612" y="6950392"/>
            <a:ext cx="74295" cy="74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884420" y="6396744"/>
            <a:ext cx="2628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08115" y="6701543"/>
            <a:ext cx="1803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322315" y="6853943"/>
            <a:ext cx="1405890" cy="405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42365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=1</a:t>
            </a:r>
            <a:r>
              <a:rPr dirty="0" sz="750" spc="-25" i="1">
                <a:solidFill>
                  <a:srgbClr val="009A00"/>
                </a:solidFill>
                <a:latin typeface="Tahoma"/>
                <a:cs typeface="Tahoma"/>
              </a:rPr>
              <a:t>/</a:t>
            </a:r>
            <a:r>
              <a:rPr dirty="0" sz="750" spc="-30" i="1">
                <a:solidFill>
                  <a:srgbClr val="009A00"/>
                </a:solidFill>
                <a:latin typeface="Tahoma"/>
                <a:cs typeface="Tahoma"/>
              </a:rPr>
              <a:t>2</a:t>
            </a:r>
            <a:endParaRPr sz="750">
              <a:latin typeface="Tahoma"/>
              <a:cs typeface="Tahoma"/>
            </a:endParaRPr>
          </a:p>
          <a:p>
            <a:pPr marL="494665">
              <a:lnSpc>
                <a:spcPct val="100000"/>
              </a:lnSpc>
            </a:pPr>
            <a:r>
              <a:rPr dirty="0" sz="750" spc="-35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35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700" spc="-5">
                <a:latin typeface="Tahoma"/>
                <a:cs typeface="Tahoma"/>
              </a:rPr>
              <a:t>y=0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03408" y="5939544"/>
            <a:ext cx="18034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solidFill>
                  <a:srgbClr val="009A00"/>
                </a:solidFill>
                <a:latin typeface="Symbol"/>
                <a:cs typeface="Symbol"/>
              </a:rPr>
              <a:t></a:t>
            </a:r>
            <a:r>
              <a:rPr dirty="0" sz="750" spc="-40" i="1">
                <a:solidFill>
                  <a:srgbClr val="009A00"/>
                </a:solidFill>
                <a:latin typeface="Tahoma"/>
                <a:cs typeface="Tahoma"/>
              </a:rPr>
              <a:t>=2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81400" y="6278879"/>
            <a:ext cx="1524000" cy="914400"/>
          </a:xfrm>
          <a:custGeom>
            <a:avLst/>
            <a:gdLst/>
            <a:ahLst/>
            <a:cxnLst/>
            <a:rect l="l" t="t" r="r" b="b"/>
            <a:pathLst>
              <a:path w="1524000" h="914400">
                <a:moveTo>
                  <a:pt x="0" y="914400"/>
                </a:moveTo>
                <a:lnTo>
                  <a:pt x="1524000" y="0"/>
                </a:lnTo>
              </a:path>
            </a:pathLst>
          </a:custGeom>
          <a:ln w="19050">
            <a:solidFill>
              <a:srgbClr val="FF01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00094" y="6986778"/>
            <a:ext cx="0" cy="81915"/>
          </a:xfrm>
          <a:custGeom>
            <a:avLst/>
            <a:gdLst/>
            <a:ahLst/>
            <a:cxnLst/>
            <a:rect l="l" t="t" r="r" b="b"/>
            <a:pathLst>
              <a:path w="0" h="81915">
                <a:moveTo>
                  <a:pt x="0" y="0"/>
                </a:moveTo>
                <a:lnTo>
                  <a:pt x="0" y="81534"/>
                </a:lnTo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81450" y="6832854"/>
            <a:ext cx="3810" cy="121920"/>
          </a:xfrm>
          <a:custGeom>
            <a:avLst/>
            <a:gdLst/>
            <a:ahLst/>
            <a:cxnLst/>
            <a:rect l="l" t="t" r="r" b="b"/>
            <a:pathLst>
              <a:path w="3810" h="121920">
                <a:moveTo>
                  <a:pt x="1904" y="-9525"/>
                </a:moveTo>
                <a:lnTo>
                  <a:pt x="1904" y="131445"/>
                </a:lnTo>
              </a:path>
            </a:pathLst>
          </a:custGeom>
          <a:ln w="22860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38650" y="5918453"/>
            <a:ext cx="3810" cy="760730"/>
          </a:xfrm>
          <a:custGeom>
            <a:avLst/>
            <a:gdLst/>
            <a:ahLst/>
            <a:cxnLst/>
            <a:rect l="l" t="t" r="r" b="b"/>
            <a:pathLst>
              <a:path w="3810" h="760729">
                <a:moveTo>
                  <a:pt x="3810" y="0"/>
                </a:moveTo>
                <a:lnTo>
                  <a:pt x="0" y="760476"/>
                </a:lnTo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434078" y="6678930"/>
            <a:ext cx="5080" cy="158750"/>
          </a:xfrm>
          <a:custGeom>
            <a:avLst/>
            <a:gdLst/>
            <a:ahLst/>
            <a:cxnLst/>
            <a:rect l="l" t="t" r="r" b="b"/>
            <a:pathLst>
              <a:path w="5079" h="158750">
                <a:moveTo>
                  <a:pt x="2286" y="-19050"/>
                </a:moveTo>
                <a:lnTo>
                  <a:pt x="2286" y="177546"/>
                </a:lnTo>
              </a:path>
            </a:pathLst>
          </a:custGeom>
          <a:ln w="4267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891278" y="6371082"/>
            <a:ext cx="5080" cy="41275"/>
          </a:xfrm>
          <a:custGeom>
            <a:avLst/>
            <a:gdLst/>
            <a:ahLst/>
            <a:cxnLst/>
            <a:rect l="l" t="t" r="r" b="b"/>
            <a:pathLst>
              <a:path w="5079" h="41275">
                <a:moveTo>
                  <a:pt x="0" y="0"/>
                </a:moveTo>
                <a:lnTo>
                  <a:pt x="4572" y="41148"/>
                </a:lnTo>
              </a:path>
            </a:pathLst>
          </a:custGeom>
          <a:ln w="38100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66010" y="6294120"/>
            <a:ext cx="786765" cy="0"/>
          </a:xfrm>
          <a:custGeom>
            <a:avLst/>
            <a:gdLst/>
            <a:ahLst/>
            <a:cxnLst/>
            <a:rect l="l" t="t" r="r" b="b"/>
            <a:pathLst>
              <a:path w="786764" h="0">
                <a:moveTo>
                  <a:pt x="0" y="0"/>
                </a:moveTo>
                <a:lnTo>
                  <a:pt x="786384" y="0"/>
                </a:lnTo>
              </a:path>
            </a:pathLst>
          </a:custGeom>
          <a:ln w="74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210561" y="6038340"/>
            <a:ext cx="7747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 i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68776" y="6414336"/>
            <a:ext cx="13335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10" i="1"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174745" y="6393431"/>
            <a:ext cx="1549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65" i="1">
                <a:latin typeface="Times New Roman"/>
                <a:cs typeface="Times New Roman"/>
              </a:rPr>
              <a:t>i</a:t>
            </a:r>
            <a:r>
              <a:rPr dirty="0" sz="800" spc="-35">
                <a:latin typeface="Symbol"/>
                <a:cs typeface="Symbol"/>
              </a:rPr>
              <a:t>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74439" y="6281421"/>
            <a:ext cx="82550" cy="277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073150" y="6026155"/>
            <a:ext cx="6540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49761" y="6031811"/>
            <a:ext cx="75247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400" spc="5">
                <a:latin typeface="Times New Roman"/>
                <a:cs typeface="Times New Roman"/>
              </a:rPr>
              <a:t>( </a:t>
            </a:r>
            <a:r>
              <a:rPr dirty="0" sz="1400" spc="10" i="1">
                <a:latin typeface="Times New Roman"/>
                <a:cs typeface="Times New Roman"/>
              </a:rPr>
              <a:t>y</a:t>
            </a:r>
            <a:r>
              <a:rPr dirty="0" baseline="-24305" sz="1200" spc="15" i="1">
                <a:latin typeface="Times New Roman"/>
                <a:cs typeface="Times New Roman"/>
              </a:rPr>
              <a:t>i </a:t>
            </a:r>
            <a:r>
              <a:rPr dirty="0" sz="1400" spc="10">
                <a:latin typeface="Symbol"/>
                <a:cs typeface="Symbol"/>
              </a:rPr>
              <a:t></a:t>
            </a:r>
            <a:r>
              <a:rPr dirty="0" sz="1400" spc="-14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wx</a:t>
            </a:r>
            <a:r>
              <a:rPr dirty="0" baseline="-24305" sz="1200" i="1">
                <a:latin typeface="Times New Roman"/>
                <a:cs typeface="Times New Roman"/>
              </a:rPr>
              <a:t>i </a:t>
            </a:r>
            <a:r>
              <a:rPr dirty="0" sz="1400" spc="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38833" y="6084934"/>
            <a:ext cx="1000760" cy="3498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2100" spc="10">
                <a:latin typeface="Times New Roman"/>
                <a:cs typeface="Times New Roman"/>
              </a:rPr>
              <a:t>argmin</a:t>
            </a:r>
            <a:r>
              <a:rPr dirty="0" sz="2100" spc="-220">
                <a:latin typeface="Times New Roman"/>
                <a:cs typeface="Times New Roman"/>
              </a:rPr>
              <a:t> </a:t>
            </a:r>
            <a:r>
              <a:rPr dirty="0" baseline="-2645" sz="3150" spc="-1492">
                <a:latin typeface="Symbol"/>
                <a:cs typeface="Symbol"/>
              </a:rPr>
              <a:t></a:t>
            </a:r>
            <a:endParaRPr baseline="-2645" sz="3150">
              <a:latin typeface="Symbol"/>
              <a:cs typeface="Symbo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45664" y="6276828"/>
            <a:ext cx="1219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50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314450" y="6020561"/>
            <a:ext cx="1884045" cy="636270"/>
          </a:xfrm>
          <a:custGeom>
            <a:avLst/>
            <a:gdLst/>
            <a:ahLst/>
            <a:cxnLst/>
            <a:rect l="l" t="t" r="r" b="b"/>
            <a:pathLst>
              <a:path w="1884045" h="636270">
                <a:moveTo>
                  <a:pt x="0" y="636269"/>
                </a:moveTo>
                <a:lnTo>
                  <a:pt x="1883664" y="636269"/>
                </a:lnTo>
                <a:lnTo>
                  <a:pt x="1883664" y="0"/>
                </a:lnTo>
                <a:lnTo>
                  <a:pt x="0" y="0"/>
                </a:lnTo>
                <a:lnTo>
                  <a:pt x="0" y="636269"/>
                </a:lnTo>
                <a:close/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58184" y="781659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 h="0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74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824478" y="7554859"/>
            <a:ext cx="10350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884676" y="7803784"/>
            <a:ext cx="82550" cy="277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56659" y="7799104"/>
            <a:ext cx="12192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50" i="1">
                <a:latin typeface="Symbol"/>
                <a:cs typeface="Symbol"/>
              </a:rPr>
              <a:t>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388363" y="7764271"/>
            <a:ext cx="2238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where weight for </a:t>
            </a:r>
            <a:r>
              <a:rPr dirty="0" sz="1200">
                <a:latin typeface="Tahoma"/>
                <a:cs typeface="Tahoma"/>
              </a:rPr>
              <a:t>i’th datapoint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246632" y="7575042"/>
            <a:ext cx="2902585" cy="534670"/>
          </a:xfrm>
          <a:custGeom>
            <a:avLst/>
            <a:gdLst/>
            <a:ahLst/>
            <a:cxnLst/>
            <a:rect l="l" t="t" r="r" b="b"/>
            <a:pathLst>
              <a:path w="2902585" h="534670">
                <a:moveTo>
                  <a:pt x="0" y="534161"/>
                </a:moveTo>
                <a:lnTo>
                  <a:pt x="2902458" y="534161"/>
                </a:lnTo>
                <a:lnTo>
                  <a:pt x="2902458" y="0"/>
                </a:lnTo>
                <a:lnTo>
                  <a:pt x="0" y="0"/>
                </a:lnTo>
                <a:lnTo>
                  <a:pt x="0" y="534161"/>
                </a:lnTo>
                <a:close/>
              </a:path>
            </a:pathLst>
          </a:custGeom>
          <a:ln w="4762">
            <a:solidFill>
              <a:srgbClr val="FF67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149096" y="4951476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4559300" h="3416300">
                <a:moveTo>
                  <a:pt x="0" y="3416046"/>
                </a:moveTo>
                <a:lnTo>
                  <a:pt x="4559046" y="3416046"/>
                </a:lnTo>
                <a:lnTo>
                  <a:pt x="4559046" y="0"/>
                </a:lnTo>
                <a:lnTo>
                  <a:pt x="0" y="0"/>
                </a:lnTo>
                <a:lnTo>
                  <a:pt x="0" y="34160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Copyright </a:t>
            </a:r>
            <a:r>
              <a:rPr dirty="0"/>
              <a:t>© </a:t>
            </a:r>
            <a:r>
              <a:rPr dirty="0" spc="-5"/>
              <a:t>2001, 2003, Andrew W.</a:t>
            </a:r>
            <a:r>
              <a:rPr dirty="0"/>
              <a:t> </a:t>
            </a:r>
            <a:r>
              <a:rPr dirty="0" spc="-5"/>
              <a:t>Moore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4614164" y="8197049"/>
            <a:ext cx="899794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Neural Networks: Slide</a:t>
            </a:r>
            <a:r>
              <a:rPr dirty="0" sz="600" spc="-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Microsoft PowerPoint - neural13</dc:title>
  <dcterms:created xsi:type="dcterms:W3CDTF">2019-03-23T11:38:47Z</dcterms:created>
  <dcterms:modified xsi:type="dcterms:W3CDTF">2019-03-23T11:38:47Z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2003-09-17T00:00:00Z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2019-03-23T00:00:00Z</vt:filetime>
  </property>
</Properties>
</file>