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1875" y="1597025"/>
            <a:ext cx="3101975" cy="356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0066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6725" y="1894204"/>
            <a:ext cx="4204335" cy="221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42150" y="9374336"/>
            <a:ext cx="2222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cmu.edu/%7Eawm" TargetMode="External"/><Relationship Id="rId3" Type="http://schemas.openxmlformats.org/officeDocument/2006/relationships/hyperlink" Target="mailto:awm@cs.cmu.edu" TargetMode="External"/><Relationship Id="rId4" Type="http://schemas.openxmlformats.org/officeDocument/2006/relationships/hyperlink" Target="http://www.cs.cmu.edu/%7Eawm/tutorials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8725" y="4540250"/>
            <a:ext cx="61277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Dec 19th,</a:t>
            </a:r>
            <a:r>
              <a:rPr dirty="0" sz="650" spc="2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2001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4540250"/>
            <a:ext cx="146050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Copyright © 2001, Andrew W.</a:t>
            </a:r>
            <a:r>
              <a:rPr dirty="0" sz="650" spc="16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50" spc="1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6175" y="1654175"/>
            <a:ext cx="3133725" cy="762635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 indent="66675">
              <a:lnSpc>
                <a:spcPct val="101600"/>
              </a:lnSpc>
              <a:spcBef>
                <a:spcPts val="50"/>
              </a:spcBef>
            </a:pPr>
            <a:r>
              <a:rPr dirty="0" sz="2400" spc="-10" b="1">
                <a:latin typeface="Arial"/>
                <a:cs typeface="Arial"/>
              </a:rPr>
              <a:t>Non-zero-sum </a:t>
            </a:r>
            <a:r>
              <a:rPr dirty="0" sz="2400" spc="-15" b="1">
                <a:latin typeface="Arial"/>
                <a:cs typeface="Arial"/>
              </a:rPr>
              <a:t>Game  </a:t>
            </a:r>
            <a:r>
              <a:rPr dirty="0" sz="2400" spc="-5" b="1">
                <a:latin typeface="Arial"/>
                <a:cs typeface="Arial"/>
              </a:rPr>
              <a:t>Theory, Auctions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1325" y="1406525"/>
            <a:ext cx="129222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84150" marR="5080" indent="-171450">
              <a:lnSpc>
                <a:spcPct val="105300"/>
              </a:lnSpc>
              <a:spcBef>
                <a:spcPts val="65"/>
              </a:spcBef>
            </a:pPr>
            <a:r>
              <a:rPr dirty="0" sz="950" spc="20" b="1">
                <a:solidFill>
                  <a:srgbClr val="3333CC"/>
                </a:solidFill>
                <a:latin typeface="Arial"/>
                <a:cs typeface="Arial"/>
              </a:rPr>
              <a:t>So you want </a:t>
            </a:r>
            <a:r>
              <a:rPr dirty="0" sz="950" spc="15" b="1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dirty="0" sz="950" spc="25" b="1">
                <a:solidFill>
                  <a:srgbClr val="3333CC"/>
                </a:solidFill>
                <a:latin typeface="Arial"/>
                <a:cs typeface="Arial"/>
              </a:rPr>
              <a:t>know  </a:t>
            </a:r>
            <a:r>
              <a:rPr dirty="0" sz="950" spc="20" b="1">
                <a:solidFill>
                  <a:srgbClr val="3333CC"/>
                </a:solidFill>
                <a:latin typeface="Arial"/>
                <a:cs typeface="Arial"/>
              </a:rPr>
              <a:t>about…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6875" y="2520950"/>
            <a:ext cx="3203575" cy="179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375">
              <a:lnSpc>
                <a:spcPts val="2765"/>
              </a:lnSpc>
              <a:spcBef>
                <a:spcPts val="100"/>
              </a:spcBef>
            </a:pPr>
            <a:r>
              <a:rPr dirty="0" baseline="10416" sz="3600" spc="-7" b="1">
                <a:solidFill>
                  <a:srgbClr val="006600"/>
                </a:solidFill>
                <a:latin typeface="Arial"/>
                <a:cs typeface="Arial"/>
              </a:rPr>
              <a:t>Negotiation </a:t>
            </a:r>
            <a:r>
              <a:rPr dirty="0" sz="950" spc="15" b="1">
                <a:solidFill>
                  <a:srgbClr val="3333CC"/>
                </a:solidFill>
                <a:latin typeface="Arial"/>
                <a:cs typeface="Arial"/>
              </a:rPr>
              <a:t>…Well what’s</a:t>
            </a:r>
            <a:r>
              <a:rPr dirty="0" sz="950" spc="-12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950" spc="10" b="1">
                <a:solidFill>
                  <a:srgbClr val="3333CC"/>
                </a:solidFill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  <a:p>
            <a:pPr marL="2120900">
              <a:lnSpc>
                <a:spcPts val="1025"/>
              </a:lnSpc>
            </a:pPr>
            <a:r>
              <a:rPr dirty="0" sz="950" spc="15" b="1">
                <a:solidFill>
                  <a:srgbClr val="3333CC"/>
                </a:solidFill>
                <a:latin typeface="Arial"/>
                <a:cs typeface="Arial"/>
              </a:rPr>
              <a:t>worth </a:t>
            </a:r>
            <a:r>
              <a:rPr dirty="0" sz="950" spc="10" b="1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dirty="0" sz="950" spc="15" b="1">
                <a:solidFill>
                  <a:srgbClr val="3333CC"/>
                </a:solidFill>
                <a:latin typeface="Arial"/>
                <a:cs typeface="Arial"/>
              </a:rPr>
              <a:t>you,</a:t>
            </a:r>
            <a:r>
              <a:rPr dirty="0" sz="950" spc="4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950" spc="15" b="1">
                <a:solidFill>
                  <a:srgbClr val="3333CC"/>
                </a:solidFill>
                <a:latin typeface="Arial"/>
                <a:cs typeface="Arial"/>
              </a:rPr>
              <a:t>eh?</a:t>
            </a:r>
            <a:endParaRPr sz="950">
              <a:latin typeface="Arial"/>
              <a:cs typeface="Arial"/>
            </a:endParaRPr>
          </a:p>
          <a:p>
            <a:pPr marL="425450">
              <a:lnSpc>
                <a:spcPct val="100000"/>
              </a:lnSpc>
              <a:spcBef>
                <a:spcPts val="35"/>
              </a:spcBef>
            </a:pPr>
            <a:r>
              <a:rPr dirty="0" sz="1200" spc="-5" b="1">
                <a:latin typeface="Arial"/>
                <a:cs typeface="Arial"/>
              </a:rPr>
              <a:t>Andrew W.</a:t>
            </a:r>
            <a:r>
              <a:rPr dirty="0" sz="1200" spc="-7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Moore</a:t>
            </a:r>
            <a:endParaRPr sz="1200">
              <a:latin typeface="Arial"/>
              <a:cs typeface="Arial"/>
            </a:endParaRPr>
          </a:p>
          <a:p>
            <a:pPr marL="25400" marR="1094105" indent="304800">
              <a:lnSpc>
                <a:spcPct val="119800"/>
              </a:lnSpc>
            </a:pPr>
            <a:r>
              <a:rPr dirty="0" sz="1200" spc="-5" b="1">
                <a:latin typeface="Arial"/>
                <a:cs typeface="Arial"/>
              </a:rPr>
              <a:t>Associate </a:t>
            </a:r>
            <a:r>
              <a:rPr dirty="0" sz="1200" spc="-10" b="1">
                <a:latin typeface="Arial"/>
                <a:cs typeface="Arial"/>
              </a:rPr>
              <a:t>Professor  </a:t>
            </a:r>
            <a:r>
              <a:rPr dirty="0" sz="1200" b="1">
                <a:latin typeface="Arial"/>
                <a:cs typeface="Arial"/>
              </a:rPr>
              <a:t>School of Computer</a:t>
            </a:r>
            <a:r>
              <a:rPr dirty="0" sz="1200" spc="-9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Science  </a:t>
            </a:r>
            <a:r>
              <a:rPr dirty="0" sz="1200" spc="-5" b="1">
                <a:latin typeface="Arial"/>
                <a:cs typeface="Arial"/>
              </a:rPr>
              <a:t>Carnegie Mellon</a:t>
            </a:r>
            <a:r>
              <a:rPr dirty="0" sz="1200" spc="-8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University</a:t>
            </a:r>
            <a:endParaRPr sz="1200">
              <a:latin typeface="Arial"/>
              <a:cs typeface="Arial"/>
            </a:endParaRPr>
          </a:p>
          <a:p>
            <a:pPr algn="ctr" marL="520700" marR="1569720">
              <a:lnSpc>
                <a:spcPct val="117200"/>
              </a:lnSpc>
              <a:spcBef>
                <a:spcPts val="70"/>
              </a:spcBef>
            </a:pPr>
            <a:r>
              <a:rPr dirty="0" sz="800" spc="10">
                <a:latin typeface="Arial"/>
                <a:cs typeface="Arial"/>
                <a:hlinkClick r:id="rId2"/>
              </a:rPr>
              <a:t>www.cs.cmu.edu/~awm </a:t>
            </a:r>
            <a:r>
              <a:rPr dirty="0" sz="800" spc="5">
                <a:latin typeface="Arial"/>
                <a:cs typeface="Arial"/>
              </a:rPr>
              <a:t> </a:t>
            </a:r>
            <a:r>
              <a:rPr dirty="0" sz="800" spc="-5">
                <a:latin typeface="Arial"/>
                <a:cs typeface="Arial"/>
                <a:hlinkClick r:id="rId3"/>
              </a:rPr>
              <a:t>awm@cs.cmu.edu</a:t>
            </a:r>
            <a:endParaRPr sz="800">
              <a:latin typeface="Arial"/>
              <a:cs typeface="Arial"/>
            </a:endParaRPr>
          </a:p>
          <a:p>
            <a:pPr algn="ctr" marR="1077595">
              <a:lnSpc>
                <a:spcPct val="100000"/>
              </a:lnSpc>
              <a:spcBef>
                <a:spcPts val="240"/>
              </a:spcBef>
            </a:pPr>
            <a:r>
              <a:rPr dirty="0" sz="800">
                <a:latin typeface="Arial"/>
                <a:cs typeface="Arial"/>
              </a:rPr>
              <a:t>412-268-7599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5317" y="3061493"/>
            <a:ext cx="1257300" cy="11144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28575" marR="55880">
              <a:lnSpc>
                <a:spcPct val="100000"/>
              </a:lnSpc>
              <a:spcBef>
                <a:spcPts val="365"/>
              </a:spcBef>
            </a:pPr>
            <a:r>
              <a:rPr dirty="0" sz="500" spc="5">
                <a:latin typeface="Tahoma"/>
                <a:cs typeface="Tahoma"/>
              </a:rPr>
              <a:t>Note to other teachers </a:t>
            </a:r>
            <a:r>
              <a:rPr dirty="0" sz="500" spc="10">
                <a:latin typeface="Tahoma"/>
                <a:cs typeface="Tahoma"/>
              </a:rPr>
              <a:t>and </a:t>
            </a:r>
            <a:r>
              <a:rPr dirty="0" sz="500" spc="5">
                <a:latin typeface="Tahoma"/>
                <a:cs typeface="Tahoma"/>
              </a:rPr>
              <a:t>users of  </a:t>
            </a:r>
            <a:r>
              <a:rPr dirty="0" sz="500" spc="-5">
                <a:latin typeface="Tahoma"/>
                <a:cs typeface="Tahoma"/>
              </a:rPr>
              <a:t>these slides. </a:t>
            </a:r>
            <a:r>
              <a:rPr dirty="0" sz="500" spc="5">
                <a:latin typeface="Tahoma"/>
                <a:cs typeface="Tahoma"/>
              </a:rPr>
              <a:t>Andrew </a:t>
            </a:r>
            <a:r>
              <a:rPr dirty="0" sz="500">
                <a:latin typeface="Tahoma"/>
                <a:cs typeface="Tahoma"/>
              </a:rPr>
              <a:t>would </a:t>
            </a:r>
            <a:r>
              <a:rPr dirty="0" sz="500" spc="5">
                <a:latin typeface="Tahoma"/>
                <a:cs typeface="Tahoma"/>
              </a:rPr>
              <a:t>be </a:t>
            </a:r>
            <a:r>
              <a:rPr dirty="0" sz="500">
                <a:latin typeface="Tahoma"/>
                <a:cs typeface="Tahoma"/>
              </a:rPr>
              <a:t>delighted  if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you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found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this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source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material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useful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-5">
                <a:latin typeface="Tahoma"/>
                <a:cs typeface="Tahoma"/>
              </a:rPr>
              <a:t>in  </a:t>
            </a:r>
            <a:r>
              <a:rPr dirty="0" sz="500">
                <a:latin typeface="Tahoma"/>
                <a:cs typeface="Tahoma"/>
              </a:rPr>
              <a:t>giving</a:t>
            </a:r>
            <a:r>
              <a:rPr dirty="0" sz="500" spc="-40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your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own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lectures.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Feel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free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 spc="5">
                <a:latin typeface="Tahoma"/>
                <a:cs typeface="Tahoma"/>
              </a:rPr>
              <a:t>to</a:t>
            </a:r>
            <a:r>
              <a:rPr dirty="0" sz="500" spc="-35">
                <a:latin typeface="Tahoma"/>
                <a:cs typeface="Tahoma"/>
              </a:rPr>
              <a:t> </a:t>
            </a:r>
            <a:r>
              <a:rPr dirty="0" sz="500">
                <a:latin typeface="Tahoma"/>
                <a:cs typeface="Tahoma"/>
              </a:rPr>
              <a:t>use  these slides verbatim, </a:t>
            </a:r>
            <a:r>
              <a:rPr dirty="0" sz="500" spc="5">
                <a:latin typeface="Tahoma"/>
                <a:cs typeface="Tahoma"/>
              </a:rPr>
              <a:t>or to </a:t>
            </a:r>
            <a:r>
              <a:rPr dirty="0" sz="500">
                <a:latin typeface="Tahoma"/>
                <a:cs typeface="Tahoma"/>
              </a:rPr>
              <a:t>modify them  to </a:t>
            </a:r>
            <a:r>
              <a:rPr dirty="0" sz="500" spc="-5">
                <a:latin typeface="Tahoma"/>
                <a:cs typeface="Tahoma"/>
              </a:rPr>
              <a:t>fit </a:t>
            </a:r>
            <a:r>
              <a:rPr dirty="0" sz="500">
                <a:latin typeface="Tahoma"/>
                <a:cs typeface="Tahoma"/>
              </a:rPr>
              <a:t>your </a:t>
            </a:r>
            <a:r>
              <a:rPr dirty="0" sz="500" spc="5">
                <a:latin typeface="Tahoma"/>
                <a:cs typeface="Tahoma"/>
              </a:rPr>
              <a:t>own </a:t>
            </a:r>
            <a:r>
              <a:rPr dirty="0" sz="500" spc="-5">
                <a:latin typeface="Tahoma"/>
                <a:cs typeface="Tahoma"/>
              </a:rPr>
              <a:t>needs. PowerPoint  </a:t>
            </a:r>
            <a:r>
              <a:rPr dirty="0" sz="500">
                <a:latin typeface="Tahoma"/>
                <a:cs typeface="Tahoma"/>
              </a:rPr>
              <a:t>originals </a:t>
            </a:r>
            <a:r>
              <a:rPr dirty="0" sz="500" spc="5">
                <a:latin typeface="Tahoma"/>
                <a:cs typeface="Tahoma"/>
              </a:rPr>
              <a:t>are </a:t>
            </a:r>
            <a:r>
              <a:rPr dirty="0" sz="500">
                <a:latin typeface="Tahoma"/>
                <a:cs typeface="Tahoma"/>
              </a:rPr>
              <a:t>available. If </a:t>
            </a:r>
            <a:r>
              <a:rPr dirty="0" sz="500" spc="5">
                <a:latin typeface="Tahoma"/>
                <a:cs typeface="Tahoma"/>
              </a:rPr>
              <a:t>you make </a:t>
            </a:r>
            <a:r>
              <a:rPr dirty="0" sz="500">
                <a:latin typeface="Tahoma"/>
                <a:cs typeface="Tahoma"/>
              </a:rPr>
              <a:t>use 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 spc="10">
                <a:latin typeface="Tahoma"/>
                <a:cs typeface="Tahoma"/>
              </a:rPr>
              <a:t>a </a:t>
            </a:r>
            <a:r>
              <a:rPr dirty="0" sz="500" spc="5">
                <a:latin typeface="Tahoma"/>
                <a:cs typeface="Tahoma"/>
              </a:rPr>
              <a:t>significant portion of these slides </a:t>
            </a:r>
            <a:r>
              <a:rPr dirty="0" sz="500">
                <a:latin typeface="Tahoma"/>
                <a:cs typeface="Tahoma"/>
              </a:rPr>
              <a:t>in  </a:t>
            </a:r>
            <a:r>
              <a:rPr dirty="0" sz="500" spc="5">
                <a:latin typeface="Tahoma"/>
                <a:cs typeface="Tahoma"/>
              </a:rPr>
              <a:t>your </a:t>
            </a:r>
            <a:r>
              <a:rPr dirty="0" sz="500" spc="10">
                <a:latin typeface="Tahoma"/>
                <a:cs typeface="Tahoma"/>
              </a:rPr>
              <a:t>own </a:t>
            </a:r>
            <a:r>
              <a:rPr dirty="0" sz="500" spc="5">
                <a:latin typeface="Tahoma"/>
                <a:cs typeface="Tahoma"/>
              </a:rPr>
              <a:t>lecture, please include </a:t>
            </a:r>
            <a:r>
              <a:rPr dirty="0" sz="500">
                <a:latin typeface="Tahoma"/>
                <a:cs typeface="Tahoma"/>
              </a:rPr>
              <a:t>this  </a:t>
            </a:r>
            <a:r>
              <a:rPr dirty="0" sz="500" spc="5">
                <a:latin typeface="Tahoma"/>
                <a:cs typeface="Tahoma"/>
              </a:rPr>
              <a:t>message, or the following link to the  </a:t>
            </a:r>
            <a:r>
              <a:rPr dirty="0" sz="500">
                <a:latin typeface="Tahoma"/>
                <a:cs typeface="Tahoma"/>
              </a:rPr>
              <a:t>source repository </a:t>
            </a:r>
            <a:r>
              <a:rPr dirty="0" sz="500" spc="5">
                <a:latin typeface="Tahoma"/>
                <a:cs typeface="Tahoma"/>
              </a:rPr>
              <a:t>of </a:t>
            </a:r>
            <a:r>
              <a:rPr dirty="0" sz="500">
                <a:latin typeface="Tahoma"/>
                <a:cs typeface="Tahoma"/>
              </a:rPr>
              <a:t>Andrew’s </a:t>
            </a:r>
            <a:r>
              <a:rPr dirty="0" sz="500" spc="-5">
                <a:latin typeface="Tahoma"/>
                <a:cs typeface="Tahoma"/>
              </a:rPr>
              <a:t>tutorials:  </a:t>
            </a:r>
            <a:r>
              <a:rPr dirty="0" u="heavy" sz="5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4"/>
              </a:rPr>
              <a:t>http://www.cs.cmu.edu/~awm/tutorial</a:t>
            </a:r>
            <a:r>
              <a:rPr dirty="0" sz="5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s</a:t>
            </a:r>
            <a:r>
              <a:rPr dirty="0" sz="500" spc="-10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dirty="0" sz="500" spc="5">
                <a:latin typeface="Tahoma"/>
                <a:cs typeface="Tahoma"/>
                <a:hlinkClick r:id="rId4"/>
              </a:rPr>
              <a:t>. </a:t>
            </a:r>
            <a:r>
              <a:rPr dirty="0" sz="500" spc="5">
                <a:latin typeface="Tahoma"/>
                <a:cs typeface="Tahoma"/>
              </a:rPr>
              <a:t> Comments and </a:t>
            </a:r>
            <a:r>
              <a:rPr dirty="0" sz="500">
                <a:latin typeface="Tahoma"/>
                <a:cs typeface="Tahoma"/>
              </a:rPr>
              <a:t>corrections gratefully  </a:t>
            </a:r>
            <a:r>
              <a:rPr dirty="0" sz="500" spc="10">
                <a:latin typeface="Tahoma"/>
                <a:cs typeface="Tahoma"/>
              </a:rPr>
              <a:t>received.</a:t>
            </a:r>
            <a:endParaRPr sz="5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3125" y="8550275"/>
            <a:ext cx="12871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8550" y="5426075"/>
            <a:ext cx="2968625" cy="6997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0350" marR="5080" indent="-247650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A </a:t>
            </a: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Non-Zero </a:t>
            </a:r>
            <a:r>
              <a:rPr dirty="0" sz="2150" spc="30">
                <a:solidFill>
                  <a:srgbClr val="006600"/>
                </a:solidFill>
                <a:latin typeface="Arial"/>
                <a:cs typeface="Arial"/>
              </a:rPr>
              <a:t>Sum</a:t>
            </a:r>
            <a:r>
              <a:rPr dirty="0" sz="2150" spc="-3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40">
                <a:solidFill>
                  <a:srgbClr val="006600"/>
                </a:solidFill>
                <a:latin typeface="Arial"/>
                <a:cs typeface="Arial"/>
              </a:rPr>
              <a:t>Game  </a:t>
            </a: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Prisoner’s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30">
                <a:solidFill>
                  <a:srgbClr val="006600"/>
                </a:solidFill>
                <a:latin typeface="Arial"/>
                <a:cs typeface="Arial"/>
              </a:rPr>
              <a:t>Dilemma</a:t>
            </a:r>
            <a:endParaRPr sz="21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28855" y="6639983"/>
          <a:ext cx="1843405" cy="1085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54292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1270">
                        <a:lnSpc>
                          <a:spcPts val="855"/>
                        </a:lnSpc>
                        <a:spcBef>
                          <a:spcPts val="115"/>
                        </a:spcBef>
                        <a:tabLst>
                          <a:tab pos="4235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A’s	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B’s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R="10795">
                        <a:lnSpc>
                          <a:spcPts val="415"/>
                        </a:lnSpc>
                        <a:tabLst>
                          <a:tab pos="44704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payoff	payoff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565785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8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1270">
                        <a:lnSpc>
                          <a:spcPts val="855"/>
                        </a:lnSpc>
                        <a:spcBef>
                          <a:spcPts val="115"/>
                        </a:spcBef>
                        <a:tabLst>
                          <a:tab pos="4235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A’s	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B’s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R="10795">
                        <a:lnSpc>
                          <a:spcPts val="415"/>
                        </a:lnSpc>
                        <a:tabLst>
                          <a:tab pos="44704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payoff	payoff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marR="55244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1270">
                        <a:lnSpc>
                          <a:spcPts val="855"/>
                        </a:lnSpc>
                        <a:spcBef>
                          <a:spcPts val="115"/>
                        </a:spcBef>
                        <a:tabLst>
                          <a:tab pos="4235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A’s	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B’s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R="10795">
                        <a:lnSpc>
                          <a:spcPts val="340"/>
                        </a:lnSpc>
                        <a:tabLst>
                          <a:tab pos="44704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payoff	payoff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-6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 marR="1270">
                        <a:lnSpc>
                          <a:spcPts val="855"/>
                        </a:lnSpc>
                        <a:spcBef>
                          <a:spcPts val="115"/>
                        </a:spcBef>
                        <a:tabLst>
                          <a:tab pos="423545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A’s	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B’s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algn="ctr" marR="10795">
                        <a:lnSpc>
                          <a:spcPts val="340"/>
                        </a:lnSpc>
                        <a:tabLst>
                          <a:tab pos="447040" algn="l"/>
                        </a:tabLst>
                      </a:pPr>
                      <a:r>
                        <a:rPr dirty="0" sz="800" spc="-5">
                          <a:latin typeface="Arial"/>
                          <a:cs typeface="Arial"/>
                        </a:rPr>
                        <a:t>payoff	payoff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520950" y="6679565"/>
            <a:ext cx="663575" cy="9398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950" spc="15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dirty="0" sz="950" spc="5">
                <a:latin typeface="Arial"/>
                <a:cs typeface="Arial"/>
              </a:rPr>
              <a:t>Cooperates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950" spc="15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950" spc="20">
                <a:latin typeface="Arial"/>
                <a:cs typeface="Arial"/>
              </a:rPr>
              <a:t>Defects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4525" y="6146165"/>
            <a:ext cx="454025" cy="4064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950" spc="15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950" spc="20">
                <a:latin typeface="Arial"/>
                <a:cs typeface="Arial"/>
              </a:rPr>
              <a:t>Defects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5350" y="6146165"/>
            <a:ext cx="663575" cy="4064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950" spc="15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950" spc="5">
                <a:latin typeface="Arial"/>
                <a:cs typeface="Arial"/>
              </a:rPr>
              <a:t>Cooperates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4225" y="8016875"/>
            <a:ext cx="3691254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 spc="-5" b="1">
                <a:solidFill>
                  <a:srgbClr val="9D8046"/>
                </a:solidFill>
                <a:latin typeface="Arial"/>
                <a:cs typeface="Arial"/>
              </a:rPr>
              <a:t>Non-Zero-Sum </a:t>
            </a:r>
            <a:r>
              <a:rPr dirty="0" sz="1200" spc="-5">
                <a:latin typeface="Arial"/>
                <a:cs typeface="Arial"/>
              </a:rPr>
              <a:t>means </a:t>
            </a:r>
            <a:r>
              <a:rPr dirty="0" sz="1200">
                <a:latin typeface="Arial"/>
                <a:cs typeface="Arial"/>
              </a:rPr>
              <a:t>there’s at </a:t>
            </a:r>
            <a:r>
              <a:rPr dirty="0" sz="1200" spc="-5">
                <a:latin typeface="Arial"/>
                <a:cs typeface="Arial"/>
              </a:rPr>
              <a:t>least one outcome in  which </a:t>
            </a:r>
            <a:r>
              <a:rPr dirty="0" sz="1200">
                <a:latin typeface="Arial"/>
                <a:cs typeface="Arial"/>
              </a:rPr>
              <a:t>(A’s PAYOFF + </a:t>
            </a:r>
            <a:r>
              <a:rPr dirty="0" sz="1200" spc="-5">
                <a:latin typeface="Arial"/>
                <a:cs typeface="Arial"/>
              </a:rPr>
              <a:t>B’s </a:t>
            </a:r>
            <a:r>
              <a:rPr dirty="0" sz="1200">
                <a:latin typeface="Arial"/>
                <a:cs typeface="Arial"/>
              </a:rPr>
              <a:t>PAYOFF) </a:t>
            </a:r>
            <a:r>
              <a:rPr dirty="0" sz="1200" spc="-5">
                <a:latin typeface="Arial"/>
                <a:cs typeface="Arial"/>
              </a:rPr>
              <a:t>?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9500" y="1482725"/>
            <a:ext cx="29978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Fundamental</a:t>
            </a:r>
            <a:r>
              <a:rPr dirty="0" spc="-30"/>
              <a:t> </a:t>
            </a:r>
            <a:r>
              <a:rPr dirty="0" spc="25"/>
              <a:t>Theorems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6725" y="2016125"/>
            <a:ext cx="4159250" cy="23761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96850" marR="17780" indent="-171450">
              <a:lnSpc>
                <a:spcPct val="100400"/>
              </a:lnSpc>
              <a:spcBef>
                <a:spcPts val="114"/>
              </a:spcBef>
              <a:buChar char="•"/>
              <a:tabLst>
                <a:tab pos="196850" algn="l"/>
              </a:tabLst>
            </a:pPr>
            <a:r>
              <a:rPr dirty="0" sz="1400">
                <a:latin typeface="Arial"/>
                <a:cs typeface="Arial"/>
              </a:rPr>
              <a:t>In the </a:t>
            </a:r>
            <a:r>
              <a:rPr dirty="0" sz="1400" spc="-5">
                <a:latin typeface="Arial"/>
                <a:cs typeface="Arial"/>
              </a:rPr>
              <a:t>n-player </a:t>
            </a:r>
            <a:r>
              <a:rPr dirty="0" sz="1400">
                <a:latin typeface="Arial"/>
                <a:cs typeface="Arial"/>
              </a:rPr>
              <a:t>pure </a:t>
            </a:r>
            <a:r>
              <a:rPr dirty="0" sz="1400" spc="-5">
                <a:latin typeface="Arial"/>
                <a:cs typeface="Arial"/>
              </a:rPr>
              <a:t>strategy </a:t>
            </a:r>
            <a:r>
              <a:rPr dirty="0" sz="1400">
                <a:latin typeface="Arial"/>
                <a:cs typeface="Arial"/>
              </a:rPr>
              <a:t>game G={S</a:t>
            </a:r>
            <a:r>
              <a:rPr dirty="0" sz="1400" spc="-315">
                <a:latin typeface="Arial"/>
                <a:cs typeface="Arial"/>
              </a:rPr>
              <a:t> </a:t>
            </a:r>
            <a:r>
              <a:rPr dirty="0" baseline="-23391" sz="1425" spc="15">
                <a:latin typeface="Arial"/>
                <a:cs typeface="Arial"/>
              </a:rPr>
              <a:t>1 </a:t>
            </a: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2 </a:t>
            </a:r>
            <a:r>
              <a:rPr dirty="0" sz="1400" spc="-45">
                <a:latin typeface="Arial"/>
                <a:cs typeface="Arial"/>
              </a:rPr>
              <a:t>·· </a:t>
            </a:r>
            <a:r>
              <a:rPr dirty="0" sz="1400" spc="10">
                <a:latin typeface="Arial"/>
                <a:cs typeface="Arial"/>
              </a:rPr>
              <a:t>S</a:t>
            </a:r>
            <a:r>
              <a:rPr dirty="0" baseline="-23391" sz="1425" spc="15">
                <a:latin typeface="Arial"/>
                <a:cs typeface="Arial"/>
              </a:rPr>
              <a:t>n</a:t>
            </a:r>
            <a:r>
              <a:rPr dirty="0" sz="1400" spc="10">
                <a:latin typeface="Arial"/>
                <a:cs typeface="Arial"/>
              </a:rPr>
              <a:t>;  </a:t>
            </a:r>
            <a:r>
              <a:rPr dirty="0" sz="1400" spc="-10">
                <a:latin typeface="Arial"/>
                <a:cs typeface="Arial"/>
              </a:rPr>
              <a:t>u</a:t>
            </a:r>
            <a:r>
              <a:rPr dirty="0" baseline="-23391" sz="1425" spc="-15">
                <a:latin typeface="Arial"/>
                <a:cs typeface="Arial"/>
              </a:rPr>
              <a:t>1 </a:t>
            </a:r>
            <a:r>
              <a:rPr dirty="0" sz="1400" spc="-10">
                <a:latin typeface="Arial"/>
                <a:cs typeface="Arial"/>
              </a:rPr>
              <a:t>u</a:t>
            </a:r>
            <a:r>
              <a:rPr dirty="0" baseline="-23391" sz="1425" spc="-15">
                <a:latin typeface="Arial"/>
                <a:cs typeface="Arial"/>
              </a:rPr>
              <a:t>2 </a:t>
            </a:r>
            <a:r>
              <a:rPr dirty="0" sz="1400" spc="-45">
                <a:latin typeface="Arial"/>
                <a:cs typeface="Arial"/>
              </a:rPr>
              <a:t>·· </a:t>
            </a:r>
            <a:r>
              <a:rPr dirty="0" sz="1400" spc="10">
                <a:latin typeface="Arial"/>
                <a:cs typeface="Arial"/>
              </a:rPr>
              <a:t>u</a:t>
            </a:r>
            <a:r>
              <a:rPr dirty="0" baseline="-23391" sz="1425" spc="15">
                <a:latin typeface="Arial"/>
                <a:cs typeface="Arial"/>
              </a:rPr>
              <a:t>n</a:t>
            </a:r>
            <a:r>
              <a:rPr dirty="0" sz="1400" spc="10">
                <a:latin typeface="Arial"/>
                <a:cs typeface="Arial"/>
              </a:rPr>
              <a:t>}, </a:t>
            </a: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5">
                <a:latin typeface="Arial"/>
                <a:cs typeface="Arial"/>
              </a:rPr>
              <a:t>iterated elimination of </a:t>
            </a:r>
            <a:r>
              <a:rPr dirty="0" sz="1400">
                <a:latin typeface="Arial"/>
                <a:cs typeface="Arial"/>
              </a:rPr>
              <a:t>strictly  dominated strategies eliminates all but the  strategies </a:t>
            </a:r>
            <a:r>
              <a:rPr dirty="0" sz="1400" spc="20">
                <a:latin typeface="Arial"/>
                <a:cs typeface="Arial"/>
              </a:rPr>
              <a:t>(S</a:t>
            </a:r>
            <a:r>
              <a:rPr dirty="0" baseline="-23391" sz="1425" spc="30">
                <a:latin typeface="Arial"/>
                <a:cs typeface="Arial"/>
              </a:rPr>
              <a:t>1</a:t>
            </a:r>
            <a:r>
              <a:rPr dirty="0" sz="1400" spc="20">
                <a:latin typeface="Arial"/>
                <a:cs typeface="Arial"/>
              </a:rPr>
              <a:t>*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20">
                <a:latin typeface="Arial"/>
                <a:cs typeface="Arial"/>
              </a:rPr>
              <a:t>S</a:t>
            </a:r>
            <a:r>
              <a:rPr dirty="0" baseline="-23391" sz="1425" spc="30">
                <a:latin typeface="Arial"/>
                <a:cs typeface="Arial"/>
              </a:rPr>
              <a:t>2</a:t>
            </a:r>
            <a:r>
              <a:rPr dirty="0" sz="1400" spc="20">
                <a:latin typeface="Arial"/>
                <a:cs typeface="Arial"/>
              </a:rPr>
              <a:t>* </a:t>
            </a:r>
            <a:r>
              <a:rPr dirty="0" sz="1400" spc="-45">
                <a:latin typeface="Arial"/>
                <a:cs typeface="Arial"/>
              </a:rPr>
              <a:t>·· </a:t>
            </a:r>
            <a:r>
              <a:rPr dirty="0" sz="1400" spc="10">
                <a:latin typeface="Arial"/>
                <a:cs typeface="Arial"/>
              </a:rPr>
              <a:t>S</a:t>
            </a:r>
            <a:r>
              <a:rPr dirty="0" baseline="-23391" sz="1425" spc="15">
                <a:latin typeface="Arial"/>
                <a:cs typeface="Arial"/>
              </a:rPr>
              <a:t>n</a:t>
            </a:r>
            <a:r>
              <a:rPr dirty="0" sz="1400" spc="10">
                <a:latin typeface="Arial"/>
                <a:cs typeface="Arial"/>
              </a:rPr>
              <a:t>*) </a:t>
            </a:r>
            <a:r>
              <a:rPr dirty="0" sz="1400" spc="5">
                <a:latin typeface="Arial"/>
                <a:cs typeface="Arial"/>
              </a:rPr>
              <a:t>then these strategies  are the unique </a:t>
            </a:r>
            <a:r>
              <a:rPr dirty="0" sz="1400" spc="10">
                <a:latin typeface="Arial"/>
                <a:cs typeface="Arial"/>
              </a:rPr>
              <a:t>NE </a:t>
            </a:r>
            <a:r>
              <a:rPr dirty="0" sz="1400" spc="5">
                <a:latin typeface="Arial"/>
                <a:cs typeface="Arial"/>
              </a:rPr>
              <a:t>of the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game</a:t>
            </a:r>
            <a:endParaRPr sz="1400">
              <a:latin typeface="Arial"/>
              <a:cs typeface="Arial"/>
            </a:endParaRPr>
          </a:p>
          <a:p>
            <a:pPr marL="196850" marR="142875" indent="-171450">
              <a:lnSpc>
                <a:spcPct val="102699"/>
              </a:lnSpc>
              <a:spcBef>
                <a:spcPts val="750"/>
              </a:spcBef>
              <a:buChar char="•"/>
              <a:tabLst>
                <a:tab pos="196850" algn="l"/>
              </a:tabLst>
            </a:pPr>
            <a:r>
              <a:rPr dirty="0" sz="1400" spc="5">
                <a:latin typeface="Arial"/>
                <a:cs typeface="Arial"/>
              </a:rPr>
              <a:t>Any </a:t>
            </a:r>
            <a:r>
              <a:rPr dirty="0" sz="1400" spc="10">
                <a:latin typeface="Arial"/>
                <a:cs typeface="Arial"/>
              </a:rPr>
              <a:t>NE </a:t>
            </a:r>
            <a:r>
              <a:rPr dirty="0" sz="1400">
                <a:latin typeface="Arial"/>
                <a:cs typeface="Arial"/>
              </a:rPr>
              <a:t>will survive iterated elimination </a:t>
            </a:r>
            <a:r>
              <a:rPr dirty="0" sz="1400" spc="5">
                <a:latin typeface="Arial"/>
                <a:cs typeface="Arial"/>
              </a:rPr>
              <a:t>of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strictly  </a:t>
            </a:r>
            <a:r>
              <a:rPr dirty="0" sz="1400" spc="5">
                <a:latin typeface="Arial"/>
                <a:cs typeface="Arial"/>
              </a:rPr>
              <a:t>dominated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strategies</a:t>
            </a:r>
            <a:endParaRPr sz="1400">
              <a:latin typeface="Arial"/>
              <a:cs typeface="Arial"/>
            </a:endParaRPr>
          </a:p>
          <a:p>
            <a:pPr algn="just" marL="196850" marR="248920" indent="-171450">
              <a:lnSpc>
                <a:spcPct val="100400"/>
              </a:lnSpc>
              <a:spcBef>
                <a:spcPts val="790"/>
              </a:spcBef>
              <a:buChar char="•"/>
              <a:tabLst>
                <a:tab pos="196850" algn="l"/>
              </a:tabLst>
            </a:pPr>
            <a:r>
              <a:rPr dirty="0" sz="1400" spc="15">
                <a:latin typeface="Arial"/>
                <a:cs typeface="Arial"/>
              </a:rPr>
              <a:t>[Nash,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1950]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If</a:t>
            </a:r>
            <a:r>
              <a:rPr dirty="0" sz="1400" spc="-160">
                <a:latin typeface="Arial"/>
                <a:cs typeface="Arial"/>
              </a:rPr>
              <a:t> </a:t>
            </a:r>
            <a:r>
              <a:rPr dirty="0" sz="1400" spc="10" i="1">
                <a:latin typeface="Arial"/>
                <a:cs typeface="Arial"/>
              </a:rPr>
              <a:t>n</a:t>
            </a:r>
            <a:r>
              <a:rPr dirty="0" sz="1400" spc="15" i="1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finite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and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40">
                <a:latin typeface="Arial"/>
                <a:cs typeface="Arial"/>
              </a:rPr>
              <a:t>S</a:t>
            </a:r>
            <a:r>
              <a:rPr dirty="0" baseline="-23391" sz="1425" spc="60">
                <a:latin typeface="Arial"/>
                <a:cs typeface="Arial"/>
              </a:rPr>
              <a:t>i</a:t>
            </a:r>
            <a:r>
              <a:rPr dirty="0" baseline="-23391" sz="1425" spc="172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finite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-15">
                <a:latin typeface="Symbol"/>
                <a:cs typeface="Symbol"/>
              </a:rPr>
              <a:t></a:t>
            </a:r>
            <a:r>
              <a:rPr dirty="0" sz="1400" spc="-15">
                <a:latin typeface="Arial"/>
                <a:cs typeface="Arial"/>
              </a:rPr>
              <a:t>i,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then  </a:t>
            </a:r>
            <a:r>
              <a:rPr dirty="0" sz="1400">
                <a:latin typeface="Arial"/>
                <a:cs typeface="Arial"/>
              </a:rPr>
              <a:t>there exists </a:t>
            </a:r>
            <a:r>
              <a:rPr dirty="0" sz="1400" spc="5">
                <a:latin typeface="Arial"/>
                <a:cs typeface="Arial"/>
              </a:rPr>
              <a:t>at </a:t>
            </a:r>
            <a:r>
              <a:rPr dirty="0" sz="1400">
                <a:latin typeface="Arial"/>
                <a:cs typeface="Arial"/>
              </a:rPr>
              <a:t>least </a:t>
            </a:r>
            <a:r>
              <a:rPr dirty="0" sz="1400" spc="5">
                <a:latin typeface="Arial"/>
                <a:cs typeface="Arial"/>
              </a:rPr>
              <a:t>one </a:t>
            </a:r>
            <a:r>
              <a:rPr dirty="0" sz="1400" spc="10">
                <a:latin typeface="Arial"/>
                <a:cs typeface="Arial"/>
              </a:rPr>
              <a:t>NE </a:t>
            </a:r>
            <a:r>
              <a:rPr dirty="0" sz="1400">
                <a:latin typeface="Arial"/>
                <a:cs typeface="Arial"/>
              </a:rPr>
              <a:t>(possibly involving  </a:t>
            </a:r>
            <a:r>
              <a:rPr dirty="0" sz="1400" spc="10">
                <a:latin typeface="Arial"/>
                <a:cs typeface="Arial"/>
              </a:rPr>
              <a:t>mixed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strategies)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5" y="8550275"/>
            <a:ext cx="1320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20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9425" y="5302250"/>
            <a:ext cx="4082415" cy="1452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12775" marR="45720" indent="-4572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“What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to do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Pittsburgh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on </a:t>
            </a:r>
            <a:r>
              <a:rPr dirty="0" sz="2000" spc="10">
                <a:solidFill>
                  <a:srgbClr val="006600"/>
                </a:solidFill>
                <a:latin typeface="Arial"/>
                <a:cs typeface="Arial"/>
              </a:rPr>
              <a:t>a 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Saturday afternoon”</a:t>
            </a:r>
            <a:r>
              <a:rPr dirty="0" sz="2000" spc="5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game</a:t>
            </a:r>
            <a:endParaRPr sz="2000">
              <a:latin typeface="Arial"/>
              <a:cs typeface="Arial"/>
            </a:endParaRPr>
          </a:p>
          <a:p>
            <a:pPr marL="12700" marR="2451735">
              <a:lnSpc>
                <a:spcPct val="120500"/>
              </a:lnSpc>
              <a:spcBef>
                <a:spcPts val="330"/>
              </a:spcBef>
            </a:pPr>
            <a:r>
              <a:rPr dirty="0" sz="1400" spc="5">
                <a:latin typeface="Arial"/>
                <a:cs typeface="Arial"/>
              </a:rPr>
              <a:t>Pat </a:t>
            </a:r>
            <a:r>
              <a:rPr dirty="0" sz="1400">
                <a:latin typeface="Arial"/>
                <a:cs typeface="Arial"/>
              </a:rPr>
              <a:t>enjoys football  </a:t>
            </a:r>
            <a:r>
              <a:rPr dirty="0" sz="1400" spc="5">
                <a:latin typeface="Arial"/>
                <a:cs typeface="Arial"/>
              </a:rPr>
              <a:t>Chris enjoys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hockey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400" spc="5">
                <a:latin typeface="Arial"/>
                <a:cs typeface="Arial"/>
              </a:rPr>
              <a:t>Pat and </a:t>
            </a:r>
            <a:r>
              <a:rPr dirty="0" sz="1400">
                <a:latin typeface="Arial"/>
                <a:cs typeface="Arial"/>
              </a:rPr>
              <a:t>Chris </a:t>
            </a:r>
            <a:r>
              <a:rPr dirty="0" sz="1400" spc="5">
                <a:latin typeface="Arial"/>
                <a:cs typeface="Arial"/>
              </a:rPr>
              <a:t>are </a:t>
            </a:r>
            <a:r>
              <a:rPr dirty="0" sz="1400">
                <a:latin typeface="Arial"/>
                <a:cs typeface="Arial"/>
              </a:rPr>
              <a:t>friends: they enjoy spending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20875" y="6721475"/>
            <a:ext cx="69215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10">
                <a:latin typeface="Arial"/>
                <a:cs typeface="Arial"/>
              </a:rPr>
              <a:t>together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405055" y="7125758"/>
          <a:ext cx="929005" cy="628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57200"/>
              </a:tblGrid>
              <a:tr h="314325">
                <a:tc>
                  <a:txBody>
                    <a:bodyPr/>
                    <a:lstStyle/>
                    <a:p>
                      <a:pPr marL="57150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3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400" spc="3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57150">
                        <a:lnSpc>
                          <a:spcPts val="1645"/>
                        </a:lnSpc>
                        <a:spcBef>
                          <a:spcPts val="655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400" spc="3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45"/>
                        </a:lnSpc>
                        <a:spcBef>
                          <a:spcPts val="655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3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31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683000" y="6797675"/>
            <a:ext cx="3206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Chris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7979" y="7416798"/>
            <a:ext cx="163830" cy="20637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-15">
                <a:latin typeface="Arial"/>
                <a:cs typeface="Arial"/>
              </a:rPr>
              <a:t>Pat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1825" y="6910069"/>
            <a:ext cx="2569210" cy="154749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ctr" marL="1310640">
              <a:lnSpc>
                <a:spcPct val="100000"/>
              </a:lnSpc>
              <a:spcBef>
                <a:spcPts val="440"/>
              </a:spcBef>
              <a:tabLst>
                <a:tab pos="1777364" algn="l"/>
              </a:tabLst>
            </a:pPr>
            <a:r>
              <a:rPr dirty="0" sz="1400" spc="15">
                <a:latin typeface="Arial"/>
                <a:cs typeface="Arial"/>
              </a:rPr>
              <a:t>H	F</a:t>
            </a:r>
            <a:endParaRPr sz="1400">
              <a:latin typeface="Arial"/>
              <a:cs typeface="Arial"/>
            </a:endParaRPr>
          </a:p>
          <a:p>
            <a:pPr algn="ctr" marL="254000">
              <a:lnSpc>
                <a:spcPct val="100000"/>
              </a:lnSpc>
              <a:spcBef>
                <a:spcPts val="345"/>
              </a:spcBef>
            </a:pPr>
            <a:r>
              <a:rPr dirty="0" sz="1400" spc="15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  <a:p>
            <a:pPr algn="ctr" marL="234315">
              <a:lnSpc>
                <a:spcPct val="100000"/>
              </a:lnSpc>
              <a:spcBef>
                <a:spcPts val="720"/>
              </a:spcBef>
            </a:pPr>
            <a:r>
              <a:rPr dirty="0" sz="1400" spc="15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795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50" spc="15">
                <a:latin typeface="Arial"/>
                <a:cs typeface="Arial"/>
              </a:rPr>
              <a:t>Two </a:t>
            </a:r>
            <a:r>
              <a:rPr dirty="0" sz="950" spc="10">
                <a:latin typeface="Arial"/>
                <a:cs typeface="Arial"/>
              </a:rPr>
              <a:t>Nash</a:t>
            </a:r>
            <a:r>
              <a:rPr dirty="0" sz="950" spc="12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Equilibria.</a:t>
            </a:r>
            <a:endParaRPr sz="9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50" spc="15">
                <a:latin typeface="Arial"/>
                <a:cs typeface="Arial"/>
              </a:rPr>
              <a:t>How </a:t>
            </a:r>
            <a:r>
              <a:rPr dirty="0" sz="950" spc="10">
                <a:latin typeface="Arial"/>
                <a:cs typeface="Arial"/>
              </a:rPr>
              <a:t>useful </a:t>
            </a:r>
            <a:r>
              <a:rPr dirty="0" sz="950" spc="5">
                <a:latin typeface="Arial"/>
                <a:cs typeface="Arial"/>
              </a:rPr>
              <a:t>is </a:t>
            </a:r>
            <a:r>
              <a:rPr dirty="0" sz="950" spc="15">
                <a:latin typeface="Arial"/>
                <a:cs typeface="Arial"/>
              </a:rPr>
              <a:t>Game </a:t>
            </a:r>
            <a:r>
              <a:rPr dirty="0" sz="950" spc="10">
                <a:latin typeface="Arial"/>
                <a:cs typeface="Arial"/>
              </a:rPr>
              <a:t>Theory </a:t>
            </a:r>
            <a:r>
              <a:rPr dirty="0" sz="950" spc="5">
                <a:latin typeface="Arial"/>
                <a:cs typeface="Arial"/>
              </a:rPr>
              <a:t>in this</a:t>
            </a:r>
            <a:r>
              <a:rPr dirty="0" sz="950" spc="10">
                <a:latin typeface="Arial"/>
                <a:cs typeface="Arial"/>
              </a:rPr>
              <a:t> case??</a:t>
            </a:r>
            <a:endParaRPr sz="9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660"/>
              </a:spcBef>
              <a:buChar char="•"/>
              <a:tabLst>
                <a:tab pos="183515" algn="l"/>
                <a:tab pos="184150" algn="l"/>
              </a:tabLst>
            </a:pPr>
            <a:r>
              <a:rPr dirty="0" sz="950" spc="20">
                <a:latin typeface="Arial"/>
                <a:cs typeface="Arial"/>
              </a:rPr>
              <a:t>Why </a:t>
            </a:r>
            <a:r>
              <a:rPr dirty="0" sz="950" spc="10">
                <a:latin typeface="Arial"/>
                <a:cs typeface="Arial"/>
              </a:rPr>
              <a:t>this </a:t>
            </a:r>
            <a:r>
              <a:rPr dirty="0" sz="950" spc="15">
                <a:latin typeface="Arial"/>
                <a:cs typeface="Arial"/>
              </a:rPr>
              <a:t>example </a:t>
            </a:r>
            <a:r>
              <a:rPr dirty="0" sz="950" spc="10">
                <a:latin typeface="Arial"/>
                <a:cs typeface="Arial"/>
              </a:rPr>
              <a:t>is</a:t>
            </a:r>
            <a:r>
              <a:rPr dirty="0" sz="950" spc="12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troubling…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5750" y="1482725"/>
            <a:ext cx="20351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INTERMISSION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4225" y="2016125"/>
            <a:ext cx="3226435" cy="1922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latin typeface="Arial"/>
                <a:cs typeface="Arial"/>
              </a:rPr>
              <a:t>(Why) </a:t>
            </a:r>
            <a:r>
              <a:rPr dirty="0" sz="1550" spc="20">
                <a:latin typeface="Arial"/>
                <a:cs typeface="Arial"/>
              </a:rPr>
              <a:t>are </a:t>
            </a:r>
            <a:r>
              <a:rPr dirty="0" sz="1550" spc="10">
                <a:solidFill>
                  <a:srgbClr val="66895B"/>
                </a:solidFill>
                <a:latin typeface="Arial"/>
                <a:cs typeface="Arial"/>
              </a:rPr>
              <a:t>Nash </a:t>
            </a:r>
            <a:r>
              <a:rPr dirty="0" sz="1550" spc="15">
                <a:solidFill>
                  <a:srgbClr val="C2A298"/>
                </a:solidFill>
                <a:latin typeface="Arial"/>
                <a:cs typeface="Arial"/>
              </a:rPr>
              <a:t>Equilibria </a:t>
            </a:r>
            <a:r>
              <a:rPr dirty="0" sz="1550" spc="10">
                <a:latin typeface="Arial"/>
                <a:cs typeface="Arial"/>
              </a:rPr>
              <a:t>useful</a:t>
            </a:r>
            <a:r>
              <a:rPr dirty="0" sz="1550" spc="35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for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50" spc="10">
                <a:latin typeface="Arial"/>
                <a:cs typeface="Arial"/>
              </a:rPr>
              <a:t>A.I.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 spc="15">
                <a:latin typeface="Arial"/>
                <a:cs typeface="Arial"/>
              </a:rPr>
              <a:t>researchers?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357505">
              <a:lnSpc>
                <a:spcPct val="104800"/>
              </a:lnSpc>
            </a:pPr>
            <a:r>
              <a:rPr dirty="0" sz="1550" spc="10">
                <a:latin typeface="Arial"/>
                <a:cs typeface="Arial"/>
              </a:rPr>
              <a:t>Will </a:t>
            </a:r>
            <a:r>
              <a:rPr dirty="0" sz="1550" spc="15">
                <a:latin typeface="Arial"/>
                <a:cs typeface="Arial"/>
              </a:rPr>
              <a:t>our algorithms ever need to  </a:t>
            </a:r>
            <a:r>
              <a:rPr dirty="0" sz="1550" spc="30">
                <a:latin typeface="Arial"/>
                <a:cs typeface="Arial"/>
              </a:rPr>
              <a:t>play…</a:t>
            </a:r>
            <a:endParaRPr sz="1550">
              <a:latin typeface="Arial"/>
              <a:cs typeface="Arial"/>
            </a:endParaRPr>
          </a:p>
          <a:p>
            <a:pPr marL="469900" marR="881380">
              <a:lnSpc>
                <a:spcPts val="2330"/>
              </a:lnSpc>
              <a:spcBef>
                <a:spcPts val="80"/>
              </a:spcBef>
            </a:pPr>
            <a:r>
              <a:rPr dirty="0" sz="1550" spc="15">
                <a:latin typeface="Arial"/>
                <a:cs typeface="Arial"/>
              </a:rPr>
              <a:t>Prisoner’s Dilemma?  Saturday</a:t>
            </a:r>
            <a:r>
              <a:rPr dirty="0" sz="1550" spc="-30">
                <a:latin typeface="Arial"/>
                <a:cs typeface="Arial"/>
              </a:rPr>
              <a:t> </a:t>
            </a:r>
            <a:r>
              <a:rPr dirty="0" sz="1550" spc="15">
                <a:latin typeface="Arial"/>
                <a:cs typeface="Arial"/>
              </a:rPr>
              <a:t>Afternoon?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7936865"/>
            <a:ext cx="4203700" cy="73025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70815" indent="-170815">
              <a:lnSpc>
                <a:spcPct val="100000"/>
              </a:lnSpc>
              <a:spcBef>
                <a:spcPts val="455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You graze goats on </a:t>
            </a:r>
            <a:r>
              <a:rPr dirty="0" sz="950" spc="10">
                <a:latin typeface="Arial"/>
                <a:cs typeface="Arial"/>
              </a:rPr>
              <a:t>the </a:t>
            </a:r>
            <a:r>
              <a:rPr dirty="0" sz="950" spc="15">
                <a:latin typeface="Arial"/>
                <a:cs typeface="Arial"/>
              </a:rPr>
              <a:t>commons </a:t>
            </a:r>
            <a:r>
              <a:rPr dirty="0" sz="950" spc="10">
                <a:latin typeface="Arial"/>
                <a:cs typeface="Arial"/>
              </a:rPr>
              <a:t>to </a:t>
            </a:r>
            <a:r>
              <a:rPr dirty="0" sz="950" spc="15">
                <a:latin typeface="Arial"/>
                <a:cs typeface="Arial"/>
              </a:rPr>
              <a:t>eventually </a:t>
            </a:r>
            <a:r>
              <a:rPr dirty="0" sz="950" spc="10">
                <a:latin typeface="Arial"/>
                <a:cs typeface="Arial"/>
              </a:rPr>
              <a:t>fatten </a:t>
            </a:r>
            <a:r>
              <a:rPr dirty="0" sz="950" spc="15">
                <a:latin typeface="Arial"/>
                <a:cs typeface="Arial"/>
              </a:rPr>
              <a:t>up and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sell</a:t>
            </a:r>
            <a:endParaRPr sz="950">
              <a:latin typeface="Arial"/>
              <a:cs typeface="Arial"/>
            </a:endParaRPr>
          </a:p>
          <a:p>
            <a:pPr marL="170815" indent="-170815">
              <a:lnSpc>
                <a:spcPct val="100000"/>
              </a:lnSpc>
              <a:spcBef>
                <a:spcPts val="359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15">
                <a:latin typeface="Arial"/>
                <a:cs typeface="Arial"/>
              </a:rPr>
              <a:t>The more goats you graze </a:t>
            </a:r>
            <a:r>
              <a:rPr dirty="0" sz="950" spc="10">
                <a:latin typeface="Arial"/>
                <a:cs typeface="Arial"/>
              </a:rPr>
              <a:t>the less well fed </a:t>
            </a:r>
            <a:r>
              <a:rPr dirty="0" sz="950" spc="15">
                <a:latin typeface="Arial"/>
                <a:cs typeface="Arial"/>
              </a:rPr>
              <a:t>they</a:t>
            </a:r>
            <a:r>
              <a:rPr dirty="0" sz="950" spc="28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are</a:t>
            </a:r>
            <a:endParaRPr sz="950">
              <a:latin typeface="Arial"/>
              <a:cs typeface="Arial"/>
            </a:endParaRPr>
          </a:p>
          <a:p>
            <a:pPr marL="170815" indent="-170815">
              <a:lnSpc>
                <a:spcPct val="100000"/>
              </a:lnSpc>
              <a:spcBef>
                <a:spcPts val="284"/>
              </a:spcBef>
              <a:buChar char="•"/>
              <a:tabLst>
                <a:tab pos="170815" algn="l"/>
                <a:tab pos="171450" algn="l"/>
              </a:tabLst>
            </a:pPr>
            <a:r>
              <a:rPr dirty="0" sz="950" spc="10">
                <a:latin typeface="Arial"/>
                <a:cs typeface="Arial"/>
              </a:rPr>
              <a:t>And so the less money you get when you </a:t>
            </a:r>
            <a:r>
              <a:rPr dirty="0" sz="950" spc="5">
                <a:latin typeface="Arial"/>
                <a:cs typeface="Arial"/>
              </a:rPr>
              <a:t>sell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them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tabLst>
                <a:tab pos="28949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67200" y="6029325"/>
            <a:ext cx="762000" cy="6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600" y="6219825"/>
            <a:ext cx="552450" cy="552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76450" y="5382992"/>
            <a:ext cx="3536950" cy="1245870"/>
          </a:xfrm>
          <a:prstGeom prst="rect">
            <a:avLst/>
          </a:prstGeom>
        </p:spPr>
        <p:txBody>
          <a:bodyPr wrap="square" lIns="0" tIns="21145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66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Nash 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Equilibria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Being</a:t>
            </a:r>
            <a:r>
              <a:rPr dirty="0" sz="2150" spc="-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Useful</a:t>
            </a:r>
            <a:endParaRPr sz="2150">
              <a:latin typeface="Arial"/>
              <a:cs typeface="Arial"/>
            </a:endParaRPr>
          </a:p>
          <a:p>
            <a:pPr algn="ctr" marR="2701290">
              <a:lnSpc>
                <a:spcPct val="100000"/>
              </a:lnSpc>
              <a:spcBef>
                <a:spcPts val="720"/>
              </a:spcBef>
            </a:pPr>
            <a:r>
              <a:rPr dirty="0" sz="950" spc="-1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  <a:p>
            <a:pPr algn="ctr" marL="1666875" marR="1624965" indent="-66675">
              <a:lnSpc>
                <a:spcPct val="157900"/>
              </a:lnSpc>
            </a:pPr>
            <a:r>
              <a:rPr dirty="0" sz="950" spc="10">
                <a:latin typeface="Arial"/>
                <a:cs typeface="Arial"/>
              </a:rPr>
              <a:t>OF  </a:t>
            </a:r>
            <a:r>
              <a:rPr dirty="0" sz="950" spc="-10">
                <a:latin typeface="Arial"/>
                <a:cs typeface="Arial"/>
              </a:rPr>
              <a:t>THE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1725" y="6654800"/>
            <a:ext cx="172720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300" spc="-15">
                <a:solidFill>
                  <a:srgbClr val="A50020"/>
                </a:solidFill>
                <a:latin typeface="Times New Roman"/>
                <a:cs typeface="Times New Roman"/>
              </a:rPr>
              <a:t>Commons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 rot="20280000">
            <a:off x="2368461" y="6158193"/>
            <a:ext cx="1406298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00"/>
              </a:lnSpc>
            </a:pPr>
            <a:r>
              <a:rPr dirty="0" sz="2400" spc="-114">
                <a:latin typeface="Arial"/>
                <a:cs typeface="Arial"/>
              </a:rPr>
              <a:t>TRAGEDY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00117" y="7216245"/>
            <a:ext cx="2781300" cy="685800"/>
          </a:xfrm>
          <a:custGeom>
            <a:avLst/>
            <a:gdLst/>
            <a:ahLst/>
            <a:cxnLst/>
            <a:rect l="l" t="t" r="r" b="b"/>
            <a:pathLst>
              <a:path w="2781300" h="685800">
                <a:moveTo>
                  <a:pt x="0" y="685800"/>
                </a:moveTo>
                <a:lnTo>
                  <a:pt x="695325" y="0"/>
                </a:lnTo>
                <a:lnTo>
                  <a:pt x="2085975" y="0"/>
                </a:lnTo>
                <a:lnTo>
                  <a:pt x="2781300" y="685800"/>
                </a:lnTo>
                <a:lnTo>
                  <a:pt x="0" y="68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43217" y="73305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943217" y="733054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0" y="38100"/>
                </a:moveTo>
                <a:lnTo>
                  <a:pt x="38100" y="38100"/>
                </a:ln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00355" y="7592483"/>
            <a:ext cx="133350" cy="2000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447925" y="7064375"/>
            <a:ext cx="19602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5">
                <a:solidFill>
                  <a:srgbClr val="A50020"/>
                </a:solidFill>
                <a:latin typeface="Times New Roman"/>
                <a:cs typeface="Times New Roman"/>
              </a:rPr>
              <a:t> 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r>
              <a:rPr dirty="0" sz="950" spc="-21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dirty="0" sz="950" spc="-215">
                <a:solidFill>
                  <a:srgbClr val="A50020"/>
                </a:solidFill>
                <a:latin typeface="Wingdings"/>
                <a:cs typeface="Wingdings"/>
              </a:rPr>
              <a:t></a:t>
            </a:r>
            <a:endParaRPr sz="950">
              <a:latin typeface="Wingdings"/>
              <a:cs typeface="Wingding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462205" y="7268633"/>
            <a:ext cx="133350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62217" y="7301970"/>
            <a:ext cx="276225" cy="104775"/>
          </a:xfrm>
          <a:custGeom>
            <a:avLst/>
            <a:gdLst/>
            <a:ahLst/>
            <a:cxnLst/>
            <a:rect l="l" t="t" r="r" b="b"/>
            <a:pathLst>
              <a:path w="276225" h="104775">
                <a:moveTo>
                  <a:pt x="142875" y="0"/>
                </a:moveTo>
                <a:lnTo>
                  <a:pt x="84385" y="4911"/>
                </a:lnTo>
                <a:lnTo>
                  <a:pt x="39290" y="17859"/>
                </a:lnTo>
                <a:lnTo>
                  <a:pt x="10269" y="36165"/>
                </a:lnTo>
                <a:lnTo>
                  <a:pt x="0" y="57150"/>
                </a:lnTo>
                <a:lnTo>
                  <a:pt x="10269" y="76646"/>
                </a:lnTo>
                <a:lnTo>
                  <a:pt x="39290" y="91678"/>
                </a:lnTo>
                <a:lnTo>
                  <a:pt x="84385" y="101351"/>
                </a:lnTo>
                <a:lnTo>
                  <a:pt x="142875" y="104775"/>
                </a:lnTo>
                <a:lnTo>
                  <a:pt x="195857" y="101351"/>
                </a:lnTo>
                <a:lnTo>
                  <a:pt x="238125" y="91678"/>
                </a:lnTo>
                <a:lnTo>
                  <a:pt x="266104" y="76646"/>
                </a:lnTo>
                <a:lnTo>
                  <a:pt x="276225" y="57150"/>
                </a:lnTo>
                <a:lnTo>
                  <a:pt x="266104" y="36165"/>
                </a:lnTo>
                <a:lnTo>
                  <a:pt x="238125" y="17859"/>
                </a:lnTo>
                <a:lnTo>
                  <a:pt x="195857" y="4911"/>
                </a:lnTo>
                <a:lnTo>
                  <a:pt x="142875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62217" y="7301970"/>
            <a:ext cx="276225" cy="104775"/>
          </a:xfrm>
          <a:custGeom>
            <a:avLst/>
            <a:gdLst/>
            <a:ahLst/>
            <a:cxnLst/>
            <a:rect l="l" t="t" r="r" b="b"/>
            <a:pathLst>
              <a:path w="276225" h="104775">
                <a:moveTo>
                  <a:pt x="276225" y="57150"/>
                </a:moveTo>
                <a:lnTo>
                  <a:pt x="266104" y="36165"/>
                </a:lnTo>
                <a:lnTo>
                  <a:pt x="238125" y="17859"/>
                </a:lnTo>
                <a:lnTo>
                  <a:pt x="195857" y="4911"/>
                </a:lnTo>
                <a:lnTo>
                  <a:pt x="142875" y="0"/>
                </a:lnTo>
                <a:lnTo>
                  <a:pt x="84385" y="4911"/>
                </a:lnTo>
                <a:lnTo>
                  <a:pt x="39290" y="17859"/>
                </a:lnTo>
                <a:lnTo>
                  <a:pt x="10269" y="36165"/>
                </a:lnTo>
                <a:lnTo>
                  <a:pt x="0" y="57150"/>
                </a:lnTo>
                <a:lnTo>
                  <a:pt x="10269" y="76646"/>
                </a:lnTo>
                <a:lnTo>
                  <a:pt x="39290" y="91678"/>
                </a:lnTo>
                <a:lnTo>
                  <a:pt x="84385" y="101351"/>
                </a:lnTo>
                <a:lnTo>
                  <a:pt x="142875" y="104775"/>
                </a:lnTo>
                <a:lnTo>
                  <a:pt x="195857" y="101351"/>
                </a:lnTo>
                <a:lnTo>
                  <a:pt x="238125" y="91678"/>
                </a:lnTo>
                <a:lnTo>
                  <a:pt x="266104" y="76646"/>
                </a:lnTo>
                <a:lnTo>
                  <a:pt x="276225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19342" y="7254345"/>
            <a:ext cx="95250" cy="47625"/>
          </a:xfrm>
          <a:custGeom>
            <a:avLst/>
            <a:gdLst/>
            <a:ahLst/>
            <a:cxnLst/>
            <a:rect l="l" t="t" r="r" b="b"/>
            <a:pathLst>
              <a:path w="95250" h="47625">
                <a:moveTo>
                  <a:pt x="28575" y="0"/>
                </a:moveTo>
                <a:lnTo>
                  <a:pt x="0" y="47625"/>
                </a:lnTo>
                <a:lnTo>
                  <a:pt x="28575" y="28575"/>
                </a:lnTo>
                <a:lnTo>
                  <a:pt x="95250" y="28575"/>
                </a:lnTo>
                <a:lnTo>
                  <a:pt x="28575" y="0"/>
                </a:lnTo>
                <a:close/>
              </a:path>
              <a:path w="95250" h="47625">
                <a:moveTo>
                  <a:pt x="95250" y="28575"/>
                </a:moveTo>
                <a:lnTo>
                  <a:pt x="28575" y="28575"/>
                </a:lnTo>
                <a:lnTo>
                  <a:pt x="57150" y="47625"/>
                </a:lnTo>
                <a:lnTo>
                  <a:pt x="95250" y="28575"/>
                </a:lnTo>
                <a:close/>
              </a:path>
            </a:pathLst>
          </a:custGeom>
          <a:solidFill>
            <a:srgbClr val="586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19342" y="7254345"/>
            <a:ext cx="95250" cy="47625"/>
          </a:xfrm>
          <a:custGeom>
            <a:avLst/>
            <a:gdLst/>
            <a:ahLst/>
            <a:cxnLst/>
            <a:rect l="l" t="t" r="r" b="b"/>
            <a:pathLst>
              <a:path w="95250" h="47625">
                <a:moveTo>
                  <a:pt x="57150" y="47625"/>
                </a:moveTo>
                <a:lnTo>
                  <a:pt x="28575" y="28575"/>
                </a:lnTo>
                <a:lnTo>
                  <a:pt x="0" y="47625"/>
                </a:lnTo>
                <a:lnTo>
                  <a:pt x="28575" y="0"/>
                </a:lnTo>
                <a:lnTo>
                  <a:pt x="95250" y="28575"/>
                </a:lnTo>
                <a:lnTo>
                  <a:pt x="5715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24117" y="7254345"/>
            <a:ext cx="95250" cy="47625"/>
          </a:xfrm>
          <a:custGeom>
            <a:avLst/>
            <a:gdLst/>
            <a:ahLst/>
            <a:cxnLst/>
            <a:rect l="l" t="t" r="r" b="b"/>
            <a:pathLst>
              <a:path w="95250" h="47625">
                <a:moveTo>
                  <a:pt x="66675" y="0"/>
                </a:moveTo>
                <a:lnTo>
                  <a:pt x="0" y="19050"/>
                </a:lnTo>
                <a:lnTo>
                  <a:pt x="38100" y="47625"/>
                </a:lnTo>
                <a:lnTo>
                  <a:pt x="66675" y="19050"/>
                </a:lnTo>
                <a:lnTo>
                  <a:pt x="78104" y="19050"/>
                </a:lnTo>
                <a:lnTo>
                  <a:pt x="66675" y="0"/>
                </a:lnTo>
                <a:close/>
              </a:path>
              <a:path w="95250" h="47625">
                <a:moveTo>
                  <a:pt x="78104" y="19050"/>
                </a:moveTo>
                <a:lnTo>
                  <a:pt x="66675" y="19050"/>
                </a:lnTo>
                <a:lnTo>
                  <a:pt x="95250" y="47625"/>
                </a:lnTo>
                <a:lnTo>
                  <a:pt x="78104" y="19050"/>
                </a:lnTo>
                <a:close/>
              </a:path>
            </a:pathLst>
          </a:custGeom>
          <a:solidFill>
            <a:srgbClr val="5861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4117" y="7254345"/>
            <a:ext cx="95250" cy="47625"/>
          </a:xfrm>
          <a:custGeom>
            <a:avLst/>
            <a:gdLst/>
            <a:ahLst/>
            <a:cxnLst/>
            <a:rect l="l" t="t" r="r" b="b"/>
            <a:pathLst>
              <a:path w="95250" h="47625">
                <a:moveTo>
                  <a:pt x="38100" y="47625"/>
                </a:moveTo>
                <a:lnTo>
                  <a:pt x="66675" y="19050"/>
                </a:lnTo>
                <a:lnTo>
                  <a:pt x="95250" y="47625"/>
                </a:lnTo>
                <a:lnTo>
                  <a:pt x="66675" y="0"/>
                </a:lnTo>
                <a:lnTo>
                  <a:pt x="0" y="19050"/>
                </a:lnTo>
                <a:lnTo>
                  <a:pt x="38100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81267" y="7368645"/>
            <a:ext cx="47625" cy="95250"/>
          </a:xfrm>
          <a:custGeom>
            <a:avLst/>
            <a:gdLst/>
            <a:ahLst/>
            <a:cxnLst/>
            <a:rect l="l" t="t" r="r" b="b"/>
            <a:pathLst>
              <a:path w="47625" h="95250">
                <a:moveTo>
                  <a:pt x="47625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28892" y="7387695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0" y="0"/>
                </a:moveTo>
                <a:lnTo>
                  <a:pt x="47625" y="762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24142" y="7378170"/>
            <a:ext cx="47625" cy="95250"/>
          </a:xfrm>
          <a:custGeom>
            <a:avLst/>
            <a:gdLst/>
            <a:ahLst/>
            <a:cxnLst/>
            <a:rect l="l" t="t" r="r" b="b"/>
            <a:pathLst>
              <a:path w="47625" h="95250">
                <a:moveTo>
                  <a:pt x="47625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81292" y="7387695"/>
            <a:ext cx="47625" cy="66675"/>
          </a:xfrm>
          <a:custGeom>
            <a:avLst/>
            <a:gdLst/>
            <a:ahLst/>
            <a:cxnLst/>
            <a:rect l="l" t="t" r="r" b="b"/>
            <a:pathLst>
              <a:path w="47625" h="66675">
                <a:moveTo>
                  <a:pt x="0" y="0"/>
                </a:moveTo>
                <a:lnTo>
                  <a:pt x="47625" y="66675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47955" y="7278158"/>
            <a:ext cx="104775" cy="66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05030" y="7668683"/>
            <a:ext cx="133350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05042" y="7692495"/>
            <a:ext cx="276225" cy="104775"/>
          </a:xfrm>
          <a:custGeom>
            <a:avLst/>
            <a:gdLst/>
            <a:ahLst/>
            <a:cxnLst/>
            <a:rect l="l" t="t" r="r" b="b"/>
            <a:pathLst>
              <a:path w="276225" h="104775">
                <a:moveTo>
                  <a:pt x="142875" y="0"/>
                </a:moveTo>
                <a:lnTo>
                  <a:pt x="84385" y="4911"/>
                </a:lnTo>
                <a:lnTo>
                  <a:pt x="39290" y="17859"/>
                </a:lnTo>
                <a:lnTo>
                  <a:pt x="10269" y="36165"/>
                </a:lnTo>
                <a:lnTo>
                  <a:pt x="0" y="57150"/>
                </a:lnTo>
                <a:lnTo>
                  <a:pt x="10269" y="76646"/>
                </a:lnTo>
                <a:lnTo>
                  <a:pt x="39290" y="91678"/>
                </a:lnTo>
                <a:lnTo>
                  <a:pt x="84385" y="101351"/>
                </a:lnTo>
                <a:lnTo>
                  <a:pt x="142875" y="104775"/>
                </a:lnTo>
                <a:lnTo>
                  <a:pt x="195857" y="101351"/>
                </a:lnTo>
                <a:lnTo>
                  <a:pt x="238125" y="91678"/>
                </a:lnTo>
                <a:lnTo>
                  <a:pt x="266104" y="76646"/>
                </a:lnTo>
                <a:lnTo>
                  <a:pt x="276225" y="57150"/>
                </a:lnTo>
                <a:lnTo>
                  <a:pt x="266104" y="36165"/>
                </a:lnTo>
                <a:lnTo>
                  <a:pt x="238125" y="17859"/>
                </a:lnTo>
                <a:lnTo>
                  <a:pt x="195857" y="4911"/>
                </a:lnTo>
                <a:lnTo>
                  <a:pt x="142875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05042" y="7692495"/>
            <a:ext cx="276225" cy="104775"/>
          </a:xfrm>
          <a:custGeom>
            <a:avLst/>
            <a:gdLst/>
            <a:ahLst/>
            <a:cxnLst/>
            <a:rect l="l" t="t" r="r" b="b"/>
            <a:pathLst>
              <a:path w="276225" h="104775">
                <a:moveTo>
                  <a:pt x="276225" y="57150"/>
                </a:moveTo>
                <a:lnTo>
                  <a:pt x="266104" y="36165"/>
                </a:lnTo>
                <a:lnTo>
                  <a:pt x="238125" y="17859"/>
                </a:lnTo>
                <a:lnTo>
                  <a:pt x="195857" y="4911"/>
                </a:lnTo>
                <a:lnTo>
                  <a:pt x="142875" y="0"/>
                </a:lnTo>
                <a:lnTo>
                  <a:pt x="84385" y="4911"/>
                </a:lnTo>
                <a:lnTo>
                  <a:pt x="39290" y="17859"/>
                </a:lnTo>
                <a:lnTo>
                  <a:pt x="10269" y="36165"/>
                </a:lnTo>
                <a:lnTo>
                  <a:pt x="0" y="57150"/>
                </a:lnTo>
                <a:lnTo>
                  <a:pt x="10269" y="76646"/>
                </a:lnTo>
                <a:lnTo>
                  <a:pt x="39290" y="91678"/>
                </a:lnTo>
                <a:lnTo>
                  <a:pt x="84385" y="101351"/>
                </a:lnTo>
                <a:lnTo>
                  <a:pt x="142875" y="104775"/>
                </a:lnTo>
                <a:lnTo>
                  <a:pt x="195857" y="101351"/>
                </a:lnTo>
                <a:lnTo>
                  <a:pt x="238125" y="91678"/>
                </a:lnTo>
                <a:lnTo>
                  <a:pt x="266104" y="76646"/>
                </a:lnTo>
                <a:lnTo>
                  <a:pt x="276225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57405" y="7640108"/>
            <a:ext cx="209550" cy="666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324092" y="7759170"/>
            <a:ext cx="47625" cy="95250"/>
          </a:xfrm>
          <a:custGeom>
            <a:avLst/>
            <a:gdLst/>
            <a:ahLst/>
            <a:cxnLst/>
            <a:rect l="l" t="t" r="r" b="b"/>
            <a:pathLst>
              <a:path w="47625" h="95250">
                <a:moveTo>
                  <a:pt x="47625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71717" y="7778220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0" y="0"/>
                </a:moveTo>
                <a:lnTo>
                  <a:pt x="47625" y="85725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466967" y="7768695"/>
            <a:ext cx="47625" cy="95250"/>
          </a:xfrm>
          <a:custGeom>
            <a:avLst/>
            <a:gdLst/>
            <a:ahLst/>
            <a:cxnLst/>
            <a:rect l="l" t="t" r="r" b="b"/>
            <a:pathLst>
              <a:path w="47625" h="95250">
                <a:moveTo>
                  <a:pt x="47625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24117" y="7778220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762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490780" y="7668683"/>
            <a:ext cx="104775" cy="66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14480" y="7516283"/>
            <a:ext cx="133350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14492" y="7549620"/>
            <a:ext cx="276225" cy="104775"/>
          </a:xfrm>
          <a:custGeom>
            <a:avLst/>
            <a:gdLst/>
            <a:ahLst/>
            <a:cxnLst/>
            <a:rect l="l" t="t" r="r" b="b"/>
            <a:pathLst>
              <a:path w="276225" h="104775">
                <a:moveTo>
                  <a:pt x="142875" y="0"/>
                </a:moveTo>
                <a:lnTo>
                  <a:pt x="84385" y="4911"/>
                </a:lnTo>
                <a:lnTo>
                  <a:pt x="39290" y="17859"/>
                </a:lnTo>
                <a:lnTo>
                  <a:pt x="10269" y="36165"/>
                </a:lnTo>
                <a:lnTo>
                  <a:pt x="0" y="57150"/>
                </a:lnTo>
                <a:lnTo>
                  <a:pt x="10269" y="76646"/>
                </a:lnTo>
                <a:lnTo>
                  <a:pt x="39290" y="91678"/>
                </a:lnTo>
                <a:lnTo>
                  <a:pt x="84385" y="101351"/>
                </a:lnTo>
                <a:lnTo>
                  <a:pt x="142875" y="104775"/>
                </a:lnTo>
                <a:lnTo>
                  <a:pt x="195857" y="101351"/>
                </a:lnTo>
                <a:lnTo>
                  <a:pt x="238125" y="91678"/>
                </a:lnTo>
                <a:lnTo>
                  <a:pt x="266104" y="76646"/>
                </a:lnTo>
                <a:lnTo>
                  <a:pt x="276225" y="57150"/>
                </a:lnTo>
                <a:lnTo>
                  <a:pt x="266104" y="36165"/>
                </a:lnTo>
                <a:lnTo>
                  <a:pt x="238125" y="17859"/>
                </a:lnTo>
                <a:lnTo>
                  <a:pt x="195857" y="4911"/>
                </a:lnTo>
                <a:lnTo>
                  <a:pt x="142875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4492" y="7549620"/>
            <a:ext cx="276225" cy="104775"/>
          </a:xfrm>
          <a:custGeom>
            <a:avLst/>
            <a:gdLst/>
            <a:ahLst/>
            <a:cxnLst/>
            <a:rect l="l" t="t" r="r" b="b"/>
            <a:pathLst>
              <a:path w="276225" h="104775">
                <a:moveTo>
                  <a:pt x="276225" y="57150"/>
                </a:moveTo>
                <a:lnTo>
                  <a:pt x="266104" y="36165"/>
                </a:lnTo>
                <a:lnTo>
                  <a:pt x="238125" y="17859"/>
                </a:lnTo>
                <a:lnTo>
                  <a:pt x="195857" y="4911"/>
                </a:lnTo>
                <a:lnTo>
                  <a:pt x="142875" y="0"/>
                </a:lnTo>
                <a:lnTo>
                  <a:pt x="84385" y="4911"/>
                </a:lnTo>
                <a:lnTo>
                  <a:pt x="39290" y="17859"/>
                </a:lnTo>
                <a:lnTo>
                  <a:pt x="10269" y="36165"/>
                </a:lnTo>
                <a:lnTo>
                  <a:pt x="0" y="57150"/>
                </a:lnTo>
                <a:lnTo>
                  <a:pt x="10269" y="76646"/>
                </a:lnTo>
                <a:lnTo>
                  <a:pt x="39290" y="91678"/>
                </a:lnTo>
                <a:lnTo>
                  <a:pt x="84385" y="101351"/>
                </a:lnTo>
                <a:lnTo>
                  <a:pt x="142875" y="104775"/>
                </a:lnTo>
                <a:lnTo>
                  <a:pt x="195857" y="101351"/>
                </a:lnTo>
                <a:lnTo>
                  <a:pt x="238125" y="91678"/>
                </a:lnTo>
                <a:lnTo>
                  <a:pt x="266104" y="76646"/>
                </a:lnTo>
                <a:lnTo>
                  <a:pt x="276225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566855" y="7487708"/>
            <a:ext cx="209550" cy="66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733542" y="7616295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81167" y="7635345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0" y="0"/>
                </a:moveTo>
                <a:lnTo>
                  <a:pt x="47625" y="762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76417" y="7625820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933567" y="7625820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0" y="0"/>
                </a:moveTo>
                <a:lnTo>
                  <a:pt x="47625" y="762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04992" y="7530570"/>
            <a:ext cx="95250" cy="47625"/>
          </a:xfrm>
          <a:custGeom>
            <a:avLst/>
            <a:gdLst/>
            <a:ahLst/>
            <a:cxnLst/>
            <a:rect l="l" t="t" r="r" b="b"/>
            <a:pathLst>
              <a:path w="95250" h="47625">
                <a:moveTo>
                  <a:pt x="0" y="47625"/>
                </a:moveTo>
                <a:lnTo>
                  <a:pt x="26789" y="41820"/>
                </a:lnTo>
                <a:lnTo>
                  <a:pt x="50006" y="36909"/>
                </a:lnTo>
                <a:lnTo>
                  <a:pt x="69651" y="30212"/>
                </a:lnTo>
                <a:lnTo>
                  <a:pt x="85725" y="19050"/>
                </a:lnTo>
                <a:lnTo>
                  <a:pt x="85725" y="9525"/>
                </a:lnTo>
                <a:lnTo>
                  <a:pt x="95250" y="9525"/>
                </a:lnTo>
                <a:lnTo>
                  <a:pt x="95250" y="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309805" y="7487708"/>
            <a:ext cx="133350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09817" y="7521045"/>
            <a:ext cx="285750" cy="104775"/>
          </a:xfrm>
          <a:custGeom>
            <a:avLst/>
            <a:gdLst/>
            <a:ahLst/>
            <a:cxnLst/>
            <a:rect l="l" t="t" r="r" b="b"/>
            <a:pathLst>
              <a:path w="285750" h="104775">
                <a:moveTo>
                  <a:pt x="142875" y="0"/>
                </a:moveTo>
                <a:lnTo>
                  <a:pt x="88403" y="4911"/>
                </a:lnTo>
                <a:lnTo>
                  <a:pt x="42862" y="17859"/>
                </a:lnTo>
                <a:lnTo>
                  <a:pt x="11608" y="36165"/>
                </a:lnTo>
                <a:lnTo>
                  <a:pt x="0" y="57150"/>
                </a:lnTo>
                <a:lnTo>
                  <a:pt x="11608" y="76646"/>
                </a:lnTo>
                <a:lnTo>
                  <a:pt x="42862" y="91678"/>
                </a:lnTo>
                <a:lnTo>
                  <a:pt x="88403" y="101351"/>
                </a:lnTo>
                <a:lnTo>
                  <a:pt x="142875" y="104775"/>
                </a:lnTo>
                <a:lnTo>
                  <a:pt x="197346" y="101351"/>
                </a:lnTo>
                <a:lnTo>
                  <a:pt x="242887" y="91678"/>
                </a:lnTo>
                <a:lnTo>
                  <a:pt x="274141" y="76646"/>
                </a:lnTo>
                <a:lnTo>
                  <a:pt x="285750" y="57150"/>
                </a:lnTo>
                <a:lnTo>
                  <a:pt x="274141" y="36165"/>
                </a:lnTo>
                <a:lnTo>
                  <a:pt x="242887" y="17859"/>
                </a:lnTo>
                <a:lnTo>
                  <a:pt x="197346" y="4911"/>
                </a:lnTo>
                <a:lnTo>
                  <a:pt x="142875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409817" y="7521045"/>
            <a:ext cx="285750" cy="104775"/>
          </a:xfrm>
          <a:custGeom>
            <a:avLst/>
            <a:gdLst/>
            <a:ahLst/>
            <a:cxnLst/>
            <a:rect l="l" t="t" r="r" b="b"/>
            <a:pathLst>
              <a:path w="285750" h="104775">
                <a:moveTo>
                  <a:pt x="285750" y="57150"/>
                </a:moveTo>
                <a:lnTo>
                  <a:pt x="274141" y="36165"/>
                </a:lnTo>
                <a:lnTo>
                  <a:pt x="242887" y="17859"/>
                </a:lnTo>
                <a:lnTo>
                  <a:pt x="197346" y="4911"/>
                </a:lnTo>
                <a:lnTo>
                  <a:pt x="142875" y="0"/>
                </a:lnTo>
                <a:lnTo>
                  <a:pt x="88403" y="4911"/>
                </a:lnTo>
                <a:lnTo>
                  <a:pt x="42862" y="17859"/>
                </a:lnTo>
                <a:lnTo>
                  <a:pt x="11608" y="36165"/>
                </a:lnTo>
                <a:lnTo>
                  <a:pt x="0" y="57150"/>
                </a:lnTo>
                <a:lnTo>
                  <a:pt x="11608" y="76646"/>
                </a:lnTo>
                <a:lnTo>
                  <a:pt x="42862" y="91678"/>
                </a:lnTo>
                <a:lnTo>
                  <a:pt x="88403" y="101351"/>
                </a:lnTo>
                <a:lnTo>
                  <a:pt x="142875" y="104775"/>
                </a:lnTo>
                <a:lnTo>
                  <a:pt x="197346" y="101351"/>
                </a:lnTo>
                <a:lnTo>
                  <a:pt x="242887" y="91678"/>
                </a:lnTo>
                <a:lnTo>
                  <a:pt x="274141" y="76646"/>
                </a:lnTo>
                <a:lnTo>
                  <a:pt x="285750" y="571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62180" y="7468658"/>
            <a:ext cx="219075" cy="666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28867" y="7587720"/>
            <a:ext cx="47625" cy="95250"/>
          </a:xfrm>
          <a:custGeom>
            <a:avLst/>
            <a:gdLst/>
            <a:ahLst/>
            <a:cxnLst/>
            <a:rect l="l" t="t" r="r" b="b"/>
            <a:pathLst>
              <a:path w="47625" h="95250">
                <a:moveTo>
                  <a:pt x="47625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476492" y="7606770"/>
            <a:ext cx="57150" cy="76200"/>
          </a:xfrm>
          <a:custGeom>
            <a:avLst/>
            <a:gdLst/>
            <a:ahLst/>
            <a:cxnLst/>
            <a:rect l="l" t="t" r="r" b="b"/>
            <a:pathLst>
              <a:path w="57150" h="76200">
                <a:moveTo>
                  <a:pt x="0" y="0"/>
                </a:moveTo>
                <a:lnTo>
                  <a:pt x="57150" y="762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581267" y="7597245"/>
            <a:ext cx="47625" cy="95250"/>
          </a:xfrm>
          <a:custGeom>
            <a:avLst/>
            <a:gdLst/>
            <a:ahLst/>
            <a:cxnLst/>
            <a:rect l="l" t="t" r="r" b="b"/>
            <a:pathLst>
              <a:path w="47625" h="95250">
                <a:moveTo>
                  <a:pt x="47625" y="0"/>
                </a:moveTo>
                <a:lnTo>
                  <a:pt x="0" y="9525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38417" y="7606770"/>
            <a:ext cx="38100" cy="66675"/>
          </a:xfrm>
          <a:custGeom>
            <a:avLst/>
            <a:gdLst/>
            <a:ahLst/>
            <a:cxnLst/>
            <a:rect l="l" t="t" r="r" b="b"/>
            <a:pathLst>
              <a:path w="38100" h="66675">
                <a:moveTo>
                  <a:pt x="0" y="0"/>
                </a:moveTo>
                <a:lnTo>
                  <a:pt x="38100" y="66675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05080" y="7497233"/>
            <a:ext cx="95250" cy="666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909755" y="7335308"/>
            <a:ext cx="133350" cy="85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09767" y="7368645"/>
            <a:ext cx="276225" cy="95250"/>
          </a:xfrm>
          <a:custGeom>
            <a:avLst/>
            <a:gdLst/>
            <a:ahLst/>
            <a:cxnLst/>
            <a:rect l="l" t="t" r="r" b="b"/>
            <a:pathLst>
              <a:path w="276225" h="95250">
                <a:moveTo>
                  <a:pt x="142875" y="0"/>
                </a:moveTo>
                <a:lnTo>
                  <a:pt x="84385" y="3423"/>
                </a:lnTo>
                <a:lnTo>
                  <a:pt x="39290" y="13096"/>
                </a:lnTo>
                <a:lnTo>
                  <a:pt x="10269" y="28128"/>
                </a:lnTo>
                <a:lnTo>
                  <a:pt x="0" y="47625"/>
                </a:lnTo>
                <a:lnTo>
                  <a:pt x="10269" y="67121"/>
                </a:lnTo>
                <a:lnTo>
                  <a:pt x="39290" y="82153"/>
                </a:lnTo>
                <a:lnTo>
                  <a:pt x="84385" y="91826"/>
                </a:lnTo>
                <a:lnTo>
                  <a:pt x="142875" y="95250"/>
                </a:lnTo>
                <a:lnTo>
                  <a:pt x="195857" y="91826"/>
                </a:lnTo>
                <a:lnTo>
                  <a:pt x="238125" y="82153"/>
                </a:lnTo>
                <a:lnTo>
                  <a:pt x="266104" y="67121"/>
                </a:lnTo>
                <a:lnTo>
                  <a:pt x="276225" y="47625"/>
                </a:lnTo>
                <a:lnTo>
                  <a:pt x="266104" y="28128"/>
                </a:lnTo>
                <a:lnTo>
                  <a:pt x="238125" y="13096"/>
                </a:lnTo>
                <a:lnTo>
                  <a:pt x="195857" y="3423"/>
                </a:lnTo>
                <a:lnTo>
                  <a:pt x="142875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09767" y="7368645"/>
            <a:ext cx="276225" cy="95250"/>
          </a:xfrm>
          <a:custGeom>
            <a:avLst/>
            <a:gdLst/>
            <a:ahLst/>
            <a:cxnLst/>
            <a:rect l="l" t="t" r="r" b="b"/>
            <a:pathLst>
              <a:path w="276225" h="95250">
                <a:moveTo>
                  <a:pt x="276225" y="47625"/>
                </a:moveTo>
                <a:lnTo>
                  <a:pt x="266104" y="28128"/>
                </a:lnTo>
                <a:lnTo>
                  <a:pt x="238125" y="13096"/>
                </a:lnTo>
                <a:lnTo>
                  <a:pt x="195857" y="3423"/>
                </a:lnTo>
                <a:lnTo>
                  <a:pt x="142875" y="0"/>
                </a:lnTo>
                <a:lnTo>
                  <a:pt x="84385" y="3423"/>
                </a:lnTo>
                <a:lnTo>
                  <a:pt x="39290" y="13096"/>
                </a:lnTo>
                <a:lnTo>
                  <a:pt x="10269" y="28128"/>
                </a:lnTo>
                <a:lnTo>
                  <a:pt x="0" y="47625"/>
                </a:lnTo>
                <a:lnTo>
                  <a:pt x="10269" y="67121"/>
                </a:lnTo>
                <a:lnTo>
                  <a:pt x="39290" y="82153"/>
                </a:lnTo>
                <a:lnTo>
                  <a:pt x="84385" y="91826"/>
                </a:lnTo>
                <a:lnTo>
                  <a:pt x="142875" y="95250"/>
                </a:lnTo>
                <a:lnTo>
                  <a:pt x="195857" y="91826"/>
                </a:lnTo>
                <a:lnTo>
                  <a:pt x="238125" y="82153"/>
                </a:lnTo>
                <a:lnTo>
                  <a:pt x="266104" y="67121"/>
                </a:lnTo>
                <a:lnTo>
                  <a:pt x="276225" y="476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62130" y="7306733"/>
            <a:ext cx="209550" cy="666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28817" y="7435320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76442" y="7454370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0" y="0"/>
                </a:moveTo>
                <a:lnTo>
                  <a:pt x="47625" y="762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171692" y="7444845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85725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28842" y="7444845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7620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200267" y="7349595"/>
            <a:ext cx="95250" cy="47625"/>
          </a:xfrm>
          <a:custGeom>
            <a:avLst/>
            <a:gdLst/>
            <a:ahLst/>
            <a:cxnLst/>
            <a:rect l="l" t="t" r="r" b="b"/>
            <a:pathLst>
              <a:path w="95250" h="47625">
                <a:moveTo>
                  <a:pt x="0" y="47625"/>
                </a:moveTo>
                <a:lnTo>
                  <a:pt x="25449" y="41820"/>
                </a:lnTo>
                <a:lnTo>
                  <a:pt x="46434" y="36909"/>
                </a:lnTo>
                <a:lnTo>
                  <a:pt x="65633" y="30212"/>
                </a:lnTo>
                <a:lnTo>
                  <a:pt x="85725" y="19050"/>
                </a:lnTo>
                <a:lnTo>
                  <a:pt x="85725" y="9525"/>
                </a:lnTo>
                <a:lnTo>
                  <a:pt x="85725" y="0"/>
                </a:lnTo>
                <a:lnTo>
                  <a:pt x="95250" y="0"/>
                </a:lnTo>
              </a:path>
            </a:pathLst>
          </a:custGeom>
          <a:ln w="9525">
            <a:solidFill>
              <a:srgbClr val="CC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714617" y="736864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714617" y="736864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3762375" y="7412990"/>
            <a:ext cx="431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8575">
              <a:lnSpc>
                <a:spcPct val="125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YE </a:t>
            </a:r>
            <a:r>
              <a:rPr dirty="0" sz="600" spc="-10">
                <a:latin typeface="Arial"/>
                <a:cs typeface="Arial"/>
              </a:rPr>
              <a:t>OLDE  </a:t>
            </a:r>
            <a:r>
              <a:rPr dirty="0" sz="600" spc="10">
                <a:latin typeface="Arial"/>
                <a:cs typeface="Arial"/>
              </a:rPr>
              <a:t>COMMONS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6225" y="1597025"/>
            <a:ext cx="205422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Commons</a:t>
            </a:r>
            <a:r>
              <a:rPr dirty="0" spc="-35"/>
              <a:t> </a:t>
            </a:r>
            <a:r>
              <a:rPr dirty="0" spc="20"/>
              <a:t>Facts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2125" y="3502025"/>
            <a:ext cx="2573655" cy="11836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23850" marR="5080" indent="-17145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Arial"/>
                <a:cs typeface="Arial"/>
              </a:rPr>
              <a:t>How many goats would one rational  </a:t>
            </a:r>
            <a:r>
              <a:rPr dirty="0" sz="1200">
                <a:latin typeface="Arial"/>
                <a:cs typeface="Arial"/>
              </a:rPr>
              <a:t>farmer </a:t>
            </a:r>
            <a:r>
              <a:rPr dirty="0" sz="1200" spc="-5">
                <a:latin typeface="Arial"/>
                <a:cs typeface="Arial"/>
              </a:rPr>
              <a:t>choose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graze?</a:t>
            </a:r>
            <a:endParaRPr sz="12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384"/>
              </a:spcBef>
            </a:pPr>
            <a:r>
              <a:rPr dirty="0" sz="1200" spc="-5">
                <a:latin typeface="Arial"/>
                <a:cs typeface="Arial"/>
              </a:rPr>
              <a:t>What would the farmer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earn?</a:t>
            </a:r>
            <a:endParaRPr sz="1200">
              <a:latin typeface="Arial"/>
              <a:cs typeface="Arial"/>
            </a:endParaRPr>
          </a:p>
          <a:p>
            <a:pPr marL="323850" marR="107950" indent="-171450">
              <a:lnSpc>
                <a:spcPts val="1430"/>
              </a:lnSpc>
              <a:spcBef>
                <a:spcPts val="490"/>
              </a:spcBef>
            </a:pPr>
            <a:r>
              <a:rPr dirty="0" sz="1200">
                <a:latin typeface="Arial"/>
                <a:cs typeface="Arial"/>
              </a:rPr>
              <a:t>What about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group of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160" i="1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individual  </a:t>
            </a:r>
            <a:r>
              <a:rPr dirty="0" sz="1200" spc="-15">
                <a:latin typeface="Arial"/>
                <a:cs typeface="Arial"/>
              </a:rPr>
              <a:t>farmers?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9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2317" y="3509168"/>
            <a:ext cx="1685925" cy="428625"/>
          </a:xfrm>
          <a:custGeom>
            <a:avLst/>
            <a:gdLst/>
            <a:ahLst/>
            <a:cxnLst/>
            <a:rect l="l" t="t" r="r" b="b"/>
            <a:pathLst>
              <a:path w="1685925" h="428625">
                <a:moveTo>
                  <a:pt x="400050" y="9525"/>
                </a:moveTo>
                <a:lnTo>
                  <a:pt x="0" y="257175"/>
                </a:lnTo>
                <a:lnTo>
                  <a:pt x="438150" y="428625"/>
                </a:lnTo>
                <a:lnTo>
                  <a:pt x="428625" y="323850"/>
                </a:lnTo>
                <a:lnTo>
                  <a:pt x="1685925" y="209550"/>
                </a:lnTo>
                <a:lnTo>
                  <a:pt x="1677265" y="114300"/>
                </a:lnTo>
                <a:lnTo>
                  <a:pt x="409575" y="114300"/>
                </a:lnTo>
                <a:lnTo>
                  <a:pt x="400050" y="9525"/>
                </a:lnTo>
                <a:close/>
              </a:path>
              <a:path w="1685925" h="428625">
                <a:moveTo>
                  <a:pt x="1666875" y="0"/>
                </a:moveTo>
                <a:lnTo>
                  <a:pt x="409575" y="114300"/>
                </a:lnTo>
                <a:lnTo>
                  <a:pt x="1677265" y="114300"/>
                </a:lnTo>
                <a:lnTo>
                  <a:pt x="16668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62317" y="3509168"/>
            <a:ext cx="1685925" cy="428625"/>
          </a:xfrm>
          <a:custGeom>
            <a:avLst/>
            <a:gdLst/>
            <a:ahLst/>
            <a:cxnLst/>
            <a:rect l="l" t="t" r="r" b="b"/>
            <a:pathLst>
              <a:path w="1685925" h="428625">
                <a:moveTo>
                  <a:pt x="400050" y="9525"/>
                </a:moveTo>
                <a:lnTo>
                  <a:pt x="409575" y="114300"/>
                </a:lnTo>
                <a:lnTo>
                  <a:pt x="1666875" y="0"/>
                </a:lnTo>
                <a:lnTo>
                  <a:pt x="1685925" y="209550"/>
                </a:lnTo>
                <a:lnTo>
                  <a:pt x="428625" y="323850"/>
                </a:lnTo>
                <a:lnTo>
                  <a:pt x="438150" y="428625"/>
                </a:lnTo>
                <a:lnTo>
                  <a:pt x="0" y="257175"/>
                </a:lnTo>
                <a:lnTo>
                  <a:pt x="400050" y="9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 rot="21300000">
            <a:off x="4800016" y="3643583"/>
            <a:ext cx="951699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15">
                <a:latin typeface="Arial"/>
                <a:cs typeface="Arial"/>
              </a:rPr>
              <a:t>Answering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this…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09917" y="3975893"/>
            <a:ext cx="1581150" cy="762000"/>
          </a:xfrm>
          <a:custGeom>
            <a:avLst/>
            <a:gdLst/>
            <a:ahLst/>
            <a:cxnLst/>
            <a:rect l="l" t="t" r="r" b="b"/>
            <a:pathLst>
              <a:path w="1581150" h="762000">
                <a:moveTo>
                  <a:pt x="352425" y="0"/>
                </a:moveTo>
                <a:lnTo>
                  <a:pt x="0" y="438150"/>
                </a:lnTo>
                <a:lnTo>
                  <a:pt x="383506" y="762000"/>
                </a:lnTo>
                <a:lnTo>
                  <a:pt x="424996" y="762000"/>
                </a:lnTo>
                <a:lnTo>
                  <a:pt x="409575" y="600075"/>
                </a:lnTo>
                <a:lnTo>
                  <a:pt x="1581150" y="485775"/>
                </a:lnTo>
                <a:lnTo>
                  <a:pt x="1553935" y="200025"/>
                </a:lnTo>
                <a:lnTo>
                  <a:pt x="371475" y="200025"/>
                </a:lnTo>
                <a:lnTo>
                  <a:pt x="352425" y="0"/>
                </a:lnTo>
                <a:close/>
              </a:path>
              <a:path w="1581150" h="762000">
                <a:moveTo>
                  <a:pt x="1543050" y="85725"/>
                </a:moveTo>
                <a:lnTo>
                  <a:pt x="371475" y="200025"/>
                </a:lnTo>
                <a:lnTo>
                  <a:pt x="1553935" y="200025"/>
                </a:lnTo>
                <a:lnTo>
                  <a:pt x="1543050" y="857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09917" y="3975893"/>
            <a:ext cx="1581150" cy="762000"/>
          </a:xfrm>
          <a:custGeom>
            <a:avLst/>
            <a:gdLst/>
            <a:ahLst/>
            <a:cxnLst/>
            <a:rect l="l" t="t" r="r" b="b"/>
            <a:pathLst>
              <a:path w="1581150" h="762000">
                <a:moveTo>
                  <a:pt x="352425" y="0"/>
                </a:moveTo>
                <a:lnTo>
                  <a:pt x="371475" y="200025"/>
                </a:lnTo>
                <a:lnTo>
                  <a:pt x="1543050" y="85725"/>
                </a:lnTo>
                <a:lnTo>
                  <a:pt x="1581150" y="485775"/>
                </a:lnTo>
                <a:lnTo>
                  <a:pt x="409575" y="600075"/>
                </a:lnTo>
                <a:lnTo>
                  <a:pt x="424996" y="762000"/>
                </a:lnTo>
                <a:lnTo>
                  <a:pt x="383506" y="762000"/>
                </a:lnTo>
                <a:lnTo>
                  <a:pt x="0" y="438150"/>
                </a:lnTo>
                <a:lnTo>
                  <a:pt x="3524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 rot="21300000">
            <a:off x="4457153" y="4192835"/>
            <a:ext cx="1207784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15">
                <a:latin typeface="Arial"/>
                <a:cs typeface="Arial"/>
              </a:rPr>
              <a:t>…is good practice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baseline="2923" sz="1425" spc="15">
                <a:latin typeface="Arial"/>
                <a:cs typeface="Arial"/>
              </a:rPr>
              <a:t>for</a:t>
            </a:r>
            <a:endParaRPr baseline="2923" sz="142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21300000">
            <a:off x="4666018" y="4382328"/>
            <a:ext cx="820294" cy="123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75"/>
              </a:lnSpc>
            </a:pPr>
            <a:r>
              <a:rPr dirty="0" sz="950" spc="15">
                <a:latin typeface="Arial"/>
                <a:cs typeface="Arial"/>
              </a:rPr>
              <a:t>answering</a:t>
            </a:r>
            <a:r>
              <a:rPr dirty="0" sz="950" spc="-20">
                <a:latin typeface="Arial"/>
                <a:cs typeface="Arial"/>
              </a:rPr>
              <a:t> </a:t>
            </a:r>
            <a:r>
              <a:rPr dirty="0" baseline="2923" sz="1425" spc="15">
                <a:latin typeface="Arial"/>
                <a:cs typeface="Arial"/>
              </a:rPr>
              <a:t>this</a:t>
            </a:r>
            <a:endParaRPr baseline="2923" sz="142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62217" y="2223293"/>
            <a:ext cx="0" cy="952500"/>
          </a:xfrm>
          <a:custGeom>
            <a:avLst/>
            <a:gdLst/>
            <a:ahLst/>
            <a:cxnLst/>
            <a:rect l="l" t="t" r="r" b="b"/>
            <a:pathLst>
              <a:path w="0"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47917" y="302339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 h="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4117" y="29090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4117" y="27947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24117" y="26804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24117" y="25661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4117" y="24518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24117" y="233759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381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19417" y="30233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76617" y="30233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33817" y="30233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91017" y="3023393"/>
            <a:ext cx="0" cy="76200"/>
          </a:xfrm>
          <a:custGeom>
            <a:avLst/>
            <a:gdLst/>
            <a:ahLst/>
            <a:cxnLst/>
            <a:rect l="l" t="t" r="r" b="b"/>
            <a:pathLst>
              <a:path w="0"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43350" y="3044825"/>
            <a:ext cx="12700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36925" y="2387600"/>
            <a:ext cx="274320" cy="74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99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ts val="940"/>
              </a:lnSpc>
            </a:pPr>
            <a:r>
              <a:rPr dirty="0" sz="900" spc="-5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ts val="940"/>
              </a:lnSpc>
            </a:pP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ts val="900"/>
              </a:lnSpc>
            </a:pPr>
            <a:r>
              <a:rPr dirty="0" sz="900" spc="-5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ts val="990"/>
              </a:lnSpc>
            </a:pPr>
            <a:r>
              <a:rPr dirty="0" sz="900" spc="-5">
                <a:latin typeface="Arial"/>
                <a:cs typeface="Arial"/>
              </a:rPr>
              <a:t>0</a:t>
            </a:r>
            <a:r>
              <a:rPr dirty="0" sz="900" spc="135">
                <a:latin typeface="Arial"/>
                <a:cs typeface="Arial"/>
              </a:rPr>
              <a:t> </a:t>
            </a:r>
            <a:r>
              <a:rPr dirty="0" baseline="-38194" sz="1200" spc="15">
                <a:latin typeface="Arial"/>
                <a:cs typeface="Arial"/>
              </a:rPr>
              <a:t>0</a:t>
            </a:r>
            <a:endParaRPr baseline="-38194"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6725" y="3022258"/>
            <a:ext cx="1136650" cy="3492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R="24765">
              <a:lnSpc>
                <a:spcPct val="100000"/>
              </a:lnSpc>
              <a:spcBef>
                <a:spcPts val="300"/>
              </a:spcBef>
              <a:tabLst>
                <a:tab pos="456565" algn="l"/>
                <a:tab pos="742315" algn="l"/>
              </a:tabLst>
            </a:pPr>
            <a:r>
              <a:rPr dirty="0" sz="800" spc="5">
                <a:latin typeface="Arial"/>
                <a:cs typeface="Arial"/>
              </a:rPr>
              <a:t>20	30	</a:t>
            </a:r>
            <a:r>
              <a:rPr dirty="0" sz="800">
                <a:latin typeface="Arial"/>
                <a:cs typeface="Arial"/>
              </a:rPr>
              <a:t>36</a:t>
            </a:r>
            <a:endParaRPr sz="8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240"/>
              </a:spcBef>
            </a:pPr>
            <a:r>
              <a:rPr dirty="0" sz="950" spc="15">
                <a:latin typeface="Arial"/>
                <a:cs typeface="Arial"/>
              </a:rPr>
              <a:t>G= number </a:t>
            </a:r>
            <a:r>
              <a:rPr dirty="0" sz="950" spc="10">
                <a:latin typeface="Arial"/>
                <a:cs typeface="Arial"/>
              </a:rPr>
              <a:t>of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goats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00325" y="2320925"/>
            <a:ext cx="384175" cy="6311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>
                <a:latin typeface="Arial"/>
                <a:cs typeface="Arial"/>
              </a:rPr>
              <a:t>Selling  </a:t>
            </a:r>
            <a:r>
              <a:rPr dirty="0" sz="950" spc="15">
                <a:latin typeface="Arial"/>
                <a:cs typeface="Arial"/>
              </a:rPr>
              <a:t>Price  </a:t>
            </a:r>
            <a:r>
              <a:rPr dirty="0" sz="950" spc="-10">
                <a:latin typeface="Arial"/>
                <a:cs typeface="Arial"/>
              </a:rPr>
              <a:t>per  </a:t>
            </a:r>
            <a:r>
              <a:rPr dirty="0" sz="950" spc="-15">
                <a:latin typeface="Arial"/>
                <a:cs typeface="Arial"/>
              </a:rPr>
              <a:t>Goat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62217" y="2337593"/>
            <a:ext cx="1638300" cy="685800"/>
          </a:xfrm>
          <a:custGeom>
            <a:avLst/>
            <a:gdLst/>
            <a:ahLst/>
            <a:cxnLst/>
            <a:rect l="l" t="t" r="r" b="b"/>
            <a:pathLst>
              <a:path w="1638300" h="685800">
                <a:moveTo>
                  <a:pt x="0" y="0"/>
                </a:moveTo>
                <a:lnTo>
                  <a:pt x="69384" y="4430"/>
                </a:lnTo>
                <a:lnTo>
                  <a:pt x="114716" y="6711"/>
                </a:lnTo>
                <a:lnTo>
                  <a:pt x="165510" y="9069"/>
                </a:lnTo>
                <a:lnTo>
                  <a:pt x="220544" y="11532"/>
                </a:lnTo>
                <a:lnTo>
                  <a:pt x="278596" y="14124"/>
                </a:lnTo>
                <a:lnTo>
                  <a:pt x="338443" y="16873"/>
                </a:lnTo>
                <a:lnTo>
                  <a:pt x="398862" y="19804"/>
                </a:lnTo>
                <a:lnTo>
                  <a:pt x="458630" y="22943"/>
                </a:lnTo>
                <a:lnTo>
                  <a:pt x="516526" y="26316"/>
                </a:lnTo>
                <a:lnTo>
                  <a:pt x="571326" y="29949"/>
                </a:lnTo>
                <a:lnTo>
                  <a:pt x="621808" y="33868"/>
                </a:lnTo>
                <a:lnTo>
                  <a:pt x="666750" y="38100"/>
                </a:lnTo>
                <a:lnTo>
                  <a:pt x="728067" y="49280"/>
                </a:lnTo>
                <a:lnTo>
                  <a:pt x="784026" y="61466"/>
                </a:lnTo>
                <a:lnTo>
                  <a:pt x="835521" y="74767"/>
                </a:lnTo>
                <a:lnTo>
                  <a:pt x="883443" y="89296"/>
                </a:lnTo>
                <a:lnTo>
                  <a:pt x="928687" y="105165"/>
                </a:lnTo>
                <a:lnTo>
                  <a:pt x="972145" y="122485"/>
                </a:lnTo>
                <a:lnTo>
                  <a:pt x="1014710" y="141368"/>
                </a:lnTo>
                <a:lnTo>
                  <a:pt x="1057275" y="161925"/>
                </a:lnTo>
                <a:lnTo>
                  <a:pt x="1099691" y="187374"/>
                </a:lnTo>
                <a:lnTo>
                  <a:pt x="1141214" y="213717"/>
                </a:lnTo>
                <a:lnTo>
                  <a:pt x="1181844" y="240952"/>
                </a:lnTo>
                <a:lnTo>
                  <a:pt x="1221581" y="269081"/>
                </a:lnTo>
                <a:lnTo>
                  <a:pt x="1260425" y="298102"/>
                </a:lnTo>
                <a:lnTo>
                  <a:pt x="1298376" y="328017"/>
                </a:lnTo>
                <a:lnTo>
                  <a:pt x="1335434" y="358824"/>
                </a:lnTo>
                <a:lnTo>
                  <a:pt x="1371600" y="390525"/>
                </a:lnTo>
                <a:lnTo>
                  <a:pt x="1410797" y="428215"/>
                </a:lnTo>
                <a:lnTo>
                  <a:pt x="1449437" y="468808"/>
                </a:lnTo>
                <a:lnTo>
                  <a:pt x="1486960" y="510740"/>
                </a:lnTo>
                <a:lnTo>
                  <a:pt x="1522809" y="552450"/>
                </a:lnTo>
                <a:lnTo>
                  <a:pt x="1556425" y="592373"/>
                </a:lnTo>
                <a:lnTo>
                  <a:pt x="1587251" y="628947"/>
                </a:lnTo>
                <a:lnTo>
                  <a:pt x="1614729" y="660610"/>
                </a:lnTo>
                <a:lnTo>
                  <a:pt x="1638300" y="685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29225" y="222885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19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8275" y="2133600"/>
            <a:ext cx="485775" cy="152400"/>
          </a:xfrm>
          <a:custGeom>
            <a:avLst/>
            <a:gdLst/>
            <a:ahLst/>
            <a:cxnLst/>
            <a:rect l="l" t="t" r="r" b="b"/>
            <a:pathLst>
              <a:path w="485775" h="152400">
                <a:moveTo>
                  <a:pt x="0" y="104775"/>
                </a:moveTo>
                <a:lnTo>
                  <a:pt x="28575" y="152400"/>
                </a:lnTo>
                <a:lnTo>
                  <a:pt x="66675" y="0"/>
                </a:lnTo>
                <a:lnTo>
                  <a:pt x="4857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349625" y="2105025"/>
            <a:ext cx="23882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3350">
              <a:lnSpc>
                <a:spcPts val="1415"/>
              </a:lnSpc>
              <a:spcBef>
                <a:spcPts val="100"/>
              </a:spcBef>
              <a:tabLst>
                <a:tab pos="1974214" algn="l"/>
              </a:tabLst>
            </a:pPr>
            <a:r>
              <a:rPr dirty="0" sz="1250" spc="20">
                <a:latin typeface="Times New Roman"/>
                <a:cs typeface="Times New Roman"/>
              </a:rPr>
              <a:t>Price</a:t>
            </a:r>
            <a:r>
              <a:rPr dirty="0" sz="1250" spc="20">
                <a:latin typeface="Symbol"/>
                <a:cs typeface="Symbol"/>
              </a:rPr>
              <a:t></a:t>
            </a:r>
            <a:r>
              <a:rPr dirty="0" sz="1250" spc="20">
                <a:latin typeface="Times New Roman"/>
                <a:cs typeface="Times New Roman"/>
              </a:rPr>
              <a:t>	</a:t>
            </a:r>
            <a:r>
              <a:rPr dirty="0" sz="1250" spc="25">
                <a:latin typeface="Times New Roman"/>
                <a:cs typeface="Times New Roman"/>
              </a:rPr>
              <a:t>36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Symbol"/>
                <a:cs typeface="Symbol"/>
              </a:rPr>
              <a:t></a:t>
            </a:r>
            <a:r>
              <a:rPr dirty="0" sz="1250" spc="-210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G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ts val="990"/>
              </a:lnSpc>
            </a:pPr>
            <a:r>
              <a:rPr dirty="0" sz="900" spc="5">
                <a:latin typeface="Arial"/>
                <a:cs typeface="Arial"/>
              </a:rPr>
              <a:t>6¢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24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66925" y="5547995"/>
            <a:ext cx="3575685" cy="227330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dirty="0" sz="1400" spc="10" i="1">
                <a:latin typeface="Arial"/>
                <a:cs typeface="Arial"/>
              </a:rPr>
              <a:t>n</a:t>
            </a:r>
            <a:r>
              <a:rPr dirty="0" sz="1400" spc="385" i="1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farmers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70"/>
              </a:spcBef>
            </a:pPr>
            <a:r>
              <a:rPr dirty="0" sz="1400" spc="15" i="1">
                <a:latin typeface="Arial"/>
                <a:cs typeface="Arial"/>
              </a:rPr>
              <a:t>i</a:t>
            </a:r>
            <a:r>
              <a:rPr dirty="0" sz="1400" spc="15">
                <a:latin typeface="Arial"/>
                <a:cs typeface="Arial"/>
              </a:rPr>
              <a:t>’th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farmer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has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infinite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space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of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strategies</a:t>
            </a:r>
            <a:endParaRPr sz="1400">
              <a:latin typeface="Arial"/>
              <a:cs typeface="Arial"/>
            </a:endParaRPr>
          </a:p>
          <a:p>
            <a:pPr algn="ctr" marL="168910">
              <a:lnSpc>
                <a:spcPct val="100000"/>
              </a:lnSpc>
              <a:spcBef>
                <a:spcPts val="795"/>
              </a:spcBef>
            </a:pPr>
            <a:r>
              <a:rPr dirty="0" sz="1400" spc="20">
                <a:latin typeface="Arial"/>
                <a:cs typeface="Arial"/>
              </a:rPr>
              <a:t>g</a:t>
            </a:r>
            <a:r>
              <a:rPr dirty="0" baseline="-23391" sz="1425" spc="30" i="1">
                <a:latin typeface="Arial"/>
                <a:cs typeface="Arial"/>
              </a:rPr>
              <a:t>i </a:t>
            </a:r>
            <a:r>
              <a:rPr dirty="0" sz="1400" spc="15">
                <a:latin typeface="Symbol"/>
                <a:cs typeface="Symbol"/>
              </a:rPr>
              <a:t>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Arial"/>
                <a:cs typeface="Arial"/>
              </a:rPr>
              <a:t>[ </a:t>
            </a:r>
            <a:r>
              <a:rPr dirty="0" sz="1400" spc="10">
                <a:latin typeface="Arial"/>
                <a:cs typeface="Arial"/>
              </a:rPr>
              <a:t>0 </a:t>
            </a:r>
            <a:r>
              <a:rPr dirty="0" sz="1400" spc="5">
                <a:latin typeface="Arial"/>
                <a:cs typeface="Arial"/>
              </a:rPr>
              <a:t>, 36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400" spc="15">
                <a:latin typeface="Arial"/>
                <a:cs typeface="Arial"/>
              </a:rPr>
              <a:t>An outcome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algn="ctr" marL="180340">
              <a:lnSpc>
                <a:spcPct val="100000"/>
              </a:lnSpc>
              <a:spcBef>
                <a:spcPts val="795"/>
              </a:spcBef>
            </a:pPr>
            <a:r>
              <a:rPr dirty="0" sz="1400" spc="5">
                <a:latin typeface="Arial"/>
                <a:cs typeface="Arial"/>
              </a:rPr>
              <a:t>(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>
                <a:latin typeface="Arial"/>
                <a:cs typeface="Arial"/>
              </a:rPr>
              <a:t>1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>
                <a:latin typeface="Arial"/>
                <a:cs typeface="Arial"/>
              </a:rPr>
              <a:t>2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>
                <a:latin typeface="Arial"/>
                <a:cs typeface="Arial"/>
              </a:rPr>
              <a:t>3 </a:t>
            </a:r>
            <a:r>
              <a:rPr dirty="0" sz="1400" spc="-45">
                <a:latin typeface="Arial"/>
                <a:cs typeface="Arial"/>
              </a:rPr>
              <a:t>··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 i="1">
                <a:latin typeface="Arial"/>
                <a:cs typeface="Arial"/>
              </a:rPr>
              <a:t>n</a:t>
            </a:r>
            <a:r>
              <a:rPr dirty="0" baseline="-23391" sz="1425" spc="-52" i="1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69"/>
              </a:spcBef>
            </a:pPr>
            <a:r>
              <a:rPr dirty="0" sz="1400" spc="-5">
                <a:latin typeface="Arial"/>
                <a:cs typeface="Arial"/>
              </a:rPr>
              <a:t>will </a:t>
            </a:r>
            <a:r>
              <a:rPr dirty="0" sz="1400">
                <a:latin typeface="Arial"/>
                <a:cs typeface="Arial"/>
              </a:rPr>
              <a:t>pay </a:t>
            </a:r>
            <a:r>
              <a:rPr dirty="0" sz="1400" spc="5">
                <a:latin typeface="Arial"/>
                <a:cs typeface="Arial"/>
              </a:rPr>
              <a:t>how </a:t>
            </a:r>
            <a:r>
              <a:rPr dirty="0" sz="1400">
                <a:latin typeface="Arial"/>
                <a:cs typeface="Arial"/>
              </a:rPr>
              <a:t>much to the </a:t>
            </a:r>
            <a:r>
              <a:rPr dirty="0" sz="1400" spc="10" i="1">
                <a:latin typeface="Arial"/>
                <a:cs typeface="Arial"/>
              </a:rPr>
              <a:t>i</a:t>
            </a:r>
            <a:r>
              <a:rPr dirty="0" sz="1400" spc="10">
                <a:latin typeface="Arial"/>
                <a:cs typeface="Arial"/>
              </a:rPr>
              <a:t>’th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farmer?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9625" y="1566544"/>
            <a:ext cx="3550285" cy="98742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65"/>
              </a:spcBef>
            </a:pPr>
            <a:r>
              <a:rPr dirty="0" sz="1400" spc="10" i="1">
                <a:latin typeface="Arial"/>
                <a:cs typeface="Arial"/>
              </a:rPr>
              <a:t>n</a:t>
            </a:r>
            <a:r>
              <a:rPr dirty="0" sz="1400" spc="385" i="1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farmers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69"/>
              </a:spcBef>
            </a:pPr>
            <a:r>
              <a:rPr dirty="0" sz="1400" spc="15" i="1">
                <a:latin typeface="Arial"/>
                <a:cs typeface="Arial"/>
              </a:rPr>
              <a:t>i</a:t>
            </a:r>
            <a:r>
              <a:rPr dirty="0" sz="1400" spc="15">
                <a:latin typeface="Arial"/>
                <a:cs typeface="Arial"/>
              </a:rPr>
              <a:t>’th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farmer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has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infinite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space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of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strategies</a:t>
            </a:r>
            <a:endParaRPr sz="1400">
              <a:latin typeface="Arial"/>
              <a:cs typeface="Arial"/>
            </a:endParaRPr>
          </a:p>
          <a:p>
            <a:pPr algn="ctr" marL="168910">
              <a:lnSpc>
                <a:spcPct val="100000"/>
              </a:lnSpc>
              <a:spcBef>
                <a:spcPts val="795"/>
              </a:spcBef>
            </a:pPr>
            <a:r>
              <a:rPr dirty="0" sz="1400" spc="20">
                <a:latin typeface="Arial"/>
                <a:cs typeface="Arial"/>
              </a:rPr>
              <a:t>g</a:t>
            </a:r>
            <a:r>
              <a:rPr dirty="0" baseline="-23391" sz="1425" spc="30" i="1">
                <a:latin typeface="Arial"/>
                <a:cs typeface="Arial"/>
              </a:rPr>
              <a:t>i </a:t>
            </a:r>
            <a:r>
              <a:rPr dirty="0" sz="1400" spc="15">
                <a:latin typeface="Symbol"/>
                <a:cs typeface="Symbol"/>
              </a:rPr>
              <a:t>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Arial"/>
                <a:cs typeface="Arial"/>
              </a:rPr>
              <a:t>[ </a:t>
            </a:r>
            <a:r>
              <a:rPr dirty="0" sz="1400" spc="10">
                <a:latin typeface="Arial"/>
                <a:cs typeface="Arial"/>
              </a:rPr>
              <a:t>0 </a:t>
            </a:r>
            <a:r>
              <a:rPr dirty="0" sz="1400" spc="5">
                <a:latin typeface="Arial"/>
                <a:cs typeface="Arial"/>
              </a:rPr>
              <a:t>, 36</a:t>
            </a:r>
            <a:r>
              <a:rPr dirty="0" sz="140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]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24275" y="3930160"/>
            <a:ext cx="60960" cy="140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50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9625" y="2861945"/>
            <a:ext cx="2940050" cy="153289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890"/>
              </a:spcBef>
            </a:pPr>
            <a:r>
              <a:rPr dirty="0" sz="1400" spc="15">
                <a:latin typeface="Arial"/>
                <a:cs typeface="Arial"/>
              </a:rPr>
              <a:t>An outcome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marL="1130300">
              <a:lnSpc>
                <a:spcPct val="100000"/>
              </a:lnSpc>
              <a:spcBef>
                <a:spcPts val="795"/>
              </a:spcBef>
            </a:pPr>
            <a:r>
              <a:rPr dirty="0" sz="1400" spc="5">
                <a:latin typeface="Arial"/>
                <a:cs typeface="Arial"/>
              </a:rPr>
              <a:t>(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>
                <a:latin typeface="Arial"/>
                <a:cs typeface="Arial"/>
              </a:rPr>
              <a:t>1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>
                <a:latin typeface="Arial"/>
                <a:cs typeface="Arial"/>
              </a:rPr>
              <a:t>2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>
                <a:latin typeface="Arial"/>
                <a:cs typeface="Arial"/>
              </a:rPr>
              <a:t>3 </a:t>
            </a:r>
            <a:r>
              <a:rPr dirty="0" sz="1400" spc="-45">
                <a:latin typeface="Arial"/>
                <a:cs typeface="Arial"/>
              </a:rPr>
              <a:t>··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g</a:t>
            </a:r>
            <a:r>
              <a:rPr dirty="0" baseline="-23391" sz="1425" spc="44" i="1">
                <a:latin typeface="Arial"/>
                <a:cs typeface="Arial"/>
              </a:rPr>
              <a:t>n</a:t>
            </a:r>
            <a:r>
              <a:rPr dirty="0" baseline="-23391" sz="1425" spc="-75" i="1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69"/>
              </a:spcBef>
            </a:pPr>
            <a:r>
              <a:rPr dirty="0" sz="1400" spc="-5">
                <a:latin typeface="Arial"/>
                <a:cs typeface="Arial"/>
              </a:rPr>
              <a:t>will </a:t>
            </a:r>
            <a:r>
              <a:rPr dirty="0" sz="1400">
                <a:latin typeface="Arial"/>
                <a:cs typeface="Arial"/>
              </a:rPr>
              <a:t>pay </a:t>
            </a:r>
            <a:r>
              <a:rPr dirty="0" sz="1400" spc="5">
                <a:latin typeface="Arial"/>
                <a:cs typeface="Arial"/>
              </a:rPr>
              <a:t>how </a:t>
            </a:r>
            <a:r>
              <a:rPr dirty="0" sz="1400">
                <a:latin typeface="Arial"/>
                <a:cs typeface="Arial"/>
              </a:rPr>
              <a:t>much to the </a:t>
            </a:r>
            <a:r>
              <a:rPr dirty="0" sz="1400" spc="10" i="1">
                <a:latin typeface="Arial"/>
                <a:cs typeface="Arial"/>
              </a:rPr>
              <a:t>i</a:t>
            </a:r>
            <a:r>
              <a:rPr dirty="0" sz="1400" spc="10">
                <a:latin typeface="Arial"/>
                <a:cs typeface="Arial"/>
              </a:rPr>
              <a:t>’th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farmer?</a:t>
            </a:r>
            <a:endParaRPr sz="1400">
              <a:latin typeface="Arial"/>
              <a:cs typeface="Arial"/>
            </a:endParaRPr>
          </a:p>
          <a:p>
            <a:pPr marL="901700">
              <a:lnSpc>
                <a:spcPct val="100000"/>
              </a:lnSpc>
              <a:spcBef>
                <a:spcPts val="1045"/>
              </a:spcBef>
              <a:tabLst>
                <a:tab pos="1282065" algn="l"/>
              </a:tabLst>
            </a:pPr>
            <a:r>
              <a:rPr dirty="0" sz="1300" spc="45" i="1">
                <a:latin typeface="Times New Roman"/>
                <a:cs typeface="Times New Roman"/>
              </a:rPr>
              <a:t>g</a:t>
            </a:r>
            <a:r>
              <a:rPr dirty="0" baseline="-22222" sz="1125" spc="67" i="1">
                <a:latin typeface="Times New Roman"/>
                <a:cs typeface="Times New Roman"/>
              </a:rPr>
              <a:t>i</a:t>
            </a:r>
            <a:r>
              <a:rPr dirty="0" baseline="-22222" sz="1125" spc="187" i="1">
                <a:latin typeface="Times New Roman"/>
                <a:cs typeface="Times New Roman"/>
              </a:rPr>
              <a:t> </a:t>
            </a:r>
            <a:r>
              <a:rPr dirty="0" sz="1300" spc="-5">
                <a:latin typeface="Symbol"/>
                <a:cs typeface="Symbol"/>
              </a:rPr>
              <a:t></a:t>
            </a:r>
            <a:r>
              <a:rPr dirty="0" sz="1300" spc="-5">
                <a:latin typeface="Times New Roman"/>
                <a:cs typeface="Times New Roman"/>
              </a:rPr>
              <a:t>	</a:t>
            </a:r>
            <a:r>
              <a:rPr dirty="0" sz="1300" spc="35">
                <a:latin typeface="Times New Roman"/>
                <a:cs typeface="Times New Roman"/>
              </a:rPr>
              <a:t>36</a:t>
            </a:r>
            <a:r>
              <a:rPr dirty="0" sz="1300" spc="35">
                <a:latin typeface="Symbol"/>
                <a:cs typeface="Symbol"/>
              </a:rPr>
              <a:t></a:t>
            </a:r>
            <a:r>
              <a:rPr dirty="0" sz="1300" spc="-60">
                <a:latin typeface="Times New Roman"/>
                <a:cs typeface="Times New Roman"/>
              </a:rPr>
              <a:t> </a:t>
            </a:r>
            <a:r>
              <a:rPr dirty="0" baseline="-8771" sz="2850" spc="37">
                <a:latin typeface="Symbol"/>
                <a:cs typeface="Symbol"/>
              </a:rPr>
              <a:t></a:t>
            </a:r>
            <a:r>
              <a:rPr dirty="0" baseline="-8771" sz="2850" spc="-434">
                <a:latin typeface="Times New Roman"/>
                <a:cs typeface="Times New Roman"/>
              </a:rPr>
              <a:t> </a:t>
            </a:r>
            <a:r>
              <a:rPr dirty="0" sz="1300" spc="-5" i="1">
                <a:latin typeface="Times New Roman"/>
                <a:cs typeface="Times New Roman"/>
              </a:rPr>
              <a:t>g</a:t>
            </a:r>
            <a:r>
              <a:rPr dirty="0" sz="1300" spc="-75" i="1">
                <a:latin typeface="Times New Roman"/>
                <a:cs typeface="Times New Roman"/>
              </a:rPr>
              <a:t> </a:t>
            </a:r>
            <a:r>
              <a:rPr dirty="0" baseline="-22222" sz="1125" i="1">
                <a:latin typeface="Times New Roman"/>
                <a:cs typeface="Times New Roman"/>
              </a:rPr>
              <a:t>j</a:t>
            </a:r>
            <a:endParaRPr baseline="-22222" sz="1125">
              <a:latin typeface="Times New Roman"/>
              <a:cs typeface="Times New Roman"/>
            </a:endParaRPr>
          </a:p>
          <a:p>
            <a:pPr algn="ctr" marL="425450">
              <a:lnSpc>
                <a:spcPct val="100000"/>
              </a:lnSpc>
              <a:spcBef>
                <a:spcPts val="145"/>
              </a:spcBef>
            </a:pPr>
            <a:r>
              <a:rPr dirty="0" sz="750" i="1">
                <a:latin typeface="Times New Roman"/>
                <a:cs typeface="Times New Roman"/>
              </a:rPr>
              <a:t>j</a:t>
            </a:r>
            <a:r>
              <a:rPr dirty="0" sz="750" spc="-105" i="1">
                <a:latin typeface="Times New Roman"/>
                <a:cs typeface="Times New Roman"/>
              </a:rPr>
              <a:t> </a:t>
            </a:r>
            <a:r>
              <a:rPr dirty="0" sz="750" spc="-20">
                <a:latin typeface="Symbol"/>
                <a:cs typeface="Symbol"/>
              </a:rPr>
              <a:t></a:t>
            </a:r>
            <a:r>
              <a:rPr dirty="0" sz="750" spc="-20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5625" y="6513154"/>
            <a:ext cx="711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5625" y="6370279"/>
            <a:ext cx="7112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0300" y="6452317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0850" y="5718892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8400" y="5718892"/>
            <a:ext cx="26670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8915" algn="l"/>
              </a:tabLst>
            </a:pP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5625" y="5894459"/>
            <a:ext cx="1804670" cy="5397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algn="ctr" marL="320040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85"/>
              </a:spcBef>
            </a:pPr>
            <a:r>
              <a:rPr dirty="0" sz="1200" spc="-30">
                <a:latin typeface="Symbol"/>
                <a:cs typeface="Symbol"/>
              </a:rPr>
              <a:t></a:t>
            </a:r>
            <a:r>
              <a:rPr dirty="0" sz="1200" spc="-30">
                <a:latin typeface="Times New Roman"/>
                <a:cs typeface="Times New Roman"/>
              </a:rPr>
              <a:t>Payoff </a:t>
            </a:r>
            <a:r>
              <a:rPr dirty="0" sz="1200" spc="-15">
                <a:latin typeface="Times New Roman"/>
                <a:cs typeface="Times New Roman"/>
              </a:rPr>
              <a:t>to </a:t>
            </a:r>
            <a:r>
              <a:rPr dirty="0" sz="1200" spc="-45">
                <a:latin typeface="Times New Roman"/>
                <a:cs typeface="Times New Roman"/>
              </a:rPr>
              <a:t>farmer </a:t>
            </a:r>
            <a:r>
              <a:rPr dirty="0" sz="1200" spc="-50">
                <a:latin typeface="Times New Roman"/>
                <a:cs typeface="Times New Roman"/>
              </a:rPr>
              <a:t>i, </a:t>
            </a:r>
            <a:r>
              <a:rPr dirty="0" sz="1200" spc="-60">
                <a:latin typeface="Times New Roman"/>
                <a:cs typeface="Times New Roman"/>
              </a:rPr>
              <a:t>assuming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4575" y="5970229"/>
            <a:ext cx="134683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30">
                <a:latin typeface="Times New Roman"/>
                <a:cs typeface="Times New Roman"/>
              </a:rPr>
              <a:t>What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-2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say about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6200" y="6071317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84450" y="6465529"/>
            <a:ext cx="520700" cy="308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>
              <a:lnSpc>
                <a:spcPts val="1420"/>
              </a:lnSpc>
              <a:spcBef>
                <a:spcPts val="90"/>
              </a:spcBef>
            </a:pPr>
            <a:r>
              <a:rPr dirty="0" sz="1200" spc="-15">
                <a:latin typeface="Times New Roman"/>
                <a:cs typeface="Times New Roman"/>
              </a:rPr>
              <a:t>arg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819"/>
              </a:lnSpc>
            </a:pPr>
            <a:r>
              <a:rPr dirty="0" sz="700" spc="10" i="1">
                <a:latin typeface="Times New Roman"/>
                <a:cs typeface="Times New Roman"/>
              </a:rPr>
              <a:t>g</a:t>
            </a:r>
            <a:r>
              <a:rPr dirty="0" baseline="-27777" sz="750" spc="15" i="1">
                <a:latin typeface="Times New Roman"/>
                <a:cs typeface="Times New Roman"/>
              </a:rPr>
              <a:t>i</a:t>
            </a:r>
            <a:endParaRPr baseline="-27777" sz="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0300" y="6557092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28875" y="5823667"/>
            <a:ext cx="61912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8915" algn="l"/>
                <a:tab pos="561340" algn="l"/>
              </a:tabLst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4575" y="6456004"/>
            <a:ext cx="27686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spc="145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84600" y="5903554"/>
            <a:ext cx="1936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5462" sz="1800" spc="44" i="1">
                <a:latin typeface="Times New Roman"/>
                <a:cs typeface="Times New Roman"/>
              </a:rPr>
              <a:t>g</a:t>
            </a:r>
            <a:r>
              <a:rPr dirty="0" sz="700" spc="30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5050" y="5631639"/>
            <a:ext cx="814069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900" spc="-135">
                <a:latin typeface="Symbol"/>
                <a:cs typeface="Symbol"/>
              </a:rPr>
              <a:t></a:t>
            </a:r>
            <a:r>
              <a:rPr dirty="0" sz="1200" spc="-135" i="1">
                <a:latin typeface="Times New Roman"/>
                <a:cs typeface="Times New Roman"/>
              </a:rPr>
              <a:t>g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55">
                <a:latin typeface="Times New Roman"/>
                <a:cs typeface="Times New Roman"/>
              </a:rPr>
              <a:t>,</a:t>
            </a:r>
            <a:r>
              <a:rPr dirty="0" sz="1200" spc="-55">
                <a:latin typeface="MT Extra"/>
                <a:cs typeface="MT Extra"/>
              </a:rPr>
              <a:t>…</a:t>
            </a:r>
            <a:r>
              <a:rPr dirty="0" sz="1200" spc="-55" i="1">
                <a:latin typeface="Times New Roman"/>
                <a:cs typeface="Times New Roman"/>
              </a:rPr>
              <a:t>g</a:t>
            </a:r>
            <a:r>
              <a:rPr dirty="0" sz="1200" spc="120" i="1">
                <a:latin typeface="Times New Roman"/>
                <a:cs typeface="Times New Roman"/>
              </a:rPr>
              <a:t> </a:t>
            </a:r>
            <a:r>
              <a:rPr dirty="0" sz="1900" spc="-25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00225" y="5464175"/>
            <a:ext cx="25654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Let’s </a:t>
            </a:r>
            <a:r>
              <a:rPr dirty="0" sz="950" spc="20">
                <a:solidFill>
                  <a:srgbClr val="A50020"/>
                </a:solidFill>
                <a:latin typeface="Arial"/>
                <a:cs typeface="Arial"/>
              </a:rPr>
              <a:t>Assume </a:t>
            </a:r>
            <a:r>
              <a:rPr dirty="0" sz="950" spc="10">
                <a:latin typeface="Arial"/>
                <a:cs typeface="Arial"/>
              </a:rPr>
              <a:t>a </a:t>
            </a:r>
            <a:r>
              <a:rPr dirty="0" sz="950" spc="-5">
                <a:latin typeface="Arial"/>
                <a:cs typeface="Arial"/>
              </a:rPr>
              <a:t>pure </a:t>
            </a:r>
            <a:r>
              <a:rPr dirty="0" sz="950" spc="15">
                <a:solidFill>
                  <a:srgbClr val="A50020"/>
                </a:solidFill>
                <a:latin typeface="Arial"/>
                <a:cs typeface="Arial"/>
              </a:rPr>
              <a:t>Nash Equilibrium</a:t>
            </a:r>
            <a:r>
              <a:rPr dirty="0" sz="950" spc="-6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dirty="0" sz="950" spc="30">
                <a:latin typeface="Arial"/>
                <a:cs typeface="Arial"/>
              </a:rPr>
              <a:t>exists.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0225" y="5692775"/>
            <a:ext cx="3270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Call</a:t>
            </a:r>
            <a:r>
              <a:rPr dirty="0" sz="950" spc="-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57550" y="421005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0" y="9525"/>
                </a:moveTo>
                <a:lnTo>
                  <a:pt x="19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76600" y="4219575"/>
            <a:ext cx="28575" cy="161925"/>
          </a:xfrm>
          <a:custGeom>
            <a:avLst/>
            <a:gdLst/>
            <a:ahLst/>
            <a:cxnLst/>
            <a:rect l="l" t="t" r="r" b="b"/>
            <a:pathLst>
              <a:path w="28575" h="161925">
                <a:moveTo>
                  <a:pt x="0" y="0"/>
                </a:moveTo>
                <a:lnTo>
                  <a:pt x="28575" y="1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14700" y="3933825"/>
            <a:ext cx="723900" cy="447675"/>
          </a:xfrm>
          <a:custGeom>
            <a:avLst/>
            <a:gdLst/>
            <a:ahLst/>
            <a:cxnLst/>
            <a:rect l="l" t="t" r="r" b="b"/>
            <a:pathLst>
              <a:path w="723900" h="447675">
                <a:moveTo>
                  <a:pt x="0" y="447675"/>
                </a:moveTo>
                <a:lnTo>
                  <a:pt x="38100" y="0"/>
                </a:lnTo>
                <a:lnTo>
                  <a:pt x="7239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90642" y="3861593"/>
            <a:ext cx="361950" cy="257175"/>
          </a:xfrm>
          <a:custGeom>
            <a:avLst/>
            <a:gdLst/>
            <a:ahLst/>
            <a:cxnLst/>
            <a:rect l="l" t="t" r="r" b="b"/>
            <a:pathLst>
              <a:path w="361950" h="257175">
                <a:moveTo>
                  <a:pt x="0" y="0"/>
                </a:moveTo>
                <a:lnTo>
                  <a:pt x="0" y="0"/>
                </a:lnTo>
                <a:lnTo>
                  <a:pt x="9525" y="9525"/>
                </a:lnTo>
                <a:lnTo>
                  <a:pt x="9525" y="19050"/>
                </a:lnTo>
                <a:lnTo>
                  <a:pt x="16519" y="27533"/>
                </a:lnTo>
                <a:lnTo>
                  <a:pt x="22621" y="36909"/>
                </a:lnTo>
                <a:lnTo>
                  <a:pt x="26937" y="44499"/>
                </a:lnTo>
                <a:lnTo>
                  <a:pt x="28575" y="47625"/>
                </a:lnTo>
                <a:lnTo>
                  <a:pt x="49410" y="88403"/>
                </a:lnTo>
                <a:lnTo>
                  <a:pt x="80962" y="123825"/>
                </a:lnTo>
                <a:lnTo>
                  <a:pt x="119657" y="152102"/>
                </a:lnTo>
                <a:lnTo>
                  <a:pt x="161925" y="171450"/>
                </a:lnTo>
                <a:lnTo>
                  <a:pt x="170557" y="177105"/>
                </a:lnTo>
                <a:lnTo>
                  <a:pt x="180975" y="180975"/>
                </a:lnTo>
                <a:lnTo>
                  <a:pt x="191392" y="184844"/>
                </a:lnTo>
                <a:lnTo>
                  <a:pt x="200025" y="190500"/>
                </a:lnTo>
                <a:lnTo>
                  <a:pt x="235743" y="210145"/>
                </a:lnTo>
                <a:lnTo>
                  <a:pt x="271462" y="226218"/>
                </a:lnTo>
                <a:lnTo>
                  <a:pt x="307181" y="238720"/>
                </a:lnTo>
                <a:lnTo>
                  <a:pt x="342900" y="247650"/>
                </a:lnTo>
                <a:lnTo>
                  <a:pt x="352425" y="247650"/>
                </a:lnTo>
                <a:lnTo>
                  <a:pt x="361950" y="257175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24150" y="4095750"/>
            <a:ext cx="95250" cy="85725"/>
          </a:xfrm>
          <a:custGeom>
            <a:avLst/>
            <a:gdLst/>
            <a:ahLst/>
            <a:cxnLst/>
            <a:rect l="l" t="t" r="r" b="b"/>
            <a:pathLst>
              <a:path w="95250" h="85725">
                <a:moveTo>
                  <a:pt x="9525" y="0"/>
                </a:moveTo>
                <a:lnTo>
                  <a:pt x="0" y="85725"/>
                </a:lnTo>
                <a:lnTo>
                  <a:pt x="95250" y="47625"/>
                </a:lnTo>
                <a:lnTo>
                  <a:pt x="95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32325" y="7770454"/>
            <a:ext cx="1358900" cy="8972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4975">
              <a:lnSpc>
                <a:spcPts val="128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  <a:p>
            <a:pPr marL="434975">
              <a:lnSpc>
                <a:spcPts val="1125"/>
              </a:lnSpc>
            </a:pP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  <a:p>
            <a:pPr marL="434975">
              <a:lnSpc>
                <a:spcPts val="1125"/>
              </a:lnSpc>
            </a:pP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  <a:p>
            <a:pPr marL="434975">
              <a:lnSpc>
                <a:spcPts val="1285"/>
              </a:lnSpc>
            </a:pPr>
            <a:r>
              <a:rPr dirty="0" sz="1200" spc="-235">
                <a:latin typeface="Symbol"/>
                <a:cs typeface="Symbol"/>
              </a:rPr>
              <a:t></a:t>
            </a:r>
            <a:r>
              <a:rPr dirty="0" baseline="-18518" sz="1800" spc="-352">
                <a:latin typeface="Symbol"/>
                <a:cs typeface="Symbol"/>
              </a:rPr>
              <a:t></a:t>
            </a:r>
            <a:endParaRPr baseline="-18518" sz="1800">
              <a:latin typeface="Symbol"/>
              <a:cs typeface="Symbol"/>
            </a:endParaRPr>
          </a:p>
          <a:p>
            <a:pPr marL="25400">
              <a:lnSpc>
                <a:spcPct val="100000"/>
              </a:lnSpc>
              <a:spcBef>
                <a:spcPts val="1335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26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0225" y="7770454"/>
            <a:ext cx="121920" cy="635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ts val="128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</a:t>
            </a:r>
            <a:endParaRPr sz="1200">
              <a:latin typeface="Symbol"/>
              <a:cs typeface="Symbol"/>
            </a:endParaRPr>
          </a:p>
          <a:p>
            <a:pPr marL="25400">
              <a:lnSpc>
                <a:spcPts val="1125"/>
              </a:lnSpc>
            </a:pPr>
            <a:r>
              <a:rPr dirty="0" sz="1200" spc="-5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  <a:p>
            <a:pPr marL="25400">
              <a:lnSpc>
                <a:spcPts val="1125"/>
              </a:lnSpc>
            </a:pPr>
            <a:r>
              <a:rPr dirty="0" sz="1200" spc="-5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  <a:p>
            <a:pPr marL="25400">
              <a:lnSpc>
                <a:spcPts val="1285"/>
              </a:lnSpc>
            </a:pPr>
            <a:r>
              <a:rPr dirty="0" sz="1200" spc="-235">
                <a:latin typeface="Symbol"/>
                <a:cs typeface="Symbol"/>
              </a:rPr>
              <a:t></a:t>
            </a:r>
            <a:r>
              <a:rPr dirty="0" baseline="-18518" sz="1800" spc="-352">
                <a:latin typeface="Symbol"/>
                <a:cs typeface="Symbol"/>
              </a:rPr>
              <a:t></a:t>
            </a:r>
            <a:endParaRPr baseline="-18518" sz="1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3775" y="6370279"/>
            <a:ext cx="121920" cy="49275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ts val="128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  <a:p>
            <a:pPr marL="25400">
              <a:lnSpc>
                <a:spcPts val="1125"/>
              </a:lnSpc>
            </a:pP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  <a:p>
            <a:pPr marL="25400">
              <a:lnSpc>
                <a:spcPts val="1285"/>
              </a:lnSpc>
            </a:pPr>
            <a:r>
              <a:rPr dirty="0" sz="1200" spc="-235">
                <a:latin typeface="Symbol"/>
                <a:cs typeface="Symbol"/>
              </a:rPr>
              <a:t></a:t>
            </a:r>
            <a:r>
              <a:rPr dirty="0" baseline="-32407" sz="1800" spc="-352">
                <a:latin typeface="Symbol"/>
                <a:cs typeface="Symbol"/>
              </a:rPr>
              <a:t></a:t>
            </a:r>
            <a:endParaRPr baseline="-32407" sz="1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00300" y="7976317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86125" y="6699967"/>
            <a:ext cx="129540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8915" algn="l"/>
                <a:tab pos="561340" algn="l"/>
                <a:tab pos="828040" algn="l"/>
                <a:tab pos="1237615" algn="l"/>
              </a:tabLst>
            </a:pP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05050" y="7513279"/>
            <a:ext cx="39370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5">
                <a:latin typeface="Times New Roman"/>
                <a:cs typeface="Times New Roman"/>
              </a:rPr>
              <a:t>THEN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05050" y="6951304"/>
            <a:ext cx="17176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30">
                <a:latin typeface="Times New Roman"/>
                <a:cs typeface="Times New Roman"/>
              </a:rPr>
              <a:t>Notational </a:t>
            </a:r>
            <a:r>
              <a:rPr dirty="0" sz="1200" spc="-50">
                <a:latin typeface="Times New Roman"/>
                <a:cs typeface="Times New Roman"/>
              </a:rPr>
              <a:t>Convenienc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62300" y="6456004"/>
            <a:ext cx="12604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45">
                <a:latin typeface="Times New Roman"/>
                <a:cs typeface="Times New Roman"/>
              </a:rPr>
              <a:t>the </a:t>
            </a:r>
            <a:r>
              <a:rPr dirty="0" sz="1200" spc="-25">
                <a:latin typeface="Times New Roman"/>
                <a:cs typeface="Times New Roman"/>
              </a:rPr>
              <a:t>other </a:t>
            </a:r>
            <a:r>
              <a:rPr dirty="0" sz="1200" spc="-35">
                <a:latin typeface="Times New Roman"/>
                <a:cs typeface="Times New Roman"/>
              </a:rPr>
              <a:t>players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play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95675" y="6804742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95625" y="6741754"/>
            <a:ext cx="23812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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84450" y="7989529"/>
            <a:ext cx="520700" cy="308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5080">
              <a:lnSpc>
                <a:spcPts val="1420"/>
              </a:lnSpc>
              <a:spcBef>
                <a:spcPts val="90"/>
              </a:spcBef>
            </a:pPr>
            <a:r>
              <a:rPr dirty="0" sz="1200" spc="-15">
                <a:latin typeface="Times New Roman"/>
                <a:cs typeface="Times New Roman"/>
              </a:rPr>
              <a:t>arg</a:t>
            </a:r>
            <a:r>
              <a:rPr dirty="0" sz="1200" spc="-19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max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ts val="819"/>
              </a:lnSpc>
            </a:pPr>
            <a:r>
              <a:rPr dirty="0" sz="700" spc="10" i="1">
                <a:latin typeface="Times New Roman"/>
                <a:cs typeface="Times New Roman"/>
              </a:rPr>
              <a:t>g</a:t>
            </a:r>
            <a:r>
              <a:rPr dirty="0" baseline="-27777" sz="750" spc="15" i="1">
                <a:latin typeface="Times New Roman"/>
                <a:cs typeface="Times New Roman"/>
              </a:rPr>
              <a:t>i</a:t>
            </a:r>
            <a:endParaRPr baseline="-27777" sz="7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00300" y="8081092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076575" y="7366717"/>
            <a:ext cx="123189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j</a:t>
            </a:r>
            <a:r>
              <a:rPr dirty="0" sz="700" spc="-114" i="1">
                <a:latin typeface="Times New Roman"/>
                <a:cs typeface="Times New Roman"/>
              </a:rPr>
              <a:t> </a:t>
            </a:r>
            <a:r>
              <a:rPr dirty="0" sz="700" spc="-10">
                <a:latin typeface="Symbol"/>
                <a:cs typeface="Symbol"/>
              </a:rPr>
              <a:t></a:t>
            </a:r>
            <a:r>
              <a:rPr dirty="0" sz="700" spc="-1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19400" y="7290517"/>
            <a:ext cx="52324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85140" algn="l"/>
              </a:tabLst>
            </a:pPr>
            <a:r>
              <a:rPr dirty="0" sz="700" spc="-15">
                <a:latin typeface="Symbol"/>
                <a:cs typeface="Symbol"/>
              </a:rPr>
              <a:t>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24375" y="6804742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38575" y="6804742"/>
            <a:ext cx="4000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6065" algn="l"/>
              </a:tabLst>
            </a:pPr>
            <a:r>
              <a:rPr dirty="0" sz="700" spc="25" i="1">
                <a:latin typeface="Times New Roman"/>
                <a:cs typeface="Times New Roman"/>
              </a:rPr>
              <a:t>i</a:t>
            </a:r>
            <a:r>
              <a:rPr dirty="0" sz="700" spc="-15">
                <a:latin typeface="Symbol"/>
                <a:cs typeface="Symbol"/>
              </a:rPr>
              <a:t>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25" i="1">
                <a:latin typeface="Times New Roman"/>
                <a:cs typeface="Times New Roman"/>
              </a:rPr>
              <a:t>i</a:t>
            </a:r>
            <a:r>
              <a:rPr dirty="0" sz="700" spc="-15">
                <a:latin typeface="Symbol"/>
                <a:cs typeface="Symbol"/>
              </a:rPr>
              <a:t>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14575" y="7980004"/>
            <a:ext cx="27686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spc="145" i="1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89175" y="7198954"/>
            <a:ext cx="110172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2314" sz="1800" spc="-60">
                <a:latin typeface="Times New Roman"/>
                <a:cs typeface="Times New Roman"/>
              </a:rPr>
              <a:t>write </a:t>
            </a:r>
            <a:r>
              <a:rPr dirty="0" baseline="2314" sz="1800" spc="22" i="1">
                <a:latin typeface="Times New Roman"/>
                <a:cs typeface="Times New Roman"/>
              </a:rPr>
              <a:t>G</a:t>
            </a:r>
            <a:r>
              <a:rPr dirty="0" baseline="47619" sz="1050" spc="22">
                <a:latin typeface="Symbol"/>
                <a:cs typeface="Symbol"/>
              </a:rPr>
              <a:t></a:t>
            </a:r>
            <a:r>
              <a:rPr dirty="0" baseline="47619" sz="1050" spc="22">
                <a:latin typeface="Times New Roman"/>
                <a:cs typeface="Times New Roman"/>
              </a:rPr>
              <a:t>  </a:t>
            </a:r>
            <a:r>
              <a:rPr dirty="0" baseline="2314" sz="1800" spc="-15">
                <a:latin typeface="Symbol"/>
                <a:cs typeface="Symbol"/>
              </a:rPr>
              <a:t></a:t>
            </a:r>
            <a:r>
              <a:rPr dirty="0" baseline="2314" sz="18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Symbol"/>
                <a:cs typeface="Symbol"/>
              </a:rPr>
              <a:t>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baseline="2314" sz="1800" spc="44" i="1">
                <a:latin typeface="Times New Roman"/>
                <a:cs typeface="Times New Roman"/>
              </a:rPr>
              <a:t>g</a:t>
            </a:r>
            <a:r>
              <a:rPr dirty="0" baseline="47619" sz="1050" spc="44">
                <a:latin typeface="Symbol"/>
                <a:cs typeface="Symbol"/>
              </a:rPr>
              <a:t></a:t>
            </a:r>
            <a:endParaRPr baseline="47619" sz="105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52775" y="6612714"/>
            <a:ext cx="149987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08990" algn="l"/>
              </a:tabLst>
            </a:pPr>
            <a:r>
              <a:rPr dirty="0" sz="1900" spc="-135">
                <a:latin typeface="Symbol"/>
                <a:cs typeface="Symbol"/>
              </a:rPr>
              <a:t></a:t>
            </a:r>
            <a:r>
              <a:rPr dirty="0" sz="1200" spc="-135" i="1">
                <a:latin typeface="Times New Roman"/>
                <a:cs typeface="Times New Roman"/>
              </a:rPr>
              <a:t>g 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spc="229" i="1">
                <a:latin typeface="Times New Roman"/>
                <a:cs typeface="Times New Roman"/>
              </a:rPr>
              <a:t> </a:t>
            </a:r>
            <a:r>
              <a:rPr dirty="0" sz="1200" spc="-55">
                <a:latin typeface="Times New Roman"/>
                <a:cs typeface="Times New Roman"/>
              </a:rPr>
              <a:t>,</a:t>
            </a:r>
            <a:r>
              <a:rPr dirty="0" sz="1200" spc="-55">
                <a:latin typeface="MT Extra"/>
                <a:cs typeface="MT Extra"/>
              </a:rPr>
              <a:t>…</a:t>
            </a:r>
            <a:r>
              <a:rPr dirty="0" sz="1200" spc="-55" i="1">
                <a:latin typeface="Times New Roman"/>
                <a:cs typeface="Times New Roman"/>
              </a:rPr>
              <a:t>g	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3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MT Extra"/>
                <a:cs typeface="MT Extra"/>
              </a:rPr>
              <a:t>…</a:t>
            </a:r>
            <a:r>
              <a:rPr dirty="0" sz="1200" spc="-30" i="1">
                <a:latin typeface="Times New Roman"/>
                <a:cs typeface="Times New Roman"/>
              </a:rPr>
              <a:t>g</a:t>
            </a:r>
            <a:r>
              <a:rPr dirty="0" sz="1200" spc="-25" i="1">
                <a:latin typeface="Times New Roman"/>
                <a:cs typeface="Times New Roman"/>
              </a:rPr>
              <a:t> </a:t>
            </a:r>
            <a:r>
              <a:rPr dirty="0" sz="1900" spc="-250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14725" y="8512175"/>
            <a:ext cx="3841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What?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85992" y="8321145"/>
            <a:ext cx="161925" cy="190500"/>
          </a:xfrm>
          <a:custGeom>
            <a:avLst/>
            <a:gdLst/>
            <a:ahLst/>
            <a:cxnLst/>
            <a:rect l="l" t="t" r="r" b="b"/>
            <a:pathLst>
              <a:path w="161925" h="190500">
                <a:moveTo>
                  <a:pt x="161925" y="190500"/>
                </a:moveTo>
                <a:lnTo>
                  <a:pt x="0" y="152400"/>
                </a:lnTo>
                <a:lnTo>
                  <a:pt x="9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276467" y="8321145"/>
            <a:ext cx="47625" cy="57150"/>
          </a:xfrm>
          <a:custGeom>
            <a:avLst/>
            <a:gdLst/>
            <a:ahLst/>
            <a:cxnLst/>
            <a:rect l="l" t="t" r="r" b="b"/>
            <a:pathLst>
              <a:path w="47625" h="57150">
                <a:moveTo>
                  <a:pt x="47625" y="57150"/>
                </a:moveTo>
                <a:lnTo>
                  <a:pt x="19050" y="0"/>
                </a:lnTo>
                <a:lnTo>
                  <a:pt x="0" y="57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200" y="221353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4100" y="2112341"/>
            <a:ext cx="134683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30">
                <a:latin typeface="Times New Roman"/>
                <a:cs typeface="Times New Roman"/>
              </a:rPr>
              <a:t>What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-229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say about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9825" y="2699313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1965888"/>
            <a:ext cx="61912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8915" algn="l"/>
                <a:tab pos="561340" algn="l"/>
              </a:tabLst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4450" y="2550975"/>
            <a:ext cx="768350" cy="4038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35"/>
              </a:spcBef>
            </a:pPr>
            <a:r>
              <a:rPr dirty="0" sz="1750" spc="20">
                <a:latin typeface="Times New Roman"/>
                <a:cs typeface="Times New Roman"/>
              </a:rPr>
              <a:t>arg</a:t>
            </a:r>
            <a:r>
              <a:rPr dirty="0" sz="1750" spc="-315">
                <a:latin typeface="Times New Roman"/>
                <a:cs typeface="Times New Roman"/>
              </a:rPr>
              <a:t> </a:t>
            </a:r>
            <a:r>
              <a:rPr dirty="0" sz="1750" spc="15">
                <a:latin typeface="Times New Roman"/>
                <a:cs typeface="Times New Roman"/>
              </a:rPr>
              <a:t>max</a:t>
            </a:r>
            <a:endParaRPr sz="1750">
              <a:latin typeface="Times New Roman"/>
              <a:cs typeface="Times New Roman"/>
            </a:endParaRPr>
          </a:p>
          <a:p>
            <a:pPr algn="ctr" marR="15875">
              <a:lnSpc>
                <a:spcPct val="100000"/>
              </a:lnSpc>
            </a:pPr>
            <a:r>
              <a:rPr dirty="0" sz="700" spc="10" i="1">
                <a:latin typeface="Times New Roman"/>
                <a:cs typeface="Times New Roman"/>
              </a:rPr>
              <a:t>g</a:t>
            </a:r>
            <a:r>
              <a:rPr dirty="0" baseline="-27777" sz="750" spc="15" i="1">
                <a:latin typeface="Times New Roman"/>
                <a:cs typeface="Times New Roman"/>
              </a:rPr>
              <a:t>i</a:t>
            </a:r>
            <a:endParaRPr baseline="-27777"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9825" y="259453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4125" y="2045666"/>
            <a:ext cx="19367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5462" sz="1800" spc="44" i="1">
                <a:latin typeface="Times New Roman"/>
                <a:cs typeface="Times New Roman"/>
              </a:rPr>
              <a:t>g</a:t>
            </a:r>
            <a:r>
              <a:rPr dirty="0" sz="700" spc="30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0375" y="1861113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7925" y="1861113"/>
            <a:ext cx="26670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8915" algn="l"/>
              </a:tabLst>
            </a:pP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8350" y="2598116"/>
            <a:ext cx="136842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0833" sz="1800" spc="-60">
                <a:latin typeface="Symbol"/>
                <a:cs typeface="Symbol"/>
              </a:rPr>
              <a:t></a:t>
            </a:r>
            <a:r>
              <a:rPr dirty="0" sz="1200" spc="-40">
                <a:latin typeface="Times New Roman"/>
                <a:cs typeface="Times New Roman"/>
              </a:rPr>
              <a:t>the </a:t>
            </a:r>
            <a:r>
              <a:rPr dirty="0" sz="1200" spc="-30">
                <a:latin typeface="Times New Roman"/>
                <a:cs typeface="Times New Roman"/>
              </a:rPr>
              <a:t>other </a:t>
            </a:r>
            <a:r>
              <a:rPr dirty="0" sz="1200" spc="-35">
                <a:latin typeface="Times New Roman"/>
                <a:cs typeface="Times New Roman"/>
              </a:rPr>
              <a:t>players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Times New Roman"/>
                <a:cs typeface="Times New Roman"/>
              </a:rPr>
              <a:t>play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33750" y="2512391"/>
            <a:ext cx="7112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33750" y="2036886"/>
            <a:ext cx="1795145" cy="53975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algn="ctr" marR="119380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latin typeface="Times New Roman"/>
                <a:cs typeface="Times New Roman"/>
              </a:rPr>
              <a:t>?</a:t>
            </a:r>
            <a:endParaRPr sz="12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585"/>
              </a:spcBef>
            </a:pPr>
            <a:r>
              <a:rPr dirty="0" sz="1200" spc="-40">
                <a:latin typeface="Symbol"/>
                <a:cs typeface="Symbol"/>
              </a:rPr>
              <a:t></a:t>
            </a:r>
            <a:r>
              <a:rPr dirty="0" sz="1200" spc="-40">
                <a:latin typeface="Times New Roman"/>
                <a:cs typeface="Times New Roman"/>
              </a:rPr>
              <a:t>Payoff </a:t>
            </a:r>
            <a:r>
              <a:rPr dirty="0" sz="1200" spc="-15">
                <a:latin typeface="Times New Roman"/>
                <a:cs typeface="Times New Roman"/>
              </a:rPr>
              <a:t>to </a:t>
            </a:r>
            <a:r>
              <a:rPr dirty="0" sz="1200" spc="-45">
                <a:latin typeface="Times New Roman"/>
                <a:cs typeface="Times New Roman"/>
              </a:rPr>
              <a:t>farmer </a:t>
            </a:r>
            <a:r>
              <a:rPr dirty="0" sz="1200" spc="-50">
                <a:latin typeface="Times New Roman"/>
                <a:cs typeface="Times New Roman"/>
              </a:rPr>
              <a:t>i, </a:t>
            </a:r>
            <a:r>
              <a:rPr dirty="0" sz="1200" spc="-60">
                <a:latin typeface="Times New Roman"/>
                <a:cs typeface="Times New Roman"/>
              </a:rPr>
              <a:t>assuming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2598116"/>
            <a:ext cx="27686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spc="14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4575" y="1773595"/>
            <a:ext cx="814069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 spc="-135">
                <a:latin typeface="Symbol"/>
                <a:cs typeface="Symbol"/>
              </a:rPr>
              <a:t></a:t>
            </a:r>
            <a:r>
              <a:rPr dirty="0" sz="1200" spc="-135" i="1">
                <a:latin typeface="Times New Roman"/>
                <a:cs typeface="Times New Roman"/>
              </a:rPr>
              <a:t>g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3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MT Extra"/>
                <a:cs typeface="MT Extra"/>
              </a:rPr>
              <a:t>…</a:t>
            </a:r>
            <a:r>
              <a:rPr dirty="0" sz="1200" spc="-30" i="1">
                <a:latin typeface="Times New Roman"/>
                <a:cs typeface="Times New Roman"/>
              </a:rPr>
              <a:t>g</a:t>
            </a:r>
            <a:r>
              <a:rPr dirty="0" sz="1200" spc="50" i="1">
                <a:latin typeface="Times New Roman"/>
                <a:cs typeface="Times New Roman"/>
              </a:rPr>
              <a:t> </a:t>
            </a:r>
            <a:r>
              <a:rPr dirty="0" sz="1900" spc="-254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0225" y="1482725"/>
            <a:ext cx="25654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Let’s </a:t>
            </a:r>
            <a:r>
              <a:rPr dirty="0" sz="950" spc="20">
                <a:solidFill>
                  <a:srgbClr val="A50020"/>
                </a:solidFill>
                <a:latin typeface="Arial"/>
                <a:cs typeface="Arial"/>
              </a:rPr>
              <a:t>Assume </a:t>
            </a:r>
            <a:r>
              <a:rPr dirty="0" sz="950" spc="10">
                <a:latin typeface="Arial"/>
                <a:cs typeface="Arial"/>
              </a:rPr>
              <a:t>a </a:t>
            </a:r>
            <a:r>
              <a:rPr dirty="0" sz="950" spc="-5">
                <a:latin typeface="Arial"/>
                <a:cs typeface="Arial"/>
              </a:rPr>
              <a:t>pure </a:t>
            </a:r>
            <a:r>
              <a:rPr dirty="0" sz="950" spc="15">
                <a:solidFill>
                  <a:srgbClr val="A50020"/>
                </a:solidFill>
                <a:latin typeface="Arial"/>
                <a:cs typeface="Arial"/>
              </a:rPr>
              <a:t>Nash Equilibrium</a:t>
            </a:r>
            <a:r>
              <a:rPr dirty="0" sz="950" spc="-6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dirty="0" sz="950" spc="30">
                <a:latin typeface="Arial"/>
                <a:cs typeface="Arial"/>
              </a:rPr>
              <a:t>exists.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0225" y="1711325"/>
            <a:ext cx="3270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Call</a:t>
            </a:r>
            <a:r>
              <a:rPr dirty="0" sz="950" spc="-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27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9100" y="396613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*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4275" y="2946963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14575" y="3693491"/>
            <a:ext cx="39370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5">
                <a:latin typeface="Times New Roman"/>
                <a:cs typeface="Times New Roman"/>
              </a:rPr>
              <a:t>THEN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14575" y="3093416"/>
            <a:ext cx="171767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30">
                <a:latin typeface="Times New Roman"/>
                <a:cs typeface="Times New Roman"/>
              </a:rPr>
              <a:t>Notational </a:t>
            </a:r>
            <a:r>
              <a:rPr dirty="0" sz="1200" spc="-45">
                <a:latin typeface="Times New Roman"/>
                <a:cs typeface="Times New Roman"/>
              </a:rPr>
              <a:t>Convenienc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38525" y="4070913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2975" y="2946963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84450" y="3922575"/>
            <a:ext cx="768350" cy="4038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35"/>
              </a:spcBef>
            </a:pPr>
            <a:r>
              <a:rPr dirty="0" sz="1750" spc="20">
                <a:latin typeface="Times New Roman"/>
                <a:cs typeface="Times New Roman"/>
              </a:rPr>
              <a:t>arg</a:t>
            </a:r>
            <a:r>
              <a:rPr dirty="0" sz="1750" spc="-315">
                <a:latin typeface="Times New Roman"/>
                <a:cs typeface="Times New Roman"/>
              </a:rPr>
              <a:t> </a:t>
            </a:r>
            <a:r>
              <a:rPr dirty="0" sz="1750" spc="15">
                <a:latin typeface="Times New Roman"/>
                <a:cs typeface="Times New Roman"/>
              </a:rPr>
              <a:t>max</a:t>
            </a:r>
            <a:endParaRPr sz="1750">
              <a:latin typeface="Times New Roman"/>
              <a:cs typeface="Times New Roman"/>
            </a:endParaRPr>
          </a:p>
          <a:p>
            <a:pPr algn="ctr" marR="15875">
              <a:lnSpc>
                <a:spcPct val="100000"/>
              </a:lnSpc>
            </a:pPr>
            <a:r>
              <a:rPr dirty="0" sz="700" spc="10" i="1">
                <a:latin typeface="Times New Roman"/>
                <a:cs typeface="Times New Roman"/>
              </a:rPr>
              <a:t>g</a:t>
            </a:r>
            <a:r>
              <a:rPr dirty="0" baseline="-27777" sz="750" spc="15" i="1">
                <a:latin typeface="Times New Roman"/>
                <a:cs typeface="Times New Roman"/>
              </a:rPr>
              <a:t>i</a:t>
            </a:r>
            <a:endParaRPr baseline="-27777" sz="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2125" y="4070913"/>
            <a:ext cx="2552065" cy="615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47700">
              <a:lnSpc>
                <a:spcPct val="100000"/>
              </a:lnSpc>
              <a:spcBef>
                <a:spcPts val="95"/>
              </a:spcBef>
              <a:tabLst>
                <a:tab pos="2180590" algn="l"/>
                <a:tab pos="245681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i	i	</a:t>
            </a:r>
            <a:r>
              <a:rPr dirty="0" sz="700" spc="-5">
                <a:latin typeface="Symbol"/>
                <a:cs typeface="Symbol"/>
              </a:rPr>
              <a:t></a:t>
            </a:r>
            <a:r>
              <a:rPr dirty="0" sz="700" spc="-145">
                <a:latin typeface="Times New Roman"/>
                <a:cs typeface="Times New Roman"/>
              </a:rPr>
              <a:t> 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09825" y="396613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5150" y="3547038"/>
            <a:ext cx="113664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25" i="1">
                <a:latin typeface="Times New Roman"/>
                <a:cs typeface="Times New Roman"/>
              </a:rPr>
              <a:t>j</a:t>
            </a:r>
            <a:r>
              <a:rPr dirty="0" sz="700" spc="-15">
                <a:latin typeface="Symbol"/>
                <a:cs typeface="Symbol"/>
              </a:rPr>
              <a:t>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3275" y="3337488"/>
            <a:ext cx="444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8450" y="333748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67175" y="2946963"/>
            <a:ext cx="4000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6065" algn="l"/>
              </a:tabLst>
            </a:pPr>
            <a:r>
              <a:rPr dirty="0" sz="700" spc="25" i="1">
                <a:latin typeface="Times New Roman"/>
                <a:cs typeface="Times New Roman"/>
              </a:rPr>
              <a:t>i</a:t>
            </a:r>
            <a:r>
              <a:rPr dirty="0" sz="700" spc="-15">
                <a:latin typeface="Symbol"/>
                <a:cs typeface="Symbol"/>
              </a:rPr>
              <a:t>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25" i="1">
                <a:latin typeface="Times New Roman"/>
                <a:cs typeface="Times New Roman"/>
              </a:rPr>
              <a:t>i</a:t>
            </a:r>
            <a:r>
              <a:rPr dirty="0" sz="700" spc="-15">
                <a:latin typeface="Symbol"/>
                <a:cs typeface="Symbol"/>
              </a:rPr>
              <a:t>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4250" y="2842188"/>
            <a:ext cx="128587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99390" algn="l"/>
                <a:tab pos="551815" algn="l"/>
                <a:tab pos="818515" algn="l"/>
                <a:tab pos="1228090" algn="l"/>
              </a:tabLst>
            </a:pP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24225" y="3797777"/>
            <a:ext cx="1071245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56540" algn="l"/>
              </a:tabLst>
            </a:pPr>
            <a:r>
              <a:rPr dirty="0" sz="2550" spc="-555">
                <a:latin typeface="Symbol"/>
                <a:cs typeface="Symbol"/>
              </a:rPr>
              <a:t></a:t>
            </a: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36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7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  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2550" spc="-470">
                <a:latin typeface="Symbol"/>
                <a:cs typeface="Symbol"/>
              </a:rPr>
              <a:t>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24100" y="3969716"/>
            <a:ext cx="27686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spc="14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24100" y="3341066"/>
            <a:ext cx="102235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932815" algn="l"/>
              </a:tabLst>
            </a:pPr>
            <a:r>
              <a:rPr dirty="0" sz="1200" spc="-50">
                <a:latin typeface="Times New Roman"/>
                <a:cs typeface="Times New Roman"/>
              </a:rPr>
              <a:t>writ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 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  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" i="1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32375" y="2512391"/>
            <a:ext cx="121920" cy="493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ts val="1285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  <a:p>
            <a:pPr marL="25400">
              <a:lnSpc>
                <a:spcPts val="1125"/>
              </a:lnSpc>
            </a:pP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  <a:p>
            <a:pPr marL="25400">
              <a:lnSpc>
                <a:spcPts val="1280"/>
              </a:lnSpc>
            </a:pPr>
            <a:r>
              <a:rPr dirty="0" sz="1200" spc="-235">
                <a:latin typeface="Symbol"/>
                <a:cs typeface="Symbol"/>
              </a:rPr>
              <a:t></a:t>
            </a:r>
            <a:r>
              <a:rPr dirty="0" baseline="-32407" sz="1800" spc="-352">
                <a:latin typeface="Symbol"/>
                <a:cs typeface="Symbol"/>
              </a:rPr>
              <a:t></a:t>
            </a:r>
            <a:endParaRPr baseline="-32407" sz="18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33750" y="2883866"/>
            <a:ext cx="22860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Symbol"/>
                <a:cs typeface="Symbol"/>
              </a:rPr>
              <a:t>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28925" y="3303450"/>
            <a:ext cx="54864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37490" algn="l"/>
              </a:tabLst>
            </a:pPr>
            <a:r>
              <a:rPr dirty="0" sz="700" spc="-10">
                <a:latin typeface="Symbol"/>
                <a:cs typeface="Symbol"/>
              </a:rPr>
              <a:t></a:t>
            </a:r>
            <a:r>
              <a:rPr dirty="0" sz="700" spc="-10" i="1">
                <a:latin typeface="Times New Roman"/>
                <a:cs typeface="Times New Roman"/>
              </a:rPr>
              <a:t>i	</a:t>
            </a:r>
            <a:r>
              <a:rPr dirty="0" baseline="1587" sz="2625" spc="37">
                <a:latin typeface="Symbol"/>
                <a:cs typeface="Symbol"/>
              </a:rPr>
              <a:t></a:t>
            </a:r>
            <a:r>
              <a:rPr dirty="0" baseline="1587" sz="2625" spc="652">
                <a:latin typeface="Times New Roman"/>
                <a:cs typeface="Times New Roman"/>
              </a:rPr>
              <a:t> </a:t>
            </a:r>
            <a:r>
              <a:rPr dirty="0" sz="700" spc="-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90900" y="2754670"/>
            <a:ext cx="1490345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 spc="-135">
                <a:latin typeface="Symbol"/>
                <a:cs typeface="Symbol"/>
              </a:rPr>
              <a:t></a:t>
            </a:r>
            <a:r>
              <a:rPr dirty="0" sz="1200" spc="-135" i="1">
                <a:latin typeface="Times New Roman"/>
                <a:cs typeface="Times New Roman"/>
              </a:rPr>
              <a:t>g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114">
                <a:latin typeface="Times New Roman"/>
                <a:cs typeface="Times New Roman"/>
              </a:rPr>
              <a:t>,</a:t>
            </a:r>
            <a:r>
              <a:rPr dirty="0" sz="1200" spc="-114">
                <a:latin typeface="MT Extra"/>
                <a:cs typeface="MT Extra"/>
              </a:rPr>
              <a:t>…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3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MT Extra"/>
                <a:cs typeface="MT Extra"/>
              </a:rPr>
              <a:t>…</a:t>
            </a:r>
            <a:r>
              <a:rPr dirty="0" sz="1200" spc="-30" i="1">
                <a:latin typeface="Times New Roman"/>
                <a:cs typeface="Times New Roman"/>
              </a:rPr>
              <a:t>g</a:t>
            </a:r>
            <a:r>
              <a:rPr dirty="0" sz="1200" spc="140" i="1">
                <a:latin typeface="Times New Roman"/>
                <a:cs typeface="Times New Roman"/>
              </a:rPr>
              <a:t> </a:t>
            </a:r>
            <a:r>
              <a:rPr dirty="0" sz="1900" spc="-254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86200" y="619498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24100" y="6093791"/>
            <a:ext cx="134683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30">
                <a:latin typeface="Times New Roman"/>
                <a:cs typeface="Times New Roman"/>
              </a:rPr>
              <a:t>What </a:t>
            </a:r>
            <a:r>
              <a:rPr dirty="0" sz="1200" spc="-25">
                <a:latin typeface="Times New Roman"/>
                <a:cs typeface="Times New Roman"/>
              </a:rPr>
              <a:t>can </a:t>
            </a:r>
            <a:r>
              <a:rPr dirty="0" sz="1200" spc="-20">
                <a:latin typeface="Times New Roman"/>
                <a:cs typeface="Times New Roman"/>
              </a:rPr>
              <a:t>we</a:t>
            </a:r>
            <a:r>
              <a:rPr dirty="0" sz="1200" spc="-229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say about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24175" y="680458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g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09825" y="6541950"/>
            <a:ext cx="917575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99390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i	</a:t>
            </a:r>
            <a:r>
              <a:rPr dirty="0" baseline="1587" sz="2625" spc="30">
                <a:latin typeface="Times New Roman"/>
                <a:cs typeface="Times New Roman"/>
              </a:rPr>
              <a:t>arg</a:t>
            </a:r>
            <a:r>
              <a:rPr dirty="0" baseline="1587" sz="2625" spc="-487">
                <a:latin typeface="Times New Roman"/>
                <a:cs typeface="Times New Roman"/>
              </a:rPr>
              <a:t> </a:t>
            </a:r>
            <a:r>
              <a:rPr dirty="0" baseline="1587" sz="2625" spc="22">
                <a:latin typeface="Times New Roman"/>
                <a:cs typeface="Times New Roman"/>
              </a:rPr>
              <a:t>max</a:t>
            </a:r>
            <a:endParaRPr baseline="1587" sz="26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38400" y="5947338"/>
            <a:ext cx="61912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8915" algn="l"/>
                <a:tab pos="561340" algn="l"/>
              </a:tabLst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2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71800" y="6858402"/>
            <a:ext cx="304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500" spc="-5" i="1">
                <a:latin typeface="Times New Roman"/>
                <a:cs typeface="Times New Roman"/>
              </a:rPr>
              <a:t>i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09825" y="657598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94125" y="6027116"/>
            <a:ext cx="19367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5462" sz="1800" spc="44" i="1">
                <a:latin typeface="Times New Roman"/>
                <a:cs typeface="Times New Roman"/>
              </a:rPr>
              <a:t>g</a:t>
            </a:r>
            <a:r>
              <a:rPr dirty="0" sz="700" spc="30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47925" y="5842563"/>
            <a:ext cx="60960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08915" algn="l"/>
                <a:tab pos="551815" algn="l"/>
              </a:tabLst>
            </a:pP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333750" y="6493841"/>
            <a:ext cx="179514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723389" algn="l"/>
              </a:tabLst>
            </a:pPr>
            <a:r>
              <a:rPr dirty="0" sz="1200" spc="-5">
                <a:latin typeface="Symbol"/>
                <a:cs typeface="Symbol"/>
              </a:rPr>
              <a:t></a:t>
            </a:r>
            <a:r>
              <a:rPr dirty="0" sz="1200" spc="-5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24100" y="6579566"/>
            <a:ext cx="27686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spc="14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14575" y="5755045"/>
            <a:ext cx="814069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 spc="-135">
                <a:latin typeface="Symbol"/>
                <a:cs typeface="Symbol"/>
              </a:rPr>
              <a:t></a:t>
            </a:r>
            <a:r>
              <a:rPr dirty="0" sz="1200" spc="-135" i="1">
                <a:latin typeface="Times New Roman"/>
                <a:cs typeface="Times New Roman"/>
              </a:rPr>
              <a:t>g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3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MT Extra"/>
                <a:cs typeface="MT Extra"/>
              </a:rPr>
              <a:t>…</a:t>
            </a:r>
            <a:r>
              <a:rPr dirty="0" sz="1200" spc="-30" i="1">
                <a:latin typeface="Times New Roman"/>
                <a:cs typeface="Times New Roman"/>
              </a:rPr>
              <a:t>g</a:t>
            </a:r>
            <a:r>
              <a:rPr dirty="0" sz="1200" spc="50" i="1">
                <a:latin typeface="Times New Roman"/>
                <a:cs typeface="Times New Roman"/>
              </a:rPr>
              <a:t> </a:t>
            </a:r>
            <a:r>
              <a:rPr dirty="0" sz="1900" spc="-254">
                <a:latin typeface="Symbol"/>
                <a:cs typeface="Symbol"/>
              </a:rPr>
              <a:t>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800225" y="5464175"/>
            <a:ext cx="25654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Let’s </a:t>
            </a:r>
            <a:r>
              <a:rPr dirty="0" sz="950" spc="20">
                <a:solidFill>
                  <a:srgbClr val="A50020"/>
                </a:solidFill>
                <a:latin typeface="Arial"/>
                <a:cs typeface="Arial"/>
              </a:rPr>
              <a:t>Assume </a:t>
            </a:r>
            <a:r>
              <a:rPr dirty="0" sz="950" spc="10">
                <a:latin typeface="Arial"/>
                <a:cs typeface="Arial"/>
              </a:rPr>
              <a:t>a </a:t>
            </a:r>
            <a:r>
              <a:rPr dirty="0" sz="950" spc="-5">
                <a:latin typeface="Arial"/>
                <a:cs typeface="Arial"/>
              </a:rPr>
              <a:t>pure </a:t>
            </a:r>
            <a:r>
              <a:rPr dirty="0" sz="950" spc="15">
                <a:solidFill>
                  <a:srgbClr val="A50020"/>
                </a:solidFill>
                <a:latin typeface="Arial"/>
                <a:cs typeface="Arial"/>
              </a:rPr>
              <a:t>Nash Equilibrium</a:t>
            </a:r>
            <a:r>
              <a:rPr dirty="0" sz="950" spc="-6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dirty="0" sz="950" spc="30">
                <a:latin typeface="Arial"/>
                <a:cs typeface="Arial"/>
              </a:rPr>
              <a:t>exists.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00225" y="5692775"/>
            <a:ext cx="3270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Call</a:t>
            </a:r>
            <a:r>
              <a:rPr dirty="0" sz="950" spc="-3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it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46575" y="5711825"/>
            <a:ext cx="8921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-5">
                <a:latin typeface="Arial"/>
                <a:cs typeface="Arial"/>
              </a:rPr>
              <a:t>g*</a:t>
            </a:r>
            <a:r>
              <a:rPr dirty="0" baseline="-21367" sz="975" spc="-7">
                <a:latin typeface="Arial"/>
                <a:cs typeface="Arial"/>
              </a:rPr>
              <a:t>i </a:t>
            </a:r>
            <a:r>
              <a:rPr dirty="0" sz="950" spc="15">
                <a:latin typeface="Arial"/>
                <a:cs typeface="Arial"/>
              </a:rPr>
              <a:t>must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satisfy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308350" y="6350966"/>
            <a:ext cx="184594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200" spc="-40">
                <a:latin typeface="Symbol"/>
                <a:cs typeface="Symbol"/>
              </a:rPr>
              <a:t></a:t>
            </a:r>
            <a:r>
              <a:rPr dirty="0" sz="1200" spc="-40">
                <a:latin typeface="Times New Roman"/>
                <a:cs typeface="Times New Roman"/>
              </a:rPr>
              <a:t>Payoff </a:t>
            </a:r>
            <a:r>
              <a:rPr dirty="0" sz="1200" spc="-15">
                <a:latin typeface="Times New Roman"/>
                <a:cs typeface="Times New Roman"/>
              </a:rPr>
              <a:t>to </a:t>
            </a:r>
            <a:r>
              <a:rPr dirty="0" sz="1200" spc="-45">
                <a:latin typeface="Times New Roman"/>
                <a:cs typeface="Times New Roman"/>
              </a:rPr>
              <a:t>farmer </a:t>
            </a:r>
            <a:r>
              <a:rPr dirty="0" sz="1200" spc="-50">
                <a:latin typeface="Times New Roman"/>
                <a:cs typeface="Times New Roman"/>
              </a:rPr>
              <a:t>i, </a:t>
            </a:r>
            <a:r>
              <a:rPr dirty="0" sz="1200" spc="-240">
                <a:latin typeface="Times New Roman"/>
                <a:cs typeface="Times New Roman"/>
              </a:rPr>
              <a:t>a</a:t>
            </a:r>
            <a:r>
              <a:rPr dirty="0" baseline="-32163" sz="1425" spc="-359">
                <a:latin typeface="Arial"/>
                <a:cs typeface="Arial"/>
              </a:rPr>
              <a:t>t</a:t>
            </a:r>
            <a:r>
              <a:rPr dirty="0" sz="1200" spc="-240">
                <a:latin typeface="Times New Roman"/>
                <a:cs typeface="Times New Roman"/>
              </a:rPr>
              <a:t>s</a:t>
            </a:r>
            <a:r>
              <a:rPr dirty="0" baseline="-32163" sz="1425" spc="-359">
                <a:latin typeface="Arial"/>
                <a:cs typeface="Arial"/>
              </a:rPr>
              <a:t>h</a:t>
            </a:r>
            <a:r>
              <a:rPr dirty="0" sz="1200" spc="-240">
                <a:latin typeface="Times New Roman"/>
                <a:cs typeface="Times New Roman"/>
              </a:rPr>
              <a:t>s</a:t>
            </a:r>
            <a:r>
              <a:rPr dirty="0" baseline="-32163" sz="1425" spc="-359">
                <a:latin typeface="Arial"/>
                <a:cs typeface="Arial"/>
              </a:rPr>
              <a:t>e</a:t>
            </a:r>
            <a:r>
              <a:rPr dirty="0" sz="1200" spc="-240">
                <a:latin typeface="Times New Roman"/>
                <a:cs typeface="Times New Roman"/>
              </a:rPr>
              <a:t>u</a:t>
            </a:r>
            <a:r>
              <a:rPr dirty="0" baseline="-32163" sz="1425" spc="-359">
                <a:latin typeface="Arial"/>
                <a:cs typeface="Arial"/>
              </a:rPr>
              <a:t>r</a:t>
            </a:r>
            <a:r>
              <a:rPr dirty="0" sz="1200" spc="-240">
                <a:latin typeface="Times New Roman"/>
                <a:cs typeface="Times New Roman"/>
              </a:rPr>
              <a:t>m</a:t>
            </a:r>
            <a:r>
              <a:rPr dirty="0" baseline="-32163" sz="1425" spc="-359">
                <a:latin typeface="Arial"/>
                <a:cs typeface="Arial"/>
              </a:rPr>
              <a:t>ef</a:t>
            </a:r>
            <a:r>
              <a:rPr dirty="0" sz="1200" spc="-240">
                <a:latin typeface="Times New Roman"/>
                <a:cs typeface="Times New Roman"/>
              </a:rPr>
              <a:t>i</a:t>
            </a:r>
            <a:r>
              <a:rPr dirty="0" baseline="-32163" sz="1425" spc="-359">
                <a:latin typeface="Arial"/>
                <a:cs typeface="Arial"/>
              </a:rPr>
              <a:t>o</a:t>
            </a:r>
            <a:r>
              <a:rPr dirty="0" sz="1200" spc="-240">
                <a:latin typeface="Times New Roman"/>
                <a:cs typeface="Times New Roman"/>
              </a:rPr>
              <a:t>n</a:t>
            </a:r>
            <a:r>
              <a:rPr dirty="0" baseline="-32163" sz="1425" spc="-359">
                <a:latin typeface="Arial"/>
                <a:cs typeface="Arial"/>
              </a:rPr>
              <a:t>r</a:t>
            </a:r>
            <a:r>
              <a:rPr dirty="0" sz="1200" spc="-240">
                <a:latin typeface="Times New Roman"/>
                <a:cs typeface="Times New Roman"/>
              </a:rPr>
              <a:t>g</a:t>
            </a:r>
            <a:r>
              <a:rPr dirty="0" baseline="-32163" sz="1425" spc="-359">
                <a:latin typeface="Arial"/>
                <a:cs typeface="Arial"/>
              </a:rPr>
              <a:t>e</a:t>
            </a:r>
            <a:r>
              <a:rPr dirty="0" baseline="-32163" sz="1425" spc="-345">
                <a:latin typeface="Arial"/>
                <a:cs typeface="Arial"/>
              </a:rPr>
              <a:t> </a:t>
            </a:r>
            <a:r>
              <a:rPr dirty="0" sz="1200" spc="-5"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57650" y="5970120"/>
            <a:ext cx="2317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u="sng" sz="12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dirty="0" u="sng" sz="12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12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4425" y="6166504"/>
            <a:ext cx="3803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8511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i	</a:t>
            </a:r>
            <a:r>
              <a:rPr dirty="0" sz="700" spc="-5">
                <a:latin typeface="Symbol"/>
                <a:cs typeface="Symbol"/>
              </a:rPr>
              <a:t></a:t>
            </a:r>
            <a:r>
              <a:rPr dirty="0" sz="700" spc="-145">
                <a:latin typeface="Times New Roman"/>
                <a:cs typeface="Times New Roman"/>
              </a:rPr>
              <a:t> 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33850" y="6103316"/>
            <a:ext cx="29464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256540" algn="l"/>
              </a:tabLst>
            </a:pPr>
            <a:r>
              <a:rPr dirty="0" baseline="2314" sz="1800" spc="-7">
                <a:latin typeface="Times New Roman"/>
                <a:cs typeface="Times New Roman"/>
              </a:rPr>
              <a:t>?</a:t>
            </a:r>
            <a:r>
              <a:rPr dirty="0" baseline="2314" sz="1800" spc="-7">
                <a:latin typeface="Times New Roman"/>
                <a:cs typeface="Times New Roman"/>
              </a:rPr>
              <a:t>	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10050" y="6290329"/>
            <a:ext cx="374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27550" y="6065370"/>
            <a:ext cx="1054100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200" spc="-5">
                <a:latin typeface="Times New Roman"/>
                <a:cs typeface="Times New Roman"/>
              </a:rPr>
              <a:t>36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30" i="1">
                <a:latin typeface="Times New Roman"/>
                <a:cs typeface="Times New Roman"/>
              </a:rPr>
              <a:t>g</a:t>
            </a:r>
            <a:r>
              <a:rPr dirty="0" baseline="39682" sz="1050" spc="44">
                <a:latin typeface="Times New Roman"/>
                <a:cs typeface="Times New Roman"/>
              </a:rPr>
              <a:t>*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G</a:t>
            </a:r>
            <a:r>
              <a:rPr dirty="0" baseline="39682" sz="1050" spc="22">
                <a:latin typeface="Times New Roman"/>
                <a:cs typeface="Times New Roman"/>
              </a:rPr>
              <a:t>*</a:t>
            </a:r>
            <a:r>
              <a:rPr dirty="0" baseline="39682" sz="1050" spc="18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289425" y="5998695"/>
            <a:ext cx="1936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5462" sz="1800" spc="44" i="1">
                <a:latin typeface="Times New Roman"/>
                <a:cs typeface="Times New Roman"/>
              </a:rPr>
              <a:t>g</a:t>
            </a:r>
            <a:r>
              <a:rPr dirty="0" sz="700" spc="30">
                <a:latin typeface="Times New Roman"/>
                <a:cs typeface="Times New Roman"/>
              </a:rPr>
              <a:t>*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032250" y="6189195"/>
            <a:ext cx="26987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sz="1200" spc="20">
                <a:latin typeface="Symbol"/>
                <a:cs typeface="Symbol"/>
              </a:rPr>
              <a:t></a:t>
            </a:r>
            <a:r>
              <a:rPr dirty="0" sz="1200" spc="20" i="1">
                <a:latin typeface="Times New Roman"/>
                <a:cs typeface="Times New Roman"/>
              </a:rPr>
              <a:t>g</a:t>
            </a:r>
            <a:r>
              <a:rPr dirty="0" baseline="47619" sz="1050" spc="30">
                <a:latin typeface="Times New Roman"/>
                <a:cs typeface="Times New Roman"/>
              </a:rPr>
              <a:t>*</a:t>
            </a:r>
            <a:endParaRPr baseline="47619" sz="10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08350" y="6579566"/>
            <a:ext cx="145034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baseline="-20833" sz="1800" spc="-60">
                <a:latin typeface="Symbol"/>
                <a:cs typeface="Symbol"/>
              </a:rPr>
              <a:t></a:t>
            </a:r>
            <a:r>
              <a:rPr dirty="0" sz="1200" spc="-40">
                <a:latin typeface="Times New Roman"/>
                <a:cs typeface="Times New Roman"/>
              </a:rPr>
              <a:t>the </a:t>
            </a:r>
            <a:r>
              <a:rPr dirty="0" sz="1200" spc="-30">
                <a:latin typeface="Times New Roman"/>
                <a:cs typeface="Times New Roman"/>
              </a:rPr>
              <a:t>other </a:t>
            </a:r>
            <a:r>
              <a:rPr dirty="0" sz="1200" spc="-35">
                <a:latin typeface="Times New Roman"/>
                <a:cs typeface="Times New Roman"/>
              </a:rPr>
              <a:t>players </a:t>
            </a:r>
            <a:r>
              <a:rPr dirty="0" sz="1200" spc="-30">
                <a:latin typeface="Times New Roman"/>
                <a:cs typeface="Times New Roman"/>
              </a:rPr>
              <a:t>play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baseline="-47008" sz="975" spc="22">
                <a:latin typeface="Times New Roman"/>
                <a:cs typeface="Times New Roman"/>
              </a:rPr>
              <a:t>*</a:t>
            </a:r>
            <a:endParaRPr baseline="-47008" sz="975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76700" y="6823638"/>
            <a:ext cx="3238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66065" algn="l"/>
              </a:tabLst>
            </a:pP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524250" y="6823638"/>
            <a:ext cx="25717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99390" algn="l"/>
              </a:tabLst>
            </a:pP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33750" y="6865316"/>
            <a:ext cx="178244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89890" algn="l"/>
                <a:tab pos="732790" algn="l"/>
                <a:tab pos="999490" algn="l"/>
                <a:tab pos="1418590" algn="l"/>
                <a:tab pos="1723389" algn="l"/>
              </a:tabLst>
            </a:pPr>
            <a:r>
              <a:rPr dirty="0" sz="1200" spc="-5">
                <a:latin typeface="Symbol"/>
                <a:cs typeface="Symbol"/>
              </a:rPr>
              <a:t></a:t>
            </a:r>
            <a:r>
              <a:rPr dirty="0" sz="1200" spc="-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	2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r>
              <a:rPr dirty="0" sz="700">
                <a:latin typeface="Symbol"/>
                <a:cs typeface="Symbol"/>
              </a:rPr>
              <a:t></a:t>
            </a:r>
            <a:r>
              <a:rPr dirty="0" sz="700">
                <a:latin typeface="Times New Roman"/>
                <a:cs typeface="Times New Roman"/>
              </a:rPr>
              <a:t>1	</a:t>
            </a:r>
            <a:r>
              <a:rPr dirty="0" sz="700" i="1">
                <a:latin typeface="Times New Roman"/>
                <a:cs typeface="Times New Roman"/>
              </a:rPr>
              <a:t>i</a:t>
            </a:r>
            <a:r>
              <a:rPr dirty="0" sz="700">
                <a:latin typeface="Symbol"/>
                <a:cs typeface="Symbol"/>
              </a:rPr>
              <a:t></a:t>
            </a:r>
            <a:r>
              <a:rPr dirty="0" sz="700">
                <a:latin typeface="Times New Roman"/>
                <a:cs typeface="Times New Roman"/>
              </a:rPr>
              <a:t>1	</a:t>
            </a:r>
            <a:r>
              <a:rPr dirty="0" sz="700" spc="-5" i="1">
                <a:latin typeface="Times New Roman"/>
                <a:cs typeface="Times New Roman"/>
              </a:rPr>
              <a:t>n	</a:t>
            </a:r>
            <a:r>
              <a:rPr dirty="0" sz="1200" spc="-165">
                <a:latin typeface="Symbol"/>
                <a:cs typeface="Symbol"/>
              </a:rPr>
              <a:t>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390900" y="6736120"/>
            <a:ext cx="1602740" cy="316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900" spc="-135">
                <a:latin typeface="Symbol"/>
                <a:cs typeface="Symbol"/>
              </a:rPr>
              <a:t></a:t>
            </a:r>
            <a:r>
              <a:rPr dirty="0" sz="1200" spc="-135" i="1">
                <a:latin typeface="Times New Roman"/>
                <a:cs typeface="Times New Roman"/>
              </a:rPr>
              <a:t>g</a:t>
            </a:r>
            <a:r>
              <a:rPr dirty="0" sz="1200" spc="3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114">
                <a:latin typeface="Times New Roman"/>
                <a:cs typeface="Times New Roman"/>
              </a:rPr>
              <a:t>,</a:t>
            </a:r>
            <a:r>
              <a:rPr dirty="0" sz="1200" spc="-114">
                <a:latin typeface="MT Extra"/>
                <a:cs typeface="MT Extra"/>
              </a:rPr>
              <a:t>…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g </a:t>
            </a:r>
            <a:r>
              <a:rPr dirty="0" sz="1200" spc="-30">
                <a:latin typeface="Times New Roman"/>
                <a:cs typeface="Times New Roman"/>
              </a:rPr>
              <a:t>,</a:t>
            </a:r>
            <a:r>
              <a:rPr dirty="0" sz="1200" spc="-30">
                <a:latin typeface="MT Extra"/>
                <a:cs typeface="MT Extra"/>
              </a:rPr>
              <a:t>…</a:t>
            </a:r>
            <a:r>
              <a:rPr dirty="0" sz="1200" spc="-30" i="1">
                <a:latin typeface="Times New Roman"/>
                <a:cs typeface="Times New Roman"/>
              </a:rPr>
              <a:t>g </a:t>
            </a:r>
            <a:r>
              <a:rPr dirty="0" sz="1900" spc="-254">
                <a:latin typeface="Symbol"/>
                <a:cs typeface="Symbol"/>
              </a:rPr>
              <a:t></a:t>
            </a:r>
            <a:r>
              <a:rPr dirty="0" sz="1900" spc="-285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70450" y="6646241"/>
            <a:ext cx="31686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dirty="0" u="sng" baseline="23148" sz="1800" spc="-3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7246" sz="1725" spc="22">
                <a:latin typeface="Times New Roman"/>
                <a:cs typeface="Times New Roman"/>
              </a:rPr>
              <a:t>3</a:t>
            </a:r>
            <a:r>
              <a:rPr dirty="0" baseline="7246" sz="1725" spc="375">
                <a:latin typeface="Times New Roman"/>
                <a:cs typeface="Times New Roman"/>
              </a:rPr>
              <a:t> </a:t>
            </a:r>
            <a:r>
              <a:rPr dirty="0" baseline="2314" sz="1800" spc="-52">
                <a:latin typeface="Symbol"/>
                <a:cs typeface="Symbol"/>
              </a:rPr>
              <a:t></a:t>
            </a:r>
            <a:r>
              <a:rPr dirty="0" sz="650" spc="-35">
                <a:latin typeface="Times New Roman"/>
                <a:cs typeface="Times New Roman"/>
              </a:rPr>
              <a:t>*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86250" y="6714191"/>
            <a:ext cx="80899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732790" algn="l"/>
              </a:tabLst>
            </a:pPr>
            <a:r>
              <a:rPr dirty="0" sz="1150" spc="15">
                <a:latin typeface="Times New Roman"/>
                <a:cs typeface="Times New Roman"/>
              </a:rPr>
              <a:t>36</a:t>
            </a:r>
            <a:r>
              <a:rPr dirty="0" sz="1150" spc="-13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Symbol"/>
                <a:cs typeface="Symbol"/>
              </a:rPr>
              <a:t></a:t>
            </a:r>
            <a:r>
              <a:rPr dirty="0" sz="1150" spc="-114">
                <a:latin typeface="Times New Roman"/>
                <a:cs typeface="Times New Roman"/>
              </a:rPr>
              <a:t> </a:t>
            </a:r>
            <a:r>
              <a:rPr dirty="0" sz="1150" spc="20" i="1">
                <a:latin typeface="Times New Roman"/>
                <a:cs typeface="Times New Roman"/>
              </a:rPr>
              <a:t>G </a:t>
            </a:r>
            <a:r>
              <a:rPr dirty="0" sz="1150" spc="280" i="1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Symbol"/>
                <a:cs typeface="Symbol"/>
              </a:rPr>
              <a:t></a:t>
            </a:r>
            <a:r>
              <a:rPr dirty="0" sz="1150" spc="15">
                <a:latin typeface="Times New Roman"/>
                <a:cs typeface="Times New Roman"/>
              </a:rPr>
              <a:t>	</a:t>
            </a:r>
            <a:r>
              <a:rPr dirty="0" sz="1150" spc="-280" i="1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495675" y="3971925"/>
            <a:ext cx="828675" cy="209550"/>
          </a:xfrm>
          <a:custGeom>
            <a:avLst/>
            <a:gdLst/>
            <a:ahLst/>
            <a:cxnLst/>
            <a:rect l="l" t="t" r="r" b="b"/>
            <a:pathLst>
              <a:path w="828675" h="209550">
                <a:moveTo>
                  <a:pt x="0" y="142875"/>
                </a:moveTo>
                <a:lnTo>
                  <a:pt x="19050" y="133350"/>
                </a:lnTo>
                <a:lnTo>
                  <a:pt x="47625" y="209550"/>
                </a:lnTo>
                <a:lnTo>
                  <a:pt x="85725" y="0"/>
                </a:lnTo>
                <a:lnTo>
                  <a:pt x="828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28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495675" y="7953375"/>
            <a:ext cx="828675" cy="209550"/>
          </a:xfrm>
          <a:custGeom>
            <a:avLst/>
            <a:gdLst/>
            <a:ahLst/>
            <a:cxnLst/>
            <a:rect l="l" t="t" r="r" b="b"/>
            <a:pathLst>
              <a:path w="828675" h="209550">
                <a:moveTo>
                  <a:pt x="0" y="142875"/>
                </a:moveTo>
                <a:lnTo>
                  <a:pt x="19050" y="133350"/>
                </a:lnTo>
                <a:lnTo>
                  <a:pt x="47625" y="209550"/>
                </a:lnTo>
                <a:lnTo>
                  <a:pt x="85725" y="0"/>
                </a:lnTo>
                <a:lnTo>
                  <a:pt x="828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4229100" y="794758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Times New Roman"/>
                <a:cs typeface="Times New Roman"/>
              </a:rPr>
              <a:t>*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314575" y="7674941"/>
            <a:ext cx="39370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5">
                <a:latin typeface="Times New Roman"/>
                <a:cs typeface="Times New Roman"/>
              </a:rPr>
              <a:t>THEN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314575" y="7074866"/>
            <a:ext cx="171767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30">
                <a:latin typeface="Times New Roman"/>
                <a:cs typeface="Times New Roman"/>
              </a:rPr>
              <a:t>Notational </a:t>
            </a:r>
            <a:r>
              <a:rPr dirty="0" sz="1200" spc="-45">
                <a:latin typeface="Times New Roman"/>
                <a:cs typeface="Times New Roman"/>
              </a:rPr>
              <a:t>Convenienc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352800" y="7423713"/>
            <a:ext cx="247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384425" y="7913550"/>
            <a:ext cx="981075" cy="394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00">
              <a:lnSpc>
                <a:spcPts val="2065"/>
              </a:lnSpc>
              <a:spcBef>
                <a:spcPts val="135"/>
              </a:spcBef>
              <a:tabLst>
                <a:tab pos="224790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i	</a:t>
            </a:r>
            <a:r>
              <a:rPr dirty="0" baseline="1587" sz="2625" spc="30">
                <a:latin typeface="Times New Roman"/>
                <a:cs typeface="Times New Roman"/>
              </a:rPr>
              <a:t>arg</a:t>
            </a:r>
            <a:r>
              <a:rPr dirty="0" baseline="1587" sz="2625" spc="-450">
                <a:latin typeface="Times New Roman"/>
                <a:cs typeface="Times New Roman"/>
              </a:rPr>
              <a:t> </a:t>
            </a:r>
            <a:r>
              <a:rPr dirty="0" baseline="1587" sz="2625" spc="22">
                <a:latin typeface="Times New Roman"/>
                <a:cs typeface="Times New Roman"/>
              </a:rPr>
              <a:t>max</a:t>
            </a:r>
            <a:endParaRPr baseline="1587" sz="2625">
              <a:latin typeface="Times New Roman"/>
              <a:cs typeface="Times New Roman"/>
            </a:endParaRPr>
          </a:p>
          <a:p>
            <a:pPr algn="ctr" marL="163195">
              <a:lnSpc>
                <a:spcPts val="805"/>
              </a:lnSpc>
            </a:pPr>
            <a:r>
              <a:rPr dirty="0" sz="700" spc="10" i="1">
                <a:latin typeface="Times New Roman"/>
                <a:cs typeface="Times New Roman"/>
              </a:rPr>
              <a:t>g</a:t>
            </a:r>
            <a:r>
              <a:rPr dirty="0" baseline="-27777" sz="750" spc="15" i="1">
                <a:latin typeface="Times New Roman"/>
                <a:cs typeface="Times New Roman"/>
              </a:rPr>
              <a:t>i</a:t>
            </a:r>
            <a:endParaRPr baseline="-27777" sz="7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38525" y="8052363"/>
            <a:ext cx="8756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04190" algn="l"/>
                <a:tab pos="780415" algn="l"/>
              </a:tabLst>
            </a:pPr>
            <a:r>
              <a:rPr dirty="0" sz="700" spc="-5" i="1">
                <a:latin typeface="Times New Roman"/>
                <a:cs typeface="Times New Roman"/>
              </a:rPr>
              <a:t>i	i	</a:t>
            </a:r>
            <a:r>
              <a:rPr dirty="0" sz="700" spc="-5">
                <a:latin typeface="Symbol"/>
                <a:cs typeface="Symbol"/>
              </a:rPr>
              <a:t></a:t>
            </a:r>
            <a:r>
              <a:rPr dirty="0" sz="700" spc="-145">
                <a:latin typeface="Times New Roman"/>
                <a:cs typeface="Times New Roman"/>
              </a:rPr>
              <a:t> 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09825" y="794758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05150" y="7528488"/>
            <a:ext cx="113664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25" i="1">
                <a:latin typeface="Times New Roman"/>
                <a:cs typeface="Times New Roman"/>
              </a:rPr>
              <a:t>j</a:t>
            </a:r>
            <a:r>
              <a:rPr dirty="0" sz="700" spc="-15">
                <a:latin typeface="Symbol"/>
                <a:cs typeface="Symbol"/>
              </a:rPr>
              <a:t>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343275" y="7318938"/>
            <a:ext cx="444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38450" y="7318938"/>
            <a:ext cx="5715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828925" y="7423713"/>
            <a:ext cx="85090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00" spc="-15">
                <a:latin typeface="Symbol"/>
                <a:cs typeface="Symbol"/>
              </a:rPr>
              <a:t></a:t>
            </a:r>
            <a:r>
              <a:rPr dirty="0" sz="700" spc="-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324225" y="7779227"/>
            <a:ext cx="1071245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56540" algn="l"/>
              </a:tabLst>
            </a:pPr>
            <a:r>
              <a:rPr dirty="0" sz="2550" spc="-555">
                <a:latin typeface="Symbol"/>
                <a:cs typeface="Symbol"/>
              </a:rPr>
              <a:t></a:t>
            </a: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200" spc="-5">
                <a:latin typeface="Times New Roman"/>
                <a:cs typeface="Times New Roman"/>
              </a:rPr>
              <a:t>36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7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</a:t>
            </a:r>
            <a:r>
              <a:rPr dirty="0" sz="1200" spc="-13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  </a:t>
            </a:r>
            <a:r>
              <a:rPr dirty="0" sz="1200" spc="-40" i="1">
                <a:latin typeface="Times New Roman"/>
                <a:cs typeface="Times New Roman"/>
              </a:rPr>
              <a:t> </a:t>
            </a:r>
            <a:r>
              <a:rPr dirty="0" sz="2550" spc="-470">
                <a:latin typeface="Symbol"/>
                <a:cs typeface="Symbol"/>
              </a:rPr>
              <a:t>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324100" y="7951166"/>
            <a:ext cx="27686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200" spc="-5" i="1">
                <a:latin typeface="Times New Roman"/>
                <a:cs typeface="Times New Roman"/>
              </a:rPr>
              <a:t>g</a:t>
            </a:r>
            <a:r>
              <a:rPr dirty="0" sz="1200" spc="14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324100" y="7322516"/>
            <a:ext cx="102235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932815" algn="l"/>
              </a:tabLst>
            </a:pPr>
            <a:r>
              <a:rPr dirty="0" sz="1200" spc="-50">
                <a:latin typeface="Times New Roman"/>
                <a:cs typeface="Times New Roman"/>
              </a:rPr>
              <a:t>writ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  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  </a:t>
            </a:r>
            <a:r>
              <a:rPr dirty="0" sz="1200" spc="3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5" i="1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67050" y="7275375"/>
            <a:ext cx="175260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750" spc="25">
                <a:latin typeface="Symbol"/>
                <a:cs typeface="Symbol"/>
              </a:rPr>
              <a:t>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666992" y="5635095"/>
            <a:ext cx="2295525" cy="2076450"/>
          </a:xfrm>
          <a:custGeom>
            <a:avLst/>
            <a:gdLst/>
            <a:ahLst/>
            <a:cxnLst/>
            <a:rect l="l" t="t" r="r" b="b"/>
            <a:pathLst>
              <a:path w="2295525" h="2076450">
                <a:moveTo>
                  <a:pt x="952500" y="1733550"/>
                </a:moveTo>
                <a:lnTo>
                  <a:pt x="381000" y="1733550"/>
                </a:lnTo>
                <a:lnTo>
                  <a:pt x="142875" y="2076450"/>
                </a:lnTo>
                <a:lnTo>
                  <a:pt x="952500" y="1733550"/>
                </a:lnTo>
                <a:close/>
              </a:path>
              <a:path w="2295525" h="2076450">
                <a:moveTo>
                  <a:pt x="2295525" y="0"/>
                </a:moveTo>
                <a:lnTo>
                  <a:pt x="0" y="0"/>
                </a:lnTo>
                <a:lnTo>
                  <a:pt x="0" y="1733550"/>
                </a:lnTo>
                <a:lnTo>
                  <a:pt x="2295525" y="1733550"/>
                </a:lnTo>
                <a:lnTo>
                  <a:pt x="229552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666992" y="5635095"/>
            <a:ext cx="2295525" cy="2076450"/>
          </a:xfrm>
          <a:custGeom>
            <a:avLst/>
            <a:gdLst/>
            <a:ahLst/>
            <a:cxnLst/>
            <a:rect l="l" t="t" r="r" b="b"/>
            <a:pathLst>
              <a:path w="2295525" h="2076450">
                <a:moveTo>
                  <a:pt x="0" y="0"/>
                </a:moveTo>
                <a:lnTo>
                  <a:pt x="0" y="1733550"/>
                </a:lnTo>
                <a:lnTo>
                  <a:pt x="381000" y="1733550"/>
                </a:lnTo>
                <a:lnTo>
                  <a:pt x="142875" y="2076450"/>
                </a:lnTo>
                <a:lnTo>
                  <a:pt x="952500" y="1733550"/>
                </a:lnTo>
                <a:lnTo>
                  <a:pt x="2295525" y="1733550"/>
                </a:lnTo>
                <a:lnTo>
                  <a:pt x="2295525" y="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467225" y="6067425"/>
            <a:ext cx="847725" cy="209550"/>
          </a:xfrm>
          <a:custGeom>
            <a:avLst/>
            <a:gdLst/>
            <a:ahLst/>
            <a:cxnLst/>
            <a:rect l="l" t="t" r="r" b="b"/>
            <a:pathLst>
              <a:path w="847725" h="209550">
                <a:moveTo>
                  <a:pt x="0" y="142875"/>
                </a:moveTo>
                <a:lnTo>
                  <a:pt x="19050" y="133350"/>
                </a:lnTo>
                <a:lnTo>
                  <a:pt x="47625" y="209550"/>
                </a:lnTo>
                <a:lnTo>
                  <a:pt x="85725" y="0"/>
                </a:lnTo>
                <a:lnTo>
                  <a:pt x="8477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295775" y="7172325"/>
            <a:ext cx="47625" cy="76200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0" y="9525"/>
                </a:moveTo>
                <a:lnTo>
                  <a:pt x="19050" y="0"/>
                </a:lnTo>
                <a:lnTo>
                  <a:pt x="47625" y="76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52925" y="7038975"/>
            <a:ext cx="800100" cy="209550"/>
          </a:xfrm>
          <a:custGeom>
            <a:avLst/>
            <a:gdLst/>
            <a:ahLst/>
            <a:cxnLst/>
            <a:rect l="l" t="t" r="r" b="b"/>
            <a:pathLst>
              <a:path w="800100" h="209550">
                <a:moveTo>
                  <a:pt x="0" y="209550"/>
                </a:moveTo>
                <a:lnTo>
                  <a:pt x="28575" y="0"/>
                </a:lnTo>
                <a:lnTo>
                  <a:pt x="8001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286250" y="7010400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 h="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5200650" y="6885641"/>
            <a:ext cx="20256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150" spc="15">
                <a:latin typeface="Symbol"/>
                <a:cs typeface="Symbol"/>
              </a:rPr>
              <a:t></a:t>
            </a:r>
            <a:r>
              <a:rPr dirty="0" sz="1150" spc="-11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752975" y="7138706"/>
            <a:ext cx="380365" cy="1308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294640" algn="l"/>
              </a:tabLst>
            </a:pPr>
            <a:r>
              <a:rPr dirty="0" sz="650" spc="10" i="1">
                <a:latin typeface="Times New Roman"/>
                <a:cs typeface="Times New Roman"/>
              </a:rPr>
              <a:t>i</a:t>
            </a:r>
            <a:r>
              <a:rPr dirty="0" sz="650" spc="10" i="1">
                <a:latin typeface="Times New Roman"/>
                <a:cs typeface="Times New Roman"/>
              </a:rPr>
              <a:t>	</a:t>
            </a:r>
            <a:r>
              <a:rPr dirty="0" sz="650" spc="15">
                <a:latin typeface="Symbol"/>
                <a:cs typeface="Symbol"/>
              </a:rPr>
              <a:t></a:t>
            </a:r>
            <a:r>
              <a:rPr dirty="0" sz="650" spc="10" i="1">
                <a:latin typeface="Times New Roman"/>
                <a:cs typeface="Times New Roman"/>
              </a:rPr>
              <a:t>i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4676775" y="6823638"/>
            <a:ext cx="481965" cy="131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8465" algn="l"/>
              </a:tabLst>
            </a:pPr>
            <a:r>
              <a:rPr dirty="0" baseline="4273" sz="975" spc="15" i="1">
                <a:latin typeface="Times New Roman"/>
                <a:cs typeface="Times New Roman"/>
              </a:rPr>
              <a:t>i</a:t>
            </a:r>
            <a:r>
              <a:rPr dirty="0" baseline="4273" sz="975" spc="-82" i="1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Symbol"/>
                <a:cs typeface="Symbol"/>
              </a:rPr>
              <a:t>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baseline="4273" sz="975" spc="15" i="1">
                <a:latin typeface="Times New Roman"/>
                <a:cs typeface="Times New Roman"/>
              </a:rPr>
              <a:t>i</a:t>
            </a:r>
            <a:endParaRPr baseline="4273" sz="975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4365625" y="7038041"/>
            <a:ext cx="77406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150" spc="15">
                <a:latin typeface="Times New Roman"/>
                <a:cs typeface="Times New Roman"/>
              </a:rPr>
              <a:t>36</a:t>
            </a:r>
            <a:r>
              <a:rPr dirty="0" sz="1150" spc="-14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Symbol"/>
                <a:cs typeface="Symbol"/>
              </a:rPr>
              <a:t></a:t>
            </a:r>
            <a:r>
              <a:rPr dirty="0" sz="1150" spc="-60">
                <a:latin typeface="Times New Roman"/>
                <a:cs typeface="Times New Roman"/>
              </a:rPr>
              <a:t> </a:t>
            </a:r>
            <a:r>
              <a:rPr dirty="0" sz="1150" spc="55" i="1">
                <a:latin typeface="Times New Roman"/>
                <a:cs typeface="Times New Roman"/>
              </a:rPr>
              <a:t>g</a:t>
            </a:r>
            <a:r>
              <a:rPr dirty="0" baseline="42735" sz="975" spc="82">
                <a:latin typeface="Times New Roman"/>
                <a:cs typeface="Times New Roman"/>
              </a:rPr>
              <a:t>*</a:t>
            </a:r>
            <a:r>
              <a:rPr dirty="0" baseline="42735" sz="975" spc="12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Symbol"/>
                <a:cs typeface="Symbol"/>
              </a:rPr>
              <a:t></a:t>
            </a:r>
            <a:r>
              <a:rPr dirty="0" sz="1150" spc="-130">
                <a:latin typeface="Times New Roman"/>
                <a:cs typeface="Times New Roman"/>
              </a:rPr>
              <a:t> </a:t>
            </a:r>
            <a:r>
              <a:rPr dirty="0" sz="1150" spc="40" i="1">
                <a:latin typeface="Times New Roman"/>
                <a:cs typeface="Times New Roman"/>
              </a:rPr>
              <a:t>G</a:t>
            </a:r>
            <a:r>
              <a:rPr dirty="0" baseline="42735" sz="975" spc="60">
                <a:latin typeface="Times New Roman"/>
                <a:cs typeface="Times New Roman"/>
              </a:rPr>
              <a:t>*</a:t>
            </a:r>
            <a:endParaRPr baseline="42735" sz="975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775" y="1482725"/>
            <a:ext cx="3931920" cy="6997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We </a:t>
            </a:r>
            <a:r>
              <a:rPr dirty="0" spc="15"/>
              <a:t>have </a:t>
            </a:r>
            <a:r>
              <a:rPr dirty="0" spc="10" i="1">
                <a:latin typeface="Arial"/>
                <a:cs typeface="Arial"/>
              </a:rPr>
              <a:t>n </a:t>
            </a:r>
            <a:r>
              <a:rPr dirty="0" spc="15"/>
              <a:t>linear </a:t>
            </a:r>
            <a:r>
              <a:rPr dirty="0" spc="20"/>
              <a:t>equations </a:t>
            </a:r>
            <a:r>
              <a:rPr dirty="0" spc="10"/>
              <a:t>in</a:t>
            </a:r>
            <a:r>
              <a:rPr dirty="0"/>
              <a:t> </a:t>
            </a:r>
            <a:r>
              <a:rPr dirty="0" spc="10" i="1">
                <a:latin typeface="Arial"/>
                <a:cs typeface="Arial"/>
              </a:rPr>
              <a:t>n</a:t>
            </a:r>
          </a:p>
          <a:p>
            <a:pPr algn="ctr" marR="2540">
              <a:lnSpc>
                <a:spcPct val="100000"/>
              </a:lnSpc>
              <a:spcBef>
                <a:spcPts val="120"/>
              </a:spcBef>
            </a:pPr>
            <a:r>
              <a:rPr dirty="0" spc="10"/>
              <a:t>unknowns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6725" y="2168525"/>
            <a:ext cx="1854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45870" algn="l"/>
              </a:tabLst>
            </a:pPr>
            <a:r>
              <a:rPr dirty="0" sz="1200">
                <a:latin typeface="Arial"/>
                <a:cs typeface="Arial"/>
              </a:rPr>
              <a:t>g</a:t>
            </a:r>
            <a:r>
              <a:rPr dirty="0" baseline="-20833" sz="120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* = 24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2/3(	</a:t>
            </a:r>
            <a:r>
              <a:rPr dirty="0" sz="1200" spc="-5">
                <a:latin typeface="Arial"/>
                <a:cs typeface="Arial"/>
              </a:rPr>
              <a:t>g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*+g</a:t>
            </a:r>
            <a:r>
              <a:rPr dirty="0" baseline="-20833" sz="1200" spc="-7">
                <a:latin typeface="Arial"/>
                <a:cs typeface="Arial"/>
              </a:rPr>
              <a:t>3</a:t>
            </a:r>
            <a:r>
              <a:rPr dirty="0" sz="1200" spc="-5">
                <a:latin typeface="Arial"/>
                <a:cs typeface="Arial"/>
              </a:rPr>
              <a:t>*+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1244" y="2151379"/>
            <a:ext cx="441959" cy="4254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35"/>
              </a:spcBef>
            </a:pPr>
            <a:r>
              <a:rPr dirty="0" sz="1200" spc="-35">
                <a:latin typeface="Arial"/>
                <a:cs typeface="Arial"/>
              </a:rPr>
              <a:t>···g</a:t>
            </a:r>
            <a:r>
              <a:rPr dirty="0" baseline="-20833" sz="1200" spc="-52" i="1">
                <a:latin typeface="Arial"/>
                <a:cs typeface="Arial"/>
              </a:rPr>
              <a:t>n</a:t>
            </a:r>
            <a:r>
              <a:rPr dirty="0" sz="1200" spc="-35">
                <a:latin typeface="Arial"/>
                <a:cs typeface="Arial"/>
              </a:rPr>
              <a:t>*)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dirty="0" sz="1200" spc="-35">
                <a:latin typeface="Arial"/>
                <a:cs typeface="Arial"/>
              </a:rPr>
              <a:t>···g</a:t>
            </a:r>
            <a:r>
              <a:rPr dirty="0" baseline="-20833" sz="1200" spc="-52" i="1">
                <a:latin typeface="Arial"/>
                <a:cs typeface="Arial"/>
              </a:rPr>
              <a:t>n</a:t>
            </a:r>
            <a:r>
              <a:rPr dirty="0" sz="1200" spc="-35">
                <a:latin typeface="Arial"/>
                <a:cs typeface="Arial"/>
              </a:rPr>
              <a:t>*)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4025" y="2351404"/>
            <a:ext cx="1892300" cy="425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43180">
              <a:lnSpc>
                <a:spcPct val="1094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>
                <a:latin typeface="Arial"/>
                <a:cs typeface="Arial"/>
              </a:rPr>
              <a:t>g</a:t>
            </a:r>
            <a:r>
              <a:rPr dirty="0" baseline="-20833" sz="1200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*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2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4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2/3(g</a:t>
            </a:r>
            <a:r>
              <a:rPr dirty="0" baseline="-20833" sz="1200">
                <a:latin typeface="Arial"/>
                <a:cs typeface="Arial"/>
              </a:rPr>
              <a:t>1</a:t>
            </a:r>
            <a:r>
              <a:rPr dirty="0" sz="1200" spc="-20">
                <a:latin typeface="Arial"/>
                <a:cs typeface="Arial"/>
              </a:rPr>
              <a:t>*</a:t>
            </a:r>
            <a:r>
              <a:rPr dirty="0" sz="1200" spc="-5">
                <a:latin typeface="Arial"/>
                <a:cs typeface="Arial"/>
              </a:rPr>
              <a:t>+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55">
                <a:latin typeface="Arial"/>
                <a:cs typeface="Arial"/>
              </a:rPr>
              <a:t>g</a:t>
            </a:r>
            <a:r>
              <a:rPr dirty="0" baseline="-20833" sz="1200">
                <a:latin typeface="Arial"/>
                <a:cs typeface="Arial"/>
              </a:rPr>
              <a:t>3</a:t>
            </a:r>
            <a:r>
              <a:rPr dirty="0" sz="1200" spc="-20">
                <a:latin typeface="Arial"/>
                <a:cs typeface="Arial"/>
              </a:rPr>
              <a:t>*+  </a:t>
            </a:r>
            <a:r>
              <a:rPr dirty="0" sz="1200">
                <a:latin typeface="Arial"/>
                <a:cs typeface="Arial"/>
              </a:rPr>
              <a:t>g</a:t>
            </a:r>
            <a:r>
              <a:rPr dirty="0" baseline="-20833" sz="1200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* = 24 -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2/3(g</a:t>
            </a:r>
            <a:r>
              <a:rPr dirty="0" baseline="-20833" sz="1200" spc="-7">
                <a:latin typeface="Arial"/>
                <a:cs typeface="Arial"/>
              </a:rPr>
              <a:t>1</a:t>
            </a:r>
            <a:r>
              <a:rPr dirty="0" sz="1200" spc="-5">
                <a:latin typeface="Arial"/>
                <a:cs typeface="Arial"/>
              </a:rPr>
              <a:t>*+g</a:t>
            </a:r>
            <a:r>
              <a:rPr dirty="0" baseline="-20833" sz="1200" spc="-7">
                <a:latin typeface="Arial"/>
                <a:cs typeface="Arial"/>
              </a:rPr>
              <a:t>2</a:t>
            </a:r>
            <a:r>
              <a:rPr dirty="0" sz="1200" spc="-5">
                <a:latin typeface="Arial"/>
                <a:cs typeface="Arial"/>
              </a:rPr>
              <a:t>*+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9425" y="2551429"/>
            <a:ext cx="2419350" cy="42545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767205">
              <a:lnSpc>
                <a:spcPct val="100000"/>
              </a:lnSpc>
              <a:spcBef>
                <a:spcPts val="235"/>
              </a:spcBef>
            </a:pPr>
            <a:r>
              <a:rPr dirty="0" sz="1200" spc="-20">
                <a:latin typeface="Arial"/>
                <a:cs typeface="Arial"/>
              </a:rPr>
              <a:t>g</a:t>
            </a:r>
            <a:r>
              <a:rPr dirty="0" baseline="-20833" sz="1200" spc="-30">
                <a:latin typeface="Arial"/>
                <a:cs typeface="Arial"/>
              </a:rPr>
              <a:t>4</a:t>
            </a:r>
            <a:r>
              <a:rPr dirty="0" sz="1200" spc="-20">
                <a:latin typeface="Arial"/>
                <a:cs typeface="Arial"/>
              </a:rPr>
              <a:t>*···g</a:t>
            </a:r>
            <a:r>
              <a:rPr dirty="0" baseline="-20833" sz="1200" spc="-30" i="1">
                <a:latin typeface="Arial"/>
                <a:cs typeface="Arial"/>
              </a:rPr>
              <a:t>n</a:t>
            </a:r>
            <a:r>
              <a:rPr dirty="0" sz="1200" spc="-20">
                <a:latin typeface="Arial"/>
                <a:cs typeface="Arial"/>
              </a:rPr>
              <a:t>*)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638175" algn="l"/>
                <a:tab pos="1183640" algn="l"/>
              </a:tabLst>
            </a:pPr>
            <a:r>
              <a:rPr dirty="0" sz="1200">
                <a:latin typeface="Arial"/>
                <a:cs typeface="Arial"/>
              </a:rPr>
              <a:t>:	:	: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6725" y="2968625"/>
            <a:ext cx="3655060" cy="78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999614" algn="l"/>
              </a:tabLst>
            </a:pPr>
            <a:r>
              <a:rPr dirty="0" sz="1200">
                <a:latin typeface="Arial"/>
                <a:cs typeface="Arial"/>
              </a:rPr>
              <a:t>g</a:t>
            </a:r>
            <a:r>
              <a:rPr dirty="0" baseline="-20833" sz="1200" i="1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* = 24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-</a:t>
            </a:r>
            <a:r>
              <a:rPr dirty="0" sz="1200" spc="-5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2/3(g</a:t>
            </a:r>
            <a:r>
              <a:rPr dirty="0" baseline="-20833" sz="120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*+	</a:t>
            </a:r>
            <a:r>
              <a:rPr dirty="0" sz="1200" spc="-25">
                <a:latin typeface="Arial"/>
                <a:cs typeface="Arial"/>
              </a:rPr>
              <a:t>···g</a:t>
            </a:r>
            <a:r>
              <a:rPr dirty="0" baseline="-20833" sz="1200" spc="-37" i="1">
                <a:latin typeface="Arial"/>
                <a:cs typeface="Arial"/>
              </a:rPr>
              <a:t>n-1</a:t>
            </a:r>
            <a:r>
              <a:rPr dirty="0" sz="1200" spc="-25">
                <a:latin typeface="Arial"/>
                <a:cs typeface="Arial"/>
              </a:rPr>
              <a:t>*)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Times New Roman"/>
              <a:cs typeface="Times New Roman"/>
            </a:endParaRPr>
          </a:p>
          <a:p>
            <a:pPr marL="196850" marR="30480" indent="-171450">
              <a:lnSpc>
                <a:spcPts val="1430"/>
              </a:lnSpc>
            </a:pPr>
            <a:r>
              <a:rPr dirty="0" sz="1200">
                <a:latin typeface="Arial"/>
                <a:cs typeface="Arial"/>
              </a:rPr>
              <a:t>Clearly all the </a:t>
            </a:r>
            <a:r>
              <a:rPr dirty="0" sz="1200" spc="-5">
                <a:latin typeface="Arial"/>
                <a:cs typeface="Arial"/>
              </a:rPr>
              <a:t>g</a:t>
            </a:r>
            <a:r>
              <a:rPr dirty="0" baseline="-20833" sz="1200" spc="-7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*’s </a:t>
            </a:r>
            <a:r>
              <a:rPr dirty="0" sz="1200">
                <a:latin typeface="Arial"/>
                <a:cs typeface="Arial"/>
              </a:rPr>
              <a:t>are the same (Proof by “it’s</a:t>
            </a:r>
            <a:r>
              <a:rPr dirty="0" sz="1200" spc="-2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bloody  </a:t>
            </a:r>
            <a:r>
              <a:rPr dirty="0" sz="1200" spc="-15">
                <a:latin typeface="Arial"/>
                <a:cs typeface="Arial"/>
              </a:rPr>
              <a:t>obvious”)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725" y="3923029"/>
            <a:ext cx="2276475" cy="76263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10"/>
              </a:spcBef>
            </a:pPr>
            <a:r>
              <a:rPr dirty="0" sz="1200">
                <a:latin typeface="Arial"/>
                <a:cs typeface="Arial"/>
              </a:rPr>
              <a:t>Write</a:t>
            </a:r>
            <a:r>
              <a:rPr dirty="0" sz="1200" spc="265">
                <a:latin typeface="Arial"/>
                <a:cs typeface="Arial"/>
              </a:rPr>
              <a:t> </a:t>
            </a:r>
            <a:r>
              <a:rPr dirty="0" sz="1200" spc="-25">
                <a:latin typeface="Arial"/>
                <a:cs typeface="Arial"/>
              </a:rPr>
              <a:t>g*=g</a:t>
            </a:r>
            <a:r>
              <a:rPr dirty="0" baseline="-20833" sz="1200" spc="-37">
                <a:latin typeface="Arial"/>
                <a:cs typeface="Arial"/>
              </a:rPr>
              <a:t>1</a:t>
            </a:r>
            <a:r>
              <a:rPr dirty="0" sz="1200" spc="-25">
                <a:latin typeface="Arial"/>
                <a:cs typeface="Arial"/>
              </a:rPr>
              <a:t>*=···g</a:t>
            </a:r>
            <a:r>
              <a:rPr dirty="0" baseline="-20833" sz="1200" spc="-37" i="1">
                <a:latin typeface="Arial"/>
                <a:cs typeface="Arial"/>
              </a:rPr>
              <a:t>n</a:t>
            </a:r>
            <a:r>
              <a:rPr dirty="0" sz="1200" spc="-25">
                <a:latin typeface="Arial"/>
                <a:cs typeface="Arial"/>
              </a:rPr>
              <a:t>*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10"/>
              </a:spcBef>
            </a:pPr>
            <a:r>
              <a:rPr dirty="0" sz="1200" spc="-5">
                <a:latin typeface="Arial"/>
                <a:cs typeface="Arial"/>
              </a:rPr>
              <a:t>Solution to g*=24 – </a:t>
            </a:r>
            <a:r>
              <a:rPr dirty="0" sz="1200">
                <a:latin typeface="Arial"/>
                <a:cs typeface="Arial"/>
              </a:rPr>
              <a:t>2/3(</a:t>
            </a:r>
            <a:r>
              <a:rPr dirty="0" sz="1200" i="1">
                <a:latin typeface="Arial"/>
                <a:cs typeface="Arial"/>
              </a:rPr>
              <a:t>n</a:t>
            </a:r>
            <a:r>
              <a:rPr dirty="0" sz="1200">
                <a:latin typeface="Arial"/>
                <a:cs typeface="Arial"/>
              </a:rPr>
              <a:t>-1)g*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15"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33975" y="4343400"/>
            <a:ext cx="238125" cy="9525"/>
          </a:xfrm>
          <a:custGeom>
            <a:avLst/>
            <a:gdLst/>
            <a:ahLst/>
            <a:cxnLst/>
            <a:rect l="l" t="t" r="r" b="b"/>
            <a:pathLst>
              <a:path w="238125" h="9525">
                <a:moveTo>
                  <a:pt x="0" y="0"/>
                </a:moveTo>
                <a:lnTo>
                  <a:pt x="228600" y="0"/>
                </a:lnTo>
                <a:lnTo>
                  <a:pt x="238125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72100" y="4349877"/>
            <a:ext cx="171450" cy="0"/>
          </a:xfrm>
          <a:custGeom>
            <a:avLst/>
            <a:gdLst/>
            <a:ahLst/>
            <a:cxnLst/>
            <a:rect l="l" t="t" r="r" b="b"/>
            <a:pathLst>
              <a:path w="171450" h="0">
                <a:moveTo>
                  <a:pt x="0" y="0"/>
                </a:moveTo>
                <a:lnTo>
                  <a:pt x="17145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57725" y="4142104"/>
            <a:ext cx="1308100" cy="54356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R="348615">
              <a:lnSpc>
                <a:spcPct val="100000"/>
              </a:lnSpc>
              <a:spcBef>
                <a:spcPts val="235"/>
              </a:spcBef>
            </a:pPr>
            <a:r>
              <a:rPr dirty="0" sz="1200" spc="5">
                <a:latin typeface="Arial"/>
                <a:cs typeface="Arial"/>
              </a:rPr>
              <a:t>g*=</a:t>
            </a:r>
            <a:r>
              <a:rPr dirty="0" sz="1200" spc="1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  <a:p>
            <a:pPr algn="ctr" marL="44450">
              <a:lnSpc>
                <a:spcPct val="100000"/>
              </a:lnSpc>
              <a:spcBef>
                <a:spcPts val="135"/>
              </a:spcBef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+1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21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29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0925" y="7178675"/>
            <a:ext cx="17462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[as </a:t>
            </a:r>
            <a:r>
              <a:rPr dirty="0" sz="950" spc="10" i="1">
                <a:latin typeface="Arial"/>
                <a:cs typeface="Arial"/>
              </a:rPr>
              <a:t>n </a:t>
            </a:r>
            <a:r>
              <a:rPr dirty="0" sz="950" spc="-10" i="1">
                <a:latin typeface="Arial"/>
                <a:cs typeface="Arial"/>
              </a:rPr>
              <a:t>--&gt; </a:t>
            </a:r>
            <a:r>
              <a:rPr dirty="0" sz="950" spc="5" i="1">
                <a:latin typeface="Arial"/>
                <a:cs typeface="Arial"/>
              </a:rPr>
              <a:t>infinity </a:t>
            </a:r>
            <a:r>
              <a:rPr dirty="0" sz="950" spc="5">
                <a:latin typeface="Arial"/>
                <a:cs typeface="Arial"/>
              </a:rPr>
              <a:t>, </a:t>
            </a:r>
            <a:r>
              <a:rPr dirty="0" sz="950" spc="10">
                <a:latin typeface="Arial"/>
                <a:cs typeface="Arial"/>
              </a:rPr>
              <a:t>#goats </a:t>
            </a:r>
            <a:r>
              <a:rPr dirty="0" sz="950" spc="-10">
                <a:latin typeface="Arial"/>
                <a:cs typeface="Arial"/>
              </a:rPr>
              <a:t>--&gt;</a:t>
            </a:r>
            <a:r>
              <a:rPr dirty="0" sz="950" spc="17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36]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2125" y="7893050"/>
            <a:ext cx="358521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How much </a:t>
            </a:r>
            <a:r>
              <a:rPr dirty="0" sz="1400">
                <a:latin typeface="Arial"/>
                <a:cs typeface="Arial"/>
              </a:rPr>
              <a:t>if the farmers could all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cooperate?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00250" y="6448425"/>
            <a:ext cx="161925" cy="9525"/>
          </a:xfrm>
          <a:custGeom>
            <a:avLst/>
            <a:gdLst/>
            <a:ahLst/>
            <a:cxnLst/>
            <a:rect l="l" t="t" r="r" b="b"/>
            <a:pathLst>
              <a:path w="161925" h="9525">
                <a:moveTo>
                  <a:pt x="0" y="0"/>
                </a:moveTo>
                <a:lnTo>
                  <a:pt x="152400" y="0"/>
                </a:lnTo>
                <a:lnTo>
                  <a:pt x="161925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36725" y="5464175"/>
            <a:ext cx="4027170" cy="1433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77925">
              <a:lnSpc>
                <a:spcPct val="100000"/>
              </a:lnSpc>
              <a:spcBef>
                <a:spcPts val="125"/>
              </a:spcBef>
            </a:pP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Consequences</a:t>
            </a:r>
            <a:endParaRPr sz="21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620"/>
              </a:spcBef>
            </a:pPr>
            <a:r>
              <a:rPr dirty="0" sz="1400" spc="5">
                <a:latin typeface="Arial"/>
                <a:cs typeface="Arial"/>
              </a:rPr>
              <a:t>At </a:t>
            </a:r>
            <a:r>
              <a:rPr dirty="0" sz="1400">
                <a:latin typeface="Arial"/>
                <a:cs typeface="Arial"/>
              </a:rPr>
              <a:t>the </a:t>
            </a:r>
            <a:r>
              <a:rPr dirty="0" sz="1400" spc="5">
                <a:latin typeface="Arial"/>
                <a:cs typeface="Arial"/>
              </a:rPr>
              <a:t>Nash </a:t>
            </a:r>
            <a:r>
              <a:rPr dirty="0" sz="1400">
                <a:latin typeface="Arial"/>
                <a:cs typeface="Arial"/>
              </a:rPr>
              <a:t>Equilibrium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rational farmer</a:t>
            </a:r>
            <a:r>
              <a:rPr dirty="0" sz="1400" spc="-2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grazes</a:t>
            </a:r>
            <a:endParaRPr sz="1400">
              <a:latin typeface="Arial"/>
              <a:cs typeface="Arial"/>
            </a:endParaRPr>
          </a:p>
          <a:p>
            <a:pPr marL="254000">
              <a:lnSpc>
                <a:spcPts val="1575"/>
              </a:lnSpc>
              <a:spcBef>
                <a:spcPts val="345"/>
              </a:spcBef>
              <a:tabLst>
                <a:tab pos="758190" algn="l"/>
              </a:tabLst>
            </a:pPr>
            <a:r>
              <a:rPr dirty="0" baseline="6944" sz="1800">
                <a:latin typeface="Arial"/>
                <a:cs typeface="Arial"/>
              </a:rPr>
              <a:t>72	</a:t>
            </a:r>
            <a:r>
              <a:rPr dirty="0" sz="1400" spc="25">
                <a:latin typeface="Arial"/>
                <a:cs typeface="Arial"/>
              </a:rPr>
              <a:t>goats.</a:t>
            </a:r>
            <a:endParaRPr sz="1400">
              <a:latin typeface="Arial"/>
              <a:cs typeface="Arial"/>
            </a:endParaRPr>
          </a:p>
          <a:p>
            <a:pPr marL="177800">
              <a:lnSpc>
                <a:spcPts val="1340"/>
              </a:lnSpc>
            </a:pPr>
            <a:r>
              <a:rPr dirty="0" sz="1200" spc="-5">
                <a:latin typeface="Arial"/>
                <a:cs typeface="Arial"/>
              </a:rPr>
              <a:t>2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+1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35"/>
              </a:spcBef>
            </a:pPr>
            <a:r>
              <a:rPr dirty="0" sz="1400" spc="5">
                <a:latin typeface="Arial"/>
                <a:cs typeface="Arial"/>
              </a:rPr>
              <a:t>How many </a:t>
            </a:r>
            <a:r>
              <a:rPr dirty="0" sz="1400">
                <a:latin typeface="Arial"/>
                <a:cs typeface="Arial"/>
              </a:rPr>
              <a:t>goats in general will </a:t>
            </a:r>
            <a:r>
              <a:rPr dirty="0" sz="1400" spc="5">
                <a:latin typeface="Arial"/>
                <a:cs typeface="Arial"/>
              </a:rPr>
              <a:t>be </a:t>
            </a:r>
            <a:r>
              <a:rPr dirty="0" sz="1400">
                <a:latin typeface="Arial"/>
                <a:cs typeface="Arial"/>
              </a:rPr>
              <a:t>grazed?</a:t>
            </a:r>
            <a:r>
              <a:rPr dirty="0" sz="1400" spc="1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Trivial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6725" y="6873875"/>
            <a:ext cx="382651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1868170" algn="l"/>
              </a:tabLst>
            </a:pPr>
            <a:r>
              <a:rPr dirty="0" sz="1400" spc="5">
                <a:latin typeface="Arial"/>
                <a:cs typeface="Arial"/>
              </a:rPr>
              <a:t>algebra gives: </a:t>
            </a:r>
            <a:r>
              <a:rPr dirty="0" baseline="20833" sz="1800">
                <a:latin typeface="Arial"/>
                <a:cs typeface="Arial"/>
              </a:rPr>
              <a:t>36</a:t>
            </a:r>
            <a:r>
              <a:rPr dirty="0" baseline="20833" sz="1800" spc="60">
                <a:latin typeface="Arial"/>
                <a:cs typeface="Arial"/>
              </a:rPr>
              <a:t> </a:t>
            </a:r>
            <a:r>
              <a:rPr dirty="0" baseline="20833" sz="1800">
                <a:latin typeface="Arial"/>
                <a:cs typeface="Arial"/>
              </a:rPr>
              <a:t>-</a:t>
            </a:r>
            <a:r>
              <a:rPr dirty="0" baseline="20833" sz="1800" spc="-82">
                <a:latin typeface="Arial"/>
                <a:cs typeface="Arial"/>
              </a:rPr>
              <a:t> </a:t>
            </a:r>
            <a:r>
              <a:rPr dirty="0" baseline="20833" sz="1800">
                <a:latin typeface="Arial"/>
                <a:cs typeface="Arial"/>
              </a:rPr>
              <a:t>36	</a:t>
            </a:r>
            <a:r>
              <a:rPr dirty="0" sz="1400" spc="5">
                <a:latin typeface="Arial"/>
                <a:cs typeface="Arial"/>
              </a:rPr>
              <a:t>goats total being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grazed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48025" y="7029450"/>
            <a:ext cx="161925" cy="9525"/>
          </a:xfrm>
          <a:custGeom>
            <a:avLst/>
            <a:gdLst/>
            <a:ahLst/>
            <a:cxnLst/>
            <a:rect l="l" t="t" r="r" b="b"/>
            <a:pathLst>
              <a:path w="161925" h="9525">
                <a:moveTo>
                  <a:pt x="0" y="0"/>
                </a:moveTo>
                <a:lnTo>
                  <a:pt x="152400" y="0"/>
                </a:lnTo>
                <a:lnTo>
                  <a:pt x="161925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190875" y="6988175"/>
            <a:ext cx="355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r>
              <a:rPr dirty="0" sz="1200" i="1">
                <a:latin typeface="Arial"/>
                <a:cs typeface="Arial"/>
              </a:rPr>
              <a:t>n</a:t>
            </a:r>
            <a:r>
              <a:rPr dirty="0" sz="1200" spc="-15">
                <a:latin typeface="Arial"/>
                <a:cs typeface="Arial"/>
              </a:rPr>
              <a:t>+1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48150" y="7715250"/>
            <a:ext cx="247650" cy="9525"/>
          </a:xfrm>
          <a:custGeom>
            <a:avLst/>
            <a:gdLst/>
            <a:ahLst/>
            <a:cxnLst/>
            <a:rect l="l" t="t" r="r" b="b"/>
            <a:pathLst>
              <a:path w="247650" h="9525">
                <a:moveTo>
                  <a:pt x="0" y="0"/>
                </a:moveTo>
                <a:lnTo>
                  <a:pt x="238125" y="0"/>
                </a:lnTo>
                <a:lnTo>
                  <a:pt x="24765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36725" y="7502525"/>
            <a:ext cx="3006725" cy="379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ts val="1505"/>
              </a:lnSpc>
              <a:spcBef>
                <a:spcPts val="125"/>
              </a:spcBef>
              <a:tabLst>
                <a:tab pos="2501265" algn="l"/>
              </a:tabLst>
            </a:pPr>
            <a:r>
              <a:rPr dirty="0" baseline="1984" sz="2100" spc="7">
                <a:latin typeface="Arial"/>
                <a:cs typeface="Arial"/>
              </a:rPr>
              <a:t>How much </a:t>
            </a:r>
            <a:r>
              <a:rPr dirty="0" baseline="1984" sz="2100">
                <a:latin typeface="Arial"/>
                <a:cs typeface="Arial"/>
              </a:rPr>
              <a:t>profit</a:t>
            </a:r>
            <a:r>
              <a:rPr dirty="0" baseline="1984" sz="2100" spc="-89">
                <a:latin typeface="Arial"/>
                <a:cs typeface="Arial"/>
              </a:rPr>
              <a:t> </a:t>
            </a:r>
            <a:r>
              <a:rPr dirty="0" baseline="1984" sz="2100" spc="7">
                <a:latin typeface="Arial"/>
                <a:cs typeface="Arial"/>
              </a:rPr>
              <a:t>per</a:t>
            </a:r>
            <a:r>
              <a:rPr dirty="0" baseline="1984" sz="2100" spc="-22">
                <a:latin typeface="Arial"/>
                <a:cs typeface="Arial"/>
              </a:rPr>
              <a:t> </a:t>
            </a:r>
            <a:r>
              <a:rPr dirty="0" baseline="1984" sz="2100">
                <a:latin typeface="Arial"/>
                <a:cs typeface="Arial"/>
              </a:rPr>
              <a:t>farmer?	</a:t>
            </a:r>
            <a:r>
              <a:rPr dirty="0" sz="1200">
                <a:latin typeface="Arial"/>
                <a:cs typeface="Arial"/>
              </a:rPr>
              <a:t>432</a:t>
            </a:r>
            <a:endParaRPr sz="1200">
              <a:latin typeface="Arial"/>
              <a:cs typeface="Arial"/>
            </a:endParaRPr>
          </a:p>
          <a:p>
            <a:pPr marL="2387600">
              <a:lnSpc>
                <a:spcPts val="1265"/>
              </a:lnSpc>
            </a:pPr>
            <a:r>
              <a:rPr dirty="0" sz="1200" spc="-10">
                <a:latin typeface="Arial"/>
                <a:cs typeface="Arial"/>
              </a:rPr>
              <a:t>(2</a:t>
            </a:r>
            <a:r>
              <a:rPr dirty="0" sz="1200" spc="-10" i="1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+1)</a:t>
            </a:r>
            <a:r>
              <a:rPr dirty="0" baseline="24305" sz="1200" spc="-15">
                <a:latin typeface="Arial"/>
                <a:cs typeface="Arial"/>
              </a:rPr>
              <a:t>3/2</a:t>
            </a:r>
            <a:endParaRPr baseline="24305"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71750" y="8324850"/>
            <a:ext cx="742950" cy="9525"/>
          </a:xfrm>
          <a:custGeom>
            <a:avLst/>
            <a:gdLst/>
            <a:ahLst/>
            <a:cxnLst/>
            <a:rect l="l" t="t" r="r" b="b"/>
            <a:pathLst>
              <a:path w="742950" h="9525">
                <a:moveTo>
                  <a:pt x="0" y="0"/>
                </a:moveTo>
                <a:lnTo>
                  <a:pt x="733425" y="0"/>
                </a:lnTo>
                <a:lnTo>
                  <a:pt x="74295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71875" y="8324850"/>
            <a:ext cx="295275" cy="9525"/>
          </a:xfrm>
          <a:custGeom>
            <a:avLst/>
            <a:gdLst/>
            <a:ahLst/>
            <a:cxnLst/>
            <a:rect l="l" t="t" r="r" b="b"/>
            <a:pathLst>
              <a:path w="295275" h="9525">
                <a:moveTo>
                  <a:pt x="0" y="0"/>
                </a:moveTo>
                <a:lnTo>
                  <a:pt x="285750" y="0"/>
                </a:lnTo>
                <a:lnTo>
                  <a:pt x="295275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762125" y="8140700"/>
            <a:ext cx="2108200" cy="526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7400">
              <a:lnSpc>
                <a:spcPts val="128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24*sqrt(12)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26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83.1</a:t>
            </a:r>
            <a:endParaRPr sz="1200">
              <a:latin typeface="Arial"/>
              <a:cs typeface="Arial"/>
            </a:endParaRPr>
          </a:p>
          <a:p>
            <a:pPr algn="ctr" marL="824230">
              <a:lnSpc>
                <a:spcPts val="1285"/>
              </a:lnSpc>
              <a:tabLst>
                <a:tab pos="1748155" algn="l"/>
              </a:tabLst>
            </a:pPr>
            <a:r>
              <a:rPr dirty="0" sz="1200" spc="-5" i="1">
                <a:latin typeface="Arial"/>
                <a:cs typeface="Arial"/>
              </a:rPr>
              <a:t>n	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48117" y="7406745"/>
            <a:ext cx="914400" cy="4572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0" y="457200"/>
                </a:moveTo>
                <a:lnTo>
                  <a:pt x="914400" y="457200"/>
                </a:lnTo>
                <a:lnTo>
                  <a:pt x="914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81600" y="7540625"/>
            <a:ext cx="60325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 indent="76200">
              <a:lnSpc>
                <a:spcPct val="105300"/>
              </a:lnSpc>
              <a:spcBef>
                <a:spcPts val="65"/>
              </a:spcBef>
            </a:pPr>
            <a:r>
              <a:rPr dirty="0" sz="950">
                <a:latin typeface="Arial"/>
                <a:cs typeface="Arial"/>
              </a:rPr>
              <a:t>1.26¢ </a:t>
            </a:r>
            <a:r>
              <a:rPr dirty="0" sz="950" spc="20">
                <a:latin typeface="Arial"/>
                <a:cs typeface="Arial"/>
              </a:rPr>
              <a:t>if  </a:t>
            </a:r>
            <a:r>
              <a:rPr dirty="0" sz="950" spc="10">
                <a:latin typeface="Arial"/>
                <a:cs typeface="Arial"/>
              </a:rPr>
              <a:t>24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farmers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81417" y="763534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266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781417" y="761629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57150" y="0"/>
                </a:moveTo>
                <a:lnTo>
                  <a:pt x="0" y="19050"/>
                </a:lnTo>
                <a:lnTo>
                  <a:pt x="5715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943217" y="8092545"/>
            <a:ext cx="1066800" cy="295275"/>
          </a:xfrm>
          <a:custGeom>
            <a:avLst/>
            <a:gdLst/>
            <a:ahLst/>
            <a:cxnLst/>
            <a:rect l="l" t="t" r="r" b="b"/>
            <a:pathLst>
              <a:path w="1066800" h="295275">
                <a:moveTo>
                  <a:pt x="0" y="295275"/>
                </a:moveTo>
                <a:lnTo>
                  <a:pt x="1066800" y="295275"/>
                </a:lnTo>
                <a:lnTo>
                  <a:pt x="1066800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52900" y="8159750"/>
            <a:ext cx="603250" cy="28829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R="5080" indent="95250">
              <a:lnSpc>
                <a:spcPct val="78900"/>
              </a:lnSpc>
              <a:spcBef>
                <a:spcPts val="365"/>
              </a:spcBef>
            </a:pPr>
            <a:r>
              <a:rPr dirty="0" sz="950">
                <a:latin typeface="Arial"/>
                <a:cs typeface="Arial"/>
              </a:rPr>
              <a:t>3.46¢ </a:t>
            </a:r>
            <a:r>
              <a:rPr dirty="0" sz="950" spc="20">
                <a:latin typeface="Arial"/>
                <a:cs typeface="Arial"/>
              </a:rPr>
              <a:t>if  </a:t>
            </a:r>
            <a:r>
              <a:rPr dirty="0" sz="950" spc="10">
                <a:latin typeface="Arial"/>
                <a:cs typeface="Arial"/>
              </a:rPr>
              <a:t>24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farmers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76517" y="8244945"/>
            <a:ext cx="266700" cy="0"/>
          </a:xfrm>
          <a:custGeom>
            <a:avLst/>
            <a:gdLst/>
            <a:ahLst/>
            <a:cxnLst/>
            <a:rect l="l" t="t" r="r" b="b"/>
            <a:pathLst>
              <a:path w="266700" h="0">
                <a:moveTo>
                  <a:pt x="2667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76517" y="822589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57150" y="0"/>
                </a:moveTo>
                <a:lnTo>
                  <a:pt x="0" y="19050"/>
                </a:lnTo>
                <a:lnTo>
                  <a:pt x="57150" y="476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4825" y="1482725"/>
            <a:ext cx="16160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The</a:t>
            </a:r>
            <a:r>
              <a:rPr dirty="0" spc="-45"/>
              <a:t> </a:t>
            </a:r>
            <a:r>
              <a:rPr dirty="0" spc="30"/>
              <a:t>Tragedy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750" y="1976120"/>
            <a:ext cx="4283075" cy="270954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dirty="0" sz="1400" spc="5">
                <a:solidFill>
                  <a:srgbClr val="00CC00"/>
                </a:solidFill>
                <a:latin typeface="Arial"/>
                <a:cs typeface="Arial"/>
              </a:rPr>
              <a:t>The </a:t>
            </a:r>
            <a:r>
              <a:rPr dirty="0" sz="1400">
                <a:solidFill>
                  <a:srgbClr val="00CC00"/>
                </a:solidFill>
                <a:latin typeface="Arial"/>
                <a:cs typeface="Arial"/>
              </a:rPr>
              <a:t>farmers act “rationally” </a:t>
            </a:r>
            <a:r>
              <a:rPr dirty="0" sz="1400" spc="5">
                <a:solidFill>
                  <a:srgbClr val="00CC00"/>
                </a:solidFill>
                <a:latin typeface="Arial"/>
                <a:cs typeface="Arial"/>
              </a:rPr>
              <a:t>and </a:t>
            </a:r>
            <a:r>
              <a:rPr dirty="0" sz="1400">
                <a:solidFill>
                  <a:srgbClr val="00CC00"/>
                </a:solidFill>
                <a:latin typeface="Arial"/>
                <a:cs typeface="Arial"/>
              </a:rPr>
              <a:t>earn 1.26 cents</a:t>
            </a:r>
            <a:r>
              <a:rPr dirty="0" sz="1400" spc="-229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CC00"/>
                </a:solidFill>
                <a:latin typeface="Arial"/>
                <a:cs typeface="Arial"/>
              </a:rPr>
              <a:t>each.</a:t>
            </a:r>
            <a:endParaRPr sz="1400">
              <a:latin typeface="Arial"/>
              <a:cs typeface="Arial"/>
            </a:endParaRPr>
          </a:p>
          <a:p>
            <a:pPr marL="12700" marR="328930">
              <a:lnSpc>
                <a:spcPts val="1650"/>
              </a:lnSpc>
              <a:spcBef>
                <a:spcPts val="425"/>
              </a:spcBef>
            </a:pP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But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if </a:t>
            </a: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they’d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all </a:t>
            </a: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just got together </a:t>
            </a:r>
            <a:r>
              <a:rPr dirty="0" sz="1400" spc="10">
                <a:solidFill>
                  <a:srgbClr val="FF0000"/>
                </a:solidFill>
                <a:latin typeface="Arial"/>
                <a:cs typeface="Arial"/>
              </a:rPr>
              <a:t>and </a:t>
            </a: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decided</a:t>
            </a:r>
            <a:r>
              <a:rPr dirty="0" sz="1400" spc="-2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“one 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goat each” they’d </a:t>
            </a: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have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got 3.46 cents</a:t>
            </a:r>
            <a:r>
              <a:rPr dirty="0" sz="1400" spc="-2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each.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Is there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5">
                <a:latin typeface="Arial"/>
                <a:cs typeface="Arial"/>
              </a:rPr>
              <a:t>bug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5">
                <a:latin typeface="Arial"/>
                <a:cs typeface="Arial"/>
              </a:rPr>
              <a:t>Game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Theory?</a:t>
            </a:r>
            <a:endParaRPr sz="1400">
              <a:latin typeface="Arial"/>
              <a:cs typeface="Arial"/>
            </a:endParaRPr>
          </a:p>
          <a:p>
            <a:pPr marL="1184275" marR="1824355">
              <a:lnSpc>
                <a:spcPct val="120500"/>
              </a:lnSpc>
            </a:pPr>
            <a:r>
              <a:rPr dirty="0" sz="1400" spc="5">
                <a:latin typeface="Arial"/>
                <a:cs typeface="Arial"/>
              </a:rPr>
              <a:t>in </a:t>
            </a:r>
            <a:r>
              <a:rPr dirty="0" sz="1400" spc="10">
                <a:latin typeface="Arial"/>
                <a:cs typeface="Arial"/>
              </a:rPr>
              <a:t>the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Farmers?  </a:t>
            </a:r>
            <a:r>
              <a:rPr dirty="0" sz="1400" spc="5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Nash?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 marR="453390">
              <a:lnSpc>
                <a:spcPts val="1650"/>
              </a:lnSpc>
            </a:pPr>
            <a:r>
              <a:rPr dirty="0" sz="1400" spc="5">
                <a:latin typeface="Arial"/>
                <a:cs typeface="Arial"/>
              </a:rPr>
              <a:t>Would you recommend </a:t>
            </a:r>
            <a:r>
              <a:rPr dirty="0" sz="1400">
                <a:latin typeface="Arial"/>
                <a:cs typeface="Arial"/>
              </a:rPr>
              <a:t>the farmers hire </a:t>
            </a:r>
            <a:r>
              <a:rPr dirty="0" sz="1400" spc="10">
                <a:latin typeface="Arial"/>
                <a:cs typeface="Arial"/>
              </a:rPr>
              <a:t>a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police  force?</a:t>
            </a:r>
            <a:endParaRPr sz="14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869"/>
              </a:spcBef>
              <a:tabLst>
                <a:tab pos="2974340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36725" y="5302250"/>
            <a:ext cx="4130675" cy="1880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20725" marR="30480" indent="-600075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Recipe for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Nash-Equilibrium-Based 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Analysis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of Such</a:t>
            </a:r>
            <a:r>
              <a:rPr dirty="0" sz="2000" spc="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Games</a:t>
            </a:r>
            <a:endParaRPr sz="2000">
              <a:latin typeface="Arial"/>
              <a:cs typeface="Arial"/>
            </a:endParaRPr>
          </a:p>
          <a:p>
            <a:pPr marL="196850" indent="-171450">
              <a:lnSpc>
                <a:spcPts val="1664"/>
              </a:lnSpc>
              <a:spcBef>
                <a:spcPts val="675"/>
              </a:spcBef>
              <a:buChar char="•"/>
              <a:tabLst>
                <a:tab pos="196850" algn="l"/>
              </a:tabLst>
            </a:pPr>
            <a:r>
              <a:rPr dirty="0" sz="1400" spc="5">
                <a:latin typeface="Arial"/>
                <a:cs typeface="Arial"/>
              </a:rPr>
              <a:t>Assume </a:t>
            </a:r>
            <a:r>
              <a:rPr dirty="0" sz="1400">
                <a:latin typeface="Arial"/>
                <a:cs typeface="Arial"/>
              </a:rPr>
              <a:t>you’ve </a:t>
            </a:r>
            <a:r>
              <a:rPr dirty="0" sz="1400" spc="5">
                <a:latin typeface="Arial"/>
                <a:cs typeface="Arial"/>
              </a:rPr>
              <a:t>been </a:t>
            </a:r>
            <a:r>
              <a:rPr dirty="0" sz="1400">
                <a:latin typeface="Arial"/>
                <a:cs typeface="Arial"/>
              </a:rPr>
              <a:t>given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problem </a:t>
            </a:r>
            <a:r>
              <a:rPr dirty="0" sz="1400" spc="5">
                <a:latin typeface="Arial"/>
                <a:cs typeface="Arial"/>
              </a:rPr>
              <a:t>where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196850">
              <a:lnSpc>
                <a:spcPts val="1664"/>
              </a:lnSpc>
            </a:pPr>
            <a:r>
              <a:rPr dirty="0" sz="1400" spc="15" i="1">
                <a:latin typeface="Arial"/>
                <a:cs typeface="Arial"/>
              </a:rPr>
              <a:t>i</a:t>
            </a:r>
            <a:r>
              <a:rPr dirty="0" sz="1400" spc="15">
                <a:latin typeface="Arial"/>
                <a:cs typeface="Arial"/>
              </a:rPr>
              <a:t>’th </a:t>
            </a:r>
            <a:r>
              <a:rPr dirty="0" sz="1400">
                <a:latin typeface="Arial"/>
                <a:cs typeface="Arial"/>
              </a:rPr>
              <a:t>player chooses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real </a:t>
            </a:r>
            <a:r>
              <a:rPr dirty="0" sz="1400" spc="5">
                <a:latin typeface="Arial"/>
                <a:cs typeface="Arial"/>
              </a:rPr>
              <a:t>number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x</a:t>
            </a:r>
            <a:r>
              <a:rPr dirty="0" baseline="-23391" sz="1425" i="1">
                <a:latin typeface="Arial"/>
                <a:cs typeface="Arial"/>
              </a:rPr>
              <a:t>i</a:t>
            </a:r>
            <a:endParaRPr baseline="-23391" sz="1425">
              <a:latin typeface="Arial"/>
              <a:cs typeface="Arial"/>
            </a:endParaRPr>
          </a:p>
          <a:p>
            <a:pPr marL="196850" marR="601980" indent="-196850">
              <a:lnSpc>
                <a:spcPct val="102699"/>
              </a:lnSpc>
              <a:spcBef>
                <a:spcPts val="300"/>
              </a:spcBef>
              <a:buChar char="•"/>
              <a:tabLst>
                <a:tab pos="196850" algn="l"/>
              </a:tabLst>
            </a:pPr>
            <a:r>
              <a:rPr dirty="0" sz="1400">
                <a:latin typeface="Arial"/>
                <a:cs typeface="Arial"/>
              </a:rPr>
              <a:t>Guess the </a:t>
            </a:r>
            <a:r>
              <a:rPr dirty="0" sz="1400" spc="-5">
                <a:latin typeface="Arial"/>
                <a:cs typeface="Arial"/>
              </a:rPr>
              <a:t>existence </a:t>
            </a:r>
            <a:r>
              <a:rPr dirty="0" sz="1400">
                <a:latin typeface="Arial"/>
                <a:cs typeface="Arial"/>
              </a:rPr>
              <a:t>of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Nash</a:t>
            </a:r>
            <a:r>
              <a:rPr dirty="0" sz="1400" spc="-2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equilibrium  </a:t>
            </a:r>
            <a:r>
              <a:rPr dirty="0" sz="1400" spc="-15">
                <a:latin typeface="Arial"/>
                <a:cs typeface="Arial"/>
              </a:rPr>
              <a:t>(x</a:t>
            </a:r>
            <a:r>
              <a:rPr dirty="0" baseline="-23391" sz="1425" spc="-22">
                <a:latin typeface="Arial"/>
                <a:cs typeface="Arial"/>
              </a:rPr>
              <a:t>1</a:t>
            </a:r>
            <a:r>
              <a:rPr dirty="0" sz="1400" spc="-15">
                <a:latin typeface="Arial"/>
                <a:cs typeface="Arial"/>
              </a:rPr>
              <a:t>*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-25">
                <a:latin typeface="Arial"/>
                <a:cs typeface="Arial"/>
              </a:rPr>
              <a:t>x</a:t>
            </a:r>
            <a:r>
              <a:rPr dirty="0" baseline="-23391" sz="1425" spc="-37">
                <a:latin typeface="Arial"/>
                <a:cs typeface="Arial"/>
              </a:rPr>
              <a:t>2</a:t>
            </a:r>
            <a:r>
              <a:rPr dirty="0" sz="1400" spc="-25">
                <a:latin typeface="Arial"/>
                <a:cs typeface="Arial"/>
              </a:rPr>
              <a:t>* </a:t>
            </a:r>
            <a:r>
              <a:rPr dirty="0" sz="1400" spc="-45">
                <a:latin typeface="Arial"/>
                <a:cs typeface="Arial"/>
              </a:rPr>
              <a:t>···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x</a:t>
            </a:r>
            <a:r>
              <a:rPr dirty="0" baseline="-23391" sz="1425" spc="-7" i="1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*)</a:t>
            </a:r>
            <a:endParaRPr sz="1400">
              <a:latin typeface="Arial"/>
              <a:cs typeface="Arial"/>
            </a:endParaRPr>
          </a:p>
          <a:p>
            <a:pPr marL="196850" indent="-171450">
              <a:lnSpc>
                <a:spcPct val="100000"/>
              </a:lnSpc>
              <a:spcBef>
                <a:spcPts val="345"/>
              </a:spcBef>
              <a:buChar char="•"/>
              <a:tabLst>
                <a:tab pos="196850" algn="l"/>
              </a:tabLst>
            </a:pPr>
            <a:r>
              <a:rPr dirty="0" sz="1400" spc="-5">
                <a:latin typeface="Arial"/>
                <a:cs typeface="Arial"/>
              </a:rPr>
              <a:t>Note that </a:t>
            </a:r>
            <a:r>
              <a:rPr dirty="0" sz="1400" spc="5">
                <a:latin typeface="Arial"/>
                <a:cs typeface="Arial"/>
              </a:rPr>
              <a:t>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20">
                <a:latin typeface="Symbol"/>
                <a:cs typeface="Symbol"/>
              </a:rPr>
              <a:t></a:t>
            </a:r>
            <a:r>
              <a:rPr dirty="0" sz="1400" spc="-20">
                <a:latin typeface="Arial"/>
                <a:cs typeface="Arial"/>
              </a:rPr>
              <a:t>i,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3675" y="8343900"/>
            <a:ext cx="171450" cy="9525"/>
          </a:xfrm>
          <a:custGeom>
            <a:avLst/>
            <a:gdLst/>
            <a:ahLst/>
            <a:cxnLst/>
            <a:rect l="l" t="t" r="r" b="b"/>
            <a:pathLst>
              <a:path w="171450" h="9525">
                <a:moveTo>
                  <a:pt x="0" y="0"/>
                </a:moveTo>
                <a:lnTo>
                  <a:pt x="161925" y="0"/>
                </a:lnTo>
                <a:lnTo>
                  <a:pt x="17145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36725" y="7940675"/>
            <a:ext cx="4254500" cy="7264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96850" indent="-171450">
              <a:lnSpc>
                <a:spcPts val="1590"/>
              </a:lnSpc>
              <a:spcBef>
                <a:spcPts val="125"/>
              </a:spcBef>
              <a:buChar char="•"/>
              <a:tabLst>
                <a:tab pos="196850" algn="l"/>
              </a:tabLst>
            </a:pPr>
            <a:r>
              <a:rPr dirty="0" sz="1400" spc="5">
                <a:latin typeface="Arial"/>
                <a:cs typeface="Arial"/>
              </a:rPr>
              <a:t>Hack </a:t>
            </a:r>
            <a:r>
              <a:rPr dirty="0" sz="1400">
                <a:latin typeface="Arial"/>
                <a:cs typeface="Arial"/>
              </a:rPr>
              <a:t>the algebra, often using </a:t>
            </a:r>
            <a:r>
              <a:rPr dirty="0" sz="1400" spc="10">
                <a:latin typeface="Arial"/>
                <a:cs typeface="Arial"/>
              </a:rPr>
              <a:t>“at </a:t>
            </a:r>
            <a:r>
              <a:rPr dirty="0" sz="1400" spc="-5">
                <a:latin typeface="Arial"/>
                <a:cs typeface="Arial"/>
              </a:rPr>
              <a:t>x</a:t>
            </a:r>
            <a:r>
              <a:rPr dirty="0" baseline="-23391" sz="1425" spc="-7" i="1">
                <a:latin typeface="Arial"/>
                <a:cs typeface="Arial"/>
              </a:rPr>
              <a:t>i</a:t>
            </a:r>
            <a:r>
              <a:rPr dirty="0" sz="1400" spc="-5">
                <a:latin typeface="Arial"/>
                <a:cs typeface="Arial"/>
              </a:rPr>
              <a:t>* we</a:t>
            </a:r>
            <a:r>
              <a:rPr dirty="0" sz="1400" spc="-2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have</a:t>
            </a:r>
            <a:endParaRPr sz="1400">
              <a:latin typeface="Arial"/>
              <a:cs typeface="Arial"/>
            </a:endParaRPr>
          </a:p>
          <a:p>
            <a:pPr marL="1035050">
              <a:lnSpc>
                <a:spcPts val="1500"/>
              </a:lnSpc>
              <a:tabLst>
                <a:tab pos="1310640" algn="l"/>
              </a:tabLst>
            </a:pPr>
            <a:r>
              <a:rPr dirty="0" sz="1400" spc="10">
                <a:latin typeface="Arial"/>
                <a:cs typeface="Arial"/>
              </a:rPr>
              <a:t>?	</a:t>
            </a:r>
            <a:r>
              <a:rPr dirty="0" sz="1400" spc="20">
                <a:latin typeface="Arial"/>
                <a:cs typeface="Arial"/>
              </a:rPr>
              <a:t>Payoff </a:t>
            </a:r>
            <a:r>
              <a:rPr dirty="0" sz="1400" spc="10">
                <a:latin typeface="Arial"/>
                <a:cs typeface="Arial"/>
              </a:rPr>
              <a:t>+ 0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“</a:t>
            </a:r>
            <a:endParaRPr sz="1400">
              <a:latin typeface="Arial"/>
              <a:cs typeface="Arial"/>
            </a:endParaRPr>
          </a:p>
          <a:p>
            <a:pPr marL="939800">
              <a:lnSpc>
                <a:spcPts val="1590"/>
              </a:lnSpc>
            </a:pPr>
            <a:r>
              <a:rPr dirty="0" sz="1400" spc="-45">
                <a:latin typeface="Arial"/>
                <a:cs typeface="Arial"/>
              </a:rPr>
              <a:t>?x</a:t>
            </a:r>
            <a:r>
              <a:rPr dirty="0" baseline="-23391" sz="1425" spc="-67" i="1">
                <a:latin typeface="Arial"/>
                <a:cs typeface="Arial"/>
              </a:rPr>
              <a:t>i</a:t>
            </a:r>
            <a:endParaRPr baseline="-23391" sz="1425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9203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8750" y="7544004"/>
            <a:ext cx="7366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8750" y="7239204"/>
            <a:ext cx="7366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1350"/>
              </a:lnSpc>
              <a:spcBef>
                <a:spcPts val="95"/>
              </a:spcBef>
            </a:pPr>
            <a:r>
              <a:rPr dirty="0" sz="1250" spc="-5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  <a:p>
            <a:pPr>
              <a:lnSpc>
                <a:spcPts val="1350"/>
              </a:lnSpc>
            </a:pPr>
            <a:r>
              <a:rPr dirty="0" sz="1250" spc="-5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2325" y="7544004"/>
            <a:ext cx="7366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>
                <a:latin typeface="Symbol"/>
                <a:cs typeface="Symbol"/>
              </a:rPr>
              <a:t>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2325" y="7239204"/>
            <a:ext cx="73660" cy="368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ts val="1350"/>
              </a:lnSpc>
              <a:spcBef>
                <a:spcPts val="95"/>
              </a:spcBef>
            </a:pPr>
            <a:r>
              <a:rPr dirty="0" sz="1250" spc="-5">
                <a:latin typeface="Symbol"/>
                <a:cs typeface="Symbol"/>
              </a:rPr>
              <a:t></a:t>
            </a:r>
            <a:endParaRPr sz="1250">
              <a:latin typeface="Symbol"/>
              <a:cs typeface="Symbol"/>
            </a:endParaRPr>
          </a:p>
          <a:p>
            <a:pPr>
              <a:lnSpc>
                <a:spcPts val="1350"/>
              </a:lnSpc>
            </a:pPr>
            <a:r>
              <a:rPr dirty="0" sz="1250" spc="-5">
                <a:latin typeface="Symbol"/>
                <a:cs typeface="Symbol"/>
              </a:rPr>
              <a:t>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2325" y="7677354"/>
            <a:ext cx="195008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75789" algn="l"/>
              </a:tabLst>
            </a:pPr>
            <a:r>
              <a:rPr dirty="0" sz="1250" spc="-5">
                <a:latin typeface="Symbol"/>
                <a:cs typeface="Symbol"/>
              </a:rPr>
              <a:t></a:t>
            </a:r>
            <a:r>
              <a:rPr dirty="0" sz="1250" spc="-5">
                <a:latin typeface="Times New Roman"/>
                <a:cs typeface="Times New Roman"/>
              </a:rPr>
              <a:t>	</a:t>
            </a:r>
            <a:r>
              <a:rPr dirty="0" sz="1250" spc="-5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6675" y="7610064"/>
            <a:ext cx="590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 spc="10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9375" y="7352889"/>
            <a:ext cx="590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 spc="10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43175" y="7353504"/>
            <a:ext cx="27178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5" i="1">
                <a:latin typeface="Times New Roman"/>
                <a:cs typeface="Times New Roman"/>
              </a:rPr>
              <a:t>x</a:t>
            </a:r>
            <a:r>
              <a:rPr dirty="0" sz="1250" spc="90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6200" y="7724364"/>
            <a:ext cx="3873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 spc="5" i="1">
                <a:latin typeface="Times New Roman"/>
                <a:cs typeface="Times New Roman"/>
              </a:rPr>
              <a:t>j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3825" y="7457664"/>
            <a:ext cx="3873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9375" y="7457664"/>
            <a:ext cx="3873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700" spc="5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29000" y="7620204"/>
            <a:ext cx="103822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20">
                <a:latin typeface="Times New Roman"/>
                <a:cs typeface="Times New Roman"/>
              </a:rPr>
              <a:t>plays </a:t>
            </a:r>
            <a:r>
              <a:rPr dirty="0" sz="1250" spc="-5" i="1">
                <a:latin typeface="Times New Roman"/>
                <a:cs typeface="Times New Roman"/>
              </a:rPr>
              <a:t>x </a:t>
            </a:r>
            <a:r>
              <a:rPr dirty="0" sz="1250" spc="20">
                <a:latin typeface="Times New Roman"/>
                <a:cs typeface="Times New Roman"/>
              </a:rPr>
              <a:t>for </a:t>
            </a:r>
            <a:r>
              <a:rPr dirty="0" sz="1250" spc="-5" i="1">
                <a:latin typeface="Times New Roman"/>
                <a:cs typeface="Times New Roman"/>
              </a:rPr>
              <a:t>j </a:t>
            </a:r>
            <a:r>
              <a:rPr dirty="0" sz="1250" spc="-5">
                <a:latin typeface="Symbol"/>
                <a:cs typeface="Symbol"/>
              </a:rPr>
              <a:t>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9000" y="7353504"/>
            <a:ext cx="1822450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-20">
                <a:latin typeface="Times New Roman"/>
                <a:cs typeface="Times New Roman"/>
              </a:rPr>
              <a:t>plays</a:t>
            </a:r>
            <a:r>
              <a:rPr dirty="0" sz="1250" spc="-110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"</a:t>
            </a:r>
            <a:r>
              <a:rPr dirty="0" sz="1250" spc="-150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x</a:t>
            </a:r>
            <a:r>
              <a:rPr dirty="0" sz="1250" spc="-45" i="1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"</a:t>
            </a:r>
            <a:r>
              <a:rPr dirty="0" sz="1250" spc="-1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and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the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j</a:t>
            </a:r>
            <a:r>
              <a:rPr dirty="0" sz="1250" spc="10">
                <a:latin typeface="Times New Roman"/>
                <a:cs typeface="Times New Roman"/>
              </a:rPr>
              <a:t>'</a:t>
            </a:r>
            <a:r>
              <a:rPr dirty="0" sz="1250" spc="-165">
                <a:latin typeface="Times New Roman"/>
                <a:cs typeface="Times New Roman"/>
              </a:rPr>
              <a:t> </a:t>
            </a:r>
            <a:r>
              <a:rPr dirty="0" sz="1250" spc="-5">
                <a:latin typeface="Times New Roman"/>
                <a:cs typeface="Times New Roman"/>
              </a:rPr>
              <a:t>th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player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36925" y="7115379"/>
            <a:ext cx="2000885" cy="21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8888" sz="1875" spc="30">
                <a:latin typeface="Symbol"/>
                <a:cs typeface="Symbol"/>
              </a:rPr>
              <a:t></a:t>
            </a:r>
            <a:r>
              <a:rPr dirty="0" sz="1250" spc="20">
                <a:latin typeface="Times New Roman"/>
                <a:cs typeface="Times New Roman"/>
              </a:rPr>
              <a:t>Payoff </a:t>
            </a:r>
            <a:r>
              <a:rPr dirty="0" sz="1250" spc="15">
                <a:latin typeface="Times New Roman"/>
                <a:cs typeface="Times New Roman"/>
              </a:rPr>
              <a:t>to </a:t>
            </a:r>
            <a:r>
              <a:rPr dirty="0" sz="1250">
                <a:latin typeface="Times New Roman"/>
                <a:cs typeface="Times New Roman"/>
              </a:rPr>
              <a:t>player </a:t>
            </a:r>
            <a:r>
              <a:rPr dirty="0" sz="1250" spc="-5" i="1">
                <a:latin typeface="Times New Roman"/>
                <a:cs typeface="Times New Roman"/>
              </a:rPr>
              <a:t>i </a:t>
            </a:r>
            <a:r>
              <a:rPr dirty="0" sz="1250" spc="10">
                <a:latin typeface="Times New Roman"/>
                <a:cs typeface="Times New Roman"/>
              </a:rPr>
              <a:t>if </a:t>
            </a:r>
            <a:r>
              <a:rPr dirty="0" sz="1250">
                <a:latin typeface="Times New Roman"/>
                <a:cs typeface="Times New Roman"/>
              </a:rPr>
              <a:t>player</a:t>
            </a:r>
            <a:r>
              <a:rPr dirty="0" sz="1250" spc="-235">
                <a:latin typeface="Times New Roman"/>
                <a:cs typeface="Times New Roman"/>
              </a:rPr>
              <a:t> </a:t>
            </a:r>
            <a:r>
              <a:rPr dirty="0" sz="1250" spc="-5" i="1">
                <a:latin typeface="Times New Roman"/>
                <a:cs typeface="Times New Roman"/>
              </a:rPr>
              <a:t>i </a:t>
            </a:r>
            <a:r>
              <a:rPr dirty="0" baseline="8888" sz="1875" spc="-7">
                <a:latin typeface="Symbol"/>
                <a:cs typeface="Symbol"/>
              </a:rPr>
              <a:t></a:t>
            </a:r>
            <a:endParaRPr baseline="8888" sz="1875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3050" y="7363029"/>
            <a:ext cx="558800" cy="326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95"/>
              </a:spcBef>
            </a:pPr>
            <a:r>
              <a:rPr dirty="0" sz="1250" spc="5">
                <a:latin typeface="Times New Roman"/>
                <a:cs typeface="Times New Roman"/>
              </a:rPr>
              <a:t>arg</a:t>
            </a:r>
            <a:r>
              <a:rPr dirty="0" sz="1250" spc="-1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max</a:t>
            </a:r>
            <a:endParaRPr sz="1250">
              <a:latin typeface="Times New Roman"/>
              <a:cs typeface="Times New Roman"/>
            </a:endParaRPr>
          </a:p>
          <a:p>
            <a:pPr algn="ctr" marR="5715">
              <a:lnSpc>
                <a:spcPct val="100000"/>
              </a:lnSpc>
              <a:spcBef>
                <a:spcPts val="25"/>
              </a:spcBef>
            </a:pPr>
            <a:r>
              <a:rPr dirty="0" sz="700" spc="-5" i="1">
                <a:latin typeface="Times New Roman"/>
                <a:cs typeface="Times New Roman"/>
              </a:rPr>
              <a:t>x</a:t>
            </a:r>
            <a:r>
              <a:rPr dirty="0" baseline="-16666" sz="750" spc="-7" i="1">
                <a:latin typeface="Times New Roman"/>
                <a:cs typeface="Times New Roman"/>
              </a:rPr>
              <a:t>i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25750" y="1482725"/>
            <a:ext cx="20351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INTERMISSION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92325" y="2016125"/>
            <a:ext cx="3569335" cy="1395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4150" marR="5080" indent="-171450">
              <a:lnSpc>
                <a:spcPct val="100400"/>
              </a:lnSpc>
              <a:spcBef>
                <a:spcPts val="114"/>
              </a:spcBef>
            </a:pPr>
            <a:r>
              <a:rPr dirty="0" sz="1400" spc="10">
                <a:latin typeface="Arial"/>
                <a:cs typeface="Arial"/>
              </a:rPr>
              <a:t>Does </a:t>
            </a:r>
            <a:r>
              <a:rPr dirty="0" sz="1400" spc="5">
                <a:latin typeface="Arial"/>
                <a:cs typeface="Arial"/>
              </a:rPr>
              <a:t>the Tragedy of the </a:t>
            </a:r>
            <a:r>
              <a:rPr dirty="0" sz="1400" spc="10">
                <a:latin typeface="Arial"/>
                <a:cs typeface="Arial"/>
              </a:rPr>
              <a:t>Commons </a:t>
            </a:r>
            <a:r>
              <a:rPr dirty="0" sz="1400" spc="5">
                <a:latin typeface="Arial"/>
                <a:cs typeface="Arial"/>
              </a:rPr>
              <a:t>matter</a:t>
            </a:r>
            <a:r>
              <a:rPr dirty="0" sz="1400" spc="-20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to  us when </a:t>
            </a:r>
            <a:r>
              <a:rPr dirty="0" sz="1400">
                <a:latin typeface="Arial"/>
                <a:cs typeface="Arial"/>
              </a:rPr>
              <a:t>we’re building </a:t>
            </a:r>
            <a:r>
              <a:rPr dirty="0" sz="1400" spc="-5">
                <a:latin typeface="Arial"/>
                <a:cs typeface="Arial"/>
              </a:rPr>
              <a:t>intelligent  </a:t>
            </a:r>
            <a:r>
              <a:rPr dirty="0" sz="1400" spc="10">
                <a:latin typeface="Arial"/>
                <a:cs typeface="Arial"/>
              </a:rPr>
              <a:t>machines?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184150" marR="34290" indent="-171450">
              <a:lnSpc>
                <a:spcPts val="1650"/>
              </a:lnSpc>
            </a:pPr>
            <a:r>
              <a:rPr dirty="0" sz="1400" spc="5">
                <a:latin typeface="Arial"/>
                <a:cs typeface="Arial"/>
              </a:rPr>
              <a:t>Maybe </a:t>
            </a:r>
            <a:r>
              <a:rPr dirty="0" sz="1400">
                <a:latin typeface="Arial"/>
                <a:cs typeface="Arial"/>
              </a:rPr>
              <a:t>repeated play </a:t>
            </a:r>
            <a:r>
              <a:rPr dirty="0" sz="1400" spc="5">
                <a:latin typeface="Arial"/>
                <a:cs typeface="Arial"/>
              </a:rPr>
              <a:t>means </a:t>
            </a:r>
            <a:r>
              <a:rPr dirty="0" sz="1400" spc="10">
                <a:latin typeface="Arial"/>
                <a:cs typeface="Arial"/>
              </a:rPr>
              <a:t>we </a:t>
            </a:r>
            <a:r>
              <a:rPr dirty="0" sz="1400" spc="5">
                <a:latin typeface="Arial"/>
                <a:cs typeface="Arial"/>
              </a:rPr>
              <a:t>can </a:t>
            </a:r>
            <a:r>
              <a:rPr dirty="0" sz="1400">
                <a:latin typeface="Arial"/>
                <a:cs typeface="Arial"/>
              </a:rPr>
              <a:t>learn</a:t>
            </a:r>
            <a:r>
              <a:rPr dirty="0" sz="1400" spc="-1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</a:t>
            </a:r>
            <a:r>
              <a:rPr dirty="0" sz="1400" spc="-5">
                <a:latin typeface="Arial"/>
                <a:cs typeface="Arial"/>
              </a:rPr>
              <a:t>cooperate??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34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225" y="7988300"/>
            <a:ext cx="8509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70865" algn="l"/>
              </a:tabLst>
            </a:pPr>
            <a:r>
              <a:rPr dirty="0" sz="950" spc="20">
                <a:latin typeface="Arial"/>
                <a:cs typeface="Arial"/>
              </a:rPr>
              <a:t>Randy</a:t>
            </a:r>
            <a:r>
              <a:rPr dirty="0" sz="950" spc="5">
                <a:latin typeface="Arial"/>
                <a:cs typeface="Arial"/>
              </a:rPr>
              <a:t>: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-10">
                <a:latin typeface="Arial"/>
                <a:cs typeface="Arial"/>
              </a:rPr>
              <a:t>1000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56175" y="7736840"/>
            <a:ext cx="816610" cy="4254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30"/>
              </a:spcBef>
              <a:tabLst>
                <a:tab pos="558165" algn="l"/>
              </a:tabLst>
            </a:pPr>
            <a:r>
              <a:rPr dirty="0" sz="950">
                <a:latin typeface="Arial"/>
                <a:cs typeface="Arial"/>
              </a:rPr>
              <a:t>Takeo:	</a:t>
            </a:r>
            <a:r>
              <a:rPr dirty="0" sz="950" spc="-5">
                <a:latin typeface="Arial"/>
                <a:cs typeface="Arial"/>
              </a:rPr>
              <a:t>-10</a:t>
            </a:r>
            <a:r>
              <a:rPr dirty="0" baseline="25641" sz="975" spc="-7">
                <a:latin typeface="Arial"/>
                <a:cs typeface="Arial"/>
              </a:rPr>
              <a:t>7</a:t>
            </a:r>
            <a:endParaRPr baseline="25641" sz="975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  <a:tabLst>
                <a:tab pos="558165" algn="l"/>
              </a:tabLst>
            </a:pPr>
            <a:r>
              <a:rPr dirty="0" sz="950" spc="20">
                <a:latin typeface="Arial"/>
                <a:cs typeface="Arial"/>
              </a:rPr>
              <a:t>Randy:	</a:t>
            </a:r>
            <a:r>
              <a:rPr dirty="0" sz="950" spc="-5">
                <a:latin typeface="Arial"/>
                <a:cs typeface="Arial"/>
              </a:rPr>
              <a:t>-10</a:t>
            </a:r>
            <a:r>
              <a:rPr dirty="0" baseline="25641" sz="975" spc="-7">
                <a:latin typeface="Arial"/>
                <a:cs typeface="Arial"/>
              </a:rPr>
              <a:t>7</a:t>
            </a:r>
            <a:endParaRPr baseline="25641" sz="9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4300" y="7736840"/>
            <a:ext cx="691515" cy="4254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  <a:tabLst>
                <a:tab pos="608965" algn="l"/>
              </a:tabLst>
            </a:pPr>
            <a:r>
              <a:rPr dirty="0" sz="950">
                <a:latin typeface="Arial"/>
                <a:cs typeface="Arial"/>
              </a:rPr>
              <a:t>Takeo</a:t>
            </a:r>
            <a:r>
              <a:rPr dirty="0" sz="950" spc="5">
                <a:latin typeface="Arial"/>
                <a:cs typeface="Arial"/>
              </a:rPr>
              <a:t>: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tabLst>
                <a:tab pos="608965" algn="l"/>
              </a:tabLst>
            </a:pPr>
            <a:r>
              <a:rPr dirty="0" sz="950" spc="20">
                <a:latin typeface="Arial"/>
                <a:cs typeface="Arial"/>
              </a:rPr>
              <a:t>Randy</a:t>
            </a:r>
            <a:r>
              <a:rPr dirty="0" sz="950" spc="5">
                <a:latin typeface="Arial"/>
                <a:cs typeface="Arial"/>
              </a:rPr>
              <a:t>: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32100" y="7736840"/>
            <a:ext cx="816610" cy="4254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30"/>
              </a:spcBef>
              <a:tabLst>
                <a:tab pos="558165" algn="l"/>
              </a:tabLst>
            </a:pPr>
            <a:r>
              <a:rPr dirty="0" sz="950">
                <a:latin typeface="Arial"/>
                <a:cs typeface="Arial"/>
              </a:rPr>
              <a:t>Takeo:	</a:t>
            </a:r>
            <a:r>
              <a:rPr dirty="0" sz="950" spc="-5">
                <a:latin typeface="Arial"/>
                <a:cs typeface="Arial"/>
              </a:rPr>
              <a:t>-10</a:t>
            </a:r>
            <a:r>
              <a:rPr dirty="0" baseline="25641" sz="975" spc="-7">
                <a:latin typeface="Arial"/>
                <a:cs typeface="Arial"/>
              </a:rPr>
              <a:t>7</a:t>
            </a:r>
            <a:endParaRPr baseline="25641" sz="975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34"/>
              </a:spcBef>
              <a:tabLst>
                <a:tab pos="558165" algn="l"/>
              </a:tabLst>
            </a:pPr>
            <a:r>
              <a:rPr dirty="0" sz="950" spc="20">
                <a:latin typeface="Arial"/>
                <a:cs typeface="Arial"/>
              </a:rPr>
              <a:t>Randy:	</a:t>
            </a:r>
            <a:r>
              <a:rPr dirty="0" sz="950" spc="-5">
                <a:latin typeface="Arial"/>
                <a:cs typeface="Arial"/>
              </a:rPr>
              <a:t>-10</a:t>
            </a:r>
            <a:r>
              <a:rPr dirty="0" baseline="25641" sz="975" spc="-7">
                <a:latin typeface="Arial"/>
                <a:cs typeface="Arial"/>
              </a:rPr>
              <a:t>7</a:t>
            </a:r>
            <a:endParaRPr baseline="25641" sz="97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0225" y="7788275"/>
            <a:ext cx="8604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532765" algn="l"/>
              </a:tabLst>
            </a:pPr>
            <a:r>
              <a:rPr dirty="0" sz="950">
                <a:latin typeface="Arial"/>
                <a:cs typeface="Arial"/>
              </a:rPr>
              <a:t>Takeo</a:t>
            </a:r>
            <a:r>
              <a:rPr dirty="0" sz="950" spc="5">
                <a:latin typeface="Arial"/>
                <a:cs typeface="Arial"/>
              </a:rPr>
              <a:t>:</a:t>
            </a:r>
            <a:r>
              <a:rPr dirty="0" sz="950">
                <a:latin typeface="Arial"/>
                <a:cs typeface="Arial"/>
              </a:rPr>
              <a:t>	</a:t>
            </a:r>
            <a:r>
              <a:rPr dirty="0" sz="950" spc="-20">
                <a:latin typeface="Arial"/>
                <a:cs typeface="Arial"/>
              </a:rPr>
              <a:t>-</a:t>
            </a:r>
            <a:r>
              <a:rPr dirty="0" sz="950" spc="10">
                <a:latin typeface="Arial"/>
                <a:cs typeface="Arial"/>
              </a:rPr>
              <a:t>1000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2125" y="8321675"/>
            <a:ext cx="1784350" cy="3454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What should Takeo</a:t>
            </a:r>
            <a:r>
              <a:rPr dirty="0" sz="950" spc="45" b="1">
                <a:latin typeface="Arial"/>
                <a:cs typeface="Arial"/>
              </a:rPr>
              <a:t> </a:t>
            </a:r>
            <a:r>
              <a:rPr dirty="0" sz="950" spc="20" b="1">
                <a:latin typeface="Arial"/>
                <a:cs typeface="Arial"/>
              </a:rPr>
              <a:t>do?????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-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71717" y="6759045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200" y="152400"/>
                </a:moveTo>
                <a:lnTo>
                  <a:pt x="816559" y="103631"/>
                </a:lnTo>
                <a:lnTo>
                  <a:pt x="756513" y="61722"/>
                </a:lnTo>
                <a:lnTo>
                  <a:pt x="714375" y="44053"/>
                </a:lnTo>
                <a:lnTo>
                  <a:pt x="665378" y="28956"/>
                </a:lnTo>
                <a:lnTo>
                  <a:pt x="610438" y="16716"/>
                </a:lnTo>
                <a:lnTo>
                  <a:pt x="550468" y="7619"/>
                </a:lnTo>
                <a:lnTo>
                  <a:pt x="486384" y="1952"/>
                </a:lnTo>
                <a:lnTo>
                  <a:pt x="419100" y="0"/>
                </a:lnTo>
                <a:lnTo>
                  <a:pt x="351815" y="1952"/>
                </a:lnTo>
                <a:lnTo>
                  <a:pt x="287731" y="7619"/>
                </a:lnTo>
                <a:lnTo>
                  <a:pt x="227761" y="16716"/>
                </a:lnTo>
                <a:lnTo>
                  <a:pt x="172821" y="28956"/>
                </a:lnTo>
                <a:lnTo>
                  <a:pt x="123825" y="44053"/>
                </a:lnTo>
                <a:lnTo>
                  <a:pt x="81686" y="61722"/>
                </a:lnTo>
                <a:lnTo>
                  <a:pt x="47320" y="81676"/>
                </a:lnTo>
                <a:lnTo>
                  <a:pt x="5562" y="127301"/>
                </a:lnTo>
                <a:lnTo>
                  <a:pt x="0" y="152400"/>
                </a:lnTo>
                <a:lnTo>
                  <a:pt x="5562" y="177498"/>
                </a:lnTo>
                <a:lnTo>
                  <a:pt x="47320" y="223123"/>
                </a:lnTo>
                <a:lnTo>
                  <a:pt x="81686" y="243077"/>
                </a:lnTo>
                <a:lnTo>
                  <a:pt x="123825" y="260746"/>
                </a:lnTo>
                <a:lnTo>
                  <a:pt x="172821" y="275844"/>
                </a:lnTo>
                <a:lnTo>
                  <a:pt x="227761" y="288083"/>
                </a:lnTo>
                <a:lnTo>
                  <a:pt x="287731" y="297180"/>
                </a:lnTo>
                <a:lnTo>
                  <a:pt x="351815" y="302847"/>
                </a:lnTo>
                <a:lnTo>
                  <a:pt x="419100" y="304800"/>
                </a:lnTo>
                <a:lnTo>
                  <a:pt x="486384" y="302847"/>
                </a:lnTo>
                <a:lnTo>
                  <a:pt x="550468" y="297180"/>
                </a:lnTo>
                <a:lnTo>
                  <a:pt x="610438" y="288083"/>
                </a:lnTo>
                <a:lnTo>
                  <a:pt x="665378" y="275844"/>
                </a:lnTo>
                <a:lnTo>
                  <a:pt x="714375" y="260746"/>
                </a:lnTo>
                <a:lnTo>
                  <a:pt x="756513" y="243077"/>
                </a:lnTo>
                <a:lnTo>
                  <a:pt x="790879" y="223123"/>
                </a:lnTo>
                <a:lnTo>
                  <a:pt x="832637" y="177498"/>
                </a:lnTo>
                <a:lnTo>
                  <a:pt x="8382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43017" y="7140045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200" y="152400"/>
                </a:moveTo>
                <a:lnTo>
                  <a:pt x="816559" y="103631"/>
                </a:lnTo>
                <a:lnTo>
                  <a:pt x="756513" y="61722"/>
                </a:lnTo>
                <a:lnTo>
                  <a:pt x="714375" y="44053"/>
                </a:lnTo>
                <a:lnTo>
                  <a:pt x="665378" y="28956"/>
                </a:lnTo>
                <a:lnTo>
                  <a:pt x="610438" y="16716"/>
                </a:lnTo>
                <a:lnTo>
                  <a:pt x="550468" y="7619"/>
                </a:lnTo>
                <a:lnTo>
                  <a:pt x="486384" y="1952"/>
                </a:lnTo>
                <a:lnTo>
                  <a:pt x="419100" y="0"/>
                </a:lnTo>
                <a:lnTo>
                  <a:pt x="351815" y="1952"/>
                </a:lnTo>
                <a:lnTo>
                  <a:pt x="287731" y="7619"/>
                </a:lnTo>
                <a:lnTo>
                  <a:pt x="227761" y="16716"/>
                </a:lnTo>
                <a:lnTo>
                  <a:pt x="172821" y="28956"/>
                </a:lnTo>
                <a:lnTo>
                  <a:pt x="123825" y="44053"/>
                </a:lnTo>
                <a:lnTo>
                  <a:pt x="81686" y="61722"/>
                </a:lnTo>
                <a:lnTo>
                  <a:pt x="47320" y="81676"/>
                </a:lnTo>
                <a:lnTo>
                  <a:pt x="5562" y="127301"/>
                </a:lnTo>
                <a:lnTo>
                  <a:pt x="0" y="152400"/>
                </a:lnTo>
                <a:lnTo>
                  <a:pt x="5562" y="177498"/>
                </a:lnTo>
                <a:lnTo>
                  <a:pt x="47320" y="223123"/>
                </a:lnTo>
                <a:lnTo>
                  <a:pt x="81686" y="243077"/>
                </a:lnTo>
                <a:lnTo>
                  <a:pt x="123824" y="260746"/>
                </a:lnTo>
                <a:lnTo>
                  <a:pt x="172821" y="275844"/>
                </a:lnTo>
                <a:lnTo>
                  <a:pt x="227761" y="288083"/>
                </a:lnTo>
                <a:lnTo>
                  <a:pt x="287731" y="297180"/>
                </a:lnTo>
                <a:lnTo>
                  <a:pt x="351815" y="302847"/>
                </a:lnTo>
                <a:lnTo>
                  <a:pt x="419100" y="304800"/>
                </a:lnTo>
                <a:lnTo>
                  <a:pt x="486384" y="302847"/>
                </a:lnTo>
                <a:lnTo>
                  <a:pt x="550468" y="297180"/>
                </a:lnTo>
                <a:lnTo>
                  <a:pt x="610438" y="288083"/>
                </a:lnTo>
                <a:lnTo>
                  <a:pt x="665378" y="275844"/>
                </a:lnTo>
                <a:lnTo>
                  <a:pt x="714375" y="260746"/>
                </a:lnTo>
                <a:lnTo>
                  <a:pt x="756513" y="243077"/>
                </a:lnTo>
                <a:lnTo>
                  <a:pt x="790879" y="223123"/>
                </a:lnTo>
                <a:lnTo>
                  <a:pt x="832637" y="177498"/>
                </a:lnTo>
                <a:lnTo>
                  <a:pt x="8382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38517" y="7101945"/>
            <a:ext cx="838200" cy="304800"/>
          </a:xfrm>
          <a:custGeom>
            <a:avLst/>
            <a:gdLst/>
            <a:ahLst/>
            <a:cxnLst/>
            <a:rect l="l" t="t" r="r" b="b"/>
            <a:pathLst>
              <a:path w="838200" h="304800">
                <a:moveTo>
                  <a:pt x="838200" y="152400"/>
                </a:moveTo>
                <a:lnTo>
                  <a:pt x="816559" y="103631"/>
                </a:lnTo>
                <a:lnTo>
                  <a:pt x="756513" y="61722"/>
                </a:lnTo>
                <a:lnTo>
                  <a:pt x="714375" y="44053"/>
                </a:lnTo>
                <a:lnTo>
                  <a:pt x="665378" y="28956"/>
                </a:lnTo>
                <a:lnTo>
                  <a:pt x="610438" y="16716"/>
                </a:lnTo>
                <a:lnTo>
                  <a:pt x="550468" y="7619"/>
                </a:lnTo>
                <a:lnTo>
                  <a:pt x="486384" y="1952"/>
                </a:lnTo>
                <a:lnTo>
                  <a:pt x="419100" y="0"/>
                </a:lnTo>
                <a:lnTo>
                  <a:pt x="351815" y="1952"/>
                </a:lnTo>
                <a:lnTo>
                  <a:pt x="287731" y="7619"/>
                </a:lnTo>
                <a:lnTo>
                  <a:pt x="227761" y="16716"/>
                </a:lnTo>
                <a:lnTo>
                  <a:pt x="172821" y="28956"/>
                </a:lnTo>
                <a:lnTo>
                  <a:pt x="123825" y="44053"/>
                </a:lnTo>
                <a:lnTo>
                  <a:pt x="81686" y="61722"/>
                </a:lnTo>
                <a:lnTo>
                  <a:pt x="47320" y="81676"/>
                </a:lnTo>
                <a:lnTo>
                  <a:pt x="5562" y="127301"/>
                </a:lnTo>
                <a:lnTo>
                  <a:pt x="0" y="152400"/>
                </a:lnTo>
                <a:lnTo>
                  <a:pt x="5562" y="177498"/>
                </a:lnTo>
                <a:lnTo>
                  <a:pt x="47320" y="223123"/>
                </a:lnTo>
                <a:lnTo>
                  <a:pt x="81686" y="243077"/>
                </a:lnTo>
                <a:lnTo>
                  <a:pt x="123825" y="260746"/>
                </a:lnTo>
                <a:lnTo>
                  <a:pt x="172821" y="275844"/>
                </a:lnTo>
                <a:lnTo>
                  <a:pt x="227761" y="288083"/>
                </a:lnTo>
                <a:lnTo>
                  <a:pt x="287731" y="297180"/>
                </a:lnTo>
                <a:lnTo>
                  <a:pt x="351815" y="302847"/>
                </a:lnTo>
                <a:lnTo>
                  <a:pt x="419100" y="304800"/>
                </a:lnTo>
                <a:lnTo>
                  <a:pt x="486384" y="302847"/>
                </a:lnTo>
                <a:lnTo>
                  <a:pt x="550468" y="297180"/>
                </a:lnTo>
                <a:lnTo>
                  <a:pt x="610438" y="288083"/>
                </a:lnTo>
                <a:lnTo>
                  <a:pt x="665378" y="275844"/>
                </a:lnTo>
                <a:lnTo>
                  <a:pt x="714375" y="260746"/>
                </a:lnTo>
                <a:lnTo>
                  <a:pt x="756513" y="243077"/>
                </a:lnTo>
                <a:lnTo>
                  <a:pt x="790879" y="223123"/>
                </a:lnTo>
                <a:lnTo>
                  <a:pt x="832637" y="177498"/>
                </a:lnTo>
                <a:lnTo>
                  <a:pt x="83820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57725" y="7235825"/>
            <a:ext cx="3651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Arial"/>
                <a:cs typeface="Arial"/>
              </a:rPr>
              <a:t>Randy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5967" y="7016220"/>
            <a:ext cx="409575" cy="152400"/>
          </a:xfrm>
          <a:custGeom>
            <a:avLst/>
            <a:gdLst/>
            <a:ahLst/>
            <a:cxnLst/>
            <a:rect l="l" t="t" r="r" b="b"/>
            <a:pathLst>
              <a:path w="409575" h="152400">
                <a:moveTo>
                  <a:pt x="409575" y="0"/>
                </a:moveTo>
                <a:lnTo>
                  <a:pt x="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48000" y="72199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8575" y="0"/>
                </a:moveTo>
                <a:lnTo>
                  <a:pt x="0" y="47625"/>
                </a:lnTo>
                <a:lnTo>
                  <a:pt x="47625" y="47625"/>
                </a:lnTo>
                <a:lnTo>
                  <a:pt x="28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86092" y="7016220"/>
            <a:ext cx="447675" cy="123825"/>
          </a:xfrm>
          <a:custGeom>
            <a:avLst/>
            <a:gdLst/>
            <a:ahLst/>
            <a:cxnLst/>
            <a:rect l="l" t="t" r="r" b="b"/>
            <a:pathLst>
              <a:path w="447675" h="123825">
                <a:moveTo>
                  <a:pt x="0" y="0"/>
                </a:moveTo>
                <a:lnTo>
                  <a:pt x="447675" y="1238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95800" y="7191375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9525" y="0"/>
                </a:moveTo>
                <a:lnTo>
                  <a:pt x="0" y="47625"/>
                </a:lnTo>
                <a:lnTo>
                  <a:pt x="57150" y="38100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04917" y="7397220"/>
            <a:ext cx="161925" cy="314325"/>
          </a:xfrm>
          <a:custGeom>
            <a:avLst/>
            <a:gdLst/>
            <a:ahLst/>
            <a:cxnLst/>
            <a:rect l="l" t="t" r="r" b="b"/>
            <a:pathLst>
              <a:path w="161925" h="314325">
                <a:moveTo>
                  <a:pt x="161925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57392" y="7397220"/>
            <a:ext cx="304800" cy="314325"/>
          </a:xfrm>
          <a:custGeom>
            <a:avLst/>
            <a:gdLst/>
            <a:ahLst/>
            <a:cxnLst/>
            <a:rect l="l" t="t" r="r" b="b"/>
            <a:pathLst>
              <a:path w="304800" h="314325">
                <a:moveTo>
                  <a:pt x="0" y="0"/>
                </a:moveTo>
                <a:lnTo>
                  <a:pt x="30480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28992" y="7359120"/>
            <a:ext cx="133350" cy="447675"/>
          </a:xfrm>
          <a:custGeom>
            <a:avLst/>
            <a:gdLst/>
            <a:ahLst/>
            <a:cxnLst/>
            <a:rect l="l" t="t" r="r" b="b"/>
            <a:pathLst>
              <a:path w="133350" h="447675">
                <a:moveTo>
                  <a:pt x="133350" y="0"/>
                </a:moveTo>
                <a:lnTo>
                  <a:pt x="0" y="447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52892" y="7359120"/>
            <a:ext cx="333375" cy="352425"/>
          </a:xfrm>
          <a:custGeom>
            <a:avLst/>
            <a:gdLst/>
            <a:ahLst/>
            <a:cxnLst/>
            <a:rect l="l" t="t" r="r" b="b"/>
            <a:pathLst>
              <a:path w="333375" h="352425">
                <a:moveTo>
                  <a:pt x="0" y="0"/>
                </a:moveTo>
                <a:lnTo>
                  <a:pt x="333375" y="352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62125" y="5302250"/>
            <a:ext cx="4025265" cy="1886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47825" marR="5080" indent="-150495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Repeated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Games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with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Implausible  Threats</a:t>
            </a:r>
            <a:endParaRPr sz="2000">
              <a:latin typeface="Arial"/>
              <a:cs typeface="Arial"/>
            </a:endParaRPr>
          </a:p>
          <a:p>
            <a:pPr marR="1664335">
              <a:lnSpc>
                <a:spcPct val="131600"/>
              </a:lnSpc>
              <a:spcBef>
                <a:spcPts val="315"/>
              </a:spcBef>
            </a:pPr>
            <a:r>
              <a:rPr dirty="0" sz="950" spc="15">
                <a:latin typeface="Arial"/>
                <a:cs typeface="Arial"/>
              </a:rPr>
              <a:t>Takeo and Randy are stuck </a:t>
            </a:r>
            <a:r>
              <a:rPr dirty="0" sz="950" spc="10">
                <a:latin typeface="Arial"/>
                <a:cs typeface="Arial"/>
              </a:rPr>
              <a:t>in </a:t>
            </a:r>
            <a:r>
              <a:rPr dirty="0" sz="950" spc="15">
                <a:latin typeface="Arial"/>
                <a:cs typeface="Arial"/>
              </a:rPr>
              <a:t>an elevator  </a:t>
            </a:r>
            <a:r>
              <a:rPr dirty="0" sz="950" spc="10">
                <a:latin typeface="Arial"/>
                <a:cs typeface="Arial"/>
              </a:rPr>
              <a:t>Takeo has a $1000</a:t>
            </a:r>
            <a:r>
              <a:rPr dirty="0" sz="950" spc="10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bill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4"/>
              </a:spcBef>
            </a:pPr>
            <a:r>
              <a:rPr dirty="0" sz="950" spc="15">
                <a:latin typeface="Arial"/>
                <a:cs typeface="Arial"/>
              </a:rPr>
              <a:t>Randy has </a:t>
            </a:r>
            <a:r>
              <a:rPr dirty="0" sz="950" spc="10">
                <a:latin typeface="Arial"/>
                <a:cs typeface="Arial"/>
              </a:rPr>
              <a:t>a stick of</a:t>
            </a:r>
            <a:r>
              <a:rPr dirty="0" sz="950" spc="1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dynamite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4"/>
              </a:spcBef>
            </a:pPr>
            <a:r>
              <a:rPr dirty="0" sz="950" spc="10">
                <a:latin typeface="Arial"/>
                <a:cs typeface="Arial"/>
              </a:rPr>
              <a:t>Randy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says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“Give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me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$1000</a:t>
            </a:r>
            <a:r>
              <a:rPr dirty="0" sz="950" spc="4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or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5">
                <a:latin typeface="Arial"/>
                <a:cs typeface="Arial"/>
              </a:rPr>
              <a:t>I’ll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blow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us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both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up.”</a:t>
            </a:r>
            <a:endParaRPr sz="950">
              <a:latin typeface="Arial"/>
              <a:cs typeface="Arial"/>
            </a:endParaRPr>
          </a:p>
          <a:p>
            <a:pPr marL="990600">
              <a:lnSpc>
                <a:spcPts val="1040"/>
              </a:lnSpc>
              <a:spcBef>
                <a:spcPts val="635"/>
              </a:spcBef>
            </a:pPr>
            <a:r>
              <a:rPr dirty="0" sz="900" spc="5">
                <a:latin typeface="Arial"/>
                <a:cs typeface="Arial"/>
              </a:rPr>
              <a:t>gives</a:t>
            </a:r>
            <a:endParaRPr sz="900">
              <a:latin typeface="Arial"/>
              <a:cs typeface="Arial"/>
            </a:endParaRPr>
          </a:p>
          <a:p>
            <a:pPr marL="990600" marR="702310">
              <a:lnSpc>
                <a:spcPct val="82600"/>
              </a:lnSpc>
              <a:spcBef>
                <a:spcPts val="155"/>
              </a:spcBef>
              <a:tabLst>
                <a:tab pos="1828164" algn="l"/>
                <a:tab pos="2628265" algn="l"/>
              </a:tabLst>
            </a:pPr>
            <a:r>
              <a:rPr dirty="0" baseline="3086" sz="1350">
                <a:latin typeface="Arial"/>
                <a:cs typeface="Arial"/>
              </a:rPr>
              <a:t>Randy</a:t>
            </a:r>
            <a:r>
              <a:rPr dirty="0" baseline="3086" sz="1350" spc="30">
                <a:latin typeface="Arial"/>
                <a:cs typeface="Arial"/>
              </a:rPr>
              <a:t> </a:t>
            </a:r>
            <a:r>
              <a:rPr dirty="0" baseline="3086" sz="1350">
                <a:latin typeface="Arial"/>
                <a:cs typeface="Arial"/>
              </a:rPr>
              <a:t>the	</a:t>
            </a:r>
            <a:r>
              <a:rPr dirty="0" baseline="2923" sz="1425" spc="7">
                <a:latin typeface="Arial"/>
                <a:cs typeface="Arial"/>
              </a:rPr>
              <a:t>Takeo	</a:t>
            </a:r>
            <a:r>
              <a:rPr dirty="0" sz="900" spc="5">
                <a:latin typeface="Arial"/>
                <a:cs typeface="Arial"/>
              </a:rPr>
              <a:t>keeps</a:t>
            </a:r>
            <a:r>
              <a:rPr dirty="0" sz="900" spc="-130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money  money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6925" y="7273925"/>
            <a:ext cx="860425" cy="4102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Arial"/>
                <a:cs typeface="Arial"/>
              </a:rPr>
              <a:t>Randy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dirty="0" sz="900">
                <a:latin typeface="Arial"/>
                <a:cs typeface="Arial"/>
              </a:rPr>
              <a:t>Do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Nothing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2425" y="7559675"/>
            <a:ext cx="593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Do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 spc="5">
                <a:latin typeface="Arial"/>
                <a:cs typeface="Arial"/>
              </a:rPr>
              <a:t>Nothing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1825" y="7445375"/>
            <a:ext cx="431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Explode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05425" y="7445375"/>
            <a:ext cx="431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Explode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2425" y="2816225"/>
            <a:ext cx="132715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Arial"/>
                <a:cs typeface="Arial"/>
              </a:rPr>
              <a:t>At this </a:t>
            </a:r>
            <a:r>
              <a:rPr dirty="0" sz="950" spc="15">
                <a:latin typeface="Arial"/>
                <a:cs typeface="Arial"/>
              </a:rPr>
              <a:t>node, Randy </a:t>
            </a:r>
            <a:r>
              <a:rPr dirty="0" sz="950" spc="10">
                <a:latin typeface="Arial"/>
                <a:cs typeface="Arial"/>
              </a:rPr>
              <a:t>will  </a:t>
            </a:r>
            <a:r>
              <a:rPr dirty="0" sz="950" spc="15">
                <a:latin typeface="Arial"/>
                <a:cs typeface="Arial"/>
              </a:rPr>
              <a:t>choose </a:t>
            </a:r>
            <a:r>
              <a:rPr dirty="0" sz="950" spc="10">
                <a:latin typeface="Arial"/>
                <a:cs typeface="Arial"/>
              </a:rPr>
              <a:t>the left</a:t>
            </a:r>
            <a:r>
              <a:rPr dirty="0" sz="950" spc="6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branch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7317" y="2375693"/>
            <a:ext cx="1066800" cy="419100"/>
          </a:xfrm>
          <a:custGeom>
            <a:avLst/>
            <a:gdLst/>
            <a:ahLst/>
            <a:cxnLst/>
            <a:rect l="l" t="t" r="r" b="b"/>
            <a:pathLst>
              <a:path w="1066800" h="419100">
                <a:moveTo>
                  <a:pt x="1066800" y="209550"/>
                </a:moveTo>
                <a:lnTo>
                  <a:pt x="1050550" y="158426"/>
                </a:lnTo>
                <a:lnTo>
                  <a:pt x="1004438" y="111672"/>
                </a:lnTo>
                <a:lnTo>
                  <a:pt x="971419" y="90454"/>
                </a:lnTo>
                <a:lnTo>
                  <a:pt x="932418" y="70954"/>
                </a:lnTo>
                <a:lnTo>
                  <a:pt x="887927" y="53378"/>
                </a:lnTo>
                <a:lnTo>
                  <a:pt x="838442" y="37935"/>
                </a:lnTo>
                <a:lnTo>
                  <a:pt x="784457" y="24833"/>
                </a:lnTo>
                <a:lnTo>
                  <a:pt x="726466" y="14280"/>
                </a:lnTo>
                <a:lnTo>
                  <a:pt x="664963" y="6485"/>
                </a:lnTo>
                <a:lnTo>
                  <a:pt x="600443" y="1656"/>
                </a:lnTo>
                <a:lnTo>
                  <a:pt x="533400" y="0"/>
                </a:lnTo>
                <a:lnTo>
                  <a:pt x="466356" y="1656"/>
                </a:lnTo>
                <a:lnTo>
                  <a:pt x="401836" y="6485"/>
                </a:lnTo>
                <a:lnTo>
                  <a:pt x="340333" y="14280"/>
                </a:lnTo>
                <a:lnTo>
                  <a:pt x="282342" y="24833"/>
                </a:lnTo>
                <a:lnTo>
                  <a:pt x="228357" y="37935"/>
                </a:lnTo>
                <a:lnTo>
                  <a:pt x="178872" y="53378"/>
                </a:lnTo>
                <a:lnTo>
                  <a:pt x="134381" y="70954"/>
                </a:lnTo>
                <a:lnTo>
                  <a:pt x="95380" y="90454"/>
                </a:lnTo>
                <a:lnTo>
                  <a:pt x="62361" y="111672"/>
                </a:lnTo>
                <a:lnTo>
                  <a:pt x="16249" y="158426"/>
                </a:lnTo>
                <a:lnTo>
                  <a:pt x="0" y="209550"/>
                </a:lnTo>
                <a:lnTo>
                  <a:pt x="4144" y="235554"/>
                </a:lnTo>
                <a:lnTo>
                  <a:pt x="35819" y="284700"/>
                </a:lnTo>
                <a:lnTo>
                  <a:pt x="95380" y="328645"/>
                </a:lnTo>
                <a:lnTo>
                  <a:pt x="134381" y="348145"/>
                </a:lnTo>
                <a:lnTo>
                  <a:pt x="178872" y="365721"/>
                </a:lnTo>
                <a:lnTo>
                  <a:pt x="228357" y="381164"/>
                </a:lnTo>
                <a:lnTo>
                  <a:pt x="282342" y="394266"/>
                </a:lnTo>
                <a:lnTo>
                  <a:pt x="340333" y="404819"/>
                </a:lnTo>
                <a:lnTo>
                  <a:pt x="401836" y="412614"/>
                </a:lnTo>
                <a:lnTo>
                  <a:pt x="466356" y="417443"/>
                </a:lnTo>
                <a:lnTo>
                  <a:pt x="533400" y="419100"/>
                </a:lnTo>
                <a:lnTo>
                  <a:pt x="600443" y="417443"/>
                </a:lnTo>
                <a:lnTo>
                  <a:pt x="664963" y="412614"/>
                </a:lnTo>
                <a:lnTo>
                  <a:pt x="726466" y="404819"/>
                </a:lnTo>
                <a:lnTo>
                  <a:pt x="784457" y="394266"/>
                </a:lnTo>
                <a:lnTo>
                  <a:pt x="838442" y="381164"/>
                </a:lnTo>
                <a:lnTo>
                  <a:pt x="887927" y="365721"/>
                </a:lnTo>
                <a:lnTo>
                  <a:pt x="932418" y="348145"/>
                </a:lnTo>
                <a:lnTo>
                  <a:pt x="971419" y="328645"/>
                </a:lnTo>
                <a:lnTo>
                  <a:pt x="1004438" y="307427"/>
                </a:lnTo>
                <a:lnTo>
                  <a:pt x="1050550" y="260673"/>
                </a:lnTo>
                <a:lnTo>
                  <a:pt x="1066800" y="209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00225" y="1482725"/>
            <a:ext cx="3813175" cy="12026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62484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Arial"/>
                <a:cs typeface="Arial"/>
              </a:rPr>
              <a:t>Using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formalism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Repeated </a:t>
            </a:r>
            <a:r>
              <a:rPr dirty="0" sz="1200">
                <a:latin typeface="Arial"/>
                <a:cs typeface="Arial"/>
              </a:rPr>
              <a:t>Games With  </a:t>
            </a:r>
            <a:r>
              <a:rPr dirty="0" sz="1200" spc="-5">
                <a:latin typeface="Arial"/>
                <a:cs typeface="Arial"/>
              </a:rPr>
              <a:t>Implausible </a:t>
            </a:r>
            <a:r>
              <a:rPr dirty="0" sz="1200">
                <a:latin typeface="Arial"/>
                <a:cs typeface="Arial"/>
              </a:rPr>
              <a:t>Threats, </a:t>
            </a:r>
            <a:r>
              <a:rPr dirty="0" sz="1200" spc="-5">
                <a:latin typeface="Arial"/>
                <a:cs typeface="Arial"/>
              </a:rPr>
              <a:t>Takeo should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Not </a:t>
            </a:r>
            <a:r>
              <a:rPr dirty="0" sz="1200" spc="-10">
                <a:latin typeface="Arial"/>
                <a:cs typeface="Arial"/>
              </a:rPr>
              <a:t>give the  </a:t>
            </a:r>
            <a:r>
              <a:rPr dirty="0" sz="1200">
                <a:latin typeface="Arial"/>
                <a:cs typeface="Arial"/>
              </a:rPr>
              <a:t>money to</a:t>
            </a:r>
            <a:r>
              <a:rPr dirty="0" sz="1200" spc="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Randy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362200" marR="5080">
              <a:lnSpc>
                <a:spcPct val="105300"/>
              </a:lnSpc>
              <a:spcBef>
                <a:spcPts val="5"/>
              </a:spcBef>
            </a:pPr>
            <a:r>
              <a:rPr dirty="0" sz="950" spc="5">
                <a:latin typeface="Arial"/>
                <a:cs typeface="Arial"/>
              </a:rPr>
              <a:t>Takeo </a:t>
            </a:r>
            <a:r>
              <a:rPr dirty="0" sz="950" spc="20">
                <a:solidFill>
                  <a:srgbClr val="FF0000"/>
                </a:solidFill>
                <a:latin typeface="Arial"/>
                <a:cs typeface="Arial"/>
              </a:rPr>
              <a:t>Assumes Randy </a:t>
            </a: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is  </a:t>
            </a: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Rational</a:t>
            </a:r>
            <a:endParaRPr sz="950">
              <a:latin typeface="Arial"/>
              <a:cs typeface="Arial"/>
            </a:endParaRPr>
          </a:p>
          <a:p>
            <a:pPr marL="990600">
              <a:lnSpc>
                <a:spcPct val="100000"/>
              </a:lnSpc>
              <a:spcBef>
                <a:spcPts val="60"/>
              </a:spcBef>
            </a:pPr>
            <a:r>
              <a:rPr dirty="0" sz="950">
                <a:latin typeface="Arial"/>
                <a:cs typeface="Arial"/>
              </a:rPr>
              <a:t>Randy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7425" y="3021964"/>
            <a:ext cx="248920" cy="3683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5"/>
              </a:spcBef>
            </a:pPr>
            <a:r>
              <a:rPr dirty="0" sz="950" spc="10">
                <a:latin typeface="Arial"/>
                <a:cs typeface="Arial"/>
              </a:rPr>
              <a:t>T:</a:t>
            </a:r>
            <a:r>
              <a:rPr dirty="0" sz="950" spc="-5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r>
              <a:rPr dirty="0" sz="950" spc="20">
                <a:latin typeface="Arial"/>
                <a:cs typeface="Arial"/>
              </a:rPr>
              <a:t>R:</a:t>
            </a:r>
            <a:r>
              <a:rPr dirty="0" sz="950" spc="-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6425" y="3021964"/>
            <a:ext cx="445134" cy="3683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5"/>
              </a:spcBef>
            </a:pPr>
            <a:r>
              <a:rPr dirty="0" sz="950" spc="-5">
                <a:latin typeface="Arial"/>
                <a:cs typeface="Arial"/>
              </a:rPr>
              <a:t>T:</a:t>
            </a:r>
            <a:r>
              <a:rPr dirty="0" sz="950" spc="-6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-10</a:t>
            </a:r>
            <a:r>
              <a:rPr dirty="0" baseline="25641" sz="975" spc="15">
                <a:latin typeface="Arial"/>
                <a:cs typeface="Arial"/>
              </a:rPr>
              <a:t>7</a:t>
            </a:r>
            <a:endParaRPr baseline="25641" sz="975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10"/>
              </a:spcBef>
            </a:pPr>
            <a:r>
              <a:rPr dirty="0" sz="950" spc="10">
                <a:latin typeface="Arial"/>
                <a:cs typeface="Arial"/>
              </a:rPr>
              <a:t>R:</a:t>
            </a:r>
            <a:r>
              <a:rPr dirty="0" sz="950" spc="-6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-10</a:t>
            </a:r>
            <a:r>
              <a:rPr dirty="0" baseline="25641" sz="975" spc="-7">
                <a:latin typeface="Arial"/>
                <a:cs typeface="Arial"/>
              </a:rPr>
              <a:t>7</a:t>
            </a:r>
            <a:endParaRPr baseline="25641" sz="975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33517" y="2108993"/>
            <a:ext cx="219075" cy="285750"/>
          </a:xfrm>
          <a:custGeom>
            <a:avLst/>
            <a:gdLst/>
            <a:ahLst/>
            <a:cxnLst/>
            <a:rect l="l" t="t" r="r" b="b"/>
            <a:pathLst>
              <a:path w="219075" h="285750">
                <a:moveTo>
                  <a:pt x="0" y="0"/>
                </a:moveTo>
                <a:lnTo>
                  <a:pt x="219075" y="28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95575" y="23812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38100" y="0"/>
                </a:moveTo>
                <a:lnTo>
                  <a:pt x="0" y="28575"/>
                </a:lnTo>
                <a:lnTo>
                  <a:pt x="47625" y="476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66842" y="2756693"/>
            <a:ext cx="219075" cy="247650"/>
          </a:xfrm>
          <a:custGeom>
            <a:avLst/>
            <a:gdLst/>
            <a:ahLst/>
            <a:cxnLst/>
            <a:rect l="l" t="t" r="r" b="b"/>
            <a:pathLst>
              <a:path w="219075" h="247650">
                <a:moveTo>
                  <a:pt x="219075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8400" y="2990850"/>
            <a:ext cx="57150" cy="47625"/>
          </a:xfrm>
          <a:custGeom>
            <a:avLst/>
            <a:gdLst/>
            <a:ahLst/>
            <a:cxnLst/>
            <a:rect l="l" t="t" r="r" b="b"/>
            <a:pathLst>
              <a:path w="57150" h="47625">
                <a:moveTo>
                  <a:pt x="19050" y="0"/>
                </a:moveTo>
                <a:lnTo>
                  <a:pt x="0" y="47625"/>
                </a:lnTo>
                <a:lnTo>
                  <a:pt x="57150" y="28575"/>
                </a:lnTo>
                <a:lnTo>
                  <a:pt x="190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81217" y="2794793"/>
            <a:ext cx="142875" cy="209550"/>
          </a:xfrm>
          <a:custGeom>
            <a:avLst/>
            <a:gdLst/>
            <a:ahLst/>
            <a:cxnLst/>
            <a:rect l="l" t="t" r="r" b="b"/>
            <a:pathLst>
              <a:path w="142875" h="209550">
                <a:moveTo>
                  <a:pt x="0" y="0"/>
                </a:moveTo>
                <a:lnTo>
                  <a:pt x="142875" y="2095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67075" y="29908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38100" y="0"/>
                </a:moveTo>
                <a:lnTo>
                  <a:pt x="0" y="28575"/>
                </a:lnTo>
                <a:lnTo>
                  <a:pt x="47625" y="47625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809617" y="3480593"/>
            <a:ext cx="1257300" cy="266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7493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590"/>
              </a:spcBef>
            </a:pPr>
            <a:r>
              <a:rPr dirty="0" sz="950" spc="10">
                <a:latin typeface="Arial"/>
                <a:cs typeface="Arial"/>
              </a:rPr>
              <a:t>Repeated</a:t>
            </a:r>
            <a:r>
              <a:rPr dirty="0" sz="950" spc="2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Games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0725" y="3806825"/>
            <a:ext cx="3088005" cy="5549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Arial"/>
                <a:cs typeface="Arial"/>
              </a:rPr>
              <a:t>Suppose you have a </a:t>
            </a:r>
            <a:r>
              <a:rPr dirty="0" sz="950" spc="15">
                <a:latin typeface="Arial"/>
                <a:cs typeface="Arial"/>
              </a:rPr>
              <a:t>game </a:t>
            </a:r>
            <a:r>
              <a:rPr dirty="0" sz="950" spc="10">
                <a:latin typeface="Arial"/>
                <a:cs typeface="Arial"/>
              </a:rPr>
              <a:t>which you are going to play  a finite </a:t>
            </a:r>
            <a:r>
              <a:rPr dirty="0" sz="950" spc="15">
                <a:latin typeface="Arial"/>
                <a:cs typeface="Arial"/>
              </a:rPr>
              <a:t>number </a:t>
            </a:r>
            <a:r>
              <a:rPr dirty="0" sz="950" spc="10">
                <a:latin typeface="Arial"/>
                <a:cs typeface="Arial"/>
              </a:rPr>
              <a:t>of</a:t>
            </a:r>
            <a:r>
              <a:rPr dirty="0" sz="950" spc="12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times.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dirty="0" sz="950" spc="10">
                <a:latin typeface="Arial"/>
                <a:cs typeface="Arial"/>
              </a:rPr>
              <a:t>What should you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do?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5025" y="8550275"/>
            <a:ext cx="1320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36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68525" y="5578475"/>
            <a:ext cx="33591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2-Step Prisoner’s</a:t>
            </a:r>
            <a:r>
              <a:rPr dirty="0" sz="2150" spc="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Dilemma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54425" y="7466330"/>
            <a:ext cx="2244725" cy="100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84200" marR="5080" indent="-571500">
              <a:lnSpc>
                <a:spcPct val="1198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Player </a:t>
            </a:r>
            <a:r>
              <a:rPr dirty="0" sz="1200">
                <a:latin typeface="Arial"/>
                <a:cs typeface="Arial"/>
              </a:rPr>
              <a:t>A </a:t>
            </a:r>
            <a:r>
              <a:rPr dirty="0" sz="1200" spc="-5">
                <a:latin typeface="Arial"/>
                <a:cs typeface="Arial"/>
              </a:rPr>
              <a:t>has </a:t>
            </a:r>
            <a:r>
              <a:rPr dirty="0" sz="1200">
                <a:latin typeface="Arial"/>
                <a:cs typeface="Arial"/>
              </a:rPr>
              <a:t>four </a:t>
            </a:r>
            <a:r>
              <a:rPr dirty="0" sz="1200" spc="-5">
                <a:latin typeface="Arial"/>
                <a:cs typeface="Arial"/>
              </a:rPr>
              <a:t>pure strategies  C then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  <a:p>
            <a:pPr algn="just" marL="584200" marR="1061720">
              <a:lnSpc>
                <a:spcPts val="1430"/>
              </a:lnSpc>
              <a:spcBef>
                <a:spcPts val="40"/>
              </a:spcBef>
            </a:pPr>
            <a:r>
              <a:rPr dirty="0" sz="1200" spc="-5">
                <a:latin typeface="Arial"/>
                <a:cs typeface="Arial"/>
              </a:rPr>
              <a:t>C then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  D then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C  D then</a:t>
            </a:r>
            <a:r>
              <a:rPr dirty="0" sz="1200" spc="-1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4425" y="8483600"/>
            <a:ext cx="684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Arial"/>
                <a:cs typeface="Arial"/>
              </a:rPr>
              <a:t>Ditto </a:t>
            </a:r>
            <a:r>
              <a:rPr dirty="0" sz="1200" spc="-10">
                <a:latin typeface="Arial"/>
                <a:cs typeface="Arial"/>
              </a:rPr>
              <a:t>for</a:t>
            </a:r>
            <a:r>
              <a:rPr dirty="0" sz="1200" spc="-1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109655" y="6687608"/>
          <a:ext cx="1538605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-9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229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ts val="1295"/>
                        </a:lnSpc>
                        <a:spcBef>
                          <a:spcPts val="6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-9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5"/>
                        </a:lnSpc>
                        <a:spcBef>
                          <a:spcPts val="6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1939925" y="71405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39925" y="68738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16175" y="65690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4471855" y="6687608"/>
          <a:ext cx="1529080" cy="57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2475"/>
                <a:gridCol w="762000"/>
              </a:tblGrid>
              <a:tr h="3048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-1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-9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229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ts val="1295"/>
                        </a:lnSpc>
                        <a:spcBef>
                          <a:spcPts val="63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-9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295"/>
                        </a:lnSpc>
                        <a:spcBef>
                          <a:spcPts val="630"/>
                        </a:spcBef>
                      </a:pPr>
                      <a:r>
                        <a:rPr dirty="0" sz="1200" spc="-1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2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5" b="1">
                          <a:latin typeface="Arial"/>
                          <a:cs typeface="Arial"/>
                        </a:rPr>
                        <a:t>-6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4302125" y="71405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02125" y="68738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25725" y="6073775"/>
            <a:ext cx="50863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GAME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00325" y="6492875"/>
            <a:ext cx="7181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Arial"/>
                <a:cs typeface="Arial"/>
              </a:rPr>
              <a:t>Player B </a:t>
            </a:r>
            <a:r>
              <a:rPr dirty="0" baseline="-35087" sz="1425" spc="22" b="1">
                <a:latin typeface="Arial"/>
                <a:cs typeface="Arial"/>
              </a:rPr>
              <a:t>D</a:t>
            </a:r>
            <a:endParaRPr baseline="-35087" sz="142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68825" y="6035675"/>
            <a:ext cx="1225550" cy="707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350">
              <a:lnSpc>
                <a:spcPct val="100000"/>
              </a:lnSpc>
              <a:spcBef>
                <a:spcPts val="125"/>
              </a:spcBef>
            </a:pPr>
            <a:r>
              <a:rPr dirty="0" sz="950" spc="30">
                <a:latin typeface="Arial"/>
                <a:cs typeface="Arial"/>
              </a:rPr>
              <a:t>GAME</a:t>
            </a:r>
            <a:r>
              <a:rPr dirty="0" sz="950" spc="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222250" marR="5080" indent="-209550">
              <a:lnSpc>
                <a:spcPct val="101600"/>
              </a:lnSpc>
              <a:spcBef>
                <a:spcPts val="45"/>
              </a:spcBef>
            </a:pPr>
            <a:r>
              <a:rPr dirty="0" sz="800">
                <a:latin typeface="Arial"/>
                <a:cs typeface="Arial"/>
              </a:rPr>
              <a:t>(Played with knowledge of  </a:t>
            </a:r>
            <a:r>
              <a:rPr dirty="0" sz="800" spc="-5">
                <a:latin typeface="Arial"/>
                <a:cs typeface="Arial"/>
              </a:rPr>
              <a:t>outcome </a:t>
            </a:r>
            <a:r>
              <a:rPr dirty="0" sz="800">
                <a:latin typeface="Arial"/>
                <a:cs typeface="Arial"/>
              </a:rPr>
              <a:t>of GAME</a:t>
            </a:r>
            <a:r>
              <a:rPr dirty="0" sz="800" spc="-85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1)</a:t>
            </a:r>
            <a:endParaRPr sz="800">
              <a:latin typeface="Arial"/>
              <a:cs typeface="Arial"/>
            </a:endParaRPr>
          </a:p>
          <a:p>
            <a:pPr marL="374650">
              <a:lnSpc>
                <a:spcPts val="980"/>
              </a:lnSpc>
              <a:spcBef>
                <a:spcPts val="240"/>
              </a:spcBef>
            </a:pPr>
            <a:r>
              <a:rPr dirty="0" sz="950" spc="15">
                <a:latin typeface="Arial"/>
                <a:cs typeface="Arial"/>
              </a:rPr>
              <a:t>Player</a:t>
            </a:r>
            <a:r>
              <a:rPr dirty="0" sz="950" spc="3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algn="ctr" marL="60325">
              <a:lnSpc>
                <a:spcPts val="980"/>
              </a:lnSpc>
              <a:tabLst>
                <a:tab pos="812800" algn="l"/>
              </a:tabLst>
            </a:pPr>
            <a:r>
              <a:rPr dirty="0" sz="950" spc="15" b="1">
                <a:latin typeface="Arial"/>
                <a:cs typeface="Arial"/>
              </a:rPr>
              <a:t>C	D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70679" y="6750711"/>
            <a:ext cx="163830" cy="50101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15">
                <a:latin typeface="Arial"/>
                <a:cs typeface="Arial"/>
              </a:rPr>
              <a:t>Player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94779" y="6750711"/>
            <a:ext cx="163830" cy="50101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15">
                <a:latin typeface="Arial"/>
                <a:cs typeface="Arial"/>
              </a:rPr>
              <a:t>Player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71700" y="7324725"/>
            <a:ext cx="1028700" cy="495300"/>
          </a:xfrm>
          <a:custGeom>
            <a:avLst/>
            <a:gdLst/>
            <a:ahLst/>
            <a:cxnLst/>
            <a:rect l="l" t="t" r="r" b="b"/>
            <a:pathLst>
              <a:path w="1028700" h="495300">
                <a:moveTo>
                  <a:pt x="276225" y="57150"/>
                </a:moveTo>
                <a:lnTo>
                  <a:pt x="223242" y="65335"/>
                </a:lnTo>
                <a:lnTo>
                  <a:pt x="180975" y="86915"/>
                </a:lnTo>
                <a:lnTo>
                  <a:pt x="152995" y="117425"/>
                </a:lnTo>
                <a:lnTo>
                  <a:pt x="142875" y="152400"/>
                </a:lnTo>
                <a:lnTo>
                  <a:pt x="84385" y="164752"/>
                </a:lnTo>
                <a:lnTo>
                  <a:pt x="39290" y="186928"/>
                </a:lnTo>
                <a:lnTo>
                  <a:pt x="10269" y="218033"/>
                </a:lnTo>
                <a:lnTo>
                  <a:pt x="0" y="257175"/>
                </a:lnTo>
                <a:lnTo>
                  <a:pt x="1934" y="272950"/>
                </a:lnTo>
                <a:lnTo>
                  <a:pt x="8334" y="290512"/>
                </a:lnTo>
                <a:lnTo>
                  <a:pt x="20091" y="308074"/>
                </a:lnTo>
                <a:lnTo>
                  <a:pt x="38100" y="323850"/>
                </a:lnTo>
                <a:lnTo>
                  <a:pt x="31105" y="330993"/>
                </a:lnTo>
                <a:lnTo>
                  <a:pt x="25003" y="338137"/>
                </a:lnTo>
                <a:lnTo>
                  <a:pt x="20687" y="345281"/>
                </a:lnTo>
                <a:lnTo>
                  <a:pt x="19050" y="352425"/>
                </a:lnTo>
                <a:lnTo>
                  <a:pt x="27235" y="379065"/>
                </a:lnTo>
                <a:lnTo>
                  <a:pt x="48815" y="401240"/>
                </a:lnTo>
                <a:lnTo>
                  <a:pt x="79325" y="418058"/>
                </a:lnTo>
                <a:lnTo>
                  <a:pt x="114300" y="428625"/>
                </a:lnTo>
                <a:lnTo>
                  <a:pt x="128141" y="455116"/>
                </a:lnTo>
                <a:lnTo>
                  <a:pt x="153590" y="476250"/>
                </a:lnTo>
                <a:lnTo>
                  <a:pt x="187969" y="490239"/>
                </a:lnTo>
                <a:lnTo>
                  <a:pt x="228600" y="495300"/>
                </a:lnTo>
                <a:lnTo>
                  <a:pt x="255389" y="493514"/>
                </a:lnTo>
                <a:lnTo>
                  <a:pt x="278606" y="488156"/>
                </a:lnTo>
                <a:lnTo>
                  <a:pt x="298251" y="479226"/>
                </a:lnTo>
                <a:lnTo>
                  <a:pt x="314325" y="466725"/>
                </a:lnTo>
                <a:lnTo>
                  <a:pt x="483343" y="466725"/>
                </a:lnTo>
                <a:lnTo>
                  <a:pt x="495300" y="457200"/>
                </a:lnTo>
                <a:lnTo>
                  <a:pt x="673712" y="457200"/>
                </a:lnTo>
                <a:lnTo>
                  <a:pt x="676126" y="456158"/>
                </a:lnTo>
                <a:lnTo>
                  <a:pt x="695325" y="438150"/>
                </a:lnTo>
                <a:lnTo>
                  <a:pt x="843573" y="438150"/>
                </a:lnTo>
                <a:lnTo>
                  <a:pt x="889396" y="416718"/>
                </a:lnTo>
                <a:lnTo>
                  <a:pt x="921692" y="383381"/>
                </a:lnTo>
                <a:lnTo>
                  <a:pt x="933450" y="342900"/>
                </a:lnTo>
                <a:lnTo>
                  <a:pt x="933450" y="333375"/>
                </a:lnTo>
                <a:lnTo>
                  <a:pt x="972442" y="322957"/>
                </a:lnTo>
                <a:lnTo>
                  <a:pt x="1002506" y="307181"/>
                </a:lnTo>
                <a:lnTo>
                  <a:pt x="1021853" y="287833"/>
                </a:lnTo>
                <a:lnTo>
                  <a:pt x="1028700" y="266700"/>
                </a:lnTo>
                <a:lnTo>
                  <a:pt x="1025276" y="246905"/>
                </a:lnTo>
                <a:lnTo>
                  <a:pt x="1015603" y="229790"/>
                </a:lnTo>
                <a:lnTo>
                  <a:pt x="1000571" y="214461"/>
                </a:lnTo>
                <a:lnTo>
                  <a:pt x="993938" y="209550"/>
                </a:lnTo>
                <a:lnTo>
                  <a:pt x="981075" y="209550"/>
                </a:lnTo>
                <a:lnTo>
                  <a:pt x="981075" y="200025"/>
                </a:lnTo>
                <a:lnTo>
                  <a:pt x="989497" y="200025"/>
                </a:lnTo>
                <a:lnTo>
                  <a:pt x="993576" y="195411"/>
                </a:lnTo>
                <a:lnTo>
                  <a:pt x="1002506" y="182165"/>
                </a:lnTo>
                <a:lnTo>
                  <a:pt x="1007864" y="170705"/>
                </a:lnTo>
                <a:lnTo>
                  <a:pt x="1009650" y="161925"/>
                </a:lnTo>
                <a:lnTo>
                  <a:pt x="1001315" y="135433"/>
                </a:lnTo>
                <a:lnTo>
                  <a:pt x="978693" y="114300"/>
                </a:lnTo>
                <a:lnTo>
                  <a:pt x="945356" y="100310"/>
                </a:lnTo>
                <a:lnTo>
                  <a:pt x="904875" y="95250"/>
                </a:lnTo>
                <a:lnTo>
                  <a:pt x="895350" y="95250"/>
                </a:lnTo>
                <a:lnTo>
                  <a:pt x="872340" y="76200"/>
                </a:lnTo>
                <a:lnTo>
                  <a:pt x="352425" y="76200"/>
                </a:lnTo>
                <a:lnTo>
                  <a:pt x="332482" y="69205"/>
                </a:lnTo>
                <a:lnTo>
                  <a:pt x="314325" y="63103"/>
                </a:lnTo>
                <a:lnTo>
                  <a:pt x="296167" y="58787"/>
                </a:lnTo>
                <a:lnTo>
                  <a:pt x="276225" y="57150"/>
                </a:lnTo>
                <a:close/>
              </a:path>
              <a:path w="1028700" h="495300">
                <a:moveTo>
                  <a:pt x="483343" y="466725"/>
                </a:moveTo>
                <a:lnTo>
                  <a:pt x="314325" y="466725"/>
                </a:lnTo>
                <a:lnTo>
                  <a:pt x="335756" y="479226"/>
                </a:lnTo>
                <a:lnTo>
                  <a:pt x="357187" y="488156"/>
                </a:lnTo>
                <a:lnTo>
                  <a:pt x="378618" y="493514"/>
                </a:lnTo>
                <a:lnTo>
                  <a:pt x="400050" y="495300"/>
                </a:lnTo>
                <a:lnTo>
                  <a:pt x="428327" y="492025"/>
                </a:lnTo>
                <a:lnTo>
                  <a:pt x="454818" y="483393"/>
                </a:lnTo>
                <a:lnTo>
                  <a:pt x="477738" y="471189"/>
                </a:lnTo>
                <a:lnTo>
                  <a:pt x="483343" y="466725"/>
                </a:lnTo>
                <a:close/>
              </a:path>
              <a:path w="1028700" h="495300">
                <a:moveTo>
                  <a:pt x="673712" y="457200"/>
                </a:moveTo>
                <a:lnTo>
                  <a:pt x="495300" y="457200"/>
                </a:lnTo>
                <a:lnTo>
                  <a:pt x="512712" y="468213"/>
                </a:lnTo>
                <a:lnTo>
                  <a:pt x="534590" y="473868"/>
                </a:lnTo>
                <a:lnTo>
                  <a:pt x="558254" y="475952"/>
                </a:lnTo>
                <a:lnTo>
                  <a:pt x="581025" y="476250"/>
                </a:lnTo>
                <a:lnTo>
                  <a:pt x="616297" y="474315"/>
                </a:lnTo>
                <a:lnTo>
                  <a:pt x="648890" y="467915"/>
                </a:lnTo>
                <a:lnTo>
                  <a:pt x="673712" y="457200"/>
                </a:lnTo>
                <a:close/>
              </a:path>
              <a:path w="1028700" h="495300">
                <a:moveTo>
                  <a:pt x="843573" y="438150"/>
                </a:moveTo>
                <a:lnTo>
                  <a:pt x="695325" y="438150"/>
                </a:lnTo>
                <a:lnTo>
                  <a:pt x="716756" y="443656"/>
                </a:lnTo>
                <a:lnTo>
                  <a:pt x="738187" y="446484"/>
                </a:lnTo>
                <a:lnTo>
                  <a:pt x="759618" y="447526"/>
                </a:lnTo>
                <a:lnTo>
                  <a:pt x="781050" y="447675"/>
                </a:lnTo>
                <a:lnTo>
                  <a:pt x="841027" y="439340"/>
                </a:lnTo>
                <a:lnTo>
                  <a:pt x="843573" y="438150"/>
                </a:lnTo>
                <a:close/>
              </a:path>
              <a:path w="1028700" h="495300">
                <a:moveTo>
                  <a:pt x="986164" y="203793"/>
                </a:moveTo>
                <a:lnTo>
                  <a:pt x="981075" y="209550"/>
                </a:lnTo>
                <a:lnTo>
                  <a:pt x="993938" y="209550"/>
                </a:lnTo>
                <a:lnTo>
                  <a:pt x="986164" y="203793"/>
                </a:lnTo>
                <a:close/>
              </a:path>
              <a:path w="1028700" h="495300">
                <a:moveTo>
                  <a:pt x="989497" y="200025"/>
                </a:moveTo>
                <a:lnTo>
                  <a:pt x="981075" y="200025"/>
                </a:lnTo>
                <a:lnTo>
                  <a:pt x="986164" y="203793"/>
                </a:lnTo>
                <a:lnTo>
                  <a:pt x="989497" y="200025"/>
                </a:lnTo>
                <a:close/>
              </a:path>
              <a:path w="1028700" h="495300">
                <a:moveTo>
                  <a:pt x="504825" y="0"/>
                </a:moveTo>
                <a:lnTo>
                  <a:pt x="451544" y="5208"/>
                </a:lnTo>
                <a:lnTo>
                  <a:pt x="407193" y="20240"/>
                </a:lnTo>
                <a:lnTo>
                  <a:pt x="373558" y="44201"/>
                </a:lnTo>
                <a:lnTo>
                  <a:pt x="352425" y="76200"/>
                </a:lnTo>
                <a:lnTo>
                  <a:pt x="872340" y="76200"/>
                </a:lnTo>
                <a:lnTo>
                  <a:pt x="863351" y="68758"/>
                </a:lnTo>
                <a:lnTo>
                  <a:pt x="825103" y="47625"/>
                </a:lnTo>
                <a:lnTo>
                  <a:pt x="638175" y="47625"/>
                </a:lnTo>
                <a:lnTo>
                  <a:pt x="611981" y="28128"/>
                </a:lnTo>
                <a:lnTo>
                  <a:pt x="578643" y="13096"/>
                </a:lnTo>
                <a:lnTo>
                  <a:pt x="541734" y="3423"/>
                </a:lnTo>
                <a:lnTo>
                  <a:pt x="504825" y="0"/>
                </a:lnTo>
                <a:close/>
              </a:path>
              <a:path w="1028700" h="495300">
                <a:moveTo>
                  <a:pt x="733425" y="28575"/>
                </a:moveTo>
                <a:lnTo>
                  <a:pt x="706487" y="30212"/>
                </a:lnTo>
                <a:lnTo>
                  <a:pt x="682228" y="34528"/>
                </a:lnTo>
                <a:lnTo>
                  <a:pt x="659755" y="40630"/>
                </a:lnTo>
                <a:lnTo>
                  <a:pt x="638175" y="47625"/>
                </a:lnTo>
                <a:lnTo>
                  <a:pt x="825103" y="47625"/>
                </a:lnTo>
                <a:lnTo>
                  <a:pt x="781496" y="33635"/>
                </a:lnTo>
                <a:lnTo>
                  <a:pt x="733425" y="2857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90617" y="7254345"/>
            <a:ext cx="1028700" cy="495300"/>
          </a:xfrm>
          <a:custGeom>
            <a:avLst/>
            <a:gdLst/>
            <a:ahLst/>
            <a:cxnLst/>
            <a:rect l="l" t="t" r="r" b="b"/>
            <a:pathLst>
              <a:path w="1028700" h="495300">
                <a:moveTo>
                  <a:pt x="933450" y="333375"/>
                </a:moveTo>
                <a:lnTo>
                  <a:pt x="972442" y="322957"/>
                </a:lnTo>
                <a:lnTo>
                  <a:pt x="1002506" y="307181"/>
                </a:lnTo>
                <a:lnTo>
                  <a:pt x="1021853" y="287833"/>
                </a:lnTo>
                <a:lnTo>
                  <a:pt x="1028700" y="266700"/>
                </a:lnTo>
                <a:lnTo>
                  <a:pt x="1025276" y="246905"/>
                </a:lnTo>
                <a:lnTo>
                  <a:pt x="1000571" y="214461"/>
                </a:lnTo>
                <a:lnTo>
                  <a:pt x="1007864" y="170705"/>
                </a:lnTo>
                <a:lnTo>
                  <a:pt x="978693" y="114300"/>
                </a:lnTo>
                <a:lnTo>
                  <a:pt x="904875" y="95250"/>
                </a:lnTo>
                <a:lnTo>
                  <a:pt x="895350" y="95250"/>
                </a:lnTo>
                <a:lnTo>
                  <a:pt x="885825" y="95250"/>
                </a:lnTo>
                <a:lnTo>
                  <a:pt x="895350" y="95250"/>
                </a:lnTo>
                <a:lnTo>
                  <a:pt x="863351" y="68758"/>
                </a:lnTo>
                <a:lnTo>
                  <a:pt x="825103" y="47625"/>
                </a:lnTo>
                <a:lnTo>
                  <a:pt x="781496" y="33635"/>
                </a:lnTo>
                <a:lnTo>
                  <a:pt x="733425" y="28575"/>
                </a:lnTo>
                <a:lnTo>
                  <a:pt x="706487" y="30212"/>
                </a:lnTo>
                <a:lnTo>
                  <a:pt x="682228" y="34528"/>
                </a:lnTo>
                <a:lnTo>
                  <a:pt x="659755" y="40630"/>
                </a:lnTo>
                <a:lnTo>
                  <a:pt x="638175" y="47625"/>
                </a:lnTo>
                <a:lnTo>
                  <a:pt x="611981" y="28128"/>
                </a:lnTo>
                <a:lnTo>
                  <a:pt x="578643" y="13096"/>
                </a:lnTo>
                <a:lnTo>
                  <a:pt x="541734" y="3423"/>
                </a:lnTo>
                <a:lnTo>
                  <a:pt x="504825" y="0"/>
                </a:lnTo>
                <a:lnTo>
                  <a:pt x="451544" y="5208"/>
                </a:lnTo>
                <a:lnTo>
                  <a:pt x="407193" y="20240"/>
                </a:lnTo>
                <a:lnTo>
                  <a:pt x="373558" y="44201"/>
                </a:lnTo>
                <a:lnTo>
                  <a:pt x="352425" y="76200"/>
                </a:lnTo>
                <a:lnTo>
                  <a:pt x="332482" y="69205"/>
                </a:lnTo>
                <a:lnTo>
                  <a:pt x="314325" y="63103"/>
                </a:lnTo>
                <a:lnTo>
                  <a:pt x="296167" y="58787"/>
                </a:lnTo>
                <a:lnTo>
                  <a:pt x="276225" y="57150"/>
                </a:lnTo>
                <a:lnTo>
                  <a:pt x="223242" y="65335"/>
                </a:lnTo>
                <a:lnTo>
                  <a:pt x="180975" y="86915"/>
                </a:lnTo>
                <a:lnTo>
                  <a:pt x="152995" y="117425"/>
                </a:lnTo>
                <a:lnTo>
                  <a:pt x="142875" y="152400"/>
                </a:lnTo>
                <a:lnTo>
                  <a:pt x="84385" y="164752"/>
                </a:lnTo>
                <a:lnTo>
                  <a:pt x="39290" y="186928"/>
                </a:lnTo>
                <a:lnTo>
                  <a:pt x="10269" y="218033"/>
                </a:lnTo>
                <a:lnTo>
                  <a:pt x="0" y="257175"/>
                </a:lnTo>
                <a:lnTo>
                  <a:pt x="1934" y="272950"/>
                </a:lnTo>
                <a:lnTo>
                  <a:pt x="8334" y="290512"/>
                </a:lnTo>
                <a:lnTo>
                  <a:pt x="20091" y="308074"/>
                </a:lnTo>
                <a:lnTo>
                  <a:pt x="38100" y="323850"/>
                </a:lnTo>
                <a:lnTo>
                  <a:pt x="31105" y="330993"/>
                </a:lnTo>
                <a:lnTo>
                  <a:pt x="25003" y="338137"/>
                </a:lnTo>
                <a:lnTo>
                  <a:pt x="20687" y="345281"/>
                </a:lnTo>
                <a:lnTo>
                  <a:pt x="19050" y="352425"/>
                </a:lnTo>
                <a:lnTo>
                  <a:pt x="27235" y="379065"/>
                </a:lnTo>
                <a:lnTo>
                  <a:pt x="48815" y="401240"/>
                </a:lnTo>
                <a:lnTo>
                  <a:pt x="79325" y="418058"/>
                </a:lnTo>
                <a:lnTo>
                  <a:pt x="114300" y="428625"/>
                </a:lnTo>
                <a:lnTo>
                  <a:pt x="128141" y="455116"/>
                </a:lnTo>
                <a:lnTo>
                  <a:pt x="153590" y="476250"/>
                </a:lnTo>
                <a:lnTo>
                  <a:pt x="187969" y="490239"/>
                </a:lnTo>
                <a:lnTo>
                  <a:pt x="228600" y="495300"/>
                </a:lnTo>
                <a:lnTo>
                  <a:pt x="255389" y="493514"/>
                </a:lnTo>
                <a:lnTo>
                  <a:pt x="278606" y="488156"/>
                </a:lnTo>
                <a:lnTo>
                  <a:pt x="298251" y="479226"/>
                </a:lnTo>
                <a:lnTo>
                  <a:pt x="314325" y="466725"/>
                </a:lnTo>
                <a:lnTo>
                  <a:pt x="335756" y="479226"/>
                </a:lnTo>
                <a:lnTo>
                  <a:pt x="357187" y="488156"/>
                </a:lnTo>
                <a:lnTo>
                  <a:pt x="378618" y="493514"/>
                </a:lnTo>
                <a:lnTo>
                  <a:pt x="400050" y="495300"/>
                </a:lnTo>
                <a:lnTo>
                  <a:pt x="428327" y="492025"/>
                </a:lnTo>
                <a:lnTo>
                  <a:pt x="454818" y="483393"/>
                </a:lnTo>
                <a:lnTo>
                  <a:pt x="477738" y="471189"/>
                </a:lnTo>
                <a:lnTo>
                  <a:pt x="495300" y="457200"/>
                </a:lnTo>
                <a:lnTo>
                  <a:pt x="512712" y="468213"/>
                </a:lnTo>
                <a:lnTo>
                  <a:pt x="534590" y="473868"/>
                </a:lnTo>
                <a:lnTo>
                  <a:pt x="558254" y="475952"/>
                </a:lnTo>
                <a:lnTo>
                  <a:pt x="581025" y="476250"/>
                </a:lnTo>
                <a:lnTo>
                  <a:pt x="616297" y="474315"/>
                </a:lnTo>
                <a:lnTo>
                  <a:pt x="648890" y="467915"/>
                </a:lnTo>
                <a:lnTo>
                  <a:pt x="676126" y="456158"/>
                </a:lnTo>
                <a:lnTo>
                  <a:pt x="695325" y="438150"/>
                </a:lnTo>
                <a:lnTo>
                  <a:pt x="716756" y="443656"/>
                </a:lnTo>
                <a:lnTo>
                  <a:pt x="738187" y="446484"/>
                </a:lnTo>
                <a:lnTo>
                  <a:pt x="759618" y="447526"/>
                </a:lnTo>
                <a:lnTo>
                  <a:pt x="781050" y="447675"/>
                </a:lnTo>
                <a:lnTo>
                  <a:pt x="841027" y="439340"/>
                </a:lnTo>
                <a:lnTo>
                  <a:pt x="889396" y="416718"/>
                </a:lnTo>
                <a:lnTo>
                  <a:pt x="921692" y="383381"/>
                </a:lnTo>
                <a:lnTo>
                  <a:pt x="933450" y="342900"/>
                </a:lnTo>
                <a:lnTo>
                  <a:pt x="933450" y="333375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05017" y="7444845"/>
            <a:ext cx="66675" cy="9525"/>
          </a:xfrm>
          <a:custGeom>
            <a:avLst/>
            <a:gdLst/>
            <a:ahLst/>
            <a:cxnLst/>
            <a:rect l="l" t="t" r="r" b="b"/>
            <a:pathLst>
              <a:path w="66675" h="9525">
                <a:moveTo>
                  <a:pt x="66675" y="9525"/>
                </a:moveTo>
                <a:lnTo>
                  <a:pt x="52387" y="8036"/>
                </a:lnTo>
                <a:lnTo>
                  <a:pt x="38100" y="4762"/>
                </a:lnTo>
                <a:lnTo>
                  <a:pt x="23812" y="1488"/>
                </a:lnTo>
                <a:lnTo>
                  <a:pt x="9525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57392" y="7349595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 h="0">
                <a:moveTo>
                  <a:pt x="19050" y="0"/>
                </a:moveTo>
                <a:lnTo>
                  <a:pt x="9525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28792" y="730197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13394" y="13394"/>
                </a:lnTo>
                <a:lnTo>
                  <a:pt x="9525" y="9525"/>
                </a:lnTo>
                <a:lnTo>
                  <a:pt x="5655" y="5655"/>
                </a:ln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33517" y="733054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5" y="0"/>
                </a:moveTo>
                <a:lnTo>
                  <a:pt x="0" y="9525"/>
                </a:lnTo>
                <a:lnTo>
                  <a:pt x="0" y="190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328730" y="7401983"/>
            <a:ext cx="85725" cy="8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28717" y="7540095"/>
            <a:ext cx="28575" cy="38100"/>
          </a:xfrm>
          <a:custGeom>
            <a:avLst/>
            <a:gdLst/>
            <a:ahLst/>
            <a:cxnLst/>
            <a:rect l="l" t="t" r="r" b="b"/>
            <a:pathLst>
              <a:path w="28575" h="38100">
                <a:moveTo>
                  <a:pt x="28575" y="0"/>
                </a:moveTo>
                <a:lnTo>
                  <a:pt x="20091" y="7292"/>
                </a:lnTo>
                <a:lnTo>
                  <a:pt x="10715" y="15478"/>
                </a:lnTo>
                <a:lnTo>
                  <a:pt x="3125" y="25449"/>
                </a:lnTo>
                <a:lnTo>
                  <a:pt x="0" y="381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04942" y="7702020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6994" y="17412"/>
                </a:lnTo>
                <a:lnTo>
                  <a:pt x="13096" y="13096"/>
                </a:lnTo>
                <a:lnTo>
                  <a:pt x="17412" y="6994"/>
                </a:lnTo>
                <a:lnTo>
                  <a:pt x="1905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85917" y="7692495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50"/>
                </a:moveTo>
                <a:lnTo>
                  <a:pt x="9525" y="9525"/>
                </a:lnTo>
                <a:lnTo>
                  <a:pt x="9525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57367" y="7673445"/>
            <a:ext cx="28575" cy="19050"/>
          </a:xfrm>
          <a:custGeom>
            <a:avLst/>
            <a:gdLst/>
            <a:ahLst/>
            <a:cxnLst/>
            <a:rect l="l" t="t" r="r" b="b"/>
            <a:pathLst>
              <a:path w="28575" h="19050">
                <a:moveTo>
                  <a:pt x="0" y="0"/>
                </a:moveTo>
                <a:lnTo>
                  <a:pt x="7143" y="5655"/>
                </a:lnTo>
                <a:lnTo>
                  <a:pt x="14287" y="9525"/>
                </a:lnTo>
                <a:lnTo>
                  <a:pt x="21431" y="13394"/>
                </a:lnTo>
                <a:lnTo>
                  <a:pt x="28575" y="1905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24067" y="7568670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-4762" y="9525"/>
                </a:moveTo>
                <a:lnTo>
                  <a:pt x="4762" y="9525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243130" y="7487708"/>
            <a:ext cx="180975" cy="9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452680" y="7516283"/>
            <a:ext cx="209550" cy="66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540000" y="7426325"/>
            <a:ext cx="3771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Arial"/>
                <a:cs typeface="Arial"/>
              </a:rPr>
              <a:t>Idea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09617" y="8130645"/>
            <a:ext cx="1143000" cy="209550"/>
          </a:xfrm>
          <a:custGeom>
            <a:avLst/>
            <a:gdLst/>
            <a:ahLst/>
            <a:cxnLst/>
            <a:rect l="l" t="t" r="r" b="b"/>
            <a:pathLst>
              <a:path w="1143000" h="209550">
                <a:moveTo>
                  <a:pt x="0" y="209550"/>
                </a:moveTo>
                <a:lnTo>
                  <a:pt x="1143000" y="209550"/>
                </a:lnTo>
                <a:lnTo>
                  <a:pt x="114300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809617" y="8130645"/>
            <a:ext cx="1143000" cy="209550"/>
          </a:xfrm>
          <a:custGeom>
            <a:avLst/>
            <a:gdLst/>
            <a:ahLst/>
            <a:cxnLst/>
            <a:rect l="l" t="t" r="r" b="b"/>
            <a:pathLst>
              <a:path w="1143000" h="209550">
                <a:moveTo>
                  <a:pt x="0" y="209550"/>
                </a:moveTo>
                <a:lnTo>
                  <a:pt x="1143000" y="209550"/>
                </a:lnTo>
                <a:lnTo>
                  <a:pt x="1143000" y="0"/>
                </a:lnTo>
                <a:lnTo>
                  <a:pt x="0" y="0"/>
                </a:lnTo>
                <a:lnTo>
                  <a:pt x="0" y="20955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825625" y="8216900"/>
            <a:ext cx="10064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Idea </a:t>
            </a: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950" spc="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correct?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4700" y="1482725"/>
            <a:ext cx="36074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Important Theoretical</a:t>
            </a:r>
            <a:r>
              <a:rPr dirty="0" spc="-80"/>
              <a:t> </a:t>
            </a:r>
            <a:r>
              <a:rPr dirty="0" spc="20"/>
              <a:t>Result: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08225" y="2016125"/>
            <a:ext cx="3135630" cy="1309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Assuming Implausible Threats, </a:t>
            </a:r>
            <a:r>
              <a:rPr dirty="0" sz="1400">
                <a:latin typeface="Arial"/>
                <a:cs typeface="Arial"/>
              </a:rPr>
              <a:t>if </a:t>
            </a:r>
            <a:r>
              <a:rPr dirty="0" sz="1400" spc="5">
                <a:latin typeface="Arial"/>
                <a:cs typeface="Arial"/>
              </a:rPr>
              <a:t>the  </a:t>
            </a:r>
            <a:r>
              <a:rPr dirty="0" sz="1400">
                <a:latin typeface="Arial"/>
                <a:cs typeface="Arial"/>
              </a:rPr>
              <a:t>game </a:t>
            </a:r>
            <a:r>
              <a:rPr dirty="0" sz="1400" spc="15">
                <a:latin typeface="Arial"/>
                <a:cs typeface="Arial"/>
              </a:rPr>
              <a:t>G </a:t>
            </a:r>
            <a:r>
              <a:rPr dirty="0" sz="1400">
                <a:latin typeface="Arial"/>
                <a:cs typeface="Arial"/>
              </a:rPr>
              <a:t>has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unique </a:t>
            </a:r>
            <a:r>
              <a:rPr dirty="0" sz="1400">
                <a:latin typeface="Arial"/>
                <a:cs typeface="Arial"/>
              </a:rPr>
              <a:t>N.E. </a:t>
            </a:r>
            <a:r>
              <a:rPr dirty="0" sz="1400" spc="15">
                <a:latin typeface="Arial"/>
                <a:cs typeface="Arial"/>
              </a:rPr>
              <a:t>(s</a:t>
            </a:r>
            <a:r>
              <a:rPr dirty="0" baseline="-23391" sz="1425" spc="22">
                <a:latin typeface="Arial"/>
                <a:cs typeface="Arial"/>
              </a:rPr>
              <a:t>1</a:t>
            </a:r>
            <a:r>
              <a:rPr dirty="0" sz="1400" spc="15">
                <a:latin typeface="Arial"/>
                <a:cs typeface="Arial"/>
              </a:rPr>
              <a:t>* </a:t>
            </a:r>
            <a:r>
              <a:rPr dirty="0" sz="1400" spc="-40">
                <a:latin typeface="Arial"/>
                <a:cs typeface="Arial"/>
              </a:rPr>
              <a:t>,·· </a:t>
            </a:r>
            <a:r>
              <a:rPr dirty="0" sz="1400" spc="-5">
                <a:latin typeface="Arial"/>
                <a:cs typeface="Arial"/>
              </a:rPr>
              <a:t>s</a:t>
            </a:r>
            <a:r>
              <a:rPr dirty="0" baseline="-23391" sz="1425" spc="-7" i="1">
                <a:latin typeface="Arial"/>
                <a:cs typeface="Arial"/>
              </a:rPr>
              <a:t>n</a:t>
            </a:r>
            <a:r>
              <a:rPr dirty="0" sz="1400" spc="-5">
                <a:latin typeface="Arial"/>
                <a:cs typeface="Arial"/>
              </a:rPr>
              <a:t>*)  </a:t>
            </a:r>
            <a:r>
              <a:rPr dirty="0" sz="1400" spc="5">
                <a:latin typeface="Arial"/>
                <a:cs typeface="Arial"/>
              </a:rPr>
              <a:t>then the </a:t>
            </a:r>
            <a:r>
              <a:rPr dirty="0" sz="1400" spc="10">
                <a:latin typeface="Arial"/>
                <a:cs typeface="Arial"/>
              </a:rPr>
              <a:t>new game </a:t>
            </a:r>
            <a:r>
              <a:rPr dirty="0" sz="1400" spc="5">
                <a:latin typeface="Arial"/>
                <a:cs typeface="Arial"/>
              </a:rPr>
              <a:t>of repeating </a:t>
            </a:r>
            <a:r>
              <a:rPr dirty="0" sz="1400" spc="15">
                <a:latin typeface="Arial"/>
                <a:cs typeface="Arial"/>
              </a:rPr>
              <a:t>G </a:t>
            </a:r>
            <a:r>
              <a:rPr dirty="0" sz="1400" spc="15" i="1">
                <a:latin typeface="Arial"/>
                <a:cs typeface="Arial"/>
              </a:rPr>
              <a:t>T  </a:t>
            </a:r>
            <a:r>
              <a:rPr dirty="0" sz="1400">
                <a:latin typeface="Arial"/>
                <a:cs typeface="Arial"/>
              </a:rPr>
              <a:t>times, </a:t>
            </a:r>
            <a:r>
              <a:rPr dirty="0" sz="1400" spc="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adding payouts, </a:t>
            </a:r>
            <a:r>
              <a:rPr dirty="0" sz="1400" spc="5">
                <a:latin typeface="Arial"/>
                <a:cs typeface="Arial"/>
              </a:rPr>
              <a:t>has </a:t>
            </a:r>
            <a:r>
              <a:rPr dirty="0" sz="1400" spc="10">
                <a:latin typeface="Arial"/>
                <a:cs typeface="Arial"/>
              </a:rPr>
              <a:t>a  </a:t>
            </a:r>
            <a:r>
              <a:rPr dirty="0" sz="1400">
                <a:latin typeface="Arial"/>
                <a:cs typeface="Arial"/>
              </a:rPr>
              <a:t>unique N.E. </a:t>
            </a:r>
            <a:r>
              <a:rPr dirty="0" sz="1400" spc="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repeatedly choosing the  </a:t>
            </a:r>
            <a:r>
              <a:rPr dirty="0" sz="1400" spc="-5">
                <a:latin typeface="Arial"/>
                <a:cs typeface="Arial"/>
              </a:rPr>
              <a:t>original </a:t>
            </a:r>
            <a:r>
              <a:rPr dirty="0" sz="1400">
                <a:latin typeface="Arial"/>
                <a:cs typeface="Arial"/>
              </a:rPr>
              <a:t>N.E. </a:t>
            </a:r>
            <a:r>
              <a:rPr dirty="0" sz="1400" spc="5">
                <a:latin typeface="Arial"/>
                <a:cs typeface="Arial"/>
              </a:rPr>
              <a:t>(s</a:t>
            </a:r>
            <a:r>
              <a:rPr dirty="0" baseline="-23391" sz="1425" spc="7">
                <a:latin typeface="Arial"/>
                <a:cs typeface="Arial"/>
              </a:rPr>
              <a:t>1</a:t>
            </a:r>
            <a:r>
              <a:rPr dirty="0" sz="1400" spc="5">
                <a:latin typeface="Arial"/>
                <a:cs typeface="Arial"/>
              </a:rPr>
              <a:t>* </a:t>
            </a:r>
            <a:r>
              <a:rPr dirty="0" sz="1400" spc="-15">
                <a:latin typeface="Arial"/>
                <a:cs typeface="Arial"/>
              </a:rPr>
              <a:t>,·· </a:t>
            </a:r>
            <a:r>
              <a:rPr dirty="0" sz="1400" spc="10">
                <a:latin typeface="Arial"/>
                <a:cs typeface="Arial"/>
              </a:rPr>
              <a:t>s</a:t>
            </a:r>
            <a:r>
              <a:rPr dirty="0" baseline="-23391" sz="1425" spc="15" i="1">
                <a:latin typeface="Arial"/>
                <a:cs typeface="Arial"/>
              </a:rPr>
              <a:t>n</a:t>
            </a:r>
            <a:r>
              <a:rPr dirty="0" sz="1400" spc="10">
                <a:latin typeface="Arial"/>
                <a:cs typeface="Arial"/>
              </a:rPr>
              <a:t>*) </a:t>
            </a:r>
            <a:r>
              <a:rPr dirty="0" sz="1400" spc="5">
                <a:latin typeface="Arial"/>
                <a:cs typeface="Arial"/>
              </a:rPr>
              <a:t>in </a:t>
            </a:r>
            <a:r>
              <a:rPr dirty="0" sz="1400" spc="10">
                <a:latin typeface="Arial"/>
                <a:cs typeface="Arial"/>
              </a:rPr>
              <a:t>every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game.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7717" y="3480593"/>
            <a:ext cx="4152900" cy="71437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38100" marR="384175">
              <a:lnSpc>
                <a:spcPts val="1430"/>
              </a:lnSpc>
              <a:spcBef>
                <a:spcPts val="400"/>
              </a:spcBef>
            </a:pP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you’re about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play prisoner’s dilemma 20 </a:t>
            </a:r>
            <a:r>
              <a:rPr dirty="0" sz="1200">
                <a:latin typeface="Arial"/>
                <a:cs typeface="Arial"/>
              </a:rPr>
              <a:t>times, </a:t>
            </a:r>
            <a:r>
              <a:rPr dirty="0" sz="1200" spc="-5">
                <a:latin typeface="Arial"/>
                <a:cs typeface="Arial"/>
              </a:rPr>
              <a:t>you  </a:t>
            </a:r>
            <a:r>
              <a:rPr dirty="0" sz="1200">
                <a:latin typeface="Arial"/>
                <a:cs typeface="Arial"/>
              </a:rPr>
              <a:t>should defect 20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times.</a:t>
            </a:r>
            <a:endParaRPr sz="1200">
              <a:latin typeface="Arial"/>
              <a:cs typeface="Arial"/>
            </a:endParaRPr>
          </a:p>
          <a:p>
            <a:pPr algn="r" marR="692150">
              <a:lnSpc>
                <a:spcPct val="100000"/>
              </a:lnSpc>
              <a:spcBef>
                <a:spcPts val="680"/>
              </a:spcBef>
            </a:pPr>
            <a:r>
              <a:rPr dirty="0" sz="1200" spc="5" b="1">
                <a:solidFill>
                  <a:srgbClr val="58618B"/>
                </a:solidFill>
                <a:latin typeface="Arial"/>
                <a:cs typeface="Arial"/>
              </a:rPr>
              <a:t>DRAT</a:t>
            </a:r>
            <a:r>
              <a:rPr dirty="0" sz="1200" spc="145" b="1">
                <a:solidFill>
                  <a:srgbClr val="58618B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618B"/>
                </a:solidFill>
                <a:latin typeface="Wingdings"/>
                <a:cs typeface="Wingdings"/>
              </a:rPr>
              <a:t>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38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0825" y="5444723"/>
            <a:ext cx="1938655" cy="284353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1175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Intermission</a:t>
            </a:r>
            <a:endParaRPr sz="2150">
              <a:latin typeface="Arial"/>
              <a:cs typeface="Arial"/>
            </a:endParaRPr>
          </a:p>
          <a:p>
            <a:pPr marR="111125">
              <a:lnSpc>
                <a:spcPts val="1650"/>
              </a:lnSpc>
              <a:spcBef>
                <a:spcPts val="800"/>
              </a:spcBef>
            </a:pPr>
            <a:r>
              <a:rPr dirty="0" sz="1400" spc="5">
                <a:latin typeface="Arial"/>
                <a:cs typeface="Arial"/>
              </a:rPr>
              <a:t>Game </a:t>
            </a:r>
            <a:r>
              <a:rPr dirty="0" sz="1400">
                <a:latin typeface="Arial"/>
                <a:cs typeface="Arial"/>
              </a:rPr>
              <a:t>theory </a:t>
            </a:r>
            <a:r>
              <a:rPr dirty="0" sz="1400" spc="5">
                <a:latin typeface="Arial"/>
                <a:cs typeface="Arial"/>
              </a:rPr>
              <a:t>has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been  </a:t>
            </a:r>
            <a:r>
              <a:rPr dirty="0" sz="1400" spc="5">
                <a:latin typeface="Arial"/>
                <a:cs typeface="Arial"/>
              </a:rPr>
              <a:t>cute </a:t>
            </a:r>
            <a:r>
              <a:rPr dirty="0" sz="1400" spc="10">
                <a:latin typeface="Arial"/>
                <a:cs typeface="Arial"/>
              </a:rPr>
              <a:t>so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far.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dirty="0" sz="1400" spc="10">
                <a:latin typeface="Arial"/>
                <a:cs typeface="Arial"/>
              </a:rPr>
              <a:t>But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depressing.</a:t>
            </a:r>
            <a:endParaRPr sz="1400">
              <a:latin typeface="Arial"/>
              <a:cs typeface="Arial"/>
            </a:endParaRPr>
          </a:p>
          <a:p>
            <a:pPr marR="120650">
              <a:lnSpc>
                <a:spcPct val="102699"/>
              </a:lnSpc>
              <a:spcBef>
                <a:spcPts val="600"/>
              </a:spcBef>
            </a:pPr>
            <a:r>
              <a:rPr dirty="0" sz="1400" spc="5">
                <a:latin typeface="Arial"/>
                <a:cs typeface="Arial"/>
              </a:rPr>
              <a:t>Now </a:t>
            </a:r>
            <a:r>
              <a:rPr dirty="0" sz="1400" spc="-5">
                <a:latin typeface="Arial"/>
                <a:cs typeface="Arial"/>
              </a:rPr>
              <a:t>let’s </a:t>
            </a:r>
            <a:r>
              <a:rPr dirty="0" sz="1400">
                <a:latin typeface="Arial"/>
                <a:cs typeface="Arial"/>
              </a:rPr>
              <a:t>make </a:t>
            </a:r>
            <a:r>
              <a:rPr dirty="0" sz="1400" spc="-5">
                <a:latin typeface="Arial"/>
                <a:cs typeface="Arial"/>
              </a:rPr>
              <a:t>it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really  </a:t>
            </a:r>
            <a:r>
              <a:rPr dirty="0" sz="1400" spc="10">
                <a:latin typeface="Arial"/>
                <a:cs typeface="Arial"/>
              </a:rPr>
              <a:t>work </a:t>
            </a:r>
            <a:r>
              <a:rPr dirty="0" sz="1400" spc="5">
                <a:latin typeface="Arial"/>
                <a:cs typeface="Arial"/>
              </a:rPr>
              <a:t>for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us.</a:t>
            </a:r>
            <a:endParaRPr sz="1400">
              <a:latin typeface="Arial"/>
              <a:cs typeface="Arial"/>
            </a:endParaRPr>
          </a:p>
          <a:p>
            <a:pPr marR="5080">
              <a:lnSpc>
                <a:spcPts val="1650"/>
              </a:lnSpc>
              <a:spcBef>
                <a:spcPts val="725"/>
              </a:spcBef>
            </a:pPr>
            <a:r>
              <a:rPr dirty="0" sz="1400" spc="15">
                <a:latin typeface="Arial"/>
                <a:cs typeface="Arial"/>
              </a:rPr>
              <a:t>We’re going </a:t>
            </a:r>
            <a:r>
              <a:rPr dirty="0" sz="1400" spc="10">
                <a:latin typeface="Arial"/>
                <a:cs typeface="Arial"/>
              </a:rPr>
              <a:t>to get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more  </a:t>
            </a:r>
            <a:r>
              <a:rPr dirty="0" sz="1400" spc="-10">
                <a:latin typeface="Arial"/>
                <a:cs typeface="Arial"/>
              </a:rPr>
              <a:t>real.</a:t>
            </a:r>
            <a:endParaRPr sz="1400">
              <a:latin typeface="Arial"/>
              <a:cs typeface="Arial"/>
            </a:endParaRPr>
          </a:p>
          <a:p>
            <a:pPr marR="123825">
              <a:lnSpc>
                <a:spcPts val="1650"/>
              </a:lnSpc>
              <a:spcBef>
                <a:spcPts val="750"/>
              </a:spcBef>
            </a:pPr>
            <a:r>
              <a:rPr dirty="0" sz="1400" spc="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notation’s growing  teeth.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5825" y="4568825"/>
            <a:ext cx="12744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9750" y="1397000"/>
            <a:ext cx="4079875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R="5080" indent="1524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Normal Form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Representation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of </a:t>
            </a:r>
            <a:r>
              <a:rPr dirty="0" sz="2000" spc="10">
                <a:solidFill>
                  <a:srgbClr val="006600"/>
                </a:solidFill>
                <a:latin typeface="Arial"/>
                <a:cs typeface="Arial"/>
              </a:rPr>
              <a:t>a 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Non-Zero-Sum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Game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with </a:t>
            </a:r>
            <a:r>
              <a:rPr dirty="0" sz="2000" spc="10" i="1">
                <a:solidFill>
                  <a:srgbClr val="006600"/>
                </a:solidFill>
                <a:latin typeface="Arial"/>
                <a:cs typeface="Arial"/>
              </a:rPr>
              <a:t>n</a:t>
            </a:r>
            <a:r>
              <a:rPr dirty="0" sz="2000" spc="-10" i="1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15">
                <a:solidFill>
                  <a:srgbClr val="006600"/>
                </a:solidFill>
                <a:latin typeface="Arial"/>
                <a:cs typeface="Arial"/>
              </a:rPr>
              <a:t>players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725" y="2473325"/>
            <a:ext cx="4434840" cy="1947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ts val="1664"/>
              </a:lnSpc>
              <a:spcBef>
                <a:spcPts val="125"/>
              </a:spcBef>
            </a:pPr>
            <a:r>
              <a:rPr dirty="0" sz="1400" spc="5">
                <a:latin typeface="Arial"/>
                <a:cs typeface="Arial"/>
              </a:rPr>
              <a:t>Is </a:t>
            </a:r>
            <a:r>
              <a:rPr dirty="0" sz="1400" spc="10">
                <a:latin typeface="Arial"/>
                <a:cs typeface="Arial"/>
              </a:rPr>
              <a:t>a set of </a:t>
            </a:r>
            <a:r>
              <a:rPr dirty="0" sz="1400" spc="10" i="1">
                <a:latin typeface="Arial"/>
                <a:cs typeface="Arial"/>
              </a:rPr>
              <a:t>n </a:t>
            </a:r>
            <a:r>
              <a:rPr dirty="0" sz="1400" spc="-5">
                <a:latin typeface="Arial"/>
                <a:cs typeface="Arial"/>
              </a:rPr>
              <a:t>strategy </a:t>
            </a:r>
            <a:r>
              <a:rPr dirty="0" sz="1400">
                <a:latin typeface="Arial"/>
                <a:cs typeface="Arial"/>
              </a:rPr>
              <a:t>spaces </a:t>
            </a:r>
            <a:r>
              <a:rPr dirty="0" sz="1400" spc="15">
                <a:latin typeface="Arial"/>
                <a:cs typeface="Arial"/>
              </a:rPr>
              <a:t>S </a:t>
            </a:r>
            <a:r>
              <a:rPr dirty="0" baseline="-23391" sz="1425" spc="15">
                <a:latin typeface="Arial"/>
                <a:cs typeface="Arial"/>
              </a:rPr>
              <a:t>1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S</a:t>
            </a:r>
            <a:r>
              <a:rPr dirty="0" baseline="-23391" sz="1425" spc="44">
                <a:latin typeface="Arial"/>
                <a:cs typeface="Arial"/>
              </a:rPr>
              <a:t>2</a:t>
            </a:r>
            <a:r>
              <a:rPr dirty="0" baseline="-23391" sz="1425" spc="-127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…S</a:t>
            </a:r>
            <a:r>
              <a:rPr dirty="0" baseline="-23391" sz="1425" spc="37" i="1">
                <a:latin typeface="Arial"/>
                <a:cs typeface="Arial"/>
              </a:rPr>
              <a:t>n</a:t>
            </a:r>
            <a:endParaRPr baseline="-23391" sz="1425">
              <a:latin typeface="Arial"/>
              <a:cs typeface="Arial"/>
            </a:endParaRPr>
          </a:p>
          <a:p>
            <a:pPr marL="25400">
              <a:lnSpc>
                <a:spcPts val="1664"/>
              </a:lnSpc>
            </a:pPr>
            <a:r>
              <a:rPr dirty="0" sz="1400" spc="-5">
                <a:latin typeface="Arial"/>
                <a:cs typeface="Arial"/>
              </a:rPr>
              <a:t>where </a:t>
            </a:r>
            <a:r>
              <a:rPr dirty="0" sz="1400" spc="35">
                <a:latin typeface="Arial"/>
                <a:cs typeface="Arial"/>
              </a:rPr>
              <a:t>S</a:t>
            </a:r>
            <a:r>
              <a:rPr dirty="0" baseline="-23391" sz="1425" spc="52">
                <a:latin typeface="Arial"/>
                <a:cs typeface="Arial"/>
              </a:rPr>
              <a:t>i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 spc="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set </a:t>
            </a:r>
            <a:r>
              <a:rPr dirty="0" sz="1400" spc="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strategies available </a:t>
            </a:r>
            <a:r>
              <a:rPr dirty="0" sz="1400" spc="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player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482600" marR="2639060" indent="-457200">
              <a:lnSpc>
                <a:spcPct val="102699"/>
              </a:lnSpc>
              <a:spcBef>
                <a:spcPts val="5"/>
              </a:spcBef>
            </a:pPr>
            <a:r>
              <a:rPr dirty="0" sz="1400" spc="15">
                <a:latin typeface="Arial"/>
                <a:cs typeface="Arial"/>
              </a:rPr>
              <a:t>And </a:t>
            </a:r>
            <a:r>
              <a:rPr dirty="0" sz="1400" spc="10" i="1">
                <a:latin typeface="Arial"/>
                <a:cs typeface="Arial"/>
              </a:rPr>
              <a:t>n </a:t>
            </a:r>
            <a:r>
              <a:rPr dirty="0" sz="1400" spc="5">
                <a:latin typeface="Arial"/>
                <a:cs typeface="Arial"/>
              </a:rPr>
              <a:t>payoff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functions  </a:t>
            </a:r>
            <a:r>
              <a:rPr dirty="0" sz="1400" spc="-10">
                <a:latin typeface="Arial"/>
                <a:cs typeface="Arial"/>
              </a:rPr>
              <a:t>u</a:t>
            </a:r>
            <a:r>
              <a:rPr dirty="0" baseline="-23391" sz="1425" spc="-15">
                <a:latin typeface="Arial"/>
                <a:cs typeface="Arial"/>
              </a:rPr>
              <a:t>1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30">
                <a:latin typeface="Arial"/>
                <a:cs typeface="Arial"/>
              </a:rPr>
              <a:t>u</a:t>
            </a:r>
            <a:r>
              <a:rPr dirty="0" baseline="-23391" sz="1425" spc="44">
                <a:latin typeface="Arial"/>
                <a:cs typeface="Arial"/>
              </a:rPr>
              <a:t>2 </a:t>
            </a:r>
            <a:r>
              <a:rPr dirty="0" sz="1400" spc="25">
                <a:latin typeface="Arial"/>
                <a:cs typeface="Arial"/>
              </a:rPr>
              <a:t>…</a:t>
            </a:r>
            <a:r>
              <a:rPr dirty="0" sz="1400" spc="-2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</a:t>
            </a:r>
            <a:r>
              <a:rPr dirty="0" baseline="-23391" sz="1425" i="1">
                <a:latin typeface="Arial"/>
                <a:cs typeface="Arial"/>
              </a:rPr>
              <a:t>n</a:t>
            </a:r>
            <a:endParaRPr baseline="-23391" sz="1425">
              <a:latin typeface="Arial"/>
              <a:cs typeface="Arial"/>
            </a:endParaRPr>
          </a:p>
          <a:p>
            <a:pPr marL="25400">
              <a:lnSpc>
                <a:spcPts val="1635"/>
              </a:lnSpc>
            </a:pPr>
            <a:r>
              <a:rPr dirty="0" sz="1400" spc="-20">
                <a:latin typeface="Arial"/>
                <a:cs typeface="Arial"/>
              </a:rPr>
              <a:t>where</a:t>
            </a:r>
            <a:endParaRPr sz="1400">
              <a:latin typeface="Arial"/>
              <a:cs typeface="Arial"/>
            </a:endParaRPr>
          </a:p>
          <a:p>
            <a:pPr marL="482600">
              <a:lnSpc>
                <a:spcPts val="1664"/>
              </a:lnSpc>
            </a:pPr>
            <a:r>
              <a:rPr dirty="0" sz="1400" spc="-15">
                <a:latin typeface="Arial"/>
                <a:cs typeface="Arial"/>
              </a:rPr>
              <a:t>u</a:t>
            </a:r>
            <a:r>
              <a:rPr dirty="0" baseline="-23391" sz="1425" spc="-22">
                <a:latin typeface="Arial"/>
                <a:cs typeface="Arial"/>
              </a:rPr>
              <a:t>i </a:t>
            </a:r>
            <a:r>
              <a:rPr dirty="0" sz="1400" spc="5">
                <a:latin typeface="Arial"/>
                <a:cs typeface="Arial"/>
              </a:rPr>
              <a:t>: </a:t>
            </a:r>
            <a:r>
              <a:rPr dirty="0" sz="1400" spc="30">
                <a:latin typeface="Arial"/>
                <a:cs typeface="Arial"/>
              </a:rPr>
              <a:t>S</a:t>
            </a:r>
            <a:r>
              <a:rPr dirty="0" baseline="-23391" sz="1425" spc="44">
                <a:latin typeface="Arial"/>
                <a:cs typeface="Arial"/>
              </a:rPr>
              <a:t>1 </a:t>
            </a:r>
            <a:r>
              <a:rPr dirty="0" sz="1400" spc="10">
                <a:latin typeface="Arial"/>
                <a:cs typeface="Arial"/>
              </a:rPr>
              <a:t>x </a:t>
            </a:r>
            <a:r>
              <a:rPr dirty="0" sz="1400" spc="30">
                <a:latin typeface="Arial"/>
                <a:cs typeface="Arial"/>
              </a:rPr>
              <a:t>S</a:t>
            </a:r>
            <a:r>
              <a:rPr dirty="0" baseline="-23391" sz="1425" spc="44">
                <a:latin typeface="Arial"/>
                <a:cs typeface="Arial"/>
              </a:rPr>
              <a:t>2 </a:t>
            </a:r>
            <a:r>
              <a:rPr dirty="0" sz="1400" spc="10">
                <a:latin typeface="Arial"/>
                <a:cs typeface="Arial"/>
              </a:rPr>
              <a:t>x </a:t>
            </a:r>
            <a:r>
              <a:rPr dirty="0" sz="1400" spc="25">
                <a:latin typeface="Arial"/>
                <a:cs typeface="Arial"/>
              </a:rPr>
              <a:t>… </a:t>
            </a:r>
            <a:r>
              <a:rPr dirty="0" sz="1400" spc="35">
                <a:latin typeface="Arial"/>
                <a:cs typeface="Arial"/>
              </a:rPr>
              <a:t>S</a:t>
            </a:r>
            <a:r>
              <a:rPr dirty="0" baseline="-23391" sz="1425" spc="52" i="1">
                <a:latin typeface="Arial"/>
                <a:cs typeface="Arial"/>
              </a:rPr>
              <a:t>n </a:t>
            </a:r>
            <a:r>
              <a:rPr dirty="0" sz="1400" spc="10">
                <a:latin typeface="Arial"/>
                <a:cs typeface="Arial"/>
              </a:rPr>
              <a:t>?</a:t>
            </a:r>
            <a:r>
              <a:rPr dirty="0" sz="1400" spc="30">
                <a:latin typeface="Arial"/>
                <a:cs typeface="Arial"/>
              </a:rPr>
              <a:t> </a:t>
            </a:r>
            <a:r>
              <a:rPr dirty="0" sz="1400" spc="15">
                <a:latin typeface="Symbol"/>
                <a:cs typeface="Symbol"/>
              </a:rPr>
              <a:t></a:t>
            </a:r>
            <a:endParaRPr sz="1400">
              <a:latin typeface="Symbol"/>
              <a:cs typeface="Symbol"/>
            </a:endParaRPr>
          </a:p>
          <a:p>
            <a:pPr marL="25400" marR="30480">
              <a:lnSpc>
                <a:spcPts val="1650"/>
              </a:lnSpc>
              <a:spcBef>
                <a:spcPts val="125"/>
              </a:spcBef>
            </a:pP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function that takes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combination </a:t>
            </a:r>
            <a:r>
              <a:rPr dirty="0" sz="1400" spc="5">
                <a:latin typeface="Arial"/>
                <a:cs typeface="Arial"/>
              </a:rPr>
              <a:t>of </a:t>
            </a:r>
            <a:r>
              <a:rPr dirty="0" sz="1400">
                <a:latin typeface="Arial"/>
                <a:cs typeface="Arial"/>
              </a:rPr>
              <a:t>strategies (one  </a:t>
            </a:r>
            <a:r>
              <a:rPr dirty="0" sz="1400" spc="5">
                <a:latin typeface="Arial"/>
                <a:cs typeface="Arial"/>
              </a:rPr>
              <a:t>for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each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player)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returns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payoff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player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 i="1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3125" y="8550275"/>
            <a:ext cx="12871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262055" y="5735108"/>
          <a:ext cx="1843405" cy="70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</a:tblGrid>
              <a:tr h="381000">
                <a:tc>
                  <a:txBody>
                    <a:bodyPr/>
                    <a:lstStyle/>
                    <a:p>
                      <a:pPr algn="r" marR="1981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565785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8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17170">
                        <a:lnSpc>
                          <a:spcPts val="1745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745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73275" y="5921375"/>
            <a:ext cx="114935" cy="5168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9175" y="56165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44775" y="56165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30500" y="5426075"/>
            <a:ext cx="8255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Arial"/>
                <a:cs typeface="Arial"/>
              </a:rPr>
              <a:t>PLAYER B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(2)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0679" y="5597521"/>
            <a:ext cx="163830" cy="825500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15">
                <a:latin typeface="Arial"/>
                <a:cs typeface="Arial"/>
              </a:rPr>
              <a:t>PLAYER A</a:t>
            </a:r>
            <a:r>
              <a:rPr dirty="0" sz="950" spc="-2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(1)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2625" y="6565265"/>
            <a:ext cx="789305" cy="150177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455"/>
              </a:spcBef>
            </a:pPr>
            <a:r>
              <a:rPr dirty="0" sz="950" spc="10" i="1">
                <a:latin typeface="Arial"/>
                <a:cs typeface="Arial"/>
              </a:rPr>
              <a:t>n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7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360"/>
              </a:spcBef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1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-15">
                <a:latin typeface="Arial"/>
                <a:cs typeface="Arial"/>
              </a:rPr>
              <a:t>{C,D}</a:t>
            </a:r>
            <a:endParaRPr sz="9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85"/>
              </a:spcBef>
            </a:pPr>
            <a:r>
              <a:rPr dirty="0" sz="950" spc="25">
                <a:latin typeface="Arial"/>
                <a:cs typeface="Arial"/>
              </a:rPr>
              <a:t>S</a:t>
            </a:r>
            <a:r>
              <a:rPr dirty="0" baseline="-21367" sz="975" spc="37">
                <a:latin typeface="Arial"/>
                <a:cs typeface="Arial"/>
              </a:rPr>
              <a:t>2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20">
                <a:latin typeface="Arial"/>
                <a:cs typeface="Arial"/>
              </a:rPr>
              <a:t> </a:t>
            </a:r>
            <a:r>
              <a:rPr dirty="0" sz="950" spc="-15">
                <a:latin typeface="Arial"/>
                <a:cs typeface="Arial"/>
              </a:rPr>
              <a:t>{C,D}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1  </a:t>
            </a:r>
            <a:r>
              <a:rPr dirty="0" sz="950" spc="10">
                <a:latin typeface="Arial"/>
                <a:cs typeface="Arial"/>
              </a:rPr>
              <a:t>(C,C) =</a:t>
            </a:r>
            <a:r>
              <a:rPr dirty="0" sz="950" spc="-7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1  </a:t>
            </a:r>
            <a:r>
              <a:rPr dirty="0" sz="950" spc="10">
                <a:latin typeface="Arial"/>
                <a:cs typeface="Arial"/>
              </a:rPr>
              <a:t>(C,D) =</a:t>
            </a:r>
            <a:r>
              <a:rPr dirty="0" sz="950" spc="-7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-9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1  </a:t>
            </a:r>
            <a:r>
              <a:rPr dirty="0" sz="950" spc="15">
                <a:latin typeface="Arial"/>
                <a:cs typeface="Arial"/>
              </a:rPr>
              <a:t>(D,C)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24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1  </a:t>
            </a:r>
            <a:r>
              <a:rPr dirty="0" sz="950" spc="10">
                <a:latin typeface="Arial"/>
                <a:cs typeface="Arial"/>
              </a:rPr>
              <a:t>(D,D) =</a:t>
            </a:r>
            <a:r>
              <a:rPr dirty="0" sz="950" spc="-7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-6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2325" y="7127240"/>
            <a:ext cx="781050" cy="9398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2  </a:t>
            </a:r>
            <a:r>
              <a:rPr dirty="0" sz="950">
                <a:latin typeface="Arial"/>
                <a:cs typeface="Arial"/>
              </a:rPr>
              <a:t>(C,C)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-1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2  </a:t>
            </a:r>
            <a:r>
              <a:rPr dirty="0" sz="950" spc="10">
                <a:latin typeface="Arial"/>
                <a:cs typeface="Arial"/>
              </a:rPr>
              <a:t>(C,D) =</a:t>
            </a:r>
            <a:r>
              <a:rPr dirty="0" sz="950" spc="21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2  </a:t>
            </a:r>
            <a:r>
              <a:rPr dirty="0" sz="950">
                <a:latin typeface="Arial"/>
                <a:cs typeface="Arial"/>
              </a:rPr>
              <a:t>(D,C)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-9</a:t>
            </a:r>
            <a:endParaRPr sz="9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950">
                <a:latin typeface="Arial"/>
                <a:cs typeface="Arial"/>
              </a:rPr>
              <a:t>u</a:t>
            </a:r>
            <a:r>
              <a:rPr dirty="0" baseline="-21367" sz="975">
                <a:latin typeface="Arial"/>
                <a:cs typeface="Arial"/>
              </a:rPr>
              <a:t>2  </a:t>
            </a:r>
            <a:r>
              <a:rPr dirty="0" sz="950">
                <a:latin typeface="Arial"/>
                <a:cs typeface="Arial"/>
              </a:rPr>
              <a:t>(D,D) </a:t>
            </a:r>
            <a:r>
              <a:rPr dirty="0" sz="950" spc="10">
                <a:latin typeface="Arial"/>
                <a:cs typeface="Arial"/>
              </a:rPr>
              <a:t>=</a:t>
            </a:r>
            <a:r>
              <a:rPr dirty="0" sz="950" spc="-80">
                <a:latin typeface="Arial"/>
                <a:cs typeface="Arial"/>
              </a:rPr>
              <a:t> </a:t>
            </a:r>
            <a:r>
              <a:rPr dirty="0" sz="950" spc="-5">
                <a:latin typeface="Arial"/>
                <a:cs typeface="Arial"/>
              </a:rPr>
              <a:t>-6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71517" y="8054445"/>
            <a:ext cx="4305300" cy="381000"/>
          </a:xfrm>
          <a:custGeom>
            <a:avLst/>
            <a:gdLst/>
            <a:ahLst/>
            <a:cxnLst/>
            <a:rect l="l" t="t" r="r" b="b"/>
            <a:pathLst>
              <a:path w="4305300" h="381000">
                <a:moveTo>
                  <a:pt x="2619375" y="323850"/>
                </a:moveTo>
                <a:lnTo>
                  <a:pt x="1685925" y="323850"/>
                </a:lnTo>
                <a:lnTo>
                  <a:pt x="1733550" y="381000"/>
                </a:lnTo>
                <a:lnTo>
                  <a:pt x="1990725" y="333375"/>
                </a:lnTo>
                <a:lnTo>
                  <a:pt x="2611437" y="333375"/>
                </a:lnTo>
                <a:lnTo>
                  <a:pt x="2619375" y="323850"/>
                </a:lnTo>
                <a:close/>
              </a:path>
              <a:path w="4305300" h="381000">
                <a:moveTo>
                  <a:pt x="2314575" y="333375"/>
                </a:moveTo>
                <a:lnTo>
                  <a:pt x="1990725" y="333375"/>
                </a:lnTo>
                <a:lnTo>
                  <a:pt x="2152650" y="381000"/>
                </a:lnTo>
                <a:lnTo>
                  <a:pt x="2314575" y="333375"/>
                </a:lnTo>
                <a:close/>
              </a:path>
              <a:path w="4305300" h="381000">
                <a:moveTo>
                  <a:pt x="2611437" y="333375"/>
                </a:moveTo>
                <a:lnTo>
                  <a:pt x="2314575" y="333375"/>
                </a:lnTo>
                <a:lnTo>
                  <a:pt x="2571750" y="381000"/>
                </a:lnTo>
                <a:lnTo>
                  <a:pt x="2611437" y="333375"/>
                </a:lnTo>
                <a:close/>
              </a:path>
              <a:path w="4305300" h="381000">
                <a:moveTo>
                  <a:pt x="2914650" y="314325"/>
                </a:moveTo>
                <a:lnTo>
                  <a:pt x="1390650" y="314325"/>
                </a:lnTo>
                <a:lnTo>
                  <a:pt x="1333500" y="361950"/>
                </a:lnTo>
                <a:lnTo>
                  <a:pt x="1685925" y="323850"/>
                </a:lnTo>
                <a:lnTo>
                  <a:pt x="2926079" y="323850"/>
                </a:lnTo>
                <a:lnTo>
                  <a:pt x="2914650" y="314325"/>
                </a:lnTo>
                <a:close/>
              </a:path>
              <a:path w="4305300" h="381000">
                <a:moveTo>
                  <a:pt x="2926079" y="323850"/>
                </a:moveTo>
                <a:lnTo>
                  <a:pt x="2619375" y="323850"/>
                </a:lnTo>
                <a:lnTo>
                  <a:pt x="2971800" y="361950"/>
                </a:lnTo>
                <a:lnTo>
                  <a:pt x="2926079" y="323850"/>
                </a:lnTo>
                <a:close/>
              </a:path>
              <a:path w="4305300" h="381000">
                <a:moveTo>
                  <a:pt x="3181350" y="304800"/>
                </a:moveTo>
                <a:lnTo>
                  <a:pt x="1123950" y="304800"/>
                </a:lnTo>
                <a:lnTo>
                  <a:pt x="952500" y="352425"/>
                </a:lnTo>
                <a:lnTo>
                  <a:pt x="1390650" y="314325"/>
                </a:lnTo>
                <a:lnTo>
                  <a:pt x="3215640" y="314325"/>
                </a:lnTo>
                <a:lnTo>
                  <a:pt x="3181350" y="304800"/>
                </a:lnTo>
                <a:close/>
              </a:path>
              <a:path w="4305300" h="381000">
                <a:moveTo>
                  <a:pt x="3215640" y="314325"/>
                </a:moveTo>
                <a:lnTo>
                  <a:pt x="2914650" y="314325"/>
                </a:lnTo>
                <a:lnTo>
                  <a:pt x="3352800" y="352425"/>
                </a:lnTo>
                <a:lnTo>
                  <a:pt x="3215640" y="314325"/>
                </a:lnTo>
                <a:close/>
              </a:path>
              <a:path w="4305300" h="381000">
                <a:moveTo>
                  <a:pt x="3400425" y="285750"/>
                </a:moveTo>
                <a:lnTo>
                  <a:pt x="904875" y="285750"/>
                </a:lnTo>
                <a:lnTo>
                  <a:pt x="628650" y="323850"/>
                </a:lnTo>
                <a:lnTo>
                  <a:pt x="1123950" y="304800"/>
                </a:lnTo>
                <a:lnTo>
                  <a:pt x="3538537" y="304800"/>
                </a:lnTo>
                <a:lnTo>
                  <a:pt x="3400425" y="285750"/>
                </a:lnTo>
                <a:close/>
              </a:path>
              <a:path w="4305300" h="381000">
                <a:moveTo>
                  <a:pt x="3538537" y="304800"/>
                </a:moveTo>
                <a:lnTo>
                  <a:pt x="3181350" y="304800"/>
                </a:lnTo>
                <a:lnTo>
                  <a:pt x="3676650" y="323850"/>
                </a:lnTo>
                <a:lnTo>
                  <a:pt x="3538537" y="304800"/>
                </a:lnTo>
                <a:close/>
              </a:path>
              <a:path w="4305300" h="381000">
                <a:moveTo>
                  <a:pt x="3571875" y="257175"/>
                </a:moveTo>
                <a:lnTo>
                  <a:pt x="733425" y="257175"/>
                </a:lnTo>
                <a:lnTo>
                  <a:pt x="361950" y="295275"/>
                </a:lnTo>
                <a:lnTo>
                  <a:pt x="904875" y="285750"/>
                </a:lnTo>
                <a:lnTo>
                  <a:pt x="3850481" y="285750"/>
                </a:lnTo>
                <a:lnTo>
                  <a:pt x="3571875" y="257175"/>
                </a:lnTo>
                <a:close/>
              </a:path>
              <a:path w="4305300" h="381000">
                <a:moveTo>
                  <a:pt x="3850481" y="285750"/>
                </a:moveTo>
                <a:lnTo>
                  <a:pt x="3400425" y="285750"/>
                </a:lnTo>
                <a:lnTo>
                  <a:pt x="3943350" y="295275"/>
                </a:lnTo>
                <a:lnTo>
                  <a:pt x="3850481" y="285750"/>
                </a:lnTo>
                <a:close/>
              </a:path>
              <a:path w="4305300" h="381000">
                <a:moveTo>
                  <a:pt x="3695700" y="228600"/>
                </a:moveTo>
                <a:lnTo>
                  <a:pt x="609600" y="228600"/>
                </a:lnTo>
                <a:lnTo>
                  <a:pt x="161925" y="266700"/>
                </a:lnTo>
                <a:lnTo>
                  <a:pt x="733425" y="257175"/>
                </a:lnTo>
                <a:lnTo>
                  <a:pt x="4031456" y="257175"/>
                </a:lnTo>
                <a:lnTo>
                  <a:pt x="3695700" y="228600"/>
                </a:lnTo>
                <a:close/>
              </a:path>
              <a:path w="4305300" h="381000">
                <a:moveTo>
                  <a:pt x="4031456" y="257175"/>
                </a:moveTo>
                <a:lnTo>
                  <a:pt x="3571875" y="257175"/>
                </a:lnTo>
                <a:lnTo>
                  <a:pt x="4143375" y="266700"/>
                </a:lnTo>
                <a:lnTo>
                  <a:pt x="4031456" y="257175"/>
                </a:lnTo>
                <a:close/>
              </a:path>
              <a:path w="4305300" h="381000">
                <a:moveTo>
                  <a:pt x="4267200" y="152400"/>
                </a:moveTo>
                <a:lnTo>
                  <a:pt x="38100" y="152400"/>
                </a:lnTo>
                <a:lnTo>
                  <a:pt x="542925" y="180975"/>
                </a:lnTo>
                <a:lnTo>
                  <a:pt x="0" y="190500"/>
                </a:lnTo>
                <a:lnTo>
                  <a:pt x="542925" y="200025"/>
                </a:lnTo>
                <a:lnTo>
                  <a:pt x="38100" y="228600"/>
                </a:lnTo>
                <a:lnTo>
                  <a:pt x="4267200" y="228600"/>
                </a:lnTo>
                <a:lnTo>
                  <a:pt x="3762375" y="200025"/>
                </a:lnTo>
                <a:lnTo>
                  <a:pt x="4305300" y="190500"/>
                </a:lnTo>
                <a:lnTo>
                  <a:pt x="3762375" y="180975"/>
                </a:lnTo>
                <a:lnTo>
                  <a:pt x="4267200" y="152400"/>
                </a:lnTo>
                <a:close/>
              </a:path>
              <a:path w="4305300" h="381000">
                <a:moveTo>
                  <a:pt x="161925" y="114300"/>
                </a:moveTo>
                <a:lnTo>
                  <a:pt x="609600" y="152400"/>
                </a:lnTo>
                <a:lnTo>
                  <a:pt x="3695700" y="152400"/>
                </a:lnTo>
                <a:lnTo>
                  <a:pt x="4031456" y="123825"/>
                </a:lnTo>
                <a:lnTo>
                  <a:pt x="733425" y="123825"/>
                </a:lnTo>
                <a:lnTo>
                  <a:pt x="161925" y="114300"/>
                </a:lnTo>
                <a:close/>
              </a:path>
              <a:path w="4305300" h="381000">
                <a:moveTo>
                  <a:pt x="361950" y="85725"/>
                </a:moveTo>
                <a:lnTo>
                  <a:pt x="733425" y="123825"/>
                </a:lnTo>
                <a:lnTo>
                  <a:pt x="3571875" y="123825"/>
                </a:lnTo>
                <a:lnTo>
                  <a:pt x="3850481" y="95250"/>
                </a:lnTo>
                <a:lnTo>
                  <a:pt x="904875" y="95250"/>
                </a:lnTo>
                <a:lnTo>
                  <a:pt x="361950" y="85725"/>
                </a:lnTo>
                <a:close/>
              </a:path>
              <a:path w="4305300" h="381000">
                <a:moveTo>
                  <a:pt x="4143375" y="114300"/>
                </a:moveTo>
                <a:lnTo>
                  <a:pt x="3571875" y="123825"/>
                </a:lnTo>
                <a:lnTo>
                  <a:pt x="4031456" y="123825"/>
                </a:lnTo>
                <a:lnTo>
                  <a:pt x="4143375" y="114300"/>
                </a:lnTo>
                <a:close/>
              </a:path>
              <a:path w="4305300" h="381000">
                <a:moveTo>
                  <a:pt x="628650" y="57150"/>
                </a:moveTo>
                <a:lnTo>
                  <a:pt x="904875" y="95250"/>
                </a:lnTo>
                <a:lnTo>
                  <a:pt x="3400425" y="95250"/>
                </a:lnTo>
                <a:lnTo>
                  <a:pt x="3538537" y="76200"/>
                </a:lnTo>
                <a:lnTo>
                  <a:pt x="1123950" y="76200"/>
                </a:lnTo>
                <a:lnTo>
                  <a:pt x="628650" y="57150"/>
                </a:lnTo>
                <a:close/>
              </a:path>
              <a:path w="4305300" h="381000">
                <a:moveTo>
                  <a:pt x="3943350" y="85725"/>
                </a:moveTo>
                <a:lnTo>
                  <a:pt x="3400425" y="95250"/>
                </a:lnTo>
                <a:lnTo>
                  <a:pt x="3850481" y="95250"/>
                </a:lnTo>
                <a:lnTo>
                  <a:pt x="3943350" y="85725"/>
                </a:lnTo>
                <a:close/>
              </a:path>
              <a:path w="4305300" h="381000">
                <a:moveTo>
                  <a:pt x="952500" y="28575"/>
                </a:moveTo>
                <a:lnTo>
                  <a:pt x="1123950" y="76200"/>
                </a:lnTo>
                <a:lnTo>
                  <a:pt x="3181350" y="76200"/>
                </a:lnTo>
                <a:lnTo>
                  <a:pt x="3215640" y="66675"/>
                </a:lnTo>
                <a:lnTo>
                  <a:pt x="1390650" y="66675"/>
                </a:lnTo>
                <a:lnTo>
                  <a:pt x="952500" y="28575"/>
                </a:lnTo>
                <a:close/>
              </a:path>
              <a:path w="4305300" h="381000">
                <a:moveTo>
                  <a:pt x="3676650" y="57150"/>
                </a:moveTo>
                <a:lnTo>
                  <a:pt x="3181350" y="76200"/>
                </a:lnTo>
                <a:lnTo>
                  <a:pt x="3538537" y="76200"/>
                </a:lnTo>
                <a:lnTo>
                  <a:pt x="3676650" y="57150"/>
                </a:lnTo>
                <a:close/>
              </a:path>
              <a:path w="4305300" h="381000">
                <a:moveTo>
                  <a:pt x="1333500" y="19050"/>
                </a:moveTo>
                <a:lnTo>
                  <a:pt x="1390650" y="66675"/>
                </a:lnTo>
                <a:lnTo>
                  <a:pt x="2914650" y="66675"/>
                </a:lnTo>
                <a:lnTo>
                  <a:pt x="2926079" y="57150"/>
                </a:lnTo>
                <a:lnTo>
                  <a:pt x="1685925" y="57150"/>
                </a:lnTo>
                <a:lnTo>
                  <a:pt x="1333500" y="19050"/>
                </a:lnTo>
                <a:close/>
              </a:path>
              <a:path w="4305300" h="381000">
                <a:moveTo>
                  <a:pt x="3352800" y="28575"/>
                </a:moveTo>
                <a:lnTo>
                  <a:pt x="2914650" y="66675"/>
                </a:lnTo>
                <a:lnTo>
                  <a:pt x="3215640" y="66675"/>
                </a:lnTo>
                <a:lnTo>
                  <a:pt x="3352800" y="28575"/>
                </a:lnTo>
                <a:close/>
              </a:path>
              <a:path w="4305300" h="381000">
                <a:moveTo>
                  <a:pt x="1733550" y="0"/>
                </a:moveTo>
                <a:lnTo>
                  <a:pt x="1685925" y="57150"/>
                </a:lnTo>
                <a:lnTo>
                  <a:pt x="2619375" y="57150"/>
                </a:lnTo>
                <a:lnTo>
                  <a:pt x="2611437" y="47625"/>
                </a:lnTo>
                <a:lnTo>
                  <a:pt x="1990725" y="47625"/>
                </a:lnTo>
                <a:lnTo>
                  <a:pt x="1733550" y="0"/>
                </a:lnTo>
                <a:close/>
              </a:path>
              <a:path w="4305300" h="381000">
                <a:moveTo>
                  <a:pt x="2971800" y="19050"/>
                </a:moveTo>
                <a:lnTo>
                  <a:pt x="2619375" y="57150"/>
                </a:lnTo>
                <a:lnTo>
                  <a:pt x="2926079" y="57150"/>
                </a:lnTo>
                <a:lnTo>
                  <a:pt x="2971800" y="19050"/>
                </a:lnTo>
                <a:close/>
              </a:path>
              <a:path w="4305300" h="381000">
                <a:moveTo>
                  <a:pt x="2152650" y="0"/>
                </a:moveTo>
                <a:lnTo>
                  <a:pt x="1990725" y="47625"/>
                </a:lnTo>
                <a:lnTo>
                  <a:pt x="2314575" y="47625"/>
                </a:lnTo>
                <a:lnTo>
                  <a:pt x="2152650" y="0"/>
                </a:lnTo>
                <a:close/>
              </a:path>
              <a:path w="4305300" h="381000">
                <a:moveTo>
                  <a:pt x="2571750" y="0"/>
                </a:moveTo>
                <a:lnTo>
                  <a:pt x="2314575" y="47625"/>
                </a:lnTo>
                <a:lnTo>
                  <a:pt x="2611437" y="47625"/>
                </a:lnTo>
                <a:lnTo>
                  <a:pt x="257175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71517" y="8054445"/>
            <a:ext cx="4305300" cy="381000"/>
          </a:xfrm>
          <a:custGeom>
            <a:avLst/>
            <a:gdLst/>
            <a:ahLst/>
            <a:cxnLst/>
            <a:rect l="l" t="t" r="r" b="b"/>
            <a:pathLst>
              <a:path w="4305300" h="381000">
                <a:moveTo>
                  <a:pt x="4305300" y="190500"/>
                </a:moveTo>
                <a:lnTo>
                  <a:pt x="3762375" y="180975"/>
                </a:lnTo>
                <a:lnTo>
                  <a:pt x="4267200" y="152400"/>
                </a:lnTo>
                <a:lnTo>
                  <a:pt x="3695700" y="152400"/>
                </a:lnTo>
                <a:lnTo>
                  <a:pt x="4143375" y="114300"/>
                </a:lnTo>
                <a:lnTo>
                  <a:pt x="3571875" y="123825"/>
                </a:lnTo>
                <a:lnTo>
                  <a:pt x="3943350" y="85725"/>
                </a:lnTo>
                <a:lnTo>
                  <a:pt x="3400425" y="95250"/>
                </a:lnTo>
                <a:lnTo>
                  <a:pt x="3676650" y="57150"/>
                </a:lnTo>
                <a:lnTo>
                  <a:pt x="3181350" y="76200"/>
                </a:lnTo>
                <a:lnTo>
                  <a:pt x="3352800" y="28575"/>
                </a:lnTo>
                <a:lnTo>
                  <a:pt x="2914650" y="66675"/>
                </a:lnTo>
                <a:lnTo>
                  <a:pt x="2971800" y="19050"/>
                </a:lnTo>
                <a:lnTo>
                  <a:pt x="2619375" y="57150"/>
                </a:lnTo>
                <a:lnTo>
                  <a:pt x="2571750" y="0"/>
                </a:lnTo>
                <a:lnTo>
                  <a:pt x="2314575" y="47625"/>
                </a:lnTo>
                <a:lnTo>
                  <a:pt x="2152650" y="0"/>
                </a:lnTo>
                <a:lnTo>
                  <a:pt x="1990725" y="47625"/>
                </a:lnTo>
                <a:lnTo>
                  <a:pt x="1733550" y="0"/>
                </a:lnTo>
                <a:lnTo>
                  <a:pt x="1685925" y="57150"/>
                </a:lnTo>
                <a:lnTo>
                  <a:pt x="1333500" y="19050"/>
                </a:lnTo>
                <a:lnTo>
                  <a:pt x="1390650" y="66675"/>
                </a:lnTo>
                <a:lnTo>
                  <a:pt x="952500" y="28575"/>
                </a:lnTo>
                <a:lnTo>
                  <a:pt x="1123950" y="76200"/>
                </a:lnTo>
                <a:lnTo>
                  <a:pt x="628650" y="57150"/>
                </a:lnTo>
                <a:lnTo>
                  <a:pt x="904875" y="95250"/>
                </a:lnTo>
                <a:lnTo>
                  <a:pt x="361950" y="85725"/>
                </a:lnTo>
                <a:lnTo>
                  <a:pt x="733425" y="123825"/>
                </a:lnTo>
                <a:lnTo>
                  <a:pt x="161925" y="114300"/>
                </a:lnTo>
                <a:lnTo>
                  <a:pt x="609600" y="152400"/>
                </a:lnTo>
                <a:lnTo>
                  <a:pt x="38100" y="152400"/>
                </a:lnTo>
                <a:lnTo>
                  <a:pt x="542925" y="180975"/>
                </a:lnTo>
                <a:lnTo>
                  <a:pt x="0" y="190500"/>
                </a:lnTo>
                <a:lnTo>
                  <a:pt x="542925" y="200025"/>
                </a:lnTo>
                <a:lnTo>
                  <a:pt x="38100" y="228600"/>
                </a:lnTo>
                <a:lnTo>
                  <a:pt x="609600" y="228600"/>
                </a:lnTo>
                <a:lnTo>
                  <a:pt x="161925" y="266700"/>
                </a:lnTo>
                <a:lnTo>
                  <a:pt x="733425" y="257175"/>
                </a:lnTo>
                <a:lnTo>
                  <a:pt x="361950" y="295275"/>
                </a:lnTo>
                <a:lnTo>
                  <a:pt x="904875" y="285750"/>
                </a:lnTo>
                <a:lnTo>
                  <a:pt x="628650" y="323850"/>
                </a:lnTo>
                <a:lnTo>
                  <a:pt x="1123950" y="304800"/>
                </a:lnTo>
                <a:lnTo>
                  <a:pt x="952500" y="352425"/>
                </a:lnTo>
                <a:lnTo>
                  <a:pt x="1390650" y="314325"/>
                </a:lnTo>
                <a:lnTo>
                  <a:pt x="1333500" y="361950"/>
                </a:lnTo>
                <a:lnTo>
                  <a:pt x="1685925" y="323850"/>
                </a:lnTo>
                <a:lnTo>
                  <a:pt x="1733550" y="381000"/>
                </a:lnTo>
                <a:lnTo>
                  <a:pt x="1990725" y="333375"/>
                </a:lnTo>
                <a:lnTo>
                  <a:pt x="2152650" y="381000"/>
                </a:lnTo>
                <a:lnTo>
                  <a:pt x="2314575" y="333375"/>
                </a:lnTo>
                <a:lnTo>
                  <a:pt x="2571750" y="381000"/>
                </a:lnTo>
                <a:lnTo>
                  <a:pt x="2619375" y="323850"/>
                </a:lnTo>
                <a:lnTo>
                  <a:pt x="2971800" y="361950"/>
                </a:lnTo>
                <a:lnTo>
                  <a:pt x="2914650" y="314325"/>
                </a:lnTo>
                <a:lnTo>
                  <a:pt x="3352800" y="352425"/>
                </a:lnTo>
                <a:lnTo>
                  <a:pt x="3181350" y="304800"/>
                </a:lnTo>
                <a:lnTo>
                  <a:pt x="3676650" y="323850"/>
                </a:lnTo>
                <a:lnTo>
                  <a:pt x="3400425" y="285750"/>
                </a:lnTo>
                <a:lnTo>
                  <a:pt x="3943350" y="295275"/>
                </a:lnTo>
                <a:lnTo>
                  <a:pt x="3571875" y="257175"/>
                </a:lnTo>
                <a:lnTo>
                  <a:pt x="4143375" y="266700"/>
                </a:lnTo>
                <a:lnTo>
                  <a:pt x="3695700" y="228600"/>
                </a:lnTo>
                <a:lnTo>
                  <a:pt x="4267200" y="228600"/>
                </a:lnTo>
                <a:lnTo>
                  <a:pt x="3762375" y="200025"/>
                </a:lnTo>
                <a:lnTo>
                  <a:pt x="430530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01925" y="8226425"/>
            <a:ext cx="24066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what would you do </a:t>
            </a: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0">
                <a:latin typeface="Arial"/>
                <a:cs typeface="Arial"/>
              </a:rPr>
              <a:t>you were Player </a:t>
            </a:r>
            <a:r>
              <a:rPr dirty="0" sz="950" spc="15">
                <a:latin typeface="Arial"/>
                <a:cs typeface="Arial"/>
              </a:rPr>
              <a:t>A</a:t>
            </a:r>
            <a:r>
              <a:rPr dirty="0" sz="950" spc="229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??</a:t>
            </a:r>
            <a:endParaRPr sz="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5025" y="4568825"/>
            <a:ext cx="1320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39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8600" y="1482725"/>
            <a:ext cx="214058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Bayesian</a:t>
            </a:r>
            <a:r>
              <a:rPr dirty="0" spc="-60"/>
              <a:t> </a:t>
            </a:r>
            <a:r>
              <a:rPr dirty="0" spc="20"/>
              <a:t>Games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00255" y="2923381"/>
          <a:ext cx="1481455" cy="923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/>
                <a:gridCol w="733425"/>
              </a:tblGrid>
              <a:tr h="45720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265"/>
                        </a:spcBef>
                        <a:tabLst>
                          <a:tab pos="414020" algn="l"/>
                        </a:tabLst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3	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06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1115"/>
                        </a:spcBef>
                        <a:tabLst>
                          <a:tab pos="442595" algn="l"/>
                        </a:tabLst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-2	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115"/>
                        </a:spcBef>
                        <a:tabLst>
                          <a:tab pos="414020" algn="l"/>
                        </a:tabLst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	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1115"/>
                        </a:spcBef>
                        <a:tabLst>
                          <a:tab pos="414020" algn="l"/>
                        </a:tabLst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6	?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16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646979" y="3188361"/>
            <a:ext cx="163830" cy="50101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15">
                <a:latin typeface="Arial"/>
                <a:cs typeface="Arial"/>
              </a:rPr>
              <a:t>Player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8625" y="2016125"/>
            <a:ext cx="3994785" cy="22618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63500" marR="292735">
              <a:lnSpc>
                <a:spcPts val="1650"/>
              </a:lnSpc>
              <a:spcBef>
                <a:spcPts val="204"/>
              </a:spcBef>
            </a:pPr>
            <a:r>
              <a:rPr dirty="0" sz="1400" spc="5">
                <a:latin typeface="Arial"/>
                <a:cs typeface="Arial"/>
              </a:rPr>
              <a:t>You are </a:t>
            </a:r>
            <a:r>
              <a:rPr dirty="0" sz="1400">
                <a:latin typeface="Arial"/>
                <a:cs typeface="Arial"/>
              </a:rPr>
              <a:t>Player </a:t>
            </a:r>
            <a:r>
              <a:rPr dirty="0" sz="1400" spc="15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in the following </a:t>
            </a:r>
            <a:r>
              <a:rPr dirty="0" sz="1400" spc="5">
                <a:latin typeface="Arial"/>
                <a:cs typeface="Arial"/>
              </a:rPr>
              <a:t>game. </a:t>
            </a:r>
            <a:r>
              <a:rPr dirty="0" sz="1400">
                <a:latin typeface="Arial"/>
                <a:cs typeface="Arial"/>
              </a:rPr>
              <a:t>What  should </a:t>
            </a:r>
            <a:r>
              <a:rPr dirty="0" sz="1400" spc="5">
                <a:latin typeface="Arial"/>
                <a:cs typeface="Arial"/>
              </a:rPr>
              <a:t>you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do?</a:t>
            </a:r>
            <a:endParaRPr sz="1400">
              <a:latin typeface="Arial"/>
              <a:cs typeface="Arial"/>
            </a:endParaRPr>
          </a:p>
          <a:p>
            <a:pPr algn="ctr" marL="227329">
              <a:lnSpc>
                <a:spcPts val="1060"/>
              </a:lnSpc>
            </a:pPr>
            <a:r>
              <a:rPr dirty="0" sz="950" spc="15">
                <a:latin typeface="Arial"/>
                <a:cs typeface="Arial"/>
              </a:rPr>
              <a:t>Player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algn="ctr" marL="240029">
              <a:lnSpc>
                <a:spcPct val="100000"/>
              </a:lnSpc>
              <a:spcBef>
                <a:spcPts val="360"/>
              </a:spcBef>
              <a:tabLst>
                <a:tab pos="973455" algn="l"/>
              </a:tabLst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1	</a:t>
            </a: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2</a:t>
            </a:r>
            <a:endParaRPr baseline="-23391" sz="1425">
              <a:latin typeface="Arial"/>
              <a:cs typeface="Arial"/>
            </a:endParaRPr>
          </a:p>
          <a:p>
            <a:pPr marL="1149350">
              <a:lnSpc>
                <a:spcPct val="100000"/>
              </a:lnSpc>
              <a:spcBef>
                <a:spcPts val="869"/>
              </a:spcBef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1</a:t>
            </a:r>
            <a:endParaRPr baseline="-23391" sz="142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149350">
              <a:lnSpc>
                <a:spcPct val="100000"/>
              </a:lnSpc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2</a:t>
            </a:r>
            <a:endParaRPr baseline="-23391" sz="142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673100">
              <a:lnSpc>
                <a:spcPct val="100000"/>
              </a:lnSpc>
              <a:spcBef>
                <a:spcPts val="1200"/>
              </a:spcBef>
            </a:pPr>
            <a:r>
              <a:rPr dirty="0" sz="1400" spc="-5">
                <a:solidFill>
                  <a:srgbClr val="A50020"/>
                </a:solidFill>
                <a:latin typeface="Arial"/>
                <a:cs typeface="Arial"/>
              </a:rPr>
              <a:t>Question: </a:t>
            </a:r>
            <a:r>
              <a:rPr dirty="0" sz="1400" spc="5">
                <a:latin typeface="Arial"/>
                <a:cs typeface="Arial"/>
              </a:rPr>
              <a:t>When does </a:t>
            </a:r>
            <a:r>
              <a:rPr dirty="0" sz="1400">
                <a:latin typeface="Arial"/>
                <a:cs typeface="Arial"/>
              </a:rPr>
              <a:t>this situation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arise?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49425" y="5464175"/>
            <a:ext cx="4111625" cy="17760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72390">
              <a:lnSpc>
                <a:spcPts val="1650"/>
              </a:lnSpc>
              <a:spcBef>
                <a:spcPts val="204"/>
              </a:spcBef>
            </a:pPr>
            <a:r>
              <a:rPr dirty="0" sz="1400" spc="5">
                <a:latin typeface="Arial"/>
                <a:cs typeface="Arial"/>
              </a:rPr>
              <a:t>Hockey </a:t>
            </a:r>
            <a:r>
              <a:rPr dirty="0" sz="1400">
                <a:latin typeface="Arial"/>
                <a:cs typeface="Arial"/>
              </a:rPr>
              <a:t>lovers get </a:t>
            </a:r>
            <a:r>
              <a:rPr dirty="0" sz="1400" spc="10">
                <a:latin typeface="Arial"/>
                <a:cs typeface="Arial"/>
              </a:rPr>
              <a:t>2 </a:t>
            </a:r>
            <a:r>
              <a:rPr dirty="0" sz="1400">
                <a:latin typeface="Arial"/>
                <a:cs typeface="Arial"/>
              </a:rPr>
              <a:t>units for watching hockey,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  </a:t>
            </a:r>
            <a:r>
              <a:rPr dirty="0" sz="1400" spc="10">
                <a:latin typeface="Arial"/>
                <a:cs typeface="Arial"/>
              </a:rPr>
              <a:t>1 </a:t>
            </a:r>
            <a:r>
              <a:rPr dirty="0" sz="1400">
                <a:latin typeface="Arial"/>
                <a:cs typeface="Arial"/>
              </a:rPr>
              <a:t>unit for watching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football.</a:t>
            </a:r>
            <a:endParaRPr sz="1400">
              <a:latin typeface="Arial"/>
              <a:cs typeface="Arial"/>
            </a:endParaRPr>
          </a:p>
          <a:p>
            <a:pPr marL="12700" marR="22860">
              <a:lnSpc>
                <a:spcPts val="1650"/>
              </a:lnSpc>
              <a:spcBef>
                <a:spcPts val="750"/>
              </a:spcBef>
            </a:pPr>
            <a:r>
              <a:rPr dirty="0" sz="1400" spc="5">
                <a:latin typeface="Arial"/>
                <a:cs typeface="Arial"/>
              </a:rPr>
              <a:t>Football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lovers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get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2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units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watching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football,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and  </a:t>
            </a:r>
            <a:r>
              <a:rPr dirty="0" sz="1400" spc="10">
                <a:latin typeface="Arial"/>
                <a:cs typeface="Arial"/>
              </a:rPr>
              <a:t>1 </a:t>
            </a:r>
            <a:r>
              <a:rPr dirty="0" sz="1400">
                <a:latin typeface="Arial"/>
                <a:cs typeface="Arial"/>
              </a:rPr>
              <a:t>unit for watching</a:t>
            </a:r>
            <a:r>
              <a:rPr dirty="0" sz="1400" spc="-114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hockey.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400">
                <a:latin typeface="Arial"/>
                <a:cs typeface="Arial"/>
              </a:rPr>
              <a:t>Pat’s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hockey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lover.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  <a:spcBef>
                <a:spcPts val="725"/>
              </a:spcBef>
            </a:pPr>
            <a:r>
              <a:rPr dirty="0" sz="1400" spc="5">
                <a:latin typeface="Arial"/>
                <a:cs typeface="Arial"/>
              </a:rPr>
              <a:t>Pat </a:t>
            </a:r>
            <a:r>
              <a:rPr dirty="0" sz="1400">
                <a:latin typeface="Arial"/>
                <a:cs typeface="Arial"/>
              </a:rPr>
              <a:t>thinks Chris is probably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hockey lover also,</a:t>
            </a:r>
            <a:r>
              <a:rPr dirty="0" sz="1400" spc="-1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but  </a:t>
            </a:r>
            <a:r>
              <a:rPr dirty="0" sz="1400" spc="10">
                <a:latin typeface="Arial"/>
                <a:cs typeface="Arial"/>
              </a:rPr>
              <a:t>Pat </a:t>
            </a:r>
            <a:r>
              <a:rPr dirty="0" sz="1400" spc="5">
                <a:latin typeface="Arial"/>
                <a:cs typeface="Arial"/>
              </a:rPr>
              <a:t>is </a:t>
            </a:r>
            <a:r>
              <a:rPr dirty="0" sz="1400" spc="10">
                <a:latin typeface="Arial"/>
                <a:cs typeface="Arial"/>
              </a:rPr>
              <a:t>not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sure.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300405" y="7697258"/>
          <a:ext cx="1214755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600075"/>
              </a:tblGrid>
              <a:tr h="257175">
                <a:tc>
                  <a:txBody>
                    <a:bodyPr/>
                    <a:lstStyle/>
                    <a:p>
                      <a:pPr marL="12382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3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400" spc="3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2382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400" spc="3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3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092575" y="7738744"/>
            <a:ext cx="156210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95"/>
              </a:spcBef>
            </a:pPr>
            <a:r>
              <a:rPr dirty="0" sz="1400" spc="10">
                <a:latin typeface="Arial"/>
                <a:cs typeface="Arial"/>
              </a:rPr>
              <a:t>H  </a:t>
            </a:r>
            <a:r>
              <a:rPr dirty="0" sz="1400" spc="15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1179" y="7873998"/>
            <a:ext cx="163830" cy="20637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-15">
                <a:latin typeface="Arial"/>
                <a:cs typeface="Arial"/>
              </a:rPr>
              <a:t>Pat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300155" y="7697258"/>
          <a:ext cx="1129030" cy="523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/>
                <a:gridCol w="552450"/>
              </a:tblGrid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400" spc="3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400" spc="3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400" spc="3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735">
                        <a:lnSpc>
                          <a:spcPts val="119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3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101850" y="7738744"/>
            <a:ext cx="156210" cy="539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500"/>
              </a:lnSpc>
              <a:spcBef>
                <a:spcPts val="95"/>
              </a:spcBef>
            </a:pPr>
            <a:r>
              <a:rPr dirty="0" sz="1400" spc="10">
                <a:latin typeface="Arial"/>
                <a:cs typeface="Arial"/>
              </a:rPr>
              <a:t>H  </a:t>
            </a:r>
            <a:r>
              <a:rPr dirty="0" sz="1400" spc="15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375" y="7445375"/>
            <a:ext cx="698500" cy="3187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45720">
              <a:lnSpc>
                <a:spcPts val="869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Chris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ts val="1410"/>
              </a:lnSpc>
              <a:tabLst>
                <a:tab pos="561340" algn="l"/>
              </a:tabLst>
            </a:pPr>
            <a:r>
              <a:rPr dirty="0" sz="1400" spc="15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	</a:t>
            </a:r>
            <a:r>
              <a:rPr dirty="0" sz="1400" spc="15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11675" y="7407275"/>
            <a:ext cx="73660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7620">
              <a:lnSpc>
                <a:spcPts val="1019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Chris</a:t>
            </a:r>
            <a:endParaRPr sz="950">
              <a:latin typeface="Arial"/>
              <a:cs typeface="Arial"/>
            </a:endParaRPr>
          </a:p>
          <a:p>
            <a:pPr algn="ctr">
              <a:lnSpc>
                <a:spcPts val="1560"/>
              </a:lnSpc>
              <a:tabLst>
                <a:tab pos="599440" algn="l"/>
              </a:tabLst>
            </a:pPr>
            <a:r>
              <a:rPr dirty="0" sz="1400" spc="15">
                <a:latin typeface="Arial"/>
                <a:cs typeface="Arial"/>
              </a:rPr>
              <a:t>H</a:t>
            </a:r>
            <a:r>
              <a:rPr dirty="0" sz="1400" spc="15">
                <a:latin typeface="Arial"/>
                <a:cs typeface="Arial"/>
              </a:rPr>
              <a:t>	</a:t>
            </a:r>
            <a:r>
              <a:rPr dirty="0" sz="1400" spc="15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4279" y="7873998"/>
            <a:ext cx="163830" cy="20637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-15">
                <a:latin typeface="Arial"/>
                <a:cs typeface="Arial"/>
              </a:rPr>
              <a:t>Pat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9425" y="8397875"/>
            <a:ext cx="1549400" cy="2692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With </a:t>
            </a:r>
            <a:r>
              <a:rPr dirty="0" sz="950" spc="15">
                <a:latin typeface="Arial"/>
                <a:cs typeface="Arial"/>
              </a:rPr>
              <a:t>2/3</a:t>
            </a:r>
            <a:r>
              <a:rPr dirty="0" sz="950" spc="10">
                <a:latin typeface="Arial"/>
                <a:cs typeface="Arial"/>
              </a:rPr>
              <a:t> </a:t>
            </a:r>
            <a:r>
              <a:rPr dirty="0" sz="950" spc="20">
                <a:latin typeface="Arial"/>
                <a:cs typeface="Arial"/>
              </a:rPr>
              <a:t>chance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 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1200" y="8291671"/>
            <a:ext cx="1444625" cy="37592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950" spc="10">
                <a:latin typeface="Arial"/>
                <a:cs typeface="Arial"/>
              </a:rPr>
              <a:t>1/3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chance</a:t>
            </a:r>
            <a:endParaRPr sz="950">
              <a:latin typeface="Arial"/>
              <a:cs typeface="Arial"/>
            </a:endParaRPr>
          </a:p>
          <a:p>
            <a:pPr marL="136525">
              <a:lnSpc>
                <a:spcPct val="100000"/>
              </a:lnSpc>
              <a:spcBef>
                <a:spcPts val="335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38217" y="8283045"/>
            <a:ext cx="1447800" cy="38100"/>
          </a:xfrm>
          <a:custGeom>
            <a:avLst/>
            <a:gdLst/>
            <a:ahLst/>
            <a:cxnLst/>
            <a:rect l="l" t="t" r="r" b="b"/>
            <a:pathLst>
              <a:path w="1447800" h="38100">
                <a:moveTo>
                  <a:pt x="0" y="0"/>
                </a:moveTo>
                <a:lnTo>
                  <a:pt x="9971" y="6994"/>
                </a:lnTo>
                <a:lnTo>
                  <a:pt x="36909" y="13096"/>
                </a:lnTo>
                <a:lnTo>
                  <a:pt x="76348" y="17412"/>
                </a:lnTo>
                <a:lnTo>
                  <a:pt x="123825" y="19050"/>
                </a:lnTo>
                <a:lnTo>
                  <a:pt x="600075" y="19050"/>
                </a:lnTo>
                <a:lnTo>
                  <a:pt x="647551" y="20687"/>
                </a:lnTo>
                <a:lnTo>
                  <a:pt x="686990" y="25003"/>
                </a:lnTo>
                <a:lnTo>
                  <a:pt x="713928" y="31105"/>
                </a:lnTo>
                <a:lnTo>
                  <a:pt x="723900" y="38100"/>
                </a:lnTo>
                <a:lnTo>
                  <a:pt x="733871" y="31105"/>
                </a:lnTo>
                <a:lnTo>
                  <a:pt x="760809" y="25003"/>
                </a:lnTo>
                <a:lnTo>
                  <a:pt x="800248" y="20687"/>
                </a:lnTo>
                <a:lnTo>
                  <a:pt x="847725" y="19050"/>
                </a:lnTo>
                <a:lnTo>
                  <a:pt x="1323975" y="19050"/>
                </a:lnTo>
                <a:lnTo>
                  <a:pt x="1371451" y="17412"/>
                </a:lnTo>
                <a:lnTo>
                  <a:pt x="1410890" y="13096"/>
                </a:lnTo>
                <a:lnTo>
                  <a:pt x="1437828" y="6994"/>
                </a:lnTo>
                <a:lnTo>
                  <a:pt x="1447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81317" y="8283045"/>
            <a:ext cx="1600200" cy="38100"/>
          </a:xfrm>
          <a:custGeom>
            <a:avLst/>
            <a:gdLst/>
            <a:ahLst/>
            <a:cxnLst/>
            <a:rect l="l" t="t" r="r" b="b"/>
            <a:pathLst>
              <a:path w="1600200" h="38100">
                <a:moveTo>
                  <a:pt x="0" y="0"/>
                </a:moveTo>
                <a:lnTo>
                  <a:pt x="10120" y="6994"/>
                </a:lnTo>
                <a:lnTo>
                  <a:pt x="38100" y="13096"/>
                </a:lnTo>
                <a:lnTo>
                  <a:pt x="80367" y="17412"/>
                </a:lnTo>
                <a:lnTo>
                  <a:pt x="133350" y="19050"/>
                </a:lnTo>
                <a:lnTo>
                  <a:pt x="666750" y="19050"/>
                </a:lnTo>
                <a:lnTo>
                  <a:pt x="719732" y="20687"/>
                </a:lnTo>
                <a:lnTo>
                  <a:pt x="762000" y="25003"/>
                </a:lnTo>
                <a:lnTo>
                  <a:pt x="789979" y="31105"/>
                </a:lnTo>
                <a:lnTo>
                  <a:pt x="800100" y="38100"/>
                </a:lnTo>
                <a:lnTo>
                  <a:pt x="810220" y="31105"/>
                </a:lnTo>
                <a:lnTo>
                  <a:pt x="838200" y="25003"/>
                </a:lnTo>
                <a:lnTo>
                  <a:pt x="880467" y="20687"/>
                </a:lnTo>
                <a:lnTo>
                  <a:pt x="933450" y="19050"/>
                </a:lnTo>
                <a:lnTo>
                  <a:pt x="1466850" y="19050"/>
                </a:lnTo>
                <a:lnTo>
                  <a:pt x="1519832" y="17412"/>
                </a:lnTo>
                <a:lnTo>
                  <a:pt x="1562100" y="13096"/>
                </a:lnTo>
                <a:lnTo>
                  <a:pt x="1590079" y="6994"/>
                </a:lnTo>
                <a:lnTo>
                  <a:pt x="1600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5625" y="1520825"/>
            <a:ext cx="4037965" cy="27705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50800" marR="55880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Arial"/>
                <a:cs typeface="Arial"/>
              </a:rPr>
              <a:t>In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Bayesian Game each player is given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type. All  players know their own types but only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prob. dist. for</a:t>
            </a:r>
            <a:r>
              <a:rPr dirty="0" sz="1200" spc="-17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their  </a:t>
            </a:r>
            <a:r>
              <a:rPr dirty="0" sz="1200" spc="-5">
                <a:latin typeface="Arial"/>
                <a:cs typeface="Arial"/>
              </a:rPr>
              <a:t>opponent’s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80"/>
              </a:spcBef>
            </a:pPr>
            <a:r>
              <a:rPr dirty="0" sz="1200" spc="-15">
                <a:latin typeface="Arial"/>
                <a:cs typeface="Arial"/>
              </a:rPr>
              <a:t>An 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-player Bayesian </a:t>
            </a:r>
            <a:r>
              <a:rPr dirty="0" sz="1200">
                <a:latin typeface="Arial"/>
                <a:cs typeface="Arial"/>
              </a:rPr>
              <a:t>Game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has</a:t>
            </a:r>
            <a:endParaRPr sz="1200">
              <a:latin typeface="Arial"/>
              <a:cs typeface="Arial"/>
            </a:endParaRPr>
          </a:p>
          <a:p>
            <a:pPr algn="just" marL="508000" marR="1263650">
              <a:lnSpc>
                <a:spcPct val="100699"/>
              </a:lnSpc>
              <a:spcBef>
                <a:spcPts val="650"/>
              </a:spcBef>
              <a:tabLst>
                <a:tab pos="2234565" algn="l"/>
              </a:tabLst>
            </a:pP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set of </a:t>
            </a:r>
            <a:r>
              <a:rPr dirty="0" sz="1200" spc="-5">
                <a:latin typeface="Arial"/>
                <a:cs typeface="Arial"/>
              </a:rPr>
              <a:t>action spaces </a:t>
            </a:r>
            <a:r>
              <a:rPr dirty="0" sz="1200" spc="40">
                <a:latin typeface="Arial"/>
                <a:cs typeface="Arial"/>
              </a:rPr>
              <a:t>A</a:t>
            </a:r>
            <a:r>
              <a:rPr dirty="0" baseline="-20833" sz="1200" spc="60">
                <a:latin typeface="Arial"/>
                <a:cs typeface="Arial"/>
              </a:rPr>
              <a:t>1 </a:t>
            </a:r>
            <a:r>
              <a:rPr dirty="0" sz="1200" spc="-50">
                <a:latin typeface="Arial"/>
                <a:cs typeface="Arial"/>
              </a:rPr>
              <a:t>·· </a:t>
            </a:r>
            <a:r>
              <a:rPr dirty="0" sz="1200" spc="15">
                <a:latin typeface="Arial"/>
                <a:cs typeface="Arial"/>
              </a:rPr>
              <a:t>A</a:t>
            </a:r>
            <a:r>
              <a:rPr dirty="0" baseline="-20833" sz="1200" spc="22" i="1">
                <a:latin typeface="Arial"/>
                <a:cs typeface="Arial"/>
              </a:rPr>
              <a:t>n 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set of type spaces </a:t>
            </a:r>
            <a:r>
              <a:rPr dirty="0" sz="1200" spc="-30">
                <a:latin typeface="Arial"/>
                <a:cs typeface="Arial"/>
              </a:rPr>
              <a:t>T</a:t>
            </a:r>
            <a:r>
              <a:rPr dirty="0" baseline="-20833" sz="1200" spc="-44">
                <a:latin typeface="Arial"/>
                <a:cs typeface="Arial"/>
              </a:rPr>
              <a:t>1 </a:t>
            </a:r>
            <a:r>
              <a:rPr dirty="0" sz="1200" spc="-50">
                <a:latin typeface="Arial"/>
                <a:cs typeface="Arial"/>
              </a:rPr>
              <a:t>·· </a:t>
            </a:r>
            <a:r>
              <a:rPr dirty="0" sz="1200" spc="-25">
                <a:latin typeface="Arial"/>
                <a:cs typeface="Arial"/>
              </a:rPr>
              <a:t>T</a:t>
            </a:r>
            <a:r>
              <a:rPr dirty="0" baseline="-20833" sz="1200" spc="-37" i="1">
                <a:latin typeface="Arial"/>
                <a:cs typeface="Arial"/>
              </a:rPr>
              <a:t>n 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set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>
                <a:latin typeface="Arial"/>
                <a:cs typeface="Arial"/>
              </a:rPr>
              <a:t>beliefs	</a:t>
            </a:r>
            <a:r>
              <a:rPr dirty="0" sz="1200" spc="40">
                <a:latin typeface="Arial"/>
                <a:cs typeface="Arial"/>
              </a:rPr>
              <a:t>P</a:t>
            </a:r>
            <a:r>
              <a:rPr dirty="0" baseline="-20833" sz="1200" spc="60">
                <a:latin typeface="Arial"/>
                <a:cs typeface="Arial"/>
              </a:rPr>
              <a:t>1 </a:t>
            </a:r>
            <a:r>
              <a:rPr dirty="0" sz="1200" spc="-15">
                <a:latin typeface="Arial"/>
                <a:cs typeface="Arial"/>
              </a:rPr>
              <a:t>·· </a:t>
            </a:r>
            <a:r>
              <a:rPr dirty="0" sz="1200" spc="15">
                <a:latin typeface="Arial"/>
                <a:cs typeface="Arial"/>
              </a:rPr>
              <a:t>P</a:t>
            </a:r>
            <a:r>
              <a:rPr dirty="0" baseline="-20833" sz="1200" spc="22" i="1">
                <a:latin typeface="Arial"/>
                <a:cs typeface="Arial"/>
              </a:rPr>
              <a:t>n  </a:t>
            </a:r>
            <a:r>
              <a:rPr dirty="0" sz="1200" spc="-5">
                <a:latin typeface="Arial"/>
                <a:cs typeface="Arial"/>
              </a:rPr>
              <a:t>a </a:t>
            </a:r>
            <a:r>
              <a:rPr dirty="0" sz="1200">
                <a:latin typeface="Arial"/>
                <a:cs typeface="Arial"/>
              </a:rPr>
              <a:t>set of payoff </a:t>
            </a:r>
            <a:r>
              <a:rPr dirty="0" sz="1200" spc="-5">
                <a:latin typeface="Arial"/>
                <a:cs typeface="Arial"/>
              </a:rPr>
              <a:t>functions </a:t>
            </a:r>
            <a:r>
              <a:rPr dirty="0" sz="1200" spc="-35">
                <a:latin typeface="Arial"/>
                <a:cs typeface="Arial"/>
              </a:rPr>
              <a:t>u</a:t>
            </a:r>
            <a:r>
              <a:rPr dirty="0" baseline="-20833" sz="1200" spc="-52">
                <a:latin typeface="Arial"/>
                <a:cs typeface="Arial"/>
              </a:rPr>
              <a:t>1 </a:t>
            </a:r>
            <a:r>
              <a:rPr dirty="0" sz="1200" spc="-50">
                <a:latin typeface="Arial"/>
                <a:cs typeface="Arial"/>
              </a:rPr>
              <a:t>··</a:t>
            </a:r>
            <a:r>
              <a:rPr dirty="0" sz="1200" spc="210">
                <a:latin typeface="Arial"/>
                <a:cs typeface="Arial"/>
              </a:rPr>
              <a:t> </a:t>
            </a:r>
            <a:r>
              <a:rPr dirty="0" sz="1200" spc="-30">
                <a:latin typeface="Arial"/>
                <a:cs typeface="Arial"/>
              </a:rPr>
              <a:t>u</a:t>
            </a:r>
            <a:r>
              <a:rPr dirty="0" baseline="-20833" sz="1200" spc="-44" i="1">
                <a:latin typeface="Arial"/>
                <a:cs typeface="Arial"/>
              </a:rPr>
              <a:t>n</a:t>
            </a:r>
            <a:endParaRPr baseline="-20833" sz="1200">
              <a:latin typeface="Arial"/>
              <a:cs typeface="Arial"/>
            </a:endParaRPr>
          </a:p>
          <a:p>
            <a:pPr marL="508000" marR="208915" indent="-457200">
              <a:lnSpc>
                <a:spcPts val="1430"/>
              </a:lnSpc>
              <a:spcBef>
                <a:spcPts val="790"/>
              </a:spcBef>
            </a:pPr>
            <a:r>
              <a:rPr dirty="0" sz="1200" spc="-5">
                <a:latin typeface="Arial"/>
                <a:cs typeface="Arial"/>
              </a:rPr>
              <a:t>P</a:t>
            </a:r>
            <a:r>
              <a:rPr dirty="0" baseline="-20833" sz="1200" spc="-7">
                <a:latin typeface="Arial"/>
                <a:cs typeface="Arial"/>
              </a:rPr>
              <a:t>-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(t</a:t>
            </a:r>
            <a:r>
              <a:rPr dirty="0" baseline="-20833" sz="1200" spc="-7">
                <a:latin typeface="Arial"/>
                <a:cs typeface="Arial"/>
              </a:rPr>
              <a:t>-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|t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r>
              <a:rPr dirty="0" sz="1200" spc="-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is the prob dist of the types for the other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players,  </a:t>
            </a:r>
            <a:r>
              <a:rPr dirty="0" sz="1200" spc="-10">
                <a:latin typeface="Arial"/>
                <a:cs typeface="Arial"/>
              </a:rPr>
              <a:t>given player </a:t>
            </a:r>
            <a:r>
              <a:rPr dirty="0" sz="1200" spc="-5" i="1">
                <a:latin typeface="Arial"/>
                <a:cs typeface="Arial"/>
              </a:rPr>
              <a:t>i </a:t>
            </a:r>
            <a:r>
              <a:rPr dirty="0" sz="1200" spc="-15">
                <a:latin typeface="Arial"/>
                <a:cs typeface="Arial"/>
              </a:rPr>
              <a:t>has type </a:t>
            </a:r>
            <a:r>
              <a:rPr dirty="0" sz="1200" spc="-5" i="1">
                <a:latin typeface="Arial"/>
                <a:cs typeface="Arial"/>
              </a:rPr>
              <a:t>i</a:t>
            </a:r>
            <a:r>
              <a:rPr dirty="0" sz="1200" spc="100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50800" marR="378460">
              <a:lnSpc>
                <a:spcPct val="101600"/>
              </a:lnSpc>
              <a:spcBef>
                <a:spcPts val="660"/>
              </a:spcBef>
            </a:pPr>
            <a:r>
              <a:rPr dirty="0" sz="1200" spc="-10">
                <a:latin typeface="Arial"/>
                <a:cs typeface="Arial"/>
              </a:rPr>
              <a:t>u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r>
              <a:rPr dirty="0" sz="1200" spc="-10">
                <a:latin typeface="Arial"/>
                <a:cs typeface="Arial"/>
              </a:rPr>
              <a:t>(a</a:t>
            </a:r>
            <a:r>
              <a:rPr dirty="0" baseline="-20833" sz="1200" spc="-15">
                <a:latin typeface="Arial"/>
                <a:cs typeface="Arial"/>
              </a:rPr>
              <a:t>1 </a:t>
            </a:r>
            <a:r>
              <a:rPr dirty="0" sz="1200">
                <a:latin typeface="Arial"/>
                <a:cs typeface="Arial"/>
              </a:rPr>
              <a:t>, </a:t>
            </a:r>
            <a:r>
              <a:rPr dirty="0" sz="1200" spc="35">
                <a:latin typeface="Arial"/>
                <a:cs typeface="Arial"/>
              </a:rPr>
              <a:t>a</a:t>
            </a:r>
            <a:r>
              <a:rPr dirty="0" baseline="-20833" sz="1200" spc="52">
                <a:latin typeface="Arial"/>
                <a:cs typeface="Arial"/>
              </a:rPr>
              <a:t>2 </a:t>
            </a:r>
            <a:r>
              <a:rPr dirty="0" sz="1200" spc="-50">
                <a:latin typeface="Arial"/>
                <a:cs typeface="Arial"/>
              </a:rPr>
              <a:t>··· </a:t>
            </a:r>
            <a:r>
              <a:rPr dirty="0" sz="1200" spc="5">
                <a:latin typeface="Arial"/>
                <a:cs typeface="Arial"/>
              </a:rPr>
              <a:t>a</a:t>
            </a:r>
            <a:r>
              <a:rPr dirty="0" baseline="-20833" sz="1200" spc="7" i="1">
                <a:latin typeface="Arial"/>
                <a:cs typeface="Arial"/>
              </a:rPr>
              <a:t>n </a:t>
            </a:r>
            <a:r>
              <a:rPr dirty="0" sz="1200">
                <a:latin typeface="Arial"/>
                <a:cs typeface="Arial"/>
              </a:rPr>
              <a:t>, t</a:t>
            </a:r>
            <a:r>
              <a:rPr dirty="0" baseline="-20833" sz="1200" i="1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) is </a:t>
            </a:r>
            <a:r>
              <a:rPr dirty="0" sz="1200" spc="5">
                <a:latin typeface="Arial"/>
                <a:cs typeface="Arial"/>
              </a:rPr>
              <a:t>the payout to player </a:t>
            </a:r>
            <a:r>
              <a:rPr dirty="0" sz="1200" spc="-5" i="1">
                <a:latin typeface="Arial"/>
                <a:cs typeface="Arial"/>
              </a:rPr>
              <a:t>i </a:t>
            </a:r>
            <a:r>
              <a:rPr dirty="0" sz="1200">
                <a:latin typeface="Arial"/>
                <a:cs typeface="Arial"/>
              </a:rPr>
              <a:t>if </a:t>
            </a:r>
            <a:r>
              <a:rPr dirty="0" sz="1200" spc="-5">
                <a:latin typeface="Arial"/>
                <a:cs typeface="Arial"/>
              </a:rPr>
              <a:t>player </a:t>
            </a:r>
            <a:r>
              <a:rPr dirty="0" sz="1200" spc="-5" i="1">
                <a:latin typeface="Arial"/>
                <a:cs typeface="Arial"/>
              </a:rPr>
              <a:t>j  </a:t>
            </a:r>
            <a:r>
              <a:rPr dirty="0" sz="1200" spc="-10">
                <a:latin typeface="Arial"/>
                <a:cs typeface="Arial"/>
              </a:rPr>
              <a:t>chooses action </a:t>
            </a:r>
            <a:r>
              <a:rPr dirty="0" sz="1200" spc="35">
                <a:latin typeface="Arial"/>
                <a:cs typeface="Arial"/>
              </a:rPr>
              <a:t>a</a:t>
            </a:r>
            <a:r>
              <a:rPr dirty="0" baseline="-20833" sz="1200" spc="52" i="1">
                <a:latin typeface="Arial"/>
                <a:cs typeface="Arial"/>
              </a:rPr>
              <a:t>j </a:t>
            </a:r>
            <a:r>
              <a:rPr dirty="0" sz="1200" spc="-10">
                <a:latin typeface="Arial"/>
                <a:cs typeface="Arial"/>
              </a:rPr>
              <a:t>(with </a:t>
            </a:r>
            <a:r>
              <a:rPr dirty="0" sz="1200" spc="35">
                <a:latin typeface="Arial"/>
                <a:cs typeface="Arial"/>
              </a:rPr>
              <a:t>a</a:t>
            </a:r>
            <a:r>
              <a:rPr dirty="0" baseline="-20833" sz="1200" spc="52">
                <a:latin typeface="Arial"/>
                <a:cs typeface="Arial"/>
              </a:rPr>
              <a:t>j </a:t>
            </a:r>
            <a:r>
              <a:rPr dirty="0" sz="1200">
                <a:latin typeface="Symbol"/>
                <a:cs typeface="Symbol"/>
              </a:rPr>
              <a:t>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Arial"/>
                <a:cs typeface="Arial"/>
              </a:rPr>
              <a:t>A</a:t>
            </a:r>
            <a:r>
              <a:rPr dirty="0" baseline="-20833" sz="1200" spc="15">
                <a:latin typeface="Arial"/>
                <a:cs typeface="Arial"/>
              </a:rPr>
              <a:t>j </a:t>
            </a:r>
            <a:r>
              <a:rPr dirty="0" sz="1200">
                <a:latin typeface="Arial"/>
                <a:cs typeface="Arial"/>
              </a:rPr>
              <a:t>) (forall </a:t>
            </a:r>
            <a:r>
              <a:rPr dirty="0" sz="1200" spc="-25">
                <a:latin typeface="Arial"/>
                <a:cs typeface="Arial"/>
              </a:rPr>
              <a:t>j=1,2,···</a:t>
            </a:r>
            <a:r>
              <a:rPr dirty="0" sz="1200" spc="-25" i="1">
                <a:latin typeface="Arial"/>
                <a:cs typeface="Arial"/>
              </a:rPr>
              <a:t>n</a:t>
            </a:r>
            <a:r>
              <a:rPr dirty="0" sz="1200" spc="-25">
                <a:latin typeface="Arial"/>
                <a:cs typeface="Arial"/>
              </a:rPr>
              <a:t>) </a:t>
            </a:r>
            <a:r>
              <a:rPr dirty="0" sz="1200" spc="5">
                <a:latin typeface="Arial"/>
                <a:cs typeface="Arial"/>
              </a:rPr>
              <a:t>and </a:t>
            </a:r>
            <a:r>
              <a:rPr dirty="0" sz="1200" spc="10">
                <a:latin typeface="Arial"/>
                <a:cs typeface="Arial"/>
              </a:rPr>
              <a:t>if  </a:t>
            </a:r>
            <a:r>
              <a:rPr dirty="0" sz="1200" spc="-10">
                <a:latin typeface="Arial"/>
                <a:cs typeface="Arial"/>
              </a:rPr>
              <a:t>player </a:t>
            </a:r>
            <a:r>
              <a:rPr dirty="0" sz="1200" spc="-5" i="1">
                <a:latin typeface="Arial"/>
                <a:cs typeface="Arial"/>
              </a:rPr>
              <a:t>i </a:t>
            </a:r>
            <a:r>
              <a:rPr dirty="0" sz="1200" spc="-15">
                <a:latin typeface="Arial"/>
                <a:cs typeface="Arial"/>
              </a:rPr>
              <a:t>has type 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baseline="-20833" sz="1200" spc="-7" i="1">
                <a:latin typeface="Arial"/>
                <a:cs typeface="Arial"/>
              </a:rPr>
              <a:t>i </a:t>
            </a:r>
            <a:r>
              <a:rPr dirty="0" sz="1200">
                <a:latin typeface="Symbol"/>
                <a:cs typeface="Symbol"/>
              </a:rPr>
              <a:t>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Arial"/>
                <a:cs typeface="Arial"/>
              </a:rPr>
              <a:t>T</a:t>
            </a:r>
            <a:r>
              <a:rPr dirty="0" baseline="-20833" sz="1200" spc="-44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28925" y="7943850"/>
            <a:ext cx="628650" cy="9525"/>
          </a:xfrm>
          <a:custGeom>
            <a:avLst/>
            <a:gdLst/>
            <a:ahLst/>
            <a:cxnLst/>
            <a:rect l="l" t="t" r="r" b="b"/>
            <a:pathLst>
              <a:path w="628650" h="9525">
                <a:moveTo>
                  <a:pt x="0" y="0"/>
                </a:moveTo>
                <a:lnTo>
                  <a:pt x="619125" y="0"/>
                </a:lnTo>
                <a:lnTo>
                  <a:pt x="62865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36725" y="5368925"/>
            <a:ext cx="4227195" cy="303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6600"/>
                </a:solidFill>
                <a:latin typeface="Arial"/>
                <a:cs typeface="Arial"/>
              </a:rPr>
              <a:t>Bayesian </a:t>
            </a:r>
            <a:r>
              <a:rPr dirty="0" sz="1800">
                <a:solidFill>
                  <a:srgbClr val="006600"/>
                </a:solidFill>
                <a:latin typeface="Arial"/>
                <a:cs typeface="Arial"/>
              </a:rPr>
              <a:t>Games: Who </a:t>
            </a:r>
            <a:r>
              <a:rPr dirty="0" sz="1800" spc="-5">
                <a:solidFill>
                  <a:srgbClr val="006600"/>
                </a:solidFill>
                <a:latin typeface="Arial"/>
                <a:cs typeface="Arial"/>
              </a:rPr>
              <a:t>Knows</a:t>
            </a:r>
            <a:r>
              <a:rPr dirty="0" sz="1800" spc="8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6600"/>
                </a:solidFill>
                <a:latin typeface="Arial"/>
                <a:cs typeface="Arial"/>
              </a:rPr>
              <a:t>What?</a:t>
            </a:r>
            <a:endParaRPr sz="1800">
              <a:latin typeface="Arial"/>
              <a:cs typeface="Arial"/>
            </a:endParaRPr>
          </a:p>
          <a:p>
            <a:pPr marL="25400" marR="326390">
              <a:lnSpc>
                <a:spcPts val="1650"/>
              </a:lnSpc>
              <a:spcBef>
                <a:spcPts val="1395"/>
              </a:spcBef>
            </a:pPr>
            <a:r>
              <a:rPr dirty="0" sz="1400" spc="10">
                <a:latin typeface="Arial"/>
                <a:cs typeface="Arial"/>
              </a:rPr>
              <a:t>We </a:t>
            </a:r>
            <a:r>
              <a:rPr dirty="0" sz="1400" spc="5">
                <a:latin typeface="Arial"/>
                <a:cs typeface="Arial"/>
              </a:rPr>
              <a:t>assume </a:t>
            </a:r>
            <a:r>
              <a:rPr dirty="0" sz="1400">
                <a:latin typeface="Arial"/>
                <a:cs typeface="Arial"/>
              </a:rPr>
              <a:t>that all players enter knowing the</a:t>
            </a:r>
            <a:r>
              <a:rPr dirty="0" sz="1400" spc="-1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full  </a:t>
            </a:r>
            <a:r>
              <a:rPr dirty="0" sz="1400">
                <a:latin typeface="Arial"/>
                <a:cs typeface="Arial"/>
              </a:rPr>
              <a:t>information about the </a:t>
            </a:r>
            <a:r>
              <a:rPr dirty="0" sz="1400" spc="20">
                <a:latin typeface="Arial"/>
                <a:cs typeface="Arial"/>
              </a:rPr>
              <a:t>A</a:t>
            </a:r>
            <a:r>
              <a:rPr dirty="0" baseline="-23391" sz="1425" spc="30" i="1">
                <a:latin typeface="Arial"/>
                <a:cs typeface="Arial"/>
              </a:rPr>
              <a:t>i</a:t>
            </a:r>
            <a:r>
              <a:rPr dirty="0" sz="1400" spc="20">
                <a:latin typeface="Arial"/>
                <a:cs typeface="Arial"/>
              </a:rPr>
              <a:t>’s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>
                <a:latin typeface="Arial"/>
                <a:cs typeface="Arial"/>
              </a:rPr>
              <a:t>T</a:t>
            </a:r>
            <a:r>
              <a:rPr dirty="0" baseline="-23391" sz="1425" i="1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’s, </a:t>
            </a:r>
            <a:r>
              <a:rPr dirty="0" sz="1400" spc="20">
                <a:latin typeface="Arial"/>
                <a:cs typeface="Arial"/>
              </a:rPr>
              <a:t>P</a:t>
            </a:r>
            <a:r>
              <a:rPr dirty="0" baseline="-23391" sz="1425" spc="30" i="1">
                <a:latin typeface="Arial"/>
                <a:cs typeface="Arial"/>
              </a:rPr>
              <a:t>i</a:t>
            </a:r>
            <a:r>
              <a:rPr dirty="0" sz="1400" spc="20">
                <a:latin typeface="Arial"/>
                <a:cs typeface="Arial"/>
              </a:rPr>
              <a:t>’s</a:t>
            </a:r>
            <a:r>
              <a:rPr dirty="0" sz="1400" spc="-26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and </a:t>
            </a:r>
            <a:r>
              <a:rPr dirty="0" sz="1400" spc="-15">
                <a:latin typeface="Arial"/>
                <a:cs typeface="Arial"/>
              </a:rPr>
              <a:t>u</a:t>
            </a:r>
            <a:r>
              <a:rPr dirty="0" baseline="-23391" sz="1425" spc="-22" i="1">
                <a:latin typeface="Arial"/>
                <a:cs typeface="Arial"/>
              </a:rPr>
              <a:t>i</a:t>
            </a:r>
            <a:r>
              <a:rPr dirty="0" sz="1400" spc="-15">
                <a:latin typeface="Arial"/>
                <a:cs typeface="Arial"/>
              </a:rPr>
              <a:t>’s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20"/>
              </a:spcBef>
            </a:pPr>
            <a:r>
              <a:rPr dirty="0" sz="1400" spc="15">
                <a:latin typeface="Arial"/>
                <a:cs typeface="Arial"/>
              </a:rPr>
              <a:t>The </a:t>
            </a:r>
            <a:r>
              <a:rPr dirty="0" sz="1400" spc="10" i="1">
                <a:latin typeface="Arial"/>
                <a:cs typeface="Arial"/>
              </a:rPr>
              <a:t>i</a:t>
            </a:r>
            <a:r>
              <a:rPr dirty="0" sz="1400" spc="10">
                <a:latin typeface="Arial"/>
                <a:cs typeface="Arial"/>
              </a:rPr>
              <a:t>’th </a:t>
            </a:r>
            <a:r>
              <a:rPr dirty="0" sz="1400" spc="-5">
                <a:latin typeface="Arial"/>
                <a:cs typeface="Arial"/>
              </a:rPr>
              <a:t>player </a:t>
            </a:r>
            <a:r>
              <a:rPr dirty="0" sz="1400">
                <a:latin typeface="Arial"/>
                <a:cs typeface="Arial"/>
              </a:rPr>
              <a:t>knows t</a:t>
            </a:r>
            <a:r>
              <a:rPr dirty="0" baseline="-23391" sz="1425" i="1">
                <a:latin typeface="Arial"/>
                <a:cs typeface="Arial"/>
              </a:rPr>
              <a:t>i</a:t>
            </a:r>
            <a:r>
              <a:rPr dirty="0" sz="1400">
                <a:latin typeface="Arial"/>
                <a:cs typeface="Arial"/>
              </a:rPr>
              <a:t>, but not t</a:t>
            </a:r>
            <a:r>
              <a:rPr dirty="0" baseline="-23391" sz="1425">
                <a:latin typeface="Arial"/>
                <a:cs typeface="Arial"/>
              </a:rPr>
              <a:t>1 </a:t>
            </a:r>
            <a:r>
              <a:rPr dirty="0" sz="1400" spc="-5">
                <a:latin typeface="Arial"/>
                <a:cs typeface="Arial"/>
              </a:rPr>
              <a:t>t</a:t>
            </a:r>
            <a:r>
              <a:rPr dirty="0" baseline="-23391" sz="1425" spc="-7">
                <a:latin typeface="Arial"/>
                <a:cs typeface="Arial"/>
              </a:rPr>
              <a:t>2 </a:t>
            </a:r>
            <a:r>
              <a:rPr dirty="0" sz="1400" spc="-5">
                <a:latin typeface="Arial"/>
                <a:cs typeface="Arial"/>
              </a:rPr>
              <a:t>t</a:t>
            </a:r>
            <a:r>
              <a:rPr dirty="0" baseline="-23391" sz="1425" spc="-7">
                <a:latin typeface="Arial"/>
                <a:cs typeface="Arial"/>
              </a:rPr>
              <a:t>3 </a:t>
            </a:r>
            <a:r>
              <a:rPr dirty="0" sz="1400" spc="-45">
                <a:latin typeface="Arial"/>
                <a:cs typeface="Arial"/>
              </a:rPr>
              <a:t>·· </a:t>
            </a:r>
            <a:r>
              <a:rPr dirty="0" sz="1400" spc="-5">
                <a:latin typeface="Arial"/>
                <a:cs typeface="Arial"/>
              </a:rPr>
              <a:t>t</a:t>
            </a:r>
            <a:r>
              <a:rPr dirty="0" baseline="-23391" sz="1425" spc="-7" i="1">
                <a:latin typeface="Arial"/>
                <a:cs typeface="Arial"/>
              </a:rPr>
              <a:t>i</a:t>
            </a:r>
            <a:r>
              <a:rPr dirty="0" baseline="-23391" sz="1425" spc="-7">
                <a:latin typeface="Arial"/>
                <a:cs typeface="Arial"/>
              </a:rPr>
              <a:t>-1 </a:t>
            </a:r>
            <a:r>
              <a:rPr dirty="0" sz="1400" spc="15">
                <a:latin typeface="Arial"/>
                <a:cs typeface="Arial"/>
              </a:rPr>
              <a:t>t</a:t>
            </a:r>
            <a:r>
              <a:rPr dirty="0" baseline="-23391" sz="1425" spc="22" i="1">
                <a:latin typeface="Arial"/>
                <a:cs typeface="Arial"/>
              </a:rPr>
              <a:t>i</a:t>
            </a:r>
            <a:r>
              <a:rPr dirty="0" baseline="-23391" sz="1425" spc="22">
                <a:latin typeface="Arial"/>
                <a:cs typeface="Arial"/>
              </a:rPr>
              <a:t>+1 </a:t>
            </a:r>
            <a:r>
              <a:rPr dirty="0" sz="1400" spc="-45">
                <a:latin typeface="Arial"/>
                <a:cs typeface="Arial"/>
              </a:rPr>
              <a:t>··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</a:t>
            </a:r>
            <a:r>
              <a:rPr dirty="0" baseline="-23391" sz="1425" spc="-7" i="1">
                <a:latin typeface="Arial"/>
                <a:cs typeface="Arial"/>
              </a:rPr>
              <a:t>n</a:t>
            </a:r>
            <a:endParaRPr baseline="-23391" sz="1425">
              <a:latin typeface="Arial"/>
              <a:cs typeface="Arial"/>
            </a:endParaRPr>
          </a:p>
          <a:p>
            <a:pPr marL="25400" marR="489584">
              <a:lnSpc>
                <a:spcPts val="1650"/>
              </a:lnSpc>
              <a:spcBef>
                <a:spcPts val="950"/>
              </a:spcBef>
            </a:pPr>
            <a:r>
              <a:rPr dirty="0" sz="1400">
                <a:latin typeface="Arial"/>
                <a:cs typeface="Arial"/>
              </a:rPr>
              <a:t>All players </a:t>
            </a:r>
            <a:r>
              <a:rPr dirty="0" sz="1400" spc="5">
                <a:latin typeface="Arial"/>
                <a:cs typeface="Arial"/>
              </a:rPr>
              <a:t>know </a:t>
            </a:r>
            <a:r>
              <a:rPr dirty="0" sz="1400">
                <a:latin typeface="Arial"/>
                <a:cs typeface="Arial"/>
              </a:rPr>
              <a:t>that all other players </a:t>
            </a:r>
            <a:r>
              <a:rPr dirty="0" sz="1400" spc="5">
                <a:latin typeface="Arial"/>
                <a:cs typeface="Arial"/>
              </a:rPr>
              <a:t>know</a:t>
            </a:r>
            <a:r>
              <a:rPr dirty="0" sz="1400" spc="-1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  </a:t>
            </a:r>
            <a:r>
              <a:rPr dirty="0" sz="1400" spc="-5">
                <a:latin typeface="Arial"/>
                <a:cs typeface="Arial"/>
              </a:rPr>
              <a:t>above</a:t>
            </a:r>
            <a:endParaRPr sz="1400">
              <a:latin typeface="Arial"/>
              <a:cs typeface="Arial"/>
            </a:endParaRPr>
          </a:p>
          <a:p>
            <a:pPr marL="25400" marR="335915">
              <a:lnSpc>
                <a:spcPts val="1650"/>
              </a:lnSpc>
              <a:spcBef>
                <a:spcPts val="900"/>
              </a:spcBef>
            </a:pPr>
            <a:r>
              <a:rPr dirty="0" sz="1400">
                <a:latin typeface="Arial"/>
                <a:cs typeface="Arial"/>
              </a:rPr>
              <a:t>And </a:t>
            </a:r>
            <a:r>
              <a:rPr dirty="0" sz="1400" spc="-5">
                <a:latin typeface="Arial"/>
                <a:cs typeface="Arial"/>
              </a:rPr>
              <a:t>they know that they know that they know, </a:t>
            </a:r>
            <a:r>
              <a:rPr dirty="0" sz="1400" spc="40" i="1">
                <a:latin typeface="Arial"/>
                <a:cs typeface="Arial"/>
              </a:rPr>
              <a:t>ad  </a:t>
            </a:r>
            <a:r>
              <a:rPr dirty="0" sz="1400" spc="-5" i="1">
                <a:latin typeface="Arial"/>
                <a:cs typeface="Arial"/>
              </a:rPr>
              <a:t>infinitum</a:t>
            </a:r>
            <a:endParaRPr sz="1400">
              <a:latin typeface="Arial"/>
              <a:cs typeface="Arial"/>
            </a:endParaRPr>
          </a:p>
          <a:p>
            <a:pPr marL="25400" marR="30480">
              <a:lnSpc>
                <a:spcPct val="100400"/>
              </a:lnSpc>
              <a:spcBef>
                <a:spcPts val="810"/>
              </a:spcBef>
            </a:pPr>
            <a:r>
              <a:rPr dirty="0" sz="1400" spc="-5">
                <a:solidFill>
                  <a:srgbClr val="3333CC"/>
                </a:solidFill>
                <a:latin typeface="Arial"/>
                <a:cs typeface="Arial"/>
              </a:rPr>
              <a:t>Definition: </a:t>
            </a:r>
            <a:r>
              <a:rPr dirty="0" sz="1400" spc="15">
                <a:latin typeface="Arial"/>
                <a:cs typeface="Arial"/>
              </a:rPr>
              <a:t>A </a:t>
            </a:r>
            <a:r>
              <a:rPr dirty="0" sz="1400" spc="10">
                <a:latin typeface="Arial"/>
                <a:cs typeface="Arial"/>
              </a:rPr>
              <a:t>strategy </a:t>
            </a:r>
            <a:r>
              <a:rPr dirty="0" sz="1400" spc="5">
                <a:latin typeface="Arial"/>
                <a:cs typeface="Arial"/>
              </a:rPr>
              <a:t>S</a:t>
            </a:r>
            <a:r>
              <a:rPr dirty="0" baseline="-23391" sz="1425" spc="7" i="1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(t</a:t>
            </a:r>
            <a:r>
              <a:rPr dirty="0" baseline="-23391" sz="1425" spc="7" i="1">
                <a:latin typeface="Arial"/>
                <a:cs typeface="Arial"/>
              </a:rPr>
              <a:t>i</a:t>
            </a:r>
            <a:r>
              <a:rPr dirty="0" sz="1400" spc="5">
                <a:latin typeface="Arial"/>
                <a:cs typeface="Arial"/>
              </a:rPr>
              <a:t>)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Bayesian </a:t>
            </a:r>
            <a:r>
              <a:rPr dirty="0" sz="1400" spc="5">
                <a:latin typeface="Arial"/>
                <a:cs typeface="Arial"/>
              </a:rPr>
              <a:t>Game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10">
                <a:latin typeface="Arial"/>
                <a:cs typeface="Arial"/>
              </a:rPr>
              <a:t>a  </a:t>
            </a:r>
            <a:r>
              <a:rPr dirty="0" sz="1400" spc="5">
                <a:latin typeface="Arial"/>
                <a:cs typeface="Arial"/>
              </a:rPr>
              <a:t>mapping from </a:t>
            </a:r>
            <a:r>
              <a:rPr dirty="0" sz="1400" spc="35">
                <a:latin typeface="Arial"/>
                <a:cs typeface="Arial"/>
              </a:rPr>
              <a:t>T</a:t>
            </a:r>
            <a:r>
              <a:rPr dirty="0" baseline="-23391" sz="1425" spc="52" i="1">
                <a:latin typeface="Arial"/>
                <a:cs typeface="Arial"/>
              </a:rPr>
              <a:t>i</a:t>
            </a:r>
            <a:r>
              <a:rPr dirty="0" sz="1400" spc="35" i="1">
                <a:latin typeface="Arial"/>
                <a:cs typeface="Arial"/>
              </a:rPr>
              <a:t>? </a:t>
            </a:r>
            <a:r>
              <a:rPr dirty="0" sz="1400" spc="20">
                <a:latin typeface="Arial"/>
                <a:cs typeface="Arial"/>
              </a:rPr>
              <a:t>A</a:t>
            </a:r>
            <a:r>
              <a:rPr dirty="0" baseline="-23391" sz="1425" spc="30" i="1">
                <a:latin typeface="Arial"/>
                <a:cs typeface="Arial"/>
              </a:rPr>
              <a:t>i </a:t>
            </a:r>
            <a:r>
              <a:rPr dirty="0" sz="1400" spc="5">
                <a:latin typeface="Arial"/>
                <a:cs typeface="Arial"/>
              </a:rPr>
              <a:t>: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-5">
                <a:latin typeface="Arial"/>
                <a:cs typeface="Arial"/>
              </a:rPr>
              <a:t>specification </a:t>
            </a:r>
            <a:r>
              <a:rPr dirty="0" sz="1400">
                <a:latin typeface="Arial"/>
                <a:cs typeface="Arial"/>
              </a:rPr>
              <a:t>of what </a:t>
            </a:r>
            <a:r>
              <a:rPr dirty="0" sz="1400" spc="-5">
                <a:latin typeface="Arial"/>
                <a:cs typeface="Arial"/>
              </a:rPr>
              <a:t>action  </a:t>
            </a:r>
            <a:r>
              <a:rPr dirty="0" sz="1400" spc="5">
                <a:latin typeface="Arial"/>
                <a:cs typeface="Arial"/>
              </a:rPr>
              <a:t>would </a:t>
            </a:r>
            <a:r>
              <a:rPr dirty="0" sz="1400" spc="10">
                <a:latin typeface="Arial"/>
                <a:cs typeface="Arial"/>
              </a:rPr>
              <a:t>be </a:t>
            </a:r>
            <a:r>
              <a:rPr dirty="0" sz="1400" spc="5">
                <a:latin typeface="Arial"/>
                <a:cs typeface="Arial"/>
              </a:rPr>
              <a:t>taken for each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4825" y="1257935"/>
            <a:ext cx="1016000" cy="64452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70"/>
              </a:spcBef>
            </a:pPr>
            <a:r>
              <a:rPr dirty="0" sz="900" spc="5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endParaRPr sz="9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570"/>
              </a:spcBef>
            </a:pPr>
            <a:r>
              <a:rPr dirty="0" sz="900" spc="-40">
                <a:latin typeface="Arial"/>
                <a:cs typeface="Arial"/>
              </a:rPr>
              <a:t>A</a:t>
            </a:r>
            <a:r>
              <a:rPr dirty="0" baseline="-23148" sz="900" spc="-60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{H,F}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95"/>
              </a:spcBef>
            </a:pP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{H-love,Flove}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6425" y="1477010"/>
            <a:ext cx="1006475" cy="42545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595"/>
              </a:spcBef>
            </a:pPr>
            <a:r>
              <a:rPr dirty="0" sz="900" spc="-40">
                <a:latin typeface="Arial"/>
                <a:cs typeface="Arial"/>
              </a:rPr>
              <a:t>A</a:t>
            </a:r>
            <a:r>
              <a:rPr dirty="0" baseline="-23148" sz="900" spc="-6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{H,F}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95"/>
              </a:spcBef>
            </a:pP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{Hlove,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Flove}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0550" y="1949450"/>
            <a:ext cx="1654175" cy="1124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30480">
              <a:lnSpc>
                <a:spcPct val="100200"/>
              </a:lnSpc>
              <a:spcBef>
                <a:spcPts val="95"/>
              </a:spcBef>
            </a:pPr>
            <a:r>
              <a:rPr dirty="0" sz="900" spc="-5">
                <a:latin typeface="Arial"/>
                <a:cs typeface="Arial"/>
              </a:rPr>
              <a:t>P</a:t>
            </a:r>
            <a:r>
              <a:rPr dirty="0" baseline="-23148" sz="900" spc="-7">
                <a:latin typeface="Arial"/>
                <a:cs typeface="Arial"/>
              </a:rPr>
              <a:t>1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2/3  P</a:t>
            </a:r>
            <a:r>
              <a:rPr dirty="0" baseline="-23148" sz="900" spc="-7">
                <a:latin typeface="Arial"/>
                <a:cs typeface="Arial"/>
              </a:rPr>
              <a:t>1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Flove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Hlove) </a:t>
            </a:r>
            <a:r>
              <a:rPr dirty="0" sz="900">
                <a:latin typeface="Arial"/>
                <a:cs typeface="Arial"/>
              </a:rPr>
              <a:t>= 1/3  </a:t>
            </a:r>
            <a:r>
              <a:rPr dirty="0" sz="900" spc="-5">
                <a:latin typeface="Arial"/>
                <a:cs typeface="Arial"/>
              </a:rPr>
              <a:t>P</a:t>
            </a:r>
            <a:r>
              <a:rPr dirty="0" baseline="-23148" sz="900" spc="-7">
                <a:latin typeface="Arial"/>
                <a:cs typeface="Arial"/>
              </a:rPr>
              <a:t>1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2/3  P</a:t>
            </a:r>
            <a:r>
              <a:rPr dirty="0" baseline="-23148" sz="900" spc="-7">
                <a:latin typeface="Arial"/>
                <a:cs typeface="Arial"/>
              </a:rPr>
              <a:t>1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Flove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Hlove) </a:t>
            </a:r>
            <a:r>
              <a:rPr dirty="0" sz="900">
                <a:latin typeface="Arial"/>
                <a:cs typeface="Arial"/>
              </a:rPr>
              <a:t>= 1/3  </a:t>
            </a:r>
            <a:r>
              <a:rPr dirty="0" sz="900" spc="-5">
                <a:latin typeface="Arial"/>
                <a:cs typeface="Arial"/>
              </a:rPr>
              <a:t>P</a:t>
            </a:r>
            <a:r>
              <a:rPr dirty="0" baseline="-23148" sz="900" spc="-7">
                <a:latin typeface="Arial"/>
                <a:cs typeface="Arial"/>
              </a:rPr>
              <a:t>2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1  P</a:t>
            </a:r>
            <a:r>
              <a:rPr dirty="0" baseline="-23148" sz="900" spc="-7">
                <a:latin typeface="Arial"/>
                <a:cs typeface="Arial"/>
              </a:rPr>
              <a:t>2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Flove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Hlove) = </a:t>
            </a:r>
            <a:r>
              <a:rPr dirty="0" sz="900" spc="-5">
                <a:latin typeface="Arial"/>
                <a:cs typeface="Arial"/>
              </a:rPr>
              <a:t>0  P</a:t>
            </a:r>
            <a:r>
              <a:rPr dirty="0" baseline="-23148" sz="900" spc="-7">
                <a:latin typeface="Arial"/>
                <a:cs typeface="Arial"/>
              </a:rPr>
              <a:t>2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Hlove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1  P</a:t>
            </a:r>
            <a:r>
              <a:rPr dirty="0" baseline="-23148" sz="900" spc="-7">
                <a:latin typeface="Arial"/>
                <a:cs typeface="Arial"/>
              </a:rPr>
              <a:t>2 </a:t>
            </a:r>
            <a:r>
              <a:rPr dirty="0" sz="900" spc="15">
                <a:latin typeface="Arial"/>
                <a:cs typeface="Arial"/>
              </a:rPr>
              <a:t>(t</a:t>
            </a:r>
            <a:r>
              <a:rPr dirty="0" baseline="-23148" sz="900" spc="22">
                <a:latin typeface="Arial"/>
                <a:cs typeface="Arial"/>
              </a:rPr>
              <a:t>1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Flove </a:t>
            </a:r>
            <a:r>
              <a:rPr dirty="0" sz="900">
                <a:latin typeface="Arial"/>
                <a:cs typeface="Arial"/>
              </a:rPr>
              <a:t>| </a:t>
            </a:r>
            <a:r>
              <a:rPr dirty="0" sz="900" spc="-15">
                <a:latin typeface="Arial"/>
                <a:cs typeface="Arial"/>
              </a:rPr>
              <a:t>t</a:t>
            </a:r>
            <a:r>
              <a:rPr dirty="0" baseline="-23148" sz="900" spc="-22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 Hlove) =</a:t>
            </a:r>
            <a:r>
              <a:rPr dirty="0" sz="900" spc="-6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825" y="3187700"/>
            <a:ext cx="978535" cy="1124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5400" marR="30480">
              <a:lnSpc>
                <a:spcPct val="100200"/>
              </a:lnSpc>
              <a:spcBef>
                <a:spcPts val="95"/>
              </a:spcBef>
            </a:pP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5">
                <a:latin typeface="Arial"/>
                <a:cs typeface="Arial"/>
              </a:rPr>
              <a:t>(H,H,Hlove)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14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10">
                <a:latin typeface="Arial"/>
                <a:cs typeface="Arial"/>
              </a:rPr>
              <a:t>(H,H,Flove)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1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10">
                <a:latin typeface="Arial"/>
                <a:cs typeface="Arial"/>
              </a:rPr>
              <a:t>(H,F,Hlove)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5">
                <a:latin typeface="Arial"/>
                <a:cs typeface="Arial"/>
              </a:rPr>
              <a:t>(H,F,Flove)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10">
                <a:latin typeface="Arial"/>
                <a:cs typeface="Arial"/>
              </a:rPr>
              <a:t>(F,H,Hlove)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5">
                <a:latin typeface="Arial"/>
                <a:cs typeface="Arial"/>
              </a:rPr>
              <a:t>(F,H,Flove)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5">
                <a:latin typeface="Arial"/>
                <a:cs typeface="Arial"/>
              </a:rPr>
              <a:t>(F,F,Hlove)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1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1 </a:t>
            </a:r>
            <a:r>
              <a:rPr dirty="0" sz="900" spc="-5">
                <a:latin typeface="Arial"/>
                <a:cs typeface="Arial"/>
              </a:rPr>
              <a:t>(F,F,Flove)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9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6425" y="3187700"/>
            <a:ext cx="993775" cy="1124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30480">
              <a:lnSpc>
                <a:spcPct val="100200"/>
              </a:lnSpc>
              <a:spcBef>
                <a:spcPts val="95"/>
              </a:spcBef>
            </a:pP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(H,H,Hlove)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2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10">
                <a:latin typeface="Arial"/>
                <a:cs typeface="Arial"/>
              </a:rPr>
              <a:t>(H,H,Flove)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1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10">
                <a:latin typeface="Arial"/>
                <a:cs typeface="Arial"/>
              </a:rPr>
              <a:t>(H,F,Hlove)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(H,F,Flove)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10">
                <a:latin typeface="Arial"/>
                <a:cs typeface="Arial"/>
              </a:rPr>
              <a:t>(F,H,Hlove)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(F,H,Flove)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0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(F,F,Hlove) </a:t>
            </a:r>
            <a:r>
              <a:rPr dirty="0" sz="900">
                <a:latin typeface="Arial"/>
                <a:cs typeface="Arial"/>
              </a:rPr>
              <a:t>= </a:t>
            </a:r>
            <a:r>
              <a:rPr dirty="0" sz="900" spc="-5">
                <a:latin typeface="Arial"/>
                <a:cs typeface="Arial"/>
              </a:rPr>
              <a:t>1  </a:t>
            </a:r>
            <a:r>
              <a:rPr dirty="0" sz="900" spc="5">
                <a:latin typeface="Arial"/>
                <a:cs typeface="Arial"/>
              </a:rPr>
              <a:t>u</a:t>
            </a:r>
            <a:r>
              <a:rPr dirty="0" baseline="-23148" sz="900" spc="7">
                <a:latin typeface="Arial"/>
                <a:cs typeface="Arial"/>
              </a:rPr>
              <a:t>2 </a:t>
            </a:r>
            <a:r>
              <a:rPr dirty="0" sz="900" spc="-5">
                <a:latin typeface="Arial"/>
                <a:cs typeface="Arial"/>
              </a:rPr>
              <a:t>(F,F,Flove)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44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62650" y="7172325"/>
            <a:ext cx="0" cy="219075"/>
          </a:xfrm>
          <a:custGeom>
            <a:avLst/>
            <a:gdLst/>
            <a:ahLst/>
            <a:cxnLst/>
            <a:rect l="l" t="t" r="r" b="b"/>
            <a:pathLst>
              <a:path w="0" h="219075">
                <a:moveTo>
                  <a:pt x="0" y="0"/>
                </a:moveTo>
                <a:lnTo>
                  <a:pt x="0" y="219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600450" y="7130435"/>
            <a:ext cx="654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10">
                <a:latin typeface="Symbol"/>
                <a:cs typeface="Symbol"/>
              </a:rPr>
              <a:t>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57525" y="7130435"/>
            <a:ext cx="654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10">
                <a:latin typeface="Symbol"/>
                <a:cs typeface="Symbol"/>
              </a:rPr>
              <a:t></a:t>
            </a:r>
            <a:endParaRPr sz="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6425" y="7254260"/>
            <a:ext cx="38544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5" i="1">
                <a:latin typeface="Times New Roman"/>
                <a:cs typeface="Times New Roman"/>
              </a:rPr>
              <a:t>i </a:t>
            </a:r>
            <a:r>
              <a:rPr dirty="0" sz="800" spc="40">
                <a:latin typeface="Symbol"/>
                <a:cs typeface="Symbol"/>
              </a:rPr>
              <a:t></a:t>
            </a:r>
            <a:r>
              <a:rPr dirty="0" sz="800" spc="40" i="1">
                <a:latin typeface="Times New Roman"/>
                <a:cs typeface="Times New Roman"/>
              </a:rPr>
              <a:t>i</a:t>
            </a:r>
            <a:r>
              <a:rPr dirty="0" sz="800" spc="160" i="1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875" y="7254260"/>
            <a:ext cx="246379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80340" algn="l"/>
              </a:tabLst>
            </a:pPr>
            <a:r>
              <a:rPr dirty="0" sz="800" spc="10" i="1">
                <a:latin typeface="Times New Roman"/>
                <a:cs typeface="Times New Roman"/>
              </a:rPr>
              <a:t>n</a:t>
            </a:r>
            <a:r>
              <a:rPr dirty="0" sz="800" spc="10" i="1">
                <a:latin typeface="Times New Roman"/>
                <a:cs typeface="Times New Roman"/>
              </a:rPr>
              <a:t>	</a:t>
            </a:r>
            <a:r>
              <a:rPr dirty="0" sz="800" spc="1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81300" y="7022674"/>
            <a:ext cx="3387725" cy="372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2628265" algn="l"/>
                <a:tab pos="3199765" algn="l"/>
              </a:tabLst>
            </a:pPr>
            <a:r>
              <a:rPr dirty="0" sz="1400" spc="10" i="1">
                <a:latin typeface="Times New Roman"/>
                <a:cs typeface="Times New Roman"/>
              </a:rPr>
              <a:t>u</a:t>
            </a:r>
            <a:r>
              <a:rPr dirty="0" sz="1400" spc="60" i="1">
                <a:latin typeface="Times New Roman"/>
                <a:cs typeface="Times New Roman"/>
              </a:rPr>
              <a:t> </a:t>
            </a:r>
            <a:r>
              <a:rPr dirty="0" sz="2250" spc="-280">
                <a:latin typeface="Symbol"/>
                <a:cs typeface="Symbol"/>
              </a:rPr>
              <a:t></a:t>
            </a:r>
            <a:r>
              <a:rPr dirty="0" sz="2250" spc="-280">
                <a:latin typeface="Times New Roman"/>
                <a:cs typeface="Times New Roman"/>
              </a:rPr>
              <a:t>	</a:t>
            </a:r>
            <a:r>
              <a:rPr dirty="0" sz="2250" spc="-145">
                <a:latin typeface="Symbol"/>
                <a:cs typeface="Symbol"/>
              </a:rPr>
              <a:t></a:t>
            </a:r>
            <a:r>
              <a:rPr dirty="0" sz="1400" spc="-145">
                <a:latin typeface="Symbol"/>
                <a:cs typeface="Symbol"/>
              </a:rPr>
              <a:t>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P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2150" spc="-170">
                <a:latin typeface="Symbol"/>
                <a:cs typeface="Symbol"/>
              </a:rPr>
              <a:t></a:t>
            </a:r>
            <a:r>
              <a:rPr dirty="0" sz="1400" spc="-170" i="1">
                <a:latin typeface="Times New Roman"/>
                <a:cs typeface="Times New Roman"/>
              </a:rPr>
              <a:t>t	</a:t>
            </a:r>
            <a:r>
              <a:rPr dirty="0" sz="1400" spc="5" i="1">
                <a:latin typeface="Times New Roman"/>
                <a:cs typeface="Times New Roman"/>
              </a:rPr>
              <a:t>t</a:t>
            </a:r>
            <a:r>
              <a:rPr dirty="0" sz="1400" spc="75" i="1">
                <a:latin typeface="Times New Roman"/>
                <a:cs typeface="Times New Roman"/>
              </a:rPr>
              <a:t> </a:t>
            </a:r>
            <a:r>
              <a:rPr dirty="0" sz="2150" spc="-245">
                <a:latin typeface="Symbol"/>
                <a:cs typeface="Symbol"/>
              </a:rPr>
              <a:t>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1325" y="7073487"/>
            <a:ext cx="2454275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770890" algn="l"/>
                <a:tab pos="1037590" algn="l"/>
                <a:tab pos="1590040" algn="l"/>
                <a:tab pos="1866264" algn="l"/>
              </a:tabLst>
            </a:pPr>
            <a:r>
              <a:rPr dirty="0" sz="1400" spc="5" i="1">
                <a:latin typeface="Times New Roman"/>
                <a:cs typeface="Times New Roman"/>
              </a:rPr>
              <a:t>s</a:t>
            </a:r>
            <a:r>
              <a:rPr dirty="0" sz="1400" spc="225" i="1">
                <a:latin typeface="Times New Roman"/>
                <a:cs typeface="Times New Roman"/>
              </a:rPr>
              <a:t> </a:t>
            </a:r>
            <a:r>
              <a:rPr dirty="0" sz="1850" spc="-85">
                <a:latin typeface="Symbol"/>
                <a:cs typeface="Symbol"/>
              </a:rPr>
              <a:t></a:t>
            </a:r>
            <a:r>
              <a:rPr dirty="0" sz="1400" spc="-85" i="1">
                <a:latin typeface="Times New Roman"/>
                <a:cs typeface="Times New Roman"/>
              </a:rPr>
              <a:t>t</a:t>
            </a:r>
            <a:r>
              <a:rPr dirty="0" sz="1400" spc="155" i="1">
                <a:latin typeface="Times New Roman"/>
                <a:cs typeface="Times New Roman"/>
              </a:rPr>
              <a:t> </a:t>
            </a:r>
            <a:r>
              <a:rPr dirty="0" sz="1850" spc="-40">
                <a:latin typeface="Symbol"/>
                <a:cs typeface="Symbol"/>
              </a:rPr>
              <a:t></a:t>
            </a:r>
            <a:r>
              <a:rPr dirty="0" sz="1400" spc="-40">
                <a:latin typeface="Times New Roman"/>
                <a:cs typeface="Times New Roman"/>
              </a:rPr>
              <a:t>,...</a:t>
            </a:r>
            <a:r>
              <a:rPr dirty="0" sz="1400" spc="-40" i="1">
                <a:latin typeface="Times New Roman"/>
                <a:cs typeface="Times New Roman"/>
              </a:rPr>
              <a:t>s	</a:t>
            </a:r>
            <a:r>
              <a:rPr dirty="0" sz="1850" spc="-120">
                <a:latin typeface="Symbol"/>
                <a:cs typeface="Symbol"/>
              </a:rPr>
              <a:t></a:t>
            </a:r>
            <a:r>
              <a:rPr dirty="0" sz="1400" spc="-120" i="1">
                <a:latin typeface="Times New Roman"/>
                <a:cs typeface="Times New Roman"/>
              </a:rPr>
              <a:t>t	</a:t>
            </a:r>
            <a:r>
              <a:rPr dirty="0" sz="1850" spc="-160">
                <a:latin typeface="Symbol"/>
                <a:cs typeface="Symbol"/>
              </a:rPr>
              <a:t></a:t>
            </a:r>
            <a:r>
              <a:rPr dirty="0" sz="1400" spc="-160">
                <a:latin typeface="Times New Roman"/>
                <a:cs typeface="Times New Roman"/>
              </a:rPr>
              <a:t>, </a:t>
            </a:r>
            <a:r>
              <a:rPr dirty="0" sz="1400" spc="10" i="1">
                <a:latin typeface="Times New Roman"/>
                <a:cs typeface="Times New Roman"/>
              </a:rPr>
              <a:t>a</a:t>
            </a:r>
            <a:r>
              <a:rPr dirty="0" sz="1400" spc="114" i="1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,</a:t>
            </a:r>
            <a:r>
              <a:rPr dirty="0" sz="1400" spc="-185">
                <a:latin typeface="Times New Roman"/>
                <a:cs typeface="Times New Roman"/>
              </a:rPr>
              <a:t> </a:t>
            </a:r>
            <a:r>
              <a:rPr dirty="0" sz="1400" spc="5" i="1">
                <a:latin typeface="Times New Roman"/>
                <a:cs typeface="Times New Roman"/>
              </a:rPr>
              <a:t>s	</a:t>
            </a:r>
            <a:r>
              <a:rPr dirty="0" sz="1850" spc="-85">
                <a:latin typeface="Symbol"/>
                <a:cs typeface="Symbol"/>
              </a:rPr>
              <a:t></a:t>
            </a:r>
            <a:r>
              <a:rPr dirty="0" sz="1400" spc="-85" i="1">
                <a:latin typeface="Times New Roman"/>
                <a:cs typeface="Times New Roman"/>
              </a:rPr>
              <a:t>t	</a:t>
            </a:r>
            <a:r>
              <a:rPr dirty="0" sz="1850" spc="-65">
                <a:latin typeface="Symbol"/>
                <a:cs typeface="Symbol"/>
              </a:rPr>
              <a:t></a:t>
            </a:r>
            <a:r>
              <a:rPr dirty="0" sz="1400" spc="-65">
                <a:latin typeface="Times New Roman"/>
                <a:cs typeface="Times New Roman"/>
              </a:rPr>
              <a:t>...</a:t>
            </a:r>
            <a:r>
              <a:rPr dirty="0" sz="1400" spc="-65" i="1">
                <a:latin typeface="Times New Roman"/>
                <a:cs typeface="Times New Roman"/>
              </a:rPr>
              <a:t>s </a:t>
            </a:r>
            <a:r>
              <a:rPr dirty="0" sz="1850" spc="-120">
                <a:latin typeface="Symbol"/>
                <a:cs typeface="Symbol"/>
              </a:rPr>
              <a:t></a:t>
            </a:r>
            <a:r>
              <a:rPr dirty="0" sz="1400" spc="-120" i="1">
                <a:latin typeface="Times New Roman"/>
                <a:cs typeface="Times New Roman"/>
              </a:rPr>
              <a:t>t</a:t>
            </a:r>
            <a:r>
              <a:rPr dirty="0" sz="1400" spc="-90" i="1">
                <a:latin typeface="Times New Roman"/>
                <a:cs typeface="Times New Roman"/>
              </a:rPr>
              <a:t> </a:t>
            </a:r>
            <a:r>
              <a:rPr dirty="0" sz="1850" spc="-145">
                <a:latin typeface="Symbol"/>
                <a:cs typeface="Symbol"/>
              </a:rPr>
              <a:t>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95875" y="7130435"/>
            <a:ext cx="654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10">
                <a:latin typeface="Times New Roman"/>
                <a:cs typeface="Times New Roman"/>
              </a:rPr>
              <a:t>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9600" y="7130435"/>
            <a:ext cx="654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800" spc="10">
                <a:latin typeface="Times New Roman"/>
                <a:cs typeface="Times New Roman"/>
              </a:rPr>
              <a:t>*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90925" y="7254260"/>
            <a:ext cx="1246505" cy="152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628015" algn="l"/>
                <a:tab pos="828040" algn="l"/>
              </a:tabLst>
            </a:pPr>
            <a:r>
              <a:rPr dirty="0" sz="800" spc="30" i="1">
                <a:latin typeface="Times New Roman"/>
                <a:cs typeface="Times New Roman"/>
              </a:rPr>
              <a:t>i</a:t>
            </a:r>
            <a:r>
              <a:rPr dirty="0" sz="800" spc="30">
                <a:latin typeface="Symbol"/>
                <a:cs typeface="Symbol"/>
              </a:rPr>
              <a:t></a:t>
            </a:r>
            <a:r>
              <a:rPr dirty="0" sz="800" spc="30">
                <a:latin typeface="Times New Roman"/>
                <a:cs typeface="Times New Roman"/>
              </a:rPr>
              <a:t>1   </a:t>
            </a:r>
            <a:r>
              <a:rPr dirty="0" sz="800" spc="5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</a:t>
            </a:r>
            <a:r>
              <a:rPr dirty="0" sz="800" spc="5">
                <a:latin typeface="Symbol"/>
                <a:cs typeface="Symbol"/>
              </a:rPr>
              <a:t></a:t>
            </a:r>
            <a:r>
              <a:rPr dirty="0" sz="800" spc="5">
                <a:latin typeface="Times New Roman"/>
                <a:cs typeface="Times New Roman"/>
              </a:rPr>
              <a:t>1	</a:t>
            </a:r>
            <a:r>
              <a:rPr dirty="0" sz="800" spc="5" i="1">
                <a:latin typeface="Times New Roman"/>
                <a:cs typeface="Times New Roman"/>
              </a:rPr>
              <a:t>i	i</a:t>
            </a:r>
            <a:r>
              <a:rPr dirty="0" sz="800" spc="5">
                <a:latin typeface="Symbol"/>
                <a:cs typeface="Symbol"/>
              </a:rPr>
              <a:t></a:t>
            </a:r>
            <a:r>
              <a:rPr dirty="0" sz="800" spc="5">
                <a:latin typeface="Times New Roman"/>
                <a:cs typeface="Times New Roman"/>
              </a:rPr>
              <a:t>1</a:t>
            </a:r>
            <a:r>
              <a:rPr dirty="0" sz="800" spc="40">
                <a:latin typeface="Times New Roman"/>
                <a:cs typeface="Times New Roman"/>
              </a:rPr>
              <a:t> </a:t>
            </a:r>
            <a:r>
              <a:rPr dirty="0" sz="800" spc="30" i="1">
                <a:latin typeface="Times New Roman"/>
                <a:cs typeface="Times New Roman"/>
              </a:rPr>
              <a:t>i</a:t>
            </a:r>
            <a:r>
              <a:rPr dirty="0" sz="800" spc="30">
                <a:latin typeface="Symbol"/>
                <a:cs typeface="Symbol"/>
              </a:rPr>
              <a:t></a:t>
            </a:r>
            <a:r>
              <a:rPr dirty="0" sz="800" spc="3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66975" y="7088648"/>
            <a:ext cx="843280" cy="469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95250">
              <a:lnSpc>
                <a:spcPts val="2510"/>
              </a:lnSpc>
              <a:spcBef>
                <a:spcPts val="130"/>
              </a:spcBef>
              <a:tabLst>
                <a:tab pos="570865" algn="l"/>
                <a:tab pos="751840" algn="l"/>
              </a:tabLst>
            </a:pPr>
            <a:r>
              <a:rPr dirty="0" sz="2100" spc="20">
                <a:latin typeface="Symbol"/>
                <a:cs typeface="Symbol"/>
              </a:rPr>
              <a:t></a:t>
            </a:r>
            <a:r>
              <a:rPr dirty="0" sz="2100" spc="350">
                <a:latin typeface="Times New Roman"/>
                <a:cs typeface="Times New Roman"/>
              </a:rPr>
              <a:t> </a:t>
            </a:r>
            <a:r>
              <a:rPr dirty="0" sz="800" spc="5" i="1">
                <a:latin typeface="Times New Roman"/>
                <a:cs typeface="Times New Roman"/>
              </a:rPr>
              <a:t>i	</a:t>
            </a:r>
            <a:r>
              <a:rPr dirty="0" sz="800" spc="10">
                <a:latin typeface="Times New Roman"/>
                <a:cs typeface="Times New Roman"/>
              </a:rPr>
              <a:t>1	1</a:t>
            </a:r>
            <a:endParaRPr sz="800">
              <a:latin typeface="Times New Roman"/>
              <a:cs typeface="Times New Roman"/>
            </a:endParaRPr>
          </a:p>
          <a:p>
            <a:pPr marL="38100">
              <a:lnSpc>
                <a:spcPts val="950"/>
              </a:lnSpc>
            </a:pPr>
            <a:r>
              <a:rPr dirty="0" baseline="13888" sz="1200" spc="15" i="1">
                <a:latin typeface="Times New Roman"/>
                <a:cs typeface="Times New Roman"/>
              </a:rPr>
              <a:t>t</a:t>
            </a:r>
            <a:r>
              <a:rPr dirty="0" sz="600" spc="10">
                <a:latin typeface="Symbol"/>
                <a:cs typeface="Symbol"/>
              </a:rPr>
              <a:t></a:t>
            </a:r>
            <a:r>
              <a:rPr dirty="0" sz="600" spc="10" i="1">
                <a:latin typeface="Times New Roman"/>
                <a:cs typeface="Times New Roman"/>
              </a:rPr>
              <a:t>i</a:t>
            </a:r>
            <a:r>
              <a:rPr dirty="0" sz="600" spc="-95" i="1">
                <a:latin typeface="Times New Roman"/>
                <a:cs typeface="Times New Roman"/>
              </a:rPr>
              <a:t> </a:t>
            </a:r>
            <a:r>
              <a:rPr dirty="0" baseline="13888" sz="1200" spc="-37">
                <a:latin typeface="Symbol"/>
                <a:cs typeface="Symbol"/>
              </a:rPr>
              <a:t></a:t>
            </a:r>
            <a:r>
              <a:rPr dirty="0" baseline="13888" sz="1200" spc="-37" i="1">
                <a:latin typeface="Times New Roman"/>
                <a:cs typeface="Times New Roman"/>
              </a:rPr>
              <a:t>T</a:t>
            </a:r>
            <a:r>
              <a:rPr dirty="0" sz="600" spc="-25">
                <a:latin typeface="Symbol"/>
                <a:cs typeface="Symbol"/>
              </a:rPr>
              <a:t></a:t>
            </a:r>
            <a:r>
              <a:rPr dirty="0" sz="600" spc="-25" i="1">
                <a:latin typeface="Times New Roman"/>
                <a:cs typeface="Times New Roman"/>
              </a:rPr>
              <a:t>i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93850" y="7039101"/>
            <a:ext cx="892175" cy="51943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75"/>
              </a:spcBef>
            </a:pPr>
            <a:r>
              <a:rPr dirty="0" sz="2100" spc="-10">
                <a:latin typeface="Times New Roman"/>
                <a:cs typeface="Times New Roman"/>
              </a:rPr>
              <a:t>arg</a:t>
            </a:r>
            <a:r>
              <a:rPr dirty="0" sz="2100" spc="-170">
                <a:latin typeface="Times New Roman"/>
                <a:cs typeface="Times New Roman"/>
              </a:rPr>
              <a:t> </a:t>
            </a:r>
            <a:r>
              <a:rPr dirty="0" sz="2100" spc="-60">
                <a:latin typeface="Times New Roman"/>
                <a:cs typeface="Times New Roman"/>
              </a:rPr>
              <a:t>max</a:t>
            </a:r>
            <a:endParaRPr sz="2100">
              <a:latin typeface="Times New Roman"/>
              <a:cs typeface="Times New Roman"/>
            </a:endParaRPr>
          </a:p>
          <a:p>
            <a:pPr algn="ctr" marL="17145">
              <a:lnSpc>
                <a:spcPct val="100000"/>
              </a:lnSpc>
              <a:spcBef>
                <a:spcPts val="130"/>
              </a:spcBef>
            </a:pPr>
            <a:r>
              <a:rPr dirty="0" sz="800" spc="20" i="1">
                <a:latin typeface="Times New Roman"/>
                <a:cs typeface="Times New Roman"/>
              </a:rPr>
              <a:t>a</a:t>
            </a:r>
            <a:r>
              <a:rPr dirty="0" baseline="-13888" sz="900" spc="30" i="1">
                <a:latin typeface="Times New Roman"/>
                <a:cs typeface="Times New Roman"/>
              </a:rPr>
              <a:t>i</a:t>
            </a:r>
            <a:r>
              <a:rPr dirty="0" baseline="-13888" sz="900" spc="-142" i="1">
                <a:latin typeface="Times New Roman"/>
                <a:cs typeface="Times New Roman"/>
              </a:rPr>
              <a:t> </a:t>
            </a:r>
            <a:r>
              <a:rPr dirty="0" sz="800" spc="20">
                <a:latin typeface="Symbol"/>
                <a:cs typeface="Symbol"/>
              </a:rPr>
              <a:t></a:t>
            </a:r>
            <a:r>
              <a:rPr dirty="0" sz="800" spc="-120">
                <a:latin typeface="Times New Roman"/>
                <a:cs typeface="Times New Roman"/>
              </a:rPr>
              <a:t> </a:t>
            </a:r>
            <a:r>
              <a:rPr dirty="0" sz="800" spc="-25" i="1">
                <a:latin typeface="Times New Roman"/>
                <a:cs typeface="Times New Roman"/>
              </a:rPr>
              <a:t>A</a:t>
            </a:r>
            <a:r>
              <a:rPr dirty="0" baseline="-13888" sz="900" spc="-37" i="1">
                <a:latin typeface="Times New Roman"/>
                <a:cs typeface="Times New Roman"/>
              </a:rPr>
              <a:t>i</a:t>
            </a:r>
            <a:endParaRPr baseline="-13888"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1025" y="5292462"/>
            <a:ext cx="3820795" cy="1732914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73355">
              <a:lnSpc>
                <a:spcPct val="100000"/>
              </a:lnSpc>
              <a:spcBef>
                <a:spcPts val="275"/>
              </a:spcBef>
            </a:pPr>
            <a:r>
              <a:rPr dirty="0" sz="1550" spc="15">
                <a:latin typeface="Arial"/>
                <a:cs typeface="Arial"/>
              </a:rPr>
              <a:t>(GASP,</a:t>
            </a:r>
            <a:r>
              <a:rPr dirty="0" sz="1550" spc="9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SPLUTTER)</a:t>
            </a:r>
            <a:endParaRPr sz="1550">
              <a:latin typeface="Arial"/>
              <a:cs typeface="Arial"/>
            </a:endParaRPr>
          </a:p>
          <a:p>
            <a:pPr algn="ctr" marL="163830">
              <a:lnSpc>
                <a:spcPct val="100000"/>
              </a:lnSpc>
              <a:spcBef>
                <a:spcPts val="240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Bayesian Nash</a:t>
            </a:r>
            <a:r>
              <a:rPr dirty="0" sz="2150" spc="-4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Equilibrium</a:t>
            </a:r>
            <a:endParaRPr sz="2150">
              <a:latin typeface="Arial"/>
              <a:cs typeface="Arial"/>
            </a:endParaRPr>
          </a:p>
          <a:p>
            <a:pPr marL="25400" marR="996315">
              <a:lnSpc>
                <a:spcPct val="145800"/>
              </a:lnSpc>
              <a:spcBef>
                <a:spcPts val="35"/>
              </a:spcBef>
            </a:pPr>
            <a:r>
              <a:rPr dirty="0" sz="1200" spc="-5">
                <a:latin typeface="Arial"/>
                <a:cs typeface="Arial"/>
              </a:rPr>
              <a:t>The </a:t>
            </a:r>
            <a:r>
              <a:rPr dirty="0" sz="1200">
                <a:latin typeface="Arial"/>
                <a:cs typeface="Arial"/>
              </a:rPr>
              <a:t>set of strategies (s</a:t>
            </a:r>
            <a:r>
              <a:rPr dirty="0" baseline="-20833" sz="120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* </a:t>
            </a:r>
            <a:r>
              <a:rPr dirty="0" sz="1200" spc="-10">
                <a:latin typeface="Arial"/>
                <a:cs typeface="Arial"/>
              </a:rPr>
              <a:t>,s</a:t>
            </a:r>
            <a:r>
              <a:rPr dirty="0" baseline="-20833" sz="1200" spc="-15">
                <a:latin typeface="Arial"/>
                <a:cs typeface="Arial"/>
              </a:rPr>
              <a:t>2</a:t>
            </a:r>
            <a:r>
              <a:rPr dirty="0" sz="1200" spc="-10">
                <a:latin typeface="Arial"/>
                <a:cs typeface="Arial"/>
              </a:rPr>
              <a:t>* </a:t>
            </a:r>
            <a:r>
              <a:rPr dirty="0" sz="1200" spc="-35">
                <a:latin typeface="Arial"/>
                <a:cs typeface="Arial"/>
              </a:rPr>
              <a:t>··· </a:t>
            </a:r>
            <a:r>
              <a:rPr dirty="0" sz="1200" spc="-5">
                <a:latin typeface="Arial"/>
                <a:cs typeface="Arial"/>
              </a:rPr>
              <a:t>s</a:t>
            </a:r>
            <a:r>
              <a:rPr dirty="0" baseline="-20833" sz="1200" spc="-7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*) </a:t>
            </a:r>
            <a:r>
              <a:rPr dirty="0" sz="1200" spc="-10">
                <a:latin typeface="Arial"/>
                <a:cs typeface="Arial"/>
              </a:rPr>
              <a:t>are </a:t>
            </a:r>
            <a:r>
              <a:rPr dirty="0" sz="1200" spc="-5">
                <a:latin typeface="Arial"/>
                <a:cs typeface="Arial"/>
              </a:rPr>
              <a:t>a 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Pure </a:t>
            </a: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Strategy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Bayesian Nash</a:t>
            </a:r>
            <a:r>
              <a:rPr dirty="0" sz="1200" spc="-10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Equilibrium</a:t>
            </a:r>
            <a:endParaRPr sz="1200">
              <a:latin typeface="Arial"/>
              <a:cs typeface="Arial"/>
            </a:endParaRPr>
          </a:p>
          <a:p>
            <a:pPr marL="482600" marR="30480" indent="-457200">
              <a:lnSpc>
                <a:spcPct val="145800"/>
              </a:lnSpc>
              <a:spcBef>
                <a:spcPts val="150"/>
              </a:spcBef>
            </a:pPr>
            <a:r>
              <a:rPr dirty="0" sz="1200">
                <a:latin typeface="Arial"/>
                <a:cs typeface="Arial"/>
              </a:rPr>
              <a:t>iff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each</a:t>
            </a:r>
            <a:r>
              <a:rPr dirty="0" sz="1200" spc="-3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player</a:t>
            </a:r>
            <a:r>
              <a:rPr dirty="0" sz="1200" spc="-35">
                <a:latin typeface="Arial"/>
                <a:cs typeface="Arial"/>
              </a:rPr>
              <a:t> </a:t>
            </a:r>
            <a:r>
              <a:rPr dirty="0" sz="1200" spc="15" i="1">
                <a:latin typeface="Arial"/>
                <a:cs typeface="Arial"/>
              </a:rPr>
              <a:t>i</a:t>
            </a:r>
            <a:r>
              <a:rPr dirty="0" sz="1200" spc="15">
                <a:latin typeface="Arial"/>
                <a:cs typeface="Arial"/>
              </a:rPr>
              <a:t>,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and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for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each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possible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type</a:t>
            </a:r>
            <a:r>
              <a:rPr dirty="0" sz="1200" spc="-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 i="1">
                <a:latin typeface="Arial"/>
                <a:cs typeface="Arial"/>
              </a:rPr>
              <a:t>i</a:t>
            </a:r>
            <a:r>
              <a:rPr dirty="0" sz="1200" spc="5" i="1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: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t</a:t>
            </a:r>
            <a:r>
              <a:rPr dirty="0" baseline="-20833" sz="1200" spc="-15" i="1">
                <a:latin typeface="Arial"/>
                <a:cs typeface="Arial"/>
              </a:rPr>
              <a:t>i</a:t>
            </a:r>
            <a:r>
              <a:rPr dirty="0" sz="1200" spc="-10">
                <a:latin typeface="Symbol"/>
                <a:cs typeface="Symbol"/>
              </a:rPr>
              <a:t></a:t>
            </a:r>
            <a:r>
              <a:rPr dirty="0" sz="1200" spc="-10">
                <a:latin typeface="Arial"/>
                <a:cs typeface="Arial"/>
              </a:rPr>
              <a:t>T</a:t>
            </a:r>
            <a:r>
              <a:rPr dirty="0" baseline="-20833" sz="1200" spc="-15" i="1">
                <a:latin typeface="Arial"/>
                <a:cs typeface="Arial"/>
              </a:rPr>
              <a:t>i  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baseline="-20833" sz="1200" i="1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*(t</a:t>
            </a:r>
            <a:r>
              <a:rPr dirty="0" baseline="-20833" sz="1200" i="1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)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57425" y="7750175"/>
            <a:ext cx="2762250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R="5080">
              <a:lnSpc>
                <a:spcPts val="1430"/>
              </a:lnSpc>
              <a:spcBef>
                <a:spcPts val="155"/>
              </a:spcBef>
            </a:pPr>
            <a:r>
              <a:rPr dirty="0" sz="1200" spc="-5">
                <a:latin typeface="Arial"/>
                <a:cs typeface="Arial"/>
              </a:rPr>
              <a:t>i.e. no player, in any of their types, </a:t>
            </a:r>
            <a:r>
              <a:rPr dirty="0" sz="1200" spc="-10">
                <a:latin typeface="Arial"/>
                <a:cs typeface="Arial"/>
              </a:rPr>
              <a:t>wants  </a:t>
            </a:r>
            <a:r>
              <a:rPr dirty="0" sz="1200">
                <a:latin typeface="Arial"/>
                <a:cs typeface="Arial"/>
              </a:rPr>
              <a:t>to change their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strategy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6425" y="1511300"/>
            <a:ext cx="395605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NEGOTIATION: </a:t>
            </a:r>
            <a:r>
              <a:rPr dirty="0" sz="2000" spc="15">
                <a:solidFill>
                  <a:srgbClr val="006600"/>
                </a:solidFill>
                <a:latin typeface="Arial"/>
                <a:cs typeface="Arial"/>
              </a:rPr>
              <a:t>A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Bayesian</a:t>
            </a:r>
            <a:r>
              <a:rPr dirty="0" sz="2000" spc="-11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Game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6725" y="2016125"/>
            <a:ext cx="930275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Two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players: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T</a:t>
            </a:r>
            <a:r>
              <a:rPr dirty="0" baseline="-20833" sz="1200" spc="-37">
                <a:latin typeface="Arial"/>
                <a:cs typeface="Arial"/>
              </a:rPr>
              <a:t>s 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2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[0,1]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dirty="0" sz="1200" spc="-25">
                <a:latin typeface="Arial"/>
                <a:cs typeface="Arial"/>
              </a:rPr>
              <a:t>T</a:t>
            </a:r>
            <a:r>
              <a:rPr dirty="0" baseline="-20833" sz="1200" spc="-37"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15">
                <a:latin typeface="Arial"/>
                <a:cs typeface="Arial"/>
              </a:rPr>
              <a:t>[0,1]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5125" y="1979929"/>
            <a:ext cx="2953385" cy="144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2011680">
              <a:lnSpc>
                <a:spcPct val="1198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S, (seller)</a:t>
            </a:r>
            <a:r>
              <a:rPr dirty="0" sz="1200" spc="-15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and  </a:t>
            </a:r>
            <a:r>
              <a:rPr dirty="0" sz="1200" spc="-5">
                <a:latin typeface="Arial"/>
                <a:cs typeface="Arial"/>
              </a:rPr>
              <a:t>B,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15">
                <a:latin typeface="Arial"/>
                <a:cs typeface="Arial"/>
              </a:rPr>
              <a:t>(buyer)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ts val="1430"/>
              </a:lnSpc>
              <a:spcBef>
                <a:spcPts val="340"/>
              </a:spcBef>
            </a:pPr>
            <a:r>
              <a:rPr dirty="0" sz="1200" spc="-5">
                <a:latin typeface="Arial"/>
                <a:cs typeface="Arial"/>
              </a:rPr>
              <a:t>the seller’s </a:t>
            </a:r>
            <a:r>
              <a:rPr dirty="0" sz="1200">
                <a:latin typeface="Arial"/>
                <a:cs typeface="Arial"/>
              </a:rPr>
              <a:t>type </a:t>
            </a:r>
            <a:r>
              <a:rPr dirty="0" sz="1200" spc="-5">
                <a:latin typeface="Arial"/>
                <a:cs typeface="Arial"/>
              </a:rPr>
              <a:t>is a real number between 0  and 1 specifying </a:t>
            </a:r>
            <a:r>
              <a:rPr dirty="0" sz="1200">
                <a:latin typeface="Arial"/>
                <a:cs typeface="Arial"/>
              </a:rPr>
              <a:t>the </a:t>
            </a:r>
            <a:r>
              <a:rPr dirty="0" sz="1200" spc="-5">
                <a:latin typeface="Arial"/>
                <a:cs typeface="Arial"/>
              </a:rPr>
              <a:t>value (in dollars) </a:t>
            </a:r>
            <a:r>
              <a:rPr dirty="0" sz="1200">
                <a:latin typeface="Arial"/>
                <a:cs typeface="Arial"/>
              </a:rPr>
              <a:t>to  them of the </a:t>
            </a:r>
            <a:r>
              <a:rPr dirty="0" sz="1200" spc="-5">
                <a:latin typeface="Arial"/>
                <a:cs typeface="Arial"/>
              </a:rPr>
              <a:t>object </a:t>
            </a:r>
            <a:r>
              <a:rPr dirty="0" sz="1200">
                <a:latin typeface="Arial"/>
                <a:cs typeface="Arial"/>
              </a:rPr>
              <a:t>they </a:t>
            </a:r>
            <a:r>
              <a:rPr dirty="0" sz="1200" spc="-5">
                <a:latin typeface="Arial"/>
                <a:cs typeface="Arial"/>
              </a:rPr>
              <a:t>are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selling</a:t>
            </a:r>
            <a:endParaRPr sz="1200">
              <a:latin typeface="Arial"/>
              <a:cs typeface="Arial"/>
            </a:endParaRPr>
          </a:p>
          <a:p>
            <a:pPr marR="24130">
              <a:lnSpc>
                <a:spcPts val="1430"/>
              </a:lnSpc>
              <a:spcBef>
                <a:spcPts val="285"/>
              </a:spcBef>
            </a:pPr>
            <a:r>
              <a:rPr dirty="0" sz="1200" spc="-5">
                <a:latin typeface="Arial"/>
                <a:cs typeface="Arial"/>
              </a:rPr>
              <a:t>the buyer’s </a:t>
            </a:r>
            <a:r>
              <a:rPr dirty="0" sz="1200">
                <a:latin typeface="Arial"/>
                <a:cs typeface="Arial"/>
              </a:rPr>
              <a:t>type </a:t>
            </a:r>
            <a:r>
              <a:rPr dirty="0" sz="1200" spc="-5">
                <a:latin typeface="Arial"/>
                <a:cs typeface="Arial"/>
              </a:rPr>
              <a:t>is also a real number. </a:t>
            </a:r>
            <a:r>
              <a:rPr dirty="0" sz="1200">
                <a:latin typeface="Arial"/>
                <a:cs typeface="Arial"/>
              </a:rPr>
              <a:t>The  value to the</a:t>
            </a:r>
            <a:r>
              <a:rPr dirty="0" sz="1200" spc="-9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buyer.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6725" y="3608704"/>
            <a:ext cx="2797175" cy="7016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59"/>
              </a:spcBef>
            </a:pPr>
            <a:r>
              <a:rPr dirty="0" sz="1200" spc="-5">
                <a:latin typeface="Arial"/>
                <a:cs typeface="Arial"/>
              </a:rPr>
              <a:t>Assume that at the</a:t>
            </a:r>
            <a:r>
              <a:rPr dirty="0" sz="1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start</a:t>
            </a:r>
            <a:endParaRPr sz="1200">
              <a:latin typeface="Arial"/>
              <a:cs typeface="Arial"/>
            </a:endParaRPr>
          </a:p>
          <a:p>
            <a:pPr marL="225425" marR="30480">
              <a:lnSpc>
                <a:spcPct val="119800"/>
              </a:lnSpc>
              <a:spcBef>
                <a:spcPts val="75"/>
              </a:spcBef>
            </a:pPr>
            <a:r>
              <a:rPr dirty="0" sz="1200" spc="15">
                <a:latin typeface="Arial"/>
                <a:cs typeface="Arial"/>
              </a:rPr>
              <a:t>V</a:t>
            </a:r>
            <a:r>
              <a:rPr dirty="0" baseline="-20833" sz="1200" spc="22">
                <a:latin typeface="Arial"/>
                <a:cs typeface="Arial"/>
              </a:rPr>
              <a:t>s </a:t>
            </a:r>
            <a:r>
              <a:rPr dirty="0" sz="1200" spc="-5">
                <a:latin typeface="Symbol"/>
                <a:cs typeface="Symbol"/>
              </a:rPr>
              <a:t>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baseline="-20833" sz="1200" spc="-7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is chosen uniformly </a:t>
            </a:r>
            <a:r>
              <a:rPr dirty="0" sz="1200">
                <a:latin typeface="Arial"/>
                <a:cs typeface="Arial"/>
              </a:rPr>
              <a:t>at </a:t>
            </a:r>
            <a:r>
              <a:rPr dirty="0" sz="1200" spc="-5">
                <a:latin typeface="Arial"/>
                <a:cs typeface="Arial"/>
              </a:rPr>
              <a:t>random  </a:t>
            </a:r>
            <a:r>
              <a:rPr dirty="0" sz="1200" spc="15">
                <a:latin typeface="Arial"/>
                <a:cs typeface="Arial"/>
              </a:rPr>
              <a:t>V</a:t>
            </a:r>
            <a:r>
              <a:rPr dirty="0" baseline="-20833" sz="1200" spc="22">
                <a:latin typeface="Arial"/>
                <a:cs typeface="Arial"/>
              </a:rPr>
              <a:t>b </a:t>
            </a:r>
            <a:r>
              <a:rPr dirty="0" sz="1200" spc="-30">
                <a:latin typeface="Symbol"/>
                <a:cs typeface="Symbol"/>
              </a:rPr>
              <a:t></a:t>
            </a:r>
            <a:r>
              <a:rPr dirty="0" sz="1200" spc="-30">
                <a:latin typeface="Arial"/>
                <a:cs typeface="Arial"/>
              </a:rPr>
              <a:t>T</a:t>
            </a:r>
            <a:r>
              <a:rPr dirty="0" baseline="-20833" sz="1200" spc="-44">
                <a:latin typeface="Arial"/>
                <a:cs typeface="Arial"/>
              </a:rPr>
              <a:t>b </a:t>
            </a:r>
            <a:r>
              <a:rPr dirty="0" sz="1200" spc="-5">
                <a:latin typeface="Arial"/>
                <a:cs typeface="Arial"/>
              </a:rPr>
              <a:t>is chosen uniformly </a:t>
            </a:r>
            <a:r>
              <a:rPr dirty="0" sz="1200">
                <a:latin typeface="Arial"/>
                <a:cs typeface="Arial"/>
              </a:rPr>
              <a:t>at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random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46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6725" y="5464175"/>
            <a:ext cx="4206875" cy="2957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125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The “Double Auction”</a:t>
            </a:r>
            <a:r>
              <a:rPr dirty="0" sz="2150" spc="-7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Negotiation</a:t>
            </a:r>
            <a:endParaRPr sz="21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620"/>
              </a:spcBef>
              <a:tabLst>
                <a:tab pos="285750" algn="l"/>
                <a:tab pos="2903220" algn="l"/>
              </a:tabLst>
            </a:pPr>
            <a:r>
              <a:rPr dirty="0" sz="1400" spc="15">
                <a:latin typeface="Arial"/>
                <a:cs typeface="Arial"/>
              </a:rPr>
              <a:t>S	</a:t>
            </a:r>
            <a:r>
              <a:rPr dirty="0" sz="1400" spc="5">
                <a:latin typeface="Arial"/>
                <a:cs typeface="Arial"/>
              </a:rPr>
              <a:t>writes </a:t>
            </a:r>
            <a:r>
              <a:rPr dirty="0" sz="1400" spc="10">
                <a:latin typeface="Arial"/>
                <a:cs typeface="Arial"/>
              </a:rPr>
              <a:t>down a </a:t>
            </a:r>
            <a:r>
              <a:rPr dirty="0" sz="1400" spc="5">
                <a:latin typeface="Arial"/>
                <a:cs typeface="Arial"/>
              </a:rPr>
              <a:t>price for</a:t>
            </a:r>
            <a:r>
              <a:rPr dirty="0" sz="1400" spc="-12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item	</a:t>
            </a:r>
            <a:r>
              <a:rPr dirty="0" sz="1400" spc="15">
                <a:latin typeface="Arial"/>
                <a:cs typeface="Arial"/>
              </a:rPr>
              <a:t>(g</a:t>
            </a:r>
            <a:r>
              <a:rPr dirty="0" baseline="-23391" sz="1425" spc="22">
                <a:latin typeface="Arial"/>
                <a:cs typeface="Arial"/>
              </a:rPr>
              <a:t>s</a:t>
            </a:r>
            <a:r>
              <a:rPr dirty="0" sz="1400" spc="1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5400" marR="760730">
              <a:lnSpc>
                <a:spcPct val="120500"/>
              </a:lnSpc>
              <a:tabLst>
                <a:tab pos="287655" algn="l"/>
              </a:tabLst>
            </a:pPr>
            <a:r>
              <a:rPr dirty="0" sz="1400" spc="15">
                <a:latin typeface="Arial"/>
                <a:cs typeface="Arial"/>
              </a:rPr>
              <a:t>B	</a:t>
            </a:r>
            <a:r>
              <a:rPr dirty="0" sz="1400">
                <a:latin typeface="Arial"/>
                <a:cs typeface="Arial"/>
              </a:rPr>
              <a:t>simultaneously writes </a:t>
            </a:r>
            <a:r>
              <a:rPr dirty="0" sz="1400" spc="5">
                <a:latin typeface="Arial"/>
                <a:cs typeface="Arial"/>
              </a:rPr>
              <a:t>down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price </a:t>
            </a:r>
            <a:r>
              <a:rPr dirty="0" sz="1400" spc="15">
                <a:latin typeface="Arial"/>
                <a:cs typeface="Arial"/>
              </a:rPr>
              <a:t>(g</a:t>
            </a:r>
            <a:r>
              <a:rPr dirty="0" baseline="-23391" sz="1425" spc="22">
                <a:latin typeface="Arial"/>
                <a:cs typeface="Arial"/>
              </a:rPr>
              <a:t>b</a:t>
            </a:r>
            <a:r>
              <a:rPr dirty="0" sz="1400" spc="15">
                <a:latin typeface="Arial"/>
                <a:cs typeface="Arial"/>
              </a:rPr>
              <a:t>)  </a:t>
            </a:r>
            <a:r>
              <a:rPr dirty="0" sz="1400">
                <a:latin typeface="Arial"/>
                <a:cs typeface="Arial"/>
              </a:rPr>
              <a:t>Prices </a:t>
            </a:r>
            <a:r>
              <a:rPr dirty="0" sz="1400" spc="5">
                <a:latin typeface="Arial"/>
                <a:cs typeface="Arial"/>
              </a:rPr>
              <a:t>are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revealed</a:t>
            </a:r>
            <a:endParaRPr sz="1400">
              <a:latin typeface="Arial"/>
              <a:cs typeface="Arial"/>
            </a:endParaRPr>
          </a:p>
          <a:p>
            <a:pPr marL="482600" marR="516255" indent="-457200">
              <a:lnSpc>
                <a:spcPts val="1650"/>
              </a:lnSpc>
              <a:spcBef>
                <a:spcPts val="425"/>
              </a:spcBef>
              <a:tabLst>
                <a:tab pos="267970" algn="l"/>
                <a:tab pos="948690" algn="l"/>
              </a:tabLst>
            </a:pPr>
            <a:r>
              <a:rPr dirty="0" sz="1400">
                <a:latin typeface="Arial"/>
                <a:cs typeface="Arial"/>
              </a:rPr>
              <a:t>If	</a:t>
            </a:r>
            <a:r>
              <a:rPr dirty="0" sz="1400" spc="45">
                <a:latin typeface="Arial"/>
                <a:cs typeface="Arial"/>
              </a:rPr>
              <a:t>g</a:t>
            </a:r>
            <a:r>
              <a:rPr dirty="0" baseline="-23391" sz="1425" spc="67">
                <a:latin typeface="Arial"/>
                <a:cs typeface="Arial"/>
              </a:rPr>
              <a:t>s</a:t>
            </a:r>
            <a:r>
              <a:rPr dirty="0" baseline="-23391" sz="1425" spc="217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g</a:t>
            </a:r>
            <a:r>
              <a:rPr dirty="0" baseline="-23391" sz="1425" spc="37">
                <a:latin typeface="Arial"/>
                <a:cs typeface="Arial"/>
              </a:rPr>
              <a:t>b	</a:t>
            </a:r>
            <a:r>
              <a:rPr dirty="0" sz="1400" spc="5">
                <a:latin typeface="Arial"/>
                <a:cs typeface="Arial"/>
              </a:rPr>
              <a:t>no </a:t>
            </a:r>
            <a:r>
              <a:rPr dirty="0" sz="1400">
                <a:latin typeface="Arial"/>
                <a:cs typeface="Arial"/>
              </a:rPr>
              <a:t>trade occurs, both players</a:t>
            </a:r>
            <a:r>
              <a:rPr dirty="0" sz="1400" spc="-1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have  </a:t>
            </a:r>
            <a:r>
              <a:rPr dirty="0" sz="1400" spc="5">
                <a:latin typeface="Arial"/>
                <a:cs typeface="Arial"/>
              </a:rPr>
              <a:t>payoff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96850" marR="526415" indent="-171450">
              <a:lnSpc>
                <a:spcPts val="1650"/>
              </a:lnSpc>
              <a:spcBef>
                <a:spcPts val="375"/>
              </a:spcBef>
              <a:tabLst>
                <a:tab pos="267970" algn="l"/>
                <a:tab pos="948690" algn="l"/>
              </a:tabLst>
            </a:pPr>
            <a:r>
              <a:rPr dirty="0" sz="1400">
                <a:latin typeface="Arial"/>
                <a:cs typeface="Arial"/>
              </a:rPr>
              <a:t>If		</a:t>
            </a:r>
            <a:r>
              <a:rPr dirty="0" sz="1400" spc="45">
                <a:latin typeface="Arial"/>
                <a:cs typeface="Arial"/>
              </a:rPr>
              <a:t>g</a:t>
            </a:r>
            <a:r>
              <a:rPr dirty="0" baseline="-23391" sz="1425" spc="67">
                <a:latin typeface="Arial"/>
                <a:cs typeface="Arial"/>
              </a:rPr>
              <a:t>s</a:t>
            </a:r>
            <a:r>
              <a:rPr dirty="0" baseline="-23391" sz="1425" spc="217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25">
                <a:latin typeface="Arial"/>
                <a:cs typeface="Arial"/>
              </a:rPr>
              <a:t>g</a:t>
            </a:r>
            <a:r>
              <a:rPr dirty="0" baseline="-23391" sz="1425" spc="37">
                <a:latin typeface="Arial"/>
                <a:cs typeface="Arial"/>
              </a:rPr>
              <a:t>b	</a:t>
            </a:r>
            <a:r>
              <a:rPr dirty="0" sz="1400">
                <a:latin typeface="Arial"/>
                <a:cs typeface="Arial"/>
              </a:rPr>
              <a:t>then buyer </a:t>
            </a:r>
            <a:r>
              <a:rPr dirty="0" sz="1400" spc="5">
                <a:latin typeface="Arial"/>
                <a:cs typeface="Arial"/>
              </a:rPr>
              <a:t>pays </a:t>
            </a:r>
            <a:r>
              <a:rPr dirty="0" sz="1400">
                <a:latin typeface="Arial"/>
                <a:cs typeface="Arial"/>
              </a:rPr>
              <a:t>the midpoint</a:t>
            </a:r>
            <a:r>
              <a:rPr dirty="0" sz="1400" spc="-1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price  </a:t>
            </a:r>
            <a:r>
              <a:rPr dirty="0" sz="1400" spc="5">
                <a:latin typeface="Arial"/>
                <a:cs typeface="Arial"/>
              </a:rPr>
              <a:t>(g</a:t>
            </a:r>
            <a:r>
              <a:rPr dirty="0" baseline="-23391" sz="1425" spc="7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+g</a:t>
            </a:r>
            <a:r>
              <a:rPr dirty="0" baseline="-23391" sz="1425" spc="7">
                <a:latin typeface="Arial"/>
                <a:cs typeface="Arial"/>
              </a:rPr>
              <a:t>b</a:t>
            </a:r>
            <a:r>
              <a:rPr dirty="0" sz="1400" spc="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482600">
              <a:lnSpc>
                <a:spcPts val="1675"/>
              </a:lnSpc>
              <a:tabLst>
                <a:tab pos="1161415" algn="l"/>
              </a:tabLst>
            </a:pPr>
            <a:r>
              <a:rPr dirty="0" sz="1400" spc="10">
                <a:latin typeface="Arial"/>
                <a:cs typeface="Arial"/>
              </a:rPr>
              <a:t>2	</a:t>
            </a:r>
            <a:r>
              <a:rPr dirty="0" sz="1400" spc="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receives the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item</a:t>
            </a:r>
            <a:endParaRPr sz="1400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latin typeface="Arial"/>
                <a:cs typeface="Arial"/>
              </a:rPr>
              <a:t>Payoff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to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: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1/2(g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baseline="-23391" sz="1425" spc="-7">
                <a:latin typeface="Arial"/>
                <a:cs typeface="Arial"/>
              </a:rPr>
              <a:t>s</a:t>
            </a:r>
            <a:r>
              <a:rPr dirty="0" sz="1400" spc="-5">
                <a:latin typeface="Arial"/>
                <a:cs typeface="Arial"/>
              </a:rPr>
              <a:t>+g</a:t>
            </a:r>
            <a:r>
              <a:rPr dirty="0" baseline="-23391" sz="1425" spc="-7">
                <a:latin typeface="Arial"/>
                <a:cs typeface="Arial"/>
              </a:rPr>
              <a:t>b</a:t>
            </a:r>
            <a:r>
              <a:rPr dirty="0" sz="1400" spc="-5">
                <a:latin typeface="Arial"/>
                <a:cs typeface="Arial"/>
              </a:rPr>
              <a:t>)-V</a:t>
            </a:r>
            <a:r>
              <a:rPr dirty="0" baseline="-23391" sz="1425" spc="-7">
                <a:latin typeface="Arial"/>
                <a:cs typeface="Arial"/>
              </a:rPr>
              <a:t>s</a:t>
            </a:r>
            <a:endParaRPr baseline="-23391" sz="1425">
              <a:latin typeface="Arial"/>
              <a:cs typeface="Arial"/>
            </a:endParaRPr>
          </a:p>
          <a:p>
            <a:pPr marL="939800">
              <a:lnSpc>
                <a:spcPct val="100000"/>
              </a:lnSpc>
              <a:spcBef>
                <a:spcPts val="345"/>
              </a:spcBef>
            </a:pPr>
            <a:r>
              <a:rPr dirty="0" sz="1400" spc="5">
                <a:latin typeface="Arial"/>
                <a:cs typeface="Arial"/>
              </a:rPr>
              <a:t>Payoff to </a:t>
            </a:r>
            <a:r>
              <a:rPr dirty="0" sz="1400" spc="15">
                <a:latin typeface="Arial"/>
                <a:cs typeface="Arial"/>
              </a:rPr>
              <a:t>B </a:t>
            </a:r>
            <a:r>
              <a:rPr dirty="0" sz="1400" spc="5">
                <a:latin typeface="Arial"/>
                <a:cs typeface="Arial"/>
              </a:rPr>
              <a:t>:</a:t>
            </a:r>
            <a:r>
              <a:rPr dirty="0" sz="1400" spc="-18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V</a:t>
            </a:r>
            <a:r>
              <a:rPr dirty="0" baseline="-23391" sz="1425" spc="7">
                <a:latin typeface="Arial"/>
                <a:cs typeface="Arial"/>
              </a:rPr>
              <a:t>b</a:t>
            </a:r>
            <a:r>
              <a:rPr dirty="0" sz="1400" spc="5">
                <a:latin typeface="Arial"/>
                <a:cs typeface="Arial"/>
              </a:rPr>
              <a:t>-1/2(g</a:t>
            </a:r>
            <a:r>
              <a:rPr dirty="0" baseline="-23391" sz="1425" spc="7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+g</a:t>
            </a:r>
            <a:r>
              <a:rPr dirty="0" baseline="-23391" sz="1425" spc="7">
                <a:latin typeface="Arial"/>
                <a:cs typeface="Arial"/>
              </a:rPr>
              <a:t>b</a:t>
            </a:r>
            <a:r>
              <a:rPr dirty="0" sz="1400" spc="5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2017" y="763534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 h="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1325" y="1320800"/>
            <a:ext cx="3900170" cy="2465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60525" marR="43180" indent="-1247775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Negotiation in Bayesian</a:t>
            </a:r>
            <a:r>
              <a:rPr dirty="0" sz="2000" spc="-10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5">
                <a:solidFill>
                  <a:srgbClr val="006600"/>
                </a:solidFill>
                <a:latin typeface="Arial"/>
                <a:cs typeface="Arial"/>
              </a:rPr>
              <a:t>Game 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Notation</a:t>
            </a:r>
            <a:endParaRPr sz="2000">
              <a:latin typeface="Arial"/>
              <a:cs typeface="Arial"/>
            </a:endParaRPr>
          </a:p>
          <a:p>
            <a:pPr marL="174625">
              <a:lnSpc>
                <a:spcPts val="1435"/>
              </a:lnSpc>
              <a:spcBef>
                <a:spcPts val="125"/>
              </a:spcBef>
            </a:pPr>
            <a:r>
              <a:rPr dirty="0" sz="1200" spc="-25">
                <a:latin typeface="Arial"/>
                <a:cs typeface="Arial"/>
              </a:rPr>
              <a:t>T</a:t>
            </a:r>
            <a:r>
              <a:rPr dirty="0" baseline="-20833" sz="1200" spc="-37">
                <a:latin typeface="Arial"/>
                <a:cs typeface="Arial"/>
              </a:rPr>
              <a:t>s  </a:t>
            </a:r>
            <a:r>
              <a:rPr dirty="0" sz="1200">
                <a:latin typeface="Arial"/>
                <a:cs typeface="Arial"/>
              </a:rPr>
              <a:t>= [0,1]   </a:t>
            </a:r>
            <a:r>
              <a:rPr dirty="0" sz="1200" spc="-5">
                <a:latin typeface="Arial"/>
                <a:cs typeface="Arial"/>
              </a:rPr>
              <a:t>write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V</a:t>
            </a:r>
            <a:r>
              <a:rPr dirty="0" baseline="-20833" sz="1200" spc="7">
                <a:latin typeface="Arial"/>
                <a:cs typeface="Arial"/>
              </a:rPr>
              <a:t>s</a:t>
            </a:r>
            <a:r>
              <a:rPr dirty="0" sz="1200" spc="5">
                <a:latin typeface="Symbol"/>
                <a:cs typeface="Symbol"/>
              </a:rPr>
              <a:t></a:t>
            </a:r>
            <a:r>
              <a:rPr dirty="0" sz="1200" spc="5">
                <a:latin typeface="Arial"/>
                <a:cs typeface="Arial"/>
              </a:rPr>
              <a:t>T</a:t>
            </a:r>
            <a:r>
              <a:rPr dirty="0" baseline="-20833" sz="1200" spc="7">
                <a:latin typeface="Arial"/>
                <a:cs typeface="Arial"/>
              </a:rPr>
              <a:t>s</a:t>
            </a:r>
            <a:endParaRPr baseline="-20833" sz="1200">
              <a:latin typeface="Arial"/>
              <a:cs typeface="Arial"/>
            </a:endParaRPr>
          </a:p>
          <a:p>
            <a:pPr marL="174625">
              <a:lnSpc>
                <a:spcPts val="1430"/>
              </a:lnSpc>
            </a:pPr>
            <a:r>
              <a:rPr dirty="0" sz="1200" spc="-25">
                <a:latin typeface="Arial"/>
                <a:cs typeface="Arial"/>
              </a:rPr>
              <a:t>T</a:t>
            </a:r>
            <a:r>
              <a:rPr dirty="0" baseline="-20833" sz="1200" spc="-37">
                <a:latin typeface="Arial"/>
                <a:cs typeface="Arial"/>
              </a:rPr>
              <a:t>b 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10">
                <a:latin typeface="Arial"/>
                <a:cs typeface="Arial"/>
              </a:rPr>
              <a:t>[0,1]   write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V</a:t>
            </a:r>
            <a:r>
              <a:rPr dirty="0" baseline="-20833" sz="1200" spc="-7">
                <a:latin typeface="Arial"/>
                <a:cs typeface="Arial"/>
              </a:rPr>
              <a:t>b</a:t>
            </a:r>
            <a:r>
              <a:rPr dirty="0" sz="1200" spc="-5">
                <a:latin typeface="Symbol"/>
                <a:cs typeface="Symbol"/>
              </a:rPr>
              <a:t></a:t>
            </a:r>
            <a:r>
              <a:rPr dirty="0" sz="1200" spc="-5">
                <a:latin typeface="Arial"/>
                <a:cs typeface="Arial"/>
              </a:rPr>
              <a:t>T</a:t>
            </a:r>
            <a:r>
              <a:rPr dirty="0" baseline="-20833" sz="1200" spc="-7">
                <a:latin typeface="Arial"/>
                <a:cs typeface="Arial"/>
              </a:rPr>
              <a:t>b</a:t>
            </a:r>
            <a:endParaRPr baseline="-20833" sz="1200">
              <a:latin typeface="Arial"/>
              <a:cs typeface="Arial"/>
            </a:endParaRPr>
          </a:p>
          <a:p>
            <a:pPr marL="50800" marR="621665">
              <a:lnSpc>
                <a:spcPts val="1430"/>
              </a:lnSpc>
              <a:spcBef>
                <a:spcPts val="265"/>
              </a:spcBef>
            </a:pPr>
            <a:r>
              <a:rPr dirty="0" sz="1200">
                <a:latin typeface="Arial"/>
                <a:cs typeface="Arial"/>
              </a:rPr>
              <a:t>P</a:t>
            </a:r>
            <a:r>
              <a:rPr dirty="0" baseline="-20833" sz="120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(V</a:t>
            </a:r>
            <a:r>
              <a:rPr dirty="0" baseline="-20833" sz="1200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|V</a:t>
            </a:r>
            <a:r>
              <a:rPr dirty="0" baseline="-20833" sz="120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) = </a:t>
            </a:r>
            <a:r>
              <a:rPr dirty="0" sz="1200" spc="10">
                <a:latin typeface="Arial"/>
                <a:cs typeface="Arial"/>
              </a:rPr>
              <a:t>P</a:t>
            </a:r>
            <a:r>
              <a:rPr dirty="0" baseline="-20833" sz="1200" spc="15">
                <a:latin typeface="Arial"/>
                <a:cs typeface="Arial"/>
              </a:rPr>
              <a:t>s</a:t>
            </a:r>
            <a:r>
              <a:rPr dirty="0" sz="1200" spc="10">
                <a:latin typeface="Arial"/>
                <a:cs typeface="Arial"/>
              </a:rPr>
              <a:t>(V</a:t>
            </a:r>
            <a:r>
              <a:rPr dirty="0" baseline="-20833" sz="1200" spc="15">
                <a:latin typeface="Arial"/>
                <a:cs typeface="Arial"/>
              </a:rPr>
              <a:t>b</a:t>
            </a:r>
            <a:r>
              <a:rPr dirty="0" sz="1200" spc="10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uniform distribution on </a:t>
            </a:r>
            <a:r>
              <a:rPr dirty="0" sz="1200">
                <a:latin typeface="Arial"/>
                <a:cs typeface="Arial"/>
              </a:rPr>
              <a:t>[0,1]  P</a:t>
            </a:r>
            <a:r>
              <a:rPr dirty="0" baseline="-20833" sz="1200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(V</a:t>
            </a:r>
            <a:r>
              <a:rPr dirty="0" baseline="-20833" sz="120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|V</a:t>
            </a:r>
            <a:r>
              <a:rPr dirty="0" baseline="-20833" sz="1200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) = </a:t>
            </a:r>
            <a:r>
              <a:rPr dirty="0" sz="1200" spc="10">
                <a:latin typeface="Arial"/>
                <a:cs typeface="Arial"/>
              </a:rPr>
              <a:t>P</a:t>
            </a:r>
            <a:r>
              <a:rPr dirty="0" baseline="-20833" sz="1200" spc="15">
                <a:latin typeface="Arial"/>
                <a:cs typeface="Arial"/>
              </a:rPr>
              <a:t>b</a:t>
            </a:r>
            <a:r>
              <a:rPr dirty="0" sz="1200" spc="10">
                <a:latin typeface="Arial"/>
                <a:cs typeface="Arial"/>
              </a:rPr>
              <a:t>(V</a:t>
            </a:r>
            <a:r>
              <a:rPr dirty="0" baseline="-20833" sz="1200" spc="15">
                <a:latin typeface="Arial"/>
                <a:cs typeface="Arial"/>
              </a:rPr>
              <a:t>s</a:t>
            </a:r>
            <a:r>
              <a:rPr dirty="0" sz="1200" spc="10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 uniform distribution on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 spc="5">
                <a:latin typeface="Arial"/>
                <a:cs typeface="Arial"/>
              </a:rPr>
              <a:t>[0,1]</a:t>
            </a:r>
            <a:endParaRPr sz="1200">
              <a:latin typeface="Arial"/>
              <a:cs typeface="Arial"/>
            </a:endParaRPr>
          </a:p>
          <a:p>
            <a:pPr marL="165100">
              <a:lnSpc>
                <a:spcPts val="1435"/>
              </a:lnSpc>
              <a:spcBef>
                <a:spcPts val="310"/>
              </a:spcBef>
            </a:pPr>
            <a:r>
              <a:rPr dirty="0" sz="1200" spc="15">
                <a:latin typeface="Arial"/>
                <a:cs typeface="Arial"/>
              </a:rPr>
              <a:t>A</a:t>
            </a:r>
            <a:r>
              <a:rPr dirty="0" baseline="-20833" sz="1200" spc="22">
                <a:latin typeface="Arial"/>
                <a:cs typeface="Arial"/>
              </a:rPr>
              <a:t>s 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10">
                <a:latin typeface="Arial"/>
                <a:cs typeface="Arial"/>
              </a:rPr>
              <a:t>[0,1]   write</a:t>
            </a:r>
            <a:r>
              <a:rPr dirty="0" sz="1200" spc="75">
                <a:latin typeface="Arial"/>
                <a:cs typeface="Arial"/>
              </a:rPr>
              <a:t> </a:t>
            </a:r>
            <a:r>
              <a:rPr dirty="0" sz="1200" spc="20">
                <a:latin typeface="Arial"/>
                <a:cs typeface="Arial"/>
              </a:rPr>
              <a:t>g</a:t>
            </a:r>
            <a:r>
              <a:rPr dirty="0" baseline="-20833" sz="1200" spc="30">
                <a:latin typeface="Arial"/>
                <a:cs typeface="Arial"/>
              </a:rPr>
              <a:t>s</a:t>
            </a:r>
            <a:r>
              <a:rPr dirty="0" sz="1200" spc="20">
                <a:latin typeface="Symbol"/>
                <a:cs typeface="Symbol"/>
              </a:rPr>
              <a:t></a:t>
            </a:r>
            <a:r>
              <a:rPr dirty="0" sz="1200" spc="20">
                <a:latin typeface="Arial"/>
                <a:cs typeface="Arial"/>
              </a:rPr>
              <a:t>A</a:t>
            </a:r>
            <a:r>
              <a:rPr dirty="0" baseline="-20833" sz="1200" spc="30">
                <a:latin typeface="Arial"/>
                <a:cs typeface="Arial"/>
              </a:rPr>
              <a:t>s</a:t>
            </a:r>
            <a:endParaRPr baseline="-20833" sz="1200">
              <a:latin typeface="Arial"/>
              <a:cs typeface="Arial"/>
            </a:endParaRPr>
          </a:p>
          <a:p>
            <a:pPr marL="165100">
              <a:lnSpc>
                <a:spcPts val="1430"/>
              </a:lnSpc>
            </a:pPr>
            <a:r>
              <a:rPr dirty="0" sz="1200" spc="15">
                <a:latin typeface="Arial"/>
                <a:cs typeface="Arial"/>
              </a:rPr>
              <a:t>A</a:t>
            </a:r>
            <a:r>
              <a:rPr dirty="0" baseline="-20833" sz="1200" spc="22"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= </a:t>
            </a:r>
            <a:r>
              <a:rPr dirty="0" sz="1200" spc="-5">
                <a:latin typeface="Arial"/>
                <a:cs typeface="Arial"/>
              </a:rPr>
              <a:t>[0,1]   write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10">
                <a:latin typeface="Arial"/>
                <a:cs typeface="Arial"/>
              </a:rPr>
              <a:t>g</a:t>
            </a:r>
            <a:r>
              <a:rPr dirty="0" baseline="-20833" sz="1200" spc="15">
                <a:latin typeface="Arial"/>
                <a:cs typeface="Arial"/>
              </a:rPr>
              <a:t>b</a:t>
            </a:r>
            <a:r>
              <a:rPr dirty="0" sz="1200" spc="10">
                <a:latin typeface="Symbol"/>
                <a:cs typeface="Symbol"/>
              </a:rPr>
              <a:t></a:t>
            </a:r>
            <a:r>
              <a:rPr dirty="0" sz="1200" spc="10">
                <a:latin typeface="Arial"/>
                <a:cs typeface="Arial"/>
              </a:rPr>
              <a:t>A</a:t>
            </a:r>
            <a:r>
              <a:rPr dirty="0" baseline="-20833" sz="1200" spc="15">
                <a:latin typeface="Arial"/>
                <a:cs typeface="Arial"/>
              </a:rPr>
              <a:t>b</a:t>
            </a:r>
            <a:endParaRPr baseline="-20833"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10"/>
              </a:spcBef>
              <a:tabLst>
                <a:tab pos="2793365" algn="l"/>
              </a:tabLst>
            </a:pPr>
            <a:r>
              <a:rPr dirty="0" sz="1200">
                <a:latin typeface="Arial"/>
                <a:cs typeface="Arial"/>
              </a:rPr>
              <a:t>u</a:t>
            </a:r>
            <a:r>
              <a:rPr dirty="0" baseline="-20833" sz="120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(P</a:t>
            </a:r>
            <a:r>
              <a:rPr dirty="0" baseline="-20833" sz="120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,P</a:t>
            </a:r>
            <a:r>
              <a:rPr dirty="0" baseline="-20833" sz="1200">
                <a:latin typeface="Arial"/>
                <a:cs typeface="Arial"/>
              </a:rPr>
              <a:t>b</a:t>
            </a:r>
            <a:r>
              <a:rPr dirty="0" sz="1200">
                <a:latin typeface="Arial"/>
                <a:cs typeface="Arial"/>
              </a:rPr>
              <a:t>,V</a:t>
            </a:r>
            <a:r>
              <a:rPr dirty="0" baseline="-20833" sz="1200">
                <a:latin typeface="Arial"/>
                <a:cs typeface="Arial"/>
              </a:rPr>
              <a:t>s</a:t>
            </a:r>
            <a:r>
              <a:rPr dirty="0" sz="1200">
                <a:latin typeface="Arial"/>
                <a:cs typeface="Arial"/>
              </a:rPr>
              <a:t>)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	</a:t>
            </a:r>
            <a:r>
              <a:rPr dirty="0" sz="1200" spc="-35">
                <a:latin typeface="Arial"/>
                <a:cs typeface="Arial"/>
              </a:rPr>
              <a:t>What?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2793365" algn="l"/>
              </a:tabLst>
            </a:pPr>
            <a:r>
              <a:rPr dirty="0" sz="1200" spc="-5">
                <a:latin typeface="Arial"/>
                <a:cs typeface="Arial"/>
              </a:rPr>
              <a:t>u</a:t>
            </a:r>
            <a:r>
              <a:rPr dirty="0" baseline="-20833" sz="1200" spc="-7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(P</a:t>
            </a:r>
            <a:r>
              <a:rPr dirty="0" baseline="-20833" sz="1200" spc="-7">
                <a:latin typeface="Arial"/>
                <a:cs typeface="Arial"/>
              </a:rPr>
              <a:t>s</a:t>
            </a:r>
            <a:r>
              <a:rPr dirty="0" sz="1200" spc="-5">
                <a:latin typeface="Arial"/>
                <a:cs typeface="Arial"/>
              </a:rPr>
              <a:t>,P</a:t>
            </a:r>
            <a:r>
              <a:rPr dirty="0" baseline="-20833" sz="1200" spc="-7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,V</a:t>
            </a:r>
            <a:r>
              <a:rPr dirty="0" baseline="-20833" sz="1200" spc="-7">
                <a:latin typeface="Arial"/>
                <a:cs typeface="Arial"/>
              </a:rPr>
              <a:t>b</a:t>
            </a:r>
            <a:r>
              <a:rPr dirty="0" sz="1200" spc="-5">
                <a:latin typeface="Arial"/>
                <a:cs typeface="Arial"/>
              </a:rPr>
              <a:t>)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	</a:t>
            </a:r>
            <a:r>
              <a:rPr dirty="0" sz="1200" spc="-35">
                <a:latin typeface="Arial"/>
                <a:cs typeface="Arial"/>
              </a:rPr>
              <a:t>What?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81375" y="6848475"/>
            <a:ext cx="1295400" cy="942975"/>
          </a:xfrm>
          <a:custGeom>
            <a:avLst/>
            <a:gdLst/>
            <a:ahLst/>
            <a:cxnLst/>
            <a:rect l="l" t="t" r="r" b="b"/>
            <a:pathLst>
              <a:path w="1295400" h="942975">
                <a:moveTo>
                  <a:pt x="0" y="942975"/>
                </a:moveTo>
                <a:lnTo>
                  <a:pt x="1295400" y="942975"/>
                </a:lnTo>
                <a:lnTo>
                  <a:pt x="1295400" y="0"/>
                </a:lnTo>
                <a:lnTo>
                  <a:pt x="0" y="0"/>
                </a:lnTo>
                <a:lnTo>
                  <a:pt x="0" y="9429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24225" y="732472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571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24225" y="707707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571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24225" y="75819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19550" y="780097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95700" y="780097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62450" y="780097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95700" y="7038975"/>
            <a:ext cx="981075" cy="752475"/>
          </a:xfrm>
          <a:custGeom>
            <a:avLst/>
            <a:gdLst/>
            <a:ahLst/>
            <a:cxnLst/>
            <a:rect l="l" t="t" r="r" b="b"/>
            <a:pathLst>
              <a:path w="981075" h="752475">
                <a:moveTo>
                  <a:pt x="0" y="752475"/>
                </a:moveTo>
                <a:lnTo>
                  <a:pt x="9810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 rot="19200000">
            <a:off x="3908630" y="7460560"/>
            <a:ext cx="552942" cy="104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25"/>
              </a:lnSpc>
            </a:pPr>
            <a:r>
              <a:rPr dirty="0" sz="800" spc="-85">
                <a:latin typeface="Arial"/>
                <a:cs typeface="Arial"/>
              </a:rPr>
              <a:t>Trade</a:t>
            </a:r>
            <a:r>
              <a:rPr dirty="0" sz="800" spc="-165">
                <a:latin typeface="Arial"/>
                <a:cs typeface="Arial"/>
              </a:rPr>
              <a:t> </a:t>
            </a:r>
            <a:r>
              <a:rPr dirty="0" sz="800" spc="-110">
                <a:latin typeface="Arial"/>
                <a:cs typeface="Arial"/>
              </a:rPr>
              <a:t>Happens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19200000">
            <a:off x="4161431" y="7570427"/>
            <a:ext cx="200930" cy="104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25"/>
              </a:lnSpc>
            </a:pPr>
            <a:r>
              <a:rPr dirty="0" sz="800" spc="-100">
                <a:latin typeface="Arial"/>
                <a:cs typeface="Arial"/>
              </a:rPr>
              <a:t>Here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1625" y="7026275"/>
            <a:ext cx="192405" cy="3263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dirty="0" sz="950" spc="20">
                <a:latin typeface="Arial"/>
                <a:cs typeface="Arial"/>
              </a:rPr>
              <a:t>V</a:t>
            </a:r>
            <a:r>
              <a:rPr dirty="0" baseline="-21367" sz="975" spc="30">
                <a:latin typeface="Arial"/>
                <a:cs typeface="Arial"/>
              </a:rPr>
              <a:t>s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6725" y="5302250"/>
            <a:ext cx="3938270" cy="16694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97000" marR="30480" indent="-108585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Double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Negotiation: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When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does  trade</a:t>
            </a:r>
            <a:r>
              <a:rPr dirty="0" sz="2000" spc="1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occur?</a:t>
            </a:r>
            <a:endParaRPr sz="2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dirty="0" sz="1400" spc="5">
                <a:latin typeface="Arial"/>
                <a:cs typeface="Arial"/>
              </a:rPr>
              <a:t>…when</a:t>
            </a:r>
            <a:endParaRPr sz="1400">
              <a:latin typeface="Arial"/>
              <a:cs typeface="Arial"/>
            </a:endParaRPr>
          </a:p>
          <a:p>
            <a:pPr marL="168275">
              <a:lnSpc>
                <a:spcPct val="100000"/>
              </a:lnSpc>
              <a:spcBef>
                <a:spcPts val="345"/>
              </a:spcBef>
            </a:pPr>
            <a:r>
              <a:rPr dirty="0" sz="1400" spc="5">
                <a:latin typeface="Arial"/>
                <a:cs typeface="Arial"/>
              </a:rPr>
              <a:t>g</a:t>
            </a:r>
            <a:r>
              <a:rPr dirty="0" baseline="-23391" sz="1425" spc="7">
                <a:latin typeface="Arial"/>
                <a:cs typeface="Arial"/>
              </a:rPr>
              <a:t>b</a:t>
            </a:r>
            <a:r>
              <a:rPr dirty="0" sz="1400" spc="5">
                <a:latin typeface="Arial"/>
                <a:cs typeface="Arial"/>
              </a:rPr>
              <a:t>*(V</a:t>
            </a:r>
            <a:r>
              <a:rPr dirty="0" baseline="-23391" sz="1425" spc="7">
                <a:latin typeface="Arial"/>
                <a:cs typeface="Arial"/>
              </a:rPr>
              <a:t>b</a:t>
            </a:r>
            <a:r>
              <a:rPr dirty="0" sz="1400" spc="5">
                <a:latin typeface="Arial"/>
                <a:cs typeface="Arial"/>
              </a:rPr>
              <a:t>)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 spc="5">
                <a:latin typeface="Arial"/>
                <a:cs typeface="Arial"/>
              </a:rPr>
              <a:t>1/12 </a:t>
            </a:r>
            <a:r>
              <a:rPr dirty="0" sz="1400" spc="10">
                <a:latin typeface="Arial"/>
                <a:cs typeface="Arial"/>
              </a:rPr>
              <a:t>+ </a:t>
            </a:r>
            <a:r>
              <a:rPr dirty="0" sz="1400" spc="5">
                <a:latin typeface="Arial"/>
                <a:cs typeface="Arial"/>
              </a:rPr>
              <a:t>2/3 </a:t>
            </a:r>
            <a:r>
              <a:rPr dirty="0" sz="1400" spc="50">
                <a:latin typeface="Arial"/>
                <a:cs typeface="Arial"/>
              </a:rPr>
              <a:t>V</a:t>
            </a:r>
            <a:r>
              <a:rPr dirty="0" baseline="-23391" sz="1425" spc="75">
                <a:latin typeface="Arial"/>
                <a:cs typeface="Arial"/>
              </a:rPr>
              <a:t>b </a:t>
            </a:r>
            <a:r>
              <a:rPr dirty="0" sz="1400" spc="10">
                <a:latin typeface="Arial"/>
                <a:cs typeface="Arial"/>
              </a:rPr>
              <a:t>&gt; </a:t>
            </a:r>
            <a:r>
              <a:rPr dirty="0" sz="1400">
                <a:latin typeface="Arial"/>
                <a:cs typeface="Arial"/>
              </a:rPr>
              <a:t>1/4 </a:t>
            </a:r>
            <a:r>
              <a:rPr dirty="0" sz="1400" spc="10">
                <a:latin typeface="Arial"/>
                <a:cs typeface="Arial"/>
              </a:rPr>
              <a:t>+ </a:t>
            </a:r>
            <a:r>
              <a:rPr dirty="0" sz="1400">
                <a:latin typeface="Arial"/>
                <a:cs typeface="Arial"/>
              </a:rPr>
              <a:t>2/3 </a:t>
            </a:r>
            <a:r>
              <a:rPr dirty="0" sz="1400" spc="5">
                <a:latin typeface="Arial"/>
                <a:cs typeface="Arial"/>
              </a:rPr>
              <a:t>V</a:t>
            </a:r>
            <a:r>
              <a:rPr dirty="0" baseline="-23391" sz="1425" spc="7">
                <a:latin typeface="Arial"/>
                <a:cs typeface="Arial"/>
              </a:rPr>
              <a:t>s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g</a:t>
            </a:r>
            <a:r>
              <a:rPr dirty="0" baseline="-23391" sz="1425" spc="15">
                <a:latin typeface="Arial"/>
                <a:cs typeface="Arial"/>
              </a:rPr>
              <a:t>s</a:t>
            </a:r>
            <a:r>
              <a:rPr dirty="0" sz="1400" spc="10">
                <a:latin typeface="Arial"/>
                <a:cs typeface="Arial"/>
              </a:rPr>
              <a:t>*(V</a:t>
            </a:r>
            <a:r>
              <a:rPr dirty="0" baseline="-23391" sz="1425" spc="15">
                <a:latin typeface="Arial"/>
                <a:cs typeface="Arial"/>
              </a:rPr>
              <a:t>s</a:t>
            </a:r>
            <a:r>
              <a:rPr dirty="0" sz="1400" spc="1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45"/>
              </a:spcBef>
              <a:tabLst>
                <a:tab pos="868680" algn="l"/>
              </a:tabLst>
            </a:pPr>
            <a:r>
              <a:rPr dirty="0" sz="1400" spc="-15">
                <a:latin typeface="Arial"/>
                <a:cs typeface="Arial"/>
              </a:rPr>
              <a:t>i.e.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when	</a:t>
            </a:r>
            <a:r>
              <a:rPr dirty="0" sz="1400" spc="40">
                <a:latin typeface="Arial"/>
                <a:cs typeface="Arial"/>
              </a:rPr>
              <a:t>V</a:t>
            </a:r>
            <a:r>
              <a:rPr dirty="0" baseline="-23391" sz="1425" spc="60">
                <a:latin typeface="Arial"/>
                <a:cs typeface="Arial"/>
              </a:rPr>
              <a:t>b </a:t>
            </a:r>
            <a:r>
              <a:rPr dirty="0" sz="1400" spc="10">
                <a:latin typeface="Arial"/>
                <a:cs typeface="Arial"/>
              </a:rPr>
              <a:t>&gt; </a:t>
            </a:r>
            <a:r>
              <a:rPr dirty="0" sz="1400" spc="35">
                <a:latin typeface="Arial"/>
                <a:cs typeface="Arial"/>
              </a:rPr>
              <a:t>V</a:t>
            </a:r>
            <a:r>
              <a:rPr dirty="0" baseline="-23391" sz="1425" spc="52">
                <a:latin typeface="Arial"/>
                <a:cs typeface="Arial"/>
              </a:rPr>
              <a:t>s </a:t>
            </a:r>
            <a:r>
              <a:rPr dirty="0" sz="1400" spc="10">
                <a:latin typeface="Arial"/>
                <a:cs typeface="Arial"/>
              </a:rPr>
              <a:t>+</a:t>
            </a:r>
            <a:r>
              <a:rPr dirty="0" sz="1400" spc="-229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1/4</a:t>
            </a:r>
            <a:endParaRPr sz="1400">
              <a:latin typeface="Arial"/>
              <a:cs typeface="Arial"/>
            </a:endParaRPr>
          </a:p>
          <a:p>
            <a:pPr algn="ctr" marR="914400">
              <a:lnSpc>
                <a:spcPct val="100000"/>
              </a:lnSpc>
              <a:spcBef>
                <a:spcPts val="570"/>
              </a:spcBef>
            </a:pP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9925" y="6946265"/>
            <a:ext cx="116205" cy="71120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5"/>
              </a:spcBef>
            </a:pPr>
            <a:r>
              <a:rPr dirty="0" sz="950" spc="20">
                <a:latin typeface="Arial"/>
                <a:cs typeface="Arial"/>
              </a:rPr>
              <a:t>¾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dirty="0" sz="950" spc="20">
                <a:latin typeface="Arial"/>
                <a:cs typeface="Arial"/>
              </a:rPr>
              <a:t>½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dirty="0" sz="950" spc="20">
                <a:latin typeface="Arial"/>
                <a:cs typeface="Arial"/>
              </a:rPr>
              <a:t>¼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1325" y="7746365"/>
            <a:ext cx="4292600" cy="92075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612900">
              <a:lnSpc>
                <a:spcPct val="100000"/>
              </a:lnSpc>
              <a:spcBef>
                <a:spcPts val="455"/>
              </a:spcBef>
              <a:tabLst>
                <a:tab pos="1897380" algn="l"/>
                <a:tab pos="2252345" algn="l"/>
                <a:tab pos="2643505" algn="l"/>
                <a:tab pos="2962910" algn="l"/>
              </a:tabLst>
            </a:pPr>
            <a:r>
              <a:rPr dirty="0" sz="950" spc="10">
                <a:latin typeface="Arial"/>
                <a:cs typeface="Arial"/>
              </a:rPr>
              <a:t>0	</a:t>
            </a:r>
            <a:r>
              <a:rPr dirty="0" sz="950" spc="20">
                <a:latin typeface="Arial"/>
                <a:cs typeface="Arial"/>
              </a:rPr>
              <a:t>¼	½	¾	</a:t>
            </a:r>
            <a:r>
              <a:rPr dirty="0" sz="950" spc="1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  <a:p>
            <a:pPr algn="ctr" marL="163830">
              <a:lnSpc>
                <a:spcPct val="100000"/>
              </a:lnSpc>
              <a:spcBef>
                <a:spcPts val="359"/>
              </a:spcBef>
            </a:pPr>
            <a:r>
              <a:rPr dirty="0" sz="950" spc="25">
                <a:latin typeface="Arial"/>
                <a:cs typeface="Arial"/>
              </a:rPr>
              <a:t>V</a:t>
            </a:r>
            <a:r>
              <a:rPr dirty="0" baseline="-21367" sz="975" spc="37">
                <a:latin typeface="Arial"/>
                <a:cs typeface="Arial"/>
              </a:rPr>
              <a:t>b</a:t>
            </a:r>
            <a:r>
              <a:rPr dirty="0" baseline="-21367" sz="975" spc="16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60"/>
              </a:spcBef>
            </a:pPr>
            <a:r>
              <a:rPr dirty="0" sz="1400" spc="5">
                <a:latin typeface="Arial"/>
                <a:cs typeface="Arial"/>
              </a:rPr>
              <a:t>Prob(Trade Happens)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 spc="5">
                <a:latin typeface="Arial"/>
                <a:cs typeface="Arial"/>
              </a:rPr>
              <a:t>1/2 </a:t>
            </a:r>
            <a:r>
              <a:rPr dirty="0" sz="1400" spc="10">
                <a:latin typeface="Arial"/>
                <a:cs typeface="Arial"/>
              </a:rPr>
              <a:t>x </a:t>
            </a:r>
            <a:r>
              <a:rPr dirty="0" sz="1400" spc="-10">
                <a:latin typeface="Arial"/>
                <a:cs typeface="Arial"/>
              </a:rPr>
              <a:t>(3/4)</a:t>
            </a:r>
            <a:r>
              <a:rPr dirty="0" baseline="20467" sz="1425" spc="-15">
                <a:latin typeface="Arial"/>
                <a:cs typeface="Arial"/>
              </a:rPr>
              <a:t>2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9/32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tabLst>
                <a:tab pos="29457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48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0" y="1482725"/>
            <a:ext cx="18542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Value </a:t>
            </a:r>
            <a:r>
              <a:rPr dirty="0" spc="10"/>
              <a:t>of</a:t>
            </a:r>
            <a:r>
              <a:rPr dirty="0" spc="5"/>
              <a:t> </a:t>
            </a:r>
            <a:r>
              <a:rPr dirty="0" spc="15"/>
              <a:t>Trade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4025" y="2890520"/>
            <a:ext cx="4279900" cy="179514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9"/>
              </a:spcBef>
            </a:pPr>
            <a:r>
              <a:rPr dirty="0" sz="1400">
                <a:latin typeface="Symbol"/>
                <a:cs typeface="Symbol"/>
              </a:rPr>
              <a:t></a:t>
            </a:r>
            <a:r>
              <a:rPr dirty="0" sz="1400">
                <a:latin typeface="Arial"/>
                <a:cs typeface="Arial"/>
              </a:rPr>
              <a:t>[V</a:t>
            </a:r>
            <a:r>
              <a:rPr dirty="0" baseline="-23391" sz="1425">
                <a:latin typeface="Arial"/>
                <a:cs typeface="Arial"/>
              </a:rPr>
              <a:t>s</a:t>
            </a:r>
            <a:r>
              <a:rPr dirty="0" sz="1400">
                <a:latin typeface="Arial"/>
                <a:cs typeface="Arial"/>
              </a:rPr>
              <a:t>|Trade </a:t>
            </a:r>
            <a:r>
              <a:rPr dirty="0" sz="1400" spc="5">
                <a:latin typeface="Arial"/>
                <a:cs typeface="Arial"/>
              </a:rPr>
              <a:t>Occurs] </a:t>
            </a:r>
            <a:r>
              <a:rPr dirty="0" sz="1400" spc="10">
                <a:latin typeface="Arial"/>
                <a:cs typeface="Arial"/>
              </a:rPr>
              <a:t>= </a:t>
            </a:r>
            <a:r>
              <a:rPr dirty="0" sz="1400" spc="5">
                <a:latin typeface="Arial"/>
                <a:cs typeface="Arial"/>
              </a:rPr>
              <a:t>1/3 </a:t>
            </a:r>
            <a:r>
              <a:rPr dirty="0" sz="1400" spc="10">
                <a:latin typeface="Arial"/>
                <a:cs typeface="Arial"/>
              </a:rPr>
              <a:t>x </a:t>
            </a:r>
            <a:r>
              <a:rPr dirty="0" sz="1400" spc="5">
                <a:latin typeface="Arial"/>
                <a:cs typeface="Arial"/>
              </a:rPr>
              <a:t>3/4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1/4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latin typeface="Symbol"/>
                <a:cs typeface="Symbol"/>
              </a:rPr>
              <a:t></a:t>
            </a:r>
            <a:r>
              <a:rPr dirty="0" sz="1400">
                <a:latin typeface="Arial"/>
                <a:cs typeface="Arial"/>
              </a:rPr>
              <a:t>[V</a:t>
            </a:r>
            <a:r>
              <a:rPr dirty="0" baseline="-23391" sz="1425">
                <a:latin typeface="Arial"/>
                <a:cs typeface="Arial"/>
              </a:rPr>
              <a:t>b</a:t>
            </a:r>
            <a:r>
              <a:rPr dirty="0" sz="1400">
                <a:latin typeface="Arial"/>
                <a:cs typeface="Arial"/>
              </a:rPr>
              <a:t>|Trade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Occurs]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1/4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+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2/3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x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3/4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3/4</a:t>
            </a:r>
            <a:endParaRPr sz="1400">
              <a:latin typeface="Arial"/>
              <a:cs typeface="Arial"/>
            </a:endParaRPr>
          </a:p>
          <a:p>
            <a:pPr marL="38100" marR="1214755">
              <a:lnSpc>
                <a:spcPct val="120500"/>
              </a:lnSpc>
              <a:spcBef>
                <a:spcPts val="975"/>
              </a:spcBef>
            </a:pPr>
            <a:r>
              <a:rPr dirty="0" sz="1400">
                <a:latin typeface="Arial"/>
                <a:cs typeface="Arial"/>
              </a:rPr>
              <a:t>If trade occurs, expected trade price</a:t>
            </a:r>
            <a:r>
              <a:rPr dirty="0" sz="1400" spc="-204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is  </a:t>
            </a:r>
            <a:r>
              <a:rPr dirty="0" sz="1400" spc="5">
                <a:latin typeface="Arial"/>
                <a:cs typeface="Arial"/>
              </a:rPr>
              <a:t>1/2[g</a:t>
            </a:r>
            <a:r>
              <a:rPr dirty="0" baseline="-23391" sz="1425" spc="7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*(V</a:t>
            </a:r>
            <a:r>
              <a:rPr dirty="0" baseline="-23391" sz="1425" spc="7">
                <a:latin typeface="Arial"/>
                <a:cs typeface="Arial"/>
              </a:rPr>
              <a:t>s</a:t>
            </a:r>
            <a:r>
              <a:rPr dirty="0" sz="1400" spc="5">
                <a:latin typeface="Arial"/>
                <a:cs typeface="Arial"/>
              </a:rPr>
              <a:t>) </a:t>
            </a:r>
            <a:r>
              <a:rPr dirty="0" sz="1400" spc="10">
                <a:latin typeface="Arial"/>
                <a:cs typeface="Arial"/>
              </a:rPr>
              <a:t>+ </a:t>
            </a:r>
            <a:r>
              <a:rPr dirty="0" sz="1400" spc="5">
                <a:latin typeface="Arial"/>
                <a:cs typeface="Arial"/>
              </a:rPr>
              <a:t>g</a:t>
            </a:r>
            <a:r>
              <a:rPr dirty="0" baseline="-23391" sz="1425" spc="7">
                <a:latin typeface="Arial"/>
                <a:cs typeface="Arial"/>
              </a:rPr>
              <a:t>b</a:t>
            </a:r>
            <a:r>
              <a:rPr dirty="0" sz="1400" spc="5">
                <a:latin typeface="Arial"/>
                <a:cs typeface="Arial"/>
              </a:rPr>
              <a:t>*(V</a:t>
            </a:r>
            <a:r>
              <a:rPr dirty="0" baseline="-23391" sz="1425" spc="7">
                <a:latin typeface="Arial"/>
                <a:cs typeface="Arial"/>
              </a:rPr>
              <a:t>b</a:t>
            </a:r>
            <a:r>
              <a:rPr dirty="0" sz="1400" spc="5">
                <a:latin typeface="Arial"/>
                <a:cs typeface="Arial"/>
              </a:rPr>
              <a:t>)]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952500">
              <a:lnSpc>
                <a:spcPct val="100000"/>
              </a:lnSpc>
              <a:spcBef>
                <a:spcPts val="345"/>
              </a:spcBef>
            </a:pPr>
            <a:r>
              <a:rPr dirty="0" sz="1400">
                <a:latin typeface="Arial"/>
                <a:cs typeface="Arial"/>
              </a:rPr>
              <a:t>1/2(1/12 </a:t>
            </a:r>
            <a:r>
              <a:rPr dirty="0" sz="1400" spc="10">
                <a:latin typeface="Arial"/>
                <a:cs typeface="Arial"/>
              </a:rPr>
              <a:t>+ </a:t>
            </a:r>
            <a:r>
              <a:rPr dirty="0" sz="1400" spc="20">
                <a:latin typeface="Arial"/>
                <a:cs typeface="Arial"/>
              </a:rPr>
              <a:t>2/3V</a:t>
            </a:r>
            <a:r>
              <a:rPr dirty="0" baseline="-23391" sz="1425" spc="30">
                <a:latin typeface="Arial"/>
                <a:cs typeface="Arial"/>
              </a:rPr>
              <a:t>b </a:t>
            </a:r>
            <a:r>
              <a:rPr dirty="0" sz="1400" spc="10">
                <a:latin typeface="Arial"/>
                <a:cs typeface="Arial"/>
              </a:rPr>
              <a:t>+ </a:t>
            </a:r>
            <a:r>
              <a:rPr dirty="0" sz="1400">
                <a:latin typeface="Arial"/>
                <a:cs typeface="Arial"/>
              </a:rPr>
              <a:t>1/4 </a:t>
            </a:r>
            <a:r>
              <a:rPr dirty="0" sz="1400" spc="10">
                <a:latin typeface="Arial"/>
                <a:cs typeface="Arial"/>
              </a:rPr>
              <a:t>+ </a:t>
            </a:r>
            <a:r>
              <a:rPr dirty="0" sz="1400" spc="20">
                <a:latin typeface="Arial"/>
                <a:cs typeface="Arial"/>
              </a:rPr>
              <a:t>2/3V</a:t>
            </a:r>
            <a:r>
              <a:rPr dirty="0" baseline="-23391" sz="1425" spc="30">
                <a:latin typeface="Arial"/>
                <a:cs typeface="Arial"/>
              </a:rPr>
              <a:t>s</a:t>
            </a:r>
            <a:r>
              <a:rPr dirty="0" sz="1400" spc="20">
                <a:latin typeface="Arial"/>
                <a:cs typeface="Arial"/>
              </a:rPr>
              <a:t>)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  <a:p>
            <a:pPr marL="2324100">
              <a:lnSpc>
                <a:spcPct val="100000"/>
              </a:lnSpc>
              <a:spcBef>
                <a:spcPts val="345"/>
              </a:spcBef>
            </a:pPr>
            <a:r>
              <a:rPr dirty="0" sz="1400" spc="10">
                <a:latin typeface="Arial"/>
                <a:cs typeface="Arial"/>
              </a:rPr>
              <a:t>1/6 + 1/3V</a:t>
            </a:r>
            <a:r>
              <a:rPr dirty="0" baseline="-23391" sz="1425" spc="15">
                <a:latin typeface="Arial"/>
                <a:cs typeface="Arial"/>
              </a:rPr>
              <a:t>b </a:t>
            </a:r>
            <a:r>
              <a:rPr dirty="0" sz="1400" spc="10">
                <a:latin typeface="Arial"/>
                <a:cs typeface="Arial"/>
              </a:rPr>
              <a:t>+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1/3V</a:t>
            </a:r>
            <a:r>
              <a:rPr dirty="0" baseline="-23391" sz="1425" spc="15">
                <a:latin typeface="Arial"/>
                <a:cs typeface="Arial"/>
              </a:rPr>
              <a:t>s</a:t>
            </a:r>
            <a:endParaRPr baseline="-23391" sz="142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9330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25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49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4842" y="2890043"/>
            <a:ext cx="3048000" cy="295275"/>
          </a:xfrm>
          <a:custGeom>
            <a:avLst/>
            <a:gdLst/>
            <a:ahLst/>
            <a:cxnLst/>
            <a:rect l="l" t="t" r="r" b="b"/>
            <a:pathLst>
              <a:path w="3048000" h="295275">
                <a:moveTo>
                  <a:pt x="76200" y="38100"/>
                </a:moveTo>
                <a:lnTo>
                  <a:pt x="128039" y="36856"/>
                </a:lnTo>
                <a:lnTo>
                  <a:pt x="179658" y="35709"/>
                </a:lnTo>
                <a:lnTo>
                  <a:pt x="231073" y="34638"/>
                </a:lnTo>
                <a:lnTo>
                  <a:pt x="282300" y="33620"/>
                </a:lnTo>
                <a:lnTo>
                  <a:pt x="333356" y="32634"/>
                </a:lnTo>
                <a:lnTo>
                  <a:pt x="384256" y="31659"/>
                </a:lnTo>
                <a:lnTo>
                  <a:pt x="435016" y="30673"/>
                </a:lnTo>
                <a:lnTo>
                  <a:pt x="485653" y="29655"/>
                </a:lnTo>
                <a:lnTo>
                  <a:pt x="536182" y="28583"/>
                </a:lnTo>
                <a:lnTo>
                  <a:pt x="586621" y="27437"/>
                </a:lnTo>
                <a:lnTo>
                  <a:pt x="636984" y="26193"/>
                </a:lnTo>
                <a:lnTo>
                  <a:pt x="687288" y="24832"/>
                </a:lnTo>
                <a:lnTo>
                  <a:pt x="737549" y="23331"/>
                </a:lnTo>
                <a:lnTo>
                  <a:pt x="787784" y="21669"/>
                </a:lnTo>
                <a:lnTo>
                  <a:pt x="838007" y="19824"/>
                </a:lnTo>
                <a:lnTo>
                  <a:pt x="888236" y="17776"/>
                </a:lnTo>
                <a:lnTo>
                  <a:pt x="938487" y="15502"/>
                </a:lnTo>
                <a:lnTo>
                  <a:pt x="988775" y="12981"/>
                </a:lnTo>
                <a:lnTo>
                  <a:pt x="1039116" y="10192"/>
                </a:lnTo>
                <a:lnTo>
                  <a:pt x="1089528" y="7113"/>
                </a:lnTo>
                <a:lnTo>
                  <a:pt x="1140025" y="3723"/>
                </a:lnTo>
                <a:lnTo>
                  <a:pt x="1190625" y="0"/>
                </a:lnTo>
                <a:lnTo>
                  <a:pt x="1241197" y="862"/>
                </a:lnTo>
                <a:lnTo>
                  <a:pt x="1291682" y="1812"/>
                </a:lnTo>
                <a:lnTo>
                  <a:pt x="1342084" y="2845"/>
                </a:lnTo>
                <a:lnTo>
                  <a:pt x="1392409" y="3955"/>
                </a:lnTo>
                <a:lnTo>
                  <a:pt x="1442662" y="5137"/>
                </a:lnTo>
                <a:lnTo>
                  <a:pt x="1492848" y="6386"/>
                </a:lnTo>
                <a:lnTo>
                  <a:pt x="1542973" y="7696"/>
                </a:lnTo>
                <a:lnTo>
                  <a:pt x="1593042" y="9062"/>
                </a:lnTo>
                <a:lnTo>
                  <a:pt x="1643061" y="10478"/>
                </a:lnTo>
                <a:lnTo>
                  <a:pt x="1693034" y="11940"/>
                </a:lnTo>
                <a:lnTo>
                  <a:pt x="1742967" y="13442"/>
                </a:lnTo>
                <a:lnTo>
                  <a:pt x="1792865" y="14979"/>
                </a:lnTo>
                <a:lnTo>
                  <a:pt x="1842734" y="16545"/>
                </a:lnTo>
                <a:lnTo>
                  <a:pt x="1892579" y="18135"/>
                </a:lnTo>
                <a:lnTo>
                  <a:pt x="1942405" y="19744"/>
                </a:lnTo>
                <a:lnTo>
                  <a:pt x="1992218" y="21366"/>
                </a:lnTo>
                <a:lnTo>
                  <a:pt x="2042023" y="22996"/>
                </a:lnTo>
                <a:lnTo>
                  <a:pt x="2091826" y="24628"/>
                </a:lnTo>
                <a:lnTo>
                  <a:pt x="2141631" y="26258"/>
                </a:lnTo>
                <a:lnTo>
                  <a:pt x="2191444" y="27880"/>
                </a:lnTo>
                <a:lnTo>
                  <a:pt x="2241270" y="29489"/>
                </a:lnTo>
                <a:lnTo>
                  <a:pt x="2291115" y="31079"/>
                </a:lnTo>
                <a:lnTo>
                  <a:pt x="2340984" y="32645"/>
                </a:lnTo>
                <a:lnTo>
                  <a:pt x="2390882" y="34182"/>
                </a:lnTo>
                <a:lnTo>
                  <a:pt x="2440815" y="35684"/>
                </a:lnTo>
                <a:lnTo>
                  <a:pt x="2490788" y="37146"/>
                </a:lnTo>
                <a:lnTo>
                  <a:pt x="2540807" y="38562"/>
                </a:lnTo>
                <a:lnTo>
                  <a:pt x="2590876" y="39928"/>
                </a:lnTo>
                <a:lnTo>
                  <a:pt x="2641001" y="41238"/>
                </a:lnTo>
                <a:lnTo>
                  <a:pt x="2691187" y="42487"/>
                </a:lnTo>
                <a:lnTo>
                  <a:pt x="2741440" y="43669"/>
                </a:lnTo>
                <a:lnTo>
                  <a:pt x="2791765" y="44779"/>
                </a:lnTo>
                <a:lnTo>
                  <a:pt x="2842167" y="45812"/>
                </a:lnTo>
                <a:lnTo>
                  <a:pt x="2892652" y="46762"/>
                </a:lnTo>
                <a:lnTo>
                  <a:pt x="2943225" y="47625"/>
                </a:lnTo>
                <a:lnTo>
                  <a:pt x="2998291" y="54619"/>
                </a:lnTo>
                <a:lnTo>
                  <a:pt x="3033712" y="67865"/>
                </a:lnTo>
                <a:lnTo>
                  <a:pt x="3047702" y="97184"/>
                </a:lnTo>
                <a:lnTo>
                  <a:pt x="3038475" y="152400"/>
                </a:lnTo>
                <a:lnTo>
                  <a:pt x="3019425" y="190500"/>
                </a:lnTo>
                <a:lnTo>
                  <a:pt x="3004988" y="193476"/>
                </a:lnTo>
                <a:lnTo>
                  <a:pt x="2982515" y="200025"/>
                </a:lnTo>
                <a:lnTo>
                  <a:pt x="2961828" y="206573"/>
                </a:lnTo>
                <a:lnTo>
                  <a:pt x="2952750" y="209550"/>
                </a:lnTo>
                <a:lnTo>
                  <a:pt x="2905050" y="213103"/>
                </a:lnTo>
                <a:lnTo>
                  <a:pt x="2849760" y="216544"/>
                </a:lnTo>
                <a:lnTo>
                  <a:pt x="2790006" y="219763"/>
                </a:lnTo>
                <a:lnTo>
                  <a:pt x="2728912" y="222646"/>
                </a:lnTo>
                <a:lnTo>
                  <a:pt x="2669604" y="225083"/>
                </a:lnTo>
                <a:lnTo>
                  <a:pt x="2615207" y="226962"/>
                </a:lnTo>
                <a:lnTo>
                  <a:pt x="2568847" y="228172"/>
                </a:lnTo>
                <a:lnTo>
                  <a:pt x="2533650" y="228600"/>
                </a:lnTo>
                <a:lnTo>
                  <a:pt x="2485698" y="234610"/>
                </a:lnTo>
                <a:lnTo>
                  <a:pt x="2437197" y="239993"/>
                </a:lnTo>
                <a:lnTo>
                  <a:pt x="2388305" y="244827"/>
                </a:lnTo>
                <a:lnTo>
                  <a:pt x="2339177" y="249191"/>
                </a:lnTo>
                <a:lnTo>
                  <a:pt x="2289972" y="253163"/>
                </a:lnTo>
                <a:lnTo>
                  <a:pt x="2240844" y="256822"/>
                </a:lnTo>
                <a:lnTo>
                  <a:pt x="2191952" y="260245"/>
                </a:lnTo>
                <a:lnTo>
                  <a:pt x="2143451" y="263511"/>
                </a:lnTo>
                <a:lnTo>
                  <a:pt x="2095500" y="266700"/>
                </a:lnTo>
                <a:lnTo>
                  <a:pt x="2054125" y="273843"/>
                </a:lnTo>
                <a:lnTo>
                  <a:pt x="2014537" y="280987"/>
                </a:lnTo>
                <a:lnTo>
                  <a:pt x="1974949" y="288131"/>
                </a:lnTo>
                <a:lnTo>
                  <a:pt x="1933575" y="295275"/>
                </a:lnTo>
                <a:lnTo>
                  <a:pt x="1881243" y="292484"/>
                </a:lnTo>
                <a:lnTo>
                  <a:pt x="1831032" y="290810"/>
                </a:lnTo>
                <a:lnTo>
                  <a:pt x="1782384" y="289582"/>
                </a:lnTo>
                <a:lnTo>
                  <a:pt x="1734740" y="288131"/>
                </a:lnTo>
                <a:lnTo>
                  <a:pt x="1687543" y="285787"/>
                </a:lnTo>
                <a:lnTo>
                  <a:pt x="1640234" y="281880"/>
                </a:lnTo>
                <a:lnTo>
                  <a:pt x="1592256" y="275741"/>
                </a:lnTo>
                <a:lnTo>
                  <a:pt x="1543050" y="266700"/>
                </a:lnTo>
                <a:lnTo>
                  <a:pt x="1491042" y="266898"/>
                </a:lnTo>
                <a:lnTo>
                  <a:pt x="1439730" y="267493"/>
                </a:lnTo>
                <a:lnTo>
                  <a:pt x="1389012" y="268485"/>
                </a:lnTo>
                <a:lnTo>
                  <a:pt x="1338791" y="269875"/>
                </a:lnTo>
                <a:lnTo>
                  <a:pt x="1288967" y="271660"/>
                </a:lnTo>
                <a:lnTo>
                  <a:pt x="1239440" y="273843"/>
                </a:lnTo>
                <a:lnTo>
                  <a:pt x="1190112" y="276423"/>
                </a:lnTo>
                <a:lnTo>
                  <a:pt x="1140883" y="279400"/>
                </a:lnTo>
                <a:lnTo>
                  <a:pt x="1091654" y="282773"/>
                </a:lnTo>
                <a:lnTo>
                  <a:pt x="1042326" y="286543"/>
                </a:lnTo>
                <a:lnTo>
                  <a:pt x="992799" y="290710"/>
                </a:lnTo>
                <a:lnTo>
                  <a:pt x="942975" y="295275"/>
                </a:lnTo>
                <a:lnTo>
                  <a:pt x="892259" y="295273"/>
                </a:lnTo>
                <a:lnTo>
                  <a:pt x="841701" y="295261"/>
                </a:lnTo>
                <a:lnTo>
                  <a:pt x="791280" y="295230"/>
                </a:lnTo>
                <a:lnTo>
                  <a:pt x="740977" y="295170"/>
                </a:lnTo>
                <a:lnTo>
                  <a:pt x="690771" y="295070"/>
                </a:lnTo>
                <a:lnTo>
                  <a:pt x="640644" y="294922"/>
                </a:lnTo>
                <a:lnTo>
                  <a:pt x="590576" y="294714"/>
                </a:lnTo>
                <a:lnTo>
                  <a:pt x="540547" y="294438"/>
                </a:lnTo>
                <a:lnTo>
                  <a:pt x="490537" y="294084"/>
                </a:lnTo>
                <a:lnTo>
                  <a:pt x="440527" y="293641"/>
                </a:lnTo>
                <a:lnTo>
                  <a:pt x="390498" y="293101"/>
                </a:lnTo>
                <a:lnTo>
                  <a:pt x="340430" y="292452"/>
                </a:lnTo>
                <a:lnTo>
                  <a:pt x="290303" y="291686"/>
                </a:lnTo>
                <a:lnTo>
                  <a:pt x="240097" y="290793"/>
                </a:lnTo>
                <a:lnTo>
                  <a:pt x="189794" y="289762"/>
                </a:lnTo>
                <a:lnTo>
                  <a:pt x="139373" y="288585"/>
                </a:lnTo>
                <a:lnTo>
                  <a:pt x="88815" y="287250"/>
                </a:lnTo>
                <a:lnTo>
                  <a:pt x="38100" y="285750"/>
                </a:lnTo>
                <a:lnTo>
                  <a:pt x="1411" y="246238"/>
                </a:lnTo>
                <a:lnTo>
                  <a:pt x="0" y="205978"/>
                </a:lnTo>
                <a:lnTo>
                  <a:pt x="4938" y="160161"/>
                </a:lnTo>
                <a:lnTo>
                  <a:pt x="12523" y="114873"/>
                </a:lnTo>
                <a:lnTo>
                  <a:pt x="19050" y="76200"/>
                </a:lnTo>
                <a:lnTo>
                  <a:pt x="39141" y="70842"/>
                </a:lnTo>
                <a:lnTo>
                  <a:pt x="47625" y="66675"/>
                </a:lnTo>
                <a:lnTo>
                  <a:pt x="54768" y="59531"/>
                </a:lnTo>
                <a:lnTo>
                  <a:pt x="61912" y="52387"/>
                </a:lnTo>
                <a:lnTo>
                  <a:pt x="69056" y="45243"/>
                </a:lnTo>
                <a:lnTo>
                  <a:pt x="7620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08119" y="3109118"/>
            <a:ext cx="3485515" cy="448945"/>
          </a:xfrm>
          <a:custGeom>
            <a:avLst/>
            <a:gdLst/>
            <a:ahLst/>
            <a:cxnLst/>
            <a:rect l="l" t="t" r="r" b="b"/>
            <a:pathLst>
              <a:path w="3485515" h="448945">
                <a:moveTo>
                  <a:pt x="44348" y="76200"/>
                </a:moveTo>
                <a:lnTo>
                  <a:pt x="34376" y="90487"/>
                </a:lnTo>
                <a:lnTo>
                  <a:pt x="21726" y="104775"/>
                </a:lnTo>
                <a:lnTo>
                  <a:pt x="10862" y="119062"/>
                </a:lnTo>
                <a:lnTo>
                  <a:pt x="6248" y="133350"/>
                </a:lnTo>
                <a:lnTo>
                  <a:pt x="1752" y="180060"/>
                </a:lnTo>
                <a:lnTo>
                  <a:pt x="0" y="228142"/>
                </a:lnTo>
                <a:lnTo>
                  <a:pt x="1447" y="276682"/>
                </a:lnTo>
                <a:lnTo>
                  <a:pt x="6553" y="324764"/>
                </a:lnTo>
                <a:lnTo>
                  <a:pt x="15773" y="371475"/>
                </a:lnTo>
                <a:lnTo>
                  <a:pt x="35269" y="390227"/>
                </a:lnTo>
                <a:lnTo>
                  <a:pt x="71732" y="385762"/>
                </a:lnTo>
                <a:lnTo>
                  <a:pt x="113553" y="374153"/>
                </a:lnTo>
                <a:lnTo>
                  <a:pt x="149123" y="371475"/>
                </a:lnTo>
                <a:lnTo>
                  <a:pt x="201663" y="379083"/>
                </a:lnTo>
                <a:lnTo>
                  <a:pt x="253370" y="385693"/>
                </a:lnTo>
                <a:lnTo>
                  <a:pt x="304578" y="391469"/>
                </a:lnTo>
                <a:lnTo>
                  <a:pt x="355618" y="396578"/>
                </a:lnTo>
                <a:lnTo>
                  <a:pt x="406826" y="401188"/>
                </a:lnTo>
                <a:lnTo>
                  <a:pt x="458533" y="405465"/>
                </a:lnTo>
                <a:lnTo>
                  <a:pt x="511073" y="409575"/>
                </a:lnTo>
                <a:lnTo>
                  <a:pt x="563863" y="408505"/>
                </a:lnTo>
                <a:lnTo>
                  <a:pt x="616153" y="409186"/>
                </a:lnTo>
                <a:lnTo>
                  <a:pt x="668027" y="411324"/>
                </a:lnTo>
                <a:lnTo>
                  <a:pt x="719568" y="414629"/>
                </a:lnTo>
                <a:lnTo>
                  <a:pt x="770858" y="418808"/>
                </a:lnTo>
                <a:lnTo>
                  <a:pt x="821982" y="423570"/>
                </a:lnTo>
                <a:lnTo>
                  <a:pt x="873023" y="428625"/>
                </a:lnTo>
                <a:lnTo>
                  <a:pt x="924064" y="433679"/>
                </a:lnTo>
                <a:lnTo>
                  <a:pt x="975188" y="438441"/>
                </a:lnTo>
                <a:lnTo>
                  <a:pt x="1026478" y="442620"/>
                </a:lnTo>
                <a:lnTo>
                  <a:pt x="1078019" y="445925"/>
                </a:lnTo>
                <a:lnTo>
                  <a:pt x="1129892" y="448063"/>
                </a:lnTo>
                <a:lnTo>
                  <a:pt x="1182183" y="448744"/>
                </a:lnTo>
                <a:lnTo>
                  <a:pt x="1234973" y="447675"/>
                </a:lnTo>
                <a:lnTo>
                  <a:pt x="1287173" y="445475"/>
                </a:lnTo>
                <a:lnTo>
                  <a:pt x="1339042" y="443573"/>
                </a:lnTo>
                <a:lnTo>
                  <a:pt x="1390647" y="441870"/>
                </a:lnTo>
                <a:lnTo>
                  <a:pt x="1442053" y="440266"/>
                </a:lnTo>
                <a:lnTo>
                  <a:pt x="1493328" y="438662"/>
                </a:lnTo>
                <a:lnTo>
                  <a:pt x="1544535" y="436959"/>
                </a:lnTo>
                <a:lnTo>
                  <a:pt x="1595743" y="435057"/>
                </a:lnTo>
                <a:lnTo>
                  <a:pt x="1647017" y="432858"/>
                </a:lnTo>
                <a:lnTo>
                  <a:pt x="1698424" y="430262"/>
                </a:lnTo>
                <a:lnTo>
                  <a:pt x="1750028" y="427169"/>
                </a:lnTo>
                <a:lnTo>
                  <a:pt x="1801898" y="423482"/>
                </a:lnTo>
                <a:lnTo>
                  <a:pt x="1854098" y="419100"/>
                </a:lnTo>
                <a:lnTo>
                  <a:pt x="1903695" y="411546"/>
                </a:lnTo>
                <a:lnTo>
                  <a:pt x="1952622" y="403324"/>
                </a:lnTo>
                <a:lnTo>
                  <a:pt x="2001103" y="394654"/>
                </a:lnTo>
                <a:lnTo>
                  <a:pt x="2049360" y="385762"/>
                </a:lnTo>
                <a:lnTo>
                  <a:pt x="2097618" y="376870"/>
                </a:lnTo>
                <a:lnTo>
                  <a:pt x="2146099" y="368200"/>
                </a:lnTo>
                <a:lnTo>
                  <a:pt x="2195026" y="359978"/>
                </a:lnTo>
                <a:lnTo>
                  <a:pt x="2244623" y="352425"/>
                </a:lnTo>
                <a:lnTo>
                  <a:pt x="2258910" y="350936"/>
                </a:lnTo>
                <a:lnTo>
                  <a:pt x="2273198" y="347662"/>
                </a:lnTo>
                <a:lnTo>
                  <a:pt x="2287485" y="344388"/>
                </a:lnTo>
                <a:lnTo>
                  <a:pt x="2301773" y="342900"/>
                </a:lnTo>
                <a:lnTo>
                  <a:pt x="2327223" y="338881"/>
                </a:lnTo>
                <a:lnTo>
                  <a:pt x="2355351" y="339328"/>
                </a:lnTo>
                <a:lnTo>
                  <a:pt x="2378122" y="341560"/>
                </a:lnTo>
                <a:lnTo>
                  <a:pt x="2387498" y="342900"/>
                </a:lnTo>
                <a:lnTo>
                  <a:pt x="2394939" y="340369"/>
                </a:lnTo>
                <a:lnTo>
                  <a:pt x="2397023" y="344090"/>
                </a:lnTo>
                <a:lnTo>
                  <a:pt x="2406250" y="349597"/>
                </a:lnTo>
                <a:lnTo>
                  <a:pt x="2435123" y="352425"/>
                </a:lnTo>
                <a:lnTo>
                  <a:pt x="2467623" y="353792"/>
                </a:lnTo>
                <a:lnTo>
                  <a:pt x="2507795" y="357011"/>
                </a:lnTo>
                <a:lnTo>
                  <a:pt x="2555376" y="360759"/>
                </a:lnTo>
                <a:lnTo>
                  <a:pt x="2610101" y="363713"/>
                </a:lnTo>
                <a:lnTo>
                  <a:pt x="2671704" y="364551"/>
                </a:lnTo>
                <a:lnTo>
                  <a:pt x="2739923" y="361950"/>
                </a:lnTo>
                <a:lnTo>
                  <a:pt x="2781980" y="359123"/>
                </a:lnTo>
                <a:lnTo>
                  <a:pt x="2829362" y="355867"/>
                </a:lnTo>
                <a:lnTo>
                  <a:pt x="2880780" y="352224"/>
                </a:lnTo>
                <a:lnTo>
                  <a:pt x="2934946" y="348238"/>
                </a:lnTo>
                <a:lnTo>
                  <a:pt x="2990571" y="343951"/>
                </a:lnTo>
                <a:lnTo>
                  <a:pt x="3046369" y="339407"/>
                </a:lnTo>
                <a:lnTo>
                  <a:pt x="3101050" y="334648"/>
                </a:lnTo>
                <a:lnTo>
                  <a:pt x="3153327" y="329718"/>
                </a:lnTo>
                <a:lnTo>
                  <a:pt x="3201910" y="324658"/>
                </a:lnTo>
                <a:lnTo>
                  <a:pt x="3245514" y="319513"/>
                </a:lnTo>
                <a:lnTo>
                  <a:pt x="3358006" y="297060"/>
                </a:lnTo>
                <a:lnTo>
                  <a:pt x="3405482" y="276225"/>
                </a:lnTo>
                <a:lnTo>
                  <a:pt x="3436885" y="255389"/>
                </a:lnTo>
                <a:lnTo>
                  <a:pt x="3463823" y="238125"/>
                </a:lnTo>
                <a:lnTo>
                  <a:pt x="3472157" y="230981"/>
                </a:lnTo>
                <a:lnTo>
                  <a:pt x="3480492" y="223837"/>
                </a:lnTo>
                <a:lnTo>
                  <a:pt x="3485254" y="216693"/>
                </a:lnTo>
                <a:lnTo>
                  <a:pt x="3482873" y="209550"/>
                </a:lnTo>
                <a:lnTo>
                  <a:pt x="3471413" y="186779"/>
                </a:lnTo>
                <a:lnTo>
                  <a:pt x="3462632" y="163115"/>
                </a:lnTo>
                <a:lnTo>
                  <a:pt x="3452065" y="141237"/>
                </a:lnTo>
                <a:lnTo>
                  <a:pt x="3435248" y="123825"/>
                </a:lnTo>
                <a:lnTo>
                  <a:pt x="3412328" y="109537"/>
                </a:lnTo>
                <a:lnTo>
                  <a:pt x="3387623" y="95250"/>
                </a:lnTo>
                <a:lnTo>
                  <a:pt x="3362917" y="80962"/>
                </a:lnTo>
                <a:lnTo>
                  <a:pt x="3339998" y="66675"/>
                </a:lnTo>
                <a:lnTo>
                  <a:pt x="3318269" y="63996"/>
                </a:lnTo>
                <a:lnTo>
                  <a:pt x="3287610" y="66675"/>
                </a:lnTo>
                <a:lnTo>
                  <a:pt x="3256952" y="69353"/>
                </a:lnTo>
                <a:lnTo>
                  <a:pt x="3235223" y="66675"/>
                </a:lnTo>
                <a:lnTo>
                  <a:pt x="3226591" y="65186"/>
                </a:lnTo>
                <a:lnTo>
                  <a:pt x="3216173" y="61912"/>
                </a:lnTo>
                <a:lnTo>
                  <a:pt x="3205755" y="58638"/>
                </a:lnTo>
                <a:lnTo>
                  <a:pt x="3197123" y="57150"/>
                </a:lnTo>
                <a:lnTo>
                  <a:pt x="3181347" y="48666"/>
                </a:lnTo>
                <a:lnTo>
                  <a:pt x="3163785" y="39290"/>
                </a:lnTo>
                <a:lnTo>
                  <a:pt x="3096217" y="23068"/>
                </a:lnTo>
                <a:lnTo>
                  <a:pt x="3031328" y="19198"/>
                </a:lnTo>
                <a:lnTo>
                  <a:pt x="2997098" y="19050"/>
                </a:lnTo>
                <a:lnTo>
                  <a:pt x="2956914" y="8036"/>
                </a:lnTo>
                <a:lnTo>
                  <a:pt x="2939948" y="2381"/>
                </a:lnTo>
                <a:lnTo>
                  <a:pt x="2930125" y="297"/>
                </a:lnTo>
                <a:lnTo>
                  <a:pt x="291137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86250" y="1857375"/>
            <a:ext cx="1200150" cy="876300"/>
          </a:xfrm>
          <a:custGeom>
            <a:avLst/>
            <a:gdLst/>
            <a:ahLst/>
            <a:cxnLst/>
            <a:rect l="l" t="t" r="r" b="b"/>
            <a:pathLst>
              <a:path w="1200150" h="876300">
                <a:moveTo>
                  <a:pt x="0" y="876300"/>
                </a:moveTo>
                <a:lnTo>
                  <a:pt x="1200150" y="876300"/>
                </a:lnTo>
                <a:lnTo>
                  <a:pt x="1200150" y="0"/>
                </a:lnTo>
                <a:lnTo>
                  <a:pt x="0" y="0"/>
                </a:lnTo>
                <a:lnTo>
                  <a:pt x="0" y="876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38625" y="229552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571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38625" y="2066925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5715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8625" y="253365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76800" y="273367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81525" y="273367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0650" y="2733675"/>
            <a:ext cx="0" cy="38100"/>
          </a:xfrm>
          <a:custGeom>
            <a:avLst/>
            <a:gdLst/>
            <a:ahLst/>
            <a:cxnLst/>
            <a:rect l="l" t="t" r="r" b="b"/>
            <a:pathLst>
              <a:path w="0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2000" y="2038350"/>
            <a:ext cx="914400" cy="695325"/>
          </a:xfrm>
          <a:custGeom>
            <a:avLst/>
            <a:gdLst/>
            <a:ahLst/>
            <a:cxnLst/>
            <a:rect l="l" t="t" r="r" b="b"/>
            <a:pathLst>
              <a:path w="914400" h="695325">
                <a:moveTo>
                  <a:pt x="0" y="695325"/>
                </a:moveTo>
                <a:lnTo>
                  <a:pt x="914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534025" y="19780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3/4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3425" y="2778125"/>
            <a:ext cx="155575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>
                <a:latin typeface="Arial"/>
                <a:cs typeface="Arial"/>
              </a:rPr>
              <a:t>1/4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7825" y="2740025"/>
            <a:ext cx="71120" cy="15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800" spc="1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8625" y="2701925"/>
            <a:ext cx="819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70325" y="1803058"/>
            <a:ext cx="414020" cy="5016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300"/>
              </a:spcBef>
            </a:pPr>
            <a:r>
              <a:rPr dirty="0" sz="800" spc="1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dirty="0" sz="950" spc="20">
                <a:latin typeface="Arial"/>
                <a:cs typeface="Arial"/>
              </a:rPr>
              <a:t>V</a:t>
            </a:r>
            <a:r>
              <a:rPr dirty="0" baseline="-21367" sz="975" spc="30">
                <a:latin typeface="Arial"/>
                <a:cs typeface="Arial"/>
              </a:rPr>
              <a:t>s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3950" y="2882900"/>
            <a:ext cx="60960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650" spc="10"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8225" y="2816225"/>
            <a:ext cx="2533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>
                <a:latin typeface="Arial"/>
                <a:cs typeface="Arial"/>
              </a:rPr>
              <a:t>V</a:t>
            </a:r>
            <a:r>
              <a:rPr dirty="0" sz="950" spc="7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50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24300" y="7209155"/>
            <a:ext cx="1831975" cy="7016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459"/>
              </a:spcBef>
            </a:pPr>
            <a:r>
              <a:rPr dirty="0" sz="1200" b="1">
                <a:solidFill>
                  <a:srgbClr val="3333CC"/>
                </a:solidFill>
                <a:latin typeface="Arial"/>
                <a:cs typeface="Arial"/>
              </a:rPr>
              <a:t>If Both Were</a:t>
            </a:r>
            <a:r>
              <a:rPr dirty="0" sz="1200" spc="-114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3333CC"/>
                </a:solidFill>
                <a:latin typeface="Arial"/>
                <a:cs typeface="Arial"/>
              </a:rPr>
              <a:t>“Honest”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9"/>
              </a:spcBef>
            </a:pPr>
            <a:r>
              <a:rPr dirty="0" sz="1200" spc="5">
                <a:latin typeface="Symbol"/>
                <a:cs typeface="Symbol"/>
              </a:rPr>
              <a:t></a:t>
            </a:r>
            <a:r>
              <a:rPr dirty="0" sz="1200" spc="5">
                <a:latin typeface="Arial"/>
                <a:cs typeface="Arial"/>
              </a:rPr>
              <a:t>[ </a:t>
            </a:r>
            <a:r>
              <a:rPr dirty="0" sz="1200">
                <a:latin typeface="Arial"/>
                <a:cs typeface="Arial"/>
              </a:rPr>
              <a:t>B profit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]=1/12=0.083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4"/>
              </a:spcBef>
            </a:pPr>
            <a:r>
              <a:rPr dirty="0" sz="1200" spc="5">
                <a:latin typeface="Symbol"/>
                <a:cs typeface="Symbol"/>
              </a:rPr>
              <a:t></a:t>
            </a:r>
            <a:r>
              <a:rPr dirty="0" sz="1200" spc="5">
                <a:latin typeface="Arial"/>
                <a:cs typeface="Arial"/>
              </a:rPr>
              <a:t>[ </a:t>
            </a:r>
            <a:r>
              <a:rPr dirty="0" sz="1200">
                <a:latin typeface="Arial"/>
                <a:cs typeface="Arial"/>
              </a:rPr>
              <a:t>S profit</a:t>
            </a:r>
            <a:r>
              <a:rPr dirty="0" sz="1200" spc="-204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]=1/12=0.083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0225" y="7702550"/>
            <a:ext cx="1955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650364" algn="l"/>
              </a:tabLst>
            </a:pPr>
            <a:r>
              <a:rPr dirty="0" sz="1200" spc="15">
                <a:latin typeface="Symbol"/>
                <a:cs typeface="Symbol"/>
              </a:rPr>
              <a:t></a:t>
            </a:r>
            <a:r>
              <a:rPr dirty="0" sz="1200">
                <a:latin typeface="Arial"/>
                <a:cs typeface="Arial"/>
              </a:rPr>
              <a:t>[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30">
                <a:latin typeface="Arial"/>
                <a:cs typeface="Arial"/>
              </a:rPr>
              <a:t>S</a:t>
            </a:r>
            <a:r>
              <a:rPr dirty="0" sz="1200" spc="25">
                <a:latin typeface="Arial"/>
                <a:cs typeface="Arial"/>
              </a:rPr>
              <a:t>’</a:t>
            </a:r>
            <a:r>
              <a:rPr dirty="0" sz="1200">
                <a:latin typeface="Arial"/>
                <a:cs typeface="Arial"/>
              </a:rPr>
              <a:t>s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profi</a:t>
            </a:r>
            <a:r>
              <a:rPr dirty="0" sz="1200">
                <a:latin typeface="Arial"/>
                <a:cs typeface="Arial"/>
              </a:rPr>
              <a:t>t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]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15">
                <a:latin typeface="Arial"/>
                <a:cs typeface="Arial"/>
              </a:rPr>
              <a:t>0.07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71517" y="7178145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 h="0">
                <a:moveTo>
                  <a:pt x="0" y="0"/>
                </a:moveTo>
                <a:lnTo>
                  <a:pt x="4248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771517" y="8130645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 h="0">
                <a:moveTo>
                  <a:pt x="0" y="0"/>
                </a:moveTo>
                <a:lnTo>
                  <a:pt x="4248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95592" y="7178145"/>
            <a:ext cx="0" cy="952500"/>
          </a:xfrm>
          <a:custGeom>
            <a:avLst/>
            <a:gdLst/>
            <a:ahLst/>
            <a:cxnLst/>
            <a:rect l="l" t="t" r="r" b="b"/>
            <a:pathLst>
              <a:path w="0"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08017" y="5426193"/>
            <a:ext cx="4426585" cy="22656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44500">
              <a:lnSpc>
                <a:spcPct val="100000"/>
              </a:lnSpc>
              <a:spcBef>
                <a:spcPts val="42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Value 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of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Trade</a:t>
            </a:r>
            <a:r>
              <a:rPr dirty="0" sz="2150" spc="6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continued…</a:t>
            </a:r>
            <a:endParaRPr sz="215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dirty="0" sz="1200" spc="5">
                <a:latin typeface="Symbol"/>
                <a:cs typeface="Symbol"/>
              </a:rPr>
              <a:t></a:t>
            </a:r>
            <a:r>
              <a:rPr dirty="0" sz="1200" spc="5">
                <a:latin typeface="Arial"/>
                <a:cs typeface="Arial"/>
              </a:rPr>
              <a:t>[ </a:t>
            </a:r>
            <a:r>
              <a:rPr dirty="0" sz="1200" spc="-5">
                <a:latin typeface="Arial"/>
                <a:cs typeface="Arial"/>
              </a:rPr>
              <a:t>profit to </a:t>
            </a:r>
            <a:r>
              <a:rPr dirty="0" sz="1200">
                <a:latin typeface="Arial"/>
                <a:cs typeface="Arial"/>
              </a:rPr>
              <a:t>S | trade occurred ]</a:t>
            </a:r>
            <a:r>
              <a:rPr dirty="0" sz="1200" spc="-18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92075" marR="1181735">
              <a:lnSpc>
                <a:spcPts val="2180"/>
              </a:lnSpc>
              <a:spcBef>
                <a:spcPts val="114"/>
              </a:spcBef>
            </a:pPr>
            <a:r>
              <a:rPr dirty="0" sz="1200" spc="5">
                <a:latin typeface="Symbol"/>
                <a:cs typeface="Symbol"/>
              </a:rPr>
              <a:t></a:t>
            </a:r>
            <a:r>
              <a:rPr dirty="0" sz="1200" spc="5">
                <a:latin typeface="Arial"/>
                <a:cs typeface="Arial"/>
              </a:rPr>
              <a:t>[ </a:t>
            </a:r>
            <a:r>
              <a:rPr dirty="0" sz="1200" spc="-10">
                <a:latin typeface="Arial"/>
                <a:cs typeface="Arial"/>
              </a:rPr>
              <a:t>1/6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10">
                <a:latin typeface="Arial"/>
                <a:cs typeface="Arial"/>
              </a:rPr>
              <a:t>1/3V</a:t>
            </a:r>
            <a:r>
              <a:rPr dirty="0" baseline="-20833" sz="1200" spc="-15"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-5">
                <a:latin typeface="Arial"/>
                <a:cs typeface="Arial"/>
              </a:rPr>
              <a:t>1/3V</a:t>
            </a:r>
            <a:r>
              <a:rPr dirty="0" baseline="-20833" sz="1200" spc="-7">
                <a:latin typeface="Arial"/>
                <a:cs typeface="Arial"/>
              </a:rPr>
              <a:t>s </a:t>
            </a:r>
            <a:r>
              <a:rPr dirty="0" sz="1200" spc="-5">
                <a:latin typeface="Arial"/>
                <a:cs typeface="Arial"/>
              </a:rPr>
              <a:t>– </a:t>
            </a:r>
            <a:r>
              <a:rPr dirty="0" sz="1200" spc="15">
                <a:latin typeface="Arial"/>
                <a:cs typeface="Arial"/>
              </a:rPr>
              <a:t>V</a:t>
            </a:r>
            <a:r>
              <a:rPr dirty="0" baseline="-20833" sz="1200" spc="22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| </a:t>
            </a:r>
            <a:r>
              <a:rPr dirty="0" sz="1200" spc="-10">
                <a:latin typeface="Arial"/>
                <a:cs typeface="Arial"/>
              </a:rPr>
              <a:t>trade occurred </a:t>
            </a:r>
            <a:r>
              <a:rPr dirty="0" sz="1200">
                <a:latin typeface="Arial"/>
                <a:cs typeface="Arial"/>
              </a:rPr>
              <a:t>] =  </a:t>
            </a:r>
            <a:r>
              <a:rPr dirty="0" sz="1200" spc="-10">
                <a:latin typeface="Arial"/>
                <a:cs typeface="Arial"/>
              </a:rPr>
              <a:t>1/6 </a:t>
            </a:r>
            <a:r>
              <a:rPr dirty="0" sz="1200">
                <a:latin typeface="Arial"/>
                <a:cs typeface="Arial"/>
              </a:rPr>
              <a:t>+ </a:t>
            </a:r>
            <a:r>
              <a:rPr dirty="0" sz="1200" spc="10">
                <a:latin typeface="Arial"/>
                <a:cs typeface="Arial"/>
              </a:rPr>
              <a:t>1/3</a:t>
            </a:r>
            <a:r>
              <a:rPr dirty="0" sz="1200" spc="10">
                <a:latin typeface="Symbol"/>
                <a:cs typeface="Symbol"/>
              </a:rPr>
              <a:t></a:t>
            </a:r>
            <a:r>
              <a:rPr dirty="0" sz="1200" spc="10">
                <a:latin typeface="Arial"/>
                <a:cs typeface="Arial"/>
              </a:rPr>
              <a:t>[ </a:t>
            </a:r>
            <a:r>
              <a:rPr dirty="0" sz="1200" spc="20">
                <a:latin typeface="Arial"/>
                <a:cs typeface="Arial"/>
              </a:rPr>
              <a:t>V</a:t>
            </a:r>
            <a:r>
              <a:rPr dirty="0" baseline="-20833" sz="1200" spc="30">
                <a:latin typeface="Arial"/>
                <a:cs typeface="Arial"/>
              </a:rPr>
              <a:t>b </a:t>
            </a:r>
            <a:r>
              <a:rPr dirty="0" sz="1200">
                <a:latin typeface="Arial"/>
                <a:cs typeface="Arial"/>
              </a:rPr>
              <a:t>| trade ] </a:t>
            </a:r>
            <a:r>
              <a:rPr dirty="0" sz="1200" spc="-5">
                <a:latin typeface="Arial"/>
                <a:cs typeface="Arial"/>
              </a:rPr>
              <a:t>– 2/3</a:t>
            </a:r>
            <a:r>
              <a:rPr dirty="0" sz="1200" spc="-5">
                <a:latin typeface="Symbol"/>
                <a:cs typeface="Symbol"/>
              </a:rPr>
              <a:t></a:t>
            </a:r>
            <a:r>
              <a:rPr dirty="0" sz="1200" spc="-5">
                <a:latin typeface="Arial"/>
                <a:cs typeface="Arial"/>
              </a:rPr>
              <a:t>[ </a:t>
            </a:r>
            <a:r>
              <a:rPr dirty="0" sz="1200" spc="40">
                <a:latin typeface="Arial"/>
                <a:cs typeface="Arial"/>
              </a:rPr>
              <a:t>V</a:t>
            </a:r>
            <a:r>
              <a:rPr dirty="0" baseline="-20833" sz="1200" spc="60">
                <a:latin typeface="Arial"/>
                <a:cs typeface="Arial"/>
              </a:rPr>
              <a:t>s </a:t>
            </a:r>
            <a:r>
              <a:rPr dirty="0" sz="1200">
                <a:latin typeface="Arial"/>
                <a:cs typeface="Arial"/>
              </a:rPr>
              <a:t>| trade ]</a:t>
            </a:r>
            <a:r>
              <a:rPr dirty="0" sz="1200" spc="-2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59"/>
              </a:spcBef>
              <a:tabLst>
                <a:tab pos="436816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1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1/6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1/3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3/4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2/3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1/4 </a:t>
            </a:r>
            <a:r>
              <a:rPr dirty="0" u="sng" sz="1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</a:t>
            </a:r>
            <a:r>
              <a:rPr dirty="0" u="sng" sz="1200" spc="-2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1/4	</a:t>
            </a:r>
            <a:endParaRPr sz="1200">
              <a:latin typeface="Arial"/>
              <a:cs typeface="Arial"/>
            </a:endParaRPr>
          </a:p>
          <a:p>
            <a:pPr marL="53975">
              <a:lnSpc>
                <a:spcPct val="100000"/>
              </a:lnSpc>
              <a:spcBef>
                <a:spcPts val="885"/>
              </a:spcBef>
            </a:pP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Similar</a:t>
            </a:r>
            <a:r>
              <a:rPr dirty="0" sz="1200" spc="-2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Algebra</a:t>
            </a:r>
            <a:r>
              <a:rPr dirty="0" sz="12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FF0000"/>
                </a:solidFill>
                <a:latin typeface="Arial"/>
                <a:cs typeface="Arial"/>
              </a:rPr>
              <a:t>Shows:</a:t>
            </a:r>
            <a:r>
              <a:rPr dirty="0" sz="1200" spc="-1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5">
                <a:latin typeface="Symbol"/>
                <a:cs typeface="Symbol"/>
              </a:rPr>
              <a:t></a:t>
            </a:r>
            <a:r>
              <a:rPr dirty="0" sz="1200" spc="5">
                <a:latin typeface="Arial"/>
                <a:cs typeface="Arial"/>
              </a:rPr>
              <a:t>[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profit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to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|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trade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occurred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]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1/4</a:t>
            </a:r>
            <a:r>
              <a:rPr dirty="0" sz="1200" spc="-1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also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1185"/>
              </a:spcBef>
            </a:pPr>
            <a:r>
              <a:rPr dirty="0" sz="1200" spc="-5" b="1">
                <a:solidFill>
                  <a:srgbClr val="3333CC"/>
                </a:solidFill>
                <a:latin typeface="Arial"/>
                <a:cs typeface="Arial"/>
              </a:rPr>
              <a:t>Using </a:t>
            </a:r>
            <a:r>
              <a:rPr dirty="0" sz="1200" b="1">
                <a:solidFill>
                  <a:srgbClr val="3333CC"/>
                </a:solidFill>
                <a:latin typeface="Arial"/>
                <a:cs typeface="Arial"/>
              </a:rPr>
              <a:t>This</a:t>
            </a:r>
            <a:r>
              <a:rPr dirty="0" sz="1200" spc="-70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3333CC"/>
                </a:solidFill>
                <a:latin typeface="Arial"/>
                <a:cs typeface="Arial"/>
              </a:rPr>
              <a:t>Game</a:t>
            </a:r>
            <a:endParaRPr sz="12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359"/>
              </a:spcBef>
            </a:pPr>
            <a:r>
              <a:rPr dirty="0" sz="1200" spc="5">
                <a:latin typeface="Symbol"/>
                <a:cs typeface="Symbol"/>
              </a:rPr>
              <a:t></a:t>
            </a:r>
            <a:r>
              <a:rPr dirty="0" sz="1200" spc="5">
                <a:latin typeface="Arial"/>
                <a:cs typeface="Arial"/>
              </a:rPr>
              <a:t>[ </a:t>
            </a:r>
            <a:r>
              <a:rPr dirty="0" sz="1200" spc="15">
                <a:latin typeface="Arial"/>
                <a:cs typeface="Arial"/>
              </a:rPr>
              <a:t>B’s </a:t>
            </a:r>
            <a:r>
              <a:rPr dirty="0" sz="1200" spc="-5">
                <a:latin typeface="Arial"/>
                <a:cs typeface="Arial"/>
              </a:rPr>
              <a:t>profit ]=</a:t>
            </a:r>
            <a:r>
              <a:rPr dirty="0" sz="1200" spc="-13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1/4x9/32=0.07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2125" y="8245475"/>
            <a:ext cx="30130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0">
                <a:latin typeface="Arial"/>
                <a:cs typeface="Arial"/>
              </a:rPr>
              <a:t>This </a:t>
            </a:r>
            <a:r>
              <a:rPr dirty="0" sz="950" spc="15">
                <a:latin typeface="Arial"/>
                <a:cs typeface="Arial"/>
              </a:rPr>
              <a:t>Game </a:t>
            </a:r>
            <a:r>
              <a:rPr dirty="0" sz="950" spc="10">
                <a:latin typeface="Arial"/>
                <a:cs typeface="Arial"/>
              </a:rPr>
              <a:t>seems </a:t>
            </a:r>
            <a:r>
              <a:rPr dirty="0" sz="950" spc="15" b="1">
                <a:solidFill>
                  <a:srgbClr val="9D8046"/>
                </a:solidFill>
                <a:latin typeface="Arial"/>
                <a:cs typeface="Arial"/>
              </a:rPr>
              <a:t>Inefficient</a:t>
            </a:r>
            <a:r>
              <a:rPr dirty="0" sz="950" spc="15">
                <a:latin typeface="Arial"/>
                <a:cs typeface="Arial"/>
              </a:rPr>
              <a:t>. </a:t>
            </a:r>
            <a:r>
              <a:rPr dirty="0" sz="950" spc="10">
                <a:latin typeface="Arial"/>
                <a:cs typeface="Arial"/>
              </a:rPr>
              <a:t>What can be</a:t>
            </a:r>
            <a:r>
              <a:rPr dirty="0" sz="950" spc="2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done???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87525" y="1597025"/>
            <a:ext cx="410273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Double Auction: </a:t>
            </a:r>
            <a:r>
              <a:rPr dirty="0" spc="10"/>
              <a:t>Final</a:t>
            </a:r>
            <a:r>
              <a:rPr dirty="0" spc="20"/>
              <a:t> Comments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7795" rIns="0" bIns="0" rtlCol="0" vert="horz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1085"/>
              </a:spcBef>
              <a:buChar char="•"/>
              <a:tabLst>
                <a:tab pos="196850" algn="l"/>
              </a:tabLst>
            </a:pPr>
            <a:r>
              <a:rPr dirty="0" spc="15"/>
              <a:t>There are other Nash Equilibrium</a:t>
            </a:r>
            <a:r>
              <a:rPr dirty="0" spc="155"/>
              <a:t> </a:t>
            </a:r>
            <a:r>
              <a:rPr dirty="0" spc="15"/>
              <a:t>strategies.</a:t>
            </a:r>
          </a:p>
          <a:p>
            <a:pPr marL="196850" marR="713740" indent="-171450">
              <a:lnSpc>
                <a:spcPct val="104800"/>
              </a:lnSpc>
              <a:spcBef>
                <a:spcPts val="900"/>
              </a:spcBef>
              <a:buChar char="•"/>
              <a:tabLst>
                <a:tab pos="196850" algn="l"/>
              </a:tabLst>
            </a:pPr>
            <a:r>
              <a:rPr dirty="0" spc="15"/>
              <a:t>But </a:t>
            </a:r>
            <a:r>
              <a:rPr dirty="0" spc="10"/>
              <a:t>the </a:t>
            </a:r>
            <a:r>
              <a:rPr dirty="0" spc="15"/>
              <a:t>one we saw </a:t>
            </a:r>
            <a:r>
              <a:rPr dirty="0" spc="10"/>
              <a:t>is </a:t>
            </a:r>
            <a:r>
              <a:rPr dirty="0" spc="15"/>
              <a:t>provably most  efficient.</a:t>
            </a:r>
          </a:p>
          <a:p>
            <a:pPr marL="196850" marR="171450" indent="-171450">
              <a:lnSpc>
                <a:spcPct val="104800"/>
              </a:lnSpc>
              <a:spcBef>
                <a:spcPts val="900"/>
              </a:spcBef>
              <a:buChar char="•"/>
              <a:tabLst>
                <a:tab pos="196850" algn="l"/>
              </a:tabLst>
            </a:pPr>
            <a:r>
              <a:rPr dirty="0"/>
              <a:t>In </a:t>
            </a:r>
            <a:r>
              <a:rPr dirty="0" u="heavy" spc="5">
                <a:uFill>
                  <a:solidFill>
                    <a:srgbClr val="000000"/>
                  </a:solidFill>
                </a:uFill>
              </a:rPr>
              <a:t>general</a:t>
            </a:r>
            <a:r>
              <a:rPr dirty="0" spc="5"/>
              <a:t>, </a:t>
            </a:r>
            <a:r>
              <a:rPr dirty="0" spc="15"/>
              <a:t>even </a:t>
            </a:r>
            <a:r>
              <a:rPr dirty="0" spc="10"/>
              <a:t>for arbitrary </a:t>
            </a:r>
            <a:r>
              <a:rPr dirty="0" spc="15"/>
              <a:t>prob. </a:t>
            </a:r>
            <a:r>
              <a:rPr dirty="0" spc="10"/>
              <a:t>dists. </a:t>
            </a:r>
            <a:r>
              <a:rPr dirty="0" spc="15"/>
              <a:t>of  </a:t>
            </a:r>
            <a:r>
              <a:rPr dirty="0" spc="-35"/>
              <a:t>V</a:t>
            </a:r>
            <a:r>
              <a:rPr dirty="0" baseline="-21164" sz="1575" spc="-52"/>
              <a:t>s </a:t>
            </a:r>
            <a:r>
              <a:rPr dirty="0" sz="1550" spc="35"/>
              <a:t>and </a:t>
            </a:r>
            <a:r>
              <a:rPr dirty="0" sz="1550" spc="-30"/>
              <a:t>V</a:t>
            </a:r>
            <a:r>
              <a:rPr dirty="0" baseline="-21164" sz="1575" spc="-44"/>
              <a:t>b</a:t>
            </a:r>
            <a:r>
              <a:rPr dirty="0" sz="1550" spc="-30"/>
              <a:t>, </a:t>
            </a:r>
            <a:r>
              <a:rPr dirty="0" sz="1550" spc="15"/>
              <a:t>no </a:t>
            </a:r>
            <a:r>
              <a:rPr dirty="0" sz="1550" spc="10"/>
              <a:t>efficient </a:t>
            </a:r>
            <a:r>
              <a:rPr dirty="0" sz="1550" spc="15"/>
              <a:t>NE’s can</a:t>
            </a:r>
            <a:r>
              <a:rPr dirty="0" sz="1550" spc="220"/>
              <a:t> </a:t>
            </a:r>
            <a:r>
              <a:rPr dirty="0" sz="1550" spc="10"/>
              <a:t>exist.</a:t>
            </a:r>
            <a:endParaRPr sz="1550"/>
          </a:p>
          <a:p>
            <a:pPr marL="196850" marR="199390" indent="-171450">
              <a:lnSpc>
                <a:spcPct val="104800"/>
              </a:lnSpc>
              <a:spcBef>
                <a:spcPts val="900"/>
              </a:spcBef>
              <a:buChar char="•"/>
              <a:tabLst>
                <a:tab pos="196850" algn="l"/>
              </a:tabLst>
            </a:pPr>
            <a:r>
              <a:rPr dirty="0" spc="10"/>
              <a:t>And no other games </a:t>
            </a:r>
            <a:r>
              <a:rPr dirty="0" spc="5"/>
              <a:t>for this </a:t>
            </a:r>
            <a:r>
              <a:rPr dirty="0" spc="10"/>
              <a:t>kind of trading  </a:t>
            </a:r>
            <a:r>
              <a:rPr dirty="0" spc="15"/>
              <a:t>can </a:t>
            </a:r>
            <a:r>
              <a:rPr dirty="0" spc="10"/>
              <a:t>exist </a:t>
            </a:r>
            <a:r>
              <a:rPr dirty="0" spc="15"/>
              <a:t>and be</a:t>
            </a:r>
            <a:r>
              <a:rPr dirty="0" spc="55"/>
              <a:t> </a:t>
            </a:r>
            <a:r>
              <a:rPr dirty="0" spc="10"/>
              <a:t>efficient.</a:t>
            </a: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24025" y="5419645"/>
            <a:ext cx="4267200" cy="3248025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457200">
              <a:lnSpc>
                <a:spcPct val="100000"/>
              </a:lnSpc>
              <a:spcBef>
                <a:spcPts val="1375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Double Auction</a:t>
            </a:r>
            <a:r>
              <a:rPr dirty="0" sz="2150" spc="6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Discussion</a:t>
            </a:r>
            <a:endParaRPr sz="21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 sz="1200">
                <a:latin typeface="Arial"/>
                <a:cs typeface="Arial"/>
              </a:rPr>
              <a:t>What if </a:t>
            </a:r>
            <a:r>
              <a:rPr dirty="0" sz="1200" spc="-5">
                <a:latin typeface="Arial"/>
                <a:cs typeface="Arial"/>
              </a:rPr>
              <a:t>seller used “giant eagle”</a:t>
            </a:r>
            <a:r>
              <a:rPr dirty="0" sz="1200" spc="-10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tactics?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dirty="0" sz="1200">
                <a:latin typeface="Arial"/>
                <a:cs typeface="Arial"/>
              </a:rPr>
              <a:t>Seller states “I’ll sell it to you for price </a:t>
            </a:r>
            <a:r>
              <a:rPr dirty="0" sz="1200" spc="-5">
                <a:latin typeface="Arial"/>
                <a:cs typeface="Arial"/>
              </a:rPr>
              <a:t>p </a:t>
            </a:r>
            <a:r>
              <a:rPr dirty="0" sz="1200">
                <a:latin typeface="Arial"/>
                <a:cs typeface="Arial"/>
              </a:rPr>
              <a:t>: take it or </a:t>
            </a:r>
            <a:r>
              <a:rPr dirty="0" sz="1200" spc="-30">
                <a:latin typeface="Arial"/>
                <a:cs typeface="Arial"/>
              </a:rPr>
              <a:t>leave</a:t>
            </a:r>
            <a:r>
              <a:rPr dirty="0" sz="1200" spc="-160">
                <a:latin typeface="Arial"/>
                <a:cs typeface="Arial"/>
              </a:rPr>
              <a:t> </a:t>
            </a:r>
            <a:r>
              <a:rPr dirty="0" sz="1200" spc="30">
                <a:latin typeface="Arial"/>
                <a:cs typeface="Arial"/>
              </a:rPr>
              <a:t>it”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dirty="0" sz="1200" spc="-10" b="1">
                <a:solidFill>
                  <a:srgbClr val="333399"/>
                </a:solidFill>
                <a:latin typeface="Arial"/>
                <a:cs typeface="Arial"/>
              </a:rPr>
              <a:t>Exercise:</a:t>
            </a:r>
            <a:endParaRPr sz="1200">
              <a:latin typeface="Arial"/>
              <a:cs typeface="Arial"/>
            </a:endParaRPr>
          </a:p>
          <a:p>
            <a:pPr marL="209550" marR="154305" indent="-171450">
              <a:lnSpc>
                <a:spcPts val="1430"/>
              </a:lnSpc>
              <a:spcBef>
                <a:spcPts val="640"/>
              </a:spcBef>
              <a:buChar char="•"/>
              <a:tabLst>
                <a:tab pos="209550" algn="l"/>
              </a:tabLst>
            </a:pPr>
            <a:r>
              <a:rPr dirty="0" sz="1200" spc="-5">
                <a:latin typeface="Arial"/>
                <a:cs typeface="Arial"/>
              </a:rPr>
              <a:t>How should* seller choose price (taking into account </a:t>
            </a:r>
            <a:r>
              <a:rPr dirty="0" sz="1200" spc="40">
                <a:latin typeface="Arial"/>
                <a:cs typeface="Arial"/>
              </a:rPr>
              <a:t>V</a:t>
            </a:r>
            <a:r>
              <a:rPr dirty="0" baseline="-20833" sz="1200" spc="60">
                <a:latin typeface="Arial"/>
                <a:cs typeface="Arial"/>
              </a:rPr>
              <a:t>s </a:t>
            </a:r>
            <a:r>
              <a:rPr dirty="0" sz="1200" spc="-15">
                <a:latin typeface="Arial"/>
                <a:cs typeface="Arial"/>
              </a:rPr>
              <a:t>of  course)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209550" indent="-171450">
              <a:lnSpc>
                <a:spcPts val="1430"/>
              </a:lnSpc>
              <a:spcBef>
                <a:spcPts val="535"/>
              </a:spcBef>
              <a:buChar char="•"/>
              <a:tabLst>
                <a:tab pos="209550" algn="l"/>
              </a:tabLst>
            </a:pPr>
            <a:r>
              <a:rPr dirty="0" sz="1200" spc="-5">
                <a:latin typeface="Arial"/>
                <a:cs typeface="Arial"/>
              </a:rPr>
              <a:t>And how should* buyer choose whether </a:t>
            </a:r>
            <a:r>
              <a:rPr dirty="0" sz="1200">
                <a:latin typeface="Arial"/>
                <a:cs typeface="Arial"/>
              </a:rPr>
              <a:t>to </a:t>
            </a:r>
            <a:r>
              <a:rPr dirty="0" sz="1200" spc="-5">
                <a:latin typeface="Arial"/>
                <a:cs typeface="Arial"/>
              </a:rPr>
              <a:t>buy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2324100">
              <a:lnSpc>
                <a:spcPts val="1435"/>
              </a:lnSpc>
            </a:pPr>
            <a:r>
              <a:rPr dirty="0" sz="1200" spc="-5">
                <a:latin typeface="Arial"/>
                <a:cs typeface="Arial"/>
              </a:rPr>
              <a:t>*(at a</a:t>
            </a:r>
            <a:r>
              <a:rPr dirty="0" sz="1200" spc="-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B.N.E.)</a:t>
            </a:r>
            <a:endParaRPr sz="1200">
              <a:latin typeface="Arial"/>
              <a:cs typeface="Arial"/>
            </a:endParaRPr>
          </a:p>
          <a:p>
            <a:pPr marL="209550" marR="432434" indent="-171450">
              <a:lnSpc>
                <a:spcPts val="1430"/>
              </a:lnSpc>
              <a:spcBef>
                <a:spcPts val="640"/>
              </a:spcBef>
              <a:buClr>
                <a:srgbClr val="000000"/>
              </a:buClr>
              <a:buFont typeface="Arial"/>
              <a:buChar char="•"/>
              <a:tabLst>
                <a:tab pos="209550" algn="l"/>
              </a:tabLst>
            </a:pP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When could/should double auction technology</a:t>
            </a:r>
            <a:r>
              <a:rPr dirty="0" sz="1200" spc="-1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be  </a:t>
            </a:r>
            <a:r>
              <a:rPr dirty="0" sz="1200" spc="5" b="1">
                <a:solidFill>
                  <a:srgbClr val="FF0000"/>
                </a:solidFill>
                <a:latin typeface="Arial"/>
                <a:cs typeface="Arial"/>
              </a:rPr>
              <a:t>used?</a:t>
            </a:r>
            <a:endParaRPr sz="1200">
              <a:latin typeface="Arial"/>
              <a:cs typeface="Arial"/>
            </a:endParaRPr>
          </a:p>
          <a:p>
            <a:pPr marL="209550" marR="586740" indent="-171450">
              <a:lnSpc>
                <a:spcPts val="1430"/>
              </a:lnSpc>
              <a:spcBef>
                <a:spcPts val="590"/>
              </a:spcBef>
              <a:buClr>
                <a:srgbClr val="000000"/>
              </a:buClr>
              <a:buFont typeface="Arial"/>
              <a:buChar char="•"/>
              <a:tabLst>
                <a:tab pos="209550" algn="l"/>
              </a:tabLst>
            </a:pPr>
            <a:r>
              <a:rPr dirty="0" sz="1200" spc="5" b="1">
                <a:solidFill>
                  <a:srgbClr val="FF0000"/>
                </a:solidFill>
                <a:latin typeface="Arial"/>
                <a:cs typeface="Arial"/>
              </a:rPr>
              <a:t>(How) can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“V</a:t>
            </a:r>
            <a:r>
              <a:rPr dirty="0" baseline="-20833" sz="1200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,V</a:t>
            </a:r>
            <a:r>
              <a:rPr dirty="0" baseline="-20833" sz="1200" b="1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dirty="0" sz="1200" spc="-5" b="1">
                <a:solidFill>
                  <a:srgbClr val="FF0000"/>
                </a:solidFill>
                <a:latin typeface="Arial"/>
                <a:cs typeface="Arial"/>
              </a:rPr>
              <a:t>drawn randomly from [0,1]” </a:t>
            </a:r>
            <a:r>
              <a:rPr dirty="0" sz="1200" spc="-10" b="1">
                <a:solidFill>
                  <a:srgbClr val="FF0000"/>
                </a:solidFill>
                <a:latin typeface="Arial"/>
                <a:cs typeface="Arial"/>
              </a:rPr>
              <a:t>be  relaxed</a:t>
            </a:r>
            <a:r>
              <a:rPr dirty="0" sz="1200" spc="-5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  <a:tabLst>
                <a:tab pos="29330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2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52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323975"/>
            <a:ext cx="4562475" cy="34194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00">
              <a:latin typeface="Times New Roman"/>
              <a:cs typeface="Times New Roman"/>
            </a:endParaRPr>
          </a:p>
          <a:p>
            <a:pPr marL="161925">
              <a:lnSpc>
                <a:spcPct val="100000"/>
              </a:lnSpc>
              <a:tabLst>
                <a:tab pos="3056890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53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2067" y="1308893"/>
            <a:ext cx="3314700" cy="3238500"/>
          </a:xfrm>
          <a:custGeom>
            <a:avLst/>
            <a:gdLst/>
            <a:ahLst/>
            <a:cxnLst/>
            <a:rect l="l" t="t" r="r" b="b"/>
            <a:pathLst>
              <a:path w="3314700" h="3238500">
                <a:moveTo>
                  <a:pt x="1611381" y="2809875"/>
                </a:moveTo>
                <a:lnTo>
                  <a:pt x="1143000" y="2809875"/>
                </a:lnTo>
                <a:lnTo>
                  <a:pt x="1123950" y="3238500"/>
                </a:lnTo>
                <a:lnTo>
                  <a:pt x="1371600" y="2828925"/>
                </a:lnTo>
                <a:lnTo>
                  <a:pt x="1603513" y="2828925"/>
                </a:lnTo>
                <a:lnTo>
                  <a:pt x="1611381" y="2809875"/>
                </a:lnTo>
                <a:close/>
              </a:path>
              <a:path w="3314700" h="3238500">
                <a:moveTo>
                  <a:pt x="1603513" y="2828925"/>
                </a:moveTo>
                <a:lnTo>
                  <a:pt x="1371600" y="2828925"/>
                </a:lnTo>
                <a:lnTo>
                  <a:pt x="1438275" y="3228975"/>
                </a:lnTo>
                <a:lnTo>
                  <a:pt x="1603513" y="2828925"/>
                </a:lnTo>
                <a:close/>
              </a:path>
              <a:path w="3314700" h="3238500">
                <a:moveTo>
                  <a:pt x="1849092" y="2752725"/>
                </a:moveTo>
                <a:lnTo>
                  <a:pt x="933450" y="2752725"/>
                </a:lnTo>
                <a:lnTo>
                  <a:pt x="828675" y="3190875"/>
                </a:lnTo>
                <a:lnTo>
                  <a:pt x="1143000" y="2809875"/>
                </a:lnTo>
                <a:lnTo>
                  <a:pt x="1611381" y="2809875"/>
                </a:lnTo>
                <a:lnTo>
                  <a:pt x="1619250" y="2790825"/>
                </a:lnTo>
                <a:lnTo>
                  <a:pt x="1840809" y="2790825"/>
                </a:lnTo>
                <a:lnTo>
                  <a:pt x="1849092" y="2752725"/>
                </a:lnTo>
                <a:close/>
              </a:path>
              <a:path w="3314700" h="3238500">
                <a:moveTo>
                  <a:pt x="1840809" y="2790825"/>
                </a:moveTo>
                <a:lnTo>
                  <a:pt x="1619250" y="2790825"/>
                </a:lnTo>
                <a:lnTo>
                  <a:pt x="1762125" y="3152775"/>
                </a:lnTo>
                <a:lnTo>
                  <a:pt x="1840809" y="2790825"/>
                </a:lnTo>
                <a:close/>
              </a:path>
              <a:path w="3314700" h="3238500">
                <a:moveTo>
                  <a:pt x="2094441" y="2638425"/>
                </a:moveTo>
                <a:lnTo>
                  <a:pt x="742950" y="2638425"/>
                </a:lnTo>
                <a:lnTo>
                  <a:pt x="561975" y="3076575"/>
                </a:lnTo>
                <a:lnTo>
                  <a:pt x="933450" y="2752725"/>
                </a:lnTo>
                <a:lnTo>
                  <a:pt x="1849092" y="2752725"/>
                </a:lnTo>
                <a:lnTo>
                  <a:pt x="1857375" y="2714625"/>
                </a:lnTo>
                <a:lnTo>
                  <a:pt x="2092748" y="2714625"/>
                </a:lnTo>
                <a:lnTo>
                  <a:pt x="2094441" y="2638425"/>
                </a:lnTo>
                <a:close/>
              </a:path>
              <a:path w="3314700" h="3238500">
                <a:moveTo>
                  <a:pt x="2092748" y="2714625"/>
                </a:moveTo>
                <a:lnTo>
                  <a:pt x="1857375" y="2714625"/>
                </a:lnTo>
                <a:lnTo>
                  <a:pt x="2085975" y="3019425"/>
                </a:lnTo>
                <a:lnTo>
                  <a:pt x="2092748" y="2714625"/>
                </a:lnTo>
                <a:close/>
              </a:path>
              <a:path w="3314700" h="3238500">
                <a:moveTo>
                  <a:pt x="2327275" y="2495550"/>
                </a:moveTo>
                <a:lnTo>
                  <a:pt x="600075" y="2495550"/>
                </a:lnTo>
                <a:lnTo>
                  <a:pt x="333375" y="2905125"/>
                </a:lnTo>
                <a:lnTo>
                  <a:pt x="742950" y="2638425"/>
                </a:lnTo>
                <a:lnTo>
                  <a:pt x="2094441" y="2638425"/>
                </a:lnTo>
                <a:lnTo>
                  <a:pt x="2095500" y="2590800"/>
                </a:lnTo>
                <a:lnTo>
                  <a:pt x="2345417" y="2590800"/>
                </a:lnTo>
                <a:lnTo>
                  <a:pt x="2327275" y="2495550"/>
                </a:lnTo>
                <a:close/>
              </a:path>
              <a:path w="3314700" h="3238500">
                <a:moveTo>
                  <a:pt x="2345417" y="2590800"/>
                </a:moveTo>
                <a:lnTo>
                  <a:pt x="2095500" y="2590800"/>
                </a:lnTo>
                <a:lnTo>
                  <a:pt x="2390775" y="2828925"/>
                </a:lnTo>
                <a:lnTo>
                  <a:pt x="2345417" y="2590800"/>
                </a:lnTo>
                <a:close/>
              </a:path>
              <a:path w="3314700" h="3238500">
                <a:moveTo>
                  <a:pt x="2535709" y="2305050"/>
                </a:moveTo>
                <a:lnTo>
                  <a:pt x="485775" y="2305050"/>
                </a:lnTo>
                <a:lnTo>
                  <a:pt x="161925" y="2676525"/>
                </a:lnTo>
                <a:lnTo>
                  <a:pt x="600075" y="2495550"/>
                </a:lnTo>
                <a:lnTo>
                  <a:pt x="2327275" y="2495550"/>
                </a:lnTo>
                <a:lnTo>
                  <a:pt x="2314575" y="2428875"/>
                </a:lnTo>
                <a:lnTo>
                  <a:pt x="2592602" y="2428875"/>
                </a:lnTo>
                <a:lnTo>
                  <a:pt x="2535709" y="2305050"/>
                </a:lnTo>
                <a:close/>
              </a:path>
              <a:path w="3314700" h="3238500">
                <a:moveTo>
                  <a:pt x="2592602" y="2428875"/>
                </a:moveTo>
                <a:lnTo>
                  <a:pt x="2314575" y="2428875"/>
                </a:lnTo>
                <a:lnTo>
                  <a:pt x="2667000" y="2590800"/>
                </a:lnTo>
                <a:lnTo>
                  <a:pt x="2592602" y="2428875"/>
                </a:lnTo>
                <a:close/>
              </a:path>
              <a:path w="3314700" h="3238500">
                <a:moveTo>
                  <a:pt x="2728451" y="2095500"/>
                </a:moveTo>
                <a:lnTo>
                  <a:pt x="428625" y="2095500"/>
                </a:lnTo>
                <a:lnTo>
                  <a:pt x="47625" y="2409825"/>
                </a:lnTo>
                <a:lnTo>
                  <a:pt x="485775" y="2305050"/>
                </a:lnTo>
                <a:lnTo>
                  <a:pt x="2535709" y="2305050"/>
                </a:lnTo>
                <a:lnTo>
                  <a:pt x="2505075" y="2238375"/>
                </a:lnTo>
                <a:lnTo>
                  <a:pt x="2843673" y="2238375"/>
                </a:lnTo>
                <a:lnTo>
                  <a:pt x="2728451" y="2095500"/>
                </a:lnTo>
                <a:close/>
              </a:path>
              <a:path w="3314700" h="3238500">
                <a:moveTo>
                  <a:pt x="2843673" y="2238375"/>
                </a:moveTo>
                <a:lnTo>
                  <a:pt x="2505075" y="2238375"/>
                </a:lnTo>
                <a:lnTo>
                  <a:pt x="2905125" y="2314575"/>
                </a:lnTo>
                <a:lnTo>
                  <a:pt x="2843673" y="2238375"/>
                </a:lnTo>
                <a:close/>
              </a:path>
              <a:path w="3314700" h="3238500">
                <a:moveTo>
                  <a:pt x="409575" y="847725"/>
                </a:moveTo>
                <a:lnTo>
                  <a:pt x="647700" y="1143000"/>
                </a:lnTo>
                <a:lnTo>
                  <a:pt x="219075" y="1152525"/>
                </a:lnTo>
                <a:lnTo>
                  <a:pt x="523875" y="1381125"/>
                </a:lnTo>
                <a:lnTo>
                  <a:pt x="85725" y="1476375"/>
                </a:lnTo>
                <a:lnTo>
                  <a:pt x="447675" y="1619250"/>
                </a:lnTo>
                <a:lnTo>
                  <a:pt x="9525" y="1800225"/>
                </a:lnTo>
                <a:lnTo>
                  <a:pt x="409575" y="1866900"/>
                </a:lnTo>
                <a:lnTo>
                  <a:pt x="0" y="2114550"/>
                </a:lnTo>
                <a:lnTo>
                  <a:pt x="428625" y="2095500"/>
                </a:lnTo>
                <a:lnTo>
                  <a:pt x="2728451" y="2095500"/>
                </a:lnTo>
                <a:lnTo>
                  <a:pt x="2667000" y="2019300"/>
                </a:lnTo>
                <a:lnTo>
                  <a:pt x="3095625" y="2009775"/>
                </a:lnTo>
                <a:lnTo>
                  <a:pt x="2790825" y="1781175"/>
                </a:lnTo>
                <a:lnTo>
                  <a:pt x="3228975" y="1685925"/>
                </a:lnTo>
                <a:lnTo>
                  <a:pt x="2867025" y="1543050"/>
                </a:lnTo>
                <a:lnTo>
                  <a:pt x="3305175" y="1362075"/>
                </a:lnTo>
                <a:lnTo>
                  <a:pt x="2905125" y="1295400"/>
                </a:lnTo>
                <a:lnTo>
                  <a:pt x="3283194" y="1066800"/>
                </a:lnTo>
                <a:lnTo>
                  <a:pt x="2886075" y="1066800"/>
                </a:lnTo>
                <a:lnTo>
                  <a:pt x="3059256" y="923925"/>
                </a:lnTo>
                <a:lnTo>
                  <a:pt x="809625" y="923925"/>
                </a:lnTo>
                <a:lnTo>
                  <a:pt x="409575" y="847725"/>
                </a:lnTo>
                <a:close/>
              </a:path>
              <a:path w="3314700" h="3238500">
                <a:moveTo>
                  <a:pt x="3314700" y="1047750"/>
                </a:moveTo>
                <a:lnTo>
                  <a:pt x="2886075" y="1066800"/>
                </a:lnTo>
                <a:lnTo>
                  <a:pt x="3283194" y="1066800"/>
                </a:lnTo>
                <a:lnTo>
                  <a:pt x="3314700" y="1047750"/>
                </a:lnTo>
                <a:close/>
              </a:path>
              <a:path w="3314700" h="3238500">
                <a:moveTo>
                  <a:pt x="647700" y="571500"/>
                </a:moveTo>
                <a:lnTo>
                  <a:pt x="809625" y="923925"/>
                </a:lnTo>
                <a:lnTo>
                  <a:pt x="3059256" y="923925"/>
                </a:lnTo>
                <a:lnTo>
                  <a:pt x="3140075" y="857250"/>
                </a:lnTo>
                <a:lnTo>
                  <a:pt x="2828925" y="857250"/>
                </a:lnTo>
                <a:lnTo>
                  <a:pt x="2936875" y="733425"/>
                </a:lnTo>
                <a:lnTo>
                  <a:pt x="1000125" y="733425"/>
                </a:lnTo>
                <a:lnTo>
                  <a:pt x="647700" y="571500"/>
                </a:lnTo>
                <a:close/>
              </a:path>
              <a:path w="3314700" h="3238500">
                <a:moveTo>
                  <a:pt x="3267075" y="752475"/>
                </a:moveTo>
                <a:lnTo>
                  <a:pt x="2828925" y="857250"/>
                </a:lnTo>
                <a:lnTo>
                  <a:pt x="3140075" y="857250"/>
                </a:lnTo>
                <a:lnTo>
                  <a:pt x="3267075" y="752475"/>
                </a:lnTo>
                <a:close/>
              </a:path>
              <a:path w="3314700" h="3238500">
                <a:moveTo>
                  <a:pt x="923925" y="333375"/>
                </a:moveTo>
                <a:lnTo>
                  <a:pt x="1000125" y="733425"/>
                </a:lnTo>
                <a:lnTo>
                  <a:pt x="2936875" y="733425"/>
                </a:lnTo>
                <a:lnTo>
                  <a:pt x="2995001" y="666750"/>
                </a:lnTo>
                <a:lnTo>
                  <a:pt x="2714625" y="666750"/>
                </a:lnTo>
                <a:lnTo>
                  <a:pt x="2776648" y="571500"/>
                </a:lnTo>
                <a:lnTo>
                  <a:pt x="1219200" y="571500"/>
                </a:lnTo>
                <a:lnTo>
                  <a:pt x="923925" y="333375"/>
                </a:lnTo>
                <a:close/>
              </a:path>
              <a:path w="3314700" h="3238500">
                <a:moveTo>
                  <a:pt x="3152775" y="485775"/>
                </a:moveTo>
                <a:lnTo>
                  <a:pt x="2714625" y="666750"/>
                </a:lnTo>
                <a:lnTo>
                  <a:pt x="2995001" y="666750"/>
                </a:lnTo>
                <a:lnTo>
                  <a:pt x="3152775" y="485775"/>
                </a:lnTo>
                <a:close/>
              </a:path>
              <a:path w="3314700" h="3238500">
                <a:moveTo>
                  <a:pt x="1228725" y="142875"/>
                </a:moveTo>
                <a:lnTo>
                  <a:pt x="1219200" y="571500"/>
                </a:lnTo>
                <a:lnTo>
                  <a:pt x="2776648" y="571500"/>
                </a:lnTo>
                <a:lnTo>
                  <a:pt x="2807659" y="523875"/>
                </a:lnTo>
                <a:lnTo>
                  <a:pt x="2571750" y="523875"/>
                </a:lnTo>
                <a:lnTo>
                  <a:pt x="2603223" y="447675"/>
                </a:lnTo>
                <a:lnTo>
                  <a:pt x="1457325" y="447675"/>
                </a:lnTo>
                <a:lnTo>
                  <a:pt x="1228725" y="142875"/>
                </a:lnTo>
                <a:close/>
              </a:path>
              <a:path w="3314700" h="3238500">
                <a:moveTo>
                  <a:pt x="2981325" y="257175"/>
                </a:moveTo>
                <a:lnTo>
                  <a:pt x="2571750" y="523875"/>
                </a:lnTo>
                <a:lnTo>
                  <a:pt x="2807659" y="523875"/>
                </a:lnTo>
                <a:lnTo>
                  <a:pt x="2981325" y="257175"/>
                </a:lnTo>
                <a:close/>
              </a:path>
              <a:path w="3314700" h="3238500">
                <a:moveTo>
                  <a:pt x="1552575" y="9525"/>
                </a:moveTo>
                <a:lnTo>
                  <a:pt x="1457325" y="447675"/>
                </a:lnTo>
                <a:lnTo>
                  <a:pt x="2603223" y="447675"/>
                </a:lnTo>
                <a:lnTo>
                  <a:pt x="2618960" y="409575"/>
                </a:lnTo>
                <a:lnTo>
                  <a:pt x="2381250" y="409575"/>
                </a:lnTo>
                <a:lnTo>
                  <a:pt x="2390360" y="371475"/>
                </a:lnTo>
                <a:lnTo>
                  <a:pt x="1695450" y="371475"/>
                </a:lnTo>
                <a:lnTo>
                  <a:pt x="1552575" y="9525"/>
                </a:lnTo>
                <a:close/>
              </a:path>
              <a:path w="3314700" h="3238500">
                <a:moveTo>
                  <a:pt x="2752725" y="85725"/>
                </a:moveTo>
                <a:lnTo>
                  <a:pt x="2381250" y="409575"/>
                </a:lnTo>
                <a:lnTo>
                  <a:pt x="2618960" y="409575"/>
                </a:lnTo>
                <a:lnTo>
                  <a:pt x="2752725" y="85725"/>
                </a:lnTo>
                <a:close/>
              </a:path>
              <a:path w="3314700" h="3238500">
                <a:moveTo>
                  <a:pt x="1887537" y="0"/>
                </a:moveTo>
                <a:lnTo>
                  <a:pt x="1848885" y="0"/>
                </a:lnTo>
                <a:lnTo>
                  <a:pt x="1695450" y="371475"/>
                </a:lnTo>
                <a:lnTo>
                  <a:pt x="2390360" y="371475"/>
                </a:lnTo>
                <a:lnTo>
                  <a:pt x="2394916" y="352425"/>
                </a:lnTo>
                <a:lnTo>
                  <a:pt x="2171700" y="352425"/>
                </a:lnTo>
                <a:lnTo>
                  <a:pt x="2172546" y="333375"/>
                </a:lnTo>
                <a:lnTo>
                  <a:pt x="1943100" y="333375"/>
                </a:lnTo>
                <a:lnTo>
                  <a:pt x="1887537" y="0"/>
                </a:lnTo>
                <a:close/>
              </a:path>
              <a:path w="3314700" h="3238500">
                <a:moveTo>
                  <a:pt x="2479191" y="0"/>
                </a:moveTo>
                <a:lnTo>
                  <a:pt x="2462450" y="0"/>
                </a:lnTo>
                <a:lnTo>
                  <a:pt x="2171700" y="352425"/>
                </a:lnTo>
                <a:lnTo>
                  <a:pt x="2394916" y="352425"/>
                </a:lnTo>
                <a:lnTo>
                  <a:pt x="2479191" y="0"/>
                </a:lnTo>
                <a:close/>
              </a:path>
              <a:path w="3314700" h="3238500">
                <a:moveTo>
                  <a:pt x="2187363" y="0"/>
                </a:moveTo>
                <a:lnTo>
                  <a:pt x="2144675" y="0"/>
                </a:lnTo>
                <a:lnTo>
                  <a:pt x="1943100" y="333375"/>
                </a:lnTo>
                <a:lnTo>
                  <a:pt x="2172546" y="333375"/>
                </a:lnTo>
                <a:lnTo>
                  <a:pt x="218736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62067" y="1308893"/>
            <a:ext cx="3314700" cy="3238500"/>
          </a:xfrm>
          <a:custGeom>
            <a:avLst/>
            <a:gdLst/>
            <a:ahLst/>
            <a:cxnLst/>
            <a:rect l="l" t="t" r="r" b="b"/>
            <a:pathLst>
              <a:path w="3314700" h="3238500">
                <a:moveTo>
                  <a:pt x="2981325" y="257175"/>
                </a:moveTo>
                <a:lnTo>
                  <a:pt x="2571750" y="523875"/>
                </a:lnTo>
                <a:lnTo>
                  <a:pt x="2752725" y="85725"/>
                </a:lnTo>
                <a:lnTo>
                  <a:pt x="2381250" y="409575"/>
                </a:lnTo>
                <a:lnTo>
                  <a:pt x="2479191" y="0"/>
                </a:lnTo>
                <a:lnTo>
                  <a:pt x="2462450" y="0"/>
                </a:lnTo>
                <a:lnTo>
                  <a:pt x="2171700" y="352425"/>
                </a:lnTo>
                <a:lnTo>
                  <a:pt x="2187363" y="0"/>
                </a:lnTo>
                <a:lnTo>
                  <a:pt x="2144675" y="0"/>
                </a:lnTo>
                <a:lnTo>
                  <a:pt x="1943100" y="333375"/>
                </a:lnTo>
                <a:lnTo>
                  <a:pt x="1887537" y="0"/>
                </a:lnTo>
                <a:lnTo>
                  <a:pt x="1848885" y="0"/>
                </a:lnTo>
                <a:lnTo>
                  <a:pt x="1695450" y="371475"/>
                </a:lnTo>
                <a:lnTo>
                  <a:pt x="1552575" y="9525"/>
                </a:lnTo>
                <a:lnTo>
                  <a:pt x="1457325" y="447675"/>
                </a:lnTo>
                <a:lnTo>
                  <a:pt x="1228725" y="142875"/>
                </a:lnTo>
                <a:lnTo>
                  <a:pt x="1219200" y="571500"/>
                </a:lnTo>
                <a:lnTo>
                  <a:pt x="923925" y="333375"/>
                </a:lnTo>
                <a:lnTo>
                  <a:pt x="1000125" y="733425"/>
                </a:lnTo>
                <a:lnTo>
                  <a:pt x="647700" y="571500"/>
                </a:lnTo>
                <a:lnTo>
                  <a:pt x="809625" y="923925"/>
                </a:lnTo>
                <a:lnTo>
                  <a:pt x="409575" y="847725"/>
                </a:lnTo>
                <a:lnTo>
                  <a:pt x="647700" y="1143000"/>
                </a:lnTo>
                <a:lnTo>
                  <a:pt x="219075" y="1152525"/>
                </a:lnTo>
                <a:lnTo>
                  <a:pt x="523875" y="1381125"/>
                </a:lnTo>
                <a:lnTo>
                  <a:pt x="85725" y="1476375"/>
                </a:lnTo>
                <a:lnTo>
                  <a:pt x="447675" y="1619250"/>
                </a:lnTo>
                <a:lnTo>
                  <a:pt x="9525" y="1800225"/>
                </a:lnTo>
                <a:lnTo>
                  <a:pt x="409575" y="1866900"/>
                </a:lnTo>
                <a:lnTo>
                  <a:pt x="0" y="2114550"/>
                </a:lnTo>
                <a:lnTo>
                  <a:pt x="428625" y="2095500"/>
                </a:lnTo>
                <a:lnTo>
                  <a:pt x="47625" y="2409825"/>
                </a:lnTo>
                <a:lnTo>
                  <a:pt x="485775" y="2305050"/>
                </a:lnTo>
                <a:lnTo>
                  <a:pt x="161925" y="2676525"/>
                </a:lnTo>
                <a:lnTo>
                  <a:pt x="600075" y="2495550"/>
                </a:lnTo>
                <a:lnTo>
                  <a:pt x="333375" y="2905125"/>
                </a:lnTo>
                <a:lnTo>
                  <a:pt x="742950" y="2638425"/>
                </a:lnTo>
                <a:lnTo>
                  <a:pt x="561975" y="3076575"/>
                </a:lnTo>
                <a:lnTo>
                  <a:pt x="933450" y="2752725"/>
                </a:lnTo>
                <a:lnTo>
                  <a:pt x="828675" y="3190875"/>
                </a:lnTo>
                <a:lnTo>
                  <a:pt x="1143000" y="2809875"/>
                </a:lnTo>
                <a:lnTo>
                  <a:pt x="1123950" y="3238500"/>
                </a:lnTo>
                <a:lnTo>
                  <a:pt x="1371600" y="2828925"/>
                </a:lnTo>
                <a:lnTo>
                  <a:pt x="1438275" y="3228975"/>
                </a:lnTo>
                <a:lnTo>
                  <a:pt x="1619250" y="2790825"/>
                </a:lnTo>
                <a:lnTo>
                  <a:pt x="1762125" y="3152775"/>
                </a:lnTo>
                <a:lnTo>
                  <a:pt x="1857375" y="2714625"/>
                </a:lnTo>
                <a:lnTo>
                  <a:pt x="2085975" y="3019425"/>
                </a:lnTo>
                <a:lnTo>
                  <a:pt x="2095500" y="2590800"/>
                </a:lnTo>
                <a:lnTo>
                  <a:pt x="2390775" y="2828925"/>
                </a:lnTo>
                <a:lnTo>
                  <a:pt x="2314575" y="2428875"/>
                </a:lnTo>
                <a:lnTo>
                  <a:pt x="2667000" y="2590800"/>
                </a:lnTo>
                <a:lnTo>
                  <a:pt x="2505075" y="2238375"/>
                </a:lnTo>
                <a:lnTo>
                  <a:pt x="2905125" y="2314575"/>
                </a:lnTo>
                <a:lnTo>
                  <a:pt x="2667000" y="2019300"/>
                </a:lnTo>
                <a:lnTo>
                  <a:pt x="3095625" y="2009775"/>
                </a:lnTo>
                <a:lnTo>
                  <a:pt x="2790825" y="1781175"/>
                </a:lnTo>
                <a:lnTo>
                  <a:pt x="3228975" y="1685925"/>
                </a:lnTo>
                <a:lnTo>
                  <a:pt x="2867025" y="1543050"/>
                </a:lnTo>
                <a:lnTo>
                  <a:pt x="3305175" y="1362075"/>
                </a:lnTo>
                <a:lnTo>
                  <a:pt x="2905125" y="1295400"/>
                </a:lnTo>
                <a:lnTo>
                  <a:pt x="3314700" y="1047750"/>
                </a:lnTo>
                <a:lnTo>
                  <a:pt x="2886075" y="1066800"/>
                </a:lnTo>
                <a:lnTo>
                  <a:pt x="3267075" y="752475"/>
                </a:lnTo>
                <a:lnTo>
                  <a:pt x="2828925" y="857250"/>
                </a:lnTo>
                <a:lnTo>
                  <a:pt x="3152775" y="485775"/>
                </a:lnTo>
                <a:lnTo>
                  <a:pt x="2714625" y="666750"/>
                </a:lnTo>
                <a:lnTo>
                  <a:pt x="2981325" y="257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 rot="18900000">
            <a:off x="3864120" y="2011422"/>
            <a:ext cx="36144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00"/>
              </a:lnSpc>
            </a:pPr>
            <a:r>
              <a:rPr dirty="0" sz="270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18900000">
            <a:off x="3079605" y="2506805"/>
            <a:ext cx="958765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00"/>
              </a:lnSpc>
            </a:pPr>
            <a:r>
              <a:rPr dirty="0" sz="2700" spc="-305">
                <a:solidFill>
                  <a:srgbClr val="FF0000"/>
                </a:solidFill>
                <a:latin typeface="Times New Roman"/>
                <a:cs typeface="Times New Roman"/>
              </a:rPr>
              <a:t>MULTI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8900000">
            <a:off x="3348725" y="2819877"/>
            <a:ext cx="1165986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00"/>
              </a:lnSpc>
            </a:pPr>
            <a:r>
              <a:rPr dirty="0" sz="2700" spc="-295">
                <a:solidFill>
                  <a:srgbClr val="FF0000"/>
                </a:solidFill>
                <a:latin typeface="Times New Roman"/>
                <a:cs typeface="Times New Roman"/>
              </a:rPr>
              <a:t>PLAYER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18900000">
            <a:off x="3511393" y="3177666"/>
            <a:ext cx="1515672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00"/>
              </a:lnSpc>
            </a:pPr>
            <a:r>
              <a:rPr dirty="0" sz="2700" spc="-260">
                <a:solidFill>
                  <a:srgbClr val="FF0000"/>
                </a:solidFill>
                <a:latin typeface="Times New Roman"/>
                <a:cs typeface="Times New Roman"/>
              </a:rPr>
              <a:t>AUCTIONS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54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92375" y="5426075"/>
            <a:ext cx="2711450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First Price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Sealed</a:t>
            </a:r>
            <a:r>
              <a:rPr dirty="0" sz="2150" spc="-3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Bid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95550" y="8172450"/>
            <a:ext cx="381000" cy="9525"/>
          </a:xfrm>
          <a:custGeom>
            <a:avLst/>
            <a:gdLst/>
            <a:ahLst/>
            <a:cxnLst/>
            <a:rect l="l" t="t" r="r" b="b"/>
            <a:pathLst>
              <a:path w="381000" h="9525">
                <a:moveTo>
                  <a:pt x="0" y="0"/>
                </a:moveTo>
                <a:lnTo>
                  <a:pt x="371475" y="0"/>
                </a:lnTo>
                <a:lnTo>
                  <a:pt x="38100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36725" y="5997575"/>
            <a:ext cx="4222750" cy="24237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39700" marR="323215" indent="-114300">
              <a:lnSpc>
                <a:spcPts val="1650"/>
              </a:lnSpc>
              <a:spcBef>
                <a:spcPts val="204"/>
              </a:spcBef>
            </a:pPr>
            <a:r>
              <a:rPr dirty="0" sz="1400">
                <a:latin typeface="Arial"/>
                <a:cs typeface="Arial"/>
              </a:rPr>
              <a:t>Seller </a:t>
            </a:r>
            <a:r>
              <a:rPr dirty="0" sz="1400" spc="5">
                <a:latin typeface="Arial"/>
                <a:cs typeface="Arial"/>
              </a:rPr>
              <a:t>wants to </a:t>
            </a:r>
            <a:r>
              <a:rPr dirty="0" sz="1400">
                <a:latin typeface="Arial"/>
                <a:cs typeface="Arial"/>
              </a:rPr>
              <a:t>sell </a:t>
            </a:r>
            <a:r>
              <a:rPr dirty="0" sz="1400" spc="5">
                <a:latin typeface="Arial"/>
                <a:cs typeface="Arial"/>
              </a:rPr>
              <a:t>an </a:t>
            </a:r>
            <a:r>
              <a:rPr dirty="0" sz="1400">
                <a:latin typeface="Arial"/>
                <a:cs typeface="Arial"/>
              </a:rPr>
              <a:t>object that </a:t>
            </a:r>
            <a:r>
              <a:rPr dirty="0" sz="1400" spc="5">
                <a:latin typeface="Arial"/>
                <a:cs typeface="Arial"/>
              </a:rPr>
              <a:t>has no </a:t>
            </a:r>
            <a:r>
              <a:rPr dirty="0" sz="1400">
                <a:latin typeface="Arial"/>
                <a:cs typeface="Arial"/>
              </a:rPr>
              <a:t>value</a:t>
            </a:r>
            <a:r>
              <a:rPr dirty="0" sz="1400" spc="-19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  </a:t>
            </a:r>
            <a:r>
              <a:rPr dirty="0" sz="1400" spc="5">
                <a:latin typeface="Arial"/>
                <a:cs typeface="Arial"/>
              </a:rPr>
              <a:t>seller… anything seller is paid is pure</a:t>
            </a:r>
            <a:r>
              <a:rPr dirty="0" sz="1400" spc="-2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profit.</a:t>
            </a:r>
            <a:endParaRPr sz="1400">
              <a:latin typeface="Arial"/>
              <a:cs typeface="Arial"/>
            </a:endParaRPr>
          </a:p>
          <a:p>
            <a:pPr marL="25400" marR="1932305">
              <a:lnSpc>
                <a:spcPts val="2030"/>
              </a:lnSpc>
              <a:spcBef>
                <a:spcPts val="70"/>
              </a:spcBef>
            </a:pPr>
            <a:r>
              <a:rPr dirty="0" sz="1400" spc="5">
                <a:latin typeface="Arial"/>
                <a:cs typeface="Arial"/>
              </a:rPr>
              <a:t>There are </a:t>
            </a:r>
            <a:r>
              <a:rPr dirty="0" sz="1400" spc="10" i="1">
                <a:latin typeface="Arial"/>
                <a:cs typeface="Arial"/>
              </a:rPr>
              <a:t>n </a:t>
            </a:r>
            <a:r>
              <a:rPr dirty="0" sz="1400" spc="-5">
                <a:latin typeface="Arial"/>
                <a:cs typeface="Arial"/>
              </a:rPr>
              <a:t>available</a:t>
            </a:r>
            <a:r>
              <a:rPr dirty="0" sz="1400" spc="-10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buyers  </a:t>
            </a:r>
            <a:r>
              <a:rPr dirty="0" sz="1400" spc="5">
                <a:solidFill>
                  <a:srgbClr val="3333CC"/>
                </a:solidFill>
                <a:latin typeface="Arial"/>
                <a:cs typeface="Arial"/>
              </a:rPr>
              <a:t>Assumptions:</a:t>
            </a:r>
            <a:endParaRPr sz="1400">
              <a:latin typeface="Arial"/>
              <a:cs typeface="Arial"/>
            </a:endParaRPr>
          </a:p>
          <a:p>
            <a:pPr marL="139700" marR="751840" indent="-114300">
              <a:lnSpc>
                <a:spcPts val="1650"/>
              </a:lnSpc>
              <a:spcBef>
                <a:spcPts val="295"/>
              </a:spcBef>
              <a:buChar char="•"/>
              <a:tabLst>
                <a:tab pos="139700" algn="l"/>
              </a:tabLst>
            </a:pPr>
            <a:r>
              <a:rPr dirty="0" sz="1400" spc="10">
                <a:latin typeface="Arial"/>
                <a:cs typeface="Arial"/>
              </a:rPr>
              <a:t>Assume </a:t>
            </a:r>
            <a:r>
              <a:rPr dirty="0" sz="1400" spc="5">
                <a:latin typeface="Arial"/>
                <a:cs typeface="Arial"/>
              </a:rPr>
              <a:t>buyer </a:t>
            </a:r>
            <a:r>
              <a:rPr dirty="0" sz="1400" spc="5" i="1">
                <a:latin typeface="Arial"/>
                <a:cs typeface="Arial"/>
              </a:rPr>
              <a:t>i </a:t>
            </a:r>
            <a:r>
              <a:rPr dirty="0" sz="1400" spc="5">
                <a:latin typeface="Arial"/>
                <a:cs typeface="Arial"/>
              </a:rPr>
              <a:t>has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value for the object  </a:t>
            </a:r>
            <a:r>
              <a:rPr dirty="0" sz="1400" spc="5">
                <a:latin typeface="Arial"/>
                <a:cs typeface="Arial"/>
              </a:rPr>
              <a:t>distributed uniformly randomly in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[0…1]</a:t>
            </a:r>
            <a:r>
              <a:rPr dirty="0" sz="1400" spc="-5">
                <a:latin typeface="Symbol"/>
                <a:cs typeface="Symbol"/>
              </a:rPr>
              <a:t></a:t>
            </a:r>
            <a:r>
              <a:rPr dirty="0" sz="1400" spc="-5">
                <a:latin typeface="Arial"/>
                <a:cs typeface="Arial"/>
              </a:rPr>
              <a:t>V</a:t>
            </a:r>
            <a:r>
              <a:rPr dirty="0" baseline="-23391" sz="1425" spc="-7" i="1">
                <a:latin typeface="Arial"/>
                <a:cs typeface="Arial"/>
              </a:rPr>
              <a:t>i</a:t>
            </a:r>
            <a:endParaRPr baseline="-23391" sz="1425">
              <a:latin typeface="Arial"/>
              <a:cs typeface="Arial"/>
            </a:endParaRPr>
          </a:p>
          <a:p>
            <a:pPr marL="139700" indent="-114300">
              <a:lnSpc>
                <a:spcPct val="100000"/>
              </a:lnSpc>
              <a:spcBef>
                <a:spcPts val="295"/>
              </a:spcBef>
              <a:buChar char="•"/>
              <a:tabLst>
                <a:tab pos="139700" algn="l"/>
              </a:tabLst>
            </a:pPr>
            <a:r>
              <a:rPr dirty="0" sz="1400">
                <a:latin typeface="Arial"/>
                <a:cs typeface="Arial"/>
              </a:rPr>
              <a:t>Assume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V</a:t>
            </a:r>
            <a:r>
              <a:rPr dirty="0" sz="1400" spc="-254">
                <a:latin typeface="Arial"/>
                <a:cs typeface="Arial"/>
              </a:rPr>
              <a:t> </a:t>
            </a:r>
            <a:r>
              <a:rPr dirty="0" baseline="-23391" sz="1425" spc="-37" i="1">
                <a:latin typeface="Arial"/>
                <a:cs typeface="Arial"/>
              </a:rPr>
              <a:t>i</a:t>
            </a:r>
            <a:r>
              <a:rPr dirty="0" sz="1400" spc="-25">
                <a:latin typeface="Arial"/>
                <a:cs typeface="Arial"/>
              </a:rPr>
              <a:t>’s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independent</a:t>
            </a:r>
            <a:endParaRPr sz="1400">
              <a:latin typeface="Arial"/>
              <a:cs typeface="Arial"/>
            </a:endParaRPr>
          </a:p>
          <a:p>
            <a:pPr marL="139700" indent="-114300">
              <a:lnSpc>
                <a:spcPct val="100000"/>
              </a:lnSpc>
              <a:spcBef>
                <a:spcPts val="345"/>
              </a:spcBef>
              <a:buChar char="•"/>
              <a:tabLst>
                <a:tab pos="139700" algn="l"/>
              </a:tabLst>
            </a:pPr>
            <a:r>
              <a:rPr dirty="0" sz="1400" spc="5">
                <a:latin typeface="Arial"/>
                <a:cs typeface="Arial"/>
              </a:rPr>
              <a:t>Buyer </a:t>
            </a:r>
            <a:r>
              <a:rPr dirty="0" sz="1400" spc="5" i="1">
                <a:latin typeface="Arial"/>
                <a:cs typeface="Arial"/>
              </a:rPr>
              <a:t>i </a:t>
            </a:r>
            <a:r>
              <a:rPr dirty="0" sz="1400" spc="-5">
                <a:latin typeface="Arial"/>
                <a:cs typeface="Arial"/>
              </a:rPr>
              <a:t>does not know </a:t>
            </a:r>
            <a:r>
              <a:rPr dirty="0" sz="1400" spc="35">
                <a:latin typeface="Arial"/>
                <a:cs typeface="Arial"/>
              </a:rPr>
              <a:t>V</a:t>
            </a:r>
            <a:r>
              <a:rPr dirty="0" baseline="-23391" sz="1425" spc="52" i="1">
                <a:latin typeface="Arial"/>
                <a:cs typeface="Arial"/>
              </a:rPr>
              <a:t>j </a:t>
            </a:r>
            <a:r>
              <a:rPr dirty="0" sz="1400" spc="5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 i="1">
                <a:latin typeface="Arial"/>
                <a:cs typeface="Arial"/>
              </a:rPr>
              <a:t>i</a:t>
            </a:r>
            <a:r>
              <a:rPr dirty="0" sz="1400" spc="10">
                <a:latin typeface="Arial"/>
                <a:cs typeface="Arial"/>
              </a:rPr>
              <a:t>?</a:t>
            </a:r>
            <a:r>
              <a:rPr dirty="0" sz="1400" spc="10" i="1">
                <a:latin typeface="Arial"/>
                <a:cs typeface="Arial"/>
              </a:rPr>
              <a:t>j</a:t>
            </a:r>
            <a:endParaRPr sz="1400">
              <a:latin typeface="Arial"/>
              <a:cs typeface="Arial"/>
            </a:endParaRPr>
          </a:p>
          <a:p>
            <a:pPr marL="139700" marR="17780" indent="-114300">
              <a:lnSpc>
                <a:spcPct val="102699"/>
              </a:lnSpc>
              <a:spcBef>
                <a:spcPts val="300"/>
              </a:spcBef>
              <a:buChar char="•"/>
              <a:tabLst>
                <a:tab pos="139700" algn="l"/>
              </a:tabLst>
            </a:pPr>
            <a:r>
              <a:rPr dirty="0" sz="1400" spc="5">
                <a:latin typeface="Arial"/>
                <a:cs typeface="Arial"/>
              </a:rPr>
              <a:t>Buyer </a:t>
            </a:r>
            <a:r>
              <a:rPr dirty="0" sz="1400" spc="5" i="1">
                <a:latin typeface="Arial"/>
                <a:cs typeface="Arial"/>
              </a:rPr>
              <a:t>i </a:t>
            </a:r>
            <a:r>
              <a:rPr dirty="0" sz="1400" spc="-10">
                <a:latin typeface="Arial"/>
                <a:cs typeface="Arial"/>
              </a:rPr>
              <a:t>does know </a:t>
            </a:r>
            <a:r>
              <a:rPr dirty="0" sz="1400" spc="-15">
                <a:latin typeface="Arial"/>
                <a:cs typeface="Arial"/>
              </a:rPr>
              <a:t>all </a:t>
            </a:r>
            <a:r>
              <a:rPr dirty="0" sz="1400" spc="15">
                <a:latin typeface="Arial"/>
                <a:cs typeface="Arial"/>
              </a:rPr>
              <a:t>V</a:t>
            </a:r>
            <a:r>
              <a:rPr dirty="0" baseline="-23391" sz="1425" spc="22" i="1">
                <a:latin typeface="Arial"/>
                <a:cs typeface="Arial"/>
              </a:rPr>
              <a:t>j</a:t>
            </a:r>
            <a:r>
              <a:rPr dirty="0" sz="1400" spc="15">
                <a:latin typeface="Arial"/>
                <a:cs typeface="Arial"/>
              </a:rPr>
              <a:t>’s </a:t>
            </a:r>
            <a:r>
              <a:rPr dirty="0" sz="1400" spc="5">
                <a:latin typeface="Arial"/>
                <a:cs typeface="Arial"/>
              </a:rPr>
              <a:t>randomly generated</a:t>
            </a:r>
            <a:r>
              <a:rPr dirty="0" sz="1400" spc="-90">
                <a:latin typeface="Arial"/>
                <a:cs typeface="Arial"/>
              </a:rPr>
              <a:t> </a:t>
            </a:r>
            <a:r>
              <a:rPr dirty="0" sz="1400" spc="5">
                <a:latin typeface="Arial"/>
                <a:cs typeface="Arial"/>
              </a:rPr>
              <a:t>from  </a:t>
            </a:r>
            <a:r>
              <a:rPr dirty="0" sz="1400" spc="20">
                <a:latin typeface="Arial"/>
                <a:cs typeface="Arial"/>
              </a:rPr>
              <a:t>[0,1]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92325" y="1520825"/>
            <a:ext cx="349250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First </a:t>
            </a:r>
            <a:r>
              <a:rPr dirty="0" spc="15"/>
              <a:t>Price Sealed Bid</a:t>
            </a:r>
            <a:r>
              <a:rPr dirty="0" spc="5"/>
              <a:t> </a:t>
            </a:r>
            <a:r>
              <a:rPr dirty="0" spc="15"/>
              <a:t>Rules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36725" y="2082800"/>
            <a:ext cx="3919854" cy="2166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Each buyer writes down their</a:t>
            </a:r>
            <a:r>
              <a:rPr dirty="0" sz="1800" spc="100">
                <a:latin typeface="Arial"/>
                <a:cs typeface="Arial"/>
              </a:rPr>
              <a:t> </a:t>
            </a:r>
            <a:r>
              <a:rPr dirty="0" sz="1800" spc="-15">
                <a:latin typeface="Arial"/>
                <a:cs typeface="Arial"/>
              </a:rPr>
              <a:t>bid.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90"/>
              </a:spcBef>
              <a:tabLst>
                <a:tab pos="1887855" algn="l"/>
              </a:tabLst>
            </a:pPr>
            <a:r>
              <a:rPr dirty="0" sz="1800" spc="5">
                <a:latin typeface="Arial"/>
                <a:cs typeface="Arial"/>
              </a:rPr>
              <a:t>Call buyer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 spc="15" i="1">
                <a:latin typeface="Arial"/>
                <a:cs typeface="Arial"/>
              </a:rPr>
              <a:t>i</a:t>
            </a:r>
            <a:r>
              <a:rPr dirty="0" sz="1800" spc="15">
                <a:latin typeface="Arial"/>
                <a:cs typeface="Arial"/>
              </a:rPr>
              <a:t>’s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bid	</a:t>
            </a:r>
            <a:r>
              <a:rPr dirty="0" sz="1800" spc="35">
                <a:latin typeface="Arial"/>
                <a:cs typeface="Arial"/>
              </a:rPr>
              <a:t>g</a:t>
            </a:r>
            <a:r>
              <a:rPr dirty="0" baseline="-20833" sz="1800" spc="52" i="1">
                <a:latin typeface="Arial"/>
                <a:cs typeface="Arial"/>
              </a:rPr>
              <a:t>i</a:t>
            </a:r>
            <a:endParaRPr baseline="-20833" sz="1800">
              <a:latin typeface="Arial"/>
              <a:cs typeface="Arial"/>
            </a:endParaRPr>
          </a:p>
          <a:p>
            <a:pPr marL="25400" marR="17780">
              <a:lnSpc>
                <a:spcPts val="2100"/>
              </a:lnSpc>
              <a:spcBef>
                <a:spcPts val="1485"/>
              </a:spcBef>
            </a:pPr>
            <a:r>
              <a:rPr dirty="0" sz="1800" spc="-5">
                <a:latin typeface="Arial"/>
                <a:cs typeface="Arial"/>
              </a:rPr>
              <a:t>Buyer who wrote highest bid must </a:t>
            </a:r>
            <a:r>
              <a:rPr dirty="0" sz="1800" spc="-10">
                <a:latin typeface="Arial"/>
                <a:cs typeface="Arial"/>
              </a:rPr>
              <a:t>buy  </a:t>
            </a:r>
            <a:r>
              <a:rPr dirty="0" sz="1800" spc="-5">
                <a:latin typeface="Arial"/>
                <a:cs typeface="Arial"/>
              </a:rPr>
              <a:t>object </a:t>
            </a:r>
            <a:r>
              <a:rPr dirty="0" sz="1800">
                <a:latin typeface="Arial"/>
                <a:cs typeface="Arial"/>
              </a:rPr>
              <a:t>from </a:t>
            </a:r>
            <a:r>
              <a:rPr dirty="0" sz="1800" spc="-5">
                <a:latin typeface="Arial"/>
                <a:cs typeface="Arial"/>
              </a:rPr>
              <a:t>seller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price=bid</a:t>
            </a:r>
            <a:endParaRPr sz="1800">
              <a:latin typeface="Arial"/>
              <a:cs typeface="Arial"/>
            </a:endParaRPr>
          </a:p>
          <a:p>
            <a:pPr marL="25400" marR="177800">
              <a:lnSpc>
                <a:spcPts val="2100"/>
              </a:lnSpc>
              <a:spcBef>
                <a:spcPts val="1425"/>
              </a:spcBef>
            </a:pPr>
            <a:r>
              <a:rPr dirty="0" sz="1800" spc="-5" b="1">
                <a:solidFill>
                  <a:srgbClr val="3333CC"/>
                </a:solidFill>
                <a:latin typeface="Arial"/>
                <a:cs typeface="Arial"/>
              </a:rPr>
              <a:t>Question: </a:t>
            </a:r>
            <a:r>
              <a:rPr dirty="0" sz="1800" spc="-5">
                <a:latin typeface="Arial"/>
                <a:cs typeface="Arial"/>
              </a:rPr>
              <a:t>Why is “bid </a:t>
            </a:r>
            <a:r>
              <a:rPr dirty="0" sz="1800">
                <a:latin typeface="Arial"/>
                <a:cs typeface="Arial"/>
              </a:rPr>
              <a:t>= </a:t>
            </a:r>
            <a:r>
              <a:rPr dirty="0" sz="1800" spc="-20">
                <a:latin typeface="Arial"/>
                <a:cs typeface="Arial"/>
              </a:rPr>
              <a:t>V</a:t>
            </a:r>
            <a:r>
              <a:rPr dirty="0" baseline="-20833" sz="1800" spc="-30" i="1">
                <a:latin typeface="Arial"/>
                <a:cs typeface="Arial"/>
              </a:rPr>
              <a:t>i</a:t>
            </a:r>
            <a:r>
              <a:rPr dirty="0" sz="1800" spc="-20">
                <a:latin typeface="Arial"/>
                <a:cs typeface="Arial"/>
              </a:rPr>
              <a:t>” </a:t>
            </a:r>
            <a:r>
              <a:rPr dirty="0" sz="1800" spc="-5">
                <a:latin typeface="Arial"/>
                <a:cs typeface="Arial"/>
              </a:rPr>
              <a:t>a </a:t>
            </a:r>
            <a:r>
              <a:rPr dirty="0" sz="1800" spc="-10">
                <a:latin typeface="Arial"/>
                <a:cs typeface="Arial"/>
              </a:rPr>
              <a:t>stupid  </a:t>
            </a:r>
            <a:r>
              <a:rPr dirty="0" sz="1800" spc="-5">
                <a:latin typeface="Arial"/>
                <a:cs typeface="Arial"/>
              </a:rPr>
              <a:t>strategy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??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76475" y="5502275"/>
            <a:ext cx="3299460" cy="1389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09550" marR="159385" indent="-209550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Auction Analysis: Back to  </a:t>
            </a: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Bayesian Nash</a:t>
            </a:r>
            <a:r>
              <a:rPr dirty="0" sz="2150" spc="-3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Equils</a:t>
            </a:r>
            <a:endParaRPr sz="2150">
              <a:latin typeface="Arial"/>
              <a:cs typeface="Arial"/>
            </a:endParaRPr>
          </a:p>
          <a:p>
            <a:pPr marL="1114425" marR="5080">
              <a:lnSpc>
                <a:spcPct val="104800"/>
              </a:lnSpc>
              <a:spcBef>
                <a:spcPts val="1535"/>
              </a:spcBef>
            </a:pPr>
            <a:r>
              <a:rPr dirty="0" sz="1550" spc="10">
                <a:latin typeface="Arial"/>
                <a:cs typeface="Arial"/>
              </a:rPr>
              <a:t>We’ll assume that </a:t>
            </a:r>
            <a:r>
              <a:rPr dirty="0" sz="1550" spc="5">
                <a:latin typeface="Arial"/>
                <a:cs typeface="Arial"/>
              </a:rPr>
              <a:t>all  </a:t>
            </a:r>
            <a:r>
              <a:rPr dirty="0" sz="1550" spc="10">
                <a:latin typeface="Arial"/>
                <a:cs typeface="Arial"/>
              </a:rPr>
              <a:t>players other than </a:t>
            </a:r>
            <a:r>
              <a:rPr dirty="0" sz="1550" spc="5" i="1">
                <a:latin typeface="Arial"/>
                <a:cs typeface="Arial"/>
              </a:rPr>
              <a:t>i </a:t>
            </a:r>
            <a:r>
              <a:rPr dirty="0" sz="1550" spc="10">
                <a:latin typeface="Arial"/>
                <a:cs typeface="Arial"/>
              </a:rPr>
              <a:t>do</a:t>
            </a:r>
            <a:r>
              <a:rPr dirty="0" sz="1550" spc="85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a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2800" y="6809105"/>
            <a:ext cx="2330450" cy="61595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1550" spc="10">
                <a:latin typeface="Arial"/>
                <a:cs typeface="Arial"/>
              </a:rPr>
              <a:t>linear</a:t>
            </a:r>
            <a:r>
              <a:rPr dirty="0" sz="1550" spc="20">
                <a:latin typeface="Arial"/>
                <a:cs typeface="Arial"/>
              </a:rPr>
              <a:t> </a:t>
            </a:r>
            <a:r>
              <a:rPr dirty="0" sz="1550" spc="15">
                <a:latin typeface="Arial"/>
                <a:cs typeface="Arial"/>
              </a:rPr>
              <a:t>strategy:</a:t>
            </a:r>
            <a:endParaRPr sz="1550">
              <a:latin typeface="Arial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65"/>
              </a:spcBef>
              <a:tabLst>
                <a:tab pos="1618615" algn="l"/>
              </a:tabLst>
            </a:pPr>
            <a:r>
              <a:rPr dirty="0" sz="1550" spc="5">
                <a:latin typeface="Arial"/>
                <a:cs typeface="Arial"/>
              </a:rPr>
              <a:t>g</a:t>
            </a:r>
            <a:r>
              <a:rPr dirty="0" baseline="-21164" sz="1575" spc="7" i="1">
                <a:latin typeface="Arial"/>
                <a:cs typeface="Arial"/>
              </a:rPr>
              <a:t>j</a:t>
            </a:r>
            <a:r>
              <a:rPr dirty="0" sz="1550" spc="5">
                <a:latin typeface="Arial"/>
                <a:cs typeface="Arial"/>
              </a:rPr>
              <a:t>*(V</a:t>
            </a:r>
            <a:r>
              <a:rPr dirty="0" baseline="-21164" sz="1575" spc="7" i="1">
                <a:latin typeface="Arial"/>
                <a:cs typeface="Arial"/>
              </a:rPr>
              <a:t>j</a:t>
            </a:r>
            <a:r>
              <a:rPr dirty="0" sz="1550" spc="5">
                <a:latin typeface="Arial"/>
                <a:cs typeface="Arial"/>
              </a:rPr>
              <a:t>)</a:t>
            </a:r>
            <a:r>
              <a:rPr dirty="0" sz="1550" spc="85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=</a:t>
            </a:r>
            <a:r>
              <a:rPr dirty="0" sz="1550" spc="9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m</a:t>
            </a:r>
            <a:r>
              <a:rPr dirty="0" baseline="-21164" sz="1575" spc="-37">
                <a:latin typeface="Arial"/>
                <a:cs typeface="Arial"/>
              </a:rPr>
              <a:t>j</a:t>
            </a:r>
            <a:r>
              <a:rPr dirty="0" sz="1550" spc="-25">
                <a:latin typeface="Arial"/>
                <a:cs typeface="Arial"/>
              </a:rPr>
              <a:t>V</a:t>
            </a:r>
            <a:r>
              <a:rPr dirty="0" baseline="-21164" sz="1575" spc="-37">
                <a:latin typeface="Arial"/>
                <a:cs typeface="Arial"/>
              </a:rPr>
              <a:t>j	</a:t>
            </a:r>
            <a:r>
              <a:rPr dirty="0" sz="1550" spc="15">
                <a:latin typeface="Arial"/>
                <a:cs typeface="Arial"/>
              </a:rPr>
              <a:t>for </a:t>
            </a:r>
            <a:r>
              <a:rPr dirty="0" sz="1550" spc="5" i="1">
                <a:latin typeface="Arial"/>
                <a:cs typeface="Arial"/>
              </a:rPr>
              <a:t>j </a:t>
            </a:r>
            <a:r>
              <a:rPr dirty="0" sz="1550" spc="10">
                <a:latin typeface="Arial"/>
                <a:cs typeface="Arial"/>
              </a:rPr>
              <a:t>?</a:t>
            </a:r>
            <a:r>
              <a:rPr dirty="0" sz="1550" spc="15">
                <a:latin typeface="Arial"/>
                <a:cs typeface="Arial"/>
              </a:rPr>
              <a:t> </a:t>
            </a:r>
            <a:r>
              <a:rPr dirty="0" sz="1550" spc="5" i="1">
                <a:latin typeface="Arial"/>
                <a:cs typeface="Arial"/>
              </a:rPr>
              <a:t>i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125" y="7740650"/>
            <a:ext cx="4203700" cy="926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28775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Arial"/>
                <a:cs typeface="Arial"/>
              </a:rPr>
              <a:t>Then what should </a:t>
            </a:r>
            <a:r>
              <a:rPr dirty="0" sz="1550" spc="5" i="1">
                <a:latin typeface="Arial"/>
                <a:cs typeface="Arial"/>
              </a:rPr>
              <a:t>i </a:t>
            </a:r>
            <a:r>
              <a:rPr dirty="0" sz="1550" spc="10">
                <a:latin typeface="Arial"/>
                <a:cs typeface="Arial"/>
              </a:rPr>
              <a:t>do</a:t>
            </a:r>
            <a:r>
              <a:rPr dirty="0" sz="1550" spc="130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?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tabLst>
                <a:tab pos="28949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56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61992" y="6559020"/>
            <a:ext cx="1657350" cy="1495425"/>
          </a:xfrm>
          <a:custGeom>
            <a:avLst/>
            <a:gdLst/>
            <a:ahLst/>
            <a:cxnLst/>
            <a:rect l="l" t="t" r="r" b="b"/>
            <a:pathLst>
              <a:path w="1657350" h="1495425">
                <a:moveTo>
                  <a:pt x="1343025" y="390525"/>
                </a:moveTo>
                <a:lnTo>
                  <a:pt x="0" y="390525"/>
                </a:lnTo>
                <a:lnTo>
                  <a:pt x="0" y="1495425"/>
                </a:lnTo>
                <a:lnTo>
                  <a:pt x="1343025" y="1495425"/>
                </a:lnTo>
                <a:lnTo>
                  <a:pt x="1343025" y="390525"/>
                </a:lnTo>
                <a:close/>
              </a:path>
              <a:path w="1657350" h="1495425">
                <a:moveTo>
                  <a:pt x="1657350" y="0"/>
                </a:moveTo>
                <a:lnTo>
                  <a:pt x="781050" y="390525"/>
                </a:lnTo>
                <a:lnTo>
                  <a:pt x="1123950" y="390525"/>
                </a:lnTo>
                <a:lnTo>
                  <a:pt x="165735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61992" y="6559020"/>
            <a:ext cx="1657350" cy="1495425"/>
          </a:xfrm>
          <a:custGeom>
            <a:avLst/>
            <a:gdLst/>
            <a:ahLst/>
            <a:cxnLst/>
            <a:rect l="l" t="t" r="r" b="b"/>
            <a:pathLst>
              <a:path w="1657350" h="1495425">
                <a:moveTo>
                  <a:pt x="0" y="390525"/>
                </a:moveTo>
                <a:lnTo>
                  <a:pt x="0" y="1495425"/>
                </a:lnTo>
                <a:lnTo>
                  <a:pt x="1343025" y="1495425"/>
                </a:lnTo>
                <a:lnTo>
                  <a:pt x="1343025" y="390525"/>
                </a:lnTo>
                <a:lnTo>
                  <a:pt x="1123950" y="390525"/>
                </a:lnTo>
                <a:lnTo>
                  <a:pt x="1657350" y="0"/>
                </a:lnTo>
                <a:lnTo>
                  <a:pt x="781050" y="390525"/>
                </a:lnTo>
                <a:lnTo>
                  <a:pt x="0" y="390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00225" y="7035800"/>
            <a:ext cx="1217930" cy="9359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Arial"/>
                <a:cs typeface="Arial"/>
              </a:rPr>
              <a:t>This assumption </a:t>
            </a:r>
            <a:r>
              <a:rPr dirty="0" sz="950" spc="10">
                <a:latin typeface="Arial"/>
                <a:cs typeface="Arial"/>
              </a:rPr>
              <a:t>is  </a:t>
            </a:r>
            <a:r>
              <a:rPr dirty="0" sz="950" spc="15">
                <a:latin typeface="Arial"/>
                <a:cs typeface="Arial"/>
              </a:rPr>
              <a:t>completely</a:t>
            </a:r>
            <a:r>
              <a:rPr dirty="0" sz="950" spc="-6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unjustified  </a:t>
            </a:r>
            <a:r>
              <a:rPr dirty="0" sz="950" spc="10">
                <a:latin typeface="Arial"/>
                <a:cs typeface="Arial"/>
              </a:rPr>
              <a:t>right </a:t>
            </a:r>
            <a:r>
              <a:rPr dirty="0" sz="950" spc="15">
                <a:latin typeface="Arial"/>
                <a:cs typeface="Arial"/>
              </a:rPr>
              <a:t>now. Later </a:t>
            </a:r>
            <a:r>
              <a:rPr dirty="0" sz="950" spc="10">
                <a:latin typeface="Arial"/>
                <a:cs typeface="Arial"/>
              </a:rPr>
              <a:t>we’ll  see why </a:t>
            </a:r>
            <a:r>
              <a:rPr dirty="0" sz="950">
                <a:latin typeface="Arial"/>
                <a:cs typeface="Arial"/>
              </a:rPr>
              <a:t>it </a:t>
            </a:r>
            <a:r>
              <a:rPr dirty="0" sz="950" spc="10">
                <a:latin typeface="Arial"/>
                <a:cs typeface="Arial"/>
              </a:rPr>
              <a:t>was </a:t>
            </a:r>
            <a:r>
              <a:rPr dirty="0" sz="950" spc="5">
                <a:latin typeface="Arial"/>
                <a:cs typeface="Arial"/>
              </a:rPr>
              <a:t>an  </a:t>
            </a:r>
            <a:r>
              <a:rPr dirty="0" sz="950" spc="15">
                <a:latin typeface="Arial"/>
                <a:cs typeface="Arial"/>
              </a:rPr>
              <a:t>okay assumption to  </a:t>
            </a:r>
            <a:r>
              <a:rPr dirty="0" sz="950">
                <a:latin typeface="Arial"/>
                <a:cs typeface="Arial"/>
              </a:rPr>
              <a:t>make.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3350" y="1690914"/>
            <a:ext cx="113030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20">
                <a:latin typeface="Symbol"/>
                <a:cs typeface="Symbol"/>
              </a:rPr>
              <a:t>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38425" y="1638612"/>
            <a:ext cx="51244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50" spc="15" i="1">
                <a:latin typeface="Times New Roman"/>
                <a:cs typeface="Times New Roman"/>
              </a:rPr>
              <a:t>g </a:t>
            </a:r>
            <a:r>
              <a:rPr dirty="0" sz="1700" spc="-90">
                <a:latin typeface="Symbol"/>
                <a:cs typeface="Symbol"/>
              </a:rPr>
              <a:t></a:t>
            </a:r>
            <a:r>
              <a:rPr dirty="0" sz="1250" spc="-90" i="1">
                <a:latin typeface="Times New Roman"/>
                <a:cs typeface="Times New Roman"/>
              </a:rPr>
              <a:t>v </a:t>
            </a:r>
            <a:r>
              <a:rPr dirty="0" sz="1700" spc="-150">
                <a:latin typeface="Symbol"/>
                <a:cs typeface="Symbol"/>
              </a:rPr>
              <a:t></a:t>
            </a:r>
            <a:r>
              <a:rPr dirty="0" sz="1700" spc="-17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3675" y="1806575"/>
            <a:ext cx="22034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80340" algn="l"/>
              </a:tabLst>
            </a:pPr>
            <a:r>
              <a:rPr dirty="0" sz="750" i="1">
                <a:latin typeface="Times New Roman"/>
                <a:cs typeface="Times New Roman"/>
              </a:rPr>
              <a:t>i	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19550" y="1824264"/>
            <a:ext cx="74231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ts val="900"/>
              </a:lnSpc>
              <a:spcBef>
                <a:spcPts val="135"/>
              </a:spcBef>
            </a:pPr>
            <a:r>
              <a:rPr dirty="0" baseline="26666" sz="1875" spc="15">
                <a:latin typeface="Symbol"/>
                <a:cs typeface="Symbol"/>
              </a:rPr>
              <a:t></a:t>
            </a:r>
            <a:r>
              <a:rPr dirty="0" baseline="26666" sz="1875" spc="15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play </a:t>
            </a:r>
            <a:r>
              <a:rPr dirty="0" sz="1250" spc="15" i="1">
                <a:latin typeface="Times New Roman"/>
                <a:cs typeface="Times New Roman"/>
              </a:rPr>
              <a:t>g</a:t>
            </a:r>
            <a:r>
              <a:rPr dirty="0" sz="1250" spc="35" i="1">
                <a:latin typeface="Times New Roman"/>
                <a:cs typeface="Times New Roman"/>
              </a:rPr>
              <a:t> </a:t>
            </a:r>
            <a:r>
              <a:rPr dirty="0" baseline="26666" sz="1875" spc="15">
                <a:latin typeface="Symbol"/>
                <a:cs typeface="Symbol"/>
              </a:rPr>
              <a:t></a:t>
            </a:r>
            <a:endParaRPr baseline="26666" sz="1875">
              <a:latin typeface="Symbol"/>
              <a:cs typeface="Symbol"/>
            </a:endParaRPr>
          </a:p>
          <a:p>
            <a:pPr marL="38100">
              <a:lnSpc>
                <a:spcPts val="900"/>
              </a:lnSpc>
              <a:tabLst>
                <a:tab pos="628015" algn="l"/>
              </a:tabLst>
            </a:pPr>
            <a:r>
              <a:rPr dirty="0" sz="1250" spc="10">
                <a:latin typeface="Symbol"/>
                <a:cs typeface="Symbol"/>
              </a:rPr>
              <a:t>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57650" y="1586139"/>
            <a:ext cx="666115" cy="2216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250" spc="20">
                <a:latin typeface="Symbol"/>
                <a:cs typeface="Symbol"/>
              </a:rPr>
              <a:t></a:t>
            </a:r>
            <a:r>
              <a:rPr dirty="0" baseline="2222" sz="1875" spc="30">
                <a:latin typeface="Times New Roman"/>
                <a:cs typeface="Times New Roman"/>
              </a:rPr>
              <a:t>Profit</a:t>
            </a:r>
            <a:r>
              <a:rPr dirty="0" baseline="2222" sz="1875" spc="-254">
                <a:latin typeface="Times New Roman"/>
                <a:cs typeface="Times New Roman"/>
              </a:rPr>
              <a:t> </a:t>
            </a:r>
            <a:r>
              <a:rPr dirty="0" baseline="2222" sz="1875" spc="22">
                <a:latin typeface="Times New Roman"/>
                <a:cs typeface="Times New Roman"/>
              </a:rPr>
              <a:t>if</a:t>
            </a:r>
            <a:r>
              <a:rPr dirty="0" baseline="2222" sz="1875" spc="-262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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1825" y="1616852"/>
            <a:ext cx="774700" cy="4629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290"/>
              </a:spcBef>
            </a:pPr>
            <a:r>
              <a:rPr dirty="0" sz="1900" spc="35">
                <a:latin typeface="Times New Roman"/>
                <a:cs typeface="Times New Roman"/>
              </a:rPr>
              <a:t>ar</a:t>
            </a:r>
            <a:r>
              <a:rPr dirty="0" sz="1900" spc="110">
                <a:latin typeface="Times New Roman"/>
                <a:cs typeface="Times New Roman"/>
              </a:rPr>
              <a:t>g</a:t>
            </a:r>
            <a:r>
              <a:rPr dirty="0" sz="1900" spc="30">
                <a:latin typeface="Times New Roman"/>
                <a:cs typeface="Times New Roman"/>
              </a:rPr>
              <a:t>max</a:t>
            </a:r>
            <a:endParaRPr sz="1900">
              <a:latin typeface="Times New Roman"/>
              <a:cs typeface="Times New Roman"/>
            </a:endParaRPr>
          </a:p>
          <a:p>
            <a:pPr algn="ctr" marR="13970">
              <a:lnSpc>
                <a:spcPct val="100000"/>
              </a:lnSpc>
              <a:spcBef>
                <a:spcPts val="70"/>
              </a:spcBef>
            </a:pPr>
            <a:r>
              <a:rPr dirty="0" sz="750" i="1">
                <a:latin typeface="Times New Roman"/>
                <a:cs typeface="Times New Roman"/>
              </a:rPr>
              <a:t>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3675" y="1692275"/>
            <a:ext cx="6032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Times New Roman"/>
                <a:cs typeface="Times New Roman"/>
              </a:rPr>
              <a:t>*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58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6150" y="6096000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86100" y="7496175"/>
            <a:ext cx="180975" cy="247650"/>
          </a:xfrm>
          <a:custGeom>
            <a:avLst/>
            <a:gdLst/>
            <a:ahLst/>
            <a:cxnLst/>
            <a:rect l="l" t="t" r="r" b="b"/>
            <a:pathLst>
              <a:path w="180975" h="247650">
                <a:moveTo>
                  <a:pt x="180975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81375" y="7598233"/>
            <a:ext cx="3937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9825" y="7598233"/>
            <a:ext cx="22034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0340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5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6075" y="5855158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 i="1">
                <a:latin typeface="Times New Roman"/>
                <a:cs typeface="Times New Roman"/>
              </a:rPr>
              <a:t>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19325" y="5759908"/>
            <a:ext cx="22034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0340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5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14700" y="7482900"/>
            <a:ext cx="8509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 i="1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90875" y="7568625"/>
            <a:ext cx="939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5625" y="7444800"/>
            <a:ext cx="939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19350" y="7483933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*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9325" y="5645608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*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14550" y="7335636"/>
            <a:ext cx="1215390" cy="3975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1161415" algn="l"/>
              </a:tabLst>
            </a:pPr>
            <a:r>
              <a:rPr dirty="0" sz="1250" spc="25">
                <a:latin typeface="Symbol"/>
                <a:cs typeface="Symbol"/>
              </a:rPr>
              <a:t>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 spc="-65" i="1">
                <a:latin typeface="Times New Roman"/>
                <a:cs typeface="Times New Roman"/>
              </a:rPr>
              <a:t> </a:t>
            </a:r>
            <a:r>
              <a:rPr dirty="0" sz="1650" spc="-180">
                <a:latin typeface="Symbol"/>
                <a:cs typeface="Symbol"/>
              </a:rPr>
              <a:t></a:t>
            </a:r>
            <a:r>
              <a:rPr dirty="0" sz="1250" spc="10" i="1">
                <a:latin typeface="Times New Roman"/>
                <a:cs typeface="Times New Roman"/>
              </a:rPr>
              <a:t>v</a:t>
            </a:r>
            <a:r>
              <a:rPr dirty="0" sz="1250" spc="90" i="1">
                <a:latin typeface="Times New Roman"/>
                <a:cs typeface="Times New Roman"/>
              </a:rPr>
              <a:t> </a:t>
            </a:r>
            <a:r>
              <a:rPr dirty="0" sz="1650" spc="-135">
                <a:latin typeface="Symbol"/>
                <a:cs typeface="Symbol"/>
              </a:rPr>
              <a:t></a:t>
            </a:r>
            <a:r>
              <a:rPr dirty="0" sz="1650" spc="-23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2400" spc="-655">
                <a:latin typeface="Symbol"/>
                <a:cs typeface="Symbol"/>
              </a:rPr>
              <a:t></a:t>
            </a:r>
            <a:r>
              <a:rPr dirty="0" sz="1250" spc="120">
                <a:latin typeface="Times New Roman"/>
                <a:cs typeface="Times New Roman"/>
              </a:rPr>
              <a:t>1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2400" spc="-505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52875" y="6578025"/>
            <a:ext cx="8953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5">
                <a:latin typeface="Symbol"/>
                <a:cs typeface="Symbol"/>
              </a:rPr>
              <a:t>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24075" y="6329308"/>
            <a:ext cx="631825" cy="5892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120014">
              <a:lnSpc>
                <a:spcPct val="100000"/>
              </a:lnSpc>
              <a:spcBef>
                <a:spcPts val="484"/>
              </a:spcBef>
            </a:pPr>
            <a:r>
              <a:rPr dirty="0" sz="750" spc="-5" i="1">
                <a:latin typeface="Times New Roman"/>
                <a:cs typeface="Times New Roman"/>
              </a:rPr>
              <a:t>g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9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arg</a:t>
            </a:r>
            <a:r>
              <a:rPr dirty="0" sz="1250" spc="-18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max</a:t>
            </a:r>
            <a:endParaRPr sz="1250">
              <a:latin typeface="Times New Roman"/>
              <a:cs typeface="Times New Roman"/>
            </a:endParaRPr>
          </a:p>
          <a:p>
            <a:pPr algn="ctr" marL="120014">
              <a:lnSpc>
                <a:spcPct val="100000"/>
              </a:lnSpc>
              <a:spcBef>
                <a:spcPts val="50"/>
              </a:spcBef>
            </a:pPr>
            <a:r>
              <a:rPr dirty="0" sz="750" spc="-5" i="1">
                <a:latin typeface="Times New Roman"/>
                <a:cs typeface="Times New Roman"/>
              </a:rPr>
              <a:t>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4825" y="6339901"/>
            <a:ext cx="9328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56615" algn="l"/>
              </a:tabLst>
            </a:pPr>
            <a:r>
              <a:rPr dirty="0" sz="1250" spc="10">
                <a:latin typeface="Symbol"/>
                <a:cs typeface="Symbol"/>
              </a:rPr>
              <a:t>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14825" y="6073201"/>
            <a:ext cx="9328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51790" algn="l"/>
                <a:tab pos="856615" algn="l"/>
              </a:tabLst>
            </a:pPr>
            <a:r>
              <a:rPr dirty="0" sz="1250" spc="10">
                <a:latin typeface="Symbol"/>
                <a:cs typeface="Symbol"/>
              </a:rPr>
              <a:t>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2222" sz="1875" spc="15" i="1">
                <a:latin typeface="Times New Roman"/>
                <a:cs typeface="Times New Roman"/>
              </a:rPr>
              <a:t>g</a:t>
            </a:r>
            <a:r>
              <a:rPr dirty="0" baseline="2222" sz="1875" spc="-82" i="1">
                <a:latin typeface="Times New Roman"/>
                <a:cs typeface="Times New Roman"/>
              </a:rPr>
              <a:t> </a:t>
            </a:r>
            <a:r>
              <a:rPr dirty="0" baseline="2222" sz="1875" spc="37">
                <a:latin typeface="Times New Roman"/>
                <a:cs typeface="Times New Roman"/>
              </a:rPr>
              <a:t>i</a:t>
            </a:r>
            <a:r>
              <a:rPr dirty="0" baseline="2222" sz="1875" spc="15">
                <a:latin typeface="Times New Roman"/>
                <a:cs typeface="Times New Roman"/>
              </a:rPr>
              <a:t>s</a:t>
            </a:r>
            <a:r>
              <a:rPr dirty="0" baseline="2222" sz="1875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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8425" y="6301801"/>
            <a:ext cx="13646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8888" sz="1875" spc="7">
                <a:latin typeface="Symbol"/>
                <a:cs typeface="Symbol"/>
              </a:rPr>
              <a:t></a:t>
            </a:r>
            <a:r>
              <a:rPr dirty="0" baseline="42222" sz="1875" spc="7">
                <a:latin typeface="Times New Roman"/>
                <a:cs typeface="Times New Roman"/>
              </a:rPr>
              <a:t>Prob</a:t>
            </a:r>
            <a:r>
              <a:rPr dirty="0" baseline="26666" sz="1875" spc="7">
                <a:latin typeface="Symbol"/>
                <a:cs typeface="Symbol"/>
              </a:rPr>
              <a:t></a:t>
            </a:r>
            <a:r>
              <a:rPr dirty="0" sz="1250" spc="5">
                <a:latin typeface="Times New Roman"/>
                <a:cs typeface="Times New Roman"/>
              </a:rPr>
              <a:t>winning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Times New Roman"/>
                <a:cs typeface="Times New Roman"/>
              </a:rPr>
              <a:t>bid</a:t>
            </a:r>
            <a:r>
              <a:rPr dirty="0" baseline="26666" sz="1875" spc="44">
                <a:latin typeface="Symbol"/>
                <a:cs typeface="Symbol"/>
              </a:rPr>
              <a:t></a:t>
            </a:r>
            <a:endParaRPr baseline="26666" sz="1875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33825" y="6358951"/>
            <a:ext cx="628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0675" y="6301801"/>
            <a:ext cx="58293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8888" sz="1875" spc="15">
                <a:latin typeface="Symbol"/>
                <a:cs typeface="Symbol"/>
              </a:rPr>
              <a:t></a:t>
            </a:r>
            <a:r>
              <a:rPr dirty="0" baseline="28888" sz="1875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play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6075" y="6358951"/>
            <a:ext cx="755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>
                <a:latin typeface="Symbol"/>
                <a:cs typeface="Symbol"/>
              </a:rPr>
              <a:t>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98675" y="6177976"/>
            <a:ext cx="1936114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arg </a:t>
            </a:r>
            <a:r>
              <a:rPr dirty="0" sz="1250" spc="-10">
                <a:latin typeface="Times New Roman"/>
                <a:cs typeface="Times New Roman"/>
              </a:rPr>
              <a:t>max </a:t>
            </a:r>
            <a:r>
              <a:rPr dirty="0" sz="1250" spc="40">
                <a:latin typeface="Symbol"/>
                <a:cs typeface="Symbol"/>
              </a:rPr>
              <a:t></a:t>
            </a:r>
            <a:r>
              <a:rPr dirty="0" baseline="42222" sz="1875" spc="60">
                <a:latin typeface="Symbol"/>
                <a:cs typeface="Symbol"/>
              </a:rPr>
              <a:t></a:t>
            </a:r>
            <a:r>
              <a:rPr dirty="0" baseline="40000" sz="1875" spc="60">
                <a:latin typeface="Times New Roman"/>
                <a:cs typeface="Times New Roman"/>
              </a:rPr>
              <a:t>Profitif 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-155" i="1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wins </a:t>
            </a:r>
            <a:r>
              <a:rPr dirty="0" baseline="42222" sz="1875" spc="15">
                <a:latin typeface="Symbol"/>
                <a:cs typeface="Symbol"/>
              </a:rPr>
              <a:t></a:t>
            </a:r>
            <a:endParaRPr baseline="42222" sz="1875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95650" y="5701726"/>
            <a:ext cx="6661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89915" algn="l"/>
              </a:tabLst>
            </a:pPr>
            <a:r>
              <a:rPr dirty="0" sz="1250" spc="10">
                <a:latin typeface="Symbol"/>
                <a:cs typeface="Symbol"/>
              </a:rPr>
              <a:t>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70250" y="5777926"/>
            <a:ext cx="7169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13333" sz="1875" spc="15">
                <a:latin typeface="Symbol"/>
                <a:cs typeface="Symbol"/>
              </a:rPr>
              <a:t></a:t>
            </a:r>
            <a:r>
              <a:rPr dirty="0" baseline="-13333" sz="1875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play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50" i="1">
                <a:latin typeface="Times New Roman"/>
                <a:cs typeface="Times New Roman"/>
              </a:rPr>
              <a:t> </a:t>
            </a:r>
            <a:r>
              <a:rPr dirty="0" baseline="-13333" sz="1875" spc="15">
                <a:latin typeface="Symbol"/>
                <a:cs typeface="Symbol"/>
              </a:rPr>
              <a:t></a:t>
            </a:r>
            <a:endParaRPr baseline="-13333" sz="1875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95650" y="5539801"/>
            <a:ext cx="6661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40">
                <a:latin typeface="Symbol"/>
                <a:cs typeface="Symbol"/>
              </a:rPr>
              <a:t></a:t>
            </a:r>
            <a:r>
              <a:rPr dirty="0" baseline="2222" sz="1875" spc="60">
                <a:latin typeface="Times New Roman"/>
                <a:cs typeface="Times New Roman"/>
              </a:rPr>
              <a:t>Profitif</a:t>
            </a:r>
            <a:r>
              <a:rPr dirty="0" baseline="2222" sz="1875" spc="-292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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24075" y="5602051"/>
            <a:ext cx="117919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0" i="1">
                <a:latin typeface="Times New Roman"/>
                <a:cs typeface="Times New Roman"/>
              </a:rPr>
              <a:t>g </a:t>
            </a:r>
            <a:r>
              <a:rPr dirty="0" sz="1650" spc="-85">
                <a:latin typeface="Symbol"/>
                <a:cs typeface="Symbol"/>
              </a:rPr>
              <a:t></a:t>
            </a:r>
            <a:r>
              <a:rPr dirty="0" sz="1250" spc="-85" i="1">
                <a:latin typeface="Times New Roman"/>
                <a:cs typeface="Times New Roman"/>
              </a:rPr>
              <a:t>v </a:t>
            </a:r>
            <a:r>
              <a:rPr dirty="0" sz="1650" spc="-135">
                <a:latin typeface="Symbol"/>
                <a:cs typeface="Symbol"/>
              </a:rPr>
              <a:t></a:t>
            </a:r>
            <a:r>
              <a:rPr dirty="0" sz="1650" spc="-13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arg </a:t>
            </a:r>
            <a:r>
              <a:rPr dirty="0" sz="1250" spc="-10">
                <a:latin typeface="Times New Roman"/>
                <a:cs typeface="Times New Roman"/>
              </a:rPr>
              <a:t>max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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98675" y="7145101"/>
            <a:ext cx="269748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-55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suc</a:t>
            </a:r>
            <a:r>
              <a:rPr dirty="0" sz="1250" spc="10">
                <a:latin typeface="Times New Roman"/>
                <a:cs typeface="Times New Roman"/>
              </a:rPr>
              <a:t>h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tha</a:t>
            </a:r>
            <a:r>
              <a:rPr dirty="0" sz="1250" spc="5">
                <a:latin typeface="Times New Roman"/>
                <a:cs typeface="Times New Roman"/>
              </a:rPr>
              <a:t>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650" spc="-180">
                <a:latin typeface="Symbol"/>
                <a:cs typeface="Symbol"/>
              </a:rPr>
              <a:t></a:t>
            </a:r>
            <a:r>
              <a:rPr dirty="0" sz="1250" spc="10" i="1">
                <a:latin typeface="Times New Roman"/>
                <a:cs typeface="Times New Roman"/>
              </a:rPr>
              <a:t>n</a:t>
            </a:r>
            <a:r>
              <a:rPr dirty="0" sz="1250" spc="-55" i="1">
                <a:latin typeface="Times New Roman"/>
                <a:cs typeface="Times New Roman"/>
              </a:rPr>
              <a:t> </a:t>
            </a:r>
            <a:r>
              <a:rPr dirty="0" sz="1250" spc="60">
                <a:latin typeface="Symbol"/>
                <a:cs typeface="Symbol"/>
              </a:rPr>
              <a:t></a:t>
            </a:r>
            <a:r>
              <a:rPr dirty="0" sz="1250" spc="-30">
                <a:latin typeface="Times New Roman"/>
                <a:cs typeface="Times New Roman"/>
              </a:rPr>
              <a:t>1</a:t>
            </a:r>
            <a:r>
              <a:rPr dirty="0" sz="1650" spc="-254">
                <a:latin typeface="Symbol"/>
                <a:cs typeface="Symbol"/>
              </a:rPr>
              <a:t></a:t>
            </a:r>
            <a:r>
              <a:rPr dirty="0" sz="1650" spc="-180">
                <a:latin typeface="Symbol"/>
                <a:cs typeface="Symbol"/>
              </a:rPr>
              <a:t></a:t>
            </a:r>
            <a:r>
              <a:rPr dirty="0" sz="1250" spc="-35" i="1">
                <a:latin typeface="Times New Roman"/>
                <a:cs typeface="Times New Roman"/>
              </a:rPr>
              <a:t>v</a:t>
            </a:r>
            <a:r>
              <a:rPr dirty="0" baseline="-22222" sz="1125" spc="-7" i="1">
                <a:latin typeface="Times New Roman"/>
                <a:cs typeface="Times New Roman"/>
              </a:rPr>
              <a:t>i</a:t>
            </a:r>
            <a:r>
              <a:rPr dirty="0" baseline="-22222" sz="1125" i="1">
                <a:latin typeface="Times New Roman"/>
                <a:cs typeface="Times New Roman"/>
              </a:rPr>
              <a:t> </a:t>
            </a:r>
            <a:r>
              <a:rPr dirty="0" baseline="-22222" sz="1125" spc="22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-130" i="1">
                <a:latin typeface="Times New Roman"/>
                <a:cs typeface="Times New Roman"/>
              </a:rPr>
              <a:t> </a:t>
            </a:r>
            <a:r>
              <a:rPr dirty="0" sz="1650" spc="-180">
                <a:latin typeface="Symbol"/>
                <a:cs typeface="Symbol"/>
              </a:rPr>
              <a:t>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-130" i="1">
                <a:latin typeface="Times New Roman"/>
                <a:cs typeface="Times New Roman"/>
              </a:rPr>
              <a:t> </a:t>
            </a:r>
            <a:r>
              <a:rPr dirty="0" baseline="37037" sz="1125" spc="-7" i="1">
                <a:latin typeface="Times New Roman"/>
                <a:cs typeface="Times New Roman"/>
              </a:rPr>
              <a:t>n</a:t>
            </a:r>
            <a:r>
              <a:rPr dirty="0" baseline="37037" sz="1125" spc="52">
                <a:latin typeface="Symbol"/>
                <a:cs typeface="Symbol"/>
              </a:rPr>
              <a:t></a:t>
            </a:r>
            <a:r>
              <a:rPr dirty="0" baseline="37037" sz="1125" spc="-7">
                <a:latin typeface="Times New Roman"/>
                <a:cs typeface="Times New Roman"/>
              </a:rPr>
              <a:t>2</a:t>
            </a:r>
            <a:r>
              <a:rPr dirty="0" baseline="37037" sz="1125">
                <a:latin typeface="Times New Roman"/>
                <a:cs typeface="Times New Roman"/>
              </a:rPr>
              <a:t> 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120" i="1">
                <a:latin typeface="Times New Roman"/>
                <a:cs typeface="Times New Roman"/>
              </a:rPr>
              <a:t>g</a:t>
            </a:r>
            <a:r>
              <a:rPr dirty="0" baseline="37037" sz="1125" spc="-7" i="1">
                <a:latin typeface="Times New Roman"/>
                <a:cs typeface="Times New Roman"/>
              </a:rPr>
              <a:t>n</a:t>
            </a:r>
            <a:r>
              <a:rPr dirty="0" baseline="37037" sz="1125" spc="-172" i="1">
                <a:latin typeface="Times New Roman"/>
                <a:cs typeface="Times New Roman"/>
              </a:rPr>
              <a:t> </a:t>
            </a:r>
            <a:r>
              <a:rPr dirty="0" baseline="37037" sz="1125" spc="-60">
                <a:latin typeface="Symbol"/>
                <a:cs typeface="Symbol"/>
              </a:rPr>
              <a:t></a:t>
            </a:r>
            <a:r>
              <a:rPr dirty="0" baseline="37037" sz="1125" spc="-7">
                <a:latin typeface="Times New Roman"/>
                <a:cs typeface="Times New Roman"/>
              </a:rPr>
              <a:t>1</a:t>
            </a:r>
            <a:r>
              <a:rPr dirty="0" baseline="37037" sz="1125">
                <a:latin typeface="Times New Roman"/>
                <a:cs typeface="Times New Roman"/>
              </a:rPr>
              <a:t> 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305050" y="6930450"/>
            <a:ext cx="6731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5">
                <a:latin typeface="MT Extra"/>
                <a:cs typeface="MT Extra"/>
              </a:rPr>
              <a:t></a:t>
            </a:r>
            <a:endParaRPr sz="1250">
              <a:latin typeface="MT Extra"/>
              <a:cs typeface="MT Extr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838317" y="6797145"/>
            <a:ext cx="1066800" cy="38100"/>
          </a:xfrm>
          <a:custGeom>
            <a:avLst/>
            <a:gdLst/>
            <a:ahLst/>
            <a:cxnLst/>
            <a:rect l="l" t="t" r="r" b="b"/>
            <a:pathLst>
              <a:path w="1066800" h="38100">
                <a:moveTo>
                  <a:pt x="0" y="0"/>
                </a:moveTo>
                <a:lnTo>
                  <a:pt x="6697" y="13989"/>
                </a:lnTo>
                <a:lnTo>
                  <a:pt x="25003" y="26193"/>
                </a:lnTo>
                <a:lnTo>
                  <a:pt x="52238" y="34825"/>
                </a:lnTo>
                <a:lnTo>
                  <a:pt x="85725" y="38100"/>
                </a:lnTo>
                <a:lnTo>
                  <a:pt x="981075" y="38100"/>
                </a:lnTo>
                <a:lnTo>
                  <a:pt x="1014561" y="34825"/>
                </a:lnTo>
                <a:lnTo>
                  <a:pt x="1041796" y="26193"/>
                </a:lnTo>
                <a:lnTo>
                  <a:pt x="1060102" y="13989"/>
                </a:ln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33717" y="6797145"/>
            <a:ext cx="1066800" cy="38100"/>
          </a:xfrm>
          <a:custGeom>
            <a:avLst/>
            <a:gdLst/>
            <a:ahLst/>
            <a:cxnLst/>
            <a:rect l="l" t="t" r="r" b="b"/>
            <a:pathLst>
              <a:path w="1066800" h="38100">
                <a:moveTo>
                  <a:pt x="0" y="0"/>
                </a:moveTo>
                <a:lnTo>
                  <a:pt x="6697" y="13989"/>
                </a:lnTo>
                <a:lnTo>
                  <a:pt x="25003" y="26193"/>
                </a:lnTo>
                <a:lnTo>
                  <a:pt x="52238" y="34825"/>
                </a:lnTo>
                <a:lnTo>
                  <a:pt x="85725" y="38100"/>
                </a:lnTo>
                <a:lnTo>
                  <a:pt x="981075" y="38100"/>
                </a:lnTo>
                <a:lnTo>
                  <a:pt x="1014561" y="34825"/>
                </a:lnTo>
                <a:lnTo>
                  <a:pt x="1041796" y="26193"/>
                </a:lnTo>
                <a:lnTo>
                  <a:pt x="1060102" y="13989"/>
                </a:ln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219450" y="6921500"/>
            <a:ext cx="15462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94765" algn="l"/>
              </a:tabLst>
            </a:pPr>
            <a:r>
              <a:rPr dirty="0" sz="650" spc="20">
                <a:latin typeface="Arial"/>
                <a:cs typeface="Arial"/>
              </a:rPr>
              <a:t>what?	what?</a:t>
            </a:r>
            <a:endParaRPr sz="6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3125" y="4568825"/>
            <a:ext cx="12871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8600" y="1444625"/>
            <a:ext cx="21494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Strict</a:t>
            </a:r>
            <a:r>
              <a:rPr dirty="0" spc="-40"/>
              <a:t> </a:t>
            </a:r>
            <a:r>
              <a:rPr dirty="0" spc="20"/>
              <a:t>Domination</a:t>
            </a:r>
          </a:p>
        </p:txBody>
      </p:sp>
      <p:sp>
        <p:nvSpPr>
          <p:cNvPr id="5" name="object 5"/>
          <p:cNvSpPr/>
          <p:nvPr/>
        </p:nvSpPr>
        <p:spPr>
          <a:xfrm>
            <a:off x="1790700" y="1971675"/>
            <a:ext cx="790575" cy="904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19180" y="3828256"/>
          <a:ext cx="1881505" cy="69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933450"/>
              </a:tblGrid>
              <a:tr h="371475">
                <a:tc>
                  <a:txBody>
                    <a:bodyPr/>
                    <a:lstStyle/>
                    <a:p>
                      <a:pPr algn="r" marR="2266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565785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8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r" marR="2457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930400" y="4292600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0400" y="395922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0" y="365442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1425" y="365442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1925" y="3502025"/>
            <a:ext cx="6432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20">
                <a:latin typeface="Arial"/>
                <a:cs typeface="Arial"/>
              </a:rPr>
              <a:t>PLAYER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8279" y="3922525"/>
            <a:ext cx="163830" cy="64325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20">
                <a:latin typeface="Arial"/>
                <a:cs typeface="Arial"/>
              </a:rPr>
              <a:t>PLAYER</a:t>
            </a:r>
            <a:r>
              <a:rPr dirty="0" sz="950" spc="-1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47817" y="1918493"/>
            <a:ext cx="1600200" cy="542925"/>
          </a:xfrm>
          <a:custGeom>
            <a:avLst/>
            <a:gdLst/>
            <a:ahLst/>
            <a:cxnLst/>
            <a:rect l="l" t="t" r="r" b="b"/>
            <a:pathLst>
              <a:path w="1600200" h="542925">
                <a:moveTo>
                  <a:pt x="666750" y="419100"/>
                </a:moveTo>
                <a:lnTo>
                  <a:pt x="266700" y="419100"/>
                </a:lnTo>
                <a:lnTo>
                  <a:pt x="47625" y="542925"/>
                </a:lnTo>
                <a:lnTo>
                  <a:pt x="666750" y="419100"/>
                </a:lnTo>
                <a:close/>
              </a:path>
              <a:path w="1600200" h="542925">
                <a:moveTo>
                  <a:pt x="1600200" y="0"/>
                </a:moveTo>
                <a:lnTo>
                  <a:pt x="0" y="0"/>
                </a:lnTo>
                <a:lnTo>
                  <a:pt x="0" y="419100"/>
                </a:lnTo>
                <a:lnTo>
                  <a:pt x="1600200" y="4191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47817" y="1918493"/>
            <a:ext cx="1600200" cy="542925"/>
          </a:xfrm>
          <a:custGeom>
            <a:avLst/>
            <a:gdLst/>
            <a:ahLst/>
            <a:cxnLst/>
            <a:rect l="l" t="t" r="r" b="b"/>
            <a:pathLst>
              <a:path w="1600200" h="542925">
                <a:moveTo>
                  <a:pt x="0" y="0"/>
                </a:moveTo>
                <a:lnTo>
                  <a:pt x="0" y="419100"/>
                </a:lnTo>
                <a:lnTo>
                  <a:pt x="266700" y="419100"/>
                </a:lnTo>
                <a:lnTo>
                  <a:pt x="47625" y="542925"/>
                </a:lnTo>
                <a:lnTo>
                  <a:pt x="666750" y="419100"/>
                </a:lnTo>
                <a:lnTo>
                  <a:pt x="1600200" y="419100"/>
                </a:lnTo>
                <a:lnTo>
                  <a:pt x="1600200" y="0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85955" y="2751931"/>
            <a:ext cx="238125" cy="238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14517" y="298529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190500"/>
                </a:moveTo>
                <a:lnTo>
                  <a:pt x="375945" y="146957"/>
                </a:lnTo>
                <a:lnTo>
                  <a:pt x="361561" y="106913"/>
                </a:lnTo>
                <a:lnTo>
                  <a:pt x="339012" y="71534"/>
                </a:lnTo>
                <a:lnTo>
                  <a:pt x="309465" y="41987"/>
                </a:lnTo>
                <a:lnTo>
                  <a:pt x="274086" y="19438"/>
                </a:lnTo>
                <a:lnTo>
                  <a:pt x="234042" y="5054"/>
                </a:lnTo>
                <a:lnTo>
                  <a:pt x="190500" y="0"/>
                </a:lnTo>
                <a:lnTo>
                  <a:pt x="146957" y="5054"/>
                </a:lnTo>
                <a:lnTo>
                  <a:pt x="106913" y="19438"/>
                </a:lnTo>
                <a:lnTo>
                  <a:pt x="71534" y="41987"/>
                </a:lnTo>
                <a:lnTo>
                  <a:pt x="41987" y="71534"/>
                </a:lnTo>
                <a:lnTo>
                  <a:pt x="19438" y="106913"/>
                </a:lnTo>
                <a:lnTo>
                  <a:pt x="5054" y="146957"/>
                </a:lnTo>
                <a:lnTo>
                  <a:pt x="0" y="190500"/>
                </a:lnTo>
                <a:lnTo>
                  <a:pt x="5054" y="234042"/>
                </a:lnTo>
                <a:lnTo>
                  <a:pt x="19438" y="274086"/>
                </a:lnTo>
                <a:lnTo>
                  <a:pt x="41987" y="309465"/>
                </a:lnTo>
                <a:lnTo>
                  <a:pt x="71534" y="339012"/>
                </a:lnTo>
                <a:lnTo>
                  <a:pt x="106913" y="361561"/>
                </a:lnTo>
                <a:lnTo>
                  <a:pt x="146957" y="375945"/>
                </a:lnTo>
                <a:lnTo>
                  <a:pt x="190500" y="381000"/>
                </a:lnTo>
                <a:lnTo>
                  <a:pt x="234042" y="375945"/>
                </a:lnTo>
                <a:lnTo>
                  <a:pt x="274086" y="361561"/>
                </a:lnTo>
                <a:lnTo>
                  <a:pt x="309465" y="339012"/>
                </a:lnTo>
                <a:lnTo>
                  <a:pt x="339012" y="309465"/>
                </a:lnTo>
                <a:lnTo>
                  <a:pt x="361561" y="274086"/>
                </a:lnTo>
                <a:lnTo>
                  <a:pt x="375945" y="234042"/>
                </a:lnTo>
                <a:lnTo>
                  <a:pt x="38100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911475" y="3044825"/>
            <a:ext cx="349250" cy="27686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46050" marR="5080" indent="-133350">
              <a:lnSpc>
                <a:spcPts val="900"/>
              </a:lnSpc>
              <a:spcBef>
                <a:spcPts val="280"/>
              </a:spcBef>
            </a:pPr>
            <a:r>
              <a:rPr dirty="0" sz="900" spc="-10">
                <a:latin typeface="Arial"/>
                <a:cs typeface="Arial"/>
              </a:rPr>
              <a:t>Player  </a:t>
            </a:r>
            <a:r>
              <a:rPr dirty="0" sz="900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28817" y="28328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28817" y="28328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43117" y="28328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19050" y="0"/>
                </a:move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43117" y="283289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19050"/>
                </a:moveTo>
                <a:lnTo>
                  <a:pt x="36462" y="12055"/>
                </a:lnTo>
                <a:lnTo>
                  <a:pt x="32146" y="5953"/>
                </a:lnTo>
                <a:lnTo>
                  <a:pt x="26044" y="1637"/>
                </a:lnTo>
                <a:lnTo>
                  <a:pt x="19050" y="0"/>
                </a:lnTo>
                <a:lnTo>
                  <a:pt x="12055" y="1637"/>
                </a:lnTo>
                <a:lnTo>
                  <a:pt x="5953" y="5953"/>
                </a:lnTo>
                <a:lnTo>
                  <a:pt x="1637" y="12055"/>
                </a:lnTo>
                <a:lnTo>
                  <a:pt x="0" y="19050"/>
                </a:lnTo>
                <a:lnTo>
                  <a:pt x="1637" y="26044"/>
                </a:lnTo>
                <a:lnTo>
                  <a:pt x="5953" y="32146"/>
                </a:lnTo>
                <a:lnTo>
                  <a:pt x="12055" y="36462"/>
                </a:lnTo>
                <a:lnTo>
                  <a:pt x="19050" y="38100"/>
                </a:lnTo>
                <a:lnTo>
                  <a:pt x="26044" y="36462"/>
                </a:lnTo>
                <a:lnTo>
                  <a:pt x="32146" y="32146"/>
                </a:lnTo>
                <a:lnTo>
                  <a:pt x="36462" y="26044"/>
                </a:lnTo>
                <a:lnTo>
                  <a:pt x="381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6917" y="2913856"/>
            <a:ext cx="76200" cy="14604"/>
          </a:xfrm>
          <a:custGeom>
            <a:avLst/>
            <a:gdLst/>
            <a:ahLst/>
            <a:cxnLst/>
            <a:rect l="l" t="t" r="r" b="b"/>
            <a:pathLst>
              <a:path w="76200" h="14605">
                <a:moveTo>
                  <a:pt x="0" y="14287"/>
                </a:moveTo>
                <a:lnTo>
                  <a:pt x="27979" y="3571"/>
                </a:lnTo>
                <a:lnTo>
                  <a:pt x="52387" y="0"/>
                </a:lnTo>
                <a:lnTo>
                  <a:pt x="69651" y="3571"/>
                </a:lnTo>
                <a:lnTo>
                  <a:pt x="76200" y="142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19317" y="2985293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0" y="3810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914517" y="2985293"/>
            <a:ext cx="76200" cy="38100"/>
          </a:xfrm>
          <a:custGeom>
            <a:avLst/>
            <a:gdLst/>
            <a:ahLst/>
            <a:cxnLst/>
            <a:rect l="l" t="t" r="r" b="b"/>
            <a:pathLst>
              <a:path w="76200" h="38100">
                <a:moveTo>
                  <a:pt x="76200" y="381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90717" y="332819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19317" y="3328193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19317" y="34424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14517" y="344249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333617" y="2375693"/>
            <a:ext cx="2667000" cy="457200"/>
          </a:xfrm>
          <a:custGeom>
            <a:avLst/>
            <a:gdLst/>
            <a:ahLst/>
            <a:cxnLst/>
            <a:rect l="l" t="t" r="r" b="b"/>
            <a:pathLst>
              <a:path w="2667000" h="457200">
                <a:moveTo>
                  <a:pt x="238125" y="152400"/>
                </a:moveTo>
                <a:lnTo>
                  <a:pt x="174184" y="154693"/>
                </a:lnTo>
                <a:lnTo>
                  <a:pt x="117122" y="161219"/>
                </a:lnTo>
                <a:lnTo>
                  <a:pt x="69056" y="171450"/>
                </a:lnTo>
                <a:lnTo>
                  <a:pt x="32102" y="184855"/>
                </a:lnTo>
                <a:lnTo>
                  <a:pt x="0" y="219075"/>
                </a:lnTo>
                <a:lnTo>
                  <a:pt x="8780" y="233213"/>
                </a:lnTo>
                <a:lnTo>
                  <a:pt x="34528" y="246459"/>
                </a:lnTo>
                <a:lnTo>
                  <a:pt x="76348" y="257919"/>
                </a:lnTo>
                <a:lnTo>
                  <a:pt x="133350" y="266700"/>
                </a:lnTo>
                <a:lnTo>
                  <a:pt x="101351" y="275480"/>
                </a:lnTo>
                <a:lnTo>
                  <a:pt x="77390" y="286940"/>
                </a:lnTo>
                <a:lnTo>
                  <a:pt x="62358" y="300186"/>
                </a:lnTo>
                <a:lnTo>
                  <a:pt x="57150" y="314325"/>
                </a:lnTo>
                <a:lnTo>
                  <a:pt x="66983" y="328480"/>
                </a:lnTo>
                <a:lnTo>
                  <a:pt x="136921" y="353615"/>
                </a:lnTo>
                <a:lnTo>
                  <a:pt x="191205" y="363008"/>
                </a:lnTo>
                <a:lnTo>
                  <a:pt x="254485" y="369226"/>
                </a:lnTo>
                <a:lnTo>
                  <a:pt x="323850" y="371475"/>
                </a:lnTo>
                <a:lnTo>
                  <a:pt x="336500" y="371475"/>
                </a:lnTo>
                <a:lnTo>
                  <a:pt x="346471" y="371475"/>
                </a:lnTo>
                <a:lnTo>
                  <a:pt x="354657" y="371475"/>
                </a:lnTo>
                <a:lnTo>
                  <a:pt x="361950" y="371475"/>
                </a:lnTo>
                <a:lnTo>
                  <a:pt x="394394" y="384869"/>
                </a:lnTo>
                <a:lnTo>
                  <a:pt x="433982" y="396478"/>
                </a:lnTo>
                <a:lnTo>
                  <a:pt x="479821" y="406300"/>
                </a:lnTo>
                <a:lnTo>
                  <a:pt x="531018" y="414337"/>
                </a:lnTo>
                <a:lnTo>
                  <a:pt x="586680" y="420588"/>
                </a:lnTo>
                <a:lnTo>
                  <a:pt x="645914" y="425053"/>
                </a:lnTo>
                <a:lnTo>
                  <a:pt x="707826" y="427732"/>
                </a:lnTo>
                <a:lnTo>
                  <a:pt x="771525" y="428625"/>
                </a:lnTo>
                <a:lnTo>
                  <a:pt x="822883" y="428472"/>
                </a:lnTo>
                <a:lnTo>
                  <a:pt x="873785" y="427405"/>
                </a:lnTo>
                <a:lnTo>
                  <a:pt x="923772" y="424510"/>
                </a:lnTo>
                <a:lnTo>
                  <a:pt x="972388" y="418871"/>
                </a:lnTo>
                <a:lnTo>
                  <a:pt x="1019175" y="409575"/>
                </a:lnTo>
                <a:lnTo>
                  <a:pt x="1095486" y="431513"/>
                </a:lnTo>
                <a:lnTo>
                  <a:pt x="1141139" y="440316"/>
                </a:lnTo>
                <a:lnTo>
                  <a:pt x="1191124" y="447452"/>
                </a:lnTo>
                <a:lnTo>
                  <a:pt x="1244942" y="452756"/>
                </a:lnTo>
                <a:lnTo>
                  <a:pt x="1302092" y="456061"/>
                </a:lnTo>
                <a:lnTo>
                  <a:pt x="1362075" y="457200"/>
                </a:lnTo>
                <a:lnTo>
                  <a:pt x="1428880" y="455897"/>
                </a:lnTo>
                <a:lnTo>
                  <a:pt x="1492894" y="452139"/>
                </a:lnTo>
                <a:lnTo>
                  <a:pt x="1553114" y="446149"/>
                </a:lnTo>
                <a:lnTo>
                  <a:pt x="1608534" y="438150"/>
                </a:lnTo>
                <a:lnTo>
                  <a:pt x="1658149" y="428364"/>
                </a:lnTo>
                <a:lnTo>
                  <a:pt x="1700956" y="417016"/>
                </a:lnTo>
                <a:lnTo>
                  <a:pt x="1762125" y="390525"/>
                </a:lnTo>
                <a:lnTo>
                  <a:pt x="1806624" y="396031"/>
                </a:lnTo>
                <a:lnTo>
                  <a:pt x="1853803" y="398859"/>
                </a:lnTo>
                <a:lnTo>
                  <a:pt x="1902767" y="399901"/>
                </a:lnTo>
                <a:lnTo>
                  <a:pt x="1952625" y="400050"/>
                </a:lnTo>
                <a:lnTo>
                  <a:pt x="2022462" y="398319"/>
                </a:lnTo>
                <a:lnTo>
                  <a:pt x="2088058" y="393352"/>
                </a:lnTo>
                <a:lnTo>
                  <a:pt x="2147850" y="385483"/>
                </a:lnTo>
                <a:lnTo>
                  <a:pt x="2200275" y="375046"/>
                </a:lnTo>
                <a:lnTo>
                  <a:pt x="2243770" y="362377"/>
                </a:lnTo>
                <a:lnTo>
                  <a:pt x="2297720" y="331682"/>
                </a:lnTo>
                <a:lnTo>
                  <a:pt x="2305050" y="314325"/>
                </a:lnTo>
                <a:lnTo>
                  <a:pt x="2380766" y="312185"/>
                </a:lnTo>
                <a:lnTo>
                  <a:pt x="2450008" y="306139"/>
                </a:lnTo>
                <a:lnTo>
                  <a:pt x="2511660" y="296744"/>
                </a:lnTo>
                <a:lnTo>
                  <a:pt x="2564606" y="284559"/>
                </a:lnTo>
                <a:lnTo>
                  <a:pt x="2607729" y="270141"/>
                </a:lnTo>
                <a:lnTo>
                  <a:pt x="2660042" y="236841"/>
                </a:lnTo>
                <a:lnTo>
                  <a:pt x="2667000" y="219075"/>
                </a:lnTo>
                <a:lnTo>
                  <a:pt x="2661642" y="204787"/>
                </a:lnTo>
                <a:lnTo>
                  <a:pt x="2645568" y="190500"/>
                </a:lnTo>
                <a:lnTo>
                  <a:pt x="2618779" y="176212"/>
                </a:lnTo>
                <a:lnTo>
                  <a:pt x="2581275" y="161925"/>
                </a:lnTo>
                <a:lnTo>
                  <a:pt x="2593776" y="154781"/>
                </a:lnTo>
                <a:lnTo>
                  <a:pt x="2602706" y="147637"/>
                </a:lnTo>
                <a:lnTo>
                  <a:pt x="2608064" y="140493"/>
                </a:lnTo>
                <a:lnTo>
                  <a:pt x="2609850" y="133350"/>
                </a:lnTo>
                <a:lnTo>
                  <a:pt x="2601427" y="115137"/>
                </a:lnTo>
                <a:lnTo>
                  <a:pt x="2539603" y="84534"/>
                </a:lnTo>
                <a:lnTo>
                  <a:pt x="2489905" y="72672"/>
                </a:lnTo>
                <a:lnTo>
                  <a:pt x="2430153" y="63455"/>
                </a:lnTo>
                <a:lnTo>
                  <a:pt x="2362200" y="57150"/>
                </a:lnTo>
                <a:lnTo>
                  <a:pt x="2308930" y="29633"/>
                </a:lnTo>
                <a:lnTo>
                  <a:pt x="2260996" y="17859"/>
                </a:lnTo>
                <a:lnTo>
                  <a:pt x="2202744" y="8466"/>
                </a:lnTo>
                <a:lnTo>
                  <a:pt x="2137083" y="2248"/>
                </a:lnTo>
                <a:lnTo>
                  <a:pt x="2066925" y="0"/>
                </a:lnTo>
                <a:lnTo>
                  <a:pt x="2015718" y="1143"/>
                </a:lnTo>
                <a:lnTo>
                  <a:pt x="1965883" y="4572"/>
                </a:lnTo>
                <a:lnTo>
                  <a:pt x="1918792" y="10287"/>
                </a:lnTo>
                <a:lnTo>
                  <a:pt x="1875815" y="18288"/>
                </a:lnTo>
                <a:lnTo>
                  <a:pt x="1838325" y="28575"/>
                </a:lnTo>
                <a:lnTo>
                  <a:pt x="1797546" y="16073"/>
                </a:lnTo>
                <a:lnTo>
                  <a:pt x="1747837" y="7143"/>
                </a:lnTo>
                <a:lnTo>
                  <a:pt x="1690985" y="1785"/>
                </a:lnTo>
                <a:lnTo>
                  <a:pt x="1628775" y="0"/>
                </a:lnTo>
                <a:lnTo>
                  <a:pt x="1567357" y="1219"/>
                </a:lnTo>
                <a:lnTo>
                  <a:pt x="1510055" y="5181"/>
                </a:lnTo>
                <a:lnTo>
                  <a:pt x="1458696" y="12344"/>
                </a:lnTo>
                <a:lnTo>
                  <a:pt x="1415110" y="23164"/>
                </a:lnTo>
                <a:lnTo>
                  <a:pt x="1348511" y="27813"/>
                </a:lnTo>
                <a:lnTo>
                  <a:pt x="1302715" y="19812"/>
                </a:lnTo>
                <a:lnTo>
                  <a:pt x="1254175" y="14097"/>
                </a:lnTo>
                <a:lnTo>
                  <a:pt x="1203807" y="10668"/>
                </a:lnTo>
                <a:lnTo>
                  <a:pt x="1152525" y="9525"/>
                </a:lnTo>
                <a:lnTo>
                  <a:pt x="1095639" y="11068"/>
                </a:lnTo>
                <a:lnTo>
                  <a:pt x="1040341" y="15522"/>
                </a:lnTo>
                <a:lnTo>
                  <a:pt x="988218" y="22621"/>
                </a:lnTo>
                <a:lnTo>
                  <a:pt x="940858" y="32102"/>
                </a:lnTo>
                <a:lnTo>
                  <a:pt x="899847" y="43700"/>
                </a:lnTo>
                <a:lnTo>
                  <a:pt x="866775" y="57150"/>
                </a:lnTo>
                <a:lnTo>
                  <a:pt x="815280" y="50155"/>
                </a:lnTo>
                <a:lnTo>
                  <a:pt x="762000" y="44053"/>
                </a:lnTo>
                <a:lnTo>
                  <a:pt x="708719" y="39737"/>
                </a:lnTo>
                <a:lnTo>
                  <a:pt x="657225" y="38100"/>
                </a:lnTo>
                <a:lnTo>
                  <a:pt x="580136" y="39811"/>
                </a:lnTo>
                <a:lnTo>
                  <a:pt x="508300" y="44737"/>
                </a:lnTo>
                <a:lnTo>
                  <a:pt x="442736" y="52563"/>
                </a:lnTo>
                <a:lnTo>
                  <a:pt x="384462" y="62977"/>
                </a:lnTo>
                <a:lnTo>
                  <a:pt x="334498" y="75664"/>
                </a:lnTo>
                <a:lnTo>
                  <a:pt x="293863" y="90311"/>
                </a:lnTo>
                <a:lnTo>
                  <a:pt x="244657" y="124230"/>
                </a:lnTo>
                <a:lnTo>
                  <a:pt x="238125" y="142875"/>
                </a:lnTo>
                <a:lnTo>
                  <a:pt x="238125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466967" y="2642393"/>
            <a:ext cx="152400" cy="9525"/>
          </a:xfrm>
          <a:custGeom>
            <a:avLst/>
            <a:gdLst/>
            <a:ahLst/>
            <a:cxnLst/>
            <a:rect l="l" t="t" r="r" b="b"/>
            <a:pathLst>
              <a:path w="152400" h="9525">
                <a:moveTo>
                  <a:pt x="0" y="0"/>
                </a:moveTo>
                <a:lnTo>
                  <a:pt x="30212" y="5506"/>
                </a:lnTo>
                <a:lnTo>
                  <a:pt x="63103" y="8334"/>
                </a:lnTo>
                <a:lnTo>
                  <a:pt x="97780" y="9376"/>
                </a:lnTo>
                <a:lnTo>
                  <a:pt x="133350" y="9525"/>
                </a:lnTo>
                <a:lnTo>
                  <a:pt x="142875" y="9525"/>
                </a:lnTo>
                <a:lnTo>
                  <a:pt x="15240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95567" y="2747168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15775" y="0"/>
                </a:lnTo>
                <a:lnTo>
                  <a:pt x="33337" y="0"/>
                </a:lnTo>
                <a:lnTo>
                  <a:pt x="50899" y="0"/>
                </a:lnTo>
                <a:lnTo>
                  <a:pt x="66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305167" y="2775743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0"/>
                </a:moveTo>
                <a:lnTo>
                  <a:pt x="8780" y="1488"/>
                </a:lnTo>
                <a:lnTo>
                  <a:pt x="20240" y="4762"/>
                </a:lnTo>
                <a:lnTo>
                  <a:pt x="33486" y="8036"/>
                </a:lnTo>
                <a:lnTo>
                  <a:pt x="47625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095742" y="274716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5655" y="12055"/>
                </a:lnTo>
                <a:lnTo>
                  <a:pt x="9525" y="5953"/>
                </a:lnTo>
                <a:lnTo>
                  <a:pt x="13394" y="1637"/>
                </a:lnTo>
                <a:lnTo>
                  <a:pt x="19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33880" y="2618581"/>
            <a:ext cx="20955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19642" y="2537618"/>
            <a:ext cx="95250" cy="28575"/>
          </a:xfrm>
          <a:custGeom>
            <a:avLst/>
            <a:gdLst/>
            <a:ahLst/>
            <a:cxnLst/>
            <a:rect l="l" t="t" r="r" b="b"/>
            <a:pathLst>
              <a:path w="95250" h="28575">
                <a:moveTo>
                  <a:pt x="0" y="28575"/>
                </a:moveTo>
                <a:lnTo>
                  <a:pt x="28277" y="21431"/>
                </a:lnTo>
                <a:lnTo>
                  <a:pt x="54768" y="14287"/>
                </a:lnTo>
                <a:lnTo>
                  <a:pt x="77688" y="7143"/>
                </a:lnTo>
                <a:lnTo>
                  <a:pt x="952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95817" y="243284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9525"/>
                </a:moveTo>
                <a:lnTo>
                  <a:pt x="9525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124317" y="2404268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625" y="0"/>
                </a:moveTo>
                <a:lnTo>
                  <a:pt x="34825" y="1488"/>
                </a:lnTo>
                <a:lnTo>
                  <a:pt x="23812" y="4762"/>
                </a:lnTo>
                <a:lnTo>
                  <a:pt x="12799" y="8036"/>
                </a:ln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95692" y="2413793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0"/>
                </a:moveTo>
                <a:lnTo>
                  <a:pt x="9525" y="0"/>
                </a:lnTo>
                <a:lnTo>
                  <a:pt x="9525" y="9525"/>
                </a:ln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00392" y="2432843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9525"/>
                </a:moveTo>
                <a:lnTo>
                  <a:pt x="60275" y="8036"/>
                </a:lnTo>
                <a:lnTo>
                  <a:pt x="41671" y="4762"/>
                </a:lnTo>
                <a:lnTo>
                  <a:pt x="21282" y="148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71742" y="252809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0"/>
                </a:moveTo>
                <a:lnTo>
                  <a:pt x="1637" y="5655"/>
                </a:lnTo>
                <a:lnTo>
                  <a:pt x="5953" y="9525"/>
                </a:lnTo>
                <a:lnTo>
                  <a:pt x="12055" y="13394"/>
                </a:lnTo>
                <a:lnTo>
                  <a:pt x="19050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09842" y="2794793"/>
            <a:ext cx="447675" cy="76200"/>
          </a:xfrm>
          <a:custGeom>
            <a:avLst/>
            <a:gdLst/>
            <a:ahLst/>
            <a:cxnLst/>
            <a:rect l="l" t="t" r="r" b="b"/>
            <a:pathLst>
              <a:path w="447675" h="76200">
                <a:moveTo>
                  <a:pt x="447675" y="38100"/>
                </a:moveTo>
                <a:lnTo>
                  <a:pt x="406222" y="16459"/>
                </a:lnTo>
                <a:lnTo>
                  <a:pt x="359206" y="7924"/>
                </a:lnTo>
                <a:lnTo>
                  <a:pt x="298932" y="2133"/>
                </a:lnTo>
                <a:lnTo>
                  <a:pt x="228600" y="0"/>
                </a:lnTo>
                <a:lnTo>
                  <a:pt x="157276" y="2133"/>
                </a:lnTo>
                <a:lnTo>
                  <a:pt x="94640" y="7924"/>
                </a:lnTo>
                <a:lnTo>
                  <a:pt x="44805" y="16459"/>
                </a:lnTo>
                <a:lnTo>
                  <a:pt x="11887" y="26822"/>
                </a:lnTo>
                <a:lnTo>
                  <a:pt x="0" y="38100"/>
                </a:lnTo>
                <a:lnTo>
                  <a:pt x="11887" y="49377"/>
                </a:lnTo>
                <a:lnTo>
                  <a:pt x="44805" y="59740"/>
                </a:lnTo>
                <a:lnTo>
                  <a:pt x="94640" y="68275"/>
                </a:lnTo>
                <a:lnTo>
                  <a:pt x="157276" y="74066"/>
                </a:lnTo>
                <a:lnTo>
                  <a:pt x="228600" y="76200"/>
                </a:lnTo>
                <a:lnTo>
                  <a:pt x="298932" y="74066"/>
                </a:lnTo>
                <a:lnTo>
                  <a:pt x="359206" y="68275"/>
                </a:lnTo>
                <a:lnTo>
                  <a:pt x="406222" y="59740"/>
                </a:lnTo>
                <a:lnTo>
                  <a:pt x="436778" y="49377"/>
                </a:lnTo>
                <a:lnTo>
                  <a:pt x="447675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76492" y="2861468"/>
            <a:ext cx="295275" cy="57150"/>
          </a:xfrm>
          <a:custGeom>
            <a:avLst/>
            <a:gdLst/>
            <a:ahLst/>
            <a:cxnLst/>
            <a:rect l="l" t="t" r="r" b="b"/>
            <a:pathLst>
              <a:path w="295275" h="57150">
                <a:moveTo>
                  <a:pt x="295275" y="28575"/>
                </a:moveTo>
                <a:lnTo>
                  <a:pt x="283666" y="16073"/>
                </a:lnTo>
                <a:lnTo>
                  <a:pt x="252412" y="7143"/>
                </a:lnTo>
                <a:lnTo>
                  <a:pt x="206871" y="1785"/>
                </a:lnTo>
                <a:lnTo>
                  <a:pt x="152400" y="0"/>
                </a:lnTo>
                <a:lnTo>
                  <a:pt x="92422" y="1785"/>
                </a:lnTo>
                <a:lnTo>
                  <a:pt x="44053" y="7143"/>
                </a:lnTo>
                <a:lnTo>
                  <a:pt x="11757" y="16073"/>
                </a:lnTo>
                <a:lnTo>
                  <a:pt x="0" y="28575"/>
                </a:lnTo>
                <a:lnTo>
                  <a:pt x="11757" y="41076"/>
                </a:lnTo>
                <a:lnTo>
                  <a:pt x="44053" y="50006"/>
                </a:lnTo>
                <a:lnTo>
                  <a:pt x="92422" y="55364"/>
                </a:lnTo>
                <a:lnTo>
                  <a:pt x="152400" y="57150"/>
                </a:lnTo>
                <a:lnTo>
                  <a:pt x="206871" y="55364"/>
                </a:lnTo>
                <a:lnTo>
                  <a:pt x="252412" y="50006"/>
                </a:lnTo>
                <a:lnTo>
                  <a:pt x="283666" y="41076"/>
                </a:lnTo>
                <a:lnTo>
                  <a:pt x="295275" y="28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428867" y="2909093"/>
            <a:ext cx="142875" cy="28575"/>
          </a:xfrm>
          <a:custGeom>
            <a:avLst/>
            <a:gdLst/>
            <a:ahLst/>
            <a:cxnLst/>
            <a:rect l="l" t="t" r="r" b="b"/>
            <a:pathLst>
              <a:path w="142875" h="28575">
                <a:moveTo>
                  <a:pt x="142875" y="19050"/>
                </a:moveTo>
                <a:lnTo>
                  <a:pt x="137814" y="12055"/>
                </a:lnTo>
                <a:lnTo>
                  <a:pt x="123825" y="5953"/>
                </a:lnTo>
                <a:lnTo>
                  <a:pt x="102691" y="1637"/>
                </a:lnTo>
                <a:lnTo>
                  <a:pt x="76200" y="0"/>
                </a:lnTo>
                <a:lnTo>
                  <a:pt x="44201" y="1637"/>
                </a:lnTo>
                <a:lnTo>
                  <a:pt x="20240" y="5953"/>
                </a:lnTo>
                <a:lnTo>
                  <a:pt x="5208" y="12055"/>
                </a:lnTo>
                <a:lnTo>
                  <a:pt x="0" y="19050"/>
                </a:lnTo>
                <a:lnTo>
                  <a:pt x="5208" y="20538"/>
                </a:lnTo>
                <a:lnTo>
                  <a:pt x="20240" y="23812"/>
                </a:lnTo>
                <a:lnTo>
                  <a:pt x="44201" y="27086"/>
                </a:lnTo>
                <a:lnTo>
                  <a:pt x="76200" y="28575"/>
                </a:lnTo>
                <a:lnTo>
                  <a:pt x="102691" y="27086"/>
                </a:lnTo>
                <a:lnTo>
                  <a:pt x="123825" y="23812"/>
                </a:lnTo>
                <a:lnTo>
                  <a:pt x="137814" y="20538"/>
                </a:lnTo>
                <a:lnTo>
                  <a:pt x="142875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2720975" y="1949450"/>
            <a:ext cx="2616835" cy="84074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204595" indent="66675">
              <a:lnSpc>
                <a:spcPct val="105300"/>
              </a:lnSpc>
              <a:spcBef>
                <a:spcPts val="65"/>
              </a:spcBef>
            </a:pPr>
            <a:r>
              <a:rPr dirty="0" sz="950" spc="15" b="1">
                <a:latin typeface="Arial"/>
                <a:cs typeface="Arial"/>
              </a:rPr>
              <a:t>IT’S A COLD, </a:t>
            </a:r>
            <a:r>
              <a:rPr dirty="0" sz="950" spc="20" b="1">
                <a:latin typeface="Arial"/>
                <a:cs typeface="Arial"/>
              </a:rPr>
              <a:t>CRUEL  </a:t>
            </a:r>
            <a:r>
              <a:rPr dirty="0" sz="950" spc="25" b="1">
                <a:latin typeface="Arial"/>
                <a:cs typeface="Arial"/>
              </a:rPr>
              <a:t>WORLD. </a:t>
            </a:r>
            <a:r>
              <a:rPr dirty="0" sz="950" spc="20" b="1">
                <a:latin typeface="Arial"/>
                <a:cs typeface="Arial"/>
              </a:rPr>
              <a:t>GET </a:t>
            </a:r>
            <a:r>
              <a:rPr dirty="0" sz="950" spc="25" b="1">
                <a:latin typeface="Arial"/>
                <a:cs typeface="Arial"/>
              </a:rPr>
              <a:t>OVER</a:t>
            </a:r>
            <a:r>
              <a:rPr dirty="0" sz="950" spc="20" b="1">
                <a:latin typeface="Arial"/>
                <a:cs typeface="Arial"/>
              </a:rPr>
              <a:t> </a:t>
            </a:r>
            <a:r>
              <a:rPr dirty="0" sz="950" spc="15" b="1">
                <a:latin typeface="Arial"/>
                <a:cs typeface="Arial"/>
              </a:rPr>
              <a:t>IT.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050925">
              <a:lnSpc>
                <a:spcPct val="100000"/>
              </a:lnSpc>
            </a:pPr>
            <a:r>
              <a:rPr dirty="0" sz="950" spc="15">
                <a:latin typeface="Arial"/>
                <a:cs typeface="Arial"/>
              </a:rPr>
              <a:t>Assuming B plays </a:t>
            </a:r>
            <a:r>
              <a:rPr dirty="0" sz="950" spc="10">
                <a:latin typeface="Arial"/>
                <a:cs typeface="Arial"/>
              </a:rPr>
              <a:t>“C”,</a:t>
            </a:r>
            <a:r>
              <a:rPr dirty="0" sz="950" spc="7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what</a:t>
            </a:r>
            <a:endParaRPr sz="950">
              <a:latin typeface="Arial"/>
              <a:cs typeface="Arial"/>
            </a:endParaRPr>
          </a:p>
          <a:p>
            <a:pPr marL="1555750">
              <a:lnSpc>
                <a:spcPct val="100000"/>
              </a:lnSpc>
              <a:spcBef>
                <a:spcPts val="60"/>
              </a:spcBef>
            </a:pPr>
            <a:r>
              <a:rPr dirty="0" sz="950" spc="5">
                <a:latin typeface="Arial"/>
                <a:cs typeface="Arial"/>
              </a:rPr>
              <a:t>should I </a:t>
            </a:r>
            <a:r>
              <a:rPr dirty="0" sz="950" spc="10">
                <a:latin typeface="Arial"/>
                <a:cs typeface="Arial"/>
              </a:rPr>
              <a:t>do</a:t>
            </a:r>
            <a:r>
              <a:rPr dirty="0" sz="950" spc="135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409817" y="3099593"/>
            <a:ext cx="2590800" cy="457200"/>
          </a:xfrm>
          <a:custGeom>
            <a:avLst/>
            <a:gdLst/>
            <a:ahLst/>
            <a:cxnLst/>
            <a:rect l="l" t="t" r="r" b="b"/>
            <a:pathLst>
              <a:path w="2590800" h="457200">
                <a:moveTo>
                  <a:pt x="238125" y="304800"/>
                </a:moveTo>
                <a:lnTo>
                  <a:pt x="174184" y="302506"/>
                </a:lnTo>
                <a:lnTo>
                  <a:pt x="117122" y="295980"/>
                </a:lnTo>
                <a:lnTo>
                  <a:pt x="69056" y="285750"/>
                </a:lnTo>
                <a:lnTo>
                  <a:pt x="32102" y="272344"/>
                </a:lnTo>
                <a:lnTo>
                  <a:pt x="0" y="238125"/>
                </a:lnTo>
                <a:lnTo>
                  <a:pt x="8780" y="223986"/>
                </a:lnTo>
                <a:lnTo>
                  <a:pt x="34528" y="210740"/>
                </a:lnTo>
                <a:lnTo>
                  <a:pt x="76348" y="199280"/>
                </a:lnTo>
                <a:lnTo>
                  <a:pt x="133350" y="190500"/>
                </a:lnTo>
                <a:lnTo>
                  <a:pt x="123825" y="190500"/>
                </a:lnTo>
                <a:lnTo>
                  <a:pt x="97333" y="181719"/>
                </a:lnTo>
                <a:lnTo>
                  <a:pt x="76200" y="170259"/>
                </a:lnTo>
                <a:lnTo>
                  <a:pt x="62210" y="157013"/>
                </a:lnTo>
                <a:lnTo>
                  <a:pt x="57150" y="142875"/>
                </a:lnTo>
                <a:lnTo>
                  <a:pt x="66278" y="128719"/>
                </a:lnTo>
                <a:lnTo>
                  <a:pt x="132159" y="103584"/>
                </a:lnTo>
                <a:lnTo>
                  <a:pt x="184150" y="94191"/>
                </a:lnTo>
                <a:lnTo>
                  <a:pt x="245665" y="87973"/>
                </a:lnTo>
                <a:lnTo>
                  <a:pt x="314325" y="85725"/>
                </a:lnTo>
                <a:lnTo>
                  <a:pt x="322957" y="85725"/>
                </a:lnTo>
                <a:lnTo>
                  <a:pt x="333375" y="85725"/>
                </a:lnTo>
                <a:lnTo>
                  <a:pt x="343792" y="85725"/>
                </a:lnTo>
                <a:lnTo>
                  <a:pt x="352425" y="85725"/>
                </a:lnTo>
                <a:lnTo>
                  <a:pt x="342900" y="85725"/>
                </a:lnTo>
                <a:lnTo>
                  <a:pt x="378079" y="72330"/>
                </a:lnTo>
                <a:lnTo>
                  <a:pt x="418951" y="60721"/>
                </a:lnTo>
                <a:lnTo>
                  <a:pt x="464957" y="50899"/>
                </a:lnTo>
                <a:lnTo>
                  <a:pt x="515540" y="42862"/>
                </a:lnTo>
                <a:lnTo>
                  <a:pt x="570141" y="36611"/>
                </a:lnTo>
                <a:lnTo>
                  <a:pt x="628203" y="32146"/>
                </a:lnTo>
                <a:lnTo>
                  <a:pt x="689167" y="29467"/>
                </a:lnTo>
                <a:lnTo>
                  <a:pt x="752475" y="28575"/>
                </a:lnTo>
                <a:lnTo>
                  <a:pt x="799185" y="28727"/>
                </a:lnTo>
                <a:lnTo>
                  <a:pt x="847267" y="29794"/>
                </a:lnTo>
                <a:lnTo>
                  <a:pt x="895807" y="32689"/>
                </a:lnTo>
                <a:lnTo>
                  <a:pt x="943889" y="38328"/>
                </a:lnTo>
                <a:lnTo>
                  <a:pt x="990600" y="47625"/>
                </a:lnTo>
                <a:lnTo>
                  <a:pt x="1066688" y="25686"/>
                </a:lnTo>
                <a:lnTo>
                  <a:pt x="1111814" y="16883"/>
                </a:lnTo>
                <a:lnTo>
                  <a:pt x="1160772" y="9747"/>
                </a:lnTo>
                <a:lnTo>
                  <a:pt x="1212896" y="4443"/>
                </a:lnTo>
                <a:lnTo>
                  <a:pt x="1267519" y="1138"/>
                </a:lnTo>
                <a:lnTo>
                  <a:pt x="1323975" y="0"/>
                </a:lnTo>
                <a:lnTo>
                  <a:pt x="1390370" y="1302"/>
                </a:lnTo>
                <a:lnTo>
                  <a:pt x="1453306" y="5060"/>
                </a:lnTo>
                <a:lnTo>
                  <a:pt x="1512000" y="11050"/>
                </a:lnTo>
                <a:lnTo>
                  <a:pt x="1565671" y="19050"/>
                </a:lnTo>
                <a:lnTo>
                  <a:pt x="1613538" y="28835"/>
                </a:lnTo>
                <a:lnTo>
                  <a:pt x="1654819" y="40183"/>
                </a:lnTo>
                <a:lnTo>
                  <a:pt x="1714500" y="66675"/>
                </a:lnTo>
                <a:lnTo>
                  <a:pt x="1753492" y="61168"/>
                </a:lnTo>
                <a:lnTo>
                  <a:pt x="1797843" y="58340"/>
                </a:lnTo>
                <a:lnTo>
                  <a:pt x="1845766" y="57298"/>
                </a:lnTo>
                <a:lnTo>
                  <a:pt x="1895475" y="57150"/>
                </a:lnTo>
                <a:lnTo>
                  <a:pt x="1964903" y="58880"/>
                </a:lnTo>
                <a:lnTo>
                  <a:pt x="2029420" y="63847"/>
                </a:lnTo>
                <a:lnTo>
                  <a:pt x="2087686" y="71716"/>
                </a:lnTo>
                <a:lnTo>
                  <a:pt x="2138362" y="82153"/>
                </a:lnTo>
                <a:lnTo>
                  <a:pt x="2180108" y="94822"/>
                </a:lnTo>
                <a:lnTo>
                  <a:pt x="2231454" y="125517"/>
                </a:lnTo>
                <a:lnTo>
                  <a:pt x="2238375" y="142875"/>
                </a:lnTo>
                <a:lnTo>
                  <a:pt x="2310947" y="145014"/>
                </a:lnTo>
                <a:lnTo>
                  <a:pt x="2377826" y="151060"/>
                </a:lnTo>
                <a:lnTo>
                  <a:pt x="2437786" y="160455"/>
                </a:lnTo>
                <a:lnTo>
                  <a:pt x="2489596" y="172640"/>
                </a:lnTo>
                <a:lnTo>
                  <a:pt x="2532031" y="187058"/>
                </a:lnTo>
                <a:lnTo>
                  <a:pt x="2583860" y="220358"/>
                </a:lnTo>
                <a:lnTo>
                  <a:pt x="2590800" y="238125"/>
                </a:lnTo>
                <a:lnTo>
                  <a:pt x="2585442" y="252412"/>
                </a:lnTo>
                <a:lnTo>
                  <a:pt x="2569368" y="266700"/>
                </a:lnTo>
                <a:lnTo>
                  <a:pt x="2542579" y="280987"/>
                </a:lnTo>
                <a:lnTo>
                  <a:pt x="2505075" y="295275"/>
                </a:lnTo>
                <a:lnTo>
                  <a:pt x="2517576" y="302418"/>
                </a:lnTo>
                <a:lnTo>
                  <a:pt x="2526506" y="309562"/>
                </a:lnTo>
                <a:lnTo>
                  <a:pt x="2531864" y="316706"/>
                </a:lnTo>
                <a:lnTo>
                  <a:pt x="2533650" y="323850"/>
                </a:lnTo>
                <a:lnTo>
                  <a:pt x="2525932" y="342062"/>
                </a:lnTo>
                <a:lnTo>
                  <a:pt x="2468165" y="372665"/>
                </a:lnTo>
                <a:lnTo>
                  <a:pt x="2420761" y="384527"/>
                </a:lnTo>
                <a:lnTo>
                  <a:pt x="2362773" y="393744"/>
                </a:lnTo>
                <a:lnTo>
                  <a:pt x="2295525" y="400050"/>
                </a:lnTo>
                <a:lnTo>
                  <a:pt x="2244725" y="427566"/>
                </a:lnTo>
                <a:lnTo>
                  <a:pt x="2199084" y="439340"/>
                </a:lnTo>
                <a:lnTo>
                  <a:pt x="2143125" y="448733"/>
                </a:lnTo>
                <a:lnTo>
                  <a:pt x="2079228" y="454951"/>
                </a:lnTo>
                <a:lnTo>
                  <a:pt x="2009775" y="457200"/>
                </a:lnTo>
                <a:lnTo>
                  <a:pt x="1947416" y="455414"/>
                </a:lnTo>
                <a:lnTo>
                  <a:pt x="1889521" y="450056"/>
                </a:lnTo>
                <a:lnTo>
                  <a:pt x="1836985" y="441126"/>
                </a:lnTo>
                <a:lnTo>
                  <a:pt x="1790700" y="428625"/>
                </a:lnTo>
                <a:lnTo>
                  <a:pt x="1748581" y="441126"/>
                </a:lnTo>
                <a:lnTo>
                  <a:pt x="1696640" y="450056"/>
                </a:lnTo>
                <a:lnTo>
                  <a:pt x="1639341" y="455414"/>
                </a:lnTo>
                <a:lnTo>
                  <a:pt x="1581150" y="457200"/>
                </a:lnTo>
                <a:lnTo>
                  <a:pt x="1520723" y="455980"/>
                </a:lnTo>
                <a:lnTo>
                  <a:pt x="1465783" y="452018"/>
                </a:lnTo>
                <a:lnTo>
                  <a:pt x="1417243" y="444855"/>
                </a:lnTo>
                <a:lnTo>
                  <a:pt x="1376019" y="434035"/>
                </a:lnTo>
                <a:lnTo>
                  <a:pt x="1343025" y="419100"/>
                </a:lnTo>
                <a:lnTo>
                  <a:pt x="1296739" y="431601"/>
                </a:lnTo>
                <a:lnTo>
                  <a:pt x="1244203" y="440531"/>
                </a:lnTo>
                <a:lnTo>
                  <a:pt x="1186308" y="445889"/>
                </a:lnTo>
                <a:lnTo>
                  <a:pt x="1123950" y="447675"/>
                </a:lnTo>
                <a:lnTo>
                  <a:pt x="1063757" y="446131"/>
                </a:lnTo>
                <a:lnTo>
                  <a:pt x="1007533" y="441677"/>
                </a:lnTo>
                <a:lnTo>
                  <a:pt x="956071" y="434578"/>
                </a:lnTo>
                <a:lnTo>
                  <a:pt x="910166" y="425097"/>
                </a:lnTo>
                <a:lnTo>
                  <a:pt x="870611" y="413499"/>
                </a:lnTo>
                <a:lnTo>
                  <a:pt x="838200" y="400050"/>
                </a:lnTo>
                <a:lnTo>
                  <a:pt x="792212" y="407044"/>
                </a:lnTo>
                <a:lnTo>
                  <a:pt x="741759" y="413146"/>
                </a:lnTo>
                <a:lnTo>
                  <a:pt x="689520" y="417462"/>
                </a:lnTo>
                <a:lnTo>
                  <a:pt x="638175" y="419100"/>
                </a:lnTo>
                <a:lnTo>
                  <a:pt x="563921" y="417388"/>
                </a:lnTo>
                <a:lnTo>
                  <a:pt x="494293" y="412462"/>
                </a:lnTo>
                <a:lnTo>
                  <a:pt x="430388" y="404636"/>
                </a:lnTo>
                <a:lnTo>
                  <a:pt x="373304" y="394222"/>
                </a:lnTo>
                <a:lnTo>
                  <a:pt x="324137" y="381535"/>
                </a:lnTo>
                <a:lnTo>
                  <a:pt x="283986" y="366888"/>
                </a:lnTo>
                <a:lnTo>
                  <a:pt x="235119" y="332969"/>
                </a:lnTo>
                <a:lnTo>
                  <a:pt x="228600" y="314325"/>
                </a:lnTo>
                <a:lnTo>
                  <a:pt x="228600" y="304800"/>
                </a:lnTo>
                <a:lnTo>
                  <a:pt x="238125" y="304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543167" y="3280568"/>
            <a:ext cx="142875" cy="9525"/>
          </a:xfrm>
          <a:custGeom>
            <a:avLst/>
            <a:gdLst/>
            <a:ahLst/>
            <a:cxnLst/>
            <a:rect l="l" t="t" r="r" b="b"/>
            <a:pathLst>
              <a:path w="142875" h="9525">
                <a:moveTo>
                  <a:pt x="0" y="9525"/>
                </a:moveTo>
                <a:lnTo>
                  <a:pt x="28723" y="4018"/>
                </a:lnTo>
                <a:lnTo>
                  <a:pt x="58340" y="1190"/>
                </a:lnTo>
                <a:lnTo>
                  <a:pt x="89743" y="148"/>
                </a:lnTo>
                <a:lnTo>
                  <a:pt x="123825" y="0"/>
                </a:lnTo>
                <a:lnTo>
                  <a:pt x="133350" y="0"/>
                </a:lnTo>
                <a:lnTo>
                  <a:pt x="1428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762242" y="3185318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0" y="0"/>
                </a:moveTo>
                <a:lnTo>
                  <a:pt x="14436" y="0"/>
                </a:lnTo>
                <a:lnTo>
                  <a:pt x="29765" y="0"/>
                </a:lnTo>
                <a:lnTo>
                  <a:pt x="46880" y="0"/>
                </a:lnTo>
                <a:lnTo>
                  <a:pt x="66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352792" y="3147218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0" y="9525"/>
                </a:moveTo>
                <a:lnTo>
                  <a:pt x="12799" y="8036"/>
                </a:lnTo>
                <a:lnTo>
                  <a:pt x="23812" y="4762"/>
                </a:lnTo>
                <a:lnTo>
                  <a:pt x="34825" y="1488"/>
                </a:lnTo>
                <a:lnTo>
                  <a:pt x="47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24317" y="3166268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0"/>
                </a:moveTo>
                <a:lnTo>
                  <a:pt x="9525" y="9525"/>
                </a:lnTo>
                <a:lnTo>
                  <a:pt x="9525" y="190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52930" y="3237706"/>
            <a:ext cx="200025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29167" y="3366293"/>
            <a:ext cx="85725" cy="28575"/>
          </a:xfrm>
          <a:custGeom>
            <a:avLst/>
            <a:gdLst/>
            <a:ahLst/>
            <a:cxnLst/>
            <a:rect l="l" t="t" r="r" b="b"/>
            <a:pathLst>
              <a:path w="85725" h="28575">
                <a:moveTo>
                  <a:pt x="0" y="0"/>
                </a:moveTo>
                <a:lnTo>
                  <a:pt x="26789" y="7143"/>
                </a:lnTo>
                <a:lnTo>
                  <a:pt x="50006" y="14287"/>
                </a:lnTo>
                <a:lnTo>
                  <a:pt x="69651" y="21431"/>
                </a:lnTo>
                <a:lnTo>
                  <a:pt x="85725" y="28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705342" y="349011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9525" y="0"/>
                </a:move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152892" y="3518693"/>
            <a:ext cx="47625" cy="9525"/>
          </a:xfrm>
          <a:custGeom>
            <a:avLst/>
            <a:gdLst/>
            <a:ahLst/>
            <a:cxnLst/>
            <a:rect l="l" t="t" r="r" b="b"/>
            <a:pathLst>
              <a:path w="47625" h="9525">
                <a:moveTo>
                  <a:pt x="47625" y="9525"/>
                </a:moveTo>
                <a:lnTo>
                  <a:pt x="33486" y="8036"/>
                </a:lnTo>
                <a:lnTo>
                  <a:pt x="20240" y="4762"/>
                </a:lnTo>
                <a:lnTo>
                  <a:pt x="8780" y="148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733792" y="3509168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525"/>
                </a:moveTo>
                <a:lnTo>
                  <a:pt x="9525" y="9525"/>
                </a:lnTo>
                <a:lnTo>
                  <a:pt x="9525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248017" y="3490118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76200" y="0"/>
                </a:moveTo>
                <a:lnTo>
                  <a:pt x="60275" y="1488"/>
                </a:lnTo>
                <a:lnTo>
                  <a:pt x="41671" y="4762"/>
                </a:lnTo>
                <a:lnTo>
                  <a:pt x="21282" y="8036"/>
                </a:lnTo>
                <a:lnTo>
                  <a:pt x="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638417" y="3385343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19050"/>
                </a:moveTo>
                <a:lnTo>
                  <a:pt x="5655" y="13394"/>
                </a:lnTo>
                <a:lnTo>
                  <a:pt x="9525" y="9525"/>
                </a:lnTo>
                <a:lnTo>
                  <a:pt x="13394" y="5655"/>
                </a:lnTo>
                <a:lnTo>
                  <a:pt x="19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76517" y="3061493"/>
            <a:ext cx="438150" cy="76200"/>
          </a:xfrm>
          <a:custGeom>
            <a:avLst/>
            <a:gdLst/>
            <a:ahLst/>
            <a:cxnLst/>
            <a:rect l="l" t="t" r="r" b="b"/>
            <a:pathLst>
              <a:path w="438150" h="76200">
                <a:moveTo>
                  <a:pt x="438150" y="38100"/>
                </a:moveTo>
                <a:lnTo>
                  <a:pt x="396697" y="16459"/>
                </a:lnTo>
                <a:lnTo>
                  <a:pt x="349681" y="7924"/>
                </a:lnTo>
                <a:lnTo>
                  <a:pt x="289407" y="2133"/>
                </a:lnTo>
                <a:lnTo>
                  <a:pt x="219075" y="0"/>
                </a:lnTo>
                <a:lnTo>
                  <a:pt x="148742" y="2133"/>
                </a:lnTo>
                <a:lnTo>
                  <a:pt x="88468" y="7924"/>
                </a:lnTo>
                <a:lnTo>
                  <a:pt x="41452" y="16459"/>
                </a:lnTo>
                <a:lnTo>
                  <a:pt x="10896" y="26822"/>
                </a:lnTo>
                <a:lnTo>
                  <a:pt x="0" y="38100"/>
                </a:lnTo>
                <a:lnTo>
                  <a:pt x="10896" y="49377"/>
                </a:lnTo>
                <a:lnTo>
                  <a:pt x="41452" y="59740"/>
                </a:lnTo>
                <a:lnTo>
                  <a:pt x="88468" y="68275"/>
                </a:lnTo>
                <a:lnTo>
                  <a:pt x="148742" y="74066"/>
                </a:lnTo>
                <a:lnTo>
                  <a:pt x="219075" y="76200"/>
                </a:lnTo>
                <a:lnTo>
                  <a:pt x="289407" y="74066"/>
                </a:lnTo>
                <a:lnTo>
                  <a:pt x="349681" y="68275"/>
                </a:lnTo>
                <a:lnTo>
                  <a:pt x="396697" y="59740"/>
                </a:lnTo>
                <a:lnTo>
                  <a:pt x="427253" y="49377"/>
                </a:lnTo>
                <a:lnTo>
                  <a:pt x="438150" y="38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52692" y="3013868"/>
            <a:ext cx="285750" cy="57150"/>
          </a:xfrm>
          <a:custGeom>
            <a:avLst/>
            <a:gdLst/>
            <a:ahLst/>
            <a:cxnLst/>
            <a:rect l="l" t="t" r="r" b="b"/>
            <a:pathLst>
              <a:path w="285750" h="57150">
                <a:moveTo>
                  <a:pt x="285750" y="28575"/>
                </a:moveTo>
                <a:lnTo>
                  <a:pt x="274141" y="16073"/>
                </a:lnTo>
                <a:lnTo>
                  <a:pt x="242887" y="7143"/>
                </a:lnTo>
                <a:lnTo>
                  <a:pt x="197346" y="1785"/>
                </a:lnTo>
                <a:lnTo>
                  <a:pt x="142875" y="0"/>
                </a:lnTo>
                <a:lnTo>
                  <a:pt x="88403" y="1785"/>
                </a:lnTo>
                <a:lnTo>
                  <a:pt x="42862" y="7143"/>
                </a:lnTo>
                <a:lnTo>
                  <a:pt x="11608" y="16073"/>
                </a:lnTo>
                <a:lnTo>
                  <a:pt x="0" y="28575"/>
                </a:lnTo>
                <a:lnTo>
                  <a:pt x="11608" y="41076"/>
                </a:lnTo>
                <a:lnTo>
                  <a:pt x="42862" y="50006"/>
                </a:lnTo>
                <a:lnTo>
                  <a:pt x="88403" y="55364"/>
                </a:lnTo>
                <a:lnTo>
                  <a:pt x="142875" y="57150"/>
                </a:lnTo>
                <a:lnTo>
                  <a:pt x="197346" y="55364"/>
                </a:lnTo>
                <a:lnTo>
                  <a:pt x="242887" y="50006"/>
                </a:lnTo>
                <a:lnTo>
                  <a:pt x="274141" y="41076"/>
                </a:lnTo>
                <a:lnTo>
                  <a:pt x="285750" y="28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95542" y="2994818"/>
            <a:ext cx="152400" cy="28575"/>
          </a:xfrm>
          <a:custGeom>
            <a:avLst/>
            <a:gdLst/>
            <a:ahLst/>
            <a:cxnLst/>
            <a:rect l="l" t="t" r="r" b="b"/>
            <a:pathLst>
              <a:path w="152400" h="28575">
                <a:moveTo>
                  <a:pt x="152400" y="19050"/>
                </a:moveTo>
                <a:lnTo>
                  <a:pt x="145851" y="12055"/>
                </a:lnTo>
                <a:lnTo>
                  <a:pt x="128587" y="5953"/>
                </a:lnTo>
                <a:lnTo>
                  <a:pt x="104179" y="1637"/>
                </a:lnTo>
                <a:lnTo>
                  <a:pt x="76200" y="0"/>
                </a:lnTo>
                <a:lnTo>
                  <a:pt x="48220" y="1637"/>
                </a:lnTo>
                <a:lnTo>
                  <a:pt x="23812" y="5953"/>
                </a:lnTo>
                <a:lnTo>
                  <a:pt x="6548" y="12055"/>
                </a:lnTo>
                <a:lnTo>
                  <a:pt x="0" y="19050"/>
                </a:lnTo>
                <a:lnTo>
                  <a:pt x="6548" y="20538"/>
                </a:lnTo>
                <a:lnTo>
                  <a:pt x="23812" y="23812"/>
                </a:lnTo>
                <a:lnTo>
                  <a:pt x="48220" y="27086"/>
                </a:lnTo>
                <a:lnTo>
                  <a:pt x="76200" y="28575"/>
                </a:lnTo>
                <a:lnTo>
                  <a:pt x="104179" y="27086"/>
                </a:lnTo>
                <a:lnTo>
                  <a:pt x="128587" y="23812"/>
                </a:lnTo>
                <a:lnTo>
                  <a:pt x="145851" y="20538"/>
                </a:lnTo>
                <a:lnTo>
                  <a:pt x="152400" y="19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806825" y="3206750"/>
            <a:ext cx="1578610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69875" marR="5080" indent="-257175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Arial"/>
                <a:cs typeface="Arial"/>
              </a:rPr>
              <a:t>Assuming B plays </a:t>
            </a:r>
            <a:r>
              <a:rPr dirty="0" sz="950" spc="10">
                <a:latin typeface="Arial"/>
                <a:cs typeface="Arial"/>
              </a:rPr>
              <a:t>“D”, </a:t>
            </a:r>
            <a:r>
              <a:rPr dirty="0" sz="950" spc="15">
                <a:latin typeface="Arial"/>
                <a:cs typeface="Arial"/>
              </a:rPr>
              <a:t>what  oh what should </a:t>
            </a:r>
            <a:r>
              <a:rPr dirty="0" sz="950" spc="5">
                <a:latin typeface="Arial"/>
                <a:cs typeface="Arial"/>
              </a:rPr>
              <a:t>I </a:t>
            </a:r>
            <a:r>
              <a:rPr dirty="0" sz="950" spc="15">
                <a:latin typeface="Arial"/>
                <a:cs typeface="Arial"/>
              </a:rPr>
              <a:t>do</a:t>
            </a:r>
            <a:r>
              <a:rPr dirty="0" sz="950" spc="10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?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073525" y="3768725"/>
            <a:ext cx="1998980" cy="6311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5">
                <a:latin typeface="Arial"/>
                <a:cs typeface="Arial"/>
              </a:rPr>
              <a:t>one </a:t>
            </a:r>
            <a:r>
              <a:rPr dirty="0" sz="950" spc="10">
                <a:latin typeface="Arial"/>
                <a:cs typeface="Arial"/>
              </a:rPr>
              <a:t>of a </a:t>
            </a:r>
            <a:r>
              <a:rPr dirty="0" sz="950" spc="15">
                <a:latin typeface="Arial"/>
                <a:cs typeface="Arial"/>
              </a:rPr>
              <a:t>player’s strategies </a:t>
            </a:r>
            <a:r>
              <a:rPr dirty="0" sz="950" spc="10">
                <a:latin typeface="Arial"/>
                <a:cs typeface="Arial"/>
              </a:rPr>
              <a:t>is  never the </a:t>
            </a:r>
            <a:r>
              <a:rPr dirty="0" sz="950" spc="5">
                <a:latin typeface="Arial"/>
                <a:cs typeface="Arial"/>
              </a:rPr>
              <a:t>right </a:t>
            </a:r>
            <a:r>
              <a:rPr dirty="0" sz="950" spc="10">
                <a:latin typeface="Arial"/>
                <a:cs typeface="Arial"/>
              </a:rPr>
              <a:t>thing to do, no  matter what the opponents do, then  </a:t>
            </a:r>
            <a:r>
              <a:rPr dirty="0" sz="950" spc="15">
                <a:latin typeface="Arial"/>
                <a:cs typeface="Arial"/>
              </a:rPr>
              <a:t>it is </a:t>
            </a: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Strictly</a:t>
            </a:r>
            <a:r>
              <a:rPr dirty="0" sz="950" spc="114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Dominated</a:t>
            </a:r>
            <a:endParaRPr sz="9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683125" y="8550275"/>
            <a:ext cx="12871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2014405" y="6868583"/>
          <a:ext cx="1671955" cy="80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/>
                <a:gridCol w="828675"/>
              </a:tblGrid>
              <a:tr h="428625"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470534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8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 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6" name="object 66"/>
          <p:cNvSpPr txBox="1"/>
          <p:nvPr/>
        </p:nvSpPr>
        <p:spPr>
          <a:xfrm>
            <a:off x="1825625" y="5488701"/>
            <a:ext cx="3964304" cy="281686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488950">
              <a:lnSpc>
                <a:spcPct val="100000"/>
              </a:lnSpc>
              <a:spcBef>
                <a:spcPts val="830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“Understanding” 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dirty="0" sz="2150" spc="-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30">
                <a:solidFill>
                  <a:srgbClr val="006600"/>
                </a:solidFill>
                <a:latin typeface="Arial"/>
                <a:cs typeface="Arial"/>
              </a:rPr>
              <a:t>Game</a:t>
            </a:r>
            <a:endParaRPr sz="2150">
              <a:latin typeface="Arial"/>
              <a:cs typeface="Arial"/>
            </a:endParaRPr>
          </a:p>
          <a:p>
            <a:pPr algn="ctr" marR="1063625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"/>
                <a:cs typeface="Arial"/>
              </a:rPr>
              <a:t>Fundamental assumption of game</a:t>
            </a:r>
            <a:r>
              <a:rPr dirty="0" sz="1200" spc="-18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theory:</a:t>
            </a:r>
            <a:endParaRPr sz="1200">
              <a:latin typeface="Arial"/>
              <a:cs typeface="Arial"/>
            </a:endParaRPr>
          </a:p>
          <a:p>
            <a:pPr algn="ctr" marL="200025">
              <a:lnSpc>
                <a:spcPct val="100000"/>
              </a:lnSpc>
              <a:spcBef>
                <a:spcPts val="83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Get Rid</a:t>
            </a:r>
            <a:r>
              <a:rPr dirty="0" sz="1400" spc="-28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of the Strictly Dominated strategies.</a:t>
            </a:r>
            <a:endParaRPr sz="1400">
              <a:latin typeface="Arial"/>
              <a:cs typeface="Arial"/>
            </a:endParaRPr>
          </a:p>
          <a:p>
            <a:pPr algn="ctr" marL="204470">
              <a:lnSpc>
                <a:spcPct val="100000"/>
              </a:lnSpc>
              <a:spcBef>
                <a:spcPts val="4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They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Won’t</a:t>
            </a:r>
            <a:r>
              <a:rPr dirty="0" sz="1400" spc="-5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Happen.</a:t>
            </a:r>
            <a:endParaRPr sz="1400">
              <a:latin typeface="Arial"/>
              <a:cs typeface="Arial"/>
            </a:endParaRPr>
          </a:p>
          <a:p>
            <a:pPr marL="546100">
              <a:lnSpc>
                <a:spcPct val="100000"/>
              </a:lnSpc>
              <a:spcBef>
                <a:spcPts val="345"/>
              </a:spcBef>
              <a:tabLst>
                <a:tab pos="1374140" algn="l"/>
              </a:tabLst>
            </a:pPr>
            <a:r>
              <a:rPr dirty="0" sz="950" spc="15" b="1">
                <a:latin typeface="Arial"/>
                <a:cs typeface="Arial"/>
              </a:rPr>
              <a:t>C	D</a:t>
            </a:r>
            <a:endParaRPr sz="950">
              <a:latin typeface="Arial"/>
              <a:cs typeface="Arial"/>
            </a:endParaRPr>
          </a:p>
          <a:p>
            <a:pPr marL="22225" marR="3844290">
              <a:lnSpc>
                <a:spcPts val="3000"/>
              </a:lnSpc>
              <a:spcBef>
                <a:spcPts val="110"/>
              </a:spcBef>
            </a:pPr>
            <a:r>
              <a:rPr dirty="0" sz="950" spc="10" b="1">
                <a:latin typeface="Arial"/>
                <a:cs typeface="Arial"/>
              </a:rPr>
              <a:t>C  D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179830">
              <a:lnSpc>
                <a:spcPct val="105300"/>
              </a:lnSpc>
            </a:pPr>
            <a:r>
              <a:rPr dirty="0" sz="950" spc="10">
                <a:latin typeface="Arial"/>
                <a:cs typeface="Arial"/>
              </a:rPr>
              <a:t>In </a:t>
            </a:r>
            <a:r>
              <a:rPr dirty="0" sz="950" spc="15">
                <a:latin typeface="Arial"/>
                <a:cs typeface="Arial"/>
              </a:rPr>
              <a:t>some cases </a:t>
            </a:r>
            <a:r>
              <a:rPr dirty="0" sz="950" spc="10">
                <a:latin typeface="Arial"/>
                <a:cs typeface="Arial"/>
              </a:rPr>
              <a:t>(e.g. </a:t>
            </a:r>
            <a:r>
              <a:rPr dirty="0" sz="950" spc="15">
                <a:latin typeface="Arial"/>
                <a:cs typeface="Arial"/>
              </a:rPr>
              <a:t>prisoner’s dilemma) </a:t>
            </a:r>
            <a:r>
              <a:rPr dirty="0" sz="950" spc="10">
                <a:latin typeface="Arial"/>
                <a:cs typeface="Arial"/>
              </a:rPr>
              <a:t>this  </a:t>
            </a:r>
            <a:r>
              <a:rPr dirty="0" sz="950" spc="15">
                <a:latin typeface="Arial"/>
                <a:cs typeface="Arial"/>
              </a:rPr>
              <a:t>means, </a:t>
            </a: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5">
                <a:latin typeface="Arial"/>
                <a:cs typeface="Arial"/>
              </a:rPr>
              <a:t>players are </a:t>
            </a:r>
            <a:r>
              <a:rPr dirty="0" sz="950" spc="10">
                <a:latin typeface="Arial"/>
                <a:cs typeface="Arial"/>
              </a:rPr>
              <a:t>“rational” </a:t>
            </a:r>
            <a:r>
              <a:rPr dirty="0" sz="950" spc="15">
                <a:latin typeface="Arial"/>
                <a:cs typeface="Arial"/>
              </a:rPr>
              <a:t>we can </a:t>
            </a:r>
            <a:r>
              <a:rPr dirty="0" sz="950" spc="10">
                <a:latin typeface="Arial"/>
                <a:cs typeface="Arial"/>
              </a:rPr>
              <a:t>predict </a:t>
            </a:r>
            <a:r>
              <a:rPr dirty="0" sz="950" spc="15">
                <a:latin typeface="Arial"/>
                <a:cs typeface="Arial"/>
              </a:rPr>
              <a:t>the  </a:t>
            </a:r>
            <a:r>
              <a:rPr dirty="0" sz="950" spc="10">
                <a:latin typeface="Arial"/>
                <a:cs typeface="Arial"/>
              </a:rPr>
              <a:t>outcome of the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game.</a:t>
            </a:r>
            <a:endParaRPr sz="9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4525" y="3921125"/>
            <a:ext cx="3832225" cy="3263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 spc="15">
                <a:latin typeface="Arial"/>
                <a:cs typeface="Arial"/>
              </a:rPr>
              <a:t>Thus we’ve an N.E. because </a:t>
            </a: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0">
                <a:latin typeface="Arial"/>
                <a:cs typeface="Arial"/>
              </a:rPr>
              <a:t>all </a:t>
            </a:r>
            <a:r>
              <a:rPr dirty="0" sz="950" spc="15">
                <a:latin typeface="Arial"/>
                <a:cs typeface="Arial"/>
              </a:rPr>
              <a:t>other players use </a:t>
            </a:r>
            <a:r>
              <a:rPr dirty="0" sz="950" spc="10">
                <a:latin typeface="Arial"/>
                <a:cs typeface="Arial"/>
              </a:rPr>
              <a:t>a linear strategy  </a:t>
            </a:r>
            <a:r>
              <a:rPr dirty="0" sz="950" spc="15">
                <a:latin typeface="Arial"/>
                <a:cs typeface="Arial"/>
              </a:rPr>
              <a:t>then </a:t>
            </a:r>
            <a:r>
              <a:rPr dirty="0" sz="950" spc="10">
                <a:latin typeface="Arial"/>
                <a:cs typeface="Arial"/>
              </a:rPr>
              <a:t>it’s in </a:t>
            </a:r>
            <a:r>
              <a:rPr dirty="0" sz="950" spc="5" i="1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’s </a:t>
            </a:r>
            <a:r>
              <a:rPr dirty="0" sz="950" spc="10">
                <a:latin typeface="Arial"/>
                <a:cs typeface="Arial"/>
              </a:rPr>
              <a:t>interest to do so too. Above holds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-5">
                <a:latin typeface="Symbol"/>
                <a:cs typeface="Symbol"/>
              </a:rPr>
              <a:t></a:t>
            </a:r>
            <a:r>
              <a:rPr dirty="0" sz="950" spc="-5" i="1"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86150" y="2114550"/>
            <a:ext cx="0" cy="438150"/>
          </a:xfrm>
          <a:custGeom>
            <a:avLst/>
            <a:gdLst/>
            <a:ahLst/>
            <a:cxnLst/>
            <a:rect l="l" t="t" r="r" b="b"/>
            <a:pathLst>
              <a:path w="0" h="438150">
                <a:moveTo>
                  <a:pt x="0" y="0"/>
                </a:moveTo>
                <a:lnTo>
                  <a:pt x="0" y="4381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6100" y="3514725"/>
            <a:ext cx="180975" cy="247650"/>
          </a:xfrm>
          <a:custGeom>
            <a:avLst/>
            <a:gdLst/>
            <a:ahLst/>
            <a:cxnLst/>
            <a:rect l="l" t="t" r="r" b="b"/>
            <a:pathLst>
              <a:path w="180975" h="247650">
                <a:moveTo>
                  <a:pt x="180975" y="0"/>
                </a:moveTo>
                <a:lnTo>
                  <a:pt x="0" y="247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81375" y="3616783"/>
            <a:ext cx="3937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9825" y="3616783"/>
            <a:ext cx="22034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0340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5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6075" y="1873708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 i="1">
                <a:latin typeface="Times New Roman"/>
                <a:cs typeface="Times New Roman"/>
              </a:rPr>
              <a:t>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9325" y="1778458"/>
            <a:ext cx="22034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0340" algn="l"/>
              </a:tabLst>
            </a:pPr>
            <a:r>
              <a:rPr dirty="0" sz="750" spc="-5" i="1">
                <a:latin typeface="Times New Roman"/>
                <a:cs typeface="Times New Roman"/>
              </a:rPr>
              <a:t>i</a:t>
            </a:r>
            <a:r>
              <a:rPr dirty="0" sz="750" spc="-5" i="1">
                <a:latin typeface="Times New Roman"/>
                <a:cs typeface="Times New Roman"/>
              </a:rPr>
              <a:t>	</a:t>
            </a:r>
            <a:r>
              <a:rPr dirty="0" sz="750" spc="-5" i="1">
                <a:latin typeface="Times New Roman"/>
                <a:cs typeface="Times New Roman"/>
              </a:rPr>
              <a:t>i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4700" y="3501451"/>
            <a:ext cx="8509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 i="1">
                <a:latin typeface="Times New Roman"/>
                <a:cs typeface="Times New Roman"/>
              </a:rPr>
              <a:t>v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0875" y="3587176"/>
            <a:ext cx="939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5625" y="3463351"/>
            <a:ext cx="9398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9350" y="3502483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*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9325" y="1664158"/>
            <a:ext cx="60325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750" spc="-5">
                <a:latin typeface="Times New Roman"/>
                <a:cs typeface="Times New Roman"/>
              </a:rPr>
              <a:t>*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4550" y="3354186"/>
            <a:ext cx="1215390" cy="3975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1161415" algn="l"/>
              </a:tabLst>
            </a:pPr>
            <a:r>
              <a:rPr dirty="0" sz="1250" spc="25">
                <a:latin typeface="Symbol"/>
                <a:cs typeface="Symbol"/>
              </a:rPr>
              <a:t>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i="1">
                <a:latin typeface="Times New Roman"/>
                <a:cs typeface="Times New Roman"/>
              </a:rPr>
              <a:t> </a:t>
            </a:r>
            <a:r>
              <a:rPr dirty="0" sz="1250" spc="-65" i="1">
                <a:latin typeface="Times New Roman"/>
                <a:cs typeface="Times New Roman"/>
              </a:rPr>
              <a:t> </a:t>
            </a:r>
            <a:r>
              <a:rPr dirty="0" sz="1650" spc="-180">
                <a:latin typeface="Symbol"/>
                <a:cs typeface="Symbol"/>
              </a:rPr>
              <a:t></a:t>
            </a:r>
            <a:r>
              <a:rPr dirty="0" sz="1250" spc="10" i="1">
                <a:latin typeface="Times New Roman"/>
                <a:cs typeface="Times New Roman"/>
              </a:rPr>
              <a:t>v</a:t>
            </a:r>
            <a:r>
              <a:rPr dirty="0" sz="1250" spc="90" i="1">
                <a:latin typeface="Times New Roman"/>
                <a:cs typeface="Times New Roman"/>
              </a:rPr>
              <a:t> </a:t>
            </a:r>
            <a:r>
              <a:rPr dirty="0" sz="1650" spc="-135">
                <a:latin typeface="Symbol"/>
                <a:cs typeface="Symbol"/>
              </a:rPr>
              <a:t></a:t>
            </a:r>
            <a:r>
              <a:rPr dirty="0" sz="1650" spc="-23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2400" spc="-655">
                <a:latin typeface="Symbol"/>
                <a:cs typeface="Symbol"/>
              </a:rPr>
              <a:t></a:t>
            </a:r>
            <a:r>
              <a:rPr dirty="0" sz="1250" spc="120">
                <a:latin typeface="Times New Roman"/>
                <a:cs typeface="Times New Roman"/>
              </a:rPr>
              <a:t>1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2400" spc="-505">
                <a:latin typeface="Symbol"/>
                <a:cs typeface="Symbol"/>
              </a:rPr>
              <a:t>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52875" y="2596576"/>
            <a:ext cx="8953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5">
                <a:latin typeface="Symbol"/>
                <a:cs typeface="Symbol"/>
              </a:rPr>
              <a:t>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24075" y="2347858"/>
            <a:ext cx="631825" cy="5892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ctr" marL="120014">
              <a:lnSpc>
                <a:spcPct val="100000"/>
              </a:lnSpc>
              <a:spcBef>
                <a:spcPts val="484"/>
              </a:spcBef>
            </a:pPr>
            <a:r>
              <a:rPr dirty="0" sz="750" spc="-5" i="1">
                <a:latin typeface="Times New Roman"/>
                <a:cs typeface="Times New Roman"/>
              </a:rPr>
              <a:t>g</a:t>
            </a:r>
            <a:endParaRPr sz="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90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Times New Roman"/>
                <a:cs typeface="Times New Roman"/>
              </a:rPr>
              <a:t>arg</a:t>
            </a:r>
            <a:r>
              <a:rPr dirty="0" sz="1250" spc="-18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max</a:t>
            </a:r>
            <a:endParaRPr sz="1250">
              <a:latin typeface="Times New Roman"/>
              <a:cs typeface="Times New Roman"/>
            </a:endParaRPr>
          </a:p>
          <a:p>
            <a:pPr algn="ctr" marL="120014">
              <a:lnSpc>
                <a:spcPct val="100000"/>
              </a:lnSpc>
              <a:spcBef>
                <a:spcPts val="50"/>
              </a:spcBef>
            </a:pPr>
            <a:r>
              <a:rPr dirty="0" sz="750" spc="-5" i="1">
                <a:latin typeface="Times New Roman"/>
                <a:cs typeface="Times New Roman"/>
              </a:rPr>
              <a:t>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4825" y="2358451"/>
            <a:ext cx="9328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856615" algn="l"/>
              </a:tabLst>
            </a:pPr>
            <a:r>
              <a:rPr dirty="0" sz="1250" spc="10">
                <a:latin typeface="Symbol"/>
                <a:cs typeface="Symbol"/>
              </a:rPr>
              <a:t>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4825" y="2091751"/>
            <a:ext cx="9328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51790" algn="l"/>
                <a:tab pos="856615" algn="l"/>
              </a:tabLst>
            </a:pPr>
            <a:r>
              <a:rPr dirty="0" sz="1250" spc="10">
                <a:latin typeface="Symbol"/>
                <a:cs typeface="Symbol"/>
              </a:rPr>
              <a:t>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baseline="2222" sz="1875" spc="15" i="1">
                <a:latin typeface="Times New Roman"/>
                <a:cs typeface="Times New Roman"/>
              </a:rPr>
              <a:t>g</a:t>
            </a:r>
            <a:r>
              <a:rPr dirty="0" baseline="2222" sz="1875" spc="-82" i="1">
                <a:latin typeface="Times New Roman"/>
                <a:cs typeface="Times New Roman"/>
              </a:rPr>
              <a:t> </a:t>
            </a:r>
            <a:r>
              <a:rPr dirty="0" baseline="2222" sz="1875" spc="37">
                <a:latin typeface="Times New Roman"/>
                <a:cs typeface="Times New Roman"/>
              </a:rPr>
              <a:t>i</a:t>
            </a:r>
            <a:r>
              <a:rPr dirty="0" baseline="2222" sz="1875" spc="15">
                <a:latin typeface="Times New Roman"/>
                <a:cs typeface="Times New Roman"/>
              </a:rPr>
              <a:t>s</a:t>
            </a:r>
            <a:r>
              <a:rPr dirty="0" baseline="2222" sz="1875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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8425" y="2320351"/>
            <a:ext cx="13646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8888" sz="1875" spc="7">
                <a:latin typeface="Symbol"/>
                <a:cs typeface="Symbol"/>
              </a:rPr>
              <a:t></a:t>
            </a:r>
            <a:r>
              <a:rPr dirty="0" baseline="42222" sz="1875" spc="7">
                <a:latin typeface="Times New Roman"/>
                <a:cs typeface="Times New Roman"/>
              </a:rPr>
              <a:t>Prob</a:t>
            </a:r>
            <a:r>
              <a:rPr dirty="0" baseline="26666" sz="1875" spc="7">
                <a:latin typeface="Symbol"/>
                <a:cs typeface="Symbol"/>
              </a:rPr>
              <a:t></a:t>
            </a:r>
            <a:r>
              <a:rPr dirty="0" sz="1250" spc="5">
                <a:latin typeface="Times New Roman"/>
                <a:cs typeface="Times New Roman"/>
              </a:rPr>
              <a:t>winning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30">
                <a:latin typeface="Times New Roman"/>
                <a:cs typeface="Times New Roman"/>
              </a:rPr>
              <a:t>bid</a:t>
            </a:r>
            <a:r>
              <a:rPr dirty="0" baseline="26666" sz="1875" spc="44">
                <a:latin typeface="Symbol"/>
                <a:cs typeface="Symbol"/>
              </a:rPr>
              <a:t></a:t>
            </a:r>
            <a:endParaRPr baseline="26666" sz="187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33825" y="2377501"/>
            <a:ext cx="628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>
                <a:latin typeface="Symbol"/>
                <a:cs typeface="Symbol"/>
              </a:rPr>
              <a:t>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0675" y="2320351"/>
            <a:ext cx="58293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8888" sz="1875" spc="15">
                <a:latin typeface="Symbol"/>
                <a:cs typeface="Symbol"/>
              </a:rPr>
              <a:t></a:t>
            </a:r>
            <a:r>
              <a:rPr dirty="0" baseline="28888" sz="1875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play</a:t>
            </a:r>
            <a:r>
              <a:rPr dirty="0" sz="1250" spc="-20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86075" y="2377501"/>
            <a:ext cx="7556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10">
                <a:latin typeface="Symbol"/>
                <a:cs typeface="Symbol"/>
              </a:rPr>
              <a:t>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98675" y="2196526"/>
            <a:ext cx="1936114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arg </a:t>
            </a:r>
            <a:r>
              <a:rPr dirty="0" sz="1250" spc="-10">
                <a:latin typeface="Times New Roman"/>
                <a:cs typeface="Times New Roman"/>
              </a:rPr>
              <a:t>max </a:t>
            </a:r>
            <a:r>
              <a:rPr dirty="0" sz="1250" spc="40">
                <a:latin typeface="Symbol"/>
                <a:cs typeface="Symbol"/>
              </a:rPr>
              <a:t></a:t>
            </a:r>
            <a:r>
              <a:rPr dirty="0" baseline="42222" sz="1875" spc="60">
                <a:latin typeface="Symbol"/>
                <a:cs typeface="Symbol"/>
              </a:rPr>
              <a:t></a:t>
            </a:r>
            <a:r>
              <a:rPr dirty="0" baseline="40000" sz="1875" spc="60">
                <a:latin typeface="Times New Roman"/>
                <a:cs typeface="Times New Roman"/>
              </a:rPr>
              <a:t>Profitif </a:t>
            </a:r>
            <a:r>
              <a:rPr dirty="0" sz="1250" spc="5" i="1">
                <a:latin typeface="Times New Roman"/>
                <a:cs typeface="Times New Roman"/>
              </a:rPr>
              <a:t>i</a:t>
            </a:r>
            <a:r>
              <a:rPr dirty="0" sz="1250" spc="-155" i="1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wins </a:t>
            </a:r>
            <a:r>
              <a:rPr dirty="0" baseline="42222" sz="1875" spc="15">
                <a:latin typeface="Symbol"/>
                <a:cs typeface="Symbol"/>
              </a:rPr>
              <a:t></a:t>
            </a:r>
            <a:endParaRPr baseline="42222" sz="1875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95650" y="1720276"/>
            <a:ext cx="6661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89915" algn="l"/>
              </a:tabLst>
            </a:pPr>
            <a:r>
              <a:rPr dirty="0" sz="1250" spc="10">
                <a:latin typeface="Symbol"/>
                <a:cs typeface="Symbol"/>
              </a:rPr>
              <a:t></a:t>
            </a:r>
            <a:r>
              <a:rPr dirty="0" sz="1250" spc="10">
                <a:latin typeface="Times New Roman"/>
                <a:cs typeface="Times New Roman"/>
              </a:rPr>
              <a:t>	</a:t>
            </a:r>
            <a:r>
              <a:rPr dirty="0" sz="1250" spc="10">
                <a:latin typeface="Symbol"/>
                <a:cs typeface="Symbol"/>
              </a:rPr>
              <a:t>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70250" y="1796476"/>
            <a:ext cx="7169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-13333" sz="1875" spc="15">
                <a:latin typeface="Symbol"/>
                <a:cs typeface="Symbol"/>
              </a:rPr>
              <a:t></a:t>
            </a:r>
            <a:r>
              <a:rPr dirty="0" baseline="-13333" sz="1875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play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50" i="1">
                <a:latin typeface="Times New Roman"/>
                <a:cs typeface="Times New Roman"/>
              </a:rPr>
              <a:t> </a:t>
            </a:r>
            <a:r>
              <a:rPr dirty="0" baseline="-13333" sz="1875" spc="15">
                <a:latin typeface="Symbol"/>
                <a:cs typeface="Symbol"/>
              </a:rPr>
              <a:t></a:t>
            </a:r>
            <a:endParaRPr baseline="-13333" sz="1875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95650" y="1558351"/>
            <a:ext cx="66611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40">
                <a:latin typeface="Symbol"/>
                <a:cs typeface="Symbol"/>
              </a:rPr>
              <a:t></a:t>
            </a:r>
            <a:r>
              <a:rPr dirty="0" baseline="2222" sz="1875" spc="60">
                <a:latin typeface="Times New Roman"/>
                <a:cs typeface="Times New Roman"/>
              </a:rPr>
              <a:t>Profitif</a:t>
            </a:r>
            <a:r>
              <a:rPr dirty="0" baseline="2222" sz="1875" spc="-292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Symbol"/>
                <a:cs typeface="Symbol"/>
              </a:rPr>
              <a:t>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24075" y="1620601"/>
            <a:ext cx="117919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dirty="0" sz="1250" spc="10" i="1">
                <a:latin typeface="Times New Roman"/>
                <a:cs typeface="Times New Roman"/>
              </a:rPr>
              <a:t>g </a:t>
            </a:r>
            <a:r>
              <a:rPr dirty="0" sz="1650" spc="-85">
                <a:latin typeface="Symbol"/>
                <a:cs typeface="Symbol"/>
              </a:rPr>
              <a:t></a:t>
            </a:r>
            <a:r>
              <a:rPr dirty="0" sz="1250" spc="-85" i="1">
                <a:latin typeface="Times New Roman"/>
                <a:cs typeface="Times New Roman"/>
              </a:rPr>
              <a:t>v </a:t>
            </a:r>
            <a:r>
              <a:rPr dirty="0" sz="1650" spc="-135">
                <a:latin typeface="Symbol"/>
                <a:cs typeface="Symbol"/>
              </a:rPr>
              <a:t></a:t>
            </a:r>
            <a:r>
              <a:rPr dirty="0" sz="1650" spc="-13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15">
                <a:latin typeface="Times New Roman"/>
                <a:cs typeface="Times New Roman"/>
              </a:rPr>
              <a:t> arg </a:t>
            </a:r>
            <a:r>
              <a:rPr dirty="0" sz="1250" spc="-10">
                <a:latin typeface="Times New Roman"/>
                <a:cs typeface="Times New Roman"/>
              </a:rPr>
              <a:t>max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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98675" y="3163651"/>
            <a:ext cx="269748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-55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suc</a:t>
            </a:r>
            <a:r>
              <a:rPr dirty="0" sz="1250" spc="10">
                <a:latin typeface="Times New Roman"/>
                <a:cs typeface="Times New Roman"/>
              </a:rPr>
              <a:t>h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tha</a:t>
            </a:r>
            <a:r>
              <a:rPr dirty="0" sz="1250" spc="5">
                <a:latin typeface="Times New Roman"/>
                <a:cs typeface="Times New Roman"/>
              </a:rPr>
              <a:t>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650" spc="-180">
                <a:latin typeface="Symbol"/>
                <a:cs typeface="Symbol"/>
              </a:rPr>
              <a:t></a:t>
            </a:r>
            <a:r>
              <a:rPr dirty="0" sz="1250" spc="10" i="1">
                <a:latin typeface="Times New Roman"/>
                <a:cs typeface="Times New Roman"/>
              </a:rPr>
              <a:t>n</a:t>
            </a:r>
            <a:r>
              <a:rPr dirty="0" sz="1250" spc="-55" i="1">
                <a:latin typeface="Times New Roman"/>
                <a:cs typeface="Times New Roman"/>
              </a:rPr>
              <a:t> </a:t>
            </a:r>
            <a:r>
              <a:rPr dirty="0" sz="1250" spc="60">
                <a:latin typeface="Symbol"/>
                <a:cs typeface="Symbol"/>
              </a:rPr>
              <a:t></a:t>
            </a:r>
            <a:r>
              <a:rPr dirty="0" sz="1250" spc="-30">
                <a:latin typeface="Times New Roman"/>
                <a:cs typeface="Times New Roman"/>
              </a:rPr>
              <a:t>1</a:t>
            </a:r>
            <a:r>
              <a:rPr dirty="0" sz="1650" spc="-254">
                <a:latin typeface="Symbol"/>
                <a:cs typeface="Symbol"/>
              </a:rPr>
              <a:t></a:t>
            </a:r>
            <a:r>
              <a:rPr dirty="0" sz="1650" spc="-180">
                <a:latin typeface="Symbol"/>
                <a:cs typeface="Symbol"/>
              </a:rPr>
              <a:t></a:t>
            </a:r>
            <a:r>
              <a:rPr dirty="0" sz="1250" spc="-35" i="1">
                <a:latin typeface="Times New Roman"/>
                <a:cs typeface="Times New Roman"/>
              </a:rPr>
              <a:t>v</a:t>
            </a:r>
            <a:r>
              <a:rPr dirty="0" baseline="-22222" sz="1125" spc="-7" i="1">
                <a:latin typeface="Times New Roman"/>
                <a:cs typeface="Times New Roman"/>
              </a:rPr>
              <a:t>i</a:t>
            </a:r>
            <a:r>
              <a:rPr dirty="0" baseline="-22222" sz="1125" i="1">
                <a:latin typeface="Times New Roman"/>
                <a:cs typeface="Times New Roman"/>
              </a:rPr>
              <a:t> </a:t>
            </a:r>
            <a:r>
              <a:rPr dirty="0" baseline="-22222" sz="1125" spc="22" i="1">
                <a:latin typeface="Times New Roman"/>
                <a:cs typeface="Times New Roman"/>
              </a:rPr>
              <a:t>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-130" i="1">
                <a:latin typeface="Times New Roman"/>
                <a:cs typeface="Times New Roman"/>
              </a:rPr>
              <a:t> </a:t>
            </a:r>
            <a:r>
              <a:rPr dirty="0" sz="1650" spc="-180">
                <a:latin typeface="Symbol"/>
                <a:cs typeface="Symbol"/>
              </a:rPr>
              <a:t></a:t>
            </a:r>
            <a:r>
              <a:rPr dirty="0" sz="1250" spc="10" i="1">
                <a:latin typeface="Times New Roman"/>
                <a:cs typeface="Times New Roman"/>
              </a:rPr>
              <a:t>g</a:t>
            </a:r>
            <a:r>
              <a:rPr dirty="0" sz="1250" spc="-130" i="1">
                <a:latin typeface="Times New Roman"/>
                <a:cs typeface="Times New Roman"/>
              </a:rPr>
              <a:t> </a:t>
            </a:r>
            <a:r>
              <a:rPr dirty="0" baseline="37037" sz="1125" spc="-7" i="1">
                <a:latin typeface="Times New Roman"/>
                <a:cs typeface="Times New Roman"/>
              </a:rPr>
              <a:t>n</a:t>
            </a:r>
            <a:r>
              <a:rPr dirty="0" baseline="37037" sz="1125" spc="52">
                <a:latin typeface="Symbol"/>
                <a:cs typeface="Symbol"/>
              </a:rPr>
              <a:t></a:t>
            </a:r>
            <a:r>
              <a:rPr dirty="0" baseline="37037" sz="1125" spc="-7">
                <a:latin typeface="Times New Roman"/>
                <a:cs typeface="Times New Roman"/>
              </a:rPr>
              <a:t>2</a:t>
            </a:r>
            <a:r>
              <a:rPr dirty="0" baseline="37037" sz="1125">
                <a:latin typeface="Times New Roman"/>
                <a:cs typeface="Times New Roman"/>
              </a:rPr>
              <a:t>  </a:t>
            </a:r>
            <a:r>
              <a:rPr dirty="0" sz="1250" spc="15">
                <a:latin typeface="Symbol"/>
                <a:cs typeface="Symbol"/>
              </a:rPr>
              <a:t>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120" i="1">
                <a:latin typeface="Times New Roman"/>
                <a:cs typeface="Times New Roman"/>
              </a:rPr>
              <a:t>g</a:t>
            </a:r>
            <a:r>
              <a:rPr dirty="0" baseline="37037" sz="1125" spc="-7" i="1">
                <a:latin typeface="Times New Roman"/>
                <a:cs typeface="Times New Roman"/>
              </a:rPr>
              <a:t>n</a:t>
            </a:r>
            <a:r>
              <a:rPr dirty="0" baseline="37037" sz="1125" spc="-172" i="1">
                <a:latin typeface="Times New Roman"/>
                <a:cs typeface="Times New Roman"/>
              </a:rPr>
              <a:t> </a:t>
            </a:r>
            <a:r>
              <a:rPr dirty="0" baseline="37037" sz="1125" spc="-60">
                <a:latin typeface="Symbol"/>
                <a:cs typeface="Symbol"/>
              </a:rPr>
              <a:t></a:t>
            </a:r>
            <a:r>
              <a:rPr dirty="0" baseline="37037" sz="1125" spc="-7">
                <a:latin typeface="Times New Roman"/>
                <a:cs typeface="Times New Roman"/>
              </a:rPr>
              <a:t>1</a:t>
            </a:r>
            <a:r>
              <a:rPr dirty="0" baseline="37037" sz="1125">
                <a:latin typeface="Times New Roman"/>
                <a:cs typeface="Times New Roman"/>
              </a:rPr>
              <a:t>  </a:t>
            </a:r>
            <a:r>
              <a:rPr dirty="0" sz="1250" spc="15">
                <a:latin typeface="Symbol"/>
                <a:cs typeface="Symbol"/>
              </a:rPr>
              <a:t>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05050" y="2949001"/>
            <a:ext cx="6731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250" spc="5">
                <a:latin typeface="MT Extra"/>
                <a:cs typeface="MT Extra"/>
              </a:rPr>
              <a:t></a:t>
            </a:r>
            <a:endParaRPr sz="1250">
              <a:latin typeface="MT Extra"/>
              <a:cs typeface="MT Extr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838317" y="2870993"/>
            <a:ext cx="1066800" cy="38100"/>
          </a:xfrm>
          <a:custGeom>
            <a:avLst/>
            <a:gdLst/>
            <a:ahLst/>
            <a:cxnLst/>
            <a:rect l="l" t="t" r="r" b="b"/>
            <a:pathLst>
              <a:path w="1066800" h="38100">
                <a:moveTo>
                  <a:pt x="0" y="0"/>
                </a:moveTo>
                <a:lnTo>
                  <a:pt x="6697" y="13989"/>
                </a:lnTo>
                <a:lnTo>
                  <a:pt x="25003" y="26193"/>
                </a:lnTo>
                <a:lnTo>
                  <a:pt x="52238" y="34825"/>
                </a:lnTo>
                <a:lnTo>
                  <a:pt x="85725" y="38100"/>
                </a:lnTo>
                <a:lnTo>
                  <a:pt x="981075" y="38100"/>
                </a:lnTo>
                <a:lnTo>
                  <a:pt x="1014561" y="34825"/>
                </a:lnTo>
                <a:lnTo>
                  <a:pt x="1041796" y="26193"/>
                </a:lnTo>
                <a:lnTo>
                  <a:pt x="1060102" y="13989"/>
                </a:ln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33717" y="2870993"/>
            <a:ext cx="1066800" cy="38100"/>
          </a:xfrm>
          <a:custGeom>
            <a:avLst/>
            <a:gdLst/>
            <a:ahLst/>
            <a:cxnLst/>
            <a:rect l="l" t="t" r="r" b="b"/>
            <a:pathLst>
              <a:path w="1066800" h="38100">
                <a:moveTo>
                  <a:pt x="0" y="0"/>
                </a:moveTo>
                <a:lnTo>
                  <a:pt x="6697" y="13989"/>
                </a:lnTo>
                <a:lnTo>
                  <a:pt x="25003" y="26193"/>
                </a:lnTo>
                <a:lnTo>
                  <a:pt x="52238" y="34825"/>
                </a:lnTo>
                <a:lnTo>
                  <a:pt x="85725" y="38100"/>
                </a:lnTo>
                <a:lnTo>
                  <a:pt x="981075" y="38100"/>
                </a:lnTo>
                <a:lnTo>
                  <a:pt x="1014561" y="34825"/>
                </a:lnTo>
                <a:lnTo>
                  <a:pt x="1041796" y="26193"/>
                </a:lnTo>
                <a:lnTo>
                  <a:pt x="1060102" y="13989"/>
                </a:ln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219450" y="2940050"/>
            <a:ext cx="1546225" cy="12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294765" algn="l"/>
              </a:tabLst>
            </a:pPr>
            <a:r>
              <a:rPr dirty="0" sz="650" spc="20">
                <a:latin typeface="Arial"/>
                <a:cs typeface="Arial"/>
              </a:rPr>
              <a:t>what?	what?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33667" y="4214018"/>
            <a:ext cx="1733550" cy="371475"/>
          </a:xfrm>
          <a:custGeom>
            <a:avLst/>
            <a:gdLst/>
            <a:ahLst/>
            <a:cxnLst/>
            <a:rect l="l" t="t" r="r" b="b"/>
            <a:pathLst>
              <a:path w="1733550" h="371475">
                <a:moveTo>
                  <a:pt x="1733550" y="104775"/>
                </a:moveTo>
                <a:lnTo>
                  <a:pt x="0" y="104775"/>
                </a:lnTo>
                <a:lnTo>
                  <a:pt x="0" y="371475"/>
                </a:lnTo>
                <a:lnTo>
                  <a:pt x="1733550" y="371475"/>
                </a:lnTo>
                <a:lnTo>
                  <a:pt x="1733550" y="104775"/>
                </a:lnTo>
                <a:close/>
              </a:path>
              <a:path w="1733550" h="371475">
                <a:moveTo>
                  <a:pt x="142875" y="0"/>
                </a:moveTo>
                <a:lnTo>
                  <a:pt x="285750" y="104775"/>
                </a:lnTo>
                <a:lnTo>
                  <a:pt x="723900" y="104775"/>
                </a:lnTo>
                <a:lnTo>
                  <a:pt x="142875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33667" y="4214018"/>
            <a:ext cx="1733550" cy="371475"/>
          </a:xfrm>
          <a:custGeom>
            <a:avLst/>
            <a:gdLst/>
            <a:ahLst/>
            <a:cxnLst/>
            <a:rect l="l" t="t" r="r" b="b"/>
            <a:pathLst>
              <a:path w="1733550" h="371475">
                <a:moveTo>
                  <a:pt x="0" y="104775"/>
                </a:moveTo>
                <a:lnTo>
                  <a:pt x="0" y="371475"/>
                </a:lnTo>
                <a:lnTo>
                  <a:pt x="1733550" y="371475"/>
                </a:lnTo>
                <a:lnTo>
                  <a:pt x="1733550" y="104775"/>
                </a:lnTo>
                <a:lnTo>
                  <a:pt x="723900" y="104775"/>
                </a:lnTo>
                <a:lnTo>
                  <a:pt x="142875" y="0"/>
                </a:lnTo>
                <a:lnTo>
                  <a:pt x="285750" y="104775"/>
                </a:lnTo>
                <a:lnTo>
                  <a:pt x="0" y="1047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67150" y="4349750"/>
            <a:ext cx="2098675" cy="3359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419100" marR="659130" indent="-419100">
              <a:lnSpc>
                <a:spcPct val="105800"/>
              </a:lnSpc>
              <a:spcBef>
                <a:spcPts val="80"/>
              </a:spcBef>
            </a:pPr>
            <a:r>
              <a:rPr dirty="0" sz="650" spc="15">
                <a:latin typeface="Arial"/>
                <a:cs typeface="Arial"/>
              </a:rPr>
              <a:t>See, </a:t>
            </a:r>
            <a:r>
              <a:rPr dirty="0" sz="650" spc="5">
                <a:latin typeface="Arial"/>
                <a:cs typeface="Arial"/>
              </a:rPr>
              <a:t>I </a:t>
            </a:r>
            <a:r>
              <a:rPr dirty="0" sz="650" spc="10">
                <a:latin typeface="Arial"/>
                <a:cs typeface="Arial"/>
              </a:rPr>
              <a:t>told </a:t>
            </a:r>
            <a:r>
              <a:rPr dirty="0" sz="650" spc="15">
                <a:latin typeface="Arial"/>
                <a:cs typeface="Arial"/>
              </a:rPr>
              <a:t>you </a:t>
            </a:r>
            <a:r>
              <a:rPr dirty="0" sz="650" spc="10">
                <a:latin typeface="Arial"/>
                <a:cs typeface="Arial"/>
              </a:rPr>
              <a:t>the linear </a:t>
            </a:r>
            <a:r>
              <a:rPr dirty="0" sz="650" spc="15">
                <a:latin typeface="Arial"/>
                <a:cs typeface="Arial"/>
              </a:rPr>
              <a:t>assumption  </a:t>
            </a:r>
            <a:r>
              <a:rPr dirty="0" sz="650" spc="25">
                <a:latin typeface="Arial"/>
                <a:cs typeface="Arial"/>
              </a:rPr>
              <a:t>would </a:t>
            </a:r>
            <a:r>
              <a:rPr dirty="0" sz="650" spc="20">
                <a:latin typeface="Arial"/>
                <a:cs typeface="Arial"/>
              </a:rPr>
              <a:t>be</a:t>
            </a:r>
            <a:r>
              <a:rPr dirty="0" sz="650" spc="80">
                <a:latin typeface="Arial"/>
                <a:cs typeface="Arial"/>
              </a:rPr>
              <a:t> </a:t>
            </a:r>
            <a:r>
              <a:rPr dirty="0" sz="650" spc="25">
                <a:latin typeface="Arial"/>
                <a:cs typeface="Arial"/>
              </a:rPr>
              <a:t>okay.</a:t>
            </a:r>
            <a:endParaRPr sz="650">
              <a:latin typeface="Arial"/>
              <a:cs typeface="Arial"/>
            </a:endParaRPr>
          </a:p>
          <a:p>
            <a:pPr marL="790575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59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60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33825" y="701992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0" y="0"/>
                </a:moveTo>
                <a:lnTo>
                  <a:pt x="66675" y="0"/>
                </a:lnTo>
                <a:lnTo>
                  <a:pt x="7620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33417" y="6378045"/>
            <a:ext cx="3619500" cy="800100"/>
          </a:xfrm>
          <a:custGeom>
            <a:avLst/>
            <a:gdLst/>
            <a:ahLst/>
            <a:cxnLst/>
            <a:rect l="l" t="t" r="r" b="b"/>
            <a:pathLst>
              <a:path w="3619500" h="800100">
                <a:moveTo>
                  <a:pt x="0" y="800100"/>
                </a:moveTo>
                <a:lnTo>
                  <a:pt x="3619500" y="800100"/>
                </a:lnTo>
                <a:lnTo>
                  <a:pt x="36195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736725" y="5464175"/>
            <a:ext cx="3759200" cy="20370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First-Price </a:t>
            </a:r>
            <a:r>
              <a:rPr dirty="0" sz="2150" spc="5">
                <a:solidFill>
                  <a:srgbClr val="006600"/>
                </a:solidFill>
                <a:latin typeface="Arial"/>
                <a:cs typeface="Arial"/>
              </a:rPr>
              <a:t>Sealed</a:t>
            </a:r>
            <a:r>
              <a:rPr dirty="0" sz="2150" spc="4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5">
                <a:solidFill>
                  <a:srgbClr val="006600"/>
                </a:solidFill>
                <a:latin typeface="Arial"/>
                <a:cs typeface="Arial"/>
              </a:rPr>
              <a:t>Auction</a:t>
            </a:r>
            <a:endParaRPr sz="21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95"/>
              </a:spcBef>
            </a:pPr>
            <a:r>
              <a:rPr dirty="0" sz="1200" spc="-5">
                <a:latin typeface="Arial"/>
                <a:cs typeface="Arial"/>
              </a:rPr>
              <a:t>At BNE all players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85"/>
              </a:spcBef>
            </a:pPr>
            <a:r>
              <a:rPr dirty="0" sz="1200" spc="5">
                <a:latin typeface="Arial"/>
                <a:cs typeface="Arial"/>
              </a:rPr>
              <a:t>g</a:t>
            </a:r>
            <a:r>
              <a:rPr dirty="0" baseline="-20833" sz="1200" spc="7" i="1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*(V</a:t>
            </a:r>
            <a:r>
              <a:rPr dirty="0" baseline="-20833" sz="1200" spc="7" i="1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(1-1/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)V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Note: [Fact of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probability]</a:t>
            </a:r>
            <a:endParaRPr sz="1200">
              <a:latin typeface="Arial"/>
              <a:cs typeface="Arial"/>
            </a:endParaRPr>
          </a:p>
          <a:p>
            <a:pPr marL="196850" marR="196850">
              <a:lnSpc>
                <a:spcPts val="1430"/>
              </a:lnSpc>
              <a:spcBef>
                <a:spcPts val="340"/>
              </a:spcBef>
              <a:tabLst>
                <a:tab pos="2186940" algn="l"/>
              </a:tabLst>
            </a:pPr>
            <a:r>
              <a:rPr dirty="0" sz="1200" spc="-5">
                <a:latin typeface="Arial"/>
                <a:cs typeface="Arial"/>
              </a:rPr>
              <a:t>Expected value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largest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numbers drawn  independently from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[0,1]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	</a:t>
            </a: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2101850">
              <a:lnSpc>
                <a:spcPts val="1375"/>
              </a:lnSpc>
            </a:pPr>
            <a:r>
              <a:rPr dirty="0" sz="1200" spc="-10" i="1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+1</a:t>
            </a:r>
            <a:endParaRPr sz="12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Arial"/>
                <a:cs typeface="Arial"/>
              </a:rPr>
              <a:t>Expected profit to seller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 spc="-35">
                <a:solidFill>
                  <a:srgbClr val="FF0000"/>
                </a:solidFill>
                <a:latin typeface="Arial"/>
                <a:cs typeface="Arial"/>
              </a:rPr>
              <a:t>what?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61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5675" y="1482725"/>
            <a:ext cx="3244850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5"/>
              <a:t>First-Price </a:t>
            </a:r>
            <a:r>
              <a:rPr dirty="0" spc="5"/>
              <a:t>Sealed</a:t>
            </a:r>
            <a:r>
              <a:rPr dirty="0" spc="40"/>
              <a:t> </a:t>
            </a:r>
            <a:r>
              <a:rPr dirty="0" spc="5"/>
              <a:t>Auction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3933825" y="303847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0" y="0"/>
                </a:moveTo>
                <a:lnTo>
                  <a:pt x="66675" y="0"/>
                </a:lnTo>
                <a:lnTo>
                  <a:pt x="7620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33417" y="2451893"/>
            <a:ext cx="3619500" cy="800100"/>
          </a:xfrm>
          <a:custGeom>
            <a:avLst/>
            <a:gdLst/>
            <a:ahLst/>
            <a:cxnLst/>
            <a:rect l="l" t="t" r="r" b="b"/>
            <a:pathLst>
              <a:path w="3619500" h="800100">
                <a:moveTo>
                  <a:pt x="0" y="800100"/>
                </a:moveTo>
                <a:lnTo>
                  <a:pt x="3619500" y="800100"/>
                </a:lnTo>
                <a:lnTo>
                  <a:pt x="36195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36725" y="1979929"/>
            <a:ext cx="3580129" cy="180657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dirty="0" sz="1200" spc="-5">
                <a:latin typeface="Arial"/>
                <a:cs typeface="Arial"/>
              </a:rPr>
              <a:t>At BNE all players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85"/>
              </a:spcBef>
            </a:pPr>
            <a:r>
              <a:rPr dirty="0" sz="1200" spc="5">
                <a:latin typeface="Arial"/>
                <a:cs typeface="Arial"/>
              </a:rPr>
              <a:t>g</a:t>
            </a:r>
            <a:r>
              <a:rPr dirty="0" baseline="-20833" sz="1200" spc="7" i="1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*(V</a:t>
            </a:r>
            <a:r>
              <a:rPr dirty="0" baseline="-20833" sz="1200" spc="7" i="1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(1-1/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)V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Note: [Fact of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probability]</a:t>
            </a:r>
            <a:endParaRPr sz="1200">
              <a:latin typeface="Arial"/>
              <a:cs typeface="Arial"/>
            </a:endParaRPr>
          </a:p>
          <a:p>
            <a:pPr marL="196850" marR="17780">
              <a:lnSpc>
                <a:spcPts val="1430"/>
              </a:lnSpc>
              <a:spcBef>
                <a:spcPts val="340"/>
              </a:spcBef>
              <a:tabLst>
                <a:tab pos="2186940" algn="l"/>
              </a:tabLst>
            </a:pPr>
            <a:r>
              <a:rPr dirty="0" sz="1200" spc="-5">
                <a:latin typeface="Arial"/>
                <a:cs typeface="Arial"/>
              </a:rPr>
              <a:t>Expected value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largest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numbers drawn  independently from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[0,1]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	</a:t>
            </a: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2101850">
              <a:lnSpc>
                <a:spcPts val="1375"/>
              </a:lnSpc>
            </a:pPr>
            <a:r>
              <a:rPr dirty="0" sz="1200" spc="-10" i="1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+1</a:t>
            </a:r>
            <a:endParaRPr sz="1200">
              <a:latin typeface="Arial"/>
              <a:cs typeface="Arial"/>
            </a:endParaRPr>
          </a:p>
          <a:p>
            <a:pPr marL="139700" marR="1450975">
              <a:lnSpc>
                <a:spcPct val="145800"/>
              </a:lnSpc>
              <a:spcBef>
                <a:spcPts val="75"/>
              </a:spcBef>
            </a:pPr>
            <a:r>
              <a:rPr dirty="0" sz="1200" spc="-5">
                <a:latin typeface="Arial"/>
                <a:cs typeface="Arial"/>
              </a:rPr>
              <a:t>Expected profit to seller </a:t>
            </a:r>
            <a:r>
              <a:rPr dirty="0" sz="1200">
                <a:latin typeface="Arial"/>
                <a:cs typeface="Arial"/>
              </a:rPr>
              <a:t>=  </a:t>
            </a:r>
            <a:r>
              <a:rPr dirty="0" sz="1200" spc="-5">
                <a:latin typeface="Arial"/>
                <a:cs typeface="Arial"/>
              </a:rPr>
              <a:t>Expected highest bid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50"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FF0000"/>
                </a:solidFill>
                <a:latin typeface="Arial"/>
                <a:cs typeface="Arial"/>
              </a:rPr>
              <a:t>what?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22702" y="3384153"/>
            <a:ext cx="2032635" cy="287020"/>
          </a:xfrm>
          <a:custGeom>
            <a:avLst/>
            <a:gdLst/>
            <a:ahLst/>
            <a:cxnLst/>
            <a:rect l="l" t="t" r="r" b="b"/>
            <a:pathLst>
              <a:path w="2032635" h="287020">
                <a:moveTo>
                  <a:pt x="1915715" y="1190"/>
                </a:moveTo>
                <a:lnTo>
                  <a:pt x="1948160" y="148"/>
                </a:lnTo>
                <a:lnTo>
                  <a:pt x="1975246" y="0"/>
                </a:lnTo>
                <a:lnTo>
                  <a:pt x="1998761" y="5208"/>
                </a:lnTo>
                <a:lnTo>
                  <a:pt x="2020490" y="20240"/>
                </a:lnTo>
                <a:lnTo>
                  <a:pt x="2032099" y="47178"/>
                </a:lnTo>
                <a:lnTo>
                  <a:pt x="2027634" y="71437"/>
                </a:lnTo>
                <a:lnTo>
                  <a:pt x="1991915" y="115490"/>
                </a:lnTo>
                <a:lnTo>
                  <a:pt x="1952977" y="141022"/>
                </a:lnTo>
                <a:lnTo>
                  <a:pt x="1912187" y="160998"/>
                </a:lnTo>
                <a:lnTo>
                  <a:pt x="1869281" y="176212"/>
                </a:lnTo>
                <a:lnTo>
                  <a:pt x="1823993" y="187457"/>
                </a:lnTo>
                <a:lnTo>
                  <a:pt x="1776059" y="195527"/>
                </a:lnTo>
                <a:lnTo>
                  <a:pt x="1725215" y="201215"/>
                </a:lnTo>
                <a:lnTo>
                  <a:pt x="1673771" y="197824"/>
                </a:lnTo>
                <a:lnTo>
                  <a:pt x="1622269" y="193519"/>
                </a:lnTo>
                <a:lnTo>
                  <a:pt x="1570653" y="188528"/>
                </a:lnTo>
                <a:lnTo>
                  <a:pt x="1518866" y="183080"/>
                </a:lnTo>
                <a:lnTo>
                  <a:pt x="1466849" y="177403"/>
                </a:lnTo>
                <a:lnTo>
                  <a:pt x="1414548" y="171726"/>
                </a:lnTo>
                <a:lnTo>
                  <a:pt x="1361903" y="166277"/>
                </a:lnTo>
                <a:lnTo>
                  <a:pt x="1308858" y="161286"/>
                </a:lnTo>
                <a:lnTo>
                  <a:pt x="1255356" y="156981"/>
                </a:lnTo>
                <a:lnTo>
                  <a:pt x="1201340" y="153590"/>
                </a:lnTo>
                <a:lnTo>
                  <a:pt x="1149135" y="153590"/>
                </a:lnTo>
                <a:lnTo>
                  <a:pt x="1097227" y="153590"/>
                </a:lnTo>
                <a:lnTo>
                  <a:pt x="572690" y="153590"/>
                </a:lnTo>
                <a:lnTo>
                  <a:pt x="520265" y="152523"/>
                </a:lnTo>
                <a:lnTo>
                  <a:pt x="466467" y="149628"/>
                </a:lnTo>
                <a:lnTo>
                  <a:pt x="412213" y="145361"/>
                </a:lnTo>
                <a:lnTo>
                  <a:pt x="358416" y="140179"/>
                </a:lnTo>
                <a:lnTo>
                  <a:pt x="305990" y="134540"/>
                </a:lnTo>
                <a:lnTo>
                  <a:pt x="269081" y="134689"/>
                </a:lnTo>
                <a:lnTo>
                  <a:pt x="210740" y="135731"/>
                </a:lnTo>
                <a:lnTo>
                  <a:pt x="145256" y="138558"/>
                </a:lnTo>
                <a:lnTo>
                  <a:pt x="86915" y="144065"/>
                </a:lnTo>
                <a:lnTo>
                  <a:pt x="48815" y="172640"/>
                </a:lnTo>
                <a:lnTo>
                  <a:pt x="38844" y="181123"/>
                </a:lnTo>
                <a:lnTo>
                  <a:pt x="26193" y="190500"/>
                </a:lnTo>
                <a:lnTo>
                  <a:pt x="15329" y="198090"/>
                </a:lnTo>
                <a:lnTo>
                  <a:pt x="10715" y="201215"/>
                </a:lnTo>
                <a:lnTo>
                  <a:pt x="4018" y="219819"/>
                </a:lnTo>
                <a:lnTo>
                  <a:pt x="0" y="242887"/>
                </a:lnTo>
                <a:lnTo>
                  <a:pt x="1339" y="264169"/>
                </a:lnTo>
                <a:lnTo>
                  <a:pt x="10715" y="277415"/>
                </a:lnTo>
                <a:lnTo>
                  <a:pt x="20984" y="282922"/>
                </a:lnTo>
                <a:lnTo>
                  <a:pt x="35718" y="285750"/>
                </a:lnTo>
                <a:lnTo>
                  <a:pt x="52238" y="286791"/>
                </a:lnTo>
                <a:lnTo>
                  <a:pt x="67865" y="28694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71650" y="3667125"/>
            <a:ext cx="76200" cy="66675"/>
          </a:xfrm>
          <a:custGeom>
            <a:avLst/>
            <a:gdLst/>
            <a:ahLst/>
            <a:cxnLst/>
            <a:rect l="l" t="t" r="r" b="b"/>
            <a:pathLst>
              <a:path w="76200" h="66675">
                <a:moveTo>
                  <a:pt x="0" y="0"/>
                </a:moveTo>
                <a:lnTo>
                  <a:pt x="0" y="66675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33825" y="7019925"/>
            <a:ext cx="76200" cy="9525"/>
          </a:xfrm>
          <a:custGeom>
            <a:avLst/>
            <a:gdLst/>
            <a:ahLst/>
            <a:cxnLst/>
            <a:rect l="l" t="t" r="r" b="b"/>
            <a:pathLst>
              <a:path w="76200" h="9525">
                <a:moveTo>
                  <a:pt x="0" y="0"/>
                </a:moveTo>
                <a:lnTo>
                  <a:pt x="66675" y="0"/>
                </a:lnTo>
                <a:lnTo>
                  <a:pt x="76200" y="9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52675" y="8001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7950" y="8001000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86150" y="8001000"/>
            <a:ext cx="333375" cy="0"/>
          </a:xfrm>
          <a:custGeom>
            <a:avLst/>
            <a:gdLst/>
            <a:ahLst/>
            <a:cxnLst/>
            <a:rect l="l" t="t" r="r" b="b"/>
            <a:pathLst>
              <a:path w="333375" h="0">
                <a:moveTo>
                  <a:pt x="0" y="0"/>
                </a:move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00250" y="7863914"/>
            <a:ext cx="15157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ts val="840"/>
              </a:lnSpc>
              <a:spcBef>
                <a:spcPts val="130"/>
              </a:spcBef>
              <a:tabLst>
                <a:tab pos="485140" algn="l"/>
                <a:tab pos="1009015" algn="l"/>
              </a:tabLst>
            </a:pPr>
            <a:r>
              <a:rPr dirty="0" sz="1400" spc="10">
                <a:latin typeface="Symbol"/>
                <a:cs typeface="Symbol"/>
              </a:rPr>
              <a:t></a:t>
            </a:r>
            <a:r>
              <a:rPr dirty="0" sz="1400" spc="10">
                <a:latin typeface="Times New Roman"/>
                <a:cs typeface="Times New Roman"/>
              </a:rPr>
              <a:t>	</a:t>
            </a:r>
            <a:r>
              <a:rPr dirty="0" sz="1400" spc="35">
                <a:latin typeface="Symbol"/>
                <a:cs typeface="Symbol"/>
              </a:rPr>
              <a:t></a:t>
            </a:r>
            <a:r>
              <a:rPr dirty="0" sz="1400" spc="35">
                <a:latin typeface="Times New Roman"/>
                <a:cs typeface="Times New Roman"/>
              </a:rPr>
              <a:t>	</a:t>
            </a:r>
            <a:r>
              <a:rPr dirty="0" baseline="35714" sz="2100" spc="15">
                <a:latin typeface="Symbol"/>
                <a:cs typeface="Symbol"/>
              </a:rPr>
              <a:t></a:t>
            </a:r>
            <a:r>
              <a:rPr dirty="0" baseline="35714" sz="2100" spc="15">
                <a:latin typeface="Times New Roman"/>
                <a:cs typeface="Times New Roman"/>
              </a:rPr>
              <a:t> </a:t>
            </a:r>
            <a:r>
              <a:rPr dirty="0" baseline="1984" sz="2100" spc="104">
                <a:latin typeface="Symbol"/>
                <a:cs typeface="Symbol"/>
              </a:rPr>
              <a:t></a:t>
            </a:r>
            <a:r>
              <a:rPr dirty="0" baseline="1984" sz="2100" spc="104">
                <a:latin typeface="Times New Roman"/>
                <a:cs typeface="Times New Roman"/>
              </a:rPr>
              <a:t>1</a:t>
            </a:r>
            <a:r>
              <a:rPr dirty="0" baseline="1984" sz="2100" spc="-337">
                <a:latin typeface="Times New Roman"/>
                <a:cs typeface="Times New Roman"/>
              </a:rPr>
              <a:t> </a:t>
            </a:r>
            <a:r>
              <a:rPr dirty="0" baseline="1984" sz="2100" spc="22">
                <a:latin typeface="Symbol"/>
                <a:cs typeface="Symbol"/>
              </a:rPr>
              <a:t></a:t>
            </a:r>
            <a:endParaRPr baseline="1984" sz="2100">
              <a:latin typeface="Symbol"/>
              <a:cs typeface="Symbol"/>
            </a:endParaRPr>
          </a:p>
          <a:p>
            <a:pPr marL="1009650">
              <a:lnSpc>
                <a:spcPts val="840"/>
              </a:lnSpc>
            </a:pPr>
            <a:r>
              <a:rPr dirty="0" sz="1400" spc="10">
                <a:latin typeface="Symbol"/>
                <a:cs typeface="Symbol"/>
              </a:rPr>
              <a:t>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8350" y="8016314"/>
            <a:ext cx="8255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400" spc="10">
                <a:latin typeface="Symbol"/>
                <a:cs typeface="Symbol"/>
              </a:rPr>
              <a:t>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00250" y="7749614"/>
            <a:ext cx="90043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770890" algn="l"/>
              </a:tabLst>
            </a:pPr>
            <a:r>
              <a:rPr dirty="0" sz="1400" spc="65">
                <a:latin typeface="Symbol"/>
                <a:cs typeface="Symbol"/>
              </a:rPr>
              <a:t></a:t>
            </a:r>
            <a:r>
              <a:rPr dirty="0" baseline="-33730" sz="2100" spc="97">
                <a:latin typeface="Times New Roman"/>
                <a:cs typeface="Times New Roman"/>
              </a:rPr>
              <a:t>1</a:t>
            </a:r>
            <a:r>
              <a:rPr dirty="0" baseline="-33730" sz="2100" spc="97">
                <a:latin typeface="Symbol"/>
                <a:cs typeface="Symbol"/>
              </a:rPr>
              <a:t></a:t>
            </a:r>
            <a:r>
              <a:rPr dirty="0" baseline="-33730" sz="2100" spc="-15">
                <a:latin typeface="Times New Roman"/>
                <a:cs typeface="Times New Roman"/>
              </a:rPr>
              <a:t> </a:t>
            </a:r>
            <a:r>
              <a:rPr dirty="0" baseline="1984" sz="2100" spc="15">
                <a:latin typeface="Times New Roman"/>
                <a:cs typeface="Times New Roman"/>
              </a:rPr>
              <a:t>1</a:t>
            </a:r>
            <a:r>
              <a:rPr dirty="0" baseline="1984" sz="2100" spc="-127">
                <a:latin typeface="Times New Roman"/>
                <a:cs typeface="Times New Roman"/>
              </a:rPr>
              <a:t> </a:t>
            </a:r>
            <a:r>
              <a:rPr dirty="0" sz="1400" spc="35">
                <a:latin typeface="Symbol"/>
                <a:cs typeface="Symbol"/>
              </a:rPr>
              <a:t></a:t>
            </a:r>
            <a:r>
              <a:rPr dirty="0" sz="1400" spc="35">
                <a:latin typeface="Times New Roman"/>
                <a:cs typeface="Times New Roman"/>
              </a:rPr>
              <a:t>	</a:t>
            </a:r>
            <a:r>
              <a:rPr dirty="0" baseline="1984" sz="2100" spc="15" i="1">
                <a:latin typeface="Times New Roman"/>
                <a:cs typeface="Times New Roman"/>
              </a:rPr>
              <a:t>n</a:t>
            </a:r>
            <a:endParaRPr baseline="1984"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36800" y="7997264"/>
            <a:ext cx="78105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400" spc="10" i="1">
                <a:latin typeface="Times New Roman"/>
                <a:cs typeface="Times New Roman"/>
              </a:rPr>
              <a:t>n</a:t>
            </a:r>
            <a:r>
              <a:rPr dirty="0" sz="1400" spc="-110" i="1">
                <a:latin typeface="Times New Roman"/>
                <a:cs typeface="Times New Roman"/>
              </a:rPr>
              <a:t> </a:t>
            </a:r>
            <a:r>
              <a:rPr dirty="0" baseline="-5952" sz="2100" spc="52">
                <a:latin typeface="Symbol"/>
                <a:cs typeface="Symbol"/>
              </a:rPr>
              <a:t></a:t>
            </a:r>
            <a:r>
              <a:rPr dirty="0" baseline="-5952" sz="2100" spc="-142">
                <a:latin typeface="Times New Roman"/>
                <a:cs typeface="Times New Roman"/>
              </a:rPr>
              <a:t> </a:t>
            </a:r>
            <a:r>
              <a:rPr dirty="0" sz="1400" spc="10" i="1">
                <a:latin typeface="Times New Roman"/>
                <a:cs typeface="Times New Roman"/>
              </a:rPr>
              <a:t>n</a:t>
            </a:r>
            <a:r>
              <a:rPr dirty="0" sz="1400" spc="-105" i="1">
                <a:latin typeface="Times New Roman"/>
                <a:cs typeface="Times New Roman"/>
              </a:rPr>
              <a:t> </a:t>
            </a:r>
            <a:r>
              <a:rPr dirty="0" sz="1400" spc="85">
                <a:latin typeface="Symbol"/>
                <a:cs typeface="Symbol"/>
              </a:rPr>
              <a:t></a:t>
            </a:r>
            <a:r>
              <a:rPr dirty="0" sz="1400" spc="85">
                <a:latin typeface="Times New Roman"/>
                <a:cs typeface="Times New Roman"/>
              </a:rPr>
              <a:t>1</a:t>
            </a:r>
            <a:r>
              <a:rPr dirty="0" baseline="-5952" sz="2100" spc="127">
                <a:latin typeface="Symbol"/>
                <a:cs typeface="Symbol"/>
              </a:rPr>
              <a:t></a:t>
            </a:r>
            <a:endParaRPr baseline="-5952" sz="21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33417" y="6378045"/>
            <a:ext cx="3619500" cy="800100"/>
          </a:xfrm>
          <a:custGeom>
            <a:avLst/>
            <a:gdLst/>
            <a:ahLst/>
            <a:cxnLst/>
            <a:rect l="l" t="t" r="r" b="b"/>
            <a:pathLst>
              <a:path w="3619500" h="800100">
                <a:moveTo>
                  <a:pt x="0" y="800100"/>
                </a:moveTo>
                <a:lnTo>
                  <a:pt x="3619500" y="800100"/>
                </a:lnTo>
                <a:lnTo>
                  <a:pt x="3619500" y="0"/>
                </a:lnTo>
                <a:lnTo>
                  <a:pt x="0" y="0"/>
                </a:lnTo>
                <a:lnTo>
                  <a:pt x="0" y="800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36725" y="5464175"/>
            <a:ext cx="3759200" cy="2303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First-Price </a:t>
            </a:r>
            <a:r>
              <a:rPr dirty="0" sz="2150" spc="5">
                <a:solidFill>
                  <a:srgbClr val="006600"/>
                </a:solidFill>
                <a:latin typeface="Arial"/>
                <a:cs typeface="Arial"/>
              </a:rPr>
              <a:t>Sealed</a:t>
            </a:r>
            <a:r>
              <a:rPr dirty="0" sz="2150" spc="4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5">
                <a:solidFill>
                  <a:srgbClr val="006600"/>
                </a:solidFill>
                <a:latin typeface="Arial"/>
                <a:cs typeface="Arial"/>
              </a:rPr>
              <a:t>Auction</a:t>
            </a:r>
            <a:endParaRPr sz="21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95"/>
              </a:spcBef>
            </a:pPr>
            <a:r>
              <a:rPr dirty="0" sz="1200" spc="-5">
                <a:latin typeface="Arial"/>
                <a:cs typeface="Arial"/>
              </a:rPr>
              <a:t>At BNE all players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use</a:t>
            </a:r>
            <a:endParaRPr sz="12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85"/>
              </a:spcBef>
            </a:pPr>
            <a:r>
              <a:rPr dirty="0" sz="1200" spc="5">
                <a:latin typeface="Arial"/>
                <a:cs typeface="Arial"/>
              </a:rPr>
              <a:t>g</a:t>
            </a:r>
            <a:r>
              <a:rPr dirty="0" baseline="-20833" sz="1200" spc="7" i="1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*(V</a:t>
            </a:r>
            <a:r>
              <a:rPr dirty="0" baseline="-20833" sz="1200" spc="7" i="1">
                <a:latin typeface="Arial"/>
                <a:cs typeface="Arial"/>
              </a:rPr>
              <a:t>i</a:t>
            </a:r>
            <a:r>
              <a:rPr dirty="0" sz="1200" spc="5">
                <a:latin typeface="Arial"/>
                <a:cs typeface="Arial"/>
              </a:rPr>
              <a:t>) </a:t>
            </a:r>
            <a:r>
              <a:rPr dirty="0" sz="1200">
                <a:latin typeface="Arial"/>
                <a:cs typeface="Arial"/>
              </a:rPr>
              <a:t>=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(1-1/</a:t>
            </a:r>
            <a:r>
              <a:rPr dirty="0" sz="1200" spc="-5" i="1">
                <a:latin typeface="Arial"/>
                <a:cs typeface="Arial"/>
              </a:rPr>
              <a:t>n</a:t>
            </a:r>
            <a:r>
              <a:rPr dirty="0" sz="1200" spc="-5">
                <a:latin typeface="Arial"/>
                <a:cs typeface="Arial"/>
              </a:rPr>
              <a:t>)V</a:t>
            </a:r>
            <a:r>
              <a:rPr dirty="0" baseline="-20833" sz="1200" spc="-7" i="1">
                <a:latin typeface="Arial"/>
                <a:cs typeface="Arial"/>
              </a:rPr>
              <a:t>i</a:t>
            </a:r>
            <a:endParaRPr baseline="-20833"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85"/>
              </a:spcBef>
            </a:pPr>
            <a:r>
              <a:rPr dirty="0" sz="1200">
                <a:latin typeface="Arial"/>
                <a:cs typeface="Arial"/>
              </a:rPr>
              <a:t>Note: [Fact of</a:t>
            </a:r>
            <a:r>
              <a:rPr dirty="0" sz="1200" spc="-1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probability]</a:t>
            </a:r>
            <a:endParaRPr sz="1200">
              <a:latin typeface="Arial"/>
              <a:cs typeface="Arial"/>
            </a:endParaRPr>
          </a:p>
          <a:p>
            <a:pPr marL="196850" marR="196850">
              <a:lnSpc>
                <a:spcPts val="1430"/>
              </a:lnSpc>
              <a:spcBef>
                <a:spcPts val="340"/>
              </a:spcBef>
              <a:tabLst>
                <a:tab pos="2186940" algn="l"/>
              </a:tabLst>
            </a:pPr>
            <a:r>
              <a:rPr dirty="0" sz="1200" spc="-5">
                <a:latin typeface="Arial"/>
                <a:cs typeface="Arial"/>
              </a:rPr>
              <a:t>Expected value </a:t>
            </a:r>
            <a:r>
              <a:rPr dirty="0" sz="1200">
                <a:latin typeface="Arial"/>
                <a:cs typeface="Arial"/>
              </a:rPr>
              <a:t>of the </a:t>
            </a:r>
            <a:r>
              <a:rPr dirty="0" sz="1200" spc="-5">
                <a:latin typeface="Arial"/>
                <a:cs typeface="Arial"/>
              </a:rPr>
              <a:t>largest </a:t>
            </a:r>
            <a:r>
              <a:rPr dirty="0" sz="1200">
                <a:latin typeface="Arial"/>
                <a:cs typeface="Arial"/>
              </a:rPr>
              <a:t>of </a:t>
            </a:r>
            <a:r>
              <a:rPr dirty="0" sz="1200" spc="-5" i="1">
                <a:latin typeface="Arial"/>
                <a:cs typeface="Arial"/>
              </a:rPr>
              <a:t>n </a:t>
            </a:r>
            <a:r>
              <a:rPr dirty="0" sz="1200" spc="-5">
                <a:latin typeface="Arial"/>
                <a:cs typeface="Arial"/>
              </a:rPr>
              <a:t>numbers drawn  independently from</a:t>
            </a:r>
            <a:r>
              <a:rPr dirty="0" sz="1200" spc="1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[0,1]</a:t>
            </a:r>
            <a:r>
              <a:rPr dirty="0" sz="1200" spc="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is	</a:t>
            </a:r>
            <a:r>
              <a:rPr dirty="0" sz="1200" spc="-5" i="1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2101850">
              <a:lnSpc>
                <a:spcPts val="1375"/>
              </a:lnSpc>
            </a:pPr>
            <a:r>
              <a:rPr dirty="0" sz="1200" spc="-10" i="1">
                <a:latin typeface="Arial"/>
                <a:cs typeface="Arial"/>
              </a:rPr>
              <a:t>n</a:t>
            </a:r>
            <a:r>
              <a:rPr dirty="0" sz="1200" spc="-10">
                <a:latin typeface="Arial"/>
                <a:cs typeface="Arial"/>
              </a:rPr>
              <a:t>+1</a:t>
            </a:r>
            <a:endParaRPr sz="1200">
              <a:latin typeface="Arial"/>
              <a:cs typeface="Arial"/>
            </a:endParaRPr>
          </a:p>
          <a:p>
            <a:pPr marL="139700" marR="1896745">
              <a:lnSpc>
                <a:spcPct val="145800"/>
              </a:lnSpc>
              <a:spcBef>
                <a:spcPts val="75"/>
              </a:spcBef>
            </a:pPr>
            <a:r>
              <a:rPr dirty="0" sz="1200" spc="-5">
                <a:latin typeface="Arial"/>
                <a:cs typeface="Arial"/>
              </a:rPr>
              <a:t>Expected profit to seller</a:t>
            </a:r>
            <a:r>
              <a:rPr dirty="0" sz="1200" spc="-14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  </a:t>
            </a:r>
            <a:r>
              <a:rPr dirty="0" sz="1200" spc="-5">
                <a:latin typeface="Arial"/>
                <a:cs typeface="Arial"/>
              </a:rPr>
              <a:t>Expected highest bid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2125" y="8321675"/>
            <a:ext cx="4203700" cy="3454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solidFill>
                  <a:srgbClr val="3333CC"/>
                </a:solidFill>
                <a:latin typeface="Arial"/>
                <a:cs typeface="Arial"/>
              </a:rPr>
              <a:t>Exercise: </a:t>
            </a:r>
            <a:r>
              <a:rPr dirty="0" sz="950" spc="15">
                <a:latin typeface="Arial"/>
                <a:cs typeface="Arial"/>
              </a:rPr>
              <a:t>compute expected </a:t>
            </a:r>
            <a:r>
              <a:rPr dirty="0" sz="950" spc="10">
                <a:latin typeface="Arial"/>
                <a:cs typeface="Arial"/>
              </a:rPr>
              <a:t>profit to </a:t>
            </a:r>
            <a:r>
              <a:rPr dirty="0" sz="950" spc="15">
                <a:latin typeface="Arial"/>
                <a:cs typeface="Arial"/>
              </a:rPr>
              <a:t>player </a:t>
            </a:r>
            <a:r>
              <a:rPr dirty="0" sz="950" spc="5" i="1">
                <a:latin typeface="Arial"/>
                <a:cs typeface="Arial"/>
              </a:rPr>
              <a:t>i</a:t>
            </a:r>
            <a:r>
              <a:rPr dirty="0" sz="950" spc="5">
                <a:latin typeface="Arial"/>
                <a:cs typeface="Arial"/>
              </a:rPr>
              <a:t>. </a:t>
            </a:r>
            <a:r>
              <a:rPr dirty="0" sz="950" spc="10">
                <a:latin typeface="Arial"/>
                <a:cs typeface="Arial"/>
              </a:rPr>
              <a:t>Show </a:t>
            </a:r>
            <a:r>
              <a:rPr dirty="0" sz="950">
                <a:latin typeface="Arial"/>
                <a:cs typeface="Arial"/>
              </a:rPr>
              <a:t>it </a:t>
            </a:r>
            <a:r>
              <a:rPr dirty="0" sz="950" spc="5">
                <a:latin typeface="Arial"/>
                <a:cs typeface="Arial"/>
              </a:rPr>
              <a:t>is</a:t>
            </a:r>
            <a:r>
              <a:rPr dirty="0" sz="950" spc="-40">
                <a:latin typeface="Arial"/>
                <a:cs typeface="Arial"/>
              </a:rPr>
              <a:t> </a:t>
            </a:r>
            <a:r>
              <a:rPr dirty="0" sz="950">
                <a:latin typeface="Arial"/>
                <a:cs typeface="Arial"/>
              </a:rPr>
              <a:t>0(1/</a:t>
            </a:r>
            <a:r>
              <a:rPr dirty="0" sz="950" i="1">
                <a:latin typeface="Arial"/>
                <a:cs typeface="Arial"/>
              </a:rPr>
              <a:t>n</a:t>
            </a:r>
            <a:r>
              <a:rPr dirty="0" sz="950">
                <a:latin typeface="Arial"/>
                <a:cs typeface="Arial"/>
              </a:rPr>
              <a:t>).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  <a:tabLst>
                <a:tab pos="28949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62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24217" y="7292445"/>
            <a:ext cx="1714500" cy="952500"/>
          </a:xfrm>
          <a:custGeom>
            <a:avLst/>
            <a:gdLst/>
            <a:ahLst/>
            <a:cxnLst/>
            <a:rect l="l" t="t" r="r" b="b"/>
            <a:pathLst>
              <a:path w="1714500" h="952500">
                <a:moveTo>
                  <a:pt x="822529" y="685800"/>
                </a:moveTo>
                <a:lnTo>
                  <a:pt x="609600" y="685800"/>
                </a:lnTo>
                <a:lnTo>
                  <a:pt x="676275" y="952500"/>
                </a:lnTo>
                <a:lnTo>
                  <a:pt x="822529" y="685800"/>
                </a:lnTo>
                <a:close/>
              </a:path>
              <a:path w="1714500" h="952500">
                <a:moveTo>
                  <a:pt x="1108868" y="657225"/>
                </a:moveTo>
                <a:lnTo>
                  <a:pt x="838200" y="657225"/>
                </a:lnTo>
                <a:lnTo>
                  <a:pt x="1047750" y="866775"/>
                </a:lnTo>
                <a:lnTo>
                  <a:pt x="1108868" y="657225"/>
                </a:lnTo>
                <a:close/>
              </a:path>
              <a:path w="1714500" h="952500">
                <a:moveTo>
                  <a:pt x="1364059" y="638175"/>
                </a:moveTo>
                <a:lnTo>
                  <a:pt x="1114425" y="638175"/>
                </a:lnTo>
                <a:lnTo>
                  <a:pt x="1438275" y="800100"/>
                </a:lnTo>
                <a:lnTo>
                  <a:pt x="1364059" y="638175"/>
                </a:lnTo>
                <a:close/>
              </a:path>
              <a:path w="1714500" h="952500">
                <a:moveTo>
                  <a:pt x="1355328" y="619125"/>
                </a:moveTo>
                <a:lnTo>
                  <a:pt x="447675" y="619125"/>
                </a:lnTo>
                <a:lnTo>
                  <a:pt x="381000" y="781050"/>
                </a:lnTo>
                <a:lnTo>
                  <a:pt x="609600" y="685800"/>
                </a:lnTo>
                <a:lnTo>
                  <a:pt x="822529" y="685800"/>
                </a:lnTo>
                <a:lnTo>
                  <a:pt x="838200" y="657225"/>
                </a:lnTo>
                <a:lnTo>
                  <a:pt x="1108868" y="657225"/>
                </a:lnTo>
                <a:lnTo>
                  <a:pt x="1114425" y="638175"/>
                </a:lnTo>
                <a:lnTo>
                  <a:pt x="1364059" y="638175"/>
                </a:lnTo>
                <a:lnTo>
                  <a:pt x="1355328" y="619125"/>
                </a:lnTo>
                <a:close/>
              </a:path>
              <a:path w="1714500" h="952500">
                <a:moveTo>
                  <a:pt x="28575" y="104775"/>
                </a:moveTo>
                <a:lnTo>
                  <a:pt x="371475" y="333375"/>
                </a:lnTo>
                <a:lnTo>
                  <a:pt x="0" y="381000"/>
                </a:lnTo>
                <a:lnTo>
                  <a:pt x="295275" y="523875"/>
                </a:lnTo>
                <a:lnTo>
                  <a:pt x="9525" y="647700"/>
                </a:lnTo>
                <a:lnTo>
                  <a:pt x="447675" y="619125"/>
                </a:lnTo>
                <a:lnTo>
                  <a:pt x="1355328" y="619125"/>
                </a:lnTo>
                <a:lnTo>
                  <a:pt x="1333500" y="571500"/>
                </a:lnTo>
                <a:lnTo>
                  <a:pt x="1669596" y="571500"/>
                </a:lnTo>
                <a:lnTo>
                  <a:pt x="1400175" y="457200"/>
                </a:lnTo>
                <a:lnTo>
                  <a:pt x="1676400" y="361950"/>
                </a:lnTo>
                <a:lnTo>
                  <a:pt x="1323975" y="323850"/>
                </a:lnTo>
                <a:lnTo>
                  <a:pt x="1375263" y="276225"/>
                </a:lnTo>
                <a:lnTo>
                  <a:pt x="581025" y="276225"/>
                </a:lnTo>
                <a:lnTo>
                  <a:pt x="28575" y="104775"/>
                </a:lnTo>
                <a:close/>
              </a:path>
              <a:path w="1714500" h="952500">
                <a:moveTo>
                  <a:pt x="1669596" y="571500"/>
                </a:moveTo>
                <a:lnTo>
                  <a:pt x="1333500" y="571500"/>
                </a:lnTo>
                <a:lnTo>
                  <a:pt x="1714500" y="590550"/>
                </a:lnTo>
                <a:lnTo>
                  <a:pt x="1669596" y="571500"/>
                </a:lnTo>
                <a:close/>
              </a:path>
              <a:path w="1714500" h="952500">
                <a:moveTo>
                  <a:pt x="666750" y="104775"/>
                </a:moveTo>
                <a:lnTo>
                  <a:pt x="581025" y="276225"/>
                </a:lnTo>
                <a:lnTo>
                  <a:pt x="1375263" y="276225"/>
                </a:lnTo>
                <a:lnTo>
                  <a:pt x="1395778" y="257175"/>
                </a:lnTo>
                <a:lnTo>
                  <a:pt x="857250" y="257175"/>
                </a:lnTo>
                <a:lnTo>
                  <a:pt x="666750" y="104775"/>
                </a:lnTo>
                <a:close/>
              </a:path>
              <a:path w="1714500" h="952500">
                <a:moveTo>
                  <a:pt x="1152525" y="0"/>
                </a:moveTo>
                <a:lnTo>
                  <a:pt x="857250" y="257175"/>
                </a:lnTo>
                <a:lnTo>
                  <a:pt x="1395778" y="257175"/>
                </a:lnTo>
                <a:lnTo>
                  <a:pt x="1416294" y="238125"/>
                </a:lnTo>
                <a:lnTo>
                  <a:pt x="1123950" y="238125"/>
                </a:lnTo>
                <a:lnTo>
                  <a:pt x="1152525" y="0"/>
                </a:lnTo>
                <a:close/>
              </a:path>
              <a:path w="1714500" h="952500">
                <a:moveTo>
                  <a:pt x="1457325" y="200025"/>
                </a:moveTo>
                <a:lnTo>
                  <a:pt x="1123950" y="238125"/>
                </a:lnTo>
                <a:lnTo>
                  <a:pt x="1416294" y="238125"/>
                </a:lnTo>
                <a:lnTo>
                  <a:pt x="1457325" y="200025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24217" y="7292445"/>
            <a:ext cx="1714500" cy="952500"/>
          </a:xfrm>
          <a:custGeom>
            <a:avLst/>
            <a:gdLst/>
            <a:ahLst/>
            <a:cxnLst/>
            <a:rect l="l" t="t" r="r" b="b"/>
            <a:pathLst>
              <a:path w="1714500" h="952500">
                <a:moveTo>
                  <a:pt x="857250" y="257175"/>
                </a:moveTo>
                <a:lnTo>
                  <a:pt x="666750" y="104775"/>
                </a:lnTo>
                <a:lnTo>
                  <a:pt x="581025" y="276225"/>
                </a:lnTo>
                <a:lnTo>
                  <a:pt x="28575" y="104775"/>
                </a:lnTo>
                <a:lnTo>
                  <a:pt x="371475" y="333375"/>
                </a:lnTo>
                <a:lnTo>
                  <a:pt x="0" y="381000"/>
                </a:lnTo>
                <a:lnTo>
                  <a:pt x="295275" y="523875"/>
                </a:lnTo>
                <a:lnTo>
                  <a:pt x="9525" y="647700"/>
                </a:lnTo>
                <a:lnTo>
                  <a:pt x="447675" y="619125"/>
                </a:lnTo>
                <a:lnTo>
                  <a:pt x="381000" y="781050"/>
                </a:lnTo>
                <a:lnTo>
                  <a:pt x="609600" y="685800"/>
                </a:lnTo>
                <a:lnTo>
                  <a:pt x="676275" y="952500"/>
                </a:lnTo>
                <a:lnTo>
                  <a:pt x="838200" y="657225"/>
                </a:lnTo>
                <a:lnTo>
                  <a:pt x="1047750" y="866775"/>
                </a:lnTo>
                <a:lnTo>
                  <a:pt x="1114425" y="638175"/>
                </a:lnTo>
                <a:lnTo>
                  <a:pt x="1438275" y="800100"/>
                </a:lnTo>
                <a:lnTo>
                  <a:pt x="1333500" y="571500"/>
                </a:lnTo>
                <a:lnTo>
                  <a:pt x="1714500" y="590550"/>
                </a:lnTo>
                <a:lnTo>
                  <a:pt x="1400175" y="457200"/>
                </a:lnTo>
                <a:lnTo>
                  <a:pt x="1676400" y="361950"/>
                </a:lnTo>
                <a:lnTo>
                  <a:pt x="1323975" y="323850"/>
                </a:lnTo>
                <a:lnTo>
                  <a:pt x="1457325" y="200025"/>
                </a:lnTo>
                <a:lnTo>
                  <a:pt x="1123950" y="238125"/>
                </a:lnTo>
                <a:lnTo>
                  <a:pt x="1152525" y="0"/>
                </a:lnTo>
                <a:lnTo>
                  <a:pt x="857250" y="2571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470275" y="7635875"/>
            <a:ext cx="2016760" cy="6051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480">
              <a:lnSpc>
                <a:spcPts val="1055"/>
              </a:lnSpc>
              <a:spcBef>
                <a:spcPts val="125"/>
              </a:spcBef>
            </a:pPr>
            <a:r>
              <a:rPr dirty="0" sz="950" spc="5">
                <a:solidFill>
                  <a:srgbClr val="FF0000"/>
                </a:solidFill>
                <a:latin typeface="Arial"/>
                <a:cs typeface="Arial"/>
              </a:rPr>
              <a:t>Seller</a:t>
            </a:r>
            <a:r>
              <a:rPr dirty="0" sz="95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FF0000"/>
                </a:solidFill>
                <a:latin typeface="Arial"/>
                <a:cs typeface="Arial"/>
              </a:rPr>
              <a:t>likes</a:t>
            </a:r>
            <a:endParaRPr sz="950">
              <a:latin typeface="Arial"/>
              <a:cs typeface="Arial"/>
            </a:endParaRPr>
          </a:p>
          <a:p>
            <a:pPr marL="139700">
              <a:lnSpc>
                <a:spcPts val="1600"/>
              </a:lnSpc>
              <a:tabLst>
                <a:tab pos="1491615" algn="l"/>
              </a:tabLst>
            </a:pPr>
            <a:r>
              <a:rPr dirty="0" baseline="5952" sz="2100" spc="15">
                <a:latin typeface="Times New Roman"/>
                <a:cs typeface="Times New Roman"/>
              </a:rPr>
              <a:t>2	</a:t>
            </a:r>
            <a:r>
              <a:rPr dirty="0" sz="950" spc="10">
                <a:solidFill>
                  <a:srgbClr val="FF0000"/>
                </a:solidFill>
                <a:latin typeface="Arial"/>
                <a:cs typeface="Arial"/>
              </a:rPr>
              <a:t>large</a:t>
            </a:r>
            <a:r>
              <a:rPr dirty="0" sz="950" spc="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950" spc="10" i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95"/>
              </a:spcBef>
            </a:pPr>
            <a:r>
              <a:rPr dirty="0" sz="1400" spc="10" i="1">
                <a:latin typeface="Times New Roman"/>
                <a:cs typeface="Times New Roman"/>
              </a:rPr>
              <a:t>n</a:t>
            </a:r>
            <a:r>
              <a:rPr dirty="0" sz="1400" spc="-95" i="1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Symbol"/>
                <a:cs typeface="Symbol"/>
              </a:rPr>
              <a:t></a:t>
            </a:r>
            <a:r>
              <a:rPr dirty="0" sz="1400" spc="7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63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2825" y="1597025"/>
            <a:ext cx="3140075" cy="35687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0"/>
              <a:t>Second-Price Sealed</a:t>
            </a:r>
            <a:r>
              <a:rPr dirty="0" spc="15"/>
              <a:t> </a:t>
            </a:r>
            <a:r>
              <a:rPr dirty="0" spc="20"/>
              <a:t>Bid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49425" y="1960879"/>
            <a:ext cx="4120515" cy="232092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550" spc="15">
                <a:latin typeface="Arial"/>
                <a:cs typeface="Arial"/>
              </a:rPr>
              <a:t>A </a:t>
            </a:r>
            <a:r>
              <a:rPr dirty="0" sz="1550">
                <a:latin typeface="Arial"/>
                <a:cs typeface="Arial"/>
              </a:rPr>
              <a:t>different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game:</a:t>
            </a:r>
            <a:endParaRPr sz="155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464"/>
              </a:spcBef>
            </a:pPr>
            <a:r>
              <a:rPr dirty="0" sz="1550" spc="20">
                <a:latin typeface="Arial"/>
                <a:cs typeface="Arial"/>
              </a:rPr>
              <a:t>Each buyer </a:t>
            </a:r>
            <a:r>
              <a:rPr dirty="0" sz="1550" spc="15">
                <a:latin typeface="Arial"/>
                <a:cs typeface="Arial"/>
              </a:rPr>
              <a:t>writes their</a:t>
            </a:r>
            <a:r>
              <a:rPr dirty="0" sz="1550" spc="55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bid</a:t>
            </a:r>
            <a:endParaRPr sz="1550">
              <a:latin typeface="Arial"/>
              <a:cs typeface="Arial"/>
            </a:endParaRPr>
          </a:p>
          <a:p>
            <a:pPr marL="184150">
              <a:lnSpc>
                <a:spcPct val="100000"/>
              </a:lnSpc>
              <a:spcBef>
                <a:spcPts val="390"/>
              </a:spcBef>
            </a:pPr>
            <a:r>
              <a:rPr dirty="0" sz="1550" spc="15">
                <a:latin typeface="Arial"/>
                <a:cs typeface="Arial"/>
              </a:rPr>
              <a:t>Buyer </a:t>
            </a:r>
            <a:r>
              <a:rPr dirty="0" sz="1550" spc="10">
                <a:latin typeface="Arial"/>
                <a:cs typeface="Arial"/>
              </a:rPr>
              <a:t>with </a:t>
            </a:r>
            <a:r>
              <a:rPr dirty="0" sz="1550" spc="15">
                <a:latin typeface="Arial"/>
                <a:cs typeface="Arial"/>
              </a:rPr>
              <a:t>highest </a:t>
            </a:r>
            <a:r>
              <a:rPr dirty="0" sz="1550" spc="10">
                <a:latin typeface="Arial"/>
                <a:cs typeface="Arial"/>
              </a:rPr>
              <a:t>bid </a:t>
            </a:r>
            <a:r>
              <a:rPr dirty="0" sz="1550" spc="15">
                <a:latin typeface="Arial"/>
                <a:cs typeface="Arial"/>
              </a:rPr>
              <a:t>must buy </a:t>
            </a:r>
            <a:r>
              <a:rPr dirty="0" sz="1550" spc="10">
                <a:latin typeface="Arial"/>
                <a:cs typeface="Arial"/>
              </a:rPr>
              <a:t>the</a:t>
            </a:r>
            <a:r>
              <a:rPr dirty="0" sz="1550" spc="150">
                <a:latin typeface="Arial"/>
                <a:cs typeface="Arial"/>
              </a:rPr>
              <a:t> </a:t>
            </a:r>
            <a:r>
              <a:rPr dirty="0" sz="1550" spc="15">
                <a:latin typeface="Arial"/>
                <a:cs typeface="Arial"/>
              </a:rPr>
              <a:t>object</a:t>
            </a:r>
            <a:endParaRPr sz="1550">
              <a:latin typeface="Arial"/>
              <a:cs typeface="Arial"/>
            </a:endParaRPr>
          </a:p>
          <a:p>
            <a:pPr marL="184150" marR="5080">
              <a:lnSpc>
                <a:spcPct val="104800"/>
              </a:lnSpc>
              <a:spcBef>
                <a:spcPts val="375"/>
              </a:spcBef>
            </a:pPr>
            <a:r>
              <a:rPr dirty="0" sz="1550" spc="15">
                <a:latin typeface="Arial"/>
                <a:cs typeface="Arial"/>
              </a:rPr>
              <a:t>But </a:t>
            </a:r>
            <a:r>
              <a:rPr dirty="0" sz="1550" spc="10">
                <a:latin typeface="Arial"/>
                <a:cs typeface="Arial"/>
              </a:rPr>
              <a:t>the price </a:t>
            </a:r>
            <a:r>
              <a:rPr dirty="0" sz="1550" spc="15">
                <a:latin typeface="Arial"/>
                <a:cs typeface="Arial"/>
              </a:rPr>
              <a:t>they pay </a:t>
            </a:r>
            <a:r>
              <a:rPr dirty="0" sz="1550" spc="10">
                <a:latin typeface="Arial"/>
                <a:cs typeface="Arial"/>
              </a:rPr>
              <a:t>is the </a:t>
            </a:r>
            <a:r>
              <a:rPr dirty="0" sz="1550" spc="15">
                <a:latin typeface="Arial"/>
                <a:cs typeface="Arial"/>
              </a:rPr>
              <a:t>second highest  </a:t>
            </a:r>
            <a:r>
              <a:rPr dirty="0" sz="1550" spc="5">
                <a:latin typeface="Arial"/>
                <a:cs typeface="Arial"/>
              </a:rPr>
              <a:t>bid</a:t>
            </a:r>
            <a:endParaRPr sz="15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90"/>
              </a:spcBef>
              <a:buChar char="•"/>
              <a:tabLst>
                <a:tab pos="184150" algn="l"/>
              </a:tabLst>
            </a:pPr>
            <a:r>
              <a:rPr dirty="0" sz="1550" spc="20">
                <a:latin typeface="Arial"/>
                <a:cs typeface="Arial"/>
              </a:rPr>
              <a:t>What </a:t>
            </a:r>
            <a:r>
              <a:rPr dirty="0" sz="1550" spc="10">
                <a:latin typeface="Arial"/>
                <a:cs typeface="Arial"/>
              </a:rPr>
              <a:t>is </a:t>
            </a:r>
            <a:r>
              <a:rPr dirty="0" sz="1550" spc="15">
                <a:latin typeface="Arial"/>
                <a:cs typeface="Arial"/>
              </a:rPr>
              <a:t>player </a:t>
            </a:r>
            <a:r>
              <a:rPr dirty="0" sz="1550" spc="15" i="1">
                <a:latin typeface="Arial"/>
                <a:cs typeface="Arial"/>
              </a:rPr>
              <a:t>i</a:t>
            </a:r>
            <a:r>
              <a:rPr dirty="0" sz="1550" spc="15">
                <a:latin typeface="Arial"/>
                <a:cs typeface="Arial"/>
              </a:rPr>
              <a:t>’s </a:t>
            </a:r>
            <a:r>
              <a:rPr dirty="0" sz="1550" spc="10">
                <a:latin typeface="Arial"/>
                <a:cs typeface="Arial"/>
              </a:rPr>
              <a:t>best</a:t>
            </a:r>
            <a:r>
              <a:rPr dirty="0" sz="1550" spc="45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strategy</a:t>
            </a:r>
            <a:endParaRPr sz="15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465"/>
              </a:spcBef>
              <a:buChar char="•"/>
              <a:tabLst>
                <a:tab pos="184150" algn="l"/>
              </a:tabLst>
            </a:pPr>
            <a:r>
              <a:rPr dirty="0" sz="1550" spc="35">
                <a:latin typeface="Arial"/>
                <a:cs typeface="Arial"/>
              </a:rPr>
              <a:t>Why?</a:t>
            </a:r>
            <a:endParaRPr sz="155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465"/>
              </a:spcBef>
              <a:buChar char="•"/>
              <a:tabLst>
                <a:tab pos="184150" algn="l"/>
              </a:tabLst>
            </a:pPr>
            <a:r>
              <a:rPr dirty="0" sz="1550" spc="20">
                <a:latin typeface="Arial"/>
                <a:cs typeface="Arial"/>
              </a:rPr>
              <a:t>What </a:t>
            </a:r>
            <a:r>
              <a:rPr dirty="0" sz="1550" spc="10">
                <a:latin typeface="Arial"/>
                <a:cs typeface="Arial"/>
              </a:rPr>
              <a:t>is </a:t>
            </a:r>
            <a:r>
              <a:rPr dirty="0" sz="1550" spc="15">
                <a:latin typeface="Arial"/>
                <a:cs typeface="Arial"/>
              </a:rPr>
              <a:t>seller’s </a:t>
            </a:r>
            <a:r>
              <a:rPr dirty="0" sz="1550" spc="20">
                <a:latin typeface="Arial"/>
                <a:cs typeface="Arial"/>
              </a:rPr>
              <a:t>expected</a:t>
            </a:r>
            <a:r>
              <a:rPr dirty="0" sz="1550" spc="50">
                <a:latin typeface="Arial"/>
                <a:cs typeface="Arial"/>
              </a:rPr>
              <a:t> </a:t>
            </a:r>
            <a:r>
              <a:rPr dirty="0" sz="1550" spc="15">
                <a:latin typeface="Arial"/>
                <a:cs typeface="Arial"/>
              </a:rPr>
              <a:t>profit?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62125" y="5263247"/>
            <a:ext cx="4203700" cy="3404235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algn="ctr" marR="33655">
              <a:lnSpc>
                <a:spcPct val="100000"/>
              </a:lnSpc>
              <a:spcBef>
                <a:spcPts val="1405"/>
              </a:spcBef>
            </a:pP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Auction</a:t>
            </a:r>
            <a:r>
              <a:rPr dirty="0" sz="215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Comments</a:t>
            </a:r>
            <a:endParaRPr sz="215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869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Second-price auction is preferred </a:t>
            </a:r>
            <a:r>
              <a:rPr dirty="0" sz="1400" spc="5">
                <a:latin typeface="Arial"/>
                <a:cs typeface="Arial"/>
              </a:rPr>
              <a:t>by</a:t>
            </a:r>
            <a:r>
              <a:rPr dirty="0" sz="1400" spc="-1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cognoscenti</a:t>
            </a:r>
            <a:endParaRPr sz="140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371475" algn="l"/>
              </a:tabLst>
            </a:pPr>
            <a:r>
              <a:rPr dirty="0" sz="1200" spc="-5">
                <a:latin typeface="Arial"/>
                <a:cs typeface="Arial"/>
              </a:rPr>
              <a:t>No more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efficient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71475" algn="l"/>
              </a:tabLst>
            </a:pPr>
            <a:r>
              <a:rPr dirty="0" sz="1200">
                <a:latin typeface="Arial"/>
                <a:cs typeface="Arial"/>
              </a:rPr>
              <a:t>But </a:t>
            </a:r>
            <a:r>
              <a:rPr dirty="0" sz="1200" spc="-5">
                <a:latin typeface="Arial"/>
                <a:cs typeface="Arial"/>
              </a:rPr>
              <a:t>general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purpose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71475" algn="l"/>
              </a:tabLst>
            </a:pPr>
            <a:r>
              <a:rPr dirty="0" sz="1200" spc="-5">
                <a:latin typeface="Arial"/>
                <a:cs typeface="Arial"/>
              </a:rPr>
              <a:t>And computationally</a:t>
            </a:r>
            <a:r>
              <a:rPr dirty="0" sz="1200" spc="-60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better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71475" algn="l"/>
              </a:tabLst>
            </a:pPr>
            <a:r>
              <a:rPr dirty="0" sz="1200" spc="-5">
                <a:latin typeface="Arial"/>
                <a:cs typeface="Arial"/>
              </a:rPr>
              <a:t>And less variance </a:t>
            </a:r>
            <a:r>
              <a:rPr dirty="0" sz="1200">
                <a:latin typeface="Arial"/>
                <a:cs typeface="Arial"/>
              </a:rPr>
              <a:t>(better </a:t>
            </a:r>
            <a:r>
              <a:rPr dirty="0" sz="1200" spc="-5">
                <a:latin typeface="Arial"/>
                <a:cs typeface="Arial"/>
              </a:rPr>
              <a:t>risk management)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ct val="100000"/>
              </a:lnSpc>
              <a:spcBef>
                <a:spcPts val="160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Auction design is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interesting</a:t>
            </a:r>
            <a:endParaRPr sz="140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170"/>
              </a:spcBef>
              <a:buFont typeface="Wingdings"/>
              <a:buChar char=""/>
              <a:tabLst>
                <a:tab pos="371475" algn="l"/>
              </a:tabLst>
            </a:pPr>
            <a:r>
              <a:rPr dirty="0" sz="1200" spc="-5">
                <a:latin typeface="Arial"/>
                <a:cs typeface="Arial"/>
              </a:rPr>
              <a:t>So </a:t>
            </a:r>
            <a:r>
              <a:rPr dirty="0" sz="1200">
                <a:latin typeface="Arial"/>
                <a:cs typeface="Arial"/>
              </a:rPr>
              <a:t>far mostly for</a:t>
            </a:r>
            <a:r>
              <a:rPr dirty="0" sz="1200" spc="-12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economics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ct val="100000"/>
              </a:lnSpc>
              <a:spcBef>
                <a:spcPts val="135"/>
              </a:spcBef>
              <a:buFont typeface="Wingdings"/>
              <a:buChar char=""/>
              <a:tabLst>
                <a:tab pos="371475" algn="l"/>
              </a:tabLst>
            </a:pPr>
            <a:r>
              <a:rPr dirty="0" sz="1200" spc="-5">
                <a:latin typeface="Arial"/>
                <a:cs typeface="Arial"/>
              </a:rPr>
              <a:t>But soon for </a:t>
            </a:r>
            <a:r>
              <a:rPr dirty="0" sz="1200">
                <a:latin typeface="Arial"/>
                <a:cs typeface="Arial"/>
              </a:rPr>
              <a:t>e-commerce</a:t>
            </a:r>
            <a:r>
              <a:rPr dirty="0" sz="1200" spc="-15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etc.?</a:t>
            </a:r>
            <a:endParaRPr sz="1200">
              <a:latin typeface="Arial"/>
              <a:cs typeface="Arial"/>
            </a:endParaRPr>
          </a:p>
          <a:p>
            <a:pPr marL="171450" indent="-171450">
              <a:lnSpc>
                <a:spcPts val="1655"/>
              </a:lnSpc>
              <a:spcBef>
                <a:spcPts val="85"/>
              </a:spcBef>
              <a:buChar char="•"/>
              <a:tabLst>
                <a:tab pos="171450" algn="l"/>
              </a:tabLst>
            </a:pPr>
            <a:r>
              <a:rPr dirty="0" sz="1400">
                <a:latin typeface="Arial"/>
                <a:cs typeface="Arial"/>
              </a:rPr>
              <a:t>Important but not covered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here</a:t>
            </a:r>
            <a:endParaRPr sz="1400">
              <a:latin typeface="Arial"/>
              <a:cs typeface="Arial"/>
            </a:endParaRPr>
          </a:p>
          <a:p>
            <a:pPr lvl="1" marL="371475" indent="-142875">
              <a:lnSpc>
                <a:spcPts val="1330"/>
              </a:lnSpc>
              <a:buClr>
                <a:srgbClr val="000000"/>
              </a:buClr>
              <a:buFont typeface="Wingdings"/>
              <a:buChar char=""/>
              <a:tabLst>
                <a:tab pos="371475" algn="l"/>
              </a:tabLst>
            </a:pP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Expertise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ts val="1275"/>
              </a:lnSpc>
              <a:buClr>
                <a:srgbClr val="000000"/>
              </a:buClr>
              <a:buFont typeface="Wingdings"/>
              <a:buChar char=""/>
              <a:tabLst>
                <a:tab pos="371475" algn="l"/>
              </a:tabLst>
            </a:pP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Collusion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ts val="1275"/>
              </a:lnSpc>
              <a:buClr>
                <a:srgbClr val="000000"/>
              </a:buClr>
              <a:buFont typeface="Wingdings"/>
              <a:buChar char=""/>
              <a:tabLst>
                <a:tab pos="371475" algn="l"/>
              </a:tabLst>
            </a:pPr>
            <a:r>
              <a:rPr dirty="0" sz="1200" spc="-10">
                <a:solidFill>
                  <a:srgbClr val="3333CC"/>
                </a:solidFill>
                <a:latin typeface="Arial"/>
                <a:cs typeface="Arial"/>
              </a:rPr>
              <a:t>Combinatoric</a:t>
            </a:r>
            <a:r>
              <a:rPr dirty="0" sz="1200" spc="-4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15">
                <a:solidFill>
                  <a:srgbClr val="3333CC"/>
                </a:solidFill>
                <a:latin typeface="Arial"/>
                <a:cs typeface="Arial"/>
              </a:rPr>
              <a:t>Auctions</a:t>
            </a:r>
            <a:endParaRPr sz="1200">
              <a:latin typeface="Arial"/>
              <a:cs typeface="Arial"/>
            </a:endParaRPr>
          </a:p>
          <a:p>
            <a:pPr lvl="1" marL="371475" indent="-142875">
              <a:lnSpc>
                <a:spcPts val="1360"/>
              </a:lnSpc>
              <a:buClr>
                <a:srgbClr val="000000"/>
              </a:buClr>
              <a:buFont typeface="Wingdings"/>
              <a:buChar char=""/>
              <a:tabLst>
                <a:tab pos="371475" algn="l"/>
              </a:tabLst>
            </a:pPr>
            <a:r>
              <a:rPr dirty="0" sz="1200">
                <a:solidFill>
                  <a:srgbClr val="3333CC"/>
                </a:solidFill>
                <a:latin typeface="Arial"/>
                <a:cs typeface="Arial"/>
              </a:rPr>
              <a:t>What if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all cooperative</a:t>
            </a:r>
            <a:r>
              <a:rPr dirty="0" sz="1200" spc="-12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3333CC"/>
                </a:solidFill>
                <a:latin typeface="Arial"/>
                <a:cs typeface="Arial"/>
              </a:rPr>
              <a:t>????</a:t>
            </a:r>
            <a:endParaRPr sz="1200">
              <a:latin typeface="Arial"/>
              <a:cs typeface="Arial"/>
            </a:endParaRPr>
          </a:p>
          <a:p>
            <a:pPr algn="ctr" marR="5080">
              <a:lnSpc>
                <a:spcPct val="100000"/>
              </a:lnSpc>
              <a:spcBef>
                <a:spcPts val="1110"/>
              </a:spcBef>
              <a:tabLst>
                <a:tab pos="28949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64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7725" y="456882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65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725" y="1482725"/>
            <a:ext cx="4064000" cy="2551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49225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What You Should</a:t>
            </a:r>
            <a:r>
              <a:rPr dirty="0" sz="2150" spc="5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Know</a:t>
            </a:r>
            <a:endParaRPr sz="2150">
              <a:latin typeface="Arial"/>
              <a:cs typeface="Arial"/>
            </a:endParaRPr>
          </a:p>
          <a:p>
            <a:pPr marL="25400" marR="2659380">
              <a:lnSpc>
                <a:spcPct val="125000"/>
              </a:lnSpc>
              <a:spcBef>
                <a:spcPts val="1155"/>
              </a:spcBef>
            </a:pPr>
            <a:r>
              <a:rPr dirty="0" sz="1550" spc="10">
                <a:latin typeface="Times New Roman"/>
                <a:cs typeface="Times New Roman"/>
              </a:rPr>
              <a:t>Strict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dominance  </a:t>
            </a:r>
            <a:r>
              <a:rPr dirty="0" sz="1550" spc="20">
                <a:latin typeface="Times New Roman"/>
                <a:cs typeface="Times New Roman"/>
              </a:rPr>
              <a:t>Nash</a:t>
            </a:r>
            <a:r>
              <a:rPr dirty="0" sz="1550" spc="-35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Equilibria</a:t>
            </a:r>
            <a:endParaRPr sz="1550">
              <a:latin typeface="Times New Roman"/>
              <a:cs typeface="Times New Roman"/>
            </a:endParaRPr>
          </a:p>
          <a:p>
            <a:pPr marL="25400" marR="30480">
              <a:lnSpc>
                <a:spcPts val="2330"/>
              </a:lnSpc>
              <a:spcBef>
                <a:spcPts val="75"/>
              </a:spcBef>
            </a:pPr>
            <a:r>
              <a:rPr dirty="0" sz="1550" spc="20">
                <a:latin typeface="Times New Roman"/>
                <a:cs typeface="Times New Roman"/>
              </a:rPr>
              <a:t>Continuous games like Tragedy </a:t>
            </a:r>
            <a:r>
              <a:rPr dirty="0" sz="1550" spc="15">
                <a:latin typeface="Times New Roman"/>
                <a:cs typeface="Times New Roman"/>
              </a:rPr>
              <a:t>of </a:t>
            </a:r>
            <a:r>
              <a:rPr dirty="0" sz="1550" spc="20">
                <a:latin typeface="Times New Roman"/>
                <a:cs typeface="Times New Roman"/>
              </a:rPr>
              <a:t>the Commons  </a:t>
            </a:r>
            <a:r>
              <a:rPr dirty="0" sz="1550" spc="15">
                <a:latin typeface="Times New Roman"/>
                <a:cs typeface="Times New Roman"/>
              </a:rPr>
              <a:t>Rough, vague, </a:t>
            </a:r>
            <a:r>
              <a:rPr dirty="0" sz="1550" spc="10">
                <a:latin typeface="Times New Roman"/>
                <a:cs typeface="Times New Roman"/>
              </a:rPr>
              <a:t>appreciation of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 spc="10">
                <a:latin typeface="Times New Roman"/>
                <a:cs typeface="Times New Roman"/>
              </a:rPr>
              <a:t>threats</a:t>
            </a:r>
            <a:endParaRPr sz="1550">
              <a:latin typeface="Times New Roman"/>
              <a:cs typeface="Times New Roman"/>
            </a:endParaRPr>
          </a:p>
          <a:p>
            <a:pPr marL="25400" marR="1735455">
              <a:lnSpc>
                <a:spcPts val="2250"/>
              </a:lnSpc>
              <a:spcBef>
                <a:spcPts val="55"/>
              </a:spcBef>
            </a:pPr>
            <a:r>
              <a:rPr dirty="0" sz="1550" spc="20">
                <a:latin typeface="Times New Roman"/>
                <a:cs typeface="Times New Roman"/>
              </a:rPr>
              <a:t>Bayesian </a:t>
            </a:r>
            <a:r>
              <a:rPr dirty="0" sz="1550" spc="25">
                <a:latin typeface="Times New Roman"/>
                <a:cs typeface="Times New Roman"/>
              </a:rPr>
              <a:t>Game</a:t>
            </a:r>
            <a:r>
              <a:rPr dirty="0" sz="1550" spc="-70">
                <a:latin typeface="Times New Roman"/>
                <a:cs typeface="Times New Roman"/>
              </a:rPr>
              <a:t> </a:t>
            </a:r>
            <a:r>
              <a:rPr dirty="0" sz="1550" spc="25">
                <a:latin typeface="Times New Roman"/>
                <a:cs typeface="Times New Roman"/>
              </a:rPr>
              <a:t>formulation  </a:t>
            </a:r>
            <a:r>
              <a:rPr dirty="0" sz="1550" spc="15">
                <a:latin typeface="Times New Roman"/>
                <a:cs typeface="Times New Roman"/>
              </a:rPr>
              <a:t>Double</a:t>
            </a:r>
            <a:r>
              <a:rPr dirty="0" sz="1550" spc="65">
                <a:latin typeface="Times New Roman"/>
                <a:cs typeface="Times New Roman"/>
              </a:rPr>
              <a:t> </a:t>
            </a:r>
            <a:r>
              <a:rPr dirty="0" sz="1550" spc="15">
                <a:latin typeface="Times New Roman"/>
                <a:cs typeface="Times New Roman"/>
              </a:rPr>
              <a:t>Auction</a:t>
            </a:r>
            <a:endParaRPr sz="1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325"/>
              </a:spcBef>
            </a:pPr>
            <a:r>
              <a:rPr dirty="0" sz="1550" spc="20">
                <a:latin typeface="Times New Roman"/>
                <a:cs typeface="Times New Roman"/>
              </a:rPr>
              <a:t>1</a:t>
            </a:r>
            <a:r>
              <a:rPr dirty="0" baseline="26455" sz="1575" spc="30">
                <a:latin typeface="Times New Roman"/>
                <a:cs typeface="Times New Roman"/>
              </a:rPr>
              <a:t>st</a:t>
            </a:r>
            <a:r>
              <a:rPr dirty="0" sz="1550" spc="20">
                <a:latin typeface="Times New Roman"/>
                <a:cs typeface="Times New Roman"/>
              </a:rPr>
              <a:t>/2</a:t>
            </a:r>
            <a:r>
              <a:rPr dirty="0" baseline="26455" sz="1575" spc="30">
                <a:latin typeface="Times New Roman"/>
                <a:cs typeface="Times New Roman"/>
              </a:rPr>
              <a:t>nd </a:t>
            </a:r>
            <a:r>
              <a:rPr dirty="0" sz="1550" spc="5">
                <a:latin typeface="Times New Roman"/>
                <a:cs typeface="Times New Roman"/>
              </a:rPr>
              <a:t>Price</a:t>
            </a:r>
            <a:r>
              <a:rPr dirty="0" sz="1550" spc="-21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auctions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66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2125" y="5464175"/>
            <a:ext cx="4157979" cy="2903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66725">
              <a:lnSpc>
                <a:spcPct val="100000"/>
              </a:lnSpc>
              <a:spcBef>
                <a:spcPts val="125"/>
              </a:spcBef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What You Shouldn’t</a:t>
            </a:r>
            <a:r>
              <a:rPr dirty="0" sz="2150" spc="5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Know</a:t>
            </a:r>
            <a:endParaRPr sz="2150">
              <a:latin typeface="Arial"/>
              <a:cs typeface="Arial"/>
            </a:endParaRPr>
          </a:p>
          <a:p>
            <a:pPr marL="171450" marR="306070" indent="-171450">
              <a:lnSpc>
                <a:spcPts val="1500"/>
              </a:lnSpc>
              <a:spcBef>
                <a:spcPts val="1670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Arial"/>
                <a:cs typeface="Arial"/>
              </a:rPr>
              <a:t>How many </a:t>
            </a:r>
            <a:r>
              <a:rPr dirty="0" sz="1550" spc="10">
                <a:latin typeface="Arial"/>
                <a:cs typeface="Arial"/>
              </a:rPr>
              <a:t>goats your lecturer has on his  </a:t>
            </a:r>
            <a:r>
              <a:rPr dirty="0" sz="1550" spc="15">
                <a:latin typeface="Arial"/>
                <a:cs typeface="Arial"/>
              </a:rPr>
              <a:t>property</a:t>
            </a:r>
            <a:endParaRPr sz="1550">
              <a:latin typeface="Arial"/>
              <a:cs typeface="Arial"/>
            </a:endParaRPr>
          </a:p>
          <a:p>
            <a:pPr marL="171450" marR="236220" indent="-171450">
              <a:lnSpc>
                <a:spcPts val="1580"/>
              </a:lnSpc>
              <a:spcBef>
                <a:spcPts val="385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Arial"/>
                <a:cs typeface="Arial"/>
              </a:rPr>
              <a:t>What strategy Mephistopheles uses </a:t>
            </a:r>
            <a:r>
              <a:rPr dirty="0" sz="1550" spc="10">
                <a:latin typeface="Arial"/>
                <a:cs typeface="Arial"/>
              </a:rPr>
              <a:t>in </a:t>
            </a:r>
            <a:r>
              <a:rPr dirty="0" sz="1550" spc="15">
                <a:latin typeface="Arial"/>
                <a:cs typeface="Arial"/>
              </a:rPr>
              <a:t>his  </a:t>
            </a:r>
            <a:r>
              <a:rPr dirty="0" sz="1550" spc="10">
                <a:latin typeface="Arial"/>
                <a:cs typeface="Arial"/>
              </a:rPr>
              <a:t>negotiations</a:t>
            </a:r>
            <a:endParaRPr sz="1550">
              <a:latin typeface="Arial"/>
              <a:cs typeface="Arial"/>
            </a:endParaRPr>
          </a:p>
          <a:p>
            <a:pPr marL="171450" marR="71120" indent="-171450">
              <a:lnSpc>
                <a:spcPts val="1580"/>
              </a:lnSpc>
              <a:spcBef>
                <a:spcPts val="290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Arial"/>
                <a:cs typeface="Arial"/>
              </a:rPr>
              <a:t>What strategy </a:t>
            </a:r>
            <a:r>
              <a:rPr dirty="0" sz="1550" spc="10">
                <a:latin typeface="Arial"/>
                <a:cs typeface="Arial"/>
              </a:rPr>
              <a:t>this </a:t>
            </a:r>
            <a:r>
              <a:rPr dirty="0" sz="1550" spc="15">
                <a:latin typeface="Arial"/>
                <a:cs typeface="Arial"/>
              </a:rPr>
              <a:t>University employs when  </a:t>
            </a:r>
            <a:r>
              <a:rPr dirty="0" sz="1550" spc="20">
                <a:latin typeface="Arial"/>
                <a:cs typeface="Arial"/>
              </a:rPr>
              <a:t>setting</a:t>
            </a:r>
            <a:r>
              <a:rPr dirty="0" sz="1550" spc="30">
                <a:latin typeface="Arial"/>
                <a:cs typeface="Arial"/>
              </a:rPr>
              <a:t> </a:t>
            </a:r>
            <a:r>
              <a:rPr dirty="0" sz="1550" spc="20">
                <a:latin typeface="Arial"/>
                <a:cs typeface="Arial"/>
              </a:rPr>
              <a:t>tuition</a:t>
            </a:r>
            <a:endParaRPr sz="1550">
              <a:latin typeface="Arial"/>
              <a:cs typeface="Arial"/>
            </a:endParaRPr>
          </a:p>
          <a:p>
            <a:pPr marL="171450" marR="130175" indent="-171450">
              <a:lnSpc>
                <a:spcPts val="1580"/>
              </a:lnSpc>
              <a:spcBef>
                <a:spcPts val="290"/>
              </a:spcBef>
              <a:buChar char="•"/>
              <a:tabLst>
                <a:tab pos="171450" algn="l"/>
              </a:tabLst>
            </a:pPr>
            <a:r>
              <a:rPr dirty="0" sz="1550" spc="20">
                <a:latin typeface="Arial"/>
                <a:cs typeface="Arial"/>
              </a:rPr>
              <a:t>How </a:t>
            </a:r>
            <a:r>
              <a:rPr dirty="0" sz="1550" spc="15">
                <a:latin typeface="Arial"/>
                <a:cs typeface="Arial"/>
              </a:rPr>
              <a:t>to </a:t>
            </a:r>
            <a:r>
              <a:rPr dirty="0" sz="1550" spc="20">
                <a:latin typeface="Arial"/>
                <a:cs typeface="Arial"/>
              </a:rPr>
              <a:t>square </a:t>
            </a:r>
            <a:r>
              <a:rPr dirty="0" sz="1550" spc="10">
                <a:latin typeface="Arial"/>
                <a:cs typeface="Arial"/>
              </a:rPr>
              <a:t>a </a:t>
            </a:r>
            <a:r>
              <a:rPr dirty="0" sz="1550" spc="15">
                <a:latin typeface="Arial"/>
                <a:cs typeface="Arial"/>
              </a:rPr>
              <a:t>circle using only </a:t>
            </a:r>
            <a:r>
              <a:rPr dirty="0" sz="1550" spc="20">
                <a:latin typeface="Arial"/>
                <a:cs typeface="Arial"/>
              </a:rPr>
              <a:t>compass  </a:t>
            </a:r>
            <a:r>
              <a:rPr dirty="0" sz="1550" spc="10">
                <a:latin typeface="Arial"/>
                <a:cs typeface="Arial"/>
              </a:rPr>
              <a:t>and straight</a:t>
            </a:r>
            <a:r>
              <a:rPr dirty="0" sz="1550" spc="25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edge</a:t>
            </a:r>
            <a:endParaRPr sz="1550">
              <a:latin typeface="Arial"/>
              <a:cs typeface="Arial"/>
            </a:endParaRPr>
          </a:p>
          <a:p>
            <a:pPr marL="171450" marR="5080" indent="-171450">
              <a:lnSpc>
                <a:spcPct val="82700"/>
              </a:lnSpc>
              <a:spcBef>
                <a:spcPts val="325"/>
              </a:spcBef>
              <a:buChar char="•"/>
              <a:tabLst>
                <a:tab pos="171450" algn="l"/>
              </a:tabLst>
            </a:pPr>
            <a:r>
              <a:rPr dirty="0" sz="1550" spc="15">
                <a:latin typeface="Arial"/>
                <a:cs typeface="Arial"/>
              </a:rPr>
              <a:t>How many </a:t>
            </a:r>
            <a:r>
              <a:rPr dirty="0" sz="1550" spc="10">
                <a:latin typeface="Arial"/>
                <a:cs typeface="Arial"/>
              </a:rPr>
              <a:t>of </a:t>
            </a:r>
            <a:r>
              <a:rPr dirty="0" sz="1550" spc="15">
                <a:latin typeface="Arial"/>
                <a:cs typeface="Arial"/>
              </a:rPr>
              <a:t>your </a:t>
            </a:r>
            <a:r>
              <a:rPr dirty="0" sz="1550" spc="10">
                <a:latin typeface="Arial"/>
                <a:cs typeface="Arial"/>
              </a:rPr>
              <a:t>friends </a:t>
            </a:r>
            <a:r>
              <a:rPr dirty="0" sz="1550" spc="15">
                <a:latin typeface="Arial"/>
                <a:cs typeface="Arial"/>
              </a:rPr>
              <a:t>and colleagues  are active Santa informants, and how </a:t>
            </a:r>
            <a:r>
              <a:rPr dirty="0" sz="1550" spc="10">
                <a:latin typeface="Arial"/>
                <a:cs typeface="Arial"/>
              </a:rPr>
              <a:t>critical  </a:t>
            </a:r>
            <a:r>
              <a:rPr dirty="0" sz="1550" spc="15">
                <a:latin typeface="Arial"/>
                <a:cs typeface="Arial"/>
              </a:rPr>
              <a:t>they’ve been </a:t>
            </a:r>
            <a:r>
              <a:rPr dirty="0" sz="1550" spc="10">
                <a:latin typeface="Arial"/>
                <a:cs typeface="Arial"/>
              </a:rPr>
              <a:t>of </a:t>
            </a:r>
            <a:r>
              <a:rPr dirty="0" sz="1550" spc="15">
                <a:latin typeface="Arial"/>
                <a:cs typeface="Arial"/>
              </a:rPr>
              <a:t>your obvious</a:t>
            </a:r>
            <a:r>
              <a:rPr dirty="0" sz="1550" spc="60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failings</a:t>
            </a:r>
            <a:endParaRPr sz="15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125" y="456882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5825" y="4568825"/>
            <a:ext cx="12744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“Understanding” </a:t>
            </a:r>
            <a:r>
              <a:rPr dirty="0" spc="10"/>
              <a:t>a</a:t>
            </a:r>
            <a:r>
              <a:rPr dirty="0" spc="-70"/>
              <a:t> </a:t>
            </a:r>
            <a:r>
              <a:rPr dirty="0" spc="30"/>
              <a:t>Game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7850" y="3463925"/>
            <a:ext cx="1022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4075" y="2701845"/>
            <a:ext cx="1435735" cy="9861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r" marR="261620">
              <a:lnSpc>
                <a:spcPct val="100000"/>
              </a:lnSpc>
              <a:spcBef>
                <a:spcPts val="4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0"/>
              </a:spcBef>
              <a:tabLst>
                <a:tab pos="818515" algn="l"/>
                <a:tab pos="1289685" algn="l"/>
              </a:tabLst>
            </a:pPr>
            <a:r>
              <a:rPr dirty="0" sz="1800" spc="-5" b="1">
                <a:latin typeface="Arial"/>
                <a:cs typeface="Arial"/>
              </a:rPr>
              <a:t>-1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-1	-9</a:t>
            </a:r>
            <a:r>
              <a:rPr dirty="0" sz="1800" spc="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,	</a:t>
            </a:r>
            <a:r>
              <a:rPr dirty="0" sz="1800" spc="-5" b="1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57150">
              <a:lnSpc>
                <a:spcPct val="100000"/>
              </a:lnSpc>
              <a:spcBef>
                <a:spcPts val="1215"/>
              </a:spcBef>
              <a:tabLst>
                <a:tab pos="818515" algn="l"/>
              </a:tabLst>
            </a:pPr>
            <a:r>
              <a:rPr dirty="0" sz="1800" spc="-5" b="1">
                <a:latin typeface="Arial"/>
                <a:cs typeface="Arial"/>
              </a:rPr>
              <a:t>0</a:t>
            </a:r>
            <a:r>
              <a:rPr dirty="0" sz="1800" spc="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-9	-6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-6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7842" y="2947193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76517" y="2947193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19167" y="3375818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 h="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19167" y="3747293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 h="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19167" y="2947193"/>
            <a:ext cx="1657350" cy="0"/>
          </a:xfrm>
          <a:custGeom>
            <a:avLst/>
            <a:gdLst/>
            <a:ahLst/>
            <a:cxnLst/>
            <a:rect l="l" t="t" r="r" b="b"/>
            <a:pathLst>
              <a:path w="1657350" h="0">
                <a:moveTo>
                  <a:pt x="0" y="0"/>
                </a:moveTo>
                <a:lnTo>
                  <a:pt x="16573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019167" y="2947193"/>
            <a:ext cx="0" cy="800100"/>
          </a:xfrm>
          <a:custGeom>
            <a:avLst/>
            <a:gdLst/>
            <a:ahLst/>
            <a:cxnLst/>
            <a:rect l="l" t="t" r="r" b="b"/>
            <a:pathLst>
              <a:path w="0" h="800100">
                <a:moveTo>
                  <a:pt x="0" y="0"/>
                </a:moveTo>
                <a:lnTo>
                  <a:pt x="0" y="800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38325" y="3844925"/>
            <a:ext cx="2776220" cy="478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Arial"/>
                <a:cs typeface="Arial"/>
              </a:rPr>
              <a:t>In </a:t>
            </a:r>
            <a:r>
              <a:rPr dirty="0" sz="950" spc="15">
                <a:latin typeface="Arial"/>
                <a:cs typeface="Arial"/>
              </a:rPr>
              <a:t>some cases </a:t>
            </a:r>
            <a:r>
              <a:rPr dirty="0" sz="950" spc="10">
                <a:latin typeface="Arial"/>
                <a:cs typeface="Arial"/>
              </a:rPr>
              <a:t>(e.g. </a:t>
            </a:r>
            <a:r>
              <a:rPr dirty="0" sz="950" spc="15">
                <a:latin typeface="Arial"/>
                <a:cs typeface="Arial"/>
              </a:rPr>
              <a:t>prisoner’s dilemma) </a:t>
            </a:r>
            <a:r>
              <a:rPr dirty="0" sz="950" spc="10">
                <a:latin typeface="Arial"/>
                <a:cs typeface="Arial"/>
              </a:rPr>
              <a:t>this  </a:t>
            </a:r>
            <a:r>
              <a:rPr dirty="0" sz="950" spc="15">
                <a:latin typeface="Arial"/>
                <a:cs typeface="Arial"/>
              </a:rPr>
              <a:t>means, </a:t>
            </a: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5">
                <a:latin typeface="Arial"/>
                <a:cs typeface="Arial"/>
              </a:rPr>
              <a:t>players are </a:t>
            </a:r>
            <a:r>
              <a:rPr dirty="0" sz="950" spc="10">
                <a:latin typeface="Arial"/>
                <a:cs typeface="Arial"/>
              </a:rPr>
              <a:t>“rational” </a:t>
            </a:r>
            <a:r>
              <a:rPr dirty="0" sz="950" spc="15">
                <a:latin typeface="Arial"/>
                <a:cs typeface="Arial"/>
              </a:rPr>
              <a:t>we can </a:t>
            </a:r>
            <a:r>
              <a:rPr dirty="0" sz="950" spc="10">
                <a:latin typeface="Arial"/>
                <a:cs typeface="Arial"/>
              </a:rPr>
              <a:t>predict </a:t>
            </a:r>
            <a:r>
              <a:rPr dirty="0" sz="950" spc="15">
                <a:latin typeface="Arial"/>
                <a:cs typeface="Arial"/>
              </a:rPr>
              <a:t>the  </a:t>
            </a:r>
            <a:r>
              <a:rPr dirty="0" sz="950" spc="10">
                <a:latin typeface="Arial"/>
                <a:cs typeface="Arial"/>
              </a:rPr>
              <a:t>outcome of the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game.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5150" y="1891397"/>
            <a:ext cx="3954779" cy="13658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ctr" marR="1073150">
              <a:lnSpc>
                <a:spcPct val="100000"/>
              </a:lnSpc>
              <a:spcBef>
                <a:spcPts val="780"/>
              </a:spcBef>
            </a:pPr>
            <a:r>
              <a:rPr dirty="0" sz="1200" spc="-5">
                <a:latin typeface="Arial"/>
                <a:cs typeface="Arial"/>
              </a:rPr>
              <a:t>Fundamental assumption of game</a:t>
            </a:r>
            <a:r>
              <a:rPr dirty="0" sz="1200" spc="-19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theory:</a:t>
            </a:r>
            <a:endParaRPr sz="1200">
              <a:latin typeface="Arial"/>
              <a:cs typeface="Arial"/>
            </a:endParaRPr>
          </a:p>
          <a:p>
            <a:pPr algn="ctr" marL="190500">
              <a:lnSpc>
                <a:spcPct val="100000"/>
              </a:lnSpc>
              <a:spcBef>
                <a:spcPts val="83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Get Rid</a:t>
            </a:r>
            <a:r>
              <a:rPr dirty="0" sz="1400" spc="-28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of the Strictly Dominated strategies.</a:t>
            </a:r>
            <a:endParaRPr sz="1400">
              <a:latin typeface="Arial"/>
              <a:cs typeface="Arial"/>
            </a:endParaRPr>
          </a:p>
          <a:p>
            <a:pPr algn="ctr" marL="194945">
              <a:lnSpc>
                <a:spcPct val="100000"/>
              </a:lnSpc>
              <a:spcBef>
                <a:spcPts val="4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They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Won’t</a:t>
            </a:r>
            <a:r>
              <a:rPr dirty="0" sz="1400" spc="-5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Happen.</a:t>
            </a:r>
            <a:endParaRPr sz="14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34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76317" y="2909093"/>
            <a:ext cx="1562100" cy="419100"/>
          </a:xfrm>
          <a:custGeom>
            <a:avLst/>
            <a:gdLst/>
            <a:ahLst/>
            <a:cxnLst/>
            <a:rect l="l" t="t" r="r" b="b"/>
            <a:pathLst>
              <a:path w="1562100" h="419100">
                <a:moveTo>
                  <a:pt x="0" y="419100"/>
                </a:moveTo>
                <a:lnTo>
                  <a:pt x="15621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76317" y="2937668"/>
            <a:ext cx="1562100" cy="390525"/>
          </a:xfrm>
          <a:custGeom>
            <a:avLst/>
            <a:gdLst/>
            <a:ahLst/>
            <a:cxnLst/>
            <a:rect l="l" t="t" r="r" b="b"/>
            <a:pathLst>
              <a:path w="1562100" h="390525">
                <a:moveTo>
                  <a:pt x="0" y="0"/>
                </a:moveTo>
                <a:lnTo>
                  <a:pt x="1562100" y="390525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83125" y="8550275"/>
            <a:ext cx="12871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9092" y="7111470"/>
            <a:ext cx="8382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85725">
              <a:lnSpc>
                <a:spcPts val="1920"/>
              </a:lnSpc>
              <a:spcBef>
                <a:spcPts val="705"/>
              </a:spcBef>
            </a:pPr>
            <a:r>
              <a:rPr dirty="0" sz="1800" spc="-5" b="1">
                <a:latin typeface="Arial"/>
                <a:cs typeface="Arial"/>
              </a:rPr>
              <a:t>-6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81367" y="7111470"/>
            <a:ext cx="847725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161925">
              <a:lnSpc>
                <a:spcPts val="1920"/>
              </a:lnSpc>
              <a:spcBef>
                <a:spcPts val="705"/>
              </a:spcBef>
            </a:pPr>
            <a:r>
              <a:rPr dirty="0" sz="1800" spc="-5" b="1">
                <a:latin typeface="Arial"/>
                <a:cs typeface="Arial"/>
              </a:rPr>
              <a:t>0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6875" y="72548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0750" y="6988175"/>
            <a:ext cx="9531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0265" algn="l"/>
              </a:tabLst>
            </a:pPr>
            <a:r>
              <a:rPr dirty="0" sz="950" spc="15" b="1">
                <a:latin typeface="Arial"/>
                <a:cs typeface="Arial"/>
              </a:rPr>
              <a:t>C</a:t>
            </a:r>
            <a:r>
              <a:rPr dirty="0" sz="950" spc="15" b="1">
                <a:latin typeface="Arial"/>
                <a:cs typeface="Arial"/>
              </a:rPr>
              <a:t>	</a:t>
            </a: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014405" y="6868583"/>
          <a:ext cx="1671955" cy="80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/>
                <a:gridCol w="828675"/>
              </a:tblGrid>
              <a:tr h="428625"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470534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8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 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835150" y="70643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90817" y="7254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05142" y="722577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825625" y="7445375"/>
            <a:ext cx="2788920" cy="859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5300"/>
              </a:lnSpc>
            </a:pPr>
            <a:r>
              <a:rPr dirty="0" sz="950" spc="10">
                <a:latin typeface="Arial"/>
                <a:cs typeface="Arial"/>
              </a:rPr>
              <a:t>In </a:t>
            </a:r>
            <a:r>
              <a:rPr dirty="0" sz="950" spc="15">
                <a:latin typeface="Arial"/>
                <a:cs typeface="Arial"/>
              </a:rPr>
              <a:t>some cases </a:t>
            </a:r>
            <a:r>
              <a:rPr dirty="0" sz="950" spc="10">
                <a:latin typeface="Arial"/>
                <a:cs typeface="Arial"/>
              </a:rPr>
              <a:t>(e.g. </a:t>
            </a:r>
            <a:r>
              <a:rPr dirty="0" sz="950" spc="15">
                <a:latin typeface="Arial"/>
                <a:cs typeface="Arial"/>
              </a:rPr>
              <a:t>prisoner’s dilemma) </a:t>
            </a:r>
            <a:r>
              <a:rPr dirty="0" sz="950" spc="10">
                <a:latin typeface="Arial"/>
                <a:cs typeface="Arial"/>
              </a:rPr>
              <a:t>this  </a:t>
            </a:r>
            <a:r>
              <a:rPr dirty="0" sz="950" spc="15">
                <a:latin typeface="Arial"/>
                <a:cs typeface="Arial"/>
              </a:rPr>
              <a:t>means, </a:t>
            </a: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5">
                <a:latin typeface="Arial"/>
                <a:cs typeface="Arial"/>
              </a:rPr>
              <a:t>players are </a:t>
            </a:r>
            <a:r>
              <a:rPr dirty="0" sz="950" spc="10">
                <a:latin typeface="Arial"/>
                <a:cs typeface="Arial"/>
              </a:rPr>
              <a:t>“rational” </a:t>
            </a:r>
            <a:r>
              <a:rPr dirty="0" sz="950" spc="15">
                <a:latin typeface="Arial"/>
                <a:cs typeface="Arial"/>
              </a:rPr>
              <a:t>we can </a:t>
            </a:r>
            <a:r>
              <a:rPr dirty="0" sz="950" spc="10">
                <a:latin typeface="Arial"/>
                <a:cs typeface="Arial"/>
              </a:rPr>
              <a:t>predict </a:t>
            </a:r>
            <a:r>
              <a:rPr dirty="0" sz="950" spc="15">
                <a:latin typeface="Arial"/>
                <a:cs typeface="Arial"/>
              </a:rPr>
              <a:t>the  </a:t>
            </a:r>
            <a:r>
              <a:rPr dirty="0" sz="950" spc="10">
                <a:latin typeface="Arial"/>
                <a:cs typeface="Arial"/>
              </a:rPr>
              <a:t>outcome of the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game.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63725" y="5488701"/>
            <a:ext cx="3926204" cy="140716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830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“Understanding” 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dirty="0" sz="2150" spc="-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30">
                <a:solidFill>
                  <a:srgbClr val="006600"/>
                </a:solidFill>
                <a:latin typeface="Arial"/>
                <a:cs typeface="Arial"/>
              </a:rPr>
              <a:t>Game</a:t>
            </a:r>
            <a:endParaRPr sz="2150">
              <a:latin typeface="Arial"/>
              <a:cs typeface="Arial"/>
            </a:endParaRPr>
          </a:p>
          <a:p>
            <a:pPr algn="ctr" marR="1101725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"/>
                <a:cs typeface="Arial"/>
              </a:rPr>
              <a:t>Fundamental assumption of game</a:t>
            </a:r>
            <a:r>
              <a:rPr dirty="0" sz="1200" spc="-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theory:</a:t>
            </a:r>
            <a:endParaRPr sz="1200">
              <a:latin typeface="Arial"/>
              <a:cs typeface="Arial"/>
            </a:endParaRPr>
          </a:p>
          <a:p>
            <a:pPr algn="ctr" marL="161925">
              <a:lnSpc>
                <a:spcPct val="100000"/>
              </a:lnSpc>
              <a:spcBef>
                <a:spcPts val="83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Get Rid</a:t>
            </a:r>
            <a:r>
              <a:rPr dirty="0" sz="1400" spc="-28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of the Strictly Dominated strategies.</a:t>
            </a:r>
            <a:endParaRPr sz="1400">
              <a:latin typeface="Arial"/>
              <a:cs typeface="Arial"/>
            </a:endParaRPr>
          </a:p>
          <a:p>
            <a:pPr algn="ctr" marL="166370">
              <a:lnSpc>
                <a:spcPct val="100000"/>
              </a:lnSpc>
              <a:spcBef>
                <a:spcPts val="4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They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Won’t</a:t>
            </a:r>
            <a:r>
              <a:rPr dirty="0" sz="1400" spc="-5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Happen.</a:t>
            </a:r>
            <a:endParaRPr sz="1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45"/>
              </a:spcBef>
              <a:tabLst>
                <a:tab pos="1336040" algn="l"/>
              </a:tabLst>
            </a:pPr>
            <a:r>
              <a:rPr dirty="0" sz="950" spc="15" b="1">
                <a:latin typeface="Arial"/>
                <a:cs typeface="Arial"/>
              </a:rPr>
              <a:t>C	D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83125" y="4568825"/>
            <a:ext cx="12871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5"/>
              <a:t>“Understanding” </a:t>
            </a:r>
            <a:r>
              <a:rPr dirty="0" spc="10"/>
              <a:t>a</a:t>
            </a:r>
            <a:r>
              <a:rPr dirty="0" spc="-70"/>
              <a:t> </a:t>
            </a:r>
            <a:r>
              <a:rPr dirty="0" spc="30"/>
              <a:t>Game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9092" y="3185318"/>
            <a:ext cx="8382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265"/>
              </a:spcBef>
            </a:pPr>
            <a:r>
              <a:rPr dirty="0" sz="1800" spc="-5" b="1">
                <a:latin typeface="Arial"/>
                <a:cs typeface="Arial"/>
              </a:rPr>
              <a:t>-6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1367" y="3185318"/>
            <a:ext cx="847725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161925">
              <a:lnSpc>
                <a:spcPct val="100000"/>
              </a:lnSpc>
              <a:spcBef>
                <a:spcPts val="265"/>
              </a:spcBef>
            </a:pPr>
            <a:r>
              <a:rPr dirty="0" sz="1800" spc="-5" b="1">
                <a:latin typeface="Arial"/>
                <a:cs typeface="Arial"/>
              </a:rPr>
              <a:t>0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875" y="327342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30750" y="3006725"/>
            <a:ext cx="9531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0265" algn="l"/>
              </a:tabLst>
            </a:pPr>
            <a:r>
              <a:rPr dirty="0" sz="950" spc="15" b="1">
                <a:latin typeface="Arial"/>
                <a:cs typeface="Arial"/>
              </a:rPr>
              <a:t>C</a:t>
            </a:r>
            <a:r>
              <a:rPr dirty="0" sz="950" spc="15" b="1">
                <a:latin typeface="Arial"/>
                <a:cs typeface="Arial"/>
              </a:rPr>
              <a:t>	</a:t>
            </a: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1367" y="3185318"/>
            <a:ext cx="0" cy="333375"/>
          </a:xfrm>
          <a:custGeom>
            <a:avLst/>
            <a:gdLst/>
            <a:ahLst/>
            <a:cxnLst/>
            <a:rect l="l" t="t" r="r" b="b"/>
            <a:pathLst>
              <a:path w="0" h="333375">
                <a:moveTo>
                  <a:pt x="0" y="0"/>
                </a:moveTo>
                <a:lnTo>
                  <a:pt x="0" y="333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014405" y="2942431"/>
          <a:ext cx="1671955" cy="80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/>
                <a:gridCol w="828675"/>
              </a:tblGrid>
              <a:tr h="428625"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70534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8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 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835150" y="308292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90817" y="3328193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5142" y="329961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25625" y="3463925"/>
            <a:ext cx="2788920" cy="859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5300"/>
              </a:lnSpc>
            </a:pPr>
            <a:r>
              <a:rPr dirty="0" sz="950" spc="10">
                <a:latin typeface="Arial"/>
                <a:cs typeface="Arial"/>
              </a:rPr>
              <a:t>In </a:t>
            </a:r>
            <a:r>
              <a:rPr dirty="0" sz="950" spc="15">
                <a:latin typeface="Arial"/>
                <a:cs typeface="Arial"/>
              </a:rPr>
              <a:t>some cases </a:t>
            </a:r>
            <a:r>
              <a:rPr dirty="0" sz="950" spc="10">
                <a:latin typeface="Arial"/>
                <a:cs typeface="Arial"/>
              </a:rPr>
              <a:t>(e.g. </a:t>
            </a:r>
            <a:r>
              <a:rPr dirty="0" sz="950" spc="15">
                <a:latin typeface="Arial"/>
                <a:cs typeface="Arial"/>
              </a:rPr>
              <a:t>prisoner’s dilemma) </a:t>
            </a:r>
            <a:r>
              <a:rPr dirty="0" sz="950" spc="10">
                <a:latin typeface="Arial"/>
                <a:cs typeface="Arial"/>
              </a:rPr>
              <a:t>this  </a:t>
            </a:r>
            <a:r>
              <a:rPr dirty="0" sz="950" spc="15">
                <a:latin typeface="Arial"/>
                <a:cs typeface="Arial"/>
              </a:rPr>
              <a:t>means, </a:t>
            </a: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5">
                <a:latin typeface="Arial"/>
                <a:cs typeface="Arial"/>
              </a:rPr>
              <a:t>players are </a:t>
            </a:r>
            <a:r>
              <a:rPr dirty="0" sz="950" spc="10">
                <a:latin typeface="Arial"/>
                <a:cs typeface="Arial"/>
              </a:rPr>
              <a:t>“rational” </a:t>
            </a:r>
            <a:r>
              <a:rPr dirty="0" sz="950" spc="15">
                <a:latin typeface="Arial"/>
                <a:cs typeface="Arial"/>
              </a:rPr>
              <a:t>we can </a:t>
            </a:r>
            <a:r>
              <a:rPr dirty="0" sz="950" spc="10">
                <a:latin typeface="Arial"/>
                <a:cs typeface="Arial"/>
              </a:rPr>
              <a:t>predict </a:t>
            </a:r>
            <a:r>
              <a:rPr dirty="0" sz="950" spc="15">
                <a:latin typeface="Arial"/>
                <a:cs typeface="Arial"/>
              </a:rPr>
              <a:t>the  </a:t>
            </a:r>
            <a:r>
              <a:rPr dirty="0" sz="950" spc="10">
                <a:latin typeface="Arial"/>
                <a:cs typeface="Arial"/>
              </a:rPr>
              <a:t>outcome of the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game.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725" y="1891397"/>
            <a:ext cx="3926204" cy="10229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ctr" marR="1101725">
              <a:lnSpc>
                <a:spcPct val="100000"/>
              </a:lnSpc>
              <a:spcBef>
                <a:spcPts val="780"/>
              </a:spcBef>
            </a:pPr>
            <a:r>
              <a:rPr dirty="0" sz="1200" spc="-5">
                <a:latin typeface="Arial"/>
                <a:cs typeface="Arial"/>
              </a:rPr>
              <a:t>Fundamental assumption of game</a:t>
            </a:r>
            <a:r>
              <a:rPr dirty="0" sz="1200" spc="-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theory:</a:t>
            </a:r>
            <a:endParaRPr sz="1200">
              <a:latin typeface="Arial"/>
              <a:cs typeface="Arial"/>
            </a:endParaRPr>
          </a:p>
          <a:p>
            <a:pPr algn="ctr" marL="161925">
              <a:lnSpc>
                <a:spcPct val="100000"/>
              </a:lnSpc>
              <a:spcBef>
                <a:spcPts val="83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Get Rid</a:t>
            </a:r>
            <a:r>
              <a:rPr dirty="0" sz="1400" spc="-28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of the Strictly Dominated strategies.</a:t>
            </a:r>
            <a:endParaRPr sz="1400">
              <a:latin typeface="Arial"/>
              <a:cs typeface="Arial"/>
            </a:endParaRPr>
          </a:p>
          <a:p>
            <a:pPr algn="ctr" marL="166370">
              <a:lnSpc>
                <a:spcPct val="100000"/>
              </a:lnSpc>
              <a:spcBef>
                <a:spcPts val="4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They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Won’t</a:t>
            </a:r>
            <a:r>
              <a:rPr dirty="0" sz="1400" spc="-5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Happen.</a:t>
            </a:r>
            <a:endParaRPr sz="1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45"/>
              </a:spcBef>
              <a:tabLst>
                <a:tab pos="1336040" algn="l"/>
              </a:tabLst>
            </a:pPr>
            <a:r>
              <a:rPr dirty="0" sz="950" spc="15" b="1">
                <a:latin typeface="Arial"/>
                <a:cs typeface="Arial"/>
              </a:rPr>
              <a:t>C	D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76617" y="3099593"/>
            <a:ext cx="647700" cy="495300"/>
          </a:xfrm>
          <a:custGeom>
            <a:avLst/>
            <a:gdLst/>
            <a:ahLst/>
            <a:cxnLst/>
            <a:rect l="l" t="t" r="r" b="b"/>
            <a:pathLst>
              <a:path w="647700" h="495300">
                <a:moveTo>
                  <a:pt x="0" y="495300"/>
                </a:moveTo>
                <a:lnTo>
                  <a:pt x="647700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6617" y="3137693"/>
            <a:ext cx="647700" cy="457200"/>
          </a:xfrm>
          <a:custGeom>
            <a:avLst/>
            <a:gdLst/>
            <a:ahLst/>
            <a:cxnLst/>
            <a:rect l="l" t="t" r="r" b="b"/>
            <a:pathLst>
              <a:path w="647700" h="457200">
                <a:moveTo>
                  <a:pt x="0" y="0"/>
                </a:moveTo>
                <a:lnTo>
                  <a:pt x="647700" y="45720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45025" y="8550275"/>
            <a:ext cx="1320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9092" y="7111470"/>
            <a:ext cx="838200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85725">
              <a:lnSpc>
                <a:spcPts val="1920"/>
              </a:lnSpc>
              <a:spcBef>
                <a:spcPts val="705"/>
              </a:spcBef>
            </a:pPr>
            <a:r>
              <a:rPr dirty="0" sz="1800" spc="-5" b="1">
                <a:latin typeface="Arial"/>
                <a:cs typeface="Arial"/>
              </a:rPr>
              <a:t>-6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1367" y="7111470"/>
            <a:ext cx="847725" cy="3333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161925">
              <a:lnSpc>
                <a:spcPts val="1920"/>
              </a:lnSpc>
              <a:spcBef>
                <a:spcPts val="705"/>
              </a:spcBef>
            </a:pPr>
            <a:r>
              <a:rPr dirty="0" sz="1800" spc="-5" b="1">
                <a:latin typeface="Arial"/>
                <a:cs typeface="Arial"/>
              </a:rPr>
              <a:t>0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06875" y="72548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0750" y="6988175"/>
            <a:ext cx="9531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0265" algn="l"/>
              </a:tabLst>
            </a:pPr>
            <a:r>
              <a:rPr dirty="0" sz="950" spc="15" b="1">
                <a:latin typeface="Arial"/>
                <a:cs typeface="Arial"/>
              </a:rPr>
              <a:t>C</a:t>
            </a:r>
            <a:r>
              <a:rPr dirty="0" sz="950" spc="15" b="1">
                <a:latin typeface="Arial"/>
                <a:cs typeface="Arial"/>
              </a:rPr>
              <a:t>	</a:t>
            </a: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14405" y="6868583"/>
          <a:ext cx="1671955" cy="80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8675"/>
                <a:gridCol w="828675"/>
              </a:tblGrid>
              <a:tr h="428625">
                <a:tc>
                  <a:txBody>
                    <a:bodyPr/>
                    <a:lstStyle/>
                    <a:p>
                      <a:pPr algn="r" marR="1123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-1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0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470534" algn="l"/>
                        </a:tabLst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8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	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r" marR="1314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-9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66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dirty="0" sz="1800" spc="-5" b="1">
                          <a:latin typeface="Arial"/>
                          <a:cs typeface="Arial"/>
                        </a:rPr>
                        <a:t>-6 </a:t>
                      </a:r>
                      <a:r>
                        <a:rPr dirty="0" sz="1800" b="1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800" spc="-5" b="1">
                          <a:latin typeface="Arial"/>
                          <a:cs typeface="Arial"/>
                        </a:rPr>
                        <a:t> -6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800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835150" y="74453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5150" y="70643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64125" y="8131175"/>
            <a:ext cx="629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-6 </a:t>
            </a:r>
            <a:r>
              <a:rPr dirty="0" sz="1800" b="1">
                <a:latin typeface="Arial"/>
                <a:cs typeface="Arial"/>
              </a:rPr>
              <a:t>,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-6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06950" y="82073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11775" y="7940675"/>
            <a:ext cx="1149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5" b="1">
                <a:latin typeface="Arial"/>
                <a:cs typeface="Arial"/>
              </a:rPr>
              <a:t>D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800592" y="8063970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981442" y="8378295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 h="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981442" y="8063970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 h="0">
                <a:moveTo>
                  <a:pt x="0" y="0"/>
                </a:moveTo>
                <a:lnTo>
                  <a:pt x="8191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981442" y="8063970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43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90817" y="72543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05142" y="722577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675"/>
                </a:moveTo>
                <a:lnTo>
                  <a:pt x="66675" y="2857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010017" y="7559145"/>
            <a:ext cx="0" cy="342900"/>
          </a:xfrm>
          <a:custGeom>
            <a:avLst/>
            <a:gdLst/>
            <a:ahLst/>
            <a:cxnLst/>
            <a:rect l="l" t="t" r="r" b="b"/>
            <a:pathLst>
              <a:path w="0"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81442" y="783537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0"/>
                </a:moveTo>
                <a:lnTo>
                  <a:pt x="28575" y="66675"/>
                </a:lnTo>
                <a:lnTo>
                  <a:pt x="66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825625" y="7826375"/>
            <a:ext cx="2788920" cy="478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dirty="0" sz="950" spc="10">
                <a:latin typeface="Arial"/>
                <a:cs typeface="Arial"/>
              </a:rPr>
              <a:t>In </a:t>
            </a:r>
            <a:r>
              <a:rPr dirty="0" sz="950" spc="15">
                <a:latin typeface="Arial"/>
                <a:cs typeface="Arial"/>
              </a:rPr>
              <a:t>some cases </a:t>
            </a:r>
            <a:r>
              <a:rPr dirty="0" sz="950" spc="10">
                <a:latin typeface="Arial"/>
                <a:cs typeface="Arial"/>
              </a:rPr>
              <a:t>(e.g. </a:t>
            </a:r>
            <a:r>
              <a:rPr dirty="0" sz="950" spc="15">
                <a:latin typeface="Arial"/>
                <a:cs typeface="Arial"/>
              </a:rPr>
              <a:t>prisoner’s dilemma) </a:t>
            </a:r>
            <a:r>
              <a:rPr dirty="0" sz="950" spc="10">
                <a:latin typeface="Arial"/>
                <a:cs typeface="Arial"/>
              </a:rPr>
              <a:t>this  </a:t>
            </a:r>
            <a:r>
              <a:rPr dirty="0" sz="950" spc="15">
                <a:latin typeface="Arial"/>
                <a:cs typeface="Arial"/>
              </a:rPr>
              <a:t>means, </a:t>
            </a:r>
            <a:r>
              <a:rPr dirty="0" sz="950" spc="5">
                <a:latin typeface="Arial"/>
                <a:cs typeface="Arial"/>
              </a:rPr>
              <a:t>if </a:t>
            </a:r>
            <a:r>
              <a:rPr dirty="0" sz="950" spc="15">
                <a:latin typeface="Arial"/>
                <a:cs typeface="Arial"/>
              </a:rPr>
              <a:t>players are </a:t>
            </a:r>
            <a:r>
              <a:rPr dirty="0" sz="950" spc="10">
                <a:latin typeface="Arial"/>
                <a:cs typeface="Arial"/>
              </a:rPr>
              <a:t>“rational” </a:t>
            </a:r>
            <a:r>
              <a:rPr dirty="0" sz="950" spc="15">
                <a:latin typeface="Arial"/>
                <a:cs typeface="Arial"/>
              </a:rPr>
              <a:t>we can </a:t>
            </a:r>
            <a:r>
              <a:rPr dirty="0" sz="950" spc="10">
                <a:latin typeface="Arial"/>
                <a:cs typeface="Arial"/>
              </a:rPr>
              <a:t>predict </a:t>
            </a:r>
            <a:r>
              <a:rPr dirty="0" sz="950" spc="15">
                <a:latin typeface="Arial"/>
                <a:cs typeface="Arial"/>
              </a:rPr>
              <a:t>the  </a:t>
            </a:r>
            <a:r>
              <a:rPr dirty="0" sz="950" spc="10">
                <a:latin typeface="Arial"/>
                <a:cs typeface="Arial"/>
              </a:rPr>
              <a:t>outcome of the</a:t>
            </a:r>
            <a:r>
              <a:rPr dirty="0" sz="950" spc="80">
                <a:latin typeface="Arial"/>
                <a:cs typeface="Arial"/>
              </a:rPr>
              <a:t> </a:t>
            </a:r>
            <a:r>
              <a:rPr dirty="0" sz="950" spc="10">
                <a:latin typeface="Arial"/>
                <a:cs typeface="Arial"/>
              </a:rPr>
              <a:t>game.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63725" y="5488701"/>
            <a:ext cx="3926204" cy="140716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830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“Understanding” </a:t>
            </a:r>
            <a:r>
              <a:rPr dirty="0" sz="2150" spc="1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dirty="0" sz="2150" spc="-2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30">
                <a:solidFill>
                  <a:srgbClr val="006600"/>
                </a:solidFill>
                <a:latin typeface="Arial"/>
                <a:cs typeface="Arial"/>
              </a:rPr>
              <a:t>Game</a:t>
            </a:r>
            <a:endParaRPr sz="2150">
              <a:latin typeface="Arial"/>
              <a:cs typeface="Arial"/>
            </a:endParaRPr>
          </a:p>
          <a:p>
            <a:pPr algn="ctr" marR="1101725">
              <a:lnSpc>
                <a:spcPct val="100000"/>
              </a:lnSpc>
              <a:spcBef>
                <a:spcPts val="395"/>
              </a:spcBef>
            </a:pPr>
            <a:r>
              <a:rPr dirty="0" sz="1200" spc="-5">
                <a:latin typeface="Arial"/>
                <a:cs typeface="Arial"/>
              </a:rPr>
              <a:t>Fundamental assumption of game</a:t>
            </a:r>
            <a:r>
              <a:rPr dirty="0" sz="1200" spc="-20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theory:</a:t>
            </a:r>
            <a:endParaRPr sz="1200">
              <a:latin typeface="Arial"/>
              <a:cs typeface="Arial"/>
            </a:endParaRPr>
          </a:p>
          <a:p>
            <a:pPr algn="ctr" marL="161925">
              <a:lnSpc>
                <a:spcPct val="100000"/>
              </a:lnSpc>
              <a:spcBef>
                <a:spcPts val="83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Get Rid</a:t>
            </a:r>
            <a:r>
              <a:rPr dirty="0" sz="1400" spc="-28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of the Strictly Dominated strategies.</a:t>
            </a:r>
            <a:endParaRPr sz="1400">
              <a:latin typeface="Arial"/>
              <a:cs typeface="Arial"/>
            </a:endParaRPr>
          </a:p>
          <a:p>
            <a:pPr algn="ctr" marL="166370">
              <a:lnSpc>
                <a:spcPct val="100000"/>
              </a:lnSpc>
              <a:spcBef>
                <a:spcPts val="45"/>
              </a:spcBef>
            </a:pPr>
            <a:r>
              <a:rPr dirty="0" sz="1400" spc="10" b="1">
                <a:solidFill>
                  <a:srgbClr val="3333CC"/>
                </a:solidFill>
                <a:latin typeface="Arial"/>
                <a:cs typeface="Arial"/>
              </a:rPr>
              <a:t>They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Won’t</a:t>
            </a:r>
            <a:r>
              <a:rPr dirty="0" sz="1400" spc="-55" b="1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5" b="1">
                <a:solidFill>
                  <a:srgbClr val="3333CC"/>
                </a:solidFill>
                <a:latin typeface="Arial"/>
                <a:cs typeface="Arial"/>
              </a:rPr>
              <a:t>Happen.</a:t>
            </a:r>
            <a:endParaRPr sz="1400">
              <a:latin typeface="Arial"/>
              <a:cs typeface="Arial"/>
            </a:endParaRPr>
          </a:p>
          <a:p>
            <a:pPr marL="508000">
              <a:lnSpc>
                <a:spcPct val="100000"/>
              </a:lnSpc>
              <a:spcBef>
                <a:spcPts val="345"/>
              </a:spcBef>
              <a:tabLst>
                <a:tab pos="1336040" algn="l"/>
              </a:tabLst>
            </a:pPr>
            <a:r>
              <a:rPr dirty="0" sz="950" spc="15" b="1">
                <a:latin typeface="Arial"/>
                <a:cs typeface="Arial"/>
              </a:rPr>
              <a:t>C	D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5025" y="4568825"/>
            <a:ext cx="1320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11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90730" y="2247106"/>
          <a:ext cx="2405380" cy="1047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075"/>
                <a:gridCol w="590550"/>
                <a:gridCol w="600075"/>
                <a:gridCol w="600075"/>
              </a:tblGrid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4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5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5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5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9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9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8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6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6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2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63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4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97050" y="1473200"/>
            <a:ext cx="4093210" cy="2480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Strict Domination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Removal</a:t>
            </a:r>
            <a:r>
              <a:rPr dirty="0" sz="2000" spc="-6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Example</a:t>
            </a:r>
            <a:endParaRPr sz="2000">
              <a:latin typeface="Arial"/>
              <a:cs typeface="Arial"/>
            </a:endParaRPr>
          </a:p>
          <a:p>
            <a:pPr algn="ctr" marL="732155">
              <a:lnSpc>
                <a:spcPct val="100000"/>
              </a:lnSpc>
              <a:spcBef>
                <a:spcPts val="75"/>
              </a:spcBef>
            </a:pPr>
            <a:r>
              <a:rPr dirty="0" sz="950" spc="15">
                <a:latin typeface="Arial"/>
                <a:cs typeface="Arial"/>
              </a:rPr>
              <a:t>Player</a:t>
            </a:r>
            <a:r>
              <a:rPr dirty="0" sz="950" spc="35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B</a:t>
            </a:r>
            <a:endParaRPr sz="950">
              <a:latin typeface="Arial"/>
              <a:cs typeface="Arial"/>
            </a:endParaRPr>
          </a:p>
          <a:p>
            <a:pPr algn="just" marL="1546225">
              <a:lnSpc>
                <a:spcPct val="100000"/>
              </a:lnSpc>
              <a:spcBef>
                <a:spcPts val="660"/>
              </a:spcBef>
              <a:tabLst>
                <a:tab pos="2117090" algn="l"/>
              </a:tabLst>
            </a:pPr>
            <a:r>
              <a:rPr dirty="0" sz="1400" spc="5">
                <a:latin typeface="Arial"/>
                <a:cs typeface="Arial"/>
              </a:rPr>
              <a:t>I	</a:t>
            </a:r>
            <a:r>
              <a:rPr dirty="0" sz="1400" spc="-10">
                <a:latin typeface="Arial"/>
                <a:cs typeface="Arial"/>
              </a:rPr>
              <a:t>II </a:t>
            </a:r>
            <a:r>
              <a:rPr dirty="0" sz="1400" spc="20">
                <a:latin typeface="Arial"/>
                <a:cs typeface="Arial"/>
              </a:rPr>
              <a:t>III</a:t>
            </a:r>
            <a:r>
              <a:rPr dirty="0" sz="1400" spc="35">
                <a:latin typeface="Arial"/>
                <a:cs typeface="Arial"/>
              </a:rPr>
              <a:t> </a:t>
            </a:r>
            <a:r>
              <a:rPr dirty="0" sz="1400" spc="45">
                <a:latin typeface="Arial"/>
                <a:cs typeface="Arial"/>
              </a:rPr>
              <a:t>IV</a:t>
            </a:r>
            <a:endParaRPr sz="1400">
              <a:latin typeface="Arial"/>
              <a:cs typeface="Arial"/>
            </a:endParaRPr>
          </a:p>
          <a:p>
            <a:pPr algn="just" marL="898525" marR="3024505" indent="47625">
              <a:lnSpc>
                <a:spcPct val="120500"/>
              </a:lnSpc>
            </a:pPr>
            <a:r>
              <a:rPr dirty="0" sz="1400" spc="5">
                <a:latin typeface="Arial"/>
                <a:cs typeface="Arial"/>
              </a:rPr>
              <a:t>I  </a:t>
            </a:r>
            <a:r>
              <a:rPr dirty="0" sz="1400" spc="-20">
                <a:latin typeface="Arial"/>
                <a:cs typeface="Arial"/>
              </a:rPr>
              <a:t>II  </a:t>
            </a:r>
            <a:r>
              <a:rPr dirty="0" sz="1400" spc="30">
                <a:latin typeface="Arial"/>
                <a:cs typeface="Arial"/>
              </a:rPr>
              <a:t>III</a:t>
            </a:r>
            <a:endParaRPr sz="140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420"/>
              </a:spcBef>
            </a:pPr>
            <a:r>
              <a:rPr dirty="0" sz="1400" spc="45">
                <a:latin typeface="Arial"/>
                <a:cs typeface="Arial"/>
              </a:rPr>
              <a:t>IV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46075" marR="518159">
              <a:lnSpc>
                <a:spcPts val="1650"/>
              </a:lnSpc>
            </a:pPr>
            <a:r>
              <a:rPr dirty="0" sz="1400" spc="10">
                <a:latin typeface="Arial"/>
                <a:cs typeface="Arial"/>
              </a:rPr>
              <a:t>So </a:t>
            </a:r>
            <a:r>
              <a:rPr dirty="0" sz="1400" spc="5">
                <a:latin typeface="Arial"/>
                <a:cs typeface="Arial"/>
              </a:rPr>
              <a:t>is </a:t>
            </a:r>
            <a:r>
              <a:rPr dirty="0" sz="1400">
                <a:latin typeface="Arial"/>
                <a:cs typeface="Arial"/>
              </a:rPr>
              <a:t>strict </a:t>
            </a:r>
            <a:r>
              <a:rPr dirty="0" sz="1400" spc="5">
                <a:latin typeface="Arial"/>
                <a:cs typeface="Arial"/>
              </a:rPr>
              <a:t>domination the best tool </a:t>
            </a:r>
            <a:r>
              <a:rPr dirty="0" sz="1400">
                <a:latin typeface="Arial"/>
                <a:cs typeface="Arial"/>
              </a:rPr>
              <a:t>for  predicting </a:t>
            </a:r>
            <a:r>
              <a:rPr dirty="0" sz="1400" spc="5">
                <a:latin typeface="Arial"/>
                <a:cs typeface="Arial"/>
              </a:rPr>
              <a:t>what </a:t>
            </a:r>
            <a:r>
              <a:rPr dirty="0" sz="1400">
                <a:latin typeface="Arial"/>
                <a:cs typeface="Arial"/>
              </a:rPr>
              <a:t>will transpire in </a:t>
            </a:r>
            <a:r>
              <a:rPr dirty="0" sz="1400" spc="10">
                <a:latin typeface="Arial"/>
                <a:cs typeface="Arial"/>
              </a:rPr>
              <a:t>a </a:t>
            </a:r>
            <a:r>
              <a:rPr dirty="0" sz="1400" spc="5">
                <a:latin typeface="Arial"/>
                <a:cs typeface="Arial"/>
              </a:rPr>
              <a:t>game</a:t>
            </a:r>
            <a:r>
              <a:rPr dirty="0" sz="1400" spc="-15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6479" y="2521611"/>
            <a:ext cx="163830" cy="501015"/>
          </a:xfrm>
          <a:prstGeom prst="rect">
            <a:avLst/>
          </a:prstGeom>
        </p:spPr>
        <p:txBody>
          <a:bodyPr wrap="square" lIns="0" tIns="381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950" spc="15">
                <a:latin typeface="Arial"/>
                <a:cs typeface="Arial"/>
              </a:rPr>
              <a:t>Player</a:t>
            </a:r>
            <a:r>
              <a:rPr dirty="0" sz="950" spc="-30">
                <a:latin typeface="Arial"/>
                <a:cs typeface="Arial"/>
              </a:rPr>
              <a:t> </a:t>
            </a:r>
            <a:r>
              <a:rPr dirty="0" sz="950" spc="15"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49425" y="7407275"/>
            <a:ext cx="4216400" cy="125984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84150" marR="367665" indent="-171450">
              <a:lnSpc>
                <a:spcPct val="104800"/>
              </a:lnSpc>
              <a:spcBef>
                <a:spcPts val="35"/>
              </a:spcBef>
            </a:pPr>
            <a:r>
              <a:rPr dirty="0" sz="1550" spc="15">
                <a:latin typeface="Arial"/>
                <a:cs typeface="Arial"/>
              </a:rPr>
              <a:t>What </a:t>
            </a:r>
            <a:r>
              <a:rPr dirty="0" sz="1550" spc="10">
                <a:latin typeface="Arial"/>
                <a:cs typeface="Arial"/>
              </a:rPr>
              <a:t>strict </a:t>
            </a:r>
            <a:r>
              <a:rPr dirty="0" sz="1550" spc="15">
                <a:latin typeface="Arial"/>
                <a:cs typeface="Arial"/>
              </a:rPr>
              <a:t>domination eliminations can </a:t>
            </a:r>
            <a:r>
              <a:rPr dirty="0" sz="1550" spc="20">
                <a:latin typeface="Arial"/>
                <a:cs typeface="Arial"/>
              </a:rPr>
              <a:t>we  </a:t>
            </a:r>
            <a:r>
              <a:rPr dirty="0" sz="1550" spc="5">
                <a:latin typeface="Arial"/>
                <a:cs typeface="Arial"/>
              </a:rPr>
              <a:t>do?</a:t>
            </a:r>
            <a:endParaRPr sz="1550">
              <a:latin typeface="Arial"/>
              <a:cs typeface="Arial"/>
            </a:endParaRPr>
          </a:p>
          <a:p>
            <a:pPr marL="184150" marR="445770" indent="-171450">
              <a:lnSpc>
                <a:spcPct val="100800"/>
              </a:lnSpc>
              <a:spcBef>
                <a:spcPts val="1125"/>
              </a:spcBef>
            </a:pPr>
            <a:r>
              <a:rPr dirty="0" sz="1550" spc="10">
                <a:latin typeface="Arial"/>
                <a:cs typeface="Arial"/>
              </a:rPr>
              <a:t>What would </a:t>
            </a:r>
            <a:r>
              <a:rPr dirty="0" u="heavy" sz="1550" spc="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you</a:t>
            </a:r>
            <a:r>
              <a:rPr dirty="0" sz="1550" spc="60">
                <a:latin typeface="Arial"/>
                <a:cs typeface="Arial"/>
              </a:rPr>
              <a:t> </a:t>
            </a:r>
            <a:r>
              <a:rPr dirty="0" sz="1550" spc="10">
                <a:latin typeface="Arial"/>
                <a:cs typeface="Arial"/>
              </a:rPr>
              <a:t>predict the </a:t>
            </a:r>
            <a:r>
              <a:rPr dirty="0" sz="1550" spc="15">
                <a:latin typeface="Arial"/>
                <a:cs typeface="Arial"/>
              </a:rPr>
              <a:t>players </a:t>
            </a:r>
            <a:r>
              <a:rPr dirty="0" sz="1550" spc="10">
                <a:latin typeface="Arial"/>
                <a:cs typeface="Arial"/>
              </a:rPr>
              <a:t>of this  game </a:t>
            </a:r>
            <a:r>
              <a:rPr dirty="0" sz="1550" spc="5">
                <a:latin typeface="Arial"/>
                <a:cs typeface="Arial"/>
              </a:rPr>
              <a:t>would</a:t>
            </a:r>
            <a:r>
              <a:rPr dirty="0" sz="1550" spc="165">
                <a:latin typeface="Arial"/>
                <a:cs typeface="Arial"/>
              </a:rPr>
              <a:t> </a:t>
            </a:r>
            <a:r>
              <a:rPr dirty="0" sz="1550" spc="5">
                <a:latin typeface="Arial"/>
                <a:cs typeface="Arial"/>
              </a:rPr>
              <a:t>do?</a:t>
            </a: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29076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166930" y="6258983"/>
          <a:ext cx="2043430" cy="942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6275"/>
                <a:gridCol w="676275"/>
                <a:gridCol w="676275"/>
              </a:tblGrid>
              <a:tr h="314325">
                <a:tc>
                  <a:txBody>
                    <a:bodyPr/>
                    <a:lstStyle/>
                    <a:p>
                      <a:pPr marL="142875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4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5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42875">
                        <a:lnSpc>
                          <a:spcPts val="1570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4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570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ts val="1570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5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142875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3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ts val="1645"/>
                        </a:lnSpc>
                        <a:spcBef>
                          <a:spcPts val="73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6 </a:t>
                      </a:r>
                      <a:r>
                        <a:rPr dirty="0" sz="1400" spc="5">
                          <a:latin typeface="Arial"/>
                          <a:cs typeface="Arial"/>
                        </a:rPr>
                        <a:t>,</a:t>
                      </a:r>
                      <a:r>
                        <a:rPr dirty="0" sz="14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749425" y="5302250"/>
            <a:ext cx="4195445" cy="18999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46200" marR="5080" indent="-13335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Strict Domination doesn’t capture</a:t>
            </a:r>
            <a:r>
              <a:rPr dirty="0" sz="2000" spc="-114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the  whole</a:t>
            </a:r>
            <a:r>
              <a:rPr dirty="0" sz="2000" spc="2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picture</a:t>
            </a:r>
            <a:endParaRPr sz="2000">
              <a:latin typeface="Arial"/>
              <a:cs typeface="Arial"/>
            </a:endParaRPr>
          </a:p>
          <a:p>
            <a:pPr marL="1708150">
              <a:lnSpc>
                <a:spcPct val="100000"/>
              </a:lnSpc>
              <a:spcBef>
                <a:spcPts val="975"/>
              </a:spcBef>
              <a:tabLst>
                <a:tab pos="2364740" algn="l"/>
                <a:tab pos="3012440" algn="l"/>
              </a:tabLst>
            </a:pPr>
            <a:r>
              <a:rPr dirty="0" sz="1400" spc="5">
                <a:latin typeface="Arial"/>
                <a:cs typeface="Arial"/>
              </a:rPr>
              <a:t>I	</a:t>
            </a:r>
            <a:r>
              <a:rPr dirty="0" sz="1400" spc="-10">
                <a:latin typeface="Arial"/>
                <a:cs typeface="Arial"/>
              </a:rPr>
              <a:t>II	</a:t>
            </a:r>
            <a:r>
              <a:rPr dirty="0" sz="1400" spc="30">
                <a:latin typeface="Arial"/>
                <a:cs typeface="Arial"/>
              </a:rPr>
              <a:t>III</a:t>
            </a:r>
            <a:endParaRPr sz="1400">
              <a:latin typeface="Arial"/>
              <a:cs typeface="Arial"/>
            </a:endParaRPr>
          </a:p>
          <a:p>
            <a:pPr marL="1012825" indent="19050">
              <a:lnSpc>
                <a:spcPct val="100000"/>
              </a:lnSpc>
              <a:spcBef>
                <a:spcPts val="720"/>
              </a:spcBef>
            </a:pPr>
            <a:r>
              <a:rPr dirty="0" sz="1400" spc="5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  <a:p>
            <a:pPr marL="984250" marR="3041015" indent="28575">
              <a:lnSpc>
                <a:spcPct val="142900"/>
              </a:lnSpc>
              <a:spcBef>
                <a:spcPts val="75"/>
              </a:spcBef>
            </a:pPr>
            <a:r>
              <a:rPr dirty="0" sz="1400" spc="-20">
                <a:latin typeface="Arial"/>
                <a:cs typeface="Arial"/>
              </a:rPr>
              <a:t>II  </a:t>
            </a:r>
            <a:r>
              <a:rPr dirty="0" sz="1400" spc="30">
                <a:latin typeface="Arial"/>
                <a:cs typeface="Arial"/>
              </a:rPr>
              <a:t>III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95437" y="1319212"/>
          <a:ext cx="457708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710"/>
                <a:gridCol w="221614"/>
                <a:gridCol w="224155"/>
                <a:gridCol w="53975"/>
                <a:gridCol w="91439"/>
                <a:gridCol w="53975"/>
                <a:gridCol w="73660"/>
                <a:gridCol w="91439"/>
                <a:gridCol w="140335"/>
                <a:gridCol w="424180"/>
                <a:gridCol w="1190625"/>
              </a:tblGrid>
              <a:tr h="280193">
                <a:tc>
                  <a:txBody>
                    <a:bodyPr/>
                    <a:lstStyle/>
                    <a:p>
                      <a:pPr marL="1304925">
                        <a:lnSpc>
                          <a:spcPts val="2105"/>
                        </a:lnSpc>
                      </a:pPr>
                      <a:r>
                        <a:rPr dirty="0" sz="2150" spc="3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Nash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pPr marL="39370">
                        <a:lnSpc>
                          <a:spcPts val="2105"/>
                        </a:lnSpc>
                      </a:pPr>
                      <a:r>
                        <a:rPr dirty="0" sz="2150" spc="3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Equilibria</a:t>
                      </a:r>
                      <a:endParaRPr sz="21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33450">
                <a:tc gridSpan="2"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  <a:spcBef>
                          <a:spcPts val="290"/>
                        </a:spcBef>
                      </a:pP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-20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baseline="47619" sz="1050" spc="8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0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12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9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-2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baseline="47619" sz="1050" spc="18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0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125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2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-25">
                          <a:latin typeface="MT Extra"/>
                          <a:cs typeface="MT Extra"/>
                        </a:rPr>
                        <a:t>…</a:t>
                      </a:r>
                      <a:r>
                        <a:rPr dirty="0" sz="1250" spc="-2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-2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baseline="47619" sz="1050" spc="8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0">
                          <a:latin typeface="Symbol"/>
                          <a:cs typeface="Symbol"/>
                        </a:rPr>
                        <a:t></a:t>
                      </a:r>
                      <a:r>
                        <a:rPr dirty="0" sz="12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2875">
                        <a:lnSpc>
                          <a:spcPts val="515"/>
                        </a:lnSpc>
                        <a:tabLst>
                          <a:tab pos="456565" algn="l"/>
                          <a:tab pos="666115" algn="l"/>
                          <a:tab pos="970915" algn="l"/>
                          <a:tab pos="1342390" algn="l"/>
                          <a:tab pos="1656714" algn="l"/>
                        </a:tabLst>
                      </a:pPr>
                      <a:r>
                        <a:rPr dirty="0" sz="700" spc="15">
                          <a:latin typeface="Times New Roman"/>
                          <a:cs typeface="Times New Roman"/>
                        </a:rPr>
                        <a:t>1	1	2	2	</a:t>
                      </a:r>
                      <a:r>
                        <a:rPr dirty="0" sz="700" spc="15" i="1">
                          <a:latin typeface="Times New Roman"/>
                          <a:cs typeface="Times New Roman"/>
                        </a:rPr>
                        <a:t>n	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465"/>
                        </a:lnSpc>
                        <a:spcBef>
                          <a:spcPts val="260"/>
                        </a:spcBef>
                      </a:pPr>
                      <a:r>
                        <a:rPr dirty="0" sz="1250" spc="1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25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NASH</a:t>
                      </a:r>
                      <a:r>
                        <a:rPr dirty="0" sz="12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EQUILIBRIU</a:t>
                      </a:r>
                      <a:r>
                        <a:rPr dirty="0" sz="125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1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5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25">
                          <a:latin typeface="Times New Roman"/>
                          <a:cs typeface="Times New Roman"/>
                        </a:rPr>
                        <a:t>iff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ts val="1964"/>
                        </a:lnSpc>
                        <a:tabLst>
                          <a:tab pos="370840" algn="l"/>
                        </a:tabLst>
                      </a:pPr>
                      <a:r>
                        <a:rPr dirty="0" sz="1250" spc="5">
                          <a:latin typeface="Symbol"/>
                          <a:cs typeface="Symbol"/>
                        </a:rPr>
                        <a:t>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i	S</a:t>
                      </a:r>
                      <a:r>
                        <a:rPr dirty="0" sz="1250" spc="-20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baseline="47619" sz="105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125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385" sz="2850" spc="-37">
                          <a:latin typeface="Times New Roman"/>
                          <a:cs typeface="Times New Roman"/>
                        </a:rPr>
                        <a:t>arg</a:t>
                      </a:r>
                      <a:r>
                        <a:rPr dirty="0" baseline="-4385" sz="2850" spc="-2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385" sz="2850" spc="37">
                          <a:latin typeface="Times New Roman"/>
                          <a:cs typeface="Times New Roman"/>
                        </a:rPr>
                        <a:t>max</a:t>
                      </a:r>
                      <a:r>
                        <a:rPr dirty="0" sz="1250" spc="25" i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50" spc="9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80">
                          <a:latin typeface="Symbol"/>
                          <a:cs typeface="Symbol"/>
                        </a:rPr>
                        <a:t></a:t>
                      </a:r>
                      <a:r>
                        <a:rPr dirty="0" sz="1250" spc="-180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-204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baseline="47619" sz="1050" spc="-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-20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baseline="47619" sz="1050" spc="-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14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sz="1250" spc="-114">
                          <a:latin typeface="MT Extra"/>
                          <a:cs typeface="MT Extra"/>
                        </a:rPr>
                        <a:t>…</a:t>
                      </a:r>
                      <a:endParaRPr sz="1250">
                        <a:latin typeface="MT Extra"/>
                        <a:cs typeface="MT Extra"/>
                      </a:endParaRPr>
                    </a:p>
                    <a:p>
                      <a:pPr marL="457200">
                        <a:lnSpc>
                          <a:spcPts val="440"/>
                        </a:lnSpc>
                        <a:tabLst>
                          <a:tab pos="1542415" algn="l"/>
                          <a:tab pos="1704339" algn="l"/>
                          <a:tab pos="1942464" algn="l"/>
                        </a:tabLst>
                      </a:pPr>
                      <a:r>
                        <a:rPr dirty="0" sz="700" spc="10" i="1">
                          <a:latin typeface="Times New Roman"/>
                          <a:cs typeface="Times New Roman"/>
                        </a:rPr>
                        <a:t>i	i	</a:t>
                      </a:r>
                      <a:r>
                        <a:rPr dirty="0" sz="700" spc="15">
                          <a:latin typeface="Times New Roman"/>
                          <a:cs typeface="Times New Roman"/>
                        </a:rPr>
                        <a:t>1	2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ctr" marR="8699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700" spc="1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-16666" sz="750" spc="22" i="1">
                          <a:latin typeface="Times New Roman"/>
                          <a:cs typeface="Times New Roman"/>
                        </a:rPr>
                        <a:t>i</a:t>
                      </a:r>
                      <a:endParaRPr baseline="-16666"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475"/>
                        </a:lnSpc>
                        <a:spcBef>
                          <a:spcPts val="5"/>
                        </a:spcBef>
                      </a:pPr>
                      <a:r>
                        <a:rPr dirty="0" baseline="-26666" sz="1875" spc="7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baseline="-26666" sz="1875" spc="-33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15">
                          <a:latin typeface="Symbol"/>
                          <a:cs typeface="Symbol"/>
                        </a:rPr>
                        <a:t>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 marL="85725">
                        <a:lnSpc>
                          <a:spcPts val="815"/>
                        </a:lnSpc>
                      </a:pPr>
                      <a:r>
                        <a:rPr dirty="0" sz="700" spc="1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00" spc="-14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>
                          <a:latin typeface="Symbol"/>
                          <a:cs typeface="Symbol"/>
                        </a:rPr>
                        <a:t>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50" i="1">
                          <a:latin typeface="Times New Roman"/>
                          <a:cs typeface="Times New Roman"/>
                        </a:rPr>
                        <a:t>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76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,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dirty="0" sz="1250" i="1">
                          <a:latin typeface="Times New Roman"/>
                          <a:cs typeface="Times New Roman"/>
                        </a:rPr>
                        <a:t>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</a:pPr>
                      <a:r>
                        <a:rPr dirty="0" sz="700">
                          <a:latin typeface="Symbol"/>
                          <a:cs typeface="Symbol"/>
                        </a:rPr>
                        <a:t></a:t>
                      </a:r>
                      <a:endParaRPr sz="700">
                        <a:latin typeface="Symbol"/>
                        <a:cs typeface="Symbol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700" spc="-8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700" spc="-35"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700">
                          <a:latin typeface="Times New Roman"/>
                          <a:cs typeface="Times New Roman"/>
                        </a:rPr>
                        <a:t>1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ts val="2000"/>
                        </a:lnSpc>
                      </a:pPr>
                      <a:r>
                        <a:rPr dirty="0" sz="1250" spc="-215">
                          <a:latin typeface="MT Extra"/>
                          <a:cs typeface="MT Extra"/>
                        </a:rPr>
                        <a:t>…</a:t>
                      </a:r>
                      <a:r>
                        <a:rPr dirty="0" sz="1250" spc="-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5" i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50" spc="-23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47619" sz="1050" spc="22">
                          <a:latin typeface="Symbol"/>
                          <a:cs typeface="Symbol"/>
                        </a:rPr>
                        <a:t></a:t>
                      </a:r>
                      <a:r>
                        <a:rPr dirty="0" baseline="47619" sz="1050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54">
                          <a:latin typeface="Symbol"/>
                          <a:cs typeface="Symbol"/>
                        </a:rPr>
                        <a:t></a:t>
                      </a:r>
                      <a:endParaRPr sz="2000">
                        <a:latin typeface="Symbol"/>
                        <a:cs typeface="Symbol"/>
                      </a:endParaRPr>
                    </a:p>
                    <a:p>
                      <a:pPr marL="271780">
                        <a:lnSpc>
                          <a:spcPts val="440"/>
                        </a:lnSpc>
                      </a:pPr>
                      <a:r>
                        <a:rPr dirty="0" sz="700" i="1">
                          <a:latin typeface="Times New Roman"/>
                          <a:cs typeface="Times New Roman"/>
                        </a:rPr>
                        <a:t>n</a:t>
                      </a: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2058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dirty="0" sz="600" spc="-5">
                          <a:solidFill>
                            <a:srgbClr val="1B1B1B"/>
                          </a:solidFill>
                          <a:latin typeface="Arial"/>
                          <a:cs typeface="Arial"/>
                        </a:rPr>
                        <a:t>Copyright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Arial"/>
                          <a:cs typeface="Arial"/>
                        </a:rPr>
                        <a:t>©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Arial"/>
                          <a:cs typeface="Arial"/>
                        </a:rPr>
                        <a:t>2001, Andrew </a:t>
                      </a:r>
                      <a:r>
                        <a:rPr dirty="0" sz="600">
                          <a:solidFill>
                            <a:srgbClr val="1B1B1B"/>
                          </a:solidFill>
                          <a:latin typeface="Arial"/>
                          <a:cs typeface="Arial"/>
                        </a:rPr>
                        <a:t>W.</a:t>
                      </a:r>
                      <a:r>
                        <a:rPr dirty="0" sz="600" spc="-10">
                          <a:solidFill>
                            <a:srgbClr val="1B1B1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5">
                          <a:solidFill>
                            <a:srgbClr val="1B1B1B"/>
                          </a:solidFill>
                          <a:latin typeface="Arial"/>
                          <a:cs typeface="Arial"/>
                        </a:rPr>
                        <a:t>Moore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750">
                        <a:latin typeface="Times New Roman"/>
                        <a:cs typeface="Times New Roman"/>
                      </a:endParaRPr>
                    </a:p>
                    <a:p>
                      <a:pPr marL="1059815">
                        <a:lnSpc>
                          <a:spcPct val="100000"/>
                        </a:lnSpc>
                      </a:pPr>
                      <a:r>
                        <a:rPr dirty="0" sz="600" spc="-5">
                          <a:latin typeface="Arial"/>
                          <a:cs typeface="Arial"/>
                        </a:rPr>
                        <a:t>Non-Zero-Sum Game Theory: Slide</a:t>
                      </a:r>
                      <a:r>
                        <a:rPr dirty="0" sz="60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600" spc="-40">
                          <a:latin typeface="Arial"/>
                          <a:cs typeface="Arial"/>
                        </a:rPr>
                        <a:t>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2425" y="5273675"/>
            <a:ext cx="1920875" cy="3568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25">
                <a:solidFill>
                  <a:srgbClr val="006600"/>
                </a:solidFill>
                <a:latin typeface="Arial"/>
                <a:cs typeface="Arial"/>
              </a:rPr>
              <a:t>Nash</a:t>
            </a:r>
            <a:r>
              <a:rPr dirty="0" sz="2150" spc="-5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150" spc="30">
                <a:solidFill>
                  <a:srgbClr val="006600"/>
                </a:solidFill>
                <a:latin typeface="Arial"/>
                <a:cs typeface="Arial"/>
              </a:rPr>
              <a:t>Equilibria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5925" y="7893050"/>
            <a:ext cx="1809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Arial"/>
                <a:cs typeface="Arial"/>
              </a:rPr>
              <a:t>(III</a:t>
            </a:r>
            <a:r>
              <a:rPr dirty="0" baseline="-20833" sz="1200" spc="-15">
                <a:latin typeface="Arial"/>
                <a:cs typeface="Arial"/>
              </a:rPr>
              <a:t>a</a:t>
            </a:r>
            <a:r>
              <a:rPr dirty="0" sz="1200" spc="-10">
                <a:latin typeface="Arial"/>
                <a:cs typeface="Arial"/>
              </a:rPr>
              <a:t>,III</a:t>
            </a:r>
            <a:r>
              <a:rPr dirty="0" baseline="-20833" sz="1200" spc="-15">
                <a:latin typeface="Arial"/>
                <a:cs typeface="Arial"/>
              </a:rPr>
              <a:t>b</a:t>
            </a:r>
            <a:r>
              <a:rPr dirty="0" sz="1200" spc="-10">
                <a:latin typeface="Arial"/>
                <a:cs typeface="Arial"/>
              </a:rPr>
              <a:t>) </a:t>
            </a:r>
            <a:r>
              <a:rPr dirty="0" sz="1200" spc="-5">
                <a:latin typeface="Arial"/>
                <a:cs typeface="Arial"/>
              </a:rPr>
              <a:t>is a </a:t>
            </a:r>
            <a:r>
              <a:rPr dirty="0" sz="1200">
                <a:latin typeface="Arial"/>
                <a:cs typeface="Arial"/>
              </a:rPr>
              <a:t>N.E.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because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214430" y="6735233"/>
          <a:ext cx="1462405" cy="83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476250"/>
                <a:gridCol w="485775"/>
              </a:tblGrid>
              <a:tr h="79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7270">
                <a:tc>
                  <a:txBody>
                    <a:bodyPr/>
                    <a:lstStyle/>
                    <a:p>
                      <a:pPr marL="114300">
                        <a:lnSpc>
                          <a:spcPts val="1120"/>
                        </a:lnSpc>
                        <a:spcBef>
                          <a:spcPts val="175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20"/>
                        </a:lnSpc>
                        <a:spcBef>
                          <a:spcPts val="175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20"/>
                        </a:lnSpc>
                        <a:spcBef>
                          <a:spcPts val="175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114300">
                        <a:lnSpc>
                          <a:spcPts val="1120"/>
                        </a:lnSpc>
                        <a:spcBef>
                          <a:spcPts val="730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4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20"/>
                        </a:lnSpc>
                        <a:spcBef>
                          <a:spcPts val="730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4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20"/>
                        </a:lnSpc>
                        <a:spcBef>
                          <a:spcPts val="730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3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14300">
                        <a:lnSpc>
                          <a:spcPts val="1120"/>
                        </a:lnSpc>
                        <a:spcBef>
                          <a:spcPts val="805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1120"/>
                        </a:lnSpc>
                        <a:spcBef>
                          <a:spcPts val="805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5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120"/>
                        </a:lnSpc>
                        <a:spcBef>
                          <a:spcPts val="805"/>
                        </a:spcBef>
                      </a:pPr>
                      <a:r>
                        <a:rPr dirty="0" sz="950" spc="10">
                          <a:latin typeface="Arial"/>
                          <a:cs typeface="Arial"/>
                        </a:rPr>
                        <a:t>6</a:t>
                      </a:r>
                      <a:r>
                        <a:rPr dirty="0" sz="950" spc="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950" spc="10">
                          <a:latin typeface="Arial"/>
                          <a:cs typeface="Arial"/>
                        </a:rPr>
                        <a:t>6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</a:tr>
              <a:tr h="70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847850" y="6826250"/>
            <a:ext cx="219710" cy="6788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25"/>
              </a:spcBef>
            </a:pPr>
            <a:r>
              <a:rPr dirty="0" sz="950" spc="-15">
                <a:latin typeface="Arial"/>
                <a:cs typeface="Arial"/>
              </a:rPr>
              <a:t>I</a:t>
            </a:r>
            <a:r>
              <a:rPr dirty="0" baseline="-21367" sz="975" spc="-22">
                <a:latin typeface="Arial"/>
                <a:cs typeface="Arial"/>
              </a:rPr>
              <a:t>a</a:t>
            </a:r>
            <a:endParaRPr baseline="-21367" sz="975">
              <a:latin typeface="Arial"/>
              <a:cs typeface="Arial"/>
            </a:endParaRPr>
          </a:p>
          <a:p>
            <a:pPr marL="38100" marR="30480" indent="19050">
              <a:lnSpc>
                <a:spcPts val="2030"/>
              </a:lnSpc>
              <a:spcBef>
                <a:spcPts val="135"/>
              </a:spcBef>
            </a:pPr>
            <a:r>
              <a:rPr dirty="0" sz="950" spc="-25">
                <a:latin typeface="Arial"/>
                <a:cs typeface="Arial"/>
              </a:rPr>
              <a:t>II</a:t>
            </a:r>
            <a:r>
              <a:rPr dirty="0" baseline="-21367" sz="975" spc="-37">
                <a:latin typeface="Arial"/>
                <a:cs typeface="Arial"/>
              </a:rPr>
              <a:t>a  </a:t>
            </a:r>
            <a:r>
              <a:rPr dirty="0" sz="950" spc="5">
                <a:latin typeface="Arial"/>
                <a:cs typeface="Arial"/>
              </a:rPr>
              <a:t>II</a:t>
            </a:r>
            <a:r>
              <a:rPr dirty="0" sz="950" spc="-70">
                <a:latin typeface="Arial"/>
                <a:cs typeface="Arial"/>
              </a:rPr>
              <a:t>I</a:t>
            </a:r>
            <a:r>
              <a:rPr dirty="0" baseline="-21367" sz="975" spc="15">
                <a:latin typeface="Arial"/>
                <a:cs typeface="Arial"/>
              </a:rPr>
              <a:t>a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08350" y="6569075"/>
            <a:ext cx="2070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Arial"/>
                <a:cs typeface="Arial"/>
              </a:rPr>
              <a:t>III</a:t>
            </a:r>
            <a:r>
              <a:rPr dirty="0" baseline="-21367" sz="975" spc="-15">
                <a:latin typeface="Arial"/>
                <a:cs typeface="Arial"/>
              </a:rPr>
              <a:t>b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2200" y="6569075"/>
            <a:ext cx="6610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04190" algn="l"/>
              </a:tabLst>
            </a:pPr>
            <a:r>
              <a:rPr dirty="0" sz="950" spc="-15">
                <a:latin typeface="Arial"/>
                <a:cs typeface="Arial"/>
              </a:rPr>
              <a:t>I</a:t>
            </a:r>
            <a:r>
              <a:rPr dirty="0" baseline="-21367" sz="975" spc="-22">
                <a:latin typeface="Arial"/>
                <a:cs typeface="Arial"/>
              </a:rPr>
              <a:t>b	</a:t>
            </a:r>
            <a:r>
              <a:rPr dirty="0" sz="950" spc="-25">
                <a:latin typeface="Arial"/>
                <a:cs typeface="Arial"/>
              </a:rPr>
              <a:t>II</a:t>
            </a:r>
            <a:r>
              <a:rPr dirty="0" baseline="-21367" sz="975" spc="-37">
                <a:latin typeface="Arial"/>
                <a:cs typeface="Arial"/>
              </a:rPr>
              <a:t>b</a:t>
            </a:r>
            <a:endParaRPr baseline="-21367" sz="97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8775" y="5600700"/>
            <a:ext cx="3324225" cy="933450"/>
          </a:xfrm>
          <a:custGeom>
            <a:avLst/>
            <a:gdLst/>
            <a:ahLst/>
            <a:cxnLst/>
            <a:rect l="l" t="t" r="r" b="b"/>
            <a:pathLst>
              <a:path w="3324225" h="933450">
                <a:moveTo>
                  <a:pt x="0" y="933450"/>
                </a:moveTo>
                <a:lnTo>
                  <a:pt x="3324225" y="933450"/>
                </a:lnTo>
                <a:lnTo>
                  <a:pt x="3324225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29125" y="6122918"/>
            <a:ext cx="45974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99415" algn="l"/>
              </a:tabLst>
            </a:pPr>
            <a:r>
              <a:rPr dirty="0" sz="700" spc="15">
                <a:latin typeface="Symbol"/>
                <a:cs typeface="Symbol"/>
              </a:rPr>
              <a:t>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4225" y="6122918"/>
            <a:ext cx="659765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18440" algn="l"/>
                <a:tab pos="599440" algn="l"/>
              </a:tabLst>
            </a:pPr>
            <a:r>
              <a:rPr dirty="0" sz="700" spc="15">
                <a:latin typeface="Symbol"/>
                <a:cs typeface="Symbol"/>
              </a:rPr>
              <a:t>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Symbol"/>
                <a:cs typeface="Symbol"/>
              </a:rPr>
              <a:t>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6925" y="6122918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2750" y="5599043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6950" y="5599043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2125" y="5599043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Symbol"/>
                <a:cs typeface="Symbol"/>
              </a:rPr>
              <a:t></a:t>
            </a:r>
            <a:endParaRPr sz="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57400" y="6237218"/>
            <a:ext cx="3937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0" i="1">
                <a:latin typeface="Times New Roman"/>
                <a:cs typeface="Times New Roman"/>
              </a:rPr>
              <a:t>i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7350" y="6132167"/>
            <a:ext cx="61531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13690" algn="l"/>
              </a:tabLst>
            </a:pPr>
            <a:r>
              <a:rPr dirty="0" sz="1250" spc="5">
                <a:latin typeface="Symbol"/>
                <a:cs typeface="Symbol"/>
              </a:rPr>
              <a:t></a:t>
            </a:r>
            <a:r>
              <a:rPr dirty="0" sz="1250" spc="5" i="1">
                <a:latin typeface="Times New Roman"/>
                <a:cs typeface="Times New Roman"/>
              </a:rPr>
              <a:t>i	S</a:t>
            </a:r>
            <a:r>
              <a:rPr dirty="0" sz="1250" spc="220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Symbol"/>
                <a:cs typeface="Symbol"/>
              </a:rPr>
              <a:t>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57525" y="6035507"/>
            <a:ext cx="190373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494790" algn="l"/>
              </a:tabLst>
            </a:pPr>
            <a:r>
              <a:rPr dirty="0" sz="1250" spc="5" i="1">
                <a:latin typeface="Times New Roman"/>
                <a:cs typeface="Times New Roman"/>
              </a:rPr>
              <a:t>u</a:t>
            </a:r>
            <a:r>
              <a:rPr dirty="0" sz="1250" spc="100" i="1">
                <a:latin typeface="Times New Roman"/>
                <a:cs typeface="Times New Roman"/>
              </a:rPr>
              <a:t> </a:t>
            </a:r>
            <a:r>
              <a:rPr dirty="0" sz="2000" spc="-254">
                <a:latin typeface="Symbol"/>
                <a:cs typeface="Symbol"/>
              </a:rPr>
              <a:t></a:t>
            </a:r>
            <a:r>
              <a:rPr dirty="0" sz="2000" spc="-254">
                <a:latin typeface="Times New Roman"/>
                <a:cs typeface="Times New Roman"/>
              </a:rPr>
              <a:t>	</a:t>
            </a:r>
            <a:r>
              <a:rPr dirty="0" sz="1250" spc="-215">
                <a:latin typeface="MT Extra"/>
                <a:cs typeface="MT Extra"/>
              </a:rPr>
              <a:t>…</a:t>
            </a:r>
            <a:r>
              <a:rPr dirty="0" sz="1250" spc="-21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S</a:t>
            </a:r>
            <a:r>
              <a:rPr dirty="0" sz="1250" spc="210" i="1">
                <a:latin typeface="Times New Roman"/>
                <a:cs typeface="Times New Roman"/>
              </a:rPr>
              <a:t> </a:t>
            </a:r>
            <a:r>
              <a:rPr dirty="0" sz="2000" spc="-254">
                <a:latin typeface="Symbol"/>
                <a:cs typeface="Symbol"/>
              </a:rPr>
              <a:t>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05250" y="6237218"/>
            <a:ext cx="9740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85115" algn="l"/>
                <a:tab pos="504190" algn="l"/>
                <a:tab pos="913765" algn="l"/>
              </a:tabLst>
            </a:pPr>
            <a:r>
              <a:rPr dirty="0" sz="700" spc="10" i="1">
                <a:latin typeface="Times New Roman"/>
                <a:cs typeface="Times New Roman"/>
              </a:rPr>
              <a:t>i</a:t>
            </a:r>
            <a:r>
              <a:rPr dirty="0" sz="700" spc="-85" i="1">
                <a:latin typeface="Times New Roman"/>
                <a:cs typeface="Times New Roman"/>
              </a:rPr>
              <a:t> </a:t>
            </a:r>
            <a:r>
              <a:rPr dirty="0" sz="700" spc="-15">
                <a:latin typeface="Symbol"/>
                <a:cs typeface="Symbol"/>
              </a:rPr>
              <a:t></a:t>
            </a:r>
            <a:r>
              <a:rPr dirty="0" sz="700" spc="1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i</a:t>
            </a:r>
            <a:r>
              <a:rPr dirty="0" sz="700" i="1">
                <a:latin typeface="Times New Roman"/>
                <a:cs typeface="Times New Roman"/>
              </a:rPr>
              <a:t>	</a:t>
            </a:r>
            <a:r>
              <a:rPr dirty="0" sz="700" spc="10" i="1">
                <a:latin typeface="Times New Roman"/>
                <a:cs typeface="Times New Roman"/>
              </a:rPr>
              <a:t>i</a:t>
            </a:r>
            <a:r>
              <a:rPr dirty="0" sz="700" spc="-85" i="1">
                <a:latin typeface="Times New Roman"/>
                <a:cs typeface="Times New Roman"/>
              </a:rPr>
              <a:t> </a:t>
            </a:r>
            <a:r>
              <a:rPr dirty="0" sz="700" spc="-15">
                <a:latin typeface="Symbol"/>
                <a:cs typeface="Symbol"/>
              </a:rPr>
              <a:t></a:t>
            </a:r>
            <a:r>
              <a:rPr dirty="0" sz="700" spc="15">
                <a:latin typeface="Times New Roman"/>
                <a:cs typeface="Times New Roman"/>
              </a:rPr>
              <a:t>1</a:t>
            </a:r>
            <a:r>
              <a:rPr dirty="0" sz="700">
                <a:latin typeface="Times New Roman"/>
                <a:cs typeface="Times New Roman"/>
              </a:rPr>
              <a:t>	</a:t>
            </a:r>
            <a:r>
              <a:rPr dirty="0" sz="700" spc="1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43300" y="6237218"/>
            <a:ext cx="59690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700" spc="15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3250" y="6237218"/>
            <a:ext cx="221615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161290" algn="l"/>
              </a:tabLst>
            </a:pPr>
            <a:r>
              <a:rPr dirty="0" sz="700" spc="10" i="1">
                <a:latin typeface="Times New Roman"/>
                <a:cs typeface="Times New Roman"/>
              </a:rPr>
              <a:t>i</a:t>
            </a:r>
            <a:r>
              <a:rPr dirty="0" sz="700" spc="10" i="1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3075" y="5713343"/>
            <a:ext cx="1574165" cy="13843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313690" algn="l"/>
                <a:tab pos="523240" algn="l"/>
                <a:tab pos="828040" algn="l"/>
                <a:tab pos="1199515" algn="l"/>
                <a:tab pos="1513840" algn="l"/>
              </a:tabLst>
            </a:pPr>
            <a:r>
              <a:rPr dirty="0" sz="700" spc="15">
                <a:latin typeface="Times New Roman"/>
                <a:cs typeface="Times New Roman"/>
              </a:rPr>
              <a:t>1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Times New Roman"/>
                <a:cs typeface="Times New Roman"/>
              </a:rPr>
              <a:t>1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Times New Roman"/>
                <a:cs typeface="Times New Roman"/>
              </a:rPr>
              <a:t>2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>
                <a:latin typeface="Times New Roman"/>
                <a:cs typeface="Times New Roman"/>
              </a:rPr>
              <a:t>2</a:t>
            </a:r>
            <a:r>
              <a:rPr dirty="0" sz="700" spc="15">
                <a:latin typeface="Times New Roman"/>
                <a:cs typeface="Times New Roman"/>
              </a:rPr>
              <a:t>	</a:t>
            </a:r>
            <a:r>
              <a:rPr dirty="0" sz="700" spc="15" i="1">
                <a:latin typeface="Times New Roman"/>
                <a:cs typeface="Times New Roman"/>
              </a:rPr>
              <a:t>n</a:t>
            </a:r>
            <a:r>
              <a:rPr dirty="0" sz="700" spc="15" i="1">
                <a:latin typeface="Times New Roman"/>
                <a:cs typeface="Times New Roman"/>
              </a:rPr>
              <a:t>	</a:t>
            </a:r>
            <a:r>
              <a:rPr dirty="0" sz="700" spc="15" i="1">
                <a:latin typeface="Times New Roman"/>
                <a:cs typeface="Times New Roman"/>
              </a:rPr>
              <a:t>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8075" y="6132167"/>
            <a:ext cx="76962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399415" algn="l"/>
              </a:tabLst>
            </a:pPr>
            <a:r>
              <a:rPr dirty="0" sz="1250" spc="-215">
                <a:latin typeface="MT Extra"/>
                <a:cs typeface="MT Extra"/>
              </a:rPr>
              <a:t>…</a:t>
            </a:r>
            <a:r>
              <a:rPr dirty="0" sz="1250" spc="-155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S	</a:t>
            </a:r>
            <a:r>
              <a:rPr dirty="0" sz="1250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S </a:t>
            </a:r>
            <a:r>
              <a:rPr dirty="0" sz="1250">
                <a:latin typeface="Times New Roman"/>
                <a:cs typeface="Times New Roman"/>
              </a:rPr>
              <a:t>,</a:t>
            </a:r>
            <a:r>
              <a:rPr dirty="0" sz="1250" spc="-114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8975" y="6132167"/>
            <a:ext cx="43434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 i="1">
                <a:latin typeface="Times New Roman"/>
                <a:cs typeface="Times New Roman"/>
              </a:rPr>
              <a:t>S </a:t>
            </a:r>
            <a:r>
              <a:rPr dirty="0" sz="1250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S</a:t>
            </a:r>
            <a:r>
              <a:rPr dirty="0" sz="1250" spc="7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,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57350" y="5855942"/>
            <a:ext cx="206121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10">
                <a:latin typeface="Times New Roman"/>
                <a:cs typeface="Times New Roman"/>
              </a:rPr>
              <a:t>are</a:t>
            </a:r>
            <a:r>
              <a:rPr dirty="0" sz="1250" spc="-90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NASH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EQUILIBRIU</a:t>
            </a:r>
            <a:r>
              <a:rPr dirty="0" sz="1250" spc="-190">
                <a:latin typeface="Times New Roman"/>
                <a:cs typeface="Times New Roman"/>
              </a:rPr>
              <a:t> </a:t>
            </a:r>
            <a:r>
              <a:rPr dirty="0" sz="1250" spc="10">
                <a:latin typeface="Times New Roman"/>
                <a:cs typeface="Times New Roman"/>
              </a:rPr>
              <a:t>M</a:t>
            </a:r>
            <a:r>
              <a:rPr dirty="0" sz="1250" spc="-100">
                <a:latin typeface="Times New Roman"/>
                <a:cs typeface="Times New Roman"/>
              </a:rPr>
              <a:t> </a:t>
            </a:r>
            <a:r>
              <a:rPr dirty="0" sz="1250" spc="25">
                <a:latin typeface="Times New Roman"/>
                <a:cs typeface="Times New Roman"/>
              </a:rPr>
              <a:t>iff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6875" y="5608292"/>
            <a:ext cx="159829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1250" spc="5" i="1">
                <a:latin typeface="Times New Roman"/>
                <a:cs typeface="Times New Roman"/>
              </a:rPr>
              <a:t>S </a:t>
            </a:r>
            <a:r>
              <a:rPr dirty="0" sz="1250" spc="10">
                <a:latin typeface="Symbol"/>
                <a:cs typeface="Symbol"/>
              </a:rPr>
              <a:t>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S </a:t>
            </a:r>
            <a:r>
              <a:rPr dirty="0" sz="1250">
                <a:latin typeface="Times New Roman"/>
                <a:cs typeface="Times New Roman"/>
              </a:rPr>
              <a:t>, </a:t>
            </a:r>
            <a:r>
              <a:rPr dirty="0" sz="1250" spc="5" i="1">
                <a:latin typeface="Times New Roman"/>
                <a:cs typeface="Times New Roman"/>
              </a:rPr>
              <a:t>S </a:t>
            </a:r>
            <a:r>
              <a:rPr dirty="0" sz="1250" spc="10">
                <a:latin typeface="Symbol"/>
                <a:cs typeface="Symbol"/>
              </a:rPr>
              <a:t>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S </a:t>
            </a:r>
            <a:r>
              <a:rPr dirty="0" sz="1250" spc="-25">
                <a:latin typeface="Times New Roman"/>
                <a:cs typeface="Times New Roman"/>
              </a:rPr>
              <a:t>,</a:t>
            </a:r>
            <a:r>
              <a:rPr dirty="0" sz="1250" spc="-25">
                <a:latin typeface="MT Extra"/>
                <a:cs typeface="MT Extra"/>
              </a:rPr>
              <a:t>…</a:t>
            </a:r>
            <a:r>
              <a:rPr dirty="0" sz="1250" spc="-25" i="1">
                <a:latin typeface="Times New Roman"/>
                <a:cs typeface="Times New Roman"/>
              </a:rPr>
              <a:t>S </a:t>
            </a:r>
            <a:r>
              <a:rPr dirty="0" sz="1250" spc="10">
                <a:latin typeface="Symbol"/>
                <a:cs typeface="Symbol"/>
              </a:rPr>
              <a:t></a:t>
            </a:r>
            <a:r>
              <a:rPr dirty="0" sz="1250" spc="-22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60600" y="6043967"/>
            <a:ext cx="815975" cy="464820"/>
          </a:xfrm>
          <a:prstGeom prst="rect">
            <a:avLst/>
          </a:prstGeom>
        </p:spPr>
        <p:txBody>
          <a:bodyPr wrap="square" lIns="0" tIns="39369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309"/>
              </a:spcBef>
            </a:pPr>
            <a:r>
              <a:rPr dirty="0" sz="1900" spc="-25">
                <a:latin typeface="Times New Roman"/>
                <a:cs typeface="Times New Roman"/>
              </a:rPr>
              <a:t>arg</a:t>
            </a:r>
            <a:r>
              <a:rPr dirty="0" sz="1900" spc="-190">
                <a:latin typeface="Times New Roman"/>
                <a:cs typeface="Times New Roman"/>
              </a:rPr>
              <a:t> </a:t>
            </a:r>
            <a:r>
              <a:rPr dirty="0" sz="1900" spc="-20">
                <a:latin typeface="Times New Roman"/>
                <a:cs typeface="Times New Roman"/>
              </a:rPr>
              <a:t>max</a:t>
            </a:r>
            <a:endParaRPr sz="19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120"/>
              </a:spcBef>
            </a:pPr>
            <a:r>
              <a:rPr dirty="0" sz="700" spc="15" i="1">
                <a:latin typeface="Times New Roman"/>
                <a:cs typeface="Times New Roman"/>
              </a:rPr>
              <a:t>S</a:t>
            </a:r>
            <a:r>
              <a:rPr dirty="0" baseline="-16666" sz="750" spc="22" i="1">
                <a:latin typeface="Times New Roman"/>
                <a:cs typeface="Times New Roman"/>
              </a:rPr>
              <a:t>i</a:t>
            </a:r>
            <a:endParaRPr baseline="-16666" sz="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7692" y="5530320"/>
            <a:ext cx="3324225" cy="933450"/>
          </a:xfrm>
          <a:custGeom>
            <a:avLst/>
            <a:gdLst/>
            <a:ahLst/>
            <a:cxnLst/>
            <a:rect l="l" t="t" r="r" b="b"/>
            <a:pathLst>
              <a:path w="3324225" h="933450">
                <a:moveTo>
                  <a:pt x="0" y="933450"/>
                </a:moveTo>
                <a:lnTo>
                  <a:pt x="3324225" y="933450"/>
                </a:lnTo>
                <a:lnTo>
                  <a:pt x="3324225" y="0"/>
                </a:lnTo>
                <a:lnTo>
                  <a:pt x="0" y="0"/>
                </a:lnTo>
                <a:lnTo>
                  <a:pt x="0" y="9334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62375" y="6858000"/>
            <a:ext cx="2409825" cy="1428750"/>
          </a:xfrm>
          <a:custGeom>
            <a:avLst/>
            <a:gdLst/>
            <a:ahLst/>
            <a:cxnLst/>
            <a:rect l="l" t="t" r="r" b="b"/>
            <a:pathLst>
              <a:path w="2409825" h="1428750">
                <a:moveTo>
                  <a:pt x="0" y="1428750"/>
                </a:moveTo>
                <a:lnTo>
                  <a:pt x="2409825" y="1428750"/>
                </a:lnTo>
                <a:lnTo>
                  <a:pt x="2409825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324475" y="7883865"/>
            <a:ext cx="711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Symbol"/>
                <a:cs typeface="Symbol"/>
              </a:rPr>
              <a:t>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67375" y="7169490"/>
            <a:ext cx="711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>
                <a:latin typeface="Symbol"/>
                <a:cs typeface="Symbol"/>
              </a:rPr>
              <a:t>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51475" y="7845765"/>
            <a:ext cx="7315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81940" algn="l"/>
                <a:tab pos="510540" algn="l"/>
              </a:tabLst>
            </a:pPr>
            <a:r>
              <a:rPr dirty="0" sz="700" spc="-5">
                <a:latin typeface="Times New Roman"/>
                <a:cs typeface="Times New Roman"/>
              </a:rPr>
              <a:t>2	a	b</a:t>
            </a:r>
            <a:r>
              <a:rPr dirty="0" sz="700" spc="45">
                <a:latin typeface="Times New Roman"/>
                <a:cs typeface="Times New Roman"/>
              </a:rPr>
              <a:t> </a:t>
            </a:r>
            <a:r>
              <a:rPr dirty="0" baseline="-13888" sz="1800" spc="-7">
                <a:latin typeface="Symbol"/>
                <a:cs typeface="Symbol"/>
              </a:rPr>
              <a:t></a:t>
            </a:r>
            <a:endParaRPr baseline="-13888"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67200" y="7909123"/>
            <a:ext cx="581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56540" algn="l"/>
                <a:tab pos="523240" algn="l"/>
              </a:tabLst>
            </a:pPr>
            <a:r>
              <a:rPr dirty="0" sz="700" spc="-5">
                <a:latin typeface="Times New Roman"/>
                <a:cs typeface="Times New Roman"/>
              </a:rPr>
              <a:t>2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a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b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89500" y="7131390"/>
            <a:ext cx="72707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377190" algn="l"/>
                <a:tab pos="643890" algn="l"/>
              </a:tabLst>
            </a:pPr>
            <a:r>
              <a:rPr dirty="0" baseline="-13888" sz="1800" spc="-7">
                <a:latin typeface="Symbol"/>
                <a:cs typeface="Symbol"/>
              </a:rPr>
              <a:t></a:t>
            </a:r>
            <a:r>
              <a:rPr dirty="0" baseline="-13888" sz="1800" spc="-7">
                <a:latin typeface="Times New Roman"/>
                <a:cs typeface="Times New Roman"/>
              </a:rPr>
              <a:t> </a:t>
            </a:r>
            <a:r>
              <a:rPr dirty="0" baseline="-13888" sz="1800" spc="104">
                <a:latin typeface="Times New Roman"/>
                <a:cs typeface="Times New Roman"/>
              </a:rPr>
              <a:t> </a:t>
            </a:r>
            <a:r>
              <a:rPr dirty="0" sz="700" spc="-5">
                <a:latin typeface="Times New Roman"/>
                <a:cs typeface="Times New Roman"/>
              </a:rPr>
              <a:t>1	a	b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57625" y="7194748"/>
            <a:ext cx="5810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56540" algn="l"/>
                <a:tab pos="523240" algn="l"/>
              </a:tabLst>
            </a:pPr>
            <a:r>
              <a:rPr dirty="0" sz="700" spc="-5">
                <a:latin typeface="Times New Roman"/>
                <a:cs typeface="Times New Roman"/>
              </a:rPr>
              <a:t>1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a</a:t>
            </a:r>
            <a:r>
              <a:rPr dirty="0" sz="700" spc="-5">
                <a:latin typeface="Times New Roman"/>
                <a:cs typeface="Times New Roman"/>
              </a:rPr>
              <a:t>	</a:t>
            </a:r>
            <a:r>
              <a:rPr dirty="0" sz="700" spc="-5">
                <a:latin typeface="Times New Roman"/>
                <a:cs typeface="Times New Roman"/>
              </a:rPr>
              <a:t>b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99075" y="7987558"/>
            <a:ext cx="883919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314" sz="1800" spc="-697">
                <a:latin typeface="Symbol"/>
                <a:cs typeface="Symbol"/>
              </a:rPr>
              <a:t></a:t>
            </a:r>
            <a:r>
              <a:rPr dirty="0" baseline="-13888" sz="1800" spc="-22">
                <a:latin typeface="Symbol"/>
                <a:cs typeface="Symbol"/>
              </a:rPr>
              <a:t></a:t>
            </a:r>
            <a:r>
              <a:rPr dirty="0" sz="1200" spc="-5" i="1">
                <a:latin typeface="Times New Roman"/>
                <a:cs typeface="Times New Roman"/>
              </a:rPr>
              <a:t>u</a:t>
            </a:r>
            <a:r>
              <a:rPr dirty="0" baseline="-23809" sz="1050" spc="-7">
                <a:latin typeface="Times New Roman"/>
                <a:cs typeface="Times New Roman"/>
              </a:rPr>
              <a:t>3</a:t>
            </a:r>
            <a:r>
              <a:rPr dirty="0" baseline="-23809" sz="1050" spc="-112">
                <a:latin typeface="Times New Roman"/>
                <a:cs typeface="Times New Roman"/>
              </a:rPr>
              <a:t> 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-30">
                <a:latin typeface="Times New Roman"/>
                <a:cs typeface="Times New Roman"/>
              </a:rPr>
              <a:t>II</a:t>
            </a:r>
            <a:r>
              <a:rPr dirty="0" sz="1200" spc="45">
                <a:latin typeface="Times New Roman"/>
                <a:cs typeface="Times New Roman"/>
              </a:rPr>
              <a:t>I</a:t>
            </a:r>
            <a:r>
              <a:rPr dirty="0" baseline="-23809" sz="1050" spc="-7">
                <a:latin typeface="Times New Roman"/>
                <a:cs typeface="Times New Roman"/>
              </a:rPr>
              <a:t>a</a:t>
            </a:r>
            <a:r>
              <a:rPr dirty="0" baseline="-23809" sz="1050" spc="-52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II</a:t>
            </a:r>
            <a:r>
              <a:rPr dirty="0" sz="1200" spc="45">
                <a:latin typeface="Times New Roman"/>
                <a:cs typeface="Times New Roman"/>
              </a:rPr>
              <a:t>I</a:t>
            </a:r>
            <a:r>
              <a:rPr dirty="0" baseline="-23809" sz="1050" spc="-7">
                <a:latin typeface="Times New Roman"/>
                <a:cs typeface="Times New Roman"/>
              </a:rPr>
              <a:t>b</a:t>
            </a:r>
            <a:r>
              <a:rPr dirty="0" baseline="-23809" sz="1050">
                <a:latin typeface="Times New Roman"/>
                <a:cs typeface="Times New Roman"/>
              </a:rPr>
              <a:t> </a:t>
            </a:r>
            <a:r>
              <a:rPr dirty="0" sz="1550" spc="-220">
                <a:latin typeface="Symbol"/>
                <a:cs typeface="Symbol"/>
              </a:rPr>
              <a:t></a:t>
            </a:r>
            <a:r>
              <a:rPr dirty="0" baseline="2314" sz="1800" spc="-697">
                <a:latin typeface="Symbol"/>
                <a:cs typeface="Symbol"/>
              </a:rPr>
              <a:t></a:t>
            </a:r>
            <a:r>
              <a:rPr dirty="0" baseline="-13888" sz="1800" spc="-7">
                <a:latin typeface="Symbol"/>
                <a:cs typeface="Symbol"/>
              </a:rPr>
              <a:t></a:t>
            </a:r>
            <a:endParaRPr baseline="-13888" sz="1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99075" y="7539883"/>
            <a:ext cx="883919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200" spc="-5">
                <a:latin typeface="Symbol"/>
                <a:cs typeface="Symbol"/>
              </a:rPr>
              <a:t>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baseline="2314" sz="1800" spc="104" i="1">
                <a:latin typeface="Times New Roman"/>
                <a:cs typeface="Times New Roman"/>
              </a:rPr>
              <a:t>u</a:t>
            </a:r>
            <a:r>
              <a:rPr dirty="0" baseline="-19841" sz="1050" spc="-7">
                <a:latin typeface="Times New Roman"/>
                <a:cs typeface="Times New Roman"/>
              </a:rPr>
              <a:t>2</a:t>
            </a:r>
            <a:r>
              <a:rPr dirty="0" baseline="-19841" sz="1050" spc="-112">
                <a:latin typeface="Times New Roman"/>
                <a:cs typeface="Times New Roman"/>
              </a:rPr>
              <a:t> </a:t>
            </a:r>
            <a:r>
              <a:rPr dirty="0" baseline="1792" sz="2325" spc="-217">
                <a:latin typeface="Symbol"/>
                <a:cs typeface="Symbol"/>
              </a:rPr>
              <a:t></a:t>
            </a:r>
            <a:r>
              <a:rPr dirty="0" baseline="2314" sz="1800" spc="-44">
                <a:latin typeface="Times New Roman"/>
                <a:cs typeface="Times New Roman"/>
              </a:rPr>
              <a:t>II</a:t>
            </a:r>
            <a:r>
              <a:rPr dirty="0" baseline="2314" sz="1800" spc="67">
                <a:latin typeface="Times New Roman"/>
                <a:cs typeface="Times New Roman"/>
              </a:rPr>
              <a:t>I</a:t>
            </a:r>
            <a:r>
              <a:rPr dirty="0" baseline="-19841" sz="1050" spc="-7">
                <a:latin typeface="Times New Roman"/>
                <a:cs typeface="Times New Roman"/>
              </a:rPr>
              <a:t>a</a:t>
            </a:r>
            <a:r>
              <a:rPr dirty="0" baseline="-19841" sz="1050" spc="-52">
                <a:latin typeface="Times New Roman"/>
                <a:cs typeface="Times New Roman"/>
              </a:rPr>
              <a:t> </a:t>
            </a:r>
            <a:r>
              <a:rPr dirty="0" baseline="2314" sz="1800" spc="-7">
                <a:latin typeface="Times New Roman"/>
                <a:cs typeface="Times New Roman"/>
              </a:rPr>
              <a:t>,</a:t>
            </a:r>
            <a:r>
              <a:rPr dirty="0" baseline="2314" sz="1800" spc="-225">
                <a:latin typeface="Times New Roman"/>
                <a:cs typeface="Times New Roman"/>
              </a:rPr>
              <a:t> </a:t>
            </a:r>
            <a:r>
              <a:rPr dirty="0" baseline="2314" sz="1800" spc="67">
                <a:latin typeface="Times New Roman"/>
                <a:cs typeface="Times New Roman"/>
              </a:rPr>
              <a:t>I</a:t>
            </a:r>
            <a:r>
              <a:rPr dirty="0" baseline="-19841" sz="1050" spc="-7">
                <a:latin typeface="Times New Roman"/>
                <a:cs typeface="Times New Roman"/>
              </a:rPr>
              <a:t>b</a:t>
            </a:r>
            <a:r>
              <a:rPr dirty="0" baseline="-19841" sz="1050">
                <a:latin typeface="Times New Roman"/>
                <a:cs typeface="Times New Roman"/>
              </a:rPr>
              <a:t> </a:t>
            </a:r>
            <a:r>
              <a:rPr dirty="0" baseline="1792" sz="2325" spc="-187">
                <a:latin typeface="Symbol"/>
                <a:cs typeface="Symbol"/>
              </a:rPr>
              <a:t></a:t>
            </a:r>
            <a:r>
              <a:rPr dirty="0" baseline="1792" sz="2325" spc="-15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65550" y="7758958"/>
            <a:ext cx="241744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u </a:t>
            </a:r>
            <a:r>
              <a:rPr dirty="0" sz="1550" spc="-50">
                <a:latin typeface="Symbol"/>
                <a:cs typeface="Symbol"/>
              </a:rPr>
              <a:t></a:t>
            </a:r>
            <a:r>
              <a:rPr dirty="0" sz="1200" spc="-50">
                <a:latin typeface="Times New Roman"/>
                <a:cs typeface="Times New Roman"/>
              </a:rPr>
              <a:t>III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20">
                <a:latin typeface="Times New Roman"/>
                <a:cs typeface="Times New Roman"/>
              </a:rPr>
              <a:t>III </a:t>
            </a:r>
            <a:r>
              <a:rPr dirty="0" sz="1550" spc="-125">
                <a:latin typeface="Symbol"/>
                <a:cs typeface="Symbol"/>
              </a:rPr>
              <a:t></a:t>
            </a:r>
            <a:r>
              <a:rPr dirty="0" sz="1550" spc="-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max </a:t>
            </a:r>
            <a:r>
              <a:rPr dirty="0" baseline="23148" sz="1800" spc="-7">
                <a:latin typeface="Symbol"/>
                <a:cs typeface="Symbol"/>
              </a:rPr>
              <a:t></a:t>
            </a:r>
            <a:r>
              <a:rPr dirty="0" baseline="23148" sz="1800" spc="-7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 </a:t>
            </a:r>
            <a:r>
              <a:rPr dirty="0" sz="1550" spc="-70">
                <a:latin typeface="Symbol"/>
                <a:cs typeface="Symbol"/>
              </a:rPr>
              <a:t></a:t>
            </a:r>
            <a:r>
              <a:rPr dirty="0" sz="1200" spc="-70">
                <a:latin typeface="Times New Roman"/>
                <a:cs typeface="Times New Roman"/>
              </a:rPr>
              <a:t>III </a:t>
            </a:r>
            <a:r>
              <a:rPr dirty="0" sz="1200" spc="-5">
                <a:latin typeface="Times New Roman"/>
                <a:cs typeface="Times New Roman"/>
              </a:rPr>
              <a:t>, </a:t>
            </a:r>
            <a:r>
              <a:rPr dirty="0" sz="1200" spc="-15">
                <a:latin typeface="Times New Roman"/>
                <a:cs typeface="Times New Roman"/>
              </a:rPr>
              <a:t>II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550" spc="-40">
                <a:latin typeface="Symbol"/>
                <a:cs typeface="Symbol"/>
              </a:rPr>
              <a:t></a:t>
            </a:r>
            <a:r>
              <a:rPr dirty="0" baseline="23148" sz="1800" spc="-60">
                <a:latin typeface="Symbol"/>
                <a:cs typeface="Symbol"/>
              </a:rPr>
              <a:t></a:t>
            </a:r>
            <a:endParaRPr baseline="23148" sz="18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89500" y="7273183"/>
            <a:ext cx="874394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baseline="2314" sz="1800" spc="-697">
                <a:latin typeface="Symbol"/>
                <a:cs typeface="Symbol"/>
              </a:rPr>
              <a:t></a:t>
            </a:r>
            <a:r>
              <a:rPr dirty="0" baseline="-13888" sz="1800" spc="-135">
                <a:latin typeface="Symbol"/>
                <a:cs typeface="Symbol"/>
              </a:rPr>
              <a:t></a:t>
            </a:r>
            <a:r>
              <a:rPr dirty="0" sz="1200" spc="-5" i="1">
                <a:latin typeface="Times New Roman"/>
                <a:cs typeface="Times New Roman"/>
              </a:rPr>
              <a:t>u</a:t>
            </a:r>
            <a:r>
              <a:rPr dirty="0" baseline="-23809" sz="1050" spc="-7">
                <a:latin typeface="Times New Roman"/>
                <a:cs typeface="Times New Roman"/>
              </a:rPr>
              <a:t>1</a:t>
            </a:r>
            <a:r>
              <a:rPr dirty="0" baseline="-23809" sz="1050" spc="-112">
                <a:latin typeface="Times New Roman"/>
                <a:cs typeface="Times New Roman"/>
              </a:rPr>
              <a:t> </a:t>
            </a:r>
            <a:r>
              <a:rPr dirty="0" sz="1550" spc="-145">
                <a:latin typeface="Symbol"/>
                <a:cs typeface="Symbol"/>
              </a:rPr>
              <a:t></a:t>
            </a:r>
            <a:r>
              <a:rPr dirty="0" sz="1200" spc="-30">
                <a:latin typeface="Times New Roman"/>
                <a:cs typeface="Times New Roman"/>
              </a:rPr>
              <a:t>III</a:t>
            </a:r>
            <a:r>
              <a:rPr dirty="0" baseline="-23809" sz="1050" spc="-7">
                <a:latin typeface="Times New Roman"/>
                <a:cs typeface="Times New Roman"/>
              </a:rPr>
              <a:t>a</a:t>
            </a:r>
            <a:r>
              <a:rPr dirty="0" baseline="-23809" sz="105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II</a:t>
            </a:r>
            <a:r>
              <a:rPr dirty="0" sz="1200" spc="45">
                <a:latin typeface="Times New Roman"/>
                <a:cs typeface="Times New Roman"/>
              </a:rPr>
              <a:t>I</a:t>
            </a:r>
            <a:r>
              <a:rPr dirty="0" baseline="-23809" sz="1050" spc="-7">
                <a:latin typeface="Times New Roman"/>
                <a:cs typeface="Times New Roman"/>
              </a:rPr>
              <a:t>b</a:t>
            </a:r>
            <a:r>
              <a:rPr dirty="0" baseline="-23809" sz="1050">
                <a:latin typeface="Times New Roman"/>
                <a:cs typeface="Times New Roman"/>
              </a:rPr>
              <a:t> </a:t>
            </a:r>
            <a:r>
              <a:rPr dirty="0" sz="1550" spc="-220">
                <a:latin typeface="Symbol"/>
                <a:cs typeface="Symbol"/>
              </a:rPr>
              <a:t></a:t>
            </a:r>
            <a:r>
              <a:rPr dirty="0" baseline="2314" sz="1800" spc="-697">
                <a:latin typeface="Symbol"/>
                <a:cs typeface="Symbol"/>
              </a:rPr>
              <a:t></a:t>
            </a:r>
            <a:r>
              <a:rPr dirty="0" baseline="-13888" sz="1800" spc="-7">
                <a:latin typeface="Symbol"/>
                <a:cs typeface="Symbol"/>
              </a:rPr>
              <a:t></a:t>
            </a:r>
            <a:endParaRPr baseline="-13888" sz="18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89500" y="6825508"/>
            <a:ext cx="874394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200" spc="-5">
                <a:latin typeface="Symbol"/>
                <a:cs typeface="Symbol"/>
              </a:rPr>
              <a:t>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baseline="2314" sz="1800" spc="-7" i="1">
                <a:latin typeface="Times New Roman"/>
                <a:cs typeface="Times New Roman"/>
              </a:rPr>
              <a:t>u</a:t>
            </a:r>
            <a:r>
              <a:rPr dirty="0" baseline="-19841" sz="1050" spc="-7">
                <a:latin typeface="Times New Roman"/>
                <a:cs typeface="Times New Roman"/>
              </a:rPr>
              <a:t>1</a:t>
            </a:r>
            <a:r>
              <a:rPr dirty="0" baseline="-19841" sz="1050" spc="-112">
                <a:latin typeface="Times New Roman"/>
                <a:cs typeface="Times New Roman"/>
              </a:rPr>
              <a:t> </a:t>
            </a:r>
            <a:r>
              <a:rPr dirty="0" baseline="1792" sz="2325" spc="-330">
                <a:latin typeface="Symbol"/>
                <a:cs typeface="Symbol"/>
              </a:rPr>
              <a:t></a:t>
            </a:r>
            <a:r>
              <a:rPr dirty="0" baseline="2314" sz="1800" spc="67">
                <a:latin typeface="Times New Roman"/>
                <a:cs typeface="Times New Roman"/>
              </a:rPr>
              <a:t>I</a:t>
            </a:r>
            <a:r>
              <a:rPr dirty="0" baseline="-19841" sz="1050" spc="-7">
                <a:latin typeface="Times New Roman"/>
                <a:cs typeface="Times New Roman"/>
              </a:rPr>
              <a:t>a</a:t>
            </a:r>
            <a:r>
              <a:rPr dirty="0" baseline="-19841" sz="1050" spc="60">
                <a:latin typeface="Times New Roman"/>
                <a:cs typeface="Times New Roman"/>
              </a:rPr>
              <a:t> </a:t>
            </a:r>
            <a:r>
              <a:rPr dirty="0" baseline="2314" sz="1800" spc="-7">
                <a:latin typeface="Times New Roman"/>
                <a:cs typeface="Times New Roman"/>
              </a:rPr>
              <a:t>,</a:t>
            </a:r>
            <a:r>
              <a:rPr dirty="0" baseline="2314" sz="1800" spc="-225">
                <a:latin typeface="Times New Roman"/>
                <a:cs typeface="Times New Roman"/>
              </a:rPr>
              <a:t> </a:t>
            </a:r>
            <a:r>
              <a:rPr dirty="0" baseline="2314" sz="1800" spc="-44">
                <a:latin typeface="Times New Roman"/>
                <a:cs typeface="Times New Roman"/>
              </a:rPr>
              <a:t>II</a:t>
            </a:r>
            <a:r>
              <a:rPr dirty="0" baseline="2314" sz="1800" spc="67">
                <a:latin typeface="Times New Roman"/>
                <a:cs typeface="Times New Roman"/>
              </a:rPr>
              <a:t>I</a:t>
            </a:r>
            <a:r>
              <a:rPr dirty="0" baseline="-19841" sz="1050" spc="-7">
                <a:latin typeface="Times New Roman"/>
                <a:cs typeface="Times New Roman"/>
              </a:rPr>
              <a:t>b</a:t>
            </a:r>
            <a:r>
              <a:rPr dirty="0" baseline="-19841" sz="1050">
                <a:latin typeface="Times New Roman"/>
                <a:cs typeface="Times New Roman"/>
              </a:rPr>
              <a:t> </a:t>
            </a:r>
            <a:r>
              <a:rPr dirty="0" baseline="1792" sz="2325" spc="-187">
                <a:latin typeface="Symbol"/>
                <a:cs typeface="Symbol"/>
              </a:rPr>
              <a:t></a:t>
            </a:r>
            <a:r>
              <a:rPr dirty="0" baseline="1792" sz="2325" spc="-157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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65550" y="7044583"/>
            <a:ext cx="1998345" cy="266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1200" spc="-5" i="1">
                <a:latin typeface="Times New Roman"/>
                <a:cs typeface="Times New Roman"/>
              </a:rPr>
              <a:t>u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550" spc="-50">
                <a:latin typeface="Symbol"/>
                <a:cs typeface="Symbol"/>
              </a:rPr>
              <a:t></a:t>
            </a:r>
            <a:r>
              <a:rPr dirty="0" sz="1200" spc="-50">
                <a:latin typeface="Times New Roman"/>
                <a:cs typeface="Times New Roman"/>
              </a:rPr>
              <a:t>III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III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550" spc="-125">
                <a:latin typeface="Symbol"/>
                <a:cs typeface="Symbol"/>
              </a:rPr>
              <a:t></a:t>
            </a:r>
            <a:r>
              <a:rPr dirty="0" sz="1550" spc="-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Symbol"/>
                <a:cs typeface="Symbol"/>
              </a:rPr>
              <a:t>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max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baseline="23148" sz="1800" spc="-7">
                <a:latin typeface="Symbol"/>
                <a:cs typeface="Symbol"/>
              </a:rPr>
              <a:t></a:t>
            </a:r>
            <a:r>
              <a:rPr dirty="0" baseline="23148" sz="1800" spc="-24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u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550" spc="-60">
                <a:latin typeface="Symbol"/>
                <a:cs typeface="Symbol"/>
              </a:rPr>
              <a:t></a:t>
            </a:r>
            <a:r>
              <a:rPr dirty="0" sz="1200" spc="-60">
                <a:latin typeface="Times New Roman"/>
                <a:cs typeface="Times New Roman"/>
              </a:rPr>
              <a:t>II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III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550">
                <a:latin typeface="Symbol"/>
                <a:cs typeface="Symbol"/>
              </a:rPr>
              <a:t></a:t>
            </a:r>
            <a:r>
              <a:rPr dirty="0" baseline="23148" sz="1800">
                <a:latin typeface="Symbol"/>
                <a:cs typeface="Symbol"/>
              </a:rPr>
              <a:t></a:t>
            </a:r>
            <a:endParaRPr baseline="23148" sz="18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81292" y="6787620"/>
            <a:ext cx="2409825" cy="1428750"/>
          </a:xfrm>
          <a:custGeom>
            <a:avLst/>
            <a:gdLst/>
            <a:ahLst/>
            <a:cxnLst/>
            <a:rect l="l" t="t" r="r" b="b"/>
            <a:pathLst>
              <a:path w="2409825" h="1428750">
                <a:moveTo>
                  <a:pt x="0" y="1428750"/>
                </a:moveTo>
                <a:lnTo>
                  <a:pt x="2409825" y="1428750"/>
                </a:lnTo>
                <a:lnTo>
                  <a:pt x="2409825" y="0"/>
                </a:lnTo>
                <a:lnTo>
                  <a:pt x="0" y="0"/>
                </a:lnTo>
                <a:lnTo>
                  <a:pt x="0" y="1428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05067" y="7454370"/>
            <a:ext cx="247650" cy="514350"/>
          </a:xfrm>
          <a:custGeom>
            <a:avLst/>
            <a:gdLst/>
            <a:ahLst/>
            <a:cxnLst/>
            <a:rect l="l" t="t" r="r" b="b"/>
            <a:pathLst>
              <a:path w="247650" h="514350">
                <a:moveTo>
                  <a:pt x="0" y="514350"/>
                </a:moveTo>
                <a:lnTo>
                  <a:pt x="42862" y="505717"/>
                </a:lnTo>
                <a:lnTo>
                  <a:pt x="85725" y="495300"/>
                </a:lnTo>
                <a:lnTo>
                  <a:pt x="128587" y="484882"/>
                </a:lnTo>
                <a:lnTo>
                  <a:pt x="171450" y="476250"/>
                </a:lnTo>
                <a:lnTo>
                  <a:pt x="208359" y="445293"/>
                </a:lnTo>
                <a:lnTo>
                  <a:pt x="238125" y="400050"/>
                </a:lnTo>
                <a:lnTo>
                  <a:pt x="232320" y="372963"/>
                </a:lnTo>
                <a:lnTo>
                  <a:pt x="227409" y="347662"/>
                </a:lnTo>
                <a:lnTo>
                  <a:pt x="220712" y="322361"/>
                </a:lnTo>
                <a:lnTo>
                  <a:pt x="209550" y="295275"/>
                </a:lnTo>
                <a:lnTo>
                  <a:pt x="209550" y="266848"/>
                </a:lnTo>
                <a:lnTo>
                  <a:pt x="209550" y="66675"/>
                </a:lnTo>
                <a:lnTo>
                  <a:pt x="212824" y="41523"/>
                </a:lnTo>
                <a:lnTo>
                  <a:pt x="221456" y="22621"/>
                </a:lnTo>
                <a:lnTo>
                  <a:pt x="233660" y="9078"/>
                </a:lnTo>
                <a:lnTo>
                  <a:pt x="24765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743325" y="7467600"/>
            <a:ext cx="142875" cy="123825"/>
          </a:xfrm>
          <a:custGeom>
            <a:avLst/>
            <a:gdLst/>
            <a:ahLst/>
            <a:cxnLst/>
            <a:rect l="l" t="t" r="r" b="b"/>
            <a:pathLst>
              <a:path w="142875" h="123825">
                <a:moveTo>
                  <a:pt x="0" y="0"/>
                </a:moveTo>
                <a:lnTo>
                  <a:pt x="19050" y="123825"/>
                </a:lnTo>
                <a:lnTo>
                  <a:pt x="142875" y="4762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325" y="1330325"/>
            <a:ext cx="4185920" cy="143319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22250" marR="43180" indent="-171450">
              <a:lnSpc>
                <a:spcPts val="1650"/>
              </a:lnSpc>
              <a:spcBef>
                <a:spcPts val="204"/>
              </a:spcBef>
              <a:buChar char="•"/>
              <a:tabLst>
                <a:tab pos="222250" algn="l"/>
              </a:tabLst>
            </a:pPr>
            <a:r>
              <a:rPr dirty="0" sz="1400" spc="-5">
                <a:latin typeface="Arial"/>
                <a:cs typeface="Arial"/>
              </a:rPr>
              <a:t>If </a:t>
            </a:r>
            <a:r>
              <a:rPr dirty="0" sz="1400" spc="15">
                <a:latin typeface="Arial"/>
                <a:cs typeface="Arial"/>
              </a:rPr>
              <a:t>(S</a:t>
            </a:r>
            <a:r>
              <a:rPr dirty="0" baseline="-23391" sz="1425" spc="22">
                <a:latin typeface="Arial"/>
                <a:cs typeface="Arial"/>
              </a:rPr>
              <a:t>1</a:t>
            </a:r>
            <a:r>
              <a:rPr dirty="0" sz="1400" spc="15">
                <a:latin typeface="Arial"/>
                <a:cs typeface="Arial"/>
              </a:rPr>
              <a:t>*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10">
                <a:latin typeface="Arial"/>
                <a:cs typeface="Arial"/>
              </a:rPr>
              <a:t>S</a:t>
            </a:r>
            <a:r>
              <a:rPr dirty="0" baseline="-23391" sz="1425" spc="15">
                <a:latin typeface="Arial"/>
                <a:cs typeface="Arial"/>
              </a:rPr>
              <a:t>2</a:t>
            </a:r>
            <a:r>
              <a:rPr dirty="0" sz="1400" spc="10">
                <a:latin typeface="Arial"/>
                <a:cs typeface="Arial"/>
              </a:rPr>
              <a:t>*)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5">
                <a:latin typeface="Arial"/>
                <a:cs typeface="Arial"/>
              </a:rPr>
              <a:t>an </a:t>
            </a:r>
            <a:r>
              <a:rPr dirty="0" sz="1400">
                <a:latin typeface="Arial"/>
                <a:cs typeface="Arial"/>
              </a:rPr>
              <a:t>N.E. then </a:t>
            </a:r>
            <a:r>
              <a:rPr dirty="0" sz="1400" spc="-5">
                <a:latin typeface="Arial"/>
                <a:cs typeface="Arial"/>
              </a:rPr>
              <a:t>player </a:t>
            </a:r>
            <a:r>
              <a:rPr dirty="0" sz="1400" spc="10">
                <a:latin typeface="Arial"/>
                <a:cs typeface="Arial"/>
              </a:rPr>
              <a:t>1</a:t>
            </a:r>
            <a:r>
              <a:rPr dirty="0" sz="1400" spc="-2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won’t </a:t>
            </a:r>
            <a:r>
              <a:rPr dirty="0" sz="1400">
                <a:latin typeface="Arial"/>
                <a:cs typeface="Arial"/>
              </a:rPr>
              <a:t>want </a:t>
            </a:r>
            <a:r>
              <a:rPr dirty="0" sz="1400" spc="-5">
                <a:latin typeface="Arial"/>
                <a:cs typeface="Arial"/>
              </a:rPr>
              <a:t>to  </a:t>
            </a:r>
            <a:r>
              <a:rPr dirty="0" sz="1400" spc="5">
                <a:latin typeface="Arial"/>
                <a:cs typeface="Arial"/>
              </a:rPr>
              <a:t>change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given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player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2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baseline="-23391" sz="1425">
                <a:latin typeface="Arial"/>
                <a:cs typeface="Arial"/>
              </a:rPr>
              <a:t>2</a:t>
            </a:r>
            <a:r>
              <a:rPr dirty="0" sz="140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222250" marR="43180" indent="-171450">
              <a:lnSpc>
                <a:spcPct val="102699"/>
              </a:lnSpc>
              <a:spcBef>
                <a:spcPts val="250"/>
              </a:spcBef>
              <a:buChar char="•"/>
              <a:tabLst>
                <a:tab pos="222250" algn="l"/>
              </a:tabLst>
            </a:pPr>
            <a:r>
              <a:rPr dirty="0" sz="1400" spc="-5">
                <a:latin typeface="Arial"/>
                <a:cs typeface="Arial"/>
              </a:rPr>
              <a:t>If </a:t>
            </a:r>
            <a:r>
              <a:rPr dirty="0" sz="1400" spc="15">
                <a:latin typeface="Arial"/>
                <a:cs typeface="Arial"/>
              </a:rPr>
              <a:t>(S</a:t>
            </a:r>
            <a:r>
              <a:rPr dirty="0" baseline="-23391" sz="1425" spc="22">
                <a:latin typeface="Arial"/>
                <a:cs typeface="Arial"/>
              </a:rPr>
              <a:t>1</a:t>
            </a:r>
            <a:r>
              <a:rPr dirty="0" sz="1400" spc="15">
                <a:latin typeface="Arial"/>
                <a:cs typeface="Arial"/>
              </a:rPr>
              <a:t>* </a:t>
            </a:r>
            <a:r>
              <a:rPr dirty="0" sz="1400" spc="5">
                <a:latin typeface="Arial"/>
                <a:cs typeface="Arial"/>
              </a:rPr>
              <a:t>, </a:t>
            </a:r>
            <a:r>
              <a:rPr dirty="0" sz="1400" spc="10">
                <a:latin typeface="Arial"/>
                <a:cs typeface="Arial"/>
              </a:rPr>
              <a:t>S</a:t>
            </a:r>
            <a:r>
              <a:rPr dirty="0" baseline="-23391" sz="1425" spc="15">
                <a:latin typeface="Arial"/>
                <a:cs typeface="Arial"/>
              </a:rPr>
              <a:t>2</a:t>
            </a:r>
            <a:r>
              <a:rPr dirty="0" sz="1400" spc="10">
                <a:latin typeface="Arial"/>
                <a:cs typeface="Arial"/>
              </a:rPr>
              <a:t>*) </a:t>
            </a:r>
            <a:r>
              <a:rPr dirty="0" sz="1400">
                <a:latin typeface="Arial"/>
                <a:cs typeface="Arial"/>
              </a:rPr>
              <a:t>is </a:t>
            </a:r>
            <a:r>
              <a:rPr dirty="0" sz="1400" spc="5">
                <a:latin typeface="Arial"/>
                <a:cs typeface="Arial"/>
              </a:rPr>
              <a:t>an </a:t>
            </a:r>
            <a:r>
              <a:rPr dirty="0" sz="1400">
                <a:latin typeface="Arial"/>
                <a:cs typeface="Arial"/>
              </a:rPr>
              <a:t>N.E. then </a:t>
            </a:r>
            <a:r>
              <a:rPr dirty="0" sz="1400" spc="-5">
                <a:latin typeface="Arial"/>
                <a:cs typeface="Arial"/>
              </a:rPr>
              <a:t>player </a:t>
            </a:r>
            <a:r>
              <a:rPr dirty="0" sz="1400" spc="10">
                <a:latin typeface="Arial"/>
                <a:cs typeface="Arial"/>
              </a:rPr>
              <a:t>2</a:t>
            </a:r>
            <a:r>
              <a:rPr dirty="0" sz="1400" spc="-2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won’t </a:t>
            </a:r>
            <a:r>
              <a:rPr dirty="0" sz="1400">
                <a:latin typeface="Arial"/>
                <a:cs typeface="Arial"/>
              </a:rPr>
              <a:t>want </a:t>
            </a:r>
            <a:r>
              <a:rPr dirty="0" sz="1400" spc="-5">
                <a:latin typeface="Arial"/>
                <a:cs typeface="Arial"/>
              </a:rPr>
              <a:t>to  </a:t>
            </a:r>
            <a:r>
              <a:rPr dirty="0" sz="1400" spc="5">
                <a:latin typeface="Arial"/>
                <a:cs typeface="Arial"/>
              </a:rPr>
              <a:t>change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given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player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0">
                <a:latin typeface="Arial"/>
                <a:cs typeface="Arial"/>
              </a:rPr>
              <a:t>1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15">
                <a:latin typeface="Arial"/>
                <a:cs typeface="Arial"/>
              </a:rPr>
              <a:t>S</a:t>
            </a:r>
            <a:r>
              <a:rPr dirty="0" sz="1400" spc="-250">
                <a:latin typeface="Arial"/>
                <a:cs typeface="Arial"/>
              </a:rPr>
              <a:t> </a:t>
            </a:r>
            <a:r>
              <a:rPr dirty="0" baseline="-23391" sz="1425">
                <a:latin typeface="Arial"/>
                <a:cs typeface="Arial"/>
              </a:rPr>
              <a:t>1</a:t>
            </a:r>
            <a:r>
              <a:rPr dirty="0" sz="140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400" spc="5">
                <a:solidFill>
                  <a:srgbClr val="FF0000"/>
                </a:solidFill>
                <a:latin typeface="Arial"/>
                <a:cs typeface="Arial"/>
              </a:rPr>
              <a:t>Find the</a:t>
            </a:r>
            <a:r>
              <a:rPr dirty="0" sz="14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0000"/>
                </a:solidFill>
                <a:latin typeface="Arial"/>
                <a:cs typeface="Arial"/>
              </a:rPr>
              <a:t>NEs: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09655" y="2790031"/>
          <a:ext cx="1090930" cy="590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925"/>
                <a:gridCol w="533400"/>
              </a:tblGrid>
              <a:tr h="2952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-1</a:t>
                      </a:r>
                      <a:r>
                        <a:rPr dirty="0" sz="1400" spc="3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-1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-9</a:t>
                      </a:r>
                      <a:r>
                        <a:rPr dirty="0" sz="1400" spc="3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400" spc="3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-9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5">
                          <a:latin typeface="Arial"/>
                          <a:cs typeface="Arial"/>
                        </a:rPr>
                        <a:t>-6</a:t>
                      </a:r>
                      <a:r>
                        <a:rPr dirty="0" sz="1400" spc="3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5">
                          <a:latin typeface="Arial"/>
                          <a:cs typeface="Arial"/>
                        </a:rPr>
                        <a:t>-6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262305" y="2790031"/>
          <a:ext cx="1633855" cy="88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04"/>
                <a:gridCol w="299720"/>
                <a:gridCol w="243204"/>
                <a:gridCol w="290195"/>
                <a:gridCol w="243205"/>
                <a:gridCol w="299719"/>
              </a:tblGrid>
              <a:tr h="29527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09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49425" y="3776345"/>
            <a:ext cx="4216400" cy="909319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793750" indent="-171450">
              <a:lnSpc>
                <a:spcPct val="100000"/>
              </a:lnSpc>
              <a:spcBef>
                <a:spcPts val="965"/>
              </a:spcBef>
              <a:buClr>
                <a:srgbClr val="000000"/>
              </a:buClr>
              <a:buChar char="•"/>
              <a:tabLst>
                <a:tab pos="793750" algn="l"/>
              </a:tabLst>
            </a:pPr>
            <a:r>
              <a:rPr dirty="0" sz="1400">
                <a:solidFill>
                  <a:srgbClr val="3333CC"/>
                </a:solidFill>
                <a:latin typeface="Arial"/>
                <a:cs typeface="Arial"/>
              </a:rPr>
              <a:t>Is there always </a:t>
            </a:r>
            <a:r>
              <a:rPr dirty="0" sz="1400" spc="5">
                <a:solidFill>
                  <a:srgbClr val="3333CC"/>
                </a:solidFill>
                <a:latin typeface="Arial"/>
                <a:cs typeface="Arial"/>
              </a:rPr>
              <a:t>at </a:t>
            </a:r>
            <a:r>
              <a:rPr dirty="0" sz="1400">
                <a:solidFill>
                  <a:srgbClr val="3333CC"/>
                </a:solidFill>
                <a:latin typeface="Arial"/>
                <a:cs typeface="Arial"/>
              </a:rPr>
              <a:t>least </a:t>
            </a:r>
            <a:r>
              <a:rPr dirty="0" sz="1400" spc="5">
                <a:solidFill>
                  <a:srgbClr val="3333CC"/>
                </a:solidFill>
                <a:latin typeface="Arial"/>
                <a:cs typeface="Arial"/>
              </a:rPr>
              <a:t>one </a:t>
            </a:r>
            <a:r>
              <a:rPr dirty="0" sz="1400" spc="10">
                <a:solidFill>
                  <a:srgbClr val="3333CC"/>
                </a:solidFill>
                <a:latin typeface="Arial"/>
                <a:cs typeface="Arial"/>
              </a:rPr>
              <a:t>NE</a:t>
            </a:r>
            <a:r>
              <a:rPr dirty="0" sz="1400" spc="-195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3333CC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marL="793750" indent="-171450">
              <a:lnSpc>
                <a:spcPct val="100000"/>
              </a:lnSpc>
              <a:spcBef>
                <a:spcPts val="870"/>
              </a:spcBef>
              <a:buClr>
                <a:srgbClr val="000000"/>
              </a:buClr>
              <a:buChar char="•"/>
              <a:tabLst>
                <a:tab pos="793750" algn="l"/>
              </a:tabLst>
            </a:pPr>
            <a:r>
              <a:rPr dirty="0" sz="1400" spc="5">
                <a:solidFill>
                  <a:srgbClr val="00CC00"/>
                </a:solidFill>
                <a:latin typeface="Arial"/>
                <a:cs typeface="Arial"/>
              </a:rPr>
              <a:t>Can </a:t>
            </a:r>
            <a:r>
              <a:rPr dirty="0" sz="1400">
                <a:solidFill>
                  <a:srgbClr val="00CC00"/>
                </a:solidFill>
                <a:latin typeface="Arial"/>
                <a:cs typeface="Arial"/>
              </a:rPr>
              <a:t>there </a:t>
            </a:r>
            <a:r>
              <a:rPr dirty="0" sz="1400" spc="5">
                <a:solidFill>
                  <a:srgbClr val="00CC00"/>
                </a:solidFill>
                <a:latin typeface="Arial"/>
                <a:cs typeface="Arial"/>
              </a:rPr>
              <a:t>be more </a:t>
            </a:r>
            <a:r>
              <a:rPr dirty="0" sz="1400">
                <a:solidFill>
                  <a:srgbClr val="00CC00"/>
                </a:solidFill>
                <a:latin typeface="Arial"/>
                <a:cs typeface="Arial"/>
              </a:rPr>
              <a:t>than </a:t>
            </a:r>
            <a:r>
              <a:rPr dirty="0" sz="1400" spc="5">
                <a:solidFill>
                  <a:srgbClr val="00CC00"/>
                </a:solidFill>
                <a:latin typeface="Arial"/>
                <a:cs typeface="Arial"/>
              </a:rPr>
              <a:t>one </a:t>
            </a:r>
            <a:r>
              <a:rPr dirty="0" sz="1400" spc="10">
                <a:solidFill>
                  <a:srgbClr val="00CC00"/>
                </a:solidFill>
                <a:latin typeface="Arial"/>
                <a:cs typeface="Arial"/>
              </a:rPr>
              <a:t>NE</a:t>
            </a:r>
            <a:r>
              <a:rPr dirty="0" sz="1400" spc="-204">
                <a:solidFill>
                  <a:srgbClr val="00CC00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00CC00"/>
                </a:solidFill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2907665" algn="l"/>
              </a:tabLst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</a:t>
            </a:r>
            <a:r>
              <a:rPr dirty="0" sz="600" spc="5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5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	</a:t>
            </a: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15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749425" y="855027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5025" y="8550275"/>
            <a:ext cx="1320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16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7550" y="5302250"/>
            <a:ext cx="3697604" cy="6388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74725" marR="5080" indent="-962025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Example with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no NEs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among</a:t>
            </a:r>
            <a:r>
              <a:rPr dirty="0" sz="2000" spc="-114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the 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pure</a:t>
            </a:r>
            <a:r>
              <a:rPr dirty="0" sz="2000" spc="-4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strategies: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0375" y="6292850"/>
            <a:ext cx="269240" cy="6045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1</a:t>
            </a:r>
            <a:endParaRPr baseline="-23391" sz="1425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2</a:t>
            </a:r>
            <a:endParaRPr baseline="-23391" sz="1425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81230" y="6211358"/>
          <a:ext cx="1452880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  <a:gridCol w="714375"/>
              </a:tblGrid>
              <a:tr h="361950">
                <a:tc>
                  <a:txBody>
                    <a:bodyPr/>
                    <a:lstStyle/>
                    <a:p>
                      <a:pPr algn="ctr" marR="27940">
                        <a:lnSpc>
                          <a:spcPts val="385"/>
                        </a:lnSpc>
                      </a:pPr>
                      <a:r>
                        <a:rPr dirty="0" sz="140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37">
                          <a:latin typeface="Arial"/>
                          <a:cs typeface="Arial"/>
                        </a:rPr>
                        <a:t>1</a:t>
                      </a:r>
                      <a:endParaRPr baseline="-23391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ts val="385"/>
                        </a:lnSpc>
                      </a:pPr>
                      <a:r>
                        <a:rPr dirty="0" sz="1400" spc="25"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3391" sz="1425" spc="37">
                          <a:latin typeface="Arial"/>
                          <a:cs typeface="Arial"/>
                        </a:rPr>
                        <a:t>2</a:t>
                      </a:r>
                      <a:endParaRPr baseline="-23391" sz="1425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371717" y="64923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76517" y="64923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71717" y="68352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14617" y="68352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95617" y="64923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38517" y="64923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57517" y="68352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00417" y="6835245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9425" y="4568825"/>
            <a:ext cx="12731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45025" y="4568825"/>
            <a:ext cx="13208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17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81230" y="2285206"/>
          <a:ext cx="1452880" cy="73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/>
                <a:gridCol w="714375"/>
              </a:tblGrid>
              <a:tr h="3619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366395" algn="l"/>
                        </a:tabLst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	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414020" algn="l"/>
                        </a:tabLst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1	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366395" algn="l"/>
                        </a:tabLst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1	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414020" algn="l"/>
                        </a:tabLst>
                      </a:pPr>
                      <a:r>
                        <a:rPr dirty="0" sz="1400" spc="10">
                          <a:latin typeface="Arial"/>
                          <a:cs typeface="Arial"/>
                        </a:rPr>
                        <a:t>0	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49450" y="1320800"/>
            <a:ext cx="3773804" cy="15951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12825" marR="43180" indent="-962025">
              <a:lnSpc>
                <a:spcPct val="100000"/>
              </a:lnSpc>
              <a:spcBef>
                <a:spcPts val="125"/>
              </a:spcBef>
            </a:pP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Example with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no NEs </a:t>
            </a:r>
            <a:r>
              <a:rPr dirty="0" sz="2000" spc="-5">
                <a:solidFill>
                  <a:srgbClr val="006600"/>
                </a:solidFill>
                <a:latin typeface="Arial"/>
                <a:cs typeface="Arial"/>
              </a:rPr>
              <a:t>among</a:t>
            </a:r>
            <a:r>
              <a:rPr dirty="0" sz="2000" spc="-114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6600"/>
                </a:solidFill>
                <a:latin typeface="Arial"/>
                <a:cs typeface="Arial"/>
              </a:rPr>
              <a:t>the 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pure</a:t>
            </a:r>
            <a:r>
              <a:rPr dirty="0" sz="2000" spc="-45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6600"/>
                </a:solidFill>
                <a:latin typeface="Arial"/>
                <a:cs typeface="Arial"/>
              </a:rPr>
              <a:t>strategies:</a:t>
            </a:r>
            <a:endParaRPr sz="2000">
              <a:latin typeface="Arial"/>
              <a:cs typeface="Arial"/>
            </a:endParaRPr>
          </a:p>
          <a:p>
            <a:pPr algn="ctr" marL="311150">
              <a:lnSpc>
                <a:spcPct val="100000"/>
              </a:lnSpc>
              <a:spcBef>
                <a:spcPts val="975"/>
              </a:spcBef>
              <a:tabLst>
                <a:tab pos="1035050" algn="l"/>
              </a:tabLst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1	</a:t>
            </a: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2</a:t>
            </a:r>
            <a:endParaRPr baseline="-23391" sz="1425">
              <a:latin typeface="Arial"/>
              <a:cs typeface="Arial"/>
            </a:endParaRPr>
          </a:p>
          <a:p>
            <a:pPr algn="ctr" marR="1395095">
              <a:lnSpc>
                <a:spcPct val="100000"/>
              </a:lnSpc>
              <a:spcBef>
                <a:spcPts val="345"/>
              </a:spcBef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1</a:t>
            </a:r>
            <a:endParaRPr baseline="-23391" sz="1425">
              <a:latin typeface="Arial"/>
              <a:cs typeface="Arial"/>
            </a:endParaRPr>
          </a:p>
          <a:p>
            <a:pPr algn="ctr" marR="1395095">
              <a:lnSpc>
                <a:spcPct val="100000"/>
              </a:lnSpc>
              <a:spcBef>
                <a:spcPts val="1170"/>
              </a:spcBef>
            </a:pPr>
            <a:r>
              <a:rPr dirty="0" sz="1400" spc="25">
                <a:latin typeface="Arial"/>
                <a:cs typeface="Arial"/>
              </a:rPr>
              <a:t>S</a:t>
            </a:r>
            <a:r>
              <a:rPr dirty="0" baseline="-23391" sz="1425" spc="37">
                <a:latin typeface="Arial"/>
                <a:cs typeface="Arial"/>
              </a:rPr>
              <a:t>2</a:t>
            </a:r>
            <a:endParaRPr baseline="-23391" sz="1425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71717" y="25661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76517" y="25661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71717" y="29090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14617" y="29090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95617" y="25661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38517" y="25661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57517" y="29090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00417" y="2909093"/>
            <a:ext cx="228600" cy="38100"/>
          </a:xfrm>
          <a:custGeom>
            <a:avLst/>
            <a:gdLst/>
            <a:ahLst/>
            <a:cxnLst/>
            <a:rect l="l" t="t" r="r" b="b"/>
            <a:pathLst>
              <a:path w="228600" h="38100">
                <a:moveTo>
                  <a:pt x="0" y="0"/>
                </a:moveTo>
                <a:lnTo>
                  <a:pt x="6548" y="13989"/>
                </a:lnTo>
                <a:lnTo>
                  <a:pt x="23812" y="26193"/>
                </a:lnTo>
                <a:lnTo>
                  <a:pt x="48220" y="34825"/>
                </a:lnTo>
                <a:lnTo>
                  <a:pt x="76200" y="38100"/>
                </a:lnTo>
                <a:lnTo>
                  <a:pt x="152400" y="38100"/>
                </a:lnTo>
                <a:lnTo>
                  <a:pt x="180379" y="34825"/>
                </a:lnTo>
                <a:lnTo>
                  <a:pt x="204787" y="26193"/>
                </a:lnTo>
                <a:lnTo>
                  <a:pt x="222051" y="13989"/>
                </a:ln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00200" y="132397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62125" y="8550275"/>
            <a:ext cx="12604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Copyright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©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2001, Andrew </a:t>
            </a:r>
            <a:r>
              <a:rPr dirty="0" sz="600">
                <a:solidFill>
                  <a:srgbClr val="1B1B1B"/>
                </a:solidFill>
                <a:latin typeface="Arial"/>
                <a:cs typeface="Arial"/>
              </a:rPr>
              <a:t>W.</a:t>
            </a:r>
            <a:r>
              <a:rPr dirty="0" sz="600" spc="1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dirty="0" sz="600" spc="-5">
                <a:solidFill>
                  <a:srgbClr val="1B1B1B"/>
                </a:solidFill>
                <a:latin typeface="Arial"/>
                <a:cs typeface="Arial"/>
              </a:rPr>
              <a:t>Moore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57725" y="8550275"/>
            <a:ext cx="13081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latin typeface="Arial"/>
                <a:cs typeface="Arial"/>
              </a:rPr>
              <a:t>Non-Zero-Sum Game Theory: Slide</a:t>
            </a:r>
            <a:r>
              <a:rPr dirty="0" sz="600" spc="10">
                <a:latin typeface="Arial"/>
                <a:cs typeface="Arial"/>
              </a:rPr>
              <a:t> </a:t>
            </a:r>
            <a:r>
              <a:rPr dirty="0" sz="600" spc="-40">
                <a:latin typeface="Arial"/>
                <a:cs typeface="Arial"/>
              </a:rPr>
              <a:t>18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2425" y="5235575"/>
            <a:ext cx="4540250" cy="3143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30350" marR="496570" indent="-1123950">
              <a:lnSpc>
                <a:spcPct val="104700"/>
              </a:lnSpc>
            </a:pP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2-player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mixed </a:t>
            </a:r>
            <a:r>
              <a:rPr dirty="0" sz="2150" spc="15">
                <a:solidFill>
                  <a:srgbClr val="006600"/>
                </a:solidFill>
                <a:latin typeface="Arial"/>
                <a:cs typeface="Arial"/>
              </a:rPr>
              <a:t>strategy </a:t>
            </a:r>
            <a:r>
              <a:rPr dirty="0" sz="2150" spc="20">
                <a:solidFill>
                  <a:srgbClr val="006600"/>
                </a:solidFill>
                <a:latin typeface="Arial"/>
                <a:cs typeface="Arial"/>
              </a:rPr>
              <a:t>Nash  Equilibrium</a:t>
            </a:r>
            <a:endParaRPr sz="2150">
              <a:latin typeface="Arial"/>
              <a:cs typeface="Arial"/>
            </a:endParaRPr>
          </a:p>
          <a:p>
            <a:pPr marL="196850" marR="259079" indent="-171450">
              <a:lnSpc>
                <a:spcPct val="100000"/>
              </a:lnSpc>
              <a:spcBef>
                <a:spcPts val="645"/>
              </a:spcBef>
            </a:pP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 spc="-10">
                <a:latin typeface="Arial"/>
                <a:cs typeface="Arial"/>
              </a:rPr>
              <a:t>pair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10">
                <a:latin typeface="Arial"/>
                <a:cs typeface="Arial"/>
              </a:rPr>
              <a:t>mixed </a:t>
            </a:r>
            <a:r>
              <a:rPr dirty="0" sz="2000" spc="-15">
                <a:latin typeface="Arial"/>
                <a:cs typeface="Arial"/>
              </a:rPr>
              <a:t>strategies </a:t>
            </a:r>
            <a:r>
              <a:rPr dirty="0" sz="2000" spc="40">
                <a:latin typeface="Arial"/>
                <a:cs typeface="Arial"/>
              </a:rPr>
              <a:t>(M</a:t>
            </a:r>
            <a:r>
              <a:rPr dirty="0" baseline="-22633" sz="2025" spc="60">
                <a:latin typeface="Arial"/>
                <a:cs typeface="Arial"/>
              </a:rPr>
              <a:t>A </a:t>
            </a:r>
            <a:r>
              <a:rPr dirty="0" sz="2000" spc="5">
                <a:latin typeface="Arial"/>
                <a:cs typeface="Arial"/>
              </a:rPr>
              <a:t>, </a:t>
            </a:r>
            <a:r>
              <a:rPr dirty="0" sz="2000" spc="15">
                <a:latin typeface="Arial"/>
                <a:cs typeface="Arial"/>
              </a:rPr>
              <a:t>M</a:t>
            </a:r>
            <a:r>
              <a:rPr dirty="0" baseline="-22633" sz="2025" spc="22">
                <a:latin typeface="Arial"/>
                <a:cs typeface="Arial"/>
              </a:rPr>
              <a:t>B</a:t>
            </a:r>
            <a:r>
              <a:rPr dirty="0" sz="2000" spc="15">
                <a:latin typeface="Arial"/>
                <a:cs typeface="Arial"/>
              </a:rPr>
              <a:t>)  </a:t>
            </a:r>
            <a:r>
              <a:rPr dirty="0" sz="2000" spc="-5">
                <a:latin typeface="Arial"/>
                <a:cs typeface="Arial"/>
              </a:rPr>
              <a:t>are </a:t>
            </a:r>
            <a:r>
              <a:rPr dirty="0" sz="2000" spc="10">
                <a:latin typeface="Arial"/>
                <a:cs typeface="Arial"/>
              </a:rPr>
              <a:t>a </a:t>
            </a:r>
            <a:r>
              <a:rPr dirty="0" sz="2000">
                <a:solidFill>
                  <a:srgbClr val="3333CC"/>
                </a:solidFill>
                <a:latin typeface="Arial"/>
                <a:cs typeface="Arial"/>
              </a:rPr>
              <a:t>Nash </a:t>
            </a:r>
            <a:r>
              <a:rPr dirty="0" sz="2000" spc="-5">
                <a:solidFill>
                  <a:srgbClr val="3333CC"/>
                </a:solidFill>
                <a:latin typeface="Arial"/>
                <a:cs typeface="Arial"/>
              </a:rPr>
              <a:t>Equilibrium</a:t>
            </a:r>
            <a:r>
              <a:rPr dirty="0" sz="2000" spc="2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iff</a:t>
            </a:r>
            <a:endParaRPr sz="2000">
              <a:latin typeface="Arial"/>
              <a:cs typeface="Arial"/>
            </a:endParaRPr>
          </a:p>
          <a:p>
            <a:pPr marL="454025" marR="30480" indent="-142875">
              <a:lnSpc>
                <a:spcPct val="100000"/>
              </a:lnSpc>
              <a:spcBef>
                <a:spcPts val="600"/>
              </a:spcBef>
              <a:buChar char="•"/>
              <a:tabLst>
                <a:tab pos="454025" algn="l"/>
              </a:tabLst>
            </a:pPr>
            <a:r>
              <a:rPr dirty="0" sz="2000" spc="25">
                <a:latin typeface="Arial"/>
                <a:cs typeface="Arial"/>
              </a:rPr>
              <a:t>M</a:t>
            </a:r>
            <a:r>
              <a:rPr dirty="0" baseline="-22633" sz="2025" spc="37">
                <a:latin typeface="Arial"/>
                <a:cs typeface="Arial"/>
              </a:rPr>
              <a:t>A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player </a:t>
            </a:r>
            <a:r>
              <a:rPr dirty="0" sz="2000" spc="-5">
                <a:latin typeface="Arial"/>
                <a:cs typeface="Arial"/>
              </a:rPr>
              <a:t>A’s best mixed </a:t>
            </a:r>
            <a:r>
              <a:rPr dirty="0" sz="2000" spc="-10">
                <a:latin typeface="Arial"/>
                <a:cs typeface="Arial"/>
              </a:rPr>
              <a:t>strategy  </a:t>
            </a:r>
            <a:r>
              <a:rPr dirty="0" sz="2000" spc="-5">
                <a:latin typeface="Arial"/>
                <a:cs typeface="Arial"/>
              </a:rPr>
              <a:t>response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40">
                <a:latin typeface="Arial"/>
                <a:cs typeface="Arial"/>
              </a:rPr>
              <a:t>M</a:t>
            </a:r>
            <a:r>
              <a:rPr dirty="0" baseline="-22633" sz="2025" spc="60">
                <a:latin typeface="Arial"/>
                <a:cs typeface="Arial"/>
              </a:rPr>
              <a:t>B</a:t>
            </a:r>
            <a:endParaRPr baseline="-22633" sz="2025">
              <a:latin typeface="Arial"/>
              <a:cs typeface="Arial"/>
            </a:endParaRPr>
          </a:p>
          <a:p>
            <a:pPr algn="ctr" marL="254000">
              <a:lnSpc>
                <a:spcPct val="100000"/>
              </a:lnSpc>
              <a:spcBef>
                <a:spcPts val="600"/>
              </a:spcBef>
            </a:pPr>
            <a:r>
              <a:rPr dirty="0" sz="2000" spc="-1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454025" marR="30480" indent="-142875">
              <a:lnSpc>
                <a:spcPct val="100000"/>
              </a:lnSpc>
              <a:spcBef>
                <a:spcPts val="600"/>
              </a:spcBef>
              <a:buChar char="•"/>
              <a:tabLst>
                <a:tab pos="454025" algn="l"/>
              </a:tabLst>
            </a:pPr>
            <a:r>
              <a:rPr dirty="0" sz="2000" spc="25">
                <a:latin typeface="Arial"/>
                <a:cs typeface="Arial"/>
              </a:rPr>
              <a:t>M</a:t>
            </a:r>
            <a:r>
              <a:rPr dirty="0" baseline="-22633" sz="2025" spc="37">
                <a:latin typeface="Arial"/>
                <a:cs typeface="Arial"/>
              </a:rPr>
              <a:t>B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 spc="-10">
                <a:latin typeface="Arial"/>
                <a:cs typeface="Arial"/>
              </a:rPr>
              <a:t>player B’s best mixed </a:t>
            </a:r>
            <a:r>
              <a:rPr dirty="0" sz="2000" spc="-15">
                <a:latin typeface="Arial"/>
                <a:cs typeface="Arial"/>
              </a:rPr>
              <a:t>strategy  </a:t>
            </a:r>
            <a:r>
              <a:rPr dirty="0" sz="2000" spc="-5">
                <a:latin typeface="Arial"/>
                <a:cs typeface="Arial"/>
              </a:rPr>
              <a:t>response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40">
                <a:latin typeface="Arial"/>
                <a:cs typeface="Arial"/>
              </a:rPr>
              <a:t>M</a:t>
            </a:r>
            <a:r>
              <a:rPr dirty="0" baseline="-22633" sz="2025" spc="60">
                <a:latin typeface="Arial"/>
                <a:cs typeface="Arial"/>
              </a:rPr>
              <a:t>A</a:t>
            </a:r>
            <a:endParaRPr baseline="-22633" sz="2025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00200" y="5305425"/>
            <a:ext cx="4562475" cy="3419475"/>
          </a:xfrm>
          <a:custGeom>
            <a:avLst/>
            <a:gdLst/>
            <a:ahLst/>
            <a:cxnLst/>
            <a:rect l="l" t="t" r="r" b="b"/>
            <a:pathLst>
              <a:path w="4562475" h="3419475">
                <a:moveTo>
                  <a:pt x="0" y="3419475"/>
                </a:moveTo>
                <a:lnTo>
                  <a:pt x="4562475" y="3419475"/>
                </a:lnTo>
                <a:lnTo>
                  <a:pt x="4562475" y="0"/>
                </a:lnTo>
                <a:lnTo>
                  <a:pt x="0" y="0"/>
                </a:lnTo>
                <a:lnTo>
                  <a:pt x="0" y="34194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awm</dc:creator>
  <dc:title>nonzerosum06.PDF</dc:title>
  <dcterms:created xsi:type="dcterms:W3CDTF">2019-03-23T11:38:51Z</dcterms:created>
  <dcterms:modified xsi:type="dcterms:W3CDTF">2019-03-23T11:38:51Z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2002-09-25T00:00:00Z</vt:filetime>
  </property>
  <property fmtid="{D5CDD505-2E9C-101B-9397-08002B2CF9AE}" pid="3" name="Creator">
    <vt:lpwstr>Microsoft PowerPoint - [nonzerosum06.ppt]</vt:lpwstr>
  </property>
  <property fmtid="{D5CDD505-2E9C-101B-9397-08002B2CF9AE}" pid="4" name="LastSaved">
    <vt:filetime>2002-09-25T00:00:00Z</vt:filetime>
  </property>
</Properties>
</file>