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3623" y="1203452"/>
            <a:ext cx="1395095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7520" y="1919731"/>
            <a:ext cx="4277359" cy="2299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1030" y="9570893"/>
            <a:ext cx="232409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49394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720" y="1927352"/>
            <a:ext cx="35915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41655" marR="5080" indent="-529590">
              <a:lnSpc>
                <a:spcPct val="100000"/>
              </a:lnSpc>
              <a:spcBef>
                <a:spcPts val="100"/>
              </a:spcBef>
            </a:pPr>
            <a:r>
              <a:rPr dirty="0" sz="2700" spc="-5" b="1">
                <a:latin typeface="Tahoma"/>
                <a:cs typeface="Tahoma"/>
              </a:rPr>
              <a:t>Probability Densities  in Data Mining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0" y="2874517"/>
            <a:ext cx="2158365" cy="134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7510" marR="389890">
              <a:lnSpc>
                <a:spcPct val="1196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Andrew W.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Moore  </a:t>
            </a:r>
            <a:r>
              <a:rPr dirty="0" sz="1200" spc="-5" b="1">
                <a:latin typeface="Tahoma"/>
                <a:cs typeface="Tahoma"/>
              </a:rPr>
              <a:t>Professor</a:t>
            </a:r>
            <a:endParaRPr sz="1200">
              <a:latin typeface="Tahoma"/>
              <a:cs typeface="Tahoma"/>
            </a:endParaRPr>
          </a:p>
          <a:p>
            <a:pPr algn="ctr" marL="12700" marR="5080">
              <a:lnSpc>
                <a:spcPct val="119600"/>
              </a:lnSpc>
              <a:spcBef>
                <a:spcPts val="5"/>
              </a:spcBef>
            </a:pPr>
            <a:r>
              <a:rPr dirty="0" sz="1200" spc="-5" b="1">
                <a:latin typeface="Tahoma"/>
                <a:cs typeface="Tahoma"/>
              </a:rPr>
              <a:t>School of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Computer</a:t>
            </a:r>
            <a:r>
              <a:rPr dirty="0" sz="1200" spc="1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Science </a:t>
            </a:r>
            <a:r>
              <a:rPr dirty="0" sz="1200" spc="-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Carnegie Mellon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University</a:t>
            </a:r>
            <a:endParaRPr sz="1200">
              <a:latin typeface="Tahoma"/>
              <a:cs typeface="Tahoma"/>
            </a:endParaRPr>
          </a:p>
          <a:p>
            <a:pPr algn="ctr" marL="532130" marR="525145">
              <a:lnSpc>
                <a:spcPct val="120600"/>
              </a:lnSpc>
              <a:spcBef>
                <a:spcPts val="10"/>
              </a:spcBef>
            </a:pPr>
            <a:r>
              <a:rPr dirty="0" sz="800" spc="-5">
                <a:latin typeface="Tahoma"/>
                <a:cs typeface="Tahoma"/>
                <a:hlinkClick r:id="rId2"/>
              </a:rPr>
              <a:t>www.cs.cmu.edu/~awm 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  <a:hlinkClick r:id="rId3"/>
              </a:rPr>
              <a:t>awm@cs.cmu.edu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800" spc="-5">
                <a:latin typeface="Tahoma"/>
                <a:cs typeface="Tahoma"/>
              </a:rPr>
              <a:t>412-268-7599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2872" y="2977895"/>
            <a:ext cx="1257300" cy="11144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6990" marR="39370">
              <a:lnSpc>
                <a:spcPct val="100000"/>
              </a:lnSpc>
              <a:spcBef>
                <a:spcPts val="175"/>
              </a:spcBef>
            </a:pPr>
            <a:r>
              <a:rPr dirty="0" sz="500" spc="-5">
                <a:latin typeface="Tahoma"/>
                <a:cs typeface="Tahoma"/>
              </a:rPr>
              <a:t>Note to other teachers and users of  these slides. Andrew would be delighted  if you found this source material useful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giving your own lectures. Feel free to </a:t>
            </a:r>
            <a:r>
              <a:rPr dirty="0" sz="500" spc="-10">
                <a:latin typeface="Tahoma"/>
                <a:cs typeface="Tahoma"/>
              </a:rPr>
              <a:t>use  </a:t>
            </a:r>
            <a:r>
              <a:rPr dirty="0" sz="500" spc="-5">
                <a:latin typeface="Tahoma"/>
                <a:cs typeface="Tahoma"/>
              </a:rPr>
              <a:t>these slides verbatim, or to modify them  to fit your own needs. PowerPoint  originals are available. If you make use  of a significant portion of these slides in  your own lecture, please include this  message, or the following link to the  source repository of Andrew’s tutorials:  </a:t>
            </a:r>
            <a:r>
              <a:rPr dirty="0" u="sng" sz="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-5">
                <a:latin typeface="Tahoma"/>
                <a:cs typeface="Tahoma"/>
              </a:rPr>
              <a:t>.  Comments and corrections gratefully  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079" y="8726678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220" y="5603477"/>
            <a:ext cx="4079240" cy="212725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92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Probability Densities in Data</a:t>
            </a:r>
            <a:r>
              <a:rPr dirty="0" sz="2000" spc="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Mining</a:t>
            </a:r>
            <a:endParaRPr sz="20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Why </a:t>
            </a:r>
            <a:r>
              <a:rPr dirty="0" sz="1600" spc="-5">
                <a:latin typeface="Tahoma"/>
                <a:cs typeface="Tahoma"/>
              </a:rPr>
              <a:t>we should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care</a:t>
            </a:r>
            <a:endParaRPr sz="1600">
              <a:latin typeface="Tahoma"/>
              <a:cs typeface="Tahoma"/>
            </a:endParaRPr>
          </a:p>
          <a:p>
            <a:pPr marL="171450" marR="147955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Notation and Fundamentals of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continuous  </a:t>
            </a:r>
            <a:r>
              <a:rPr dirty="0" sz="1600" spc="-5">
                <a:latin typeface="Tahoma"/>
                <a:cs typeface="Tahoma"/>
              </a:rPr>
              <a:t>PDFs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Multivariate continuous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PDFs</a:t>
            </a:r>
            <a:endParaRPr sz="16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Combining continuous and discrete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random  variables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8445" y="1348230"/>
            <a:ext cx="30962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Expectation of </a:t>
            </a:r>
            <a:r>
              <a:rPr dirty="0"/>
              <a:t>a</a:t>
            </a:r>
            <a:r>
              <a:rPr dirty="0" spc="-75"/>
              <a:t> </a:t>
            </a:r>
            <a:r>
              <a:rPr dirty="0" spc="-5"/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993804" y="2012509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24020" y="1729230"/>
            <a:ext cx="1755139" cy="1132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89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Symbol"/>
                <a:cs typeface="Symbol"/>
              </a:rPr>
              <a:t></a:t>
            </a:r>
            <a:r>
              <a:rPr dirty="0" sz="1000" spc="-5">
                <a:latin typeface="Tahoma"/>
                <a:cs typeface="Tahoma"/>
              </a:rPr>
              <a:t>=E[f(X)]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expected  value of f(x) where </a:t>
            </a:r>
            <a:r>
              <a:rPr dirty="0" sz="1000">
                <a:latin typeface="Tahoma"/>
                <a:cs typeface="Tahoma"/>
              </a:rPr>
              <a:t>x is </a:t>
            </a:r>
            <a:r>
              <a:rPr dirty="0" sz="1000" spc="-5">
                <a:latin typeface="Tahoma"/>
                <a:cs typeface="Tahoma"/>
              </a:rPr>
              <a:t>drawn  </a:t>
            </a:r>
            <a:r>
              <a:rPr dirty="0" sz="1000">
                <a:latin typeface="Tahoma"/>
                <a:cs typeface="Tahoma"/>
              </a:rPr>
              <a:t>from X’s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distribution.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average value we’d see  </a:t>
            </a:r>
            <a:r>
              <a:rPr dirty="0" sz="1000">
                <a:latin typeface="Tahoma"/>
                <a:cs typeface="Tahoma"/>
              </a:rPr>
              <a:t>if </a:t>
            </a:r>
            <a:r>
              <a:rPr dirty="0" sz="1000" spc="-5">
                <a:latin typeface="Tahoma"/>
                <a:cs typeface="Tahoma"/>
              </a:rPr>
              <a:t>we took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very </a:t>
            </a:r>
            <a:r>
              <a:rPr dirty="0" sz="1000">
                <a:latin typeface="Tahoma"/>
                <a:cs typeface="Tahoma"/>
              </a:rPr>
              <a:t>large </a:t>
            </a:r>
            <a:r>
              <a:rPr dirty="0" sz="1000" spc="-5">
                <a:latin typeface="Tahoma"/>
                <a:cs typeface="Tahoma"/>
              </a:rPr>
              <a:t>number  </a:t>
            </a:r>
            <a:r>
              <a:rPr dirty="0" sz="1000">
                <a:latin typeface="Tahoma"/>
                <a:cs typeface="Tahoma"/>
              </a:rPr>
              <a:t>of random </a:t>
            </a:r>
            <a:r>
              <a:rPr dirty="0" sz="1000" spc="-5">
                <a:latin typeface="Tahoma"/>
                <a:cs typeface="Tahoma"/>
              </a:rPr>
              <a:t>samples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f(X)</a:t>
            </a:r>
            <a:endParaRPr sz="1000">
              <a:latin typeface="Tahoma"/>
              <a:cs typeface="Tahoma"/>
            </a:endParaRPr>
          </a:p>
          <a:p>
            <a:pPr marL="548005">
              <a:lnSpc>
                <a:spcPts val="900"/>
              </a:lnSpc>
            </a:pPr>
            <a:r>
              <a:rPr dirty="0" sz="750" spc="25">
                <a:latin typeface="Symbol"/>
                <a:cs typeface="Symbol"/>
              </a:rPr>
              <a:t></a:t>
            </a:r>
            <a:endParaRPr sz="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4388" y="2668197"/>
            <a:ext cx="1390015" cy="57531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10"/>
              </a:spcBef>
              <a:tabLst>
                <a:tab pos="400050" algn="l"/>
              </a:tabLst>
            </a:pPr>
            <a:r>
              <a:rPr dirty="0" sz="1400" spc="-35" i="1">
                <a:latin typeface="Symbol"/>
                <a:cs typeface="Symbol"/>
              </a:rPr>
              <a:t></a:t>
            </a:r>
            <a:r>
              <a:rPr dirty="0" sz="1400" spc="75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	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517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f 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)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) </a:t>
            </a:r>
            <a:r>
              <a:rPr dirty="0" sz="1350" spc="-5" i="1">
                <a:latin typeface="Times New Roman"/>
                <a:cs typeface="Times New Roman"/>
              </a:rPr>
              <a:t>dx</a:t>
            </a:r>
            <a:endParaRPr sz="13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305"/>
              </a:spcBef>
            </a:pPr>
            <a:r>
              <a:rPr dirty="0" sz="750" spc="40" i="1">
                <a:latin typeface="Times New Roman"/>
                <a:cs typeface="Times New Roman"/>
              </a:rPr>
              <a:t>x</a:t>
            </a:r>
            <a:r>
              <a:rPr dirty="0" sz="750" spc="40">
                <a:latin typeface="Symbol"/>
                <a:cs typeface="Symbol"/>
              </a:rPr>
              <a:t></a:t>
            </a:r>
            <a:endParaRPr sz="7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300" y="22539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2297" y="3374382"/>
            <a:ext cx="4133215" cy="126936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766695">
              <a:lnSpc>
                <a:spcPct val="100000"/>
              </a:lnSpc>
              <a:spcBef>
                <a:spcPts val="355"/>
              </a:spcBef>
            </a:pPr>
            <a:r>
              <a:rPr dirty="0" sz="1000" spc="-5">
                <a:latin typeface="Tahoma"/>
                <a:cs typeface="Tahoma"/>
              </a:rPr>
              <a:t>Note that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general:</a:t>
            </a:r>
            <a:endParaRPr sz="1000">
              <a:latin typeface="Tahoma"/>
              <a:cs typeface="Tahoma"/>
            </a:endParaRPr>
          </a:p>
          <a:p>
            <a:pPr marL="2787650">
              <a:lnSpc>
                <a:spcPct val="100000"/>
              </a:lnSpc>
              <a:spcBef>
                <a:spcPts val="340"/>
              </a:spcBef>
            </a:pPr>
            <a:r>
              <a:rPr dirty="0" sz="1350" spc="-5" i="1">
                <a:latin typeface="Times New Roman"/>
                <a:cs typeface="Times New Roman"/>
              </a:rPr>
              <a:t>E</a:t>
            </a:r>
            <a:r>
              <a:rPr dirty="0" sz="1350" spc="-5">
                <a:latin typeface="Times New Roman"/>
                <a:cs typeface="Times New Roman"/>
              </a:rPr>
              <a:t>[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f</a:t>
            </a:r>
            <a:r>
              <a:rPr dirty="0" sz="1350" spc="-35" i="1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(</a:t>
            </a:r>
            <a:r>
              <a:rPr dirty="0" sz="1350" spc="30" i="1">
                <a:latin typeface="Times New Roman"/>
                <a:cs typeface="Times New Roman"/>
              </a:rPr>
              <a:t>x</a:t>
            </a:r>
            <a:r>
              <a:rPr dirty="0" sz="1350" spc="30">
                <a:latin typeface="Times New Roman"/>
                <a:cs typeface="Times New Roman"/>
              </a:rPr>
              <a:t>)]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</a:t>
            </a:r>
            <a:r>
              <a:rPr dirty="0" sz="1350" spc="225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f</a:t>
            </a:r>
            <a:r>
              <a:rPr dirty="0" sz="1350" spc="-30" i="1">
                <a:latin typeface="Times New Roman"/>
                <a:cs typeface="Times New Roman"/>
              </a:rPr>
              <a:t> </a:t>
            </a:r>
            <a:r>
              <a:rPr dirty="0" sz="1350" spc="20">
                <a:latin typeface="Times New Roman"/>
                <a:cs typeface="Times New Roman"/>
              </a:rPr>
              <a:t>(</a:t>
            </a:r>
            <a:r>
              <a:rPr dirty="0" sz="1350" spc="20" i="1">
                <a:latin typeface="Times New Roman"/>
                <a:cs typeface="Times New Roman"/>
              </a:rPr>
              <a:t>E</a:t>
            </a:r>
            <a:r>
              <a:rPr dirty="0" sz="1350" spc="20">
                <a:latin typeface="Times New Roman"/>
                <a:cs typeface="Times New Roman"/>
              </a:rPr>
              <a:t>[</a:t>
            </a:r>
            <a:r>
              <a:rPr dirty="0" sz="1350" spc="-204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X</a:t>
            </a:r>
            <a:r>
              <a:rPr dirty="0" sz="1350" spc="-114" i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])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7811" y="2927905"/>
            <a:ext cx="1432560" cy="66421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990"/>
              </a:spcBef>
            </a:pPr>
            <a:r>
              <a:rPr dirty="0" sz="1350" spc="10" i="1">
                <a:latin typeface="Times New Roman"/>
                <a:cs typeface="Times New Roman"/>
              </a:rPr>
              <a:t>E</a:t>
            </a:r>
            <a:r>
              <a:rPr dirty="0" sz="1350" spc="10">
                <a:latin typeface="Times New Roman"/>
                <a:cs typeface="Times New Roman"/>
              </a:rPr>
              <a:t>[age</a:t>
            </a:r>
            <a:r>
              <a:rPr dirty="0" baseline="44444" sz="1125" spc="15">
                <a:latin typeface="Times New Roman"/>
                <a:cs typeface="Times New Roman"/>
              </a:rPr>
              <a:t>2</a:t>
            </a:r>
            <a:r>
              <a:rPr dirty="0" baseline="44444" sz="1125" spc="-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]</a:t>
            </a:r>
            <a:r>
              <a:rPr dirty="0" sz="1350" spc="-105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</a:t>
            </a:r>
            <a:r>
              <a:rPr dirty="0" sz="1350" spc="-18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1786.64</a:t>
            </a:r>
            <a:endParaRPr sz="13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94"/>
              </a:spcBef>
            </a:pPr>
            <a:r>
              <a:rPr dirty="0" sz="1350" spc="15">
                <a:latin typeface="Times New Roman"/>
                <a:cs typeface="Times New Roman"/>
              </a:rPr>
              <a:t>(</a:t>
            </a:r>
            <a:r>
              <a:rPr dirty="0" sz="1350" spc="15" i="1">
                <a:latin typeface="Times New Roman"/>
                <a:cs typeface="Times New Roman"/>
              </a:rPr>
              <a:t>E</a:t>
            </a:r>
            <a:r>
              <a:rPr dirty="0" sz="1350" spc="15">
                <a:latin typeface="Times New Roman"/>
                <a:cs typeface="Times New Roman"/>
              </a:rPr>
              <a:t>[age])</a:t>
            </a:r>
            <a:r>
              <a:rPr dirty="0" baseline="44444" sz="1125" spc="22">
                <a:latin typeface="Times New Roman"/>
                <a:cs typeface="Times New Roman"/>
              </a:rPr>
              <a:t>2 </a:t>
            </a:r>
            <a:r>
              <a:rPr dirty="0" sz="1350">
                <a:latin typeface="Symbol"/>
                <a:cs typeface="Symbol"/>
              </a:rPr>
              <a:t></a:t>
            </a:r>
            <a:r>
              <a:rPr dirty="0" sz="1350" spc="-17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1288.62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3804" y="6189792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06415" y="5425711"/>
            <a:ext cx="1308100" cy="111696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88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Variance</a:t>
            </a:r>
            <a:endParaRPr sz="2200">
              <a:latin typeface="Tahoma"/>
              <a:cs typeface="Tahoma"/>
            </a:endParaRPr>
          </a:p>
          <a:p>
            <a:pPr marL="25400" marR="20002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Symbol"/>
                <a:cs typeface="Symbol"/>
              </a:rPr>
              <a:t></a:t>
            </a:r>
            <a:r>
              <a:rPr dirty="0" baseline="25641" sz="975">
                <a:latin typeface="Tahoma"/>
                <a:cs typeface="Tahoma"/>
              </a:rPr>
              <a:t>2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Var[X]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 expected squared  </a:t>
            </a:r>
            <a:r>
              <a:rPr dirty="0" sz="1000">
                <a:latin typeface="Tahoma"/>
                <a:cs typeface="Tahoma"/>
              </a:rPr>
              <a:t>difference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between  </a:t>
            </a:r>
            <a:r>
              <a:rPr dirty="0" sz="1000">
                <a:latin typeface="Tahoma"/>
                <a:cs typeface="Tahoma"/>
              </a:rPr>
              <a:t>x </a:t>
            </a:r>
            <a:r>
              <a:rPr dirty="0" sz="1000" spc="-5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E[X]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4597" y="6131326"/>
            <a:ext cx="8445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25">
                <a:latin typeface="Symbol"/>
                <a:cs typeface="Symbol"/>
              </a:rPr>
              <a:t>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1300" y="64312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87520" y="6083476"/>
            <a:ext cx="1781810" cy="156400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810"/>
              </a:spcBef>
              <a:tabLst>
                <a:tab pos="498475" algn="l"/>
              </a:tabLst>
            </a:pPr>
            <a:r>
              <a:rPr dirty="0" sz="1400" spc="-35" i="1">
                <a:latin typeface="Symbol"/>
                <a:cs typeface="Symbol"/>
              </a:rPr>
              <a:t></a:t>
            </a:r>
            <a:r>
              <a:rPr dirty="0" sz="1400" spc="-55" i="1">
                <a:latin typeface="Times New Roman"/>
                <a:cs typeface="Times New Roman"/>
              </a:rPr>
              <a:t> </a:t>
            </a:r>
            <a:r>
              <a:rPr dirty="0" baseline="44444" sz="1125" spc="22">
                <a:latin typeface="Times New Roman"/>
                <a:cs typeface="Times New Roman"/>
              </a:rPr>
              <a:t>2 </a:t>
            </a:r>
            <a:r>
              <a:rPr dirty="0" baseline="44444" sz="1125" spc="7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	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465">
                <a:latin typeface="Times New Roman"/>
                <a:cs typeface="Times New Roman"/>
              </a:rPr>
              <a:t> 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x</a:t>
            </a:r>
            <a:r>
              <a:rPr dirty="0" sz="1350" spc="-100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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400" spc="-35" i="1">
                <a:latin typeface="Symbol"/>
                <a:cs typeface="Symbol"/>
              </a:rPr>
              <a:t></a:t>
            </a:r>
            <a:r>
              <a:rPr dirty="0" sz="1400" spc="-225" i="1">
                <a:latin typeface="Times New Roman"/>
                <a:cs typeface="Times New Roman"/>
              </a:rPr>
              <a:t> </a:t>
            </a:r>
            <a:r>
              <a:rPr dirty="0" sz="1350" spc="40">
                <a:latin typeface="Times New Roman"/>
                <a:cs typeface="Times New Roman"/>
              </a:rPr>
              <a:t>)</a:t>
            </a:r>
            <a:r>
              <a:rPr dirty="0" baseline="44444" sz="1125" spc="60">
                <a:latin typeface="Times New Roman"/>
                <a:cs typeface="Times New Roman"/>
              </a:rPr>
              <a:t>2</a:t>
            </a:r>
            <a:r>
              <a:rPr dirty="0" baseline="44444" sz="1125" spc="89">
                <a:latin typeface="Times New Roman"/>
                <a:cs typeface="Times New Roman"/>
              </a:rPr>
              <a:t> </a:t>
            </a:r>
            <a:r>
              <a:rPr dirty="0" sz="1350" spc="35" i="1">
                <a:latin typeface="Times New Roman"/>
                <a:cs typeface="Times New Roman"/>
              </a:rPr>
              <a:t>p</a:t>
            </a:r>
            <a:r>
              <a:rPr dirty="0" sz="1350" spc="35">
                <a:latin typeface="Times New Roman"/>
                <a:cs typeface="Times New Roman"/>
              </a:rPr>
              <a:t>(</a:t>
            </a:r>
            <a:r>
              <a:rPr dirty="0" sz="1350" spc="35" i="1">
                <a:latin typeface="Times New Roman"/>
                <a:cs typeface="Times New Roman"/>
              </a:rPr>
              <a:t>x</a:t>
            </a:r>
            <a:r>
              <a:rPr dirty="0" sz="1350" spc="35">
                <a:latin typeface="Times New Roman"/>
                <a:cs typeface="Times New Roman"/>
              </a:rPr>
              <a:t>)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dx</a:t>
            </a:r>
            <a:endParaRPr sz="135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305"/>
              </a:spcBef>
            </a:pPr>
            <a:r>
              <a:rPr dirty="0" sz="750" spc="40" i="1">
                <a:latin typeface="Times New Roman"/>
                <a:cs typeface="Times New Roman"/>
              </a:rPr>
              <a:t>x</a:t>
            </a:r>
            <a:r>
              <a:rPr dirty="0" sz="750" spc="40">
                <a:latin typeface="Symbol"/>
                <a:cs typeface="Symbol"/>
              </a:rPr>
              <a:t></a:t>
            </a:r>
            <a:endParaRPr sz="750">
              <a:latin typeface="Symbol"/>
              <a:cs typeface="Symbol"/>
            </a:endParaRPr>
          </a:p>
          <a:p>
            <a:pPr marL="25400" marR="3048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amount you’d expect to lose  if you must guess an unknown  person’s age and you’ll be  </a:t>
            </a:r>
            <a:r>
              <a:rPr dirty="0" sz="1000">
                <a:latin typeface="Tahoma"/>
                <a:cs typeface="Tahoma"/>
              </a:rPr>
              <a:t>fined the </a:t>
            </a:r>
            <a:r>
              <a:rPr dirty="0" sz="1000" spc="-5">
                <a:latin typeface="Tahoma"/>
                <a:cs typeface="Tahoma"/>
              </a:rPr>
              <a:t>square </a:t>
            </a:r>
            <a:r>
              <a:rPr dirty="0" sz="1000">
                <a:latin typeface="Tahoma"/>
                <a:cs typeface="Tahoma"/>
              </a:rPr>
              <a:t>of your </a:t>
            </a:r>
            <a:r>
              <a:rPr dirty="0" sz="1000" spc="-5">
                <a:latin typeface="Tahoma"/>
                <a:cs typeface="Tahoma"/>
              </a:rPr>
              <a:t>error,  and assuming you play  optimally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7982" y="7203947"/>
            <a:ext cx="12547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Var[age] </a:t>
            </a:r>
            <a:r>
              <a:rPr dirty="0" sz="1350">
                <a:latin typeface="Symbol"/>
                <a:cs typeface="Symbol"/>
              </a:rPr>
              <a:t></a:t>
            </a:r>
            <a:r>
              <a:rPr dirty="0" sz="1350" spc="-18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498.02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157" y="1348230"/>
            <a:ext cx="23723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Standard</a:t>
            </a:r>
            <a:r>
              <a:rPr dirty="0" spc="-70"/>
              <a:t> </a:t>
            </a:r>
            <a:r>
              <a:rPr dirty="0" spc="-5"/>
              <a:t>Deviation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993804" y="2012509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06415" y="1729230"/>
            <a:ext cx="1054100" cy="33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ymbol"/>
                <a:cs typeface="Symbol"/>
              </a:rPr>
              <a:t></a:t>
            </a:r>
            <a:r>
              <a:rPr dirty="0" baseline="25641" sz="975">
                <a:latin typeface="Tahoma"/>
                <a:cs typeface="Tahoma"/>
              </a:rPr>
              <a:t>2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Var[X]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 expected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squared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300" y="22539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01946" y="4264152"/>
            <a:ext cx="22225" cy="13335"/>
          </a:xfrm>
          <a:custGeom>
            <a:avLst/>
            <a:gdLst/>
            <a:ahLst/>
            <a:cxnLst/>
            <a:rect l="l" t="t" r="r" b="b"/>
            <a:pathLst>
              <a:path w="22225" h="13335">
                <a:moveTo>
                  <a:pt x="0" y="12953"/>
                </a:moveTo>
                <a:lnTo>
                  <a:pt x="22098" y="0"/>
                </a:lnTo>
              </a:path>
            </a:pathLst>
          </a:custGeom>
          <a:ln w="7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24044" y="4267961"/>
            <a:ext cx="31750" cy="71120"/>
          </a:xfrm>
          <a:custGeom>
            <a:avLst/>
            <a:gdLst/>
            <a:ahLst/>
            <a:cxnLst/>
            <a:rect l="l" t="t" r="r" b="b"/>
            <a:pathLst>
              <a:path w="31750" h="71120">
                <a:moveTo>
                  <a:pt x="0" y="0"/>
                </a:moveTo>
                <a:lnTo>
                  <a:pt x="31241" y="70865"/>
                </a:lnTo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9096" y="4133850"/>
            <a:ext cx="41910" cy="205104"/>
          </a:xfrm>
          <a:custGeom>
            <a:avLst/>
            <a:gdLst/>
            <a:ahLst/>
            <a:cxnLst/>
            <a:rect l="l" t="t" r="r" b="b"/>
            <a:pathLst>
              <a:path w="41910" h="205104">
                <a:moveTo>
                  <a:pt x="0" y="204977"/>
                </a:moveTo>
                <a:lnTo>
                  <a:pt x="41909" y="0"/>
                </a:lnTo>
              </a:path>
            </a:pathLst>
          </a:custGeom>
          <a:ln w="7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01005" y="4133850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 h="0">
                <a:moveTo>
                  <a:pt x="0" y="0"/>
                </a:moveTo>
                <a:lnTo>
                  <a:pt x="528066" y="0"/>
                </a:lnTo>
              </a:path>
            </a:pathLst>
          </a:custGeom>
          <a:ln w="7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87520" y="1954041"/>
            <a:ext cx="1781810" cy="2392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708660">
              <a:lnSpc>
                <a:spcPts val="600"/>
              </a:lnSpc>
              <a:spcBef>
                <a:spcPts val="135"/>
              </a:spcBef>
            </a:pPr>
            <a:r>
              <a:rPr dirty="0" sz="750" spc="25">
                <a:latin typeface="Symbol"/>
                <a:cs typeface="Symbol"/>
              </a:rPr>
              <a:t></a:t>
            </a:r>
            <a:endParaRPr sz="750">
              <a:latin typeface="Symbol"/>
              <a:cs typeface="Symbol"/>
            </a:endParaRPr>
          </a:p>
          <a:p>
            <a:pPr marL="29845">
              <a:lnSpc>
                <a:spcPts val="2100"/>
              </a:lnSpc>
              <a:tabLst>
                <a:tab pos="498475" algn="l"/>
              </a:tabLst>
            </a:pPr>
            <a:r>
              <a:rPr dirty="0" sz="1400" spc="-35" i="1">
                <a:latin typeface="Symbol"/>
                <a:cs typeface="Symbol"/>
              </a:rPr>
              <a:t></a:t>
            </a:r>
            <a:r>
              <a:rPr dirty="0" sz="1400" spc="-55" i="1">
                <a:latin typeface="Times New Roman"/>
                <a:cs typeface="Times New Roman"/>
              </a:rPr>
              <a:t> </a:t>
            </a:r>
            <a:r>
              <a:rPr dirty="0" baseline="44444" sz="1125" spc="22">
                <a:latin typeface="Times New Roman"/>
                <a:cs typeface="Times New Roman"/>
              </a:rPr>
              <a:t>2 </a:t>
            </a:r>
            <a:r>
              <a:rPr dirty="0" baseline="44444" sz="1125" spc="7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	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465">
                <a:latin typeface="Times New Roman"/>
                <a:cs typeface="Times New Roman"/>
              </a:rPr>
              <a:t> 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x</a:t>
            </a:r>
            <a:r>
              <a:rPr dirty="0" sz="1350" spc="-100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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400" spc="-35" i="1">
                <a:latin typeface="Symbol"/>
                <a:cs typeface="Symbol"/>
              </a:rPr>
              <a:t></a:t>
            </a:r>
            <a:r>
              <a:rPr dirty="0" sz="1400" spc="-225" i="1">
                <a:latin typeface="Times New Roman"/>
                <a:cs typeface="Times New Roman"/>
              </a:rPr>
              <a:t> </a:t>
            </a:r>
            <a:r>
              <a:rPr dirty="0" sz="1350" spc="40">
                <a:latin typeface="Times New Roman"/>
                <a:cs typeface="Times New Roman"/>
              </a:rPr>
              <a:t>)</a:t>
            </a:r>
            <a:r>
              <a:rPr dirty="0" baseline="44444" sz="1125" spc="60">
                <a:latin typeface="Times New Roman"/>
                <a:cs typeface="Times New Roman"/>
              </a:rPr>
              <a:t>2</a:t>
            </a:r>
            <a:r>
              <a:rPr dirty="0" baseline="44444" sz="1125" spc="89">
                <a:latin typeface="Times New Roman"/>
                <a:cs typeface="Times New Roman"/>
              </a:rPr>
              <a:t> </a:t>
            </a:r>
            <a:r>
              <a:rPr dirty="0" sz="1350" spc="35" i="1">
                <a:latin typeface="Times New Roman"/>
                <a:cs typeface="Times New Roman"/>
              </a:rPr>
              <a:t>p</a:t>
            </a:r>
            <a:r>
              <a:rPr dirty="0" sz="1350" spc="35">
                <a:latin typeface="Times New Roman"/>
                <a:cs typeface="Times New Roman"/>
              </a:rPr>
              <a:t>(</a:t>
            </a:r>
            <a:r>
              <a:rPr dirty="0" sz="1350" spc="35" i="1">
                <a:latin typeface="Times New Roman"/>
                <a:cs typeface="Times New Roman"/>
              </a:rPr>
              <a:t>x</a:t>
            </a:r>
            <a:r>
              <a:rPr dirty="0" sz="1350" spc="35">
                <a:latin typeface="Times New Roman"/>
                <a:cs typeface="Times New Roman"/>
              </a:rPr>
              <a:t>)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dx</a:t>
            </a:r>
            <a:endParaRPr sz="1350">
              <a:latin typeface="Times New Roman"/>
              <a:cs typeface="Times New Roman"/>
            </a:endParaRPr>
          </a:p>
          <a:p>
            <a:pPr algn="ctr" marR="703580">
              <a:lnSpc>
                <a:spcPct val="100000"/>
              </a:lnSpc>
              <a:spcBef>
                <a:spcPts val="305"/>
              </a:spcBef>
            </a:pPr>
            <a:r>
              <a:rPr dirty="0" sz="750" spc="40" i="1">
                <a:latin typeface="Times New Roman"/>
                <a:cs typeface="Times New Roman"/>
              </a:rPr>
              <a:t>x</a:t>
            </a:r>
            <a:r>
              <a:rPr dirty="0" sz="750" spc="40">
                <a:latin typeface="Symbol"/>
                <a:cs typeface="Symbol"/>
              </a:rPr>
              <a:t></a:t>
            </a:r>
            <a:endParaRPr sz="750">
              <a:latin typeface="Symbol"/>
              <a:cs typeface="Symbol"/>
            </a:endParaRPr>
          </a:p>
          <a:p>
            <a:pPr marL="25400" marR="3048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amount you’d expect to lose  if you must guess an unknown  person’s age and you’ll be  </a:t>
            </a:r>
            <a:r>
              <a:rPr dirty="0" sz="1000">
                <a:latin typeface="Tahoma"/>
                <a:cs typeface="Tahoma"/>
              </a:rPr>
              <a:t>fined the </a:t>
            </a:r>
            <a:r>
              <a:rPr dirty="0" sz="1000" spc="-5">
                <a:latin typeface="Tahoma"/>
                <a:cs typeface="Tahoma"/>
              </a:rPr>
              <a:t>square </a:t>
            </a:r>
            <a:r>
              <a:rPr dirty="0" sz="1000">
                <a:latin typeface="Tahoma"/>
                <a:cs typeface="Tahoma"/>
              </a:rPr>
              <a:t>of your </a:t>
            </a:r>
            <a:r>
              <a:rPr dirty="0" sz="1000" spc="-5">
                <a:latin typeface="Tahoma"/>
                <a:cs typeface="Tahoma"/>
              </a:rPr>
              <a:t>error,  and assuming you play  optimally</a:t>
            </a:r>
            <a:endParaRPr sz="1000">
              <a:latin typeface="Tahoma"/>
              <a:cs typeface="Tahoma"/>
            </a:endParaRPr>
          </a:p>
          <a:p>
            <a:pPr marL="25400" marR="174625">
              <a:lnSpc>
                <a:spcPct val="100000"/>
              </a:lnSpc>
              <a:spcBef>
                <a:spcPts val="590"/>
              </a:spcBef>
            </a:pPr>
            <a:r>
              <a:rPr dirty="0" sz="1000">
                <a:latin typeface="Symbol"/>
                <a:cs typeface="Symbol"/>
              </a:rPr>
              <a:t>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Standard Deviation </a:t>
            </a:r>
            <a:r>
              <a:rPr dirty="0" sz="1000">
                <a:latin typeface="Tahoma"/>
                <a:cs typeface="Tahoma"/>
              </a:rPr>
              <a:t>=  </a:t>
            </a:r>
            <a:r>
              <a:rPr dirty="0" sz="1000" spc="-5">
                <a:latin typeface="Tahoma"/>
                <a:cs typeface="Tahoma"/>
              </a:rPr>
              <a:t>“typical” deviation of </a:t>
            </a:r>
            <a:r>
              <a:rPr dirty="0" sz="1000">
                <a:latin typeface="Tahoma"/>
                <a:cs typeface="Tahoma"/>
              </a:rPr>
              <a:t>X </a:t>
            </a:r>
            <a:r>
              <a:rPr dirty="0" sz="1000" spc="-5">
                <a:latin typeface="Tahoma"/>
                <a:cs typeface="Tahoma"/>
              </a:rPr>
              <a:t>from  </a:t>
            </a:r>
            <a:r>
              <a:rPr dirty="0" sz="1000">
                <a:latin typeface="Tahoma"/>
                <a:cs typeface="Tahoma"/>
              </a:rPr>
              <a:t>its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mean</a:t>
            </a:r>
            <a:endParaRPr sz="1000">
              <a:latin typeface="Tahoma"/>
              <a:cs typeface="Tahoma"/>
            </a:endParaRPr>
          </a:p>
          <a:p>
            <a:pPr marL="302260">
              <a:lnSpc>
                <a:spcPct val="100000"/>
              </a:lnSpc>
              <a:spcBef>
                <a:spcPts val="1020"/>
              </a:spcBef>
              <a:tabLst>
                <a:tab pos="723900" algn="l"/>
              </a:tabLst>
            </a:pPr>
            <a:r>
              <a:rPr dirty="0" sz="1400" spc="-35" i="1">
                <a:latin typeface="Symbol"/>
                <a:cs typeface="Symbol"/>
              </a:rPr>
              <a:t></a:t>
            </a:r>
            <a:r>
              <a:rPr dirty="0" sz="1400" spc="185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	</a:t>
            </a:r>
            <a:r>
              <a:rPr dirty="0" sz="1350" spc="-15">
                <a:latin typeface="Times New Roman"/>
                <a:cs typeface="Times New Roman"/>
              </a:rPr>
              <a:t>Var[</a:t>
            </a:r>
            <a:r>
              <a:rPr dirty="0" sz="1350" spc="-204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</a:t>
            </a:r>
            <a:r>
              <a:rPr dirty="0" sz="1350" spc="-105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]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7982" y="2034793"/>
            <a:ext cx="1330960" cy="1530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204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difference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between  </a:t>
            </a:r>
            <a:r>
              <a:rPr dirty="0" sz="1000">
                <a:latin typeface="Tahoma"/>
                <a:cs typeface="Tahoma"/>
              </a:rPr>
              <a:t>x </a:t>
            </a:r>
            <a:r>
              <a:rPr dirty="0" sz="1000" spc="-5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E[X]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350" spc="-5">
                <a:latin typeface="Times New Roman"/>
                <a:cs typeface="Times New Roman"/>
              </a:rPr>
              <a:t>Var[age] </a:t>
            </a:r>
            <a:r>
              <a:rPr dirty="0" sz="1350">
                <a:latin typeface="Symbol"/>
                <a:cs typeface="Symbol"/>
              </a:rPr>
              <a:t>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498.02</a:t>
            </a:r>
            <a:endParaRPr sz="13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730"/>
              </a:spcBef>
            </a:pPr>
            <a:r>
              <a:rPr dirty="0" sz="1400" spc="-35" i="1">
                <a:latin typeface="Symbol"/>
                <a:cs typeface="Symbol"/>
              </a:rPr>
              <a:t>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13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22.32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0990" y="5418836"/>
            <a:ext cx="13900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2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90699" y="6435089"/>
            <a:ext cx="2747270" cy="2239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00500" y="6712457"/>
            <a:ext cx="1828800" cy="504825"/>
          </a:xfrm>
          <a:custGeom>
            <a:avLst/>
            <a:gdLst/>
            <a:ahLst/>
            <a:cxnLst/>
            <a:rect l="l" t="t" r="r" b="b"/>
            <a:pathLst>
              <a:path w="1828800" h="504825">
                <a:moveTo>
                  <a:pt x="0" y="504444"/>
                </a:moveTo>
                <a:lnTo>
                  <a:pt x="1828800" y="504444"/>
                </a:lnTo>
                <a:lnTo>
                  <a:pt x="18288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00500" y="6712457"/>
            <a:ext cx="1828800" cy="5048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74930" marR="68580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p(x,y)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probability density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of  random variables </a:t>
            </a:r>
            <a:r>
              <a:rPr dirty="0" sz="1000">
                <a:latin typeface="Tahoma"/>
                <a:cs typeface="Tahoma"/>
              </a:rPr>
              <a:t>(X,Y) </a:t>
            </a:r>
            <a:r>
              <a:rPr dirty="0" sz="1000" spc="-5">
                <a:latin typeface="Tahoma"/>
                <a:cs typeface="Tahoma"/>
              </a:rPr>
              <a:t>at  </a:t>
            </a:r>
            <a:r>
              <a:rPr dirty="0" sz="1000">
                <a:latin typeface="Tahoma"/>
                <a:cs typeface="Tahoma"/>
              </a:rPr>
              <a:t>location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(x,y)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0990" y="1241552"/>
            <a:ext cx="13900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2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2818" y="1303656"/>
            <a:ext cx="2466975" cy="4902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R="5080">
              <a:lnSpc>
                <a:spcPts val="1200"/>
              </a:lnSpc>
              <a:spcBef>
                <a:spcPts val="195"/>
              </a:spcBef>
            </a:pPr>
            <a:r>
              <a:rPr dirty="0" sz="1000">
                <a:latin typeface="Tahoma"/>
                <a:cs typeface="Tahoma"/>
              </a:rPr>
              <a:t>Let </a:t>
            </a:r>
            <a:r>
              <a:rPr dirty="0" sz="1050" spc="-25" i="1">
                <a:latin typeface="Tahoma"/>
                <a:cs typeface="Tahoma"/>
              </a:rPr>
              <a:t>X,Y </a:t>
            </a:r>
            <a:r>
              <a:rPr dirty="0" sz="1000" spc="-5">
                <a:latin typeface="Tahoma"/>
                <a:cs typeface="Tahoma"/>
              </a:rPr>
              <a:t>be </a:t>
            </a:r>
            <a:r>
              <a:rPr dirty="0" sz="1000">
                <a:latin typeface="Tahoma"/>
                <a:cs typeface="Tahoma"/>
              </a:rPr>
              <a:t>a pair of </a:t>
            </a:r>
            <a:r>
              <a:rPr dirty="0" sz="1000" spc="-5">
                <a:latin typeface="Tahoma"/>
                <a:cs typeface="Tahoma"/>
              </a:rPr>
              <a:t>continuous random  variables, and </a:t>
            </a:r>
            <a:r>
              <a:rPr dirty="0" sz="1000">
                <a:latin typeface="Tahoma"/>
                <a:cs typeface="Tahoma"/>
              </a:rPr>
              <a:t>let R be </a:t>
            </a:r>
            <a:r>
              <a:rPr dirty="0" sz="1000" spc="-5">
                <a:latin typeface="Tahoma"/>
                <a:cs typeface="Tahoma"/>
              </a:rPr>
              <a:t>some region of (X,Y)  space…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1911095"/>
            <a:ext cx="2819400" cy="554355"/>
          </a:xfrm>
          <a:custGeom>
            <a:avLst/>
            <a:gdLst/>
            <a:ahLst/>
            <a:cxnLst/>
            <a:rect l="l" t="t" r="r" b="b"/>
            <a:pathLst>
              <a:path w="2819400" h="554355">
                <a:moveTo>
                  <a:pt x="0" y="553974"/>
                </a:moveTo>
                <a:lnTo>
                  <a:pt x="2819400" y="553974"/>
                </a:lnTo>
                <a:lnTo>
                  <a:pt x="2819400" y="0"/>
                </a:lnTo>
                <a:lnTo>
                  <a:pt x="0" y="0"/>
                </a:lnTo>
                <a:lnTo>
                  <a:pt x="0" y="553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96897" y="1716127"/>
            <a:ext cx="4566920" cy="292735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565910">
              <a:lnSpc>
                <a:spcPct val="100000"/>
              </a:lnSpc>
              <a:spcBef>
                <a:spcPts val="1000"/>
              </a:spcBef>
              <a:tabLst>
                <a:tab pos="3089910" algn="l"/>
              </a:tabLst>
            </a:pPr>
            <a:r>
              <a:rPr dirty="0" sz="1650" spc="30" i="1">
                <a:latin typeface="Times New Roman"/>
                <a:cs typeface="Times New Roman"/>
              </a:rPr>
              <a:t>P</a:t>
            </a:r>
            <a:r>
              <a:rPr dirty="0" sz="1650" spc="30">
                <a:latin typeface="Times New Roman"/>
                <a:cs typeface="Times New Roman"/>
              </a:rPr>
              <a:t>((</a:t>
            </a:r>
            <a:r>
              <a:rPr dirty="0" sz="1650" spc="-250">
                <a:latin typeface="Times New Roman"/>
                <a:cs typeface="Times New Roman"/>
              </a:rPr>
              <a:t> </a:t>
            </a:r>
            <a:r>
              <a:rPr dirty="0" sz="1650" spc="20" i="1">
                <a:latin typeface="Times New Roman"/>
                <a:cs typeface="Times New Roman"/>
              </a:rPr>
              <a:t>X</a:t>
            </a:r>
            <a:r>
              <a:rPr dirty="0" sz="1650" spc="-150" i="1">
                <a:latin typeface="Times New Roman"/>
                <a:cs typeface="Times New Roman"/>
              </a:rPr>
              <a:t> </a:t>
            </a:r>
            <a:r>
              <a:rPr dirty="0" sz="1650" spc="60">
                <a:latin typeface="Times New Roman"/>
                <a:cs typeface="Times New Roman"/>
              </a:rPr>
              <a:t>,</a:t>
            </a:r>
            <a:r>
              <a:rPr dirty="0" sz="1650" spc="60" i="1">
                <a:latin typeface="Times New Roman"/>
                <a:cs typeface="Times New Roman"/>
              </a:rPr>
              <a:t>Y</a:t>
            </a:r>
            <a:r>
              <a:rPr dirty="0" sz="1650" spc="-190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r>
              <a:rPr dirty="0" sz="1650" spc="-210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Symbol"/>
                <a:cs typeface="Symbol"/>
              </a:rPr>
              <a:t></a:t>
            </a:r>
            <a:r>
              <a:rPr dirty="0" sz="1650" spc="-145">
                <a:latin typeface="Times New Roman"/>
                <a:cs typeface="Times New Roman"/>
              </a:rPr>
              <a:t> </a:t>
            </a:r>
            <a:r>
              <a:rPr dirty="0" sz="1650" spc="40" i="1">
                <a:latin typeface="Times New Roman"/>
                <a:cs typeface="Times New Roman"/>
              </a:rPr>
              <a:t>R</a:t>
            </a:r>
            <a:r>
              <a:rPr dirty="0" sz="1650" spc="40">
                <a:latin typeface="Times New Roman"/>
                <a:cs typeface="Times New Roman"/>
              </a:rPr>
              <a:t>)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Symbol"/>
                <a:cs typeface="Symbol"/>
              </a:rPr>
              <a:t></a:t>
            </a:r>
            <a:r>
              <a:rPr dirty="0" sz="1650" spc="20">
                <a:latin typeface="Times New Roman"/>
                <a:cs typeface="Times New Roman"/>
              </a:rPr>
              <a:t>	</a:t>
            </a:r>
            <a:r>
              <a:rPr dirty="0" baseline="-13333" sz="3750" spc="7">
                <a:latin typeface="Symbol"/>
                <a:cs typeface="Symbol"/>
              </a:rPr>
              <a:t></a:t>
            </a:r>
            <a:r>
              <a:rPr dirty="0" baseline="-13333" sz="3750" spc="7">
                <a:latin typeface="Times New Roman"/>
                <a:cs typeface="Times New Roman"/>
              </a:rPr>
              <a:t> </a:t>
            </a:r>
            <a:r>
              <a:rPr dirty="0" sz="1650" spc="60" i="1">
                <a:latin typeface="Times New Roman"/>
                <a:cs typeface="Times New Roman"/>
              </a:rPr>
              <a:t>p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60">
                <a:latin typeface="Times New Roman"/>
                <a:cs typeface="Times New Roman"/>
              </a:rPr>
              <a:t>,</a:t>
            </a:r>
            <a:r>
              <a:rPr dirty="0" sz="1650" spc="-285">
                <a:latin typeface="Times New Roman"/>
                <a:cs typeface="Times New Roman"/>
              </a:rPr>
              <a:t> </a:t>
            </a:r>
            <a:r>
              <a:rPr dirty="0" sz="1650" spc="30" i="1">
                <a:latin typeface="Times New Roman"/>
                <a:cs typeface="Times New Roman"/>
              </a:rPr>
              <a:t>y</a:t>
            </a:r>
            <a:r>
              <a:rPr dirty="0" sz="1650" spc="30">
                <a:latin typeface="Times New Roman"/>
                <a:cs typeface="Times New Roman"/>
              </a:rPr>
              <a:t>)</a:t>
            </a:r>
            <a:r>
              <a:rPr dirty="0" sz="1650" spc="30" i="1">
                <a:latin typeface="Times New Roman"/>
                <a:cs typeface="Times New Roman"/>
              </a:rPr>
              <a:t>dydx</a:t>
            </a:r>
            <a:endParaRPr sz="1650">
              <a:latin typeface="Times New Roman"/>
              <a:cs typeface="Times New Roman"/>
            </a:endParaRPr>
          </a:p>
          <a:p>
            <a:pPr marL="2954020">
              <a:lnSpc>
                <a:spcPct val="100000"/>
              </a:lnSpc>
              <a:spcBef>
                <a:spcPts val="380"/>
              </a:spcBef>
            </a:pPr>
            <a:r>
              <a:rPr dirty="0" sz="950" spc="10">
                <a:latin typeface="Times New Roman"/>
                <a:cs typeface="Times New Roman"/>
              </a:rPr>
              <a:t>(</a:t>
            </a:r>
            <a:r>
              <a:rPr dirty="0" sz="950" spc="-125">
                <a:latin typeface="Times New Roman"/>
                <a:cs typeface="Times New Roman"/>
              </a:rPr>
              <a:t> </a:t>
            </a:r>
            <a:r>
              <a:rPr dirty="0" sz="950" spc="40" i="1">
                <a:latin typeface="Times New Roman"/>
                <a:cs typeface="Times New Roman"/>
              </a:rPr>
              <a:t>x</a:t>
            </a:r>
            <a:r>
              <a:rPr dirty="0" sz="950" spc="40">
                <a:latin typeface="Times New Roman"/>
                <a:cs typeface="Times New Roman"/>
              </a:rPr>
              <a:t>,</a:t>
            </a:r>
            <a:r>
              <a:rPr dirty="0" sz="950" spc="-114">
                <a:latin typeface="Times New Roman"/>
                <a:cs typeface="Times New Roman"/>
              </a:rPr>
              <a:t> </a:t>
            </a:r>
            <a:r>
              <a:rPr dirty="0" sz="950" spc="15" i="1">
                <a:latin typeface="Times New Roman"/>
                <a:cs typeface="Times New Roman"/>
              </a:rPr>
              <a:t>y</a:t>
            </a:r>
            <a:r>
              <a:rPr dirty="0" sz="950" spc="-145" i="1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)</a:t>
            </a:r>
            <a:r>
              <a:rPr dirty="0" sz="950" spc="-10">
                <a:latin typeface="Symbol"/>
                <a:cs typeface="Symbol"/>
              </a:rPr>
              <a:t></a:t>
            </a:r>
            <a:r>
              <a:rPr dirty="0" sz="950" spc="-10" i="1">
                <a:latin typeface="Times New Roman"/>
                <a:cs typeface="Times New Roman"/>
              </a:rPr>
              <a:t>R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4329430" algn="l"/>
              </a:tabLst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</a:t>
            </a:r>
            <a:r>
              <a:rPr dirty="0" sz="450" spc="2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1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4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0699" y="2257805"/>
            <a:ext cx="2747270" cy="2239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0990" y="5418836"/>
            <a:ext cx="13900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2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2818" y="5480941"/>
            <a:ext cx="2466975" cy="4902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R="5080">
              <a:lnSpc>
                <a:spcPts val="1200"/>
              </a:lnSpc>
              <a:spcBef>
                <a:spcPts val="195"/>
              </a:spcBef>
            </a:pPr>
            <a:r>
              <a:rPr dirty="0" sz="1000">
                <a:latin typeface="Tahoma"/>
                <a:cs typeface="Tahoma"/>
              </a:rPr>
              <a:t>Let </a:t>
            </a:r>
            <a:r>
              <a:rPr dirty="0" sz="1050" spc="-25" i="1">
                <a:latin typeface="Tahoma"/>
                <a:cs typeface="Tahoma"/>
              </a:rPr>
              <a:t>X,Y </a:t>
            </a:r>
            <a:r>
              <a:rPr dirty="0" sz="1000" spc="-5">
                <a:latin typeface="Tahoma"/>
                <a:cs typeface="Tahoma"/>
              </a:rPr>
              <a:t>be </a:t>
            </a:r>
            <a:r>
              <a:rPr dirty="0" sz="1000">
                <a:latin typeface="Tahoma"/>
                <a:cs typeface="Tahoma"/>
              </a:rPr>
              <a:t>a pair of </a:t>
            </a:r>
            <a:r>
              <a:rPr dirty="0" sz="1000" spc="-5">
                <a:latin typeface="Tahoma"/>
                <a:cs typeface="Tahoma"/>
              </a:rPr>
              <a:t>continuous random  variables, and </a:t>
            </a:r>
            <a:r>
              <a:rPr dirty="0" sz="1000">
                <a:latin typeface="Tahoma"/>
                <a:cs typeface="Tahoma"/>
              </a:rPr>
              <a:t>let R be </a:t>
            </a:r>
            <a:r>
              <a:rPr dirty="0" sz="1000" spc="-5">
                <a:latin typeface="Tahoma"/>
                <a:cs typeface="Tahoma"/>
              </a:rPr>
              <a:t>some region of (X,Y)  space…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4200" y="6088379"/>
            <a:ext cx="2819400" cy="554355"/>
          </a:xfrm>
          <a:custGeom>
            <a:avLst/>
            <a:gdLst/>
            <a:ahLst/>
            <a:cxnLst/>
            <a:rect l="l" t="t" r="r" b="b"/>
            <a:pathLst>
              <a:path w="2819400" h="554354">
                <a:moveTo>
                  <a:pt x="0" y="553974"/>
                </a:moveTo>
                <a:lnTo>
                  <a:pt x="2819400" y="553974"/>
                </a:lnTo>
                <a:lnTo>
                  <a:pt x="2819400" y="0"/>
                </a:lnTo>
                <a:lnTo>
                  <a:pt x="0" y="0"/>
                </a:lnTo>
                <a:lnTo>
                  <a:pt x="0" y="553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37660" y="5893415"/>
            <a:ext cx="2800350" cy="71564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0"/>
              </a:spcBef>
              <a:tabLst>
                <a:tab pos="1548765" algn="l"/>
              </a:tabLst>
            </a:pPr>
            <a:r>
              <a:rPr dirty="0" sz="1650" spc="30" i="1">
                <a:latin typeface="Times New Roman"/>
                <a:cs typeface="Times New Roman"/>
              </a:rPr>
              <a:t>P</a:t>
            </a:r>
            <a:r>
              <a:rPr dirty="0" sz="1650" spc="30">
                <a:latin typeface="Times New Roman"/>
                <a:cs typeface="Times New Roman"/>
              </a:rPr>
              <a:t>((</a:t>
            </a:r>
            <a:r>
              <a:rPr dirty="0" sz="1650" spc="-250">
                <a:latin typeface="Times New Roman"/>
                <a:cs typeface="Times New Roman"/>
              </a:rPr>
              <a:t> </a:t>
            </a:r>
            <a:r>
              <a:rPr dirty="0" sz="1650" spc="20" i="1">
                <a:latin typeface="Times New Roman"/>
                <a:cs typeface="Times New Roman"/>
              </a:rPr>
              <a:t>X</a:t>
            </a:r>
            <a:r>
              <a:rPr dirty="0" sz="1650" spc="-150" i="1">
                <a:latin typeface="Times New Roman"/>
                <a:cs typeface="Times New Roman"/>
              </a:rPr>
              <a:t> </a:t>
            </a:r>
            <a:r>
              <a:rPr dirty="0" sz="1650" spc="60">
                <a:latin typeface="Times New Roman"/>
                <a:cs typeface="Times New Roman"/>
              </a:rPr>
              <a:t>,</a:t>
            </a:r>
            <a:r>
              <a:rPr dirty="0" sz="1650" spc="60" i="1">
                <a:latin typeface="Times New Roman"/>
                <a:cs typeface="Times New Roman"/>
              </a:rPr>
              <a:t>Y</a:t>
            </a:r>
            <a:r>
              <a:rPr dirty="0" sz="1650" spc="-190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r>
              <a:rPr dirty="0" sz="1650" spc="-210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Symbol"/>
                <a:cs typeface="Symbol"/>
              </a:rPr>
              <a:t></a:t>
            </a:r>
            <a:r>
              <a:rPr dirty="0" sz="1650" spc="-145">
                <a:latin typeface="Times New Roman"/>
                <a:cs typeface="Times New Roman"/>
              </a:rPr>
              <a:t> </a:t>
            </a:r>
            <a:r>
              <a:rPr dirty="0" sz="1650" spc="40" i="1">
                <a:latin typeface="Times New Roman"/>
                <a:cs typeface="Times New Roman"/>
              </a:rPr>
              <a:t>R</a:t>
            </a:r>
            <a:r>
              <a:rPr dirty="0" sz="1650" spc="40">
                <a:latin typeface="Times New Roman"/>
                <a:cs typeface="Times New Roman"/>
              </a:rPr>
              <a:t>)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Symbol"/>
                <a:cs typeface="Symbol"/>
              </a:rPr>
              <a:t></a:t>
            </a:r>
            <a:r>
              <a:rPr dirty="0" sz="1650" spc="20">
                <a:latin typeface="Times New Roman"/>
                <a:cs typeface="Times New Roman"/>
              </a:rPr>
              <a:t>	</a:t>
            </a:r>
            <a:r>
              <a:rPr dirty="0" baseline="-13333" sz="3750" spc="7">
                <a:latin typeface="Symbol"/>
                <a:cs typeface="Symbol"/>
              </a:rPr>
              <a:t></a:t>
            </a:r>
            <a:r>
              <a:rPr dirty="0" baseline="-13333" sz="3750" spc="-555">
                <a:latin typeface="Times New Roman"/>
                <a:cs typeface="Times New Roman"/>
              </a:rPr>
              <a:t> </a:t>
            </a:r>
            <a:r>
              <a:rPr dirty="0" sz="1650" spc="60" i="1">
                <a:latin typeface="Times New Roman"/>
                <a:cs typeface="Times New Roman"/>
              </a:rPr>
              <a:t>p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60">
                <a:latin typeface="Times New Roman"/>
                <a:cs typeface="Times New Roman"/>
              </a:rPr>
              <a:t>, </a:t>
            </a:r>
            <a:r>
              <a:rPr dirty="0" sz="1650" spc="30" i="1">
                <a:latin typeface="Times New Roman"/>
                <a:cs typeface="Times New Roman"/>
              </a:rPr>
              <a:t>y</a:t>
            </a:r>
            <a:r>
              <a:rPr dirty="0" sz="1650" spc="30">
                <a:latin typeface="Times New Roman"/>
                <a:cs typeface="Times New Roman"/>
              </a:rPr>
              <a:t>)</a:t>
            </a:r>
            <a:r>
              <a:rPr dirty="0" sz="1650" spc="30" i="1">
                <a:latin typeface="Times New Roman"/>
                <a:cs typeface="Times New Roman"/>
              </a:rPr>
              <a:t>dydx</a:t>
            </a:r>
            <a:endParaRPr sz="1650">
              <a:latin typeface="Times New Roman"/>
              <a:cs typeface="Times New Roman"/>
            </a:endParaRPr>
          </a:p>
          <a:p>
            <a:pPr algn="ctr" marL="461645">
              <a:lnSpc>
                <a:spcPct val="100000"/>
              </a:lnSpc>
              <a:spcBef>
                <a:spcPts val="380"/>
              </a:spcBef>
            </a:pPr>
            <a:r>
              <a:rPr dirty="0" sz="950" spc="10">
                <a:latin typeface="Times New Roman"/>
                <a:cs typeface="Times New Roman"/>
              </a:rPr>
              <a:t>(</a:t>
            </a:r>
            <a:r>
              <a:rPr dirty="0" sz="950" spc="-125">
                <a:latin typeface="Times New Roman"/>
                <a:cs typeface="Times New Roman"/>
              </a:rPr>
              <a:t> </a:t>
            </a:r>
            <a:r>
              <a:rPr dirty="0" sz="950" spc="40" i="1">
                <a:latin typeface="Times New Roman"/>
                <a:cs typeface="Times New Roman"/>
              </a:rPr>
              <a:t>x</a:t>
            </a:r>
            <a:r>
              <a:rPr dirty="0" sz="950" spc="40">
                <a:latin typeface="Times New Roman"/>
                <a:cs typeface="Times New Roman"/>
              </a:rPr>
              <a:t>,</a:t>
            </a:r>
            <a:r>
              <a:rPr dirty="0" sz="950" spc="-114">
                <a:latin typeface="Times New Roman"/>
                <a:cs typeface="Times New Roman"/>
              </a:rPr>
              <a:t> </a:t>
            </a:r>
            <a:r>
              <a:rPr dirty="0" sz="950" spc="15" i="1">
                <a:latin typeface="Times New Roman"/>
                <a:cs typeface="Times New Roman"/>
              </a:rPr>
              <a:t>y</a:t>
            </a:r>
            <a:r>
              <a:rPr dirty="0" sz="950" spc="-145" i="1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)</a:t>
            </a:r>
            <a:r>
              <a:rPr dirty="0" sz="950" spc="-10">
                <a:latin typeface="Symbol"/>
                <a:cs typeface="Symbol"/>
              </a:rPr>
              <a:t></a:t>
            </a:r>
            <a:r>
              <a:rPr dirty="0" sz="950" spc="-10" i="1">
                <a:latin typeface="Times New Roman"/>
                <a:cs typeface="Times New Roman"/>
              </a:rPr>
              <a:t>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0699" y="6435089"/>
            <a:ext cx="2747270" cy="2239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81300" y="7840980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0" y="0"/>
                </a:moveTo>
                <a:lnTo>
                  <a:pt x="0" y="190500"/>
                </a:lnTo>
                <a:lnTo>
                  <a:pt x="381000" y="1905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81300" y="7840980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381000" y="0"/>
                </a:moveTo>
                <a:lnTo>
                  <a:pt x="0" y="0"/>
                </a:lnTo>
                <a:lnTo>
                  <a:pt x="0" y="190500"/>
                </a:lnTo>
                <a:lnTo>
                  <a:pt x="381000" y="190500"/>
                </a:lnTo>
                <a:lnTo>
                  <a:pt x="381000" y="0"/>
                </a:lnTo>
                <a:close/>
              </a:path>
            </a:pathLst>
          </a:custGeom>
          <a:ln w="14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23260" y="6697980"/>
            <a:ext cx="2796540" cy="1333500"/>
          </a:xfrm>
          <a:custGeom>
            <a:avLst/>
            <a:gdLst/>
            <a:ahLst/>
            <a:cxnLst/>
            <a:rect l="l" t="t" r="r" b="b"/>
            <a:pathLst>
              <a:path w="2796540" h="1333500">
                <a:moveTo>
                  <a:pt x="2796540" y="1110996"/>
                </a:moveTo>
                <a:lnTo>
                  <a:pt x="815339" y="1110996"/>
                </a:lnTo>
                <a:lnTo>
                  <a:pt x="815339" y="1333500"/>
                </a:lnTo>
                <a:lnTo>
                  <a:pt x="2796540" y="1333500"/>
                </a:lnTo>
                <a:lnTo>
                  <a:pt x="2796540" y="1110996"/>
                </a:lnTo>
                <a:close/>
              </a:path>
              <a:path w="2796540" h="1333500">
                <a:moveTo>
                  <a:pt x="2796540" y="0"/>
                </a:moveTo>
                <a:lnTo>
                  <a:pt x="815339" y="0"/>
                </a:lnTo>
                <a:lnTo>
                  <a:pt x="815339" y="778002"/>
                </a:lnTo>
                <a:lnTo>
                  <a:pt x="0" y="1210056"/>
                </a:lnTo>
                <a:lnTo>
                  <a:pt x="815339" y="1110996"/>
                </a:lnTo>
                <a:lnTo>
                  <a:pt x="2796540" y="1110996"/>
                </a:lnTo>
                <a:lnTo>
                  <a:pt x="279654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23260" y="6697980"/>
            <a:ext cx="2796540" cy="1333500"/>
          </a:xfrm>
          <a:custGeom>
            <a:avLst/>
            <a:gdLst/>
            <a:ahLst/>
            <a:cxnLst/>
            <a:rect l="l" t="t" r="r" b="b"/>
            <a:pathLst>
              <a:path w="2796540" h="1333500">
                <a:moveTo>
                  <a:pt x="815339" y="0"/>
                </a:moveTo>
                <a:lnTo>
                  <a:pt x="815339" y="778002"/>
                </a:lnTo>
                <a:lnTo>
                  <a:pt x="0" y="1210056"/>
                </a:lnTo>
                <a:lnTo>
                  <a:pt x="815339" y="1110996"/>
                </a:lnTo>
                <a:lnTo>
                  <a:pt x="815339" y="1333500"/>
                </a:lnTo>
                <a:lnTo>
                  <a:pt x="2796540" y="1333500"/>
                </a:lnTo>
                <a:lnTo>
                  <a:pt x="2796540" y="0"/>
                </a:lnTo>
                <a:lnTo>
                  <a:pt x="1145286" y="0"/>
                </a:lnTo>
                <a:lnTo>
                  <a:pt x="81533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85082" y="6970268"/>
            <a:ext cx="1889125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115" marR="429895" indent="-15875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P( 20&lt;mpg&lt;30 and  2500&lt;weight&lt;3000)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R="508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area under the 2-d surface within  the red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rectangle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0990" y="1241552"/>
            <a:ext cx="13900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2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2818" y="1303656"/>
            <a:ext cx="2466975" cy="4902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R="5080">
              <a:lnSpc>
                <a:spcPts val="1200"/>
              </a:lnSpc>
              <a:spcBef>
                <a:spcPts val="195"/>
              </a:spcBef>
            </a:pPr>
            <a:r>
              <a:rPr dirty="0" sz="1000">
                <a:latin typeface="Tahoma"/>
                <a:cs typeface="Tahoma"/>
              </a:rPr>
              <a:t>Let </a:t>
            </a:r>
            <a:r>
              <a:rPr dirty="0" sz="1050" spc="-25" i="1">
                <a:latin typeface="Tahoma"/>
                <a:cs typeface="Tahoma"/>
              </a:rPr>
              <a:t>X,Y </a:t>
            </a:r>
            <a:r>
              <a:rPr dirty="0" sz="1000" spc="-5">
                <a:latin typeface="Tahoma"/>
                <a:cs typeface="Tahoma"/>
              </a:rPr>
              <a:t>be </a:t>
            </a:r>
            <a:r>
              <a:rPr dirty="0" sz="1000">
                <a:latin typeface="Tahoma"/>
                <a:cs typeface="Tahoma"/>
              </a:rPr>
              <a:t>a pair of </a:t>
            </a:r>
            <a:r>
              <a:rPr dirty="0" sz="1000" spc="-5">
                <a:latin typeface="Tahoma"/>
                <a:cs typeface="Tahoma"/>
              </a:rPr>
              <a:t>continuous random  variables, and </a:t>
            </a:r>
            <a:r>
              <a:rPr dirty="0" sz="1000">
                <a:latin typeface="Tahoma"/>
                <a:cs typeface="Tahoma"/>
              </a:rPr>
              <a:t>let R be </a:t>
            </a:r>
            <a:r>
              <a:rPr dirty="0" sz="1000" spc="-5">
                <a:latin typeface="Tahoma"/>
                <a:cs typeface="Tahoma"/>
              </a:rPr>
              <a:t>some region of (X,Y)  space…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4200" y="1911095"/>
            <a:ext cx="2819400" cy="554355"/>
          </a:xfrm>
          <a:custGeom>
            <a:avLst/>
            <a:gdLst/>
            <a:ahLst/>
            <a:cxnLst/>
            <a:rect l="l" t="t" r="r" b="b"/>
            <a:pathLst>
              <a:path w="2819400" h="554355">
                <a:moveTo>
                  <a:pt x="0" y="553974"/>
                </a:moveTo>
                <a:lnTo>
                  <a:pt x="2819400" y="553974"/>
                </a:lnTo>
                <a:lnTo>
                  <a:pt x="2819400" y="0"/>
                </a:lnTo>
                <a:lnTo>
                  <a:pt x="0" y="0"/>
                </a:lnTo>
                <a:lnTo>
                  <a:pt x="0" y="553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37660" y="1716127"/>
            <a:ext cx="2800350" cy="71564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0"/>
              </a:spcBef>
              <a:tabLst>
                <a:tab pos="1548765" algn="l"/>
              </a:tabLst>
            </a:pPr>
            <a:r>
              <a:rPr dirty="0" sz="1650" spc="30" i="1">
                <a:latin typeface="Times New Roman"/>
                <a:cs typeface="Times New Roman"/>
              </a:rPr>
              <a:t>P</a:t>
            </a:r>
            <a:r>
              <a:rPr dirty="0" sz="1650" spc="30">
                <a:latin typeface="Times New Roman"/>
                <a:cs typeface="Times New Roman"/>
              </a:rPr>
              <a:t>((</a:t>
            </a:r>
            <a:r>
              <a:rPr dirty="0" sz="1650" spc="-250">
                <a:latin typeface="Times New Roman"/>
                <a:cs typeface="Times New Roman"/>
              </a:rPr>
              <a:t> </a:t>
            </a:r>
            <a:r>
              <a:rPr dirty="0" sz="1650" spc="20" i="1">
                <a:latin typeface="Times New Roman"/>
                <a:cs typeface="Times New Roman"/>
              </a:rPr>
              <a:t>X</a:t>
            </a:r>
            <a:r>
              <a:rPr dirty="0" sz="1650" spc="-150" i="1">
                <a:latin typeface="Times New Roman"/>
                <a:cs typeface="Times New Roman"/>
              </a:rPr>
              <a:t> </a:t>
            </a:r>
            <a:r>
              <a:rPr dirty="0" sz="1650" spc="60">
                <a:latin typeface="Times New Roman"/>
                <a:cs typeface="Times New Roman"/>
              </a:rPr>
              <a:t>,</a:t>
            </a:r>
            <a:r>
              <a:rPr dirty="0" sz="1650" spc="60" i="1">
                <a:latin typeface="Times New Roman"/>
                <a:cs typeface="Times New Roman"/>
              </a:rPr>
              <a:t>Y</a:t>
            </a:r>
            <a:r>
              <a:rPr dirty="0" sz="1650" spc="-190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r>
              <a:rPr dirty="0" sz="1650" spc="-210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Symbol"/>
                <a:cs typeface="Symbol"/>
              </a:rPr>
              <a:t></a:t>
            </a:r>
            <a:r>
              <a:rPr dirty="0" sz="1650" spc="-145">
                <a:latin typeface="Times New Roman"/>
                <a:cs typeface="Times New Roman"/>
              </a:rPr>
              <a:t> </a:t>
            </a:r>
            <a:r>
              <a:rPr dirty="0" sz="1650" spc="40" i="1">
                <a:latin typeface="Times New Roman"/>
                <a:cs typeface="Times New Roman"/>
              </a:rPr>
              <a:t>R</a:t>
            </a:r>
            <a:r>
              <a:rPr dirty="0" sz="1650" spc="40">
                <a:latin typeface="Times New Roman"/>
                <a:cs typeface="Times New Roman"/>
              </a:rPr>
              <a:t>)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Symbol"/>
                <a:cs typeface="Symbol"/>
              </a:rPr>
              <a:t></a:t>
            </a:r>
            <a:r>
              <a:rPr dirty="0" sz="1650" spc="20">
                <a:latin typeface="Times New Roman"/>
                <a:cs typeface="Times New Roman"/>
              </a:rPr>
              <a:t>	</a:t>
            </a:r>
            <a:r>
              <a:rPr dirty="0" baseline="-13333" sz="3750" spc="7">
                <a:latin typeface="Symbol"/>
                <a:cs typeface="Symbol"/>
              </a:rPr>
              <a:t></a:t>
            </a:r>
            <a:r>
              <a:rPr dirty="0" baseline="-13333" sz="3750" spc="-555">
                <a:latin typeface="Times New Roman"/>
                <a:cs typeface="Times New Roman"/>
              </a:rPr>
              <a:t> </a:t>
            </a:r>
            <a:r>
              <a:rPr dirty="0" sz="1650" spc="60" i="1">
                <a:latin typeface="Times New Roman"/>
                <a:cs typeface="Times New Roman"/>
              </a:rPr>
              <a:t>p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60">
                <a:latin typeface="Times New Roman"/>
                <a:cs typeface="Times New Roman"/>
              </a:rPr>
              <a:t>, </a:t>
            </a:r>
            <a:r>
              <a:rPr dirty="0" sz="1650" spc="30" i="1">
                <a:latin typeface="Times New Roman"/>
                <a:cs typeface="Times New Roman"/>
              </a:rPr>
              <a:t>y</a:t>
            </a:r>
            <a:r>
              <a:rPr dirty="0" sz="1650" spc="30">
                <a:latin typeface="Times New Roman"/>
                <a:cs typeface="Times New Roman"/>
              </a:rPr>
              <a:t>)</a:t>
            </a:r>
            <a:r>
              <a:rPr dirty="0" sz="1650" spc="30" i="1">
                <a:latin typeface="Times New Roman"/>
                <a:cs typeface="Times New Roman"/>
              </a:rPr>
              <a:t>dydx</a:t>
            </a:r>
            <a:endParaRPr sz="1650">
              <a:latin typeface="Times New Roman"/>
              <a:cs typeface="Times New Roman"/>
            </a:endParaRPr>
          </a:p>
          <a:p>
            <a:pPr algn="ctr" marL="461645">
              <a:lnSpc>
                <a:spcPct val="100000"/>
              </a:lnSpc>
              <a:spcBef>
                <a:spcPts val="380"/>
              </a:spcBef>
            </a:pPr>
            <a:r>
              <a:rPr dirty="0" sz="950" spc="10">
                <a:latin typeface="Times New Roman"/>
                <a:cs typeface="Times New Roman"/>
              </a:rPr>
              <a:t>(</a:t>
            </a:r>
            <a:r>
              <a:rPr dirty="0" sz="950" spc="-125">
                <a:latin typeface="Times New Roman"/>
                <a:cs typeface="Times New Roman"/>
              </a:rPr>
              <a:t> </a:t>
            </a:r>
            <a:r>
              <a:rPr dirty="0" sz="950" spc="40" i="1">
                <a:latin typeface="Times New Roman"/>
                <a:cs typeface="Times New Roman"/>
              </a:rPr>
              <a:t>x</a:t>
            </a:r>
            <a:r>
              <a:rPr dirty="0" sz="950" spc="40">
                <a:latin typeface="Times New Roman"/>
                <a:cs typeface="Times New Roman"/>
              </a:rPr>
              <a:t>,</a:t>
            </a:r>
            <a:r>
              <a:rPr dirty="0" sz="950" spc="-114">
                <a:latin typeface="Times New Roman"/>
                <a:cs typeface="Times New Roman"/>
              </a:rPr>
              <a:t> </a:t>
            </a:r>
            <a:r>
              <a:rPr dirty="0" sz="950" spc="15" i="1">
                <a:latin typeface="Times New Roman"/>
                <a:cs typeface="Times New Roman"/>
              </a:rPr>
              <a:t>y</a:t>
            </a:r>
            <a:r>
              <a:rPr dirty="0" sz="950" spc="-145" i="1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)</a:t>
            </a:r>
            <a:r>
              <a:rPr dirty="0" sz="950" spc="-10">
                <a:latin typeface="Symbol"/>
                <a:cs typeface="Symbol"/>
              </a:rPr>
              <a:t></a:t>
            </a:r>
            <a:r>
              <a:rPr dirty="0" sz="950" spc="-10" i="1">
                <a:latin typeface="Times New Roman"/>
                <a:cs typeface="Times New Roman"/>
              </a:rPr>
              <a:t>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0699" y="2257805"/>
            <a:ext cx="2747270" cy="2239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7198" y="3244595"/>
            <a:ext cx="489584" cy="634365"/>
          </a:xfrm>
          <a:custGeom>
            <a:avLst/>
            <a:gdLst/>
            <a:ahLst/>
            <a:cxnLst/>
            <a:rect l="l" t="t" r="r" b="b"/>
            <a:pathLst>
              <a:path w="489585" h="634364">
                <a:moveTo>
                  <a:pt x="244601" y="0"/>
                </a:moveTo>
                <a:lnTo>
                  <a:pt x="204978" y="4143"/>
                </a:lnTo>
                <a:lnTo>
                  <a:pt x="167371" y="16142"/>
                </a:lnTo>
                <a:lnTo>
                  <a:pt x="132288" y="35346"/>
                </a:lnTo>
                <a:lnTo>
                  <a:pt x="100236" y="61106"/>
                </a:lnTo>
                <a:lnTo>
                  <a:pt x="71723" y="92773"/>
                </a:lnTo>
                <a:lnTo>
                  <a:pt x="47256" y="129698"/>
                </a:lnTo>
                <a:lnTo>
                  <a:pt x="27342" y="171232"/>
                </a:lnTo>
                <a:lnTo>
                  <a:pt x="12490" y="216724"/>
                </a:lnTo>
                <a:lnTo>
                  <a:pt x="3207" y="265528"/>
                </a:lnTo>
                <a:lnTo>
                  <a:pt x="0" y="316991"/>
                </a:lnTo>
                <a:lnTo>
                  <a:pt x="3207" y="368455"/>
                </a:lnTo>
                <a:lnTo>
                  <a:pt x="12490" y="417259"/>
                </a:lnTo>
                <a:lnTo>
                  <a:pt x="27342" y="462751"/>
                </a:lnTo>
                <a:lnTo>
                  <a:pt x="47256" y="504285"/>
                </a:lnTo>
                <a:lnTo>
                  <a:pt x="71723" y="541210"/>
                </a:lnTo>
                <a:lnTo>
                  <a:pt x="100236" y="572877"/>
                </a:lnTo>
                <a:lnTo>
                  <a:pt x="132288" y="598637"/>
                </a:lnTo>
                <a:lnTo>
                  <a:pt x="167371" y="617841"/>
                </a:lnTo>
                <a:lnTo>
                  <a:pt x="204978" y="629840"/>
                </a:lnTo>
                <a:lnTo>
                  <a:pt x="244601" y="633983"/>
                </a:lnTo>
                <a:lnTo>
                  <a:pt x="284225" y="629840"/>
                </a:lnTo>
                <a:lnTo>
                  <a:pt x="321832" y="617841"/>
                </a:lnTo>
                <a:lnTo>
                  <a:pt x="356915" y="598637"/>
                </a:lnTo>
                <a:lnTo>
                  <a:pt x="388967" y="572877"/>
                </a:lnTo>
                <a:lnTo>
                  <a:pt x="417480" y="541210"/>
                </a:lnTo>
                <a:lnTo>
                  <a:pt x="441947" y="504285"/>
                </a:lnTo>
                <a:lnTo>
                  <a:pt x="461861" y="462751"/>
                </a:lnTo>
                <a:lnTo>
                  <a:pt x="476713" y="417259"/>
                </a:lnTo>
                <a:lnTo>
                  <a:pt x="485996" y="368455"/>
                </a:lnTo>
                <a:lnTo>
                  <a:pt x="489203" y="316991"/>
                </a:lnTo>
                <a:lnTo>
                  <a:pt x="485996" y="265528"/>
                </a:lnTo>
                <a:lnTo>
                  <a:pt x="476713" y="216724"/>
                </a:lnTo>
                <a:lnTo>
                  <a:pt x="461861" y="171232"/>
                </a:lnTo>
                <a:lnTo>
                  <a:pt x="441947" y="129698"/>
                </a:lnTo>
                <a:lnTo>
                  <a:pt x="417480" y="92773"/>
                </a:lnTo>
                <a:lnTo>
                  <a:pt x="388967" y="61106"/>
                </a:lnTo>
                <a:lnTo>
                  <a:pt x="356915" y="35346"/>
                </a:lnTo>
                <a:lnTo>
                  <a:pt x="321832" y="16142"/>
                </a:lnTo>
                <a:lnTo>
                  <a:pt x="284225" y="4143"/>
                </a:lnTo>
                <a:lnTo>
                  <a:pt x="244601" y="0"/>
                </a:lnTo>
                <a:close/>
              </a:path>
            </a:pathLst>
          </a:custGeom>
          <a:ln w="28575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24150" y="3244595"/>
            <a:ext cx="495300" cy="636270"/>
          </a:xfrm>
          <a:custGeom>
            <a:avLst/>
            <a:gdLst/>
            <a:ahLst/>
            <a:cxnLst/>
            <a:rect l="l" t="t" r="r" b="b"/>
            <a:pathLst>
              <a:path w="495300" h="636270">
                <a:moveTo>
                  <a:pt x="247650" y="0"/>
                </a:moveTo>
                <a:lnTo>
                  <a:pt x="207385" y="4165"/>
                </a:lnTo>
                <a:lnTo>
                  <a:pt x="169224" y="16227"/>
                </a:lnTo>
                <a:lnTo>
                  <a:pt x="133670" y="35531"/>
                </a:lnTo>
                <a:lnTo>
                  <a:pt x="101224" y="61423"/>
                </a:lnTo>
                <a:lnTo>
                  <a:pt x="72390" y="93249"/>
                </a:lnTo>
                <a:lnTo>
                  <a:pt x="47670" y="130356"/>
                </a:lnTo>
                <a:lnTo>
                  <a:pt x="27569" y="172090"/>
                </a:lnTo>
                <a:lnTo>
                  <a:pt x="12588" y="217797"/>
                </a:lnTo>
                <a:lnTo>
                  <a:pt x="3230" y="266824"/>
                </a:lnTo>
                <a:lnTo>
                  <a:pt x="0" y="318515"/>
                </a:lnTo>
                <a:lnTo>
                  <a:pt x="3230" y="370001"/>
                </a:lnTo>
                <a:lnTo>
                  <a:pt x="12588" y="418862"/>
                </a:lnTo>
                <a:lnTo>
                  <a:pt x="27569" y="464440"/>
                </a:lnTo>
                <a:lnTo>
                  <a:pt x="47670" y="506077"/>
                </a:lnTo>
                <a:lnTo>
                  <a:pt x="72389" y="543115"/>
                </a:lnTo>
                <a:lnTo>
                  <a:pt x="101224" y="574895"/>
                </a:lnTo>
                <a:lnTo>
                  <a:pt x="133670" y="600759"/>
                </a:lnTo>
                <a:lnTo>
                  <a:pt x="169224" y="620048"/>
                </a:lnTo>
                <a:lnTo>
                  <a:pt x="207385" y="632104"/>
                </a:lnTo>
                <a:lnTo>
                  <a:pt x="247650" y="636269"/>
                </a:lnTo>
                <a:lnTo>
                  <a:pt x="287728" y="632104"/>
                </a:lnTo>
                <a:lnTo>
                  <a:pt x="325782" y="620048"/>
                </a:lnTo>
                <a:lnTo>
                  <a:pt x="361293" y="600759"/>
                </a:lnTo>
                <a:lnTo>
                  <a:pt x="393746" y="574895"/>
                </a:lnTo>
                <a:lnTo>
                  <a:pt x="422624" y="543115"/>
                </a:lnTo>
                <a:lnTo>
                  <a:pt x="447409" y="506077"/>
                </a:lnTo>
                <a:lnTo>
                  <a:pt x="467586" y="464440"/>
                </a:lnTo>
                <a:lnTo>
                  <a:pt x="482638" y="418862"/>
                </a:lnTo>
                <a:lnTo>
                  <a:pt x="492048" y="370001"/>
                </a:lnTo>
                <a:lnTo>
                  <a:pt x="495300" y="318515"/>
                </a:lnTo>
                <a:lnTo>
                  <a:pt x="492048" y="266824"/>
                </a:lnTo>
                <a:lnTo>
                  <a:pt x="482638" y="217797"/>
                </a:lnTo>
                <a:lnTo>
                  <a:pt x="467586" y="172090"/>
                </a:lnTo>
                <a:lnTo>
                  <a:pt x="447409" y="130356"/>
                </a:lnTo>
                <a:lnTo>
                  <a:pt x="422624" y="93249"/>
                </a:lnTo>
                <a:lnTo>
                  <a:pt x="393746" y="61423"/>
                </a:lnTo>
                <a:lnTo>
                  <a:pt x="361293" y="35531"/>
                </a:lnTo>
                <a:lnTo>
                  <a:pt x="325782" y="16227"/>
                </a:lnTo>
                <a:lnTo>
                  <a:pt x="287728" y="4165"/>
                </a:lnTo>
                <a:lnTo>
                  <a:pt x="247650" y="0"/>
                </a:lnTo>
                <a:close/>
              </a:path>
            </a:pathLst>
          </a:custGeom>
          <a:ln w="14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60597" y="2520695"/>
            <a:ext cx="2759710" cy="1333500"/>
          </a:xfrm>
          <a:custGeom>
            <a:avLst/>
            <a:gdLst/>
            <a:ahLst/>
            <a:cxnLst/>
            <a:rect l="l" t="t" r="r" b="b"/>
            <a:pathLst>
              <a:path w="2759710" h="1333500">
                <a:moveTo>
                  <a:pt x="2759202" y="0"/>
                </a:moveTo>
                <a:lnTo>
                  <a:pt x="778001" y="0"/>
                </a:lnTo>
                <a:lnTo>
                  <a:pt x="778001" y="778001"/>
                </a:lnTo>
                <a:lnTo>
                  <a:pt x="0" y="994409"/>
                </a:lnTo>
                <a:lnTo>
                  <a:pt x="778001" y="1110995"/>
                </a:lnTo>
                <a:lnTo>
                  <a:pt x="778001" y="1333500"/>
                </a:lnTo>
                <a:lnTo>
                  <a:pt x="2759202" y="1333500"/>
                </a:lnTo>
                <a:lnTo>
                  <a:pt x="275920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0597" y="2520695"/>
            <a:ext cx="2759710" cy="1333500"/>
          </a:xfrm>
          <a:custGeom>
            <a:avLst/>
            <a:gdLst/>
            <a:ahLst/>
            <a:cxnLst/>
            <a:rect l="l" t="t" r="r" b="b"/>
            <a:pathLst>
              <a:path w="2759710" h="1333500">
                <a:moveTo>
                  <a:pt x="778001" y="0"/>
                </a:moveTo>
                <a:lnTo>
                  <a:pt x="778001" y="778001"/>
                </a:lnTo>
                <a:lnTo>
                  <a:pt x="0" y="994409"/>
                </a:lnTo>
                <a:lnTo>
                  <a:pt x="778001" y="1110995"/>
                </a:lnTo>
                <a:lnTo>
                  <a:pt x="778001" y="1333500"/>
                </a:lnTo>
                <a:lnTo>
                  <a:pt x="2759202" y="1333500"/>
                </a:lnTo>
                <a:lnTo>
                  <a:pt x="2759202" y="0"/>
                </a:lnTo>
                <a:lnTo>
                  <a:pt x="1107948" y="0"/>
                </a:lnTo>
                <a:lnTo>
                  <a:pt x="77800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59682" y="2716782"/>
            <a:ext cx="193992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P( [(mpg-25)/10]</a:t>
            </a:r>
            <a:r>
              <a:rPr dirty="0" baseline="25641" sz="975" spc="-7">
                <a:latin typeface="Tahoma"/>
                <a:cs typeface="Tahoma"/>
              </a:rPr>
              <a:t>2</a:t>
            </a:r>
            <a:r>
              <a:rPr dirty="0" baseline="25641" sz="975" spc="157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  <a:p>
            <a:pPr marL="183515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[(weight-3300)/1500]</a:t>
            </a:r>
            <a:r>
              <a:rPr dirty="0" baseline="25641" sz="975" spc="-7">
                <a:latin typeface="Tahoma"/>
                <a:cs typeface="Tahoma"/>
              </a:rPr>
              <a:t>2</a:t>
            </a:r>
            <a:endParaRPr baseline="25641" sz="975">
              <a:latin typeface="Tahoma"/>
              <a:cs typeface="Tahoma"/>
            </a:endParaRPr>
          </a:p>
          <a:p>
            <a:pPr marL="30226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&lt; 1 )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5400" marR="3048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area under the 2-d surface within  </a:t>
            </a:r>
            <a:r>
              <a:rPr dirty="0" sz="1000">
                <a:latin typeface="Tahoma"/>
                <a:cs typeface="Tahoma"/>
              </a:rPr>
              <a:t>the red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oval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0990" y="5418836"/>
            <a:ext cx="13900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2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2818" y="5480941"/>
            <a:ext cx="2466975" cy="4902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R="5080">
              <a:lnSpc>
                <a:spcPts val="1200"/>
              </a:lnSpc>
              <a:spcBef>
                <a:spcPts val="195"/>
              </a:spcBef>
            </a:pPr>
            <a:r>
              <a:rPr dirty="0" sz="1000">
                <a:latin typeface="Tahoma"/>
                <a:cs typeface="Tahoma"/>
              </a:rPr>
              <a:t>Let </a:t>
            </a:r>
            <a:r>
              <a:rPr dirty="0" sz="1050" spc="-25" i="1">
                <a:latin typeface="Tahoma"/>
                <a:cs typeface="Tahoma"/>
              </a:rPr>
              <a:t>X,Y </a:t>
            </a:r>
            <a:r>
              <a:rPr dirty="0" sz="1000" spc="-5">
                <a:latin typeface="Tahoma"/>
                <a:cs typeface="Tahoma"/>
              </a:rPr>
              <a:t>be </a:t>
            </a:r>
            <a:r>
              <a:rPr dirty="0" sz="1000">
                <a:latin typeface="Tahoma"/>
                <a:cs typeface="Tahoma"/>
              </a:rPr>
              <a:t>a pair of </a:t>
            </a:r>
            <a:r>
              <a:rPr dirty="0" sz="1000" spc="-5">
                <a:latin typeface="Tahoma"/>
                <a:cs typeface="Tahoma"/>
              </a:rPr>
              <a:t>continuous random  variables, and </a:t>
            </a:r>
            <a:r>
              <a:rPr dirty="0" sz="1000">
                <a:latin typeface="Tahoma"/>
                <a:cs typeface="Tahoma"/>
              </a:rPr>
              <a:t>let R be </a:t>
            </a:r>
            <a:r>
              <a:rPr dirty="0" sz="1000" spc="-5">
                <a:latin typeface="Tahoma"/>
                <a:cs typeface="Tahoma"/>
              </a:rPr>
              <a:t>some region of (X,Y)  space…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4200" y="6088379"/>
            <a:ext cx="2819400" cy="554355"/>
          </a:xfrm>
          <a:custGeom>
            <a:avLst/>
            <a:gdLst/>
            <a:ahLst/>
            <a:cxnLst/>
            <a:rect l="l" t="t" r="r" b="b"/>
            <a:pathLst>
              <a:path w="2819400" h="554354">
                <a:moveTo>
                  <a:pt x="0" y="553974"/>
                </a:moveTo>
                <a:lnTo>
                  <a:pt x="2819400" y="553974"/>
                </a:lnTo>
                <a:lnTo>
                  <a:pt x="2819400" y="0"/>
                </a:lnTo>
                <a:lnTo>
                  <a:pt x="0" y="0"/>
                </a:lnTo>
                <a:lnTo>
                  <a:pt x="0" y="553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37660" y="5893415"/>
            <a:ext cx="2800350" cy="71564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0"/>
              </a:spcBef>
              <a:tabLst>
                <a:tab pos="1548765" algn="l"/>
              </a:tabLst>
            </a:pPr>
            <a:r>
              <a:rPr dirty="0" sz="1650" spc="30" i="1">
                <a:latin typeface="Times New Roman"/>
                <a:cs typeface="Times New Roman"/>
              </a:rPr>
              <a:t>P</a:t>
            </a:r>
            <a:r>
              <a:rPr dirty="0" sz="1650" spc="30">
                <a:latin typeface="Times New Roman"/>
                <a:cs typeface="Times New Roman"/>
              </a:rPr>
              <a:t>((</a:t>
            </a:r>
            <a:r>
              <a:rPr dirty="0" sz="1650" spc="-250">
                <a:latin typeface="Times New Roman"/>
                <a:cs typeface="Times New Roman"/>
              </a:rPr>
              <a:t> </a:t>
            </a:r>
            <a:r>
              <a:rPr dirty="0" sz="1650" spc="20" i="1">
                <a:latin typeface="Times New Roman"/>
                <a:cs typeface="Times New Roman"/>
              </a:rPr>
              <a:t>X</a:t>
            </a:r>
            <a:r>
              <a:rPr dirty="0" sz="1650" spc="-150" i="1">
                <a:latin typeface="Times New Roman"/>
                <a:cs typeface="Times New Roman"/>
              </a:rPr>
              <a:t> </a:t>
            </a:r>
            <a:r>
              <a:rPr dirty="0" sz="1650" spc="60">
                <a:latin typeface="Times New Roman"/>
                <a:cs typeface="Times New Roman"/>
              </a:rPr>
              <a:t>,</a:t>
            </a:r>
            <a:r>
              <a:rPr dirty="0" sz="1650" spc="60" i="1">
                <a:latin typeface="Times New Roman"/>
                <a:cs typeface="Times New Roman"/>
              </a:rPr>
              <a:t>Y</a:t>
            </a:r>
            <a:r>
              <a:rPr dirty="0" sz="1650" spc="-190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r>
              <a:rPr dirty="0" sz="1650" spc="-210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Symbol"/>
                <a:cs typeface="Symbol"/>
              </a:rPr>
              <a:t></a:t>
            </a:r>
            <a:r>
              <a:rPr dirty="0" sz="1650" spc="-145">
                <a:latin typeface="Times New Roman"/>
                <a:cs typeface="Times New Roman"/>
              </a:rPr>
              <a:t> </a:t>
            </a:r>
            <a:r>
              <a:rPr dirty="0" sz="1650" spc="40" i="1">
                <a:latin typeface="Times New Roman"/>
                <a:cs typeface="Times New Roman"/>
              </a:rPr>
              <a:t>R</a:t>
            </a:r>
            <a:r>
              <a:rPr dirty="0" sz="1650" spc="40">
                <a:latin typeface="Times New Roman"/>
                <a:cs typeface="Times New Roman"/>
              </a:rPr>
              <a:t>)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Symbol"/>
                <a:cs typeface="Symbol"/>
              </a:rPr>
              <a:t></a:t>
            </a:r>
            <a:r>
              <a:rPr dirty="0" sz="1650" spc="20">
                <a:latin typeface="Times New Roman"/>
                <a:cs typeface="Times New Roman"/>
              </a:rPr>
              <a:t>	</a:t>
            </a:r>
            <a:r>
              <a:rPr dirty="0" baseline="-13333" sz="3750" spc="7">
                <a:latin typeface="Symbol"/>
                <a:cs typeface="Symbol"/>
              </a:rPr>
              <a:t></a:t>
            </a:r>
            <a:r>
              <a:rPr dirty="0" baseline="-13333" sz="3750" spc="-555">
                <a:latin typeface="Times New Roman"/>
                <a:cs typeface="Times New Roman"/>
              </a:rPr>
              <a:t> </a:t>
            </a:r>
            <a:r>
              <a:rPr dirty="0" sz="1650" spc="60" i="1">
                <a:latin typeface="Times New Roman"/>
                <a:cs typeface="Times New Roman"/>
              </a:rPr>
              <a:t>p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60">
                <a:latin typeface="Times New Roman"/>
                <a:cs typeface="Times New Roman"/>
              </a:rPr>
              <a:t>, </a:t>
            </a:r>
            <a:r>
              <a:rPr dirty="0" sz="1650" spc="30" i="1">
                <a:latin typeface="Times New Roman"/>
                <a:cs typeface="Times New Roman"/>
              </a:rPr>
              <a:t>y</a:t>
            </a:r>
            <a:r>
              <a:rPr dirty="0" sz="1650" spc="30">
                <a:latin typeface="Times New Roman"/>
                <a:cs typeface="Times New Roman"/>
              </a:rPr>
              <a:t>)</a:t>
            </a:r>
            <a:r>
              <a:rPr dirty="0" sz="1650" spc="30" i="1">
                <a:latin typeface="Times New Roman"/>
                <a:cs typeface="Times New Roman"/>
              </a:rPr>
              <a:t>dydx</a:t>
            </a:r>
            <a:endParaRPr sz="1650">
              <a:latin typeface="Times New Roman"/>
              <a:cs typeface="Times New Roman"/>
            </a:endParaRPr>
          </a:p>
          <a:p>
            <a:pPr algn="ctr" marL="461645">
              <a:lnSpc>
                <a:spcPct val="100000"/>
              </a:lnSpc>
              <a:spcBef>
                <a:spcPts val="380"/>
              </a:spcBef>
            </a:pPr>
            <a:r>
              <a:rPr dirty="0" sz="950" spc="10">
                <a:latin typeface="Times New Roman"/>
                <a:cs typeface="Times New Roman"/>
              </a:rPr>
              <a:t>(</a:t>
            </a:r>
            <a:r>
              <a:rPr dirty="0" sz="950" spc="-125">
                <a:latin typeface="Times New Roman"/>
                <a:cs typeface="Times New Roman"/>
              </a:rPr>
              <a:t> </a:t>
            </a:r>
            <a:r>
              <a:rPr dirty="0" sz="950" spc="40" i="1">
                <a:latin typeface="Times New Roman"/>
                <a:cs typeface="Times New Roman"/>
              </a:rPr>
              <a:t>x</a:t>
            </a:r>
            <a:r>
              <a:rPr dirty="0" sz="950" spc="40">
                <a:latin typeface="Times New Roman"/>
                <a:cs typeface="Times New Roman"/>
              </a:rPr>
              <a:t>,</a:t>
            </a:r>
            <a:r>
              <a:rPr dirty="0" sz="950" spc="-114">
                <a:latin typeface="Times New Roman"/>
                <a:cs typeface="Times New Roman"/>
              </a:rPr>
              <a:t> </a:t>
            </a:r>
            <a:r>
              <a:rPr dirty="0" sz="950" spc="15" i="1">
                <a:latin typeface="Times New Roman"/>
                <a:cs typeface="Times New Roman"/>
              </a:rPr>
              <a:t>y</a:t>
            </a:r>
            <a:r>
              <a:rPr dirty="0" sz="950" spc="-145" i="1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)</a:t>
            </a:r>
            <a:r>
              <a:rPr dirty="0" sz="950" spc="-10">
                <a:latin typeface="Symbol"/>
                <a:cs typeface="Symbol"/>
              </a:rPr>
              <a:t></a:t>
            </a:r>
            <a:r>
              <a:rPr dirty="0" sz="950" spc="-10" i="1">
                <a:latin typeface="Times New Roman"/>
                <a:cs typeface="Times New Roman"/>
              </a:rPr>
              <a:t>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2794" y="7786546"/>
            <a:ext cx="10096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500" spc="10">
                <a:latin typeface="Symbol"/>
                <a:cs typeface="Symbol"/>
              </a:rPr>
              <a:t>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2620" y="6783882"/>
            <a:ext cx="3341370" cy="10521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Take the special case of region </a:t>
            </a:r>
            <a:r>
              <a:rPr dirty="0" sz="1000">
                <a:latin typeface="Tahoma"/>
                <a:cs typeface="Tahoma"/>
              </a:rPr>
              <a:t>R 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“everywhere”.</a:t>
            </a:r>
            <a:endParaRPr sz="10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latin typeface="Tahoma"/>
                <a:cs typeface="Tahoma"/>
              </a:rPr>
              <a:t>Remember </a:t>
            </a:r>
            <a:r>
              <a:rPr dirty="0" sz="1000" spc="-5">
                <a:latin typeface="Tahoma"/>
                <a:cs typeface="Tahoma"/>
              </a:rPr>
              <a:t>that with probability </a:t>
            </a:r>
            <a:r>
              <a:rPr dirty="0" sz="1000">
                <a:latin typeface="Tahoma"/>
                <a:cs typeface="Tahoma"/>
              </a:rPr>
              <a:t>1, </a:t>
            </a:r>
            <a:r>
              <a:rPr dirty="0" sz="1000" spc="-5">
                <a:latin typeface="Tahoma"/>
                <a:cs typeface="Tahoma"/>
              </a:rPr>
              <a:t>(X,Y) </a:t>
            </a:r>
            <a:r>
              <a:rPr dirty="0" sz="1000">
                <a:latin typeface="Tahoma"/>
                <a:cs typeface="Tahoma"/>
              </a:rPr>
              <a:t>will be drawn from  </a:t>
            </a:r>
            <a:r>
              <a:rPr dirty="0" sz="1000" spc="-5">
                <a:latin typeface="Tahoma"/>
                <a:cs typeface="Tahoma"/>
              </a:rPr>
              <a:t>“somewhere”.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So..</a:t>
            </a:r>
            <a:endParaRPr sz="1000">
              <a:latin typeface="Tahoma"/>
              <a:cs typeface="Tahoma"/>
            </a:endParaRPr>
          </a:p>
          <a:p>
            <a:pPr marL="627380">
              <a:lnSpc>
                <a:spcPct val="100000"/>
              </a:lnSpc>
              <a:spcBef>
                <a:spcPts val="335"/>
              </a:spcBef>
              <a:tabLst>
                <a:tab pos="969010" algn="l"/>
              </a:tabLst>
            </a:pPr>
            <a:r>
              <a:rPr dirty="0" sz="950" spc="25">
                <a:latin typeface="Symbol"/>
                <a:cs typeface="Symbol"/>
              </a:rPr>
              <a:t></a:t>
            </a:r>
            <a:r>
              <a:rPr dirty="0" sz="950" spc="25">
                <a:latin typeface="Times New Roman"/>
                <a:cs typeface="Times New Roman"/>
              </a:rPr>
              <a:t>	</a:t>
            </a:r>
            <a:r>
              <a:rPr dirty="0" sz="950" spc="25">
                <a:latin typeface="Symbol"/>
                <a:cs typeface="Symbol"/>
              </a:rPr>
              <a:t>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9923" y="8138863"/>
            <a:ext cx="65595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45" i="1">
                <a:latin typeface="Times New Roman"/>
                <a:cs typeface="Times New Roman"/>
              </a:rPr>
              <a:t>x</a:t>
            </a:r>
            <a:r>
              <a:rPr dirty="0" sz="950" spc="45">
                <a:latin typeface="Symbol"/>
                <a:cs typeface="Symbol"/>
              </a:rPr>
              <a:t>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50" i="1">
                <a:latin typeface="Times New Roman"/>
                <a:cs typeface="Times New Roman"/>
              </a:rPr>
              <a:t>y</a:t>
            </a:r>
            <a:r>
              <a:rPr dirty="0" sz="950" spc="50">
                <a:latin typeface="Symbol"/>
                <a:cs typeface="Symbol"/>
              </a:rPr>
              <a:t>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8186" y="7709586"/>
            <a:ext cx="149860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-13333" sz="3750" spc="15">
                <a:latin typeface="Symbol"/>
                <a:cs typeface="Symbol"/>
              </a:rPr>
              <a:t></a:t>
            </a:r>
            <a:r>
              <a:rPr dirty="0" baseline="-13333" sz="3750" spc="-247">
                <a:latin typeface="Times New Roman"/>
                <a:cs typeface="Times New Roman"/>
              </a:rPr>
              <a:t> </a:t>
            </a:r>
            <a:r>
              <a:rPr dirty="0" sz="1700" spc="40" i="1">
                <a:latin typeface="Times New Roman"/>
                <a:cs typeface="Times New Roman"/>
              </a:rPr>
              <a:t>p</a:t>
            </a:r>
            <a:r>
              <a:rPr dirty="0" sz="1700" spc="40">
                <a:latin typeface="Times New Roman"/>
                <a:cs typeface="Times New Roman"/>
              </a:rPr>
              <a:t>(</a:t>
            </a:r>
            <a:r>
              <a:rPr dirty="0" sz="1700" spc="40" i="1">
                <a:latin typeface="Times New Roman"/>
                <a:cs typeface="Times New Roman"/>
              </a:rPr>
              <a:t>x</a:t>
            </a:r>
            <a:r>
              <a:rPr dirty="0" sz="1700" spc="40">
                <a:latin typeface="Times New Roman"/>
                <a:cs typeface="Times New Roman"/>
              </a:rPr>
              <a:t>,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spc="10" i="1">
                <a:latin typeface="Times New Roman"/>
                <a:cs typeface="Times New Roman"/>
              </a:rPr>
              <a:t>y</a:t>
            </a:r>
            <a:r>
              <a:rPr dirty="0" sz="1700" spc="10">
                <a:latin typeface="Times New Roman"/>
                <a:cs typeface="Times New Roman"/>
              </a:rPr>
              <a:t>)</a:t>
            </a:r>
            <a:r>
              <a:rPr dirty="0" sz="1700" spc="10" i="1">
                <a:latin typeface="Times New Roman"/>
                <a:cs typeface="Times New Roman"/>
              </a:rPr>
              <a:t>dydx</a:t>
            </a:r>
            <a:r>
              <a:rPr dirty="0" sz="1700" spc="-55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0990" y="1241552"/>
            <a:ext cx="13900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2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2818" y="1303656"/>
            <a:ext cx="2466975" cy="4902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R="5080">
              <a:lnSpc>
                <a:spcPts val="1200"/>
              </a:lnSpc>
              <a:spcBef>
                <a:spcPts val="195"/>
              </a:spcBef>
            </a:pPr>
            <a:r>
              <a:rPr dirty="0" sz="1000">
                <a:latin typeface="Tahoma"/>
                <a:cs typeface="Tahoma"/>
              </a:rPr>
              <a:t>Let </a:t>
            </a:r>
            <a:r>
              <a:rPr dirty="0" sz="1050" spc="-25" i="1">
                <a:latin typeface="Tahoma"/>
                <a:cs typeface="Tahoma"/>
              </a:rPr>
              <a:t>X,Y </a:t>
            </a:r>
            <a:r>
              <a:rPr dirty="0" sz="1000" spc="-5">
                <a:latin typeface="Tahoma"/>
                <a:cs typeface="Tahoma"/>
              </a:rPr>
              <a:t>be </a:t>
            </a:r>
            <a:r>
              <a:rPr dirty="0" sz="1000">
                <a:latin typeface="Tahoma"/>
                <a:cs typeface="Tahoma"/>
              </a:rPr>
              <a:t>a pair of </a:t>
            </a:r>
            <a:r>
              <a:rPr dirty="0" sz="1000" spc="-5">
                <a:latin typeface="Tahoma"/>
                <a:cs typeface="Tahoma"/>
              </a:rPr>
              <a:t>continuous random  variables, and </a:t>
            </a:r>
            <a:r>
              <a:rPr dirty="0" sz="1000">
                <a:latin typeface="Tahoma"/>
                <a:cs typeface="Tahoma"/>
              </a:rPr>
              <a:t>let R be </a:t>
            </a:r>
            <a:r>
              <a:rPr dirty="0" sz="1000" spc="-5">
                <a:latin typeface="Tahoma"/>
                <a:cs typeface="Tahoma"/>
              </a:rPr>
              <a:t>some region of (X,Y)  space…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1911095"/>
            <a:ext cx="2819400" cy="554355"/>
          </a:xfrm>
          <a:custGeom>
            <a:avLst/>
            <a:gdLst/>
            <a:ahLst/>
            <a:cxnLst/>
            <a:rect l="l" t="t" r="r" b="b"/>
            <a:pathLst>
              <a:path w="2819400" h="554355">
                <a:moveTo>
                  <a:pt x="0" y="553974"/>
                </a:moveTo>
                <a:lnTo>
                  <a:pt x="2819400" y="553974"/>
                </a:lnTo>
                <a:lnTo>
                  <a:pt x="2819400" y="0"/>
                </a:lnTo>
                <a:lnTo>
                  <a:pt x="0" y="0"/>
                </a:lnTo>
                <a:lnTo>
                  <a:pt x="0" y="553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4511" y="2939033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34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59758" y="2939033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393" y="0"/>
                </a:lnTo>
              </a:path>
            </a:pathLst>
          </a:custGeom>
          <a:ln w="34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63490" y="2939033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34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0541" y="2939033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34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2551" y="3163823"/>
            <a:ext cx="3162300" cy="0"/>
          </a:xfrm>
          <a:custGeom>
            <a:avLst/>
            <a:gdLst/>
            <a:ahLst/>
            <a:cxnLst/>
            <a:rect l="l" t="t" r="r" b="b"/>
            <a:pathLst>
              <a:path w="3162300" h="0">
                <a:moveTo>
                  <a:pt x="0" y="0"/>
                </a:moveTo>
                <a:lnTo>
                  <a:pt x="3162300" y="0"/>
                </a:lnTo>
              </a:path>
            </a:pathLst>
          </a:custGeom>
          <a:ln w="69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76433" y="2929071"/>
            <a:ext cx="9715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6683" y="2929071"/>
            <a:ext cx="92329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825500" algn="l"/>
              </a:tabLst>
            </a:pPr>
            <a:r>
              <a:rPr dirty="0" sz="1300" spc="10">
                <a:latin typeface="Times New Roman"/>
                <a:cs typeface="Times New Roman"/>
              </a:rPr>
              <a:t>2</a:t>
            </a:r>
            <a:r>
              <a:rPr dirty="0" sz="1300" spc="10">
                <a:latin typeface="Times New Roman"/>
                <a:cs typeface="Times New Roman"/>
              </a:rPr>
              <a:t>	</a:t>
            </a:r>
            <a:r>
              <a:rPr dirty="0" sz="1300" spc="1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4411" y="2995974"/>
            <a:ext cx="349250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latin typeface="Times New Roman"/>
                <a:cs typeface="Times New Roman"/>
              </a:rPr>
              <a:t>lim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7334" y="2817057"/>
            <a:ext cx="23812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38461" sz="1950" spc="15">
                <a:latin typeface="Times New Roman"/>
                <a:cs typeface="Times New Roman"/>
              </a:rPr>
              <a:t>2</a:t>
            </a:r>
            <a:r>
              <a:rPr dirty="0" baseline="-38461" sz="1950" spc="-300">
                <a:latin typeface="Times New Roman"/>
                <a:cs typeface="Times New Roman"/>
              </a:rPr>
              <a:t> </a:t>
            </a:r>
            <a:r>
              <a:rPr dirty="0" sz="1300" spc="-545">
                <a:latin typeface="Symbol"/>
                <a:cs typeface="Symbol"/>
              </a:rPr>
              <a:t>⎟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2466" y="2948880"/>
            <a:ext cx="7747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-455">
                <a:latin typeface="Symbol"/>
                <a:cs typeface="Symbol"/>
              </a:rPr>
              <a:t>⎠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4472" y="2817057"/>
            <a:ext cx="7747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-455">
                <a:latin typeface="Symbol"/>
                <a:cs typeface="Symbol"/>
              </a:rPr>
              <a:t>⎜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4472" y="2948880"/>
            <a:ext cx="7747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-455">
                <a:latin typeface="Symbol"/>
                <a:cs typeface="Symbol"/>
              </a:rPr>
              <a:t>⎝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7878" y="2720660"/>
            <a:ext cx="1739900" cy="58801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750"/>
              </a:spcBef>
              <a:tabLst>
                <a:tab pos="474980" algn="l"/>
              </a:tabLst>
            </a:pPr>
            <a:r>
              <a:rPr dirty="0" sz="1300" spc="10">
                <a:latin typeface="Symbol"/>
                <a:cs typeface="Symbol"/>
              </a:rPr>
              <a:t></a:t>
            </a:r>
            <a:r>
              <a:rPr dirty="0" sz="1300" spc="10">
                <a:latin typeface="Times New Roman"/>
                <a:cs typeface="Times New Roman"/>
              </a:rPr>
              <a:t>	</a:t>
            </a:r>
            <a:r>
              <a:rPr dirty="0" sz="1300" spc="10" i="1">
                <a:latin typeface="Times New Roman"/>
                <a:cs typeface="Times New Roman"/>
              </a:rPr>
              <a:t>y </a:t>
            </a:r>
            <a:r>
              <a:rPr dirty="0" sz="1300" spc="10">
                <a:latin typeface="Symbol"/>
                <a:cs typeface="Symbol"/>
              </a:rPr>
              <a:t>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baseline="34188" sz="1950" spc="15" i="1">
                <a:latin typeface="Times New Roman"/>
                <a:cs typeface="Times New Roman"/>
              </a:rPr>
              <a:t>h </a:t>
            </a:r>
            <a:r>
              <a:rPr dirty="0" sz="1300" spc="10">
                <a:latin typeface="Symbol"/>
                <a:cs typeface="Symbol"/>
              </a:rPr>
              <a:t>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10" i="1">
                <a:latin typeface="Times New Roman"/>
                <a:cs typeface="Times New Roman"/>
              </a:rPr>
              <a:t>Y </a:t>
            </a:r>
            <a:r>
              <a:rPr dirty="0" sz="1300" spc="10">
                <a:latin typeface="Symbol"/>
                <a:cs typeface="Symbol"/>
              </a:rPr>
              <a:t>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10" i="1">
                <a:latin typeface="Times New Roman"/>
                <a:cs typeface="Times New Roman"/>
              </a:rPr>
              <a:t>y </a:t>
            </a:r>
            <a:r>
              <a:rPr dirty="0" sz="1300" spc="10">
                <a:latin typeface="Symbol"/>
                <a:cs typeface="Symbol"/>
              </a:rPr>
              <a:t>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baseline="34188" sz="1950" spc="15" i="1">
                <a:latin typeface="Times New Roman"/>
                <a:cs typeface="Times New Roman"/>
              </a:rPr>
              <a:t>h</a:t>
            </a:r>
            <a:r>
              <a:rPr dirty="0" baseline="34188" sz="1950" spc="-292" i="1">
                <a:latin typeface="Times New Roman"/>
                <a:cs typeface="Times New Roman"/>
              </a:rPr>
              <a:t> </a:t>
            </a:r>
            <a:r>
              <a:rPr dirty="0" baseline="29914" sz="1950" spc="-682">
                <a:latin typeface="Symbol"/>
                <a:cs typeface="Symbol"/>
              </a:rPr>
              <a:t>⎞</a:t>
            </a:r>
            <a:endParaRPr baseline="29914" sz="19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baseline="-25641" sz="1950" spc="67" i="1">
                <a:latin typeface="Times New Roman"/>
                <a:cs typeface="Times New Roman"/>
              </a:rPr>
              <a:t>h</a:t>
            </a:r>
            <a:r>
              <a:rPr dirty="0" sz="750" spc="4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83902" y="2800296"/>
            <a:ext cx="140970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300" spc="-215" i="1">
                <a:latin typeface="Times New Roman"/>
                <a:cs typeface="Times New Roman"/>
              </a:rPr>
              <a:t>P</a:t>
            </a:r>
            <a:r>
              <a:rPr dirty="0" baseline="29914" sz="1950" spc="-322">
                <a:latin typeface="Symbol"/>
                <a:cs typeface="Symbol"/>
              </a:rPr>
              <a:t>⎛</a:t>
            </a:r>
            <a:r>
              <a:rPr dirty="0" baseline="29914" sz="1950" spc="-322">
                <a:latin typeface="Times New Roman"/>
                <a:cs typeface="Times New Roman"/>
              </a:rPr>
              <a:t> </a:t>
            </a:r>
            <a:r>
              <a:rPr dirty="0" sz="1300" spc="10" i="1">
                <a:latin typeface="Times New Roman"/>
                <a:cs typeface="Times New Roman"/>
              </a:rPr>
              <a:t>x </a:t>
            </a:r>
            <a:r>
              <a:rPr dirty="0" sz="1300" spc="10">
                <a:latin typeface="Symbol"/>
                <a:cs typeface="Symbol"/>
              </a:rPr>
              <a:t>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baseline="34188" sz="1950" spc="15" i="1">
                <a:latin typeface="Times New Roman"/>
                <a:cs typeface="Times New Roman"/>
              </a:rPr>
              <a:t>h </a:t>
            </a:r>
            <a:r>
              <a:rPr dirty="0" sz="1300" spc="10">
                <a:latin typeface="Symbol"/>
                <a:cs typeface="Symbol"/>
              </a:rPr>
              <a:t>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10" i="1">
                <a:latin typeface="Times New Roman"/>
                <a:cs typeface="Times New Roman"/>
              </a:rPr>
              <a:t>X </a:t>
            </a:r>
            <a:r>
              <a:rPr dirty="0" sz="1300" spc="10">
                <a:latin typeface="Symbol"/>
                <a:cs typeface="Symbol"/>
              </a:rPr>
              <a:t>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10" i="1">
                <a:latin typeface="Times New Roman"/>
                <a:cs typeface="Times New Roman"/>
              </a:rPr>
              <a:t>x </a:t>
            </a:r>
            <a:r>
              <a:rPr dirty="0" sz="1300" spc="10">
                <a:latin typeface="Symbol"/>
                <a:cs typeface="Symbol"/>
              </a:rPr>
              <a:t></a:t>
            </a:r>
            <a:r>
              <a:rPr dirty="0" sz="1300" spc="65">
                <a:latin typeface="Times New Roman"/>
                <a:cs typeface="Times New Roman"/>
              </a:rPr>
              <a:t> </a:t>
            </a:r>
            <a:r>
              <a:rPr dirty="0" baseline="34188" sz="1950" spc="-82" i="1">
                <a:latin typeface="Times New Roman"/>
                <a:cs typeface="Times New Roman"/>
              </a:rPr>
              <a:t>h</a:t>
            </a:r>
            <a:endParaRPr baseline="34188"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2297" y="3248226"/>
            <a:ext cx="1196340" cy="13957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750" spc="65">
                <a:latin typeface="Times New Roman"/>
                <a:cs typeface="Times New Roman"/>
              </a:rPr>
              <a:t>h</a:t>
            </a:r>
            <a:r>
              <a:rPr dirty="0" sz="750" spc="35">
                <a:latin typeface="Symbol"/>
                <a:cs typeface="Symbol"/>
              </a:rPr>
              <a:t></a:t>
            </a:r>
            <a:r>
              <a:rPr dirty="0" sz="750" spc="10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 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9585" y="1716382"/>
            <a:ext cx="4298950" cy="149923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523365">
              <a:lnSpc>
                <a:spcPct val="100000"/>
              </a:lnSpc>
              <a:spcBef>
                <a:spcPts val="1000"/>
              </a:spcBef>
              <a:tabLst>
                <a:tab pos="3047365" algn="l"/>
              </a:tabLst>
            </a:pPr>
            <a:r>
              <a:rPr dirty="0" sz="1700" spc="10" i="1">
                <a:latin typeface="Times New Roman"/>
                <a:cs typeface="Times New Roman"/>
              </a:rPr>
              <a:t>P</a:t>
            </a:r>
            <a:r>
              <a:rPr dirty="0" sz="1700" spc="10">
                <a:latin typeface="Times New Roman"/>
                <a:cs typeface="Times New Roman"/>
              </a:rPr>
              <a:t>((</a:t>
            </a:r>
            <a:r>
              <a:rPr dirty="0" sz="1700" spc="-265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X</a:t>
            </a:r>
            <a:r>
              <a:rPr dirty="0" sz="1700" spc="-165" i="1">
                <a:latin typeface="Times New Roman"/>
                <a:cs typeface="Times New Roman"/>
              </a:rPr>
              <a:t> </a:t>
            </a:r>
            <a:r>
              <a:rPr dirty="0" sz="1700" spc="40">
                <a:latin typeface="Times New Roman"/>
                <a:cs typeface="Times New Roman"/>
              </a:rPr>
              <a:t>,</a:t>
            </a:r>
            <a:r>
              <a:rPr dirty="0" sz="1700" spc="40" i="1">
                <a:latin typeface="Times New Roman"/>
                <a:cs typeface="Times New Roman"/>
              </a:rPr>
              <a:t>Y</a:t>
            </a:r>
            <a:r>
              <a:rPr dirty="0" sz="1700" spc="-20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)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Symbol"/>
                <a:cs typeface="Symbol"/>
              </a:rPr>
              <a:t></a:t>
            </a:r>
            <a:r>
              <a:rPr dirty="0" sz="1700" spc="-150">
                <a:latin typeface="Times New Roman"/>
                <a:cs typeface="Times New Roman"/>
              </a:rPr>
              <a:t> </a:t>
            </a:r>
            <a:r>
              <a:rPr dirty="0" sz="1700" spc="15" i="1">
                <a:latin typeface="Times New Roman"/>
                <a:cs typeface="Times New Roman"/>
              </a:rPr>
              <a:t>R</a:t>
            </a:r>
            <a:r>
              <a:rPr dirty="0" sz="1700" spc="15">
                <a:latin typeface="Times New Roman"/>
                <a:cs typeface="Times New Roman"/>
              </a:rPr>
              <a:t>)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-5">
                <a:latin typeface="Times New Roman"/>
                <a:cs typeface="Times New Roman"/>
              </a:rPr>
              <a:t>	</a:t>
            </a:r>
            <a:r>
              <a:rPr dirty="0" baseline="-13333" sz="3750" spc="7">
                <a:latin typeface="Symbol"/>
                <a:cs typeface="Symbol"/>
              </a:rPr>
              <a:t></a:t>
            </a:r>
            <a:r>
              <a:rPr dirty="0" baseline="-13333" sz="3750" spc="-540">
                <a:latin typeface="Times New Roman"/>
                <a:cs typeface="Times New Roman"/>
              </a:rPr>
              <a:t> </a:t>
            </a:r>
            <a:r>
              <a:rPr dirty="0" sz="1700" spc="40" i="1">
                <a:latin typeface="Times New Roman"/>
                <a:cs typeface="Times New Roman"/>
              </a:rPr>
              <a:t>p</a:t>
            </a:r>
            <a:r>
              <a:rPr dirty="0" sz="1700" spc="40">
                <a:latin typeface="Times New Roman"/>
                <a:cs typeface="Times New Roman"/>
              </a:rPr>
              <a:t>(</a:t>
            </a:r>
            <a:r>
              <a:rPr dirty="0" sz="1700" spc="40" i="1">
                <a:latin typeface="Times New Roman"/>
                <a:cs typeface="Times New Roman"/>
              </a:rPr>
              <a:t>x</a:t>
            </a:r>
            <a:r>
              <a:rPr dirty="0" sz="1700" spc="40">
                <a:latin typeface="Times New Roman"/>
                <a:cs typeface="Times New Roman"/>
              </a:rPr>
              <a:t>, </a:t>
            </a:r>
            <a:r>
              <a:rPr dirty="0" sz="1700" spc="10" i="1">
                <a:latin typeface="Times New Roman"/>
                <a:cs typeface="Times New Roman"/>
              </a:rPr>
              <a:t>y</a:t>
            </a:r>
            <a:r>
              <a:rPr dirty="0" sz="1700" spc="10">
                <a:latin typeface="Times New Roman"/>
                <a:cs typeface="Times New Roman"/>
              </a:rPr>
              <a:t>)</a:t>
            </a:r>
            <a:r>
              <a:rPr dirty="0" sz="1700" spc="10" i="1">
                <a:latin typeface="Times New Roman"/>
                <a:cs typeface="Times New Roman"/>
              </a:rPr>
              <a:t>dydx</a:t>
            </a:r>
            <a:endParaRPr sz="1700">
              <a:latin typeface="Times New Roman"/>
              <a:cs typeface="Times New Roman"/>
            </a:endParaRPr>
          </a:p>
          <a:p>
            <a:pPr algn="r" marR="944244">
              <a:lnSpc>
                <a:spcPct val="100000"/>
              </a:lnSpc>
              <a:spcBef>
                <a:spcPts val="380"/>
              </a:spcBef>
            </a:pPr>
            <a:r>
              <a:rPr dirty="0" sz="950" spc="10">
                <a:latin typeface="Times New Roman"/>
                <a:cs typeface="Times New Roman"/>
              </a:rPr>
              <a:t>(</a:t>
            </a:r>
            <a:r>
              <a:rPr dirty="0" sz="950" spc="-155">
                <a:latin typeface="Times New Roman"/>
                <a:cs typeface="Times New Roman"/>
              </a:rPr>
              <a:t> </a:t>
            </a:r>
            <a:r>
              <a:rPr dirty="0" sz="950" spc="45" i="1">
                <a:latin typeface="Times New Roman"/>
                <a:cs typeface="Times New Roman"/>
              </a:rPr>
              <a:t>x</a:t>
            </a:r>
            <a:r>
              <a:rPr dirty="0" sz="950" spc="45">
                <a:latin typeface="Times New Roman"/>
                <a:cs typeface="Times New Roman"/>
              </a:rPr>
              <a:t>,</a:t>
            </a:r>
            <a:r>
              <a:rPr dirty="0" sz="950" spc="-155">
                <a:latin typeface="Times New Roman"/>
                <a:cs typeface="Times New Roman"/>
              </a:rPr>
              <a:t> </a:t>
            </a:r>
            <a:r>
              <a:rPr dirty="0" sz="950" spc="15" i="1">
                <a:latin typeface="Times New Roman"/>
                <a:cs typeface="Times New Roman"/>
              </a:rPr>
              <a:t>y</a:t>
            </a:r>
            <a:r>
              <a:rPr dirty="0" sz="950" spc="-170" i="1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)</a:t>
            </a:r>
            <a:r>
              <a:rPr dirty="0" sz="950" spc="-5">
                <a:latin typeface="Symbol"/>
                <a:cs typeface="Symbol"/>
              </a:rPr>
              <a:t></a:t>
            </a:r>
            <a:r>
              <a:rPr dirty="0" sz="950" spc="-5" i="1">
                <a:latin typeface="Times New Roman"/>
                <a:cs typeface="Times New Roman"/>
              </a:rPr>
              <a:t>R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850" spc="45" i="1">
                <a:latin typeface="Times New Roman"/>
                <a:cs typeface="Times New Roman"/>
              </a:rPr>
              <a:t>p</a:t>
            </a:r>
            <a:r>
              <a:rPr dirty="0" sz="1850" spc="45">
                <a:latin typeface="Times New Roman"/>
                <a:cs typeface="Times New Roman"/>
              </a:rPr>
              <a:t>(</a:t>
            </a:r>
            <a:r>
              <a:rPr dirty="0" sz="1850" spc="45" i="1">
                <a:latin typeface="Times New Roman"/>
                <a:cs typeface="Times New Roman"/>
              </a:rPr>
              <a:t>x</a:t>
            </a:r>
            <a:r>
              <a:rPr dirty="0" sz="1850" spc="45">
                <a:latin typeface="Times New Roman"/>
                <a:cs typeface="Times New Roman"/>
              </a:rPr>
              <a:t>, </a:t>
            </a:r>
            <a:r>
              <a:rPr dirty="0" sz="1850" spc="35" i="1">
                <a:latin typeface="Times New Roman"/>
                <a:cs typeface="Times New Roman"/>
              </a:rPr>
              <a:t>y</a:t>
            </a:r>
            <a:r>
              <a:rPr dirty="0" sz="1850" spc="35">
                <a:latin typeface="Times New Roman"/>
                <a:cs typeface="Times New Roman"/>
              </a:rPr>
              <a:t>)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1007" y="5418836"/>
            <a:ext cx="13900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39687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87420" y="5480941"/>
            <a:ext cx="2519680" cy="4902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25400" marR="30480">
              <a:lnSpc>
                <a:spcPts val="1200"/>
              </a:lnSpc>
              <a:spcBef>
                <a:spcPts val="195"/>
              </a:spcBef>
            </a:pPr>
            <a:r>
              <a:rPr dirty="0" sz="1000">
                <a:latin typeface="Tahoma"/>
                <a:cs typeface="Tahoma"/>
              </a:rPr>
              <a:t>Let </a:t>
            </a:r>
            <a:r>
              <a:rPr dirty="0" sz="1000" spc="-20">
                <a:latin typeface="Tahoma"/>
                <a:cs typeface="Tahoma"/>
              </a:rPr>
              <a:t>(</a:t>
            </a:r>
            <a:r>
              <a:rPr dirty="0" sz="1050" spc="-20" i="1">
                <a:latin typeface="Tahoma"/>
                <a:cs typeface="Tahoma"/>
              </a:rPr>
              <a:t>X</a:t>
            </a:r>
            <a:r>
              <a:rPr dirty="0" baseline="-21367" sz="975" spc="-30" i="1">
                <a:latin typeface="Tahoma"/>
                <a:cs typeface="Tahoma"/>
              </a:rPr>
              <a:t>1</a:t>
            </a:r>
            <a:r>
              <a:rPr dirty="0" sz="1050" spc="-20" i="1">
                <a:latin typeface="Tahoma"/>
                <a:cs typeface="Tahoma"/>
              </a:rPr>
              <a:t>,X</a:t>
            </a:r>
            <a:r>
              <a:rPr dirty="0" baseline="-21367" sz="975" spc="-30" i="1">
                <a:latin typeface="Tahoma"/>
                <a:cs typeface="Tahoma"/>
              </a:rPr>
              <a:t>2</a:t>
            </a:r>
            <a:r>
              <a:rPr dirty="0" sz="1050" spc="-20" i="1">
                <a:latin typeface="Tahoma"/>
                <a:cs typeface="Tahoma"/>
              </a:rPr>
              <a:t>,…X</a:t>
            </a:r>
            <a:r>
              <a:rPr dirty="0" baseline="-21367" sz="975" spc="-30" i="1">
                <a:latin typeface="Tahoma"/>
                <a:cs typeface="Tahoma"/>
              </a:rPr>
              <a:t>m</a:t>
            </a:r>
            <a:r>
              <a:rPr dirty="0" sz="1050" spc="-20" i="1">
                <a:latin typeface="Tahoma"/>
                <a:cs typeface="Tahoma"/>
              </a:rPr>
              <a:t>) </a:t>
            </a:r>
            <a:r>
              <a:rPr dirty="0" sz="1000" spc="-5">
                <a:latin typeface="Tahoma"/>
                <a:cs typeface="Tahoma"/>
              </a:rPr>
              <a:t>be </a:t>
            </a:r>
            <a:r>
              <a:rPr dirty="0" sz="1000">
                <a:latin typeface="Tahoma"/>
                <a:cs typeface="Tahoma"/>
              </a:rPr>
              <a:t>an </a:t>
            </a:r>
            <a:r>
              <a:rPr dirty="0" sz="1050" spc="-10" i="1">
                <a:latin typeface="Tahoma"/>
                <a:cs typeface="Tahoma"/>
              </a:rPr>
              <a:t>n</a:t>
            </a:r>
            <a:r>
              <a:rPr dirty="0" sz="1000" spc="-10">
                <a:latin typeface="Tahoma"/>
                <a:cs typeface="Tahoma"/>
              </a:rPr>
              <a:t>-tuple </a:t>
            </a:r>
            <a:r>
              <a:rPr dirty="0" sz="1000">
                <a:latin typeface="Tahoma"/>
                <a:cs typeface="Tahoma"/>
              </a:rPr>
              <a:t>of </a:t>
            </a:r>
            <a:r>
              <a:rPr dirty="0" sz="1000" spc="-5">
                <a:latin typeface="Tahoma"/>
                <a:cs typeface="Tahoma"/>
              </a:rPr>
              <a:t>continuous  random variables, and </a:t>
            </a:r>
            <a:r>
              <a:rPr dirty="0" sz="1000">
                <a:latin typeface="Tahoma"/>
                <a:cs typeface="Tahoma"/>
              </a:rPr>
              <a:t>let R </a:t>
            </a:r>
            <a:r>
              <a:rPr dirty="0" sz="1000" spc="-5">
                <a:latin typeface="Tahoma"/>
                <a:cs typeface="Tahoma"/>
              </a:rPr>
              <a:t>be some region  </a:t>
            </a:r>
            <a:r>
              <a:rPr dirty="0" sz="1000">
                <a:latin typeface="Tahoma"/>
                <a:cs typeface="Tahoma"/>
              </a:rPr>
              <a:t>of </a:t>
            </a:r>
            <a:r>
              <a:rPr dirty="0" sz="1000" spc="-5" b="1">
                <a:latin typeface="Tahoma"/>
                <a:cs typeface="Tahoma"/>
              </a:rPr>
              <a:t>R</a:t>
            </a:r>
            <a:r>
              <a:rPr dirty="0" baseline="25641" sz="975" spc="-7">
                <a:latin typeface="Tahoma"/>
                <a:cs typeface="Tahoma"/>
              </a:rPr>
              <a:t>m</a:t>
            </a:r>
            <a:r>
              <a:rPr dirty="0" baseline="25641" sz="975" spc="1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5941" y="6277824"/>
            <a:ext cx="4274185" cy="116776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330"/>
              </a:spcBef>
            </a:pPr>
            <a:r>
              <a:rPr dirty="0" sz="2150" spc="25" i="1">
                <a:latin typeface="Times New Roman"/>
                <a:cs typeface="Times New Roman"/>
              </a:rPr>
              <a:t>P</a:t>
            </a:r>
            <a:r>
              <a:rPr dirty="0" sz="2150" spc="25">
                <a:latin typeface="Times New Roman"/>
                <a:cs typeface="Times New Roman"/>
              </a:rPr>
              <a:t>((</a:t>
            </a:r>
            <a:r>
              <a:rPr dirty="0" sz="2150" spc="-330">
                <a:latin typeface="Times New Roman"/>
                <a:cs typeface="Times New Roman"/>
              </a:rPr>
              <a:t> </a:t>
            </a:r>
            <a:r>
              <a:rPr dirty="0" sz="2150" spc="85" i="1">
                <a:latin typeface="Times New Roman"/>
                <a:cs typeface="Times New Roman"/>
              </a:rPr>
              <a:t>X</a:t>
            </a:r>
            <a:r>
              <a:rPr dirty="0" baseline="-24444" sz="1875" spc="127">
                <a:latin typeface="Times New Roman"/>
                <a:cs typeface="Times New Roman"/>
              </a:rPr>
              <a:t>1</a:t>
            </a:r>
            <a:r>
              <a:rPr dirty="0" sz="2150" spc="85">
                <a:latin typeface="Times New Roman"/>
                <a:cs typeface="Times New Roman"/>
              </a:rPr>
              <a:t>,</a:t>
            </a:r>
            <a:r>
              <a:rPr dirty="0" sz="2150" spc="-100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X</a:t>
            </a:r>
            <a:r>
              <a:rPr dirty="0" sz="2150" spc="-270" i="1">
                <a:latin typeface="Times New Roman"/>
                <a:cs typeface="Times New Roman"/>
              </a:rPr>
              <a:t> </a:t>
            </a:r>
            <a:r>
              <a:rPr dirty="0" baseline="-24444" sz="1875" spc="7">
                <a:latin typeface="Times New Roman"/>
                <a:cs typeface="Times New Roman"/>
              </a:rPr>
              <a:t>2</a:t>
            </a:r>
            <a:r>
              <a:rPr dirty="0" baseline="-24444" sz="1875" spc="-165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,...,</a:t>
            </a:r>
            <a:r>
              <a:rPr dirty="0" sz="2150" spc="-110">
                <a:latin typeface="Times New Roman"/>
                <a:cs typeface="Times New Roman"/>
              </a:rPr>
              <a:t> </a:t>
            </a:r>
            <a:r>
              <a:rPr dirty="0" sz="2150" spc="145" i="1">
                <a:latin typeface="Times New Roman"/>
                <a:cs typeface="Times New Roman"/>
              </a:rPr>
              <a:t>X</a:t>
            </a:r>
            <a:r>
              <a:rPr dirty="0" baseline="-24444" sz="1875" spc="217" i="1">
                <a:latin typeface="Times New Roman"/>
                <a:cs typeface="Times New Roman"/>
              </a:rPr>
              <a:t>m</a:t>
            </a:r>
            <a:r>
              <a:rPr dirty="0" baseline="-24444" sz="1875" spc="-89" i="1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)</a:t>
            </a:r>
            <a:r>
              <a:rPr dirty="0" sz="2150" spc="-280">
                <a:latin typeface="Times New Roman"/>
                <a:cs typeface="Times New Roman"/>
              </a:rPr>
              <a:t> </a:t>
            </a:r>
            <a:r>
              <a:rPr dirty="0" sz="2150" spc="15">
                <a:latin typeface="Symbol"/>
                <a:cs typeface="Symbol"/>
              </a:rPr>
              <a:t></a:t>
            </a:r>
            <a:r>
              <a:rPr dirty="0" sz="2150" spc="-190">
                <a:latin typeface="Times New Roman"/>
                <a:cs typeface="Times New Roman"/>
              </a:rPr>
              <a:t> </a:t>
            </a:r>
            <a:r>
              <a:rPr dirty="0" sz="2150" spc="35" i="1">
                <a:latin typeface="Times New Roman"/>
                <a:cs typeface="Times New Roman"/>
              </a:rPr>
              <a:t>R</a:t>
            </a:r>
            <a:r>
              <a:rPr dirty="0" sz="2150" spc="35">
                <a:latin typeface="Times New Roman"/>
                <a:cs typeface="Times New Roman"/>
              </a:rPr>
              <a:t>)</a:t>
            </a:r>
            <a:r>
              <a:rPr dirty="0" sz="2150" spc="-45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  <a:p>
            <a:pPr marL="460375">
              <a:lnSpc>
                <a:spcPct val="100000"/>
              </a:lnSpc>
              <a:spcBef>
                <a:spcPts val="325"/>
              </a:spcBef>
            </a:pPr>
            <a:r>
              <a:rPr dirty="0" baseline="-13675" sz="4875" spc="22">
                <a:latin typeface="Symbol"/>
                <a:cs typeface="Symbol"/>
              </a:rPr>
              <a:t></a:t>
            </a:r>
            <a:r>
              <a:rPr dirty="0" sz="2150" spc="15">
                <a:latin typeface="Times New Roman"/>
                <a:cs typeface="Times New Roman"/>
              </a:rPr>
              <a:t>...</a:t>
            </a:r>
            <a:r>
              <a:rPr dirty="0" baseline="-13675" sz="4875" spc="22">
                <a:latin typeface="Symbol"/>
                <a:cs typeface="Symbol"/>
              </a:rPr>
              <a:t></a:t>
            </a:r>
            <a:r>
              <a:rPr dirty="0" baseline="-13675" sz="4875" spc="-292">
                <a:latin typeface="Times New Roman"/>
                <a:cs typeface="Times New Roman"/>
              </a:rPr>
              <a:t> </a:t>
            </a:r>
            <a:r>
              <a:rPr dirty="0" sz="2150" spc="25" i="1">
                <a:latin typeface="Times New Roman"/>
                <a:cs typeface="Times New Roman"/>
              </a:rPr>
              <a:t>p</a:t>
            </a:r>
            <a:r>
              <a:rPr dirty="0" sz="2150" spc="25">
                <a:latin typeface="Times New Roman"/>
                <a:cs typeface="Times New Roman"/>
              </a:rPr>
              <a:t>(</a:t>
            </a:r>
            <a:r>
              <a:rPr dirty="0" sz="2150" spc="25" i="1">
                <a:latin typeface="Times New Roman"/>
                <a:cs typeface="Times New Roman"/>
              </a:rPr>
              <a:t>x</a:t>
            </a:r>
            <a:r>
              <a:rPr dirty="0" baseline="-24444" sz="1875" spc="37">
                <a:latin typeface="Times New Roman"/>
                <a:cs typeface="Times New Roman"/>
              </a:rPr>
              <a:t>1</a:t>
            </a:r>
            <a:r>
              <a:rPr dirty="0" baseline="-24444" sz="1875" spc="-300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,</a:t>
            </a:r>
            <a:r>
              <a:rPr dirty="0" sz="2150" spc="-170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x</a:t>
            </a:r>
            <a:r>
              <a:rPr dirty="0" baseline="-24444" sz="1875" spc="15">
                <a:latin typeface="Times New Roman"/>
                <a:cs typeface="Times New Roman"/>
              </a:rPr>
              <a:t>2</a:t>
            </a:r>
            <a:r>
              <a:rPr dirty="0" baseline="-24444" sz="1875" spc="-157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,...,</a:t>
            </a:r>
            <a:r>
              <a:rPr dirty="0" sz="2150" spc="-175">
                <a:latin typeface="Times New Roman"/>
                <a:cs typeface="Times New Roman"/>
              </a:rPr>
              <a:t> </a:t>
            </a:r>
            <a:r>
              <a:rPr dirty="0" sz="2150" spc="15" i="1">
                <a:latin typeface="Times New Roman"/>
                <a:cs typeface="Times New Roman"/>
              </a:rPr>
              <a:t>x</a:t>
            </a:r>
            <a:r>
              <a:rPr dirty="0" baseline="-24444" sz="1875" spc="22" i="1">
                <a:latin typeface="Times New Roman"/>
                <a:cs typeface="Times New Roman"/>
              </a:rPr>
              <a:t>m</a:t>
            </a:r>
            <a:r>
              <a:rPr dirty="0" baseline="-24444" sz="1875" spc="-82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Times New Roman"/>
                <a:cs typeface="Times New Roman"/>
              </a:rPr>
              <a:t>)</a:t>
            </a:r>
            <a:r>
              <a:rPr dirty="0" sz="2150" spc="25" i="1">
                <a:latin typeface="Times New Roman"/>
                <a:cs typeface="Times New Roman"/>
              </a:rPr>
              <a:t>dx</a:t>
            </a:r>
            <a:r>
              <a:rPr dirty="0" baseline="-24444" sz="1875" spc="37" i="1">
                <a:latin typeface="Times New Roman"/>
                <a:cs typeface="Times New Roman"/>
              </a:rPr>
              <a:t>m</a:t>
            </a:r>
            <a:r>
              <a:rPr dirty="0" baseline="-24444" sz="1875" spc="-127" i="1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,</a:t>
            </a:r>
            <a:r>
              <a:rPr dirty="0" sz="2150" spc="-340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,...</a:t>
            </a:r>
            <a:r>
              <a:rPr dirty="0" sz="2150" spc="-5" i="1">
                <a:latin typeface="Times New Roman"/>
                <a:cs typeface="Times New Roman"/>
              </a:rPr>
              <a:t>dx</a:t>
            </a:r>
            <a:r>
              <a:rPr dirty="0" baseline="-24444" sz="1875" spc="-7">
                <a:latin typeface="Times New Roman"/>
                <a:cs typeface="Times New Roman"/>
              </a:rPr>
              <a:t>2</a:t>
            </a:r>
            <a:r>
              <a:rPr dirty="0" baseline="-24444" sz="1875" spc="-165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,</a:t>
            </a:r>
            <a:r>
              <a:rPr dirty="0" sz="2150" spc="-265">
                <a:latin typeface="Times New Roman"/>
                <a:cs typeface="Times New Roman"/>
              </a:rPr>
              <a:t> </a:t>
            </a:r>
            <a:r>
              <a:rPr dirty="0" sz="2150" spc="-35" i="1">
                <a:latin typeface="Times New Roman"/>
                <a:cs typeface="Times New Roman"/>
              </a:rPr>
              <a:t>dx</a:t>
            </a:r>
            <a:r>
              <a:rPr dirty="0" baseline="-24444" sz="1875" spc="-52">
                <a:latin typeface="Times New Roman"/>
                <a:cs typeface="Times New Roman"/>
              </a:rPr>
              <a:t>1</a:t>
            </a:r>
            <a:endParaRPr baseline="-24444" sz="1875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160">
                <a:latin typeface="Times New Roman"/>
                <a:cs typeface="Times New Roman"/>
              </a:rPr>
              <a:t> </a:t>
            </a:r>
            <a:r>
              <a:rPr dirty="0" sz="1250" spc="-35" i="1">
                <a:latin typeface="Times New Roman"/>
                <a:cs typeface="Times New Roman"/>
              </a:rPr>
              <a:t>x</a:t>
            </a:r>
            <a:r>
              <a:rPr dirty="0" baseline="-18518" sz="1350" spc="-52">
                <a:latin typeface="Times New Roman"/>
                <a:cs typeface="Times New Roman"/>
              </a:rPr>
              <a:t>1</a:t>
            </a:r>
            <a:r>
              <a:rPr dirty="0" baseline="-18518" sz="1350" spc="-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,</a:t>
            </a:r>
            <a:r>
              <a:rPr dirty="0" sz="1250" spc="-204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x</a:t>
            </a:r>
            <a:r>
              <a:rPr dirty="0" baseline="-18518" sz="1350" spc="22">
                <a:latin typeface="Times New Roman"/>
                <a:cs typeface="Times New Roman"/>
              </a:rPr>
              <a:t>2</a:t>
            </a:r>
            <a:r>
              <a:rPr dirty="0" baseline="-18518" sz="1350" spc="-30">
                <a:latin typeface="Times New Roman"/>
                <a:cs typeface="Times New Roman"/>
              </a:rPr>
              <a:t> </a:t>
            </a:r>
            <a:r>
              <a:rPr dirty="0" sz="1250" spc="20">
                <a:latin typeface="Times New Roman"/>
                <a:cs typeface="Times New Roman"/>
              </a:rPr>
              <a:t>,...,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baseline="-18518" sz="1350" spc="30" i="1">
                <a:latin typeface="Times New Roman"/>
                <a:cs typeface="Times New Roman"/>
              </a:rPr>
              <a:t>m</a:t>
            </a:r>
            <a:r>
              <a:rPr dirty="0" baseline="-18518" sz="1350" spc="7" i="1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)</a:t>
            </a:r>
            <a:r>
              <a:rPr dirty="0" sz="1250" spc="-25">
                <a:latin typeface="Symbol"/>
                <a:cs typeface="Symbol"/>
              </a:rPr>
              <a:t></a:t>
            </a:r>
            <a:r>
              <a:rPr dirty="0" sz="1250" spc="-25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9100" y="1500630"/>
            <a:ext cx="177673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Independence</a:t>
            </a:r>
          </a:p>
        </p:txBody>
      </p:sp>
      <p:sp>
        <p:nvSpPr>
          <p:cNvPr id="5" name="object 5"/>
          <p:cNvSpPr/>
          <p:nvPr/>
        </p:nvSpPr>
        <p:spPr>
          <a:xfrm>
            <a:off x="1959863" y="2628138"/>
            <a:ext cx="2235373" cy="1821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29100" y="2444495"/>
            <a:ext cx="1828800" cy="6572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124460" marR="118745" indent="635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If </a:t>
            </a:r>
            <a:r>
              <a:rPr dirty="0" sz="1000">
                <a:latin typeface="Tahoma"/>
                <a:cs typeface="Tahoma"/>
              </a:rPr>
              <a:t>X </a:t>
            </a:r>
            <a:r>
              <a:rPr dirty="0" sz="1000" spc="-5">
                <a:latin typeface="Tahoma"/>
                <a:cs typeface="Tahoma"/>
              </a:rPr>
              <a:t>and </a:t>
            </a:r>
            <a:r>
              <a:rPr dirty="0" sz="1000">
                <a:latin typeface="Tahoma"/>
                <a:cs typeface="Tahoma"/>
              </a:rPr>
              <a:t>Y </a:t>
            </a:r>
            <a:r>
              <a:rPr dirty="0" sz="1000" spc="-5">
                <a:latin typeface="Tahoma"/>
                <a:cs typeface="Tahoma"/>
              </a:rPr>
              <a:t>are independent  </a:t>
            </a:r>
            <a:r>
              <a:rPr dirty="0" sz="1000">
                <a:latin typeface="Tahoma"/>
                <a:cs typeface="Tahoma"/>
              </a:rPr>
              <a:t>then knowing the value of</a:t>
            </a:r>
            <a:r>
              <a:rPr dirty="0" sz="1000" spc="-10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X  </a:t>
            </a:r>
            <a:r>
              <a:rPr dirty="0" sz="1000" spc="-5">
                <a:latin typeface="Tahoma"/>
                <a:cs typeface="Tahoma"/>
              </a:rPr>
              <a:t>does not </a:t>
            </a:r>
            <a:r>
              <a:rPr dirty="0" sz="1000">
                <a:latin typeface="Tahoma"/>
                <a:cs typeface="Tahoma"/>
              </a:rPr>
              <a:t>help predict </a:t>
            </a:r>
            <a:r>
              <a:rPr dirty="0" sz="1000" spc="-5">
                <a:latin typeface="Tahoma"/>
                <a:cs typeface="Tahoma"/>
              </a:rPr>
              <a:t>the  </a:t>
            </a:r>
            <a:r>
              <a:rPr dirty="0" sz="1000">
                <a:latin typeface="Tahoma"/>
                <a:cs typeface="Tahoma"/>
              </a:rPr>
              <a:t>value 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6823" y="1914396"/>
            <a:ext cx="3742054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0" i="1">
                <a:latin typeface="Times New Roman"/>
                <a:cs typeface="Times New Roman"/>
              </a:rPr>
              <a:t>X</a:t>
            </a:r>
            <a:r>
              <a:rPr dirty="0" sz="2050" spc="265" i="1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Symbol"/>
                <a:cs typeface="Symbol"/>
              </a:rPr>
              <a:t>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sz="2050" spc="10" i="1">
                <a:latin typeface="Times New Roman"/>
                <a:cs typeface="Times New Roman"/>
              </a:rPr>
              <a:t>Y</a:t>
            </a:r>
            <a:r>
              <a:rPr dirty="0" sz="2050" spc="70" i="1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iff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</a:t>
            </a:r>
            <a:r>
              <a:rPr dirty="0" sz="2050" spc="-5">
                <a:latin typeface="Times New Roman"/>
                <a:cs typeface="Times New Roman"/>
              </a:rPr>
              <a:t>x,</a:t>
            </a:r>
            <a:r>
              <a:rPr dirty="0" sz="2050" spc="-20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y</a:t>
            </a:r>
            <a:r>
              <a:rPr dirty="0" sz="2050" spc="-204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: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35" i="1">
                <a:latin typeface="Times New Roman"/>
                <a:cs typeface="Times New Roman"/>
              </a:rPr>
              <a:t>p</a:t>
            </a:r>
            <a:r>
              <a:rPr dirty="0" sz="2050" spc="35">
                <a:latin typeface="Times New Roman"/>
                <a:cs typeface="Times New Roman"/>
              </a:rPr>
              <a:t>(</a:t>
            </a:r>
            <a:r>
              <a:rPr dirty="0" sz="2050" spc="-365">
                <a:latin typeface="Times New Roman"/>
                <a:cs typeface="Times New Roman"/>
              </a:rPr>
              <a:t> </a:t>
            </a:r>
            <a:r>
              <a:rPr dirty="0" sz="2050" spc="10" i="1">
                <a:latin typeface="Times New Roman"/>
                <a:cs typeface="Times New Roman"/>
              </a:rPr>
              <a:t>x</a:t>
            </a:r>
            <a:r>
              <a:rPr dirty="0" sz="2050" spc="10">
                <a:latin typeface="Times New Roman"/>
                <a:cs typeface="Times New Roman"/>
              </a:rPr>
              <a:t>,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45" i="1">
                <a:latin typeface="Times New Roman"/>
                <a:cs typeface="Times New Roman"/>
              </a:rPr>
              <a:t>y</a:t>
            </a:r>
            <a:r>
              <a:rPr dirty="0" sz="2050" spc="45">
                <a:latin typeface="Times New Roman"/>
                <a:cs typeface="Times New Roman"/>
              </a:rPr>
              <a:t>)</a:t>
            </a:r>
            <a:r>
              <a:rPr dirty="0" sz="2050" spc="-4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200">
                <a:latin typeface="Times New Roman"/>
                <a:cs typeface="Times New Roman"/>
              </a:rPr>
              <a:t> </a:t>
            </a:r>
            <a:r>
              <a:rPr dirty="0" sz="2050" spc="65" i="1">
                <a:latin typeface="Times New Roman"/>
                <a:cs typeface="Times New Roman"/>
              </a:rPr>
              <a:t>p</a:t>
            </a:r>
            <a:r>
              <a:rPr dirty="0" sz="2050" spc="65">
                <a:latin typeface="Times New Roman"/>
                <a:cs typeface="Times New Roman"/>
              </a:rPr>
              <a:t>(</a:t>
            </a:r>
            <a:r>
              <a:rPr dirty="0" sz="2050" spc="65" i="1">
                <a:latin typeface="Times New Roman"/>
                <a:cs typeface="Times New Roman"/>
              </a:rPr>
              <a:t>x</a:t>
            </a:r>
            <a:r>
              <a:rPr dirty="0" sz="2050" spc="65">
                <a:latin typeface="Times New Roman"/>
                <a:cs typeface="Times New Roman"/>
              </a:rPr>
              <a:t>)</a:t>
            </a:r>
            <a:r>
              <a:rPr dirty="0" sz="2050" spc="-200">
                <a:latin typeface="Times New Roman"/>
                <a:cs typeface="Times New Roman"/>
              </a:rPr>
              <a:t> </a:t>
            </a:r>
            <a:r>
              <a:rPr dirty="0" sz="2050" spc="35" i="1">
                <a:latin typeface="Times New Roman"/>
                <a:cs typeface="Times New Roman"/>
              </a:rPr>
              <a:t>p</a:t>
            </a:r>
            <a:r>
              <a:rPr dirty="0" sz="2050" spc="35">
                <a:latin typeface="Times New Roman"/>
                <a:cs typeface="Times New Roman"/>
              </a:rPr>
              <a:t>(</a:t>
            </a:r>
            <a:r>
              <a:rPr dirty="0" sz="2050" spc="-275">
                <a:latin typeface="Times New Roman"/>
                <a:cs typeface="Times New Roman"/>
              </a:rPr>
              <a:t> </a:t>
            </a:r>
            <a:r>
              <a:rPr dirty="0" sz="2050" spc="45" i="1">
                <a:latin typeface="Times New Roman"/>
                <a:cs typeface="Times New Roman"/>
              </a:rPr>
              <a:t>y</a:t>
            </a:r>
            <a:r>
              <a:rPr dirty="0" sz="2050" spc="45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0588" y="3473196"/>
            <a:ext cx="2763520" cy="685800"/>
          </a:xfrm>
          <a:custGeom>
            <a:avLst/>
            <a:gdLst/>
            <a:ahLst/>
            <a:cxnLst/>
            <a:rect l="l" t="t" r="r" b="b"/>
            <a:pathLst>
              <a:path w="2763520" h="685800">
                <a:moveTo>
                  <a:pt x="2763012" y="0"/>
                </a:moveTo>
                <a:lnTo>
                  <a:pt x="1048512" y="0"/>
                </a:lnTo>
                <a:lnTo>
                  <a:pt x="1048512" y="114300"/>
                </a:lnTo>
                <a:lnTo>
                  <a:pt x="0" y="217931"/>
                </a:lnTo>
                <a:lnTo>
                  <a:pt x="1048512" y="285750"/>
                </a:lnTo>
                <a:lnTo>
                  <a:pt x="1048512" y="685800"/>
                </a:lnTo>
                <a:lnTo>
                  <a:pt x="2763012" y="685800"/>
                </a:lnTo>
                <a:lnTo>
                  <a:pt x="2763012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0588" y="3473196"/>
            <a:ext cx="2763520" cy="685800"/>
          </a:xfrm>
          <a:custGeom>
            <a:avLst/>
            <a:gdLst/>
            <a:ahLst/>
            <a:cxnLst/>
            <a:rect l="l" t="t" r="r" b="b"/>
            <a:pathLst>
              <a:path w="2763520" h="685800">
                <a:moveTo>
                  <a:pt x="1048512" y="0"/>
                </a:moveTo>
                <a:lnTo>
                  <a:pt x="1048512" y="114300"/>
                </a:lnTo>
                <a:lnTo>
                  <a:pt x="0" y="217931"/>
                </a:lnTo>
                <a:lnTo>
                  <a:pt x="1048512" y="285750"/>
                </a:lnTo>
                <a:lnTo>
                  <a:pt x="1048512" y="685800"/>
                </a:lnTo>
                <a:lnTo>
                  <a:pt x="2763012" y="685800"/>
                </a:lnTo>
                <a:lnTo>
                  <a:pt x="2763012" y="0"/>
                </a:lnTo>
                <a:lnTo>
                  <a:pt x="1334262" y="0"/>
                </a:lnTo>
                <a:lnTo>
                  <a:pt x="104851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12385" y="3650234"/>
            <a:ext cx="9607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marR="5080" indent="-1270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mpg,weight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NOT  independent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6399" y="6507478"/>
            <a:ext cx="2596133" cy="2121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29100" y="6621780"/>
            <a:ext cx="1828800" cy="6572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124460" marR="118745" indent="635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If </a:t>
            </a:r>
            <a:r>
              <a:rPr dirty="0" sz="1000">
                <a:latin typeface="Tahoma"/>
                <a:cs typeface="Tahoma"/>
              </a:rPr>
              <a:t>X </a:t>
            </a:r>
            <a:r>
              <a:rPr dirty="0" sz="1000" spc="-5">
                <a:latin typeface="Tahoma"/>
                <a:cs typeface="Tahoma"/>
              </a:rPr>
              <a:t>and </a:t>
            </a:r>
            <a:r>
              <a:rPr dirty="0" sz="1000">
                <a:latin typeface="Tahoma"/>
                <a:cs typeface="Tahoma"/>
              </a:rPr>
              <a:t>Y </a:t>
            </a:r>
            <a:r>
              <a:rPr dirty="0" sz="1000" spc="-5">
                <a:latin typeface="Tahoma"/>
                <a:cs typeface="Tahoma"/>
              </a:rPr>
              <a:t>are independent  </a:t>
            </a:r>
            <a:r>
              <a:rPr dirty="0" sz="1000">
                <a:latin typeface="Tahoma"/>
                <a:cs typeface="Tahoma"/>
              </a:rPr>
              <a:t>then knowing the value of</a:t>
            </a:r>
            <a:r>
              <a:rPr dirty="0" sz="1000" spc="-10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X  </a:t>
            </a:r>
            <a:r>
              <a:rPr dirty="0" sz="1000" spc="-5">
                <a:latin typeface="Tahoma"/>
                <a:cs typeface="Tahoma"/>
              </a:rPr>
              <a:t>does not </a:t>
            </a:r>
            <a:r>
              <a:rPr dirty="0" sz="1000">
                <a:latin typeface="Tahoma"/>
                <a:cs typeface="Tahoma"/>
              </a:rPr>
              <a:t>help predict </a:t>
            </a:r>
            <a:r>
              <a:rPr dirty="0" sz="1000" spc="-5">
                <a:latin typeface="Tahoma"/>
                <a:cs typeface="Tahoma"/>
              </a:rPr>
              <a:t>the  </a:t>
            </a:r>
            <a:r>
              <a:rPr dirty="0" sz="1000">
                <a:latin typeface="Tahoma"/>
                <a:cs typeface="Tahoma"/>
              </a:rPr>
              <a:t>value 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9523" y="5594749"/>
            <a:ext cx="3729354" cy="8382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892175">
              <a:lnSpc>
                <a:spcPct val="100000"/>
              </a:lnSpc>
              <a:spcBef>
                <a:spcPts val="75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Independence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dirty="0" sz="2050" spc="10" i="1">
                <a:latin typeface="Times New Roman"/>
                <a:cs typeface="Times New Roman"/>
              </a:rPr>
              <a:t>X</a:t>
            </a:r>
            <a:r>
              <a:rPr dirty="0" sz="2050" spc="265" i="1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Symbol"/>
                <a:cs typeface="Symbol"/>
              </a:rPr>
              <a:t>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sz="2050" spc="10" i="1">
                <a:latin typeface="Times New Roman"/>
                <a:cs typeface="Times New Roman"/>
              </a:rPr>
              <a:t>Y</a:t>
            </a:r>
            <a:r>
              <a:rPr dirty="0" sz="2050" spc="70" i="1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iff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</a:t>
            </a:r>
            <a:r>
              <a:rPr dirty="0" sz="2050" spc="-5">
                <a:latin typeface="Times New Roman"/>
                <a:cs typeface="Times New Roman"/>
              </a:rPr>
              <a:t>x,</a:t>
            </a:r>
            <a:r>
              <a:rPr dirty="0" sz="2050" spc="-20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y</a:t>
            </a:r>
            <a:r>
              <a:rPr dirty="0" sz="2050" spc="-204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: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35" i="1">
                <a:latin typeface="Times New Roman"/>
                <a:cs typeface="Times New Roman"/>
              </a:rPr>
              <a:t>p</a:t>
            </a:r>
            <a:r>
              <a:rPr dirty="0" sz="2050" spc="35">
                <a:latin typeface="Times New Roman"/>
                <a:cs typeface="Times New Roman"/>
              </a:rPr>
              <a:t>(</a:t>
            </a:r>
            <a:r>
              <a:rPr dirty="0" sz="2050" spc="-365">
                <a:latin typeface="Times New Roman"/>
                <a:cs typeface="Times New Roman"/>
              </a:rPr>
              <a:t> </a:t>
            </a:r>
            <a:r>
              <a:rPr dirty="0" sz="2050" spc="10" i="1">
                <a:latin typeface="Times New Roman"/>
                <a:cs typeface="Times New Roman"/>
              </a:rPr>
              <a:t>x</a:t>
            </a:r>
            <a:r>
              <a:rPr dirty="0" sz="2050" spc="10">
                <a:latin typeface="Times New Roman"/>
                <a:cs typeface="Times New Roman"/>
              </a:rPr>
              <a:t>,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45" i="1">
                <a:latin typeface="Times New Roman"/>
                <a:cs typeface="Times New Roman"/>
              </a:rPr>
              <a:t>y</a:t>
            </a:r>
            <a:r>
              <a:rPr dirty="0" sz="2050" spc="45">
                <a:latin typeface="Times New Roman"/>
                <a:cs typeface="Times New Roman"/>
              </a:rPr>
              <a:t>)</a:t>
            </a:r>
            <a:r>
              <a:rPr dirty="0" sz="2050" spc="-4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200">
                <a:latin typeface="Times New Roman"/>
                <a:cs typeface="Times New Roman"/>
              </a:rPr>
              <a:t> </a:t>
            </a:r>
            <a:r>
              <a:rPr dirty="0" sz="2050" spc="65" i="1">
                <a:latin typeface="Times New Roman"/>
                <a:cs typeface="Times New Roman"/>
              </a:rPr>
              <a:t>p</a:t>
            </a:r>
            <a:r>
              <a:rPr dirty="0" sz="2050" spc="65">
                <a:latin typeface="Times New Roman"/>
                <a:cs typeface="Times New Roman"/>
              </a:rPr>
              <a:t>(</a:t>
            </a:r>
            <a:r>
              <a:rPr dirty="0" sz="2050" spc="65" i="1">
                <a:latin typeface="Times New Roman"/>
                <a:cs typeface="Times New Roman"/>
              </a:rPr>
              <a:t>x</a:t>
            </a:r>
            <a:r>
              <a:rPr dirty="0" sz="2050" spc="65">
                <a:latin typeface="Times New Roman"/>
                <a:cs typeface="Times New Roman"/>
              </a:rPr>
              <a:t>)</a:t>
            </a:r>
            <a:r>
              <a:rPr dirty="0" sz="2050" spc="-200">
                <a:latin typeface="Times New Roman"/>
                <a:cs typeface="Times New Roman"/>
              </a:rPr>
              <a:t> </a:t>
            </a:r>
            <a:r>
              <a:rPr dirty="0" sz="2050" spc="35" i="1">
                <a:latin typeface="Times New Roman"/>
                <a:cs typeface="Times New Roman"/>
              </a:rPr>
              <a:t>p</a:t>
            </a:r>
            <a:r>
              <a:rPr dirty="0" sz="2050" spc="35">
                <a:latin typeface="Times New Roman"/>
                <a:cs typeface="Times New Roman"/>
              </a:rPr>
              <a:t>(</a:t>
            </a:r>
            <a:r>
              <a:rPr dirty="0" sz="2050" spc="-275">
                <a:latin typeface="Times New Roman"/>
                <a:cs typeface="Times New Roman"/>
              </a:rPr>
              <a:t> </a:t>
            </a:r>
            <a:r>
              <a:rPr dirty="0" sz="2050" spc="45" i="1">
                <a:latin typeface="Times New Roman"/>
                <a:cs typeface="Times New Roman"/>
              </a:rPr>
              <a:t>y</a:t>
            </a:r>
            <a:r>
              <a:rPr dirty="0" sz="2050" spc="45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5928" y="7650480"/>
            <a:ext cx="1948180" cy="685800"/>
          </a:xfrm>
          <a:custGeom>
            <a:avLst/>
            <a:gdLst/>
            <a:ahLst/>
            <a:cxnLst/>
            <a:rect l="l" t="t" r="r" b="b"/>
            <a:pathLst>
              <a:path w="1948179" h="685800">
                <a:moveTo>
                  <a:pt x="1947672" y="0"/>
                </a:moveTo>
                <a:lnTo>
                  <a:pt x="233172" y="0"/>
                </a:lnTo>
                <a:lnTo>
                  <a:pt x="233172" y="114300"/>
                </a:lnTo>
                <a:lnTo>
                  <a:pt x="0" y="205740"/>
                </a:lnTo>
                <a:lnTo>
                  <a:pt x="233172" y="285750"/>
                </a:lnTo>
                <a:lnTo>
                  <a:pt x="233172" y="685800"/>
                </a:lnTo>
                <a:lnTo>
                  <a:pt x="1947672" y="685800"/>
                </a:lnTo>
                <a:lnTo>
                  <a:pt x="1947672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95928" y="7650480"/>
            <a:ext cx="1948180" cy="685800"/>
          </a:xfrm>
          <a:custGeom>
            <a:avLst/>
            <a:gdLst/>
            <a:ahLst/>
            <a:cxnLst/>
            <a:rect l="l" t="t" r="r" b="b"/>
            <a:pathLst>
              <a:path w="1948179" h="685800">
                <a:moveTo>
                  <a:pt x="233172" y="0"/>
                </a:moveTo>
                <a:lnTo>
                  <a:pt x="233172" y="114300"/>
                </a:lnTo>
                <a:lnTo>
                  <a:pt x="0" y="205740"/>
                </a:lnTo>
                <a:lnTo>
                  <a:pt x="233172" y="285750"/>
                </a:lnTo>
                <a:lnTo>
                  <a:pt x="233172" y="685800"/>
                </a:lnTo>
                <a:lnTo>
                  <a:pt x="1947672" y="685800"/>
                </a:lnTo>
                <a:lnTo>
                  <a:pt x="1947672" y="0"/>
                </a:lnTo>
                <a:lnTo>
                  <a:pt x="518922" y="0"/>
                </a:lnTo>
                <a:lnTo>
                  <a:pt x="2331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09868" y="7751318"/>
            <a:ext cx="156337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the </a:t>
            </a:r>
            <a:r>
              <a:rPr dirty="0" sz="1000" spc="-5">
                <a:latin typeface="Tahoma"/>
                <a:cs typeface="Tahoma"/>
              </a:rPr>
              <a:t>contours </a:t>
            </a:r>
            <a:r>
              <a:rPr dirty="0" sz="1000">
                <a:latin typeface="Tahoma"/>
                <a:cs typeface="Tahoma"/>
              </a:rPr>
              <a:t>say that  </a:t>
            </a:r>
            <a:r>
              <a:rPr dirty="0" sz="1000" spc="-5">
                <a:latin typeface="Tahoma"/>
                <a:cs typeface="Tahoma"/>
              </a:rPr>
              <a:t>acceleration and weight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are  independent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8992" y="1500630"/>
            <a:ext cx="3011170" cy="8350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2525"/>
              </a:lnSpc>
              <a:spcBef>
                <a:spcPts val="100"/>
              </a:spcBef>
            </a:pPr>
            <a:r>
              <a:rPr dirty="0" spc="-5"/>
              <a:t>Multivariate</a:t>
            </a:r>
            <a:r>
              <a:rPr dirty="0" spc="-55"/>
              <a:t> </a:t>
            </a:r>
            <a:r>
              <a:rPr dirty="0" spc="-5"/>
              <a:t>Expectation</a:t>
            </a:r>
          </a:p>
          <a:p>
            <a:pPr marL="99060">
              <a:lnSpc>
                <a:spcPts val="3845"/>
              </a:lnSpc>
            </a:pPr>
            <a:r>
              <a:rPr dirty="0" spc="90" b="1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r>
              <a:rPr dirty="0" baseline="-24444" sz="1875" spc="135" b="1">
                <a:solidFill>
                  <a:srgbClr val="000000"/>
                </a:solidFill>
                <a:latin typeface="Times New Roman"/>
                <a:cs typeface="Times New Roman"/>
              </a:rPr>
              <a:t>X </a:t>
            </a:r>
            <a:r>
              <a:rPr dirty="0" sz="2200" spc="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200" spc="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25" i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2200" spc="25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dirty="0" sz="2200" spc="25" b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sz="2200" spc="25">
                <a:solidFill>
                  <a:srgbClr val="000000"/>
                </a:solidFill>
                <a:latin typeface="Times New Roman"/>
                <a:cs typeface="Times New Roman"/>
              </a:rPr>
              <a:t>] </a:t>
            </a:r>
            <a:r>
              <a:rPr dirty="0" sz="2200" spc="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200" spc="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13468" sz="4950">
                <a:solidFill>
                  <a:srgbClr val="000000"/>
                </a:solidFill>
                <a:latin typeface="Symbol"/>
                <a:cs typeface="Symbol"/>
              </a:rPr>
              <a:t></a:t>
            </a:r>
            <a:r>
              <a:rPr dirty="0" baseline="-13468" sz="49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sz="2200" spc="-1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5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200" spc="5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200" spc="50" b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sz="2200" spc="5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2200" spc="50" i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2200" spc="50" b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9863" y="2441448"/>
            <a:ext cx="2461025" cy="2007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64656" y="3732752"/>
            <a:ext cx="90487" cy="90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95800" y="3066541"/>
            <a:ext cx="972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E[mpg,weight]</a:t>
            </a:r>
            <a:r>
              <a:rPr dirty="0" sz="10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=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(24.5,2600)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4773" y="3422903"/>
            <a:ext cx="1687830" cy="429895"/>
          </a:xfrm>
          <a:custGeom>
            <a:avLst/>
            <a:gdLst/>
            <a:ahLst/>
            <a:cxnLst/>
            <a:rect l="l" t="t" r="r" b="b"/>
            <a:pathLst>
              <a:path w="1687829" h="429895">
                <a:moveTo>
                  <a:pt x="86868" y="343662"/>
                </a:moveTo>
                <a:lnTo>
                  <a:pt x="0" y="385572"/>
                </a:lnTo>
                <a:lnTo>
                  <a:pt x="85343" y="429768"/>
                </a:lnTo>
                <a:lnTo>
                  <a:pt x="85852" y="401033"/>
                </a:lnTo>
                <a:lnTo>
                  <a:pt x="71627" y="400812"/>
                </a:lnTo>
                <a:lnTo>
                  <a:pt x="71627" y="371856"/>
                </a:lnTo>
                <a:lnTo>
                  <a:pt x="86368" y="371856"/>
                </a:lnTo>
                <a:lnTo>
                  <a:pt x="86868" y="343662"/>
                </a:lnTo>
                <a:close/>
              </a:path>
              <a:path w="1687829" h="429895">
                <a:moveTo>
                  <a:pt x="86363" y="372151"/>
                </a:moveTo>
                <a:lnTo>
                  <a:pt x="85852" y="401033"/>
                </a:lnTo>
                <a:lnTo>
                  <a:pt x="816101" y="411480"/>
                </a:lnTo>
                <a:lnTo>
                  <a:pt x="863180" y="410029"/>
                </a:lnTo>
                <a:lnTo>
                  <a:pt x="1033538" y="410029"/>
                </a:lnTo>
                <a:lnTo>
                  <a:pt x="1056659" y="409365"/>
                </a:lnTo>
                <a:lnTo>
                  <a:pt x="1104518" y="405497"/>
                </a:lnTo>
                <a:lnTo>
                  <a:pt x="1151452" y="398152"/>
                </a:lnTo>
                <a:lnTo>
                  <a:pt x="1197102" y="386334"/>
                </a:lnTo>
                <a:lnTo>
                  <a:pt x="1194053" y="386334"/>
                </a:lnTo>
                <a:lnTo>
                  <a:pt x="1216295" y="384074"/>
                </a:lnTo>
                <a:lnTo>
                  <a:pt x="1228260" y="382524"/>
                </a:lnTo>
                <a:lnTo>
                  <a:pt x="1006601" y="382524"/>
                </a:lnTo>
                <a:lnTo>
                  <a:pt x="1003626" y="382485"/>
                </a:lnTo>
                <a:lnTo>
                  <a:pt x="740585" y="382485"/>
                </a:lnTo>
                <a:lnTo>
                  <a:pt x="687379" y="382238"/>
                </a:lnTo>
                <a:lnTo>
                  <a:pt x="634079" y="381319"/>
                </a:lnTo>
                <a:lnTo>
                  <a:pt x="580643" y="379475"/>
                </a:lnTo>
                <a:lnTo>
                  <a:pt x="86363" y="372151"/>
                </a:lnTo>
                <a:close/>
              </a:path>
              <a:path w="1687829" h="429895">
                <a:moveTo>
                  <a:pt x="1033538" y="410029"/>
                </a:moveTo>
                <a:lnTo>
                  <a:pt x="863180" y="410029"/>
                </a:lnTo>
                <a:lnTo>
                  <a:pt x="1008235" y="410756"/>
                </a:lnTo>
                <a:lnTo>
                  <a:pt x="1033538" y="410029"/>
                </a:lnTo>
                <a:close/>
              </a:path>
              <a:path w="1687829" h="429895">
                <a:moveTo>
                  <a:pt x="71627" y="371856"/>
                </a:moveTo>
                <a:lnTo>
                  <a:pt x="71627" y="400812"/>
                </a:lnTo>
                <a:lnTo>
                  <a:pt x="85852" y="401033"/>
                </a:lnTo>
                <a:lnTo>
                  <a:pt x="86363" y="372151"/>
                </a:lnTo>
                <a:lnTo>
                  <a:pt x="71627" y="371856"/>
                </a:lnTo>
                <a:close/>
              </a:path>
              <a:path w="1687829" h="429895">
                <a:moveTo>
                  <a:pt x="1659636" y="0"/>
                </a:moveTo>
                <a:lnTo>
                  <a:pt x="1652392" y="45022"/>
                </a:lnTo>
                <a:lnTo>
                  <a:pt x="1641271" y="89554"/>
                </a:lnTo>
                <a:lnTo>
                  <a:pt x="1622188" y="130266"/>
                </a:lnTo>
                <a:lnTo>
                  <a:pt x="1591055" y="163830"/>
                </a:lnTo>
                <a:lnTo>
                  <a:pt x="1543573" y="211107"/>
                </a:lnTo>
                <a:lnTo>
                  <a:pt x="1488186" y="249174"/>
                </a:lnTo>
                <a:lnTo>
                  <a:pt x="1469860" y="259056"/>
                </a:lnTo>
                <a:lnTo>
                  <a:pt x="1453691" y="269900"/>
                </a:lnTo>
                <a:lnTo>
                  <a:pt x="1438195" y="281620"/>
                </a:lnTo>
                <a:lnTo>
                  <a:pt x="1421891" y="294132"/>
                </a:lnTo>
                <a:lnTo>
                  <a:pt x="1404850" y="303198"/>
                </a:lnTo>
                <a:lnTo>
                  <a:pt x="1384277" y="310024"/>
                </a:lnTo>
                <a:lnTo>
                  <a:pt x="1362509" y="316715"/>
                </a:lnTo>
                <a:lnTo>
                  <a:pt x="1341881" y="325374"/>
                </a:lnTo>
                <a:lnTo>
                  <a:pt x="1326641" y="331470"/>
                </a:lnTo>
                <a:lnTo>
                  <a:pt x="1296162" y="342138"/>
                </a:lnTo>
                <a:lnTo>
                  <a:pt x="1281684" y="345948"/>
                </a:lnTo>
                <a:lnTo>
                  <a:pt x="1280922" y="345948"/>
                </a:lnTo>
                <a:lnTo>
                  <a:pt x="1280160" y="346710"/>
                </a:lnTo>
                <a:lnTo>
                  <a:pt x="1276350" y="346710"/>
                </a:lnTo>
                <a:lnTo>
                  <a:pt x="1274064" y="347472"/>
                </a:lnTo>
                <a:lnTo>
                  <a:pt x="1211179" y="355885"/>
                </a:lnTo>
                <a:lnTo>
                  <a:pt x="1190243" y="358140"/>
                </a:lnTo>
                <a:lnTo>
                  <a:pt x="1189481" y="358140"/>
                </a:lnTo>
                <a:lnTo>
                  <a:pt x="1188720" y="358901"/>
                </a:lnTo>
                <a:lnTo>
                  <a:pt x="1187958" y="358901"/>
                </a:lnTo>
                <a:lnTo>
                  <a:pt x="1143626" y="370936"/>
                </a:lnTo>
                <a:lnTo>
                  <a:pt x="1098327" y="377751"/>
                </a:lnTo>
                <a:lnTo>
                  <a:pt x="1052505" y="381047"/>
                </a:lnTo>
                <a:lnTo>
                  <a:pt x="1006601" y="382524"/>
                </a:lnTo>
                <a:lnTo>
                  <a:pt x="1228260" y="382524"/>
                </a:lnTo>
                <a:lnTo>
                  <a:pt x="1239026" y="381128"/>
                </a:lnTo>
                <a:lnTo>
                  <a:pt x="1283970" y="374904"/>
                </a:lnTo>
                <a:lnTo>
                  <a:pt x="1285493" y="374142"/>
                </a:lnTo>
                <a:lnTo>
                  <a:pt x="1287779" y="374142"/>
                </a:lnTo>
                <a:lnTo>
                  <a:pt x="1289303" y="373380"/>
                </a:lnTo>
                <a:lnTo>
                  <a:pt x="1305305" y="368808"/>
                </a:lnTo>
                <a:lnTo>
                  <a:pt x="1321308" y="363474"/>
                </a:lnTo>
                <a:lnTo>
                  <a:pt x="1336548" y="358140"/>
                </a:lnTo>
                <a:lnTo>
                  <a:pt x="1352550" y="352044"/>
                </a:lnTo>
                <a:lnTo>
                  <a:pt x="1367789" y="345948"/>
                </a:lnTo>
                <a:lnTo>
                  <a:pt x="1382267" y="340613"/>
                </a:lnTo>
                <a:lnTo>
                  <a:pt x="1400847" y="334330"/>
                </a:lnTo>
                <a:lnTo>
                  <a:pt x="1416143" y="329617"/>
                </a:lnTo>
                <a:lnTo>
                  <a:pt x="1430504" y="323163"/>
                </a:lnTo>
                <a:lnTo>
                  <a:pt x="1446276" y="311658"/>
                </a:lnTo>
                <a:lnTo>
                  <a:pt x="1463248" y="298353"/>
                </a:lnTo>
                <a:lnTo>
                  <a:pt x="1481004" y="286202"/>
                </a:lnTo>
                <a:lnTo>
                  <a:pt x="1499493" y="275158"/>
                </a:lnTo>
                <a:lnTo>
                  <a:pt x="1518665" y="265175"/>
                </a:lnTo>
                <a:lnTo>
                  <a:pt x="1548153" y="244635"/>
                </a:lnTo>
                <a:lnTo>
                  <a:pt x="1598527" y="197981"/>
                </a:lnTo>
                <a:lnTo>
                  <a:pt x="1651637" y="137323"/>
                </a:lnTo>
                <a:lnTo>
                  <a:pt x="1669670" y="94402"/>
                </a:lnTo>
                <a:lnTo>
                  <a:pt x="1680780" y="48285"/>
                </a:lnTo>
                <a:lnTo>
                  <a:pt x="1687829" y="3810"/>
                </a:lnTo>
                <a:lnTo>
                  <a:pt x="1659636" y="0"/>
                </a:lnTo>
                <a:close/>
              </a:path>
              <a:path w="1687829" h="429895">
                <a:moveTo>
                  <a:pt x="900037" y="381733"/>
                </a:moveTo>
                <a:lnTo>
                  <a:pt x="740585" y="382485"/>
                </a:lnTo>
                <a:lnTo>
                  <a:pt x="1003626" y="382485"/>
                </a:lnTo>
                <a:lnTo>
                  <a:pt x="953266" y="381830"/>
                </a:lnTo>
                <a:lnTo>
                  <a:pt x="900037" y="381733"/>
                </a:lnTo>
                <a:close/>
              </a:path>
              <a:path w="1687829" h="429895">
                <a:moveTo>
                  <a:pt x="86368" y="371856"/>
                </a:moveTo>
                <a:lnTo>
                  <a:pt x="71627" y="371856"/>
                </a:lnTo>
                <a:lnTo>
                  <a:pt x="86363" y="372151"/>
                </a:lnTo>
                <a:lnTo>
                  <a:pt x="86368" y="3718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32020" y="3787394"/>
            <a:ext cx="1086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centroid of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  cloud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7463" y="5677916"/>
            <a:ext cx="3012440" cy="83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ts val="2525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Multivariate</a:t>
            </a:r>
            <a:r>
              <a:rPr dirty="0" sz="22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Expectation</a:t>
            </a:r>
            <a:endParaRPr sz="2200">
              <a:latin typeface="Tahoma"/>
              <a:cs typeface="Tahoma"/>
            </a:endParaRPr>
          </a:p>
          <a:p>
            <a:pPr marL="25400">
              <a:lnSpc>
                <a:spcPts val="3845"/>
              </a:lnSpc>
            </a:pPr>
            <a:r>
              <a:rPr dirty="0" sz="2200" spc="-5" i="1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[ </a:t>
            </a:r>
            <a:r>
              <a:rPr dirty="0" sz="2200" i="1">
                <a:latin typeface="Times New Roman"/>
                <a:cs typeface="Times New Roman"/>
              </a:rPr>
              <a:t>f </a:t>
            </a:r>
            <a:r>
              <a:rPr dirty="0" sz="2200" spc="25">
                <a:latin typeface="Times New Roman"/>
                <a:cs typeface="Times New Roman"/>
              </a:rPr>
              <a:t>(</a:t>
            </a:r>
            <a:r>
              <a:rPr dirty="0" sz="2200" spc="25" b="1">
                <a:latin typeface="Times New Roman"/>
                <a:cs typeface="Times New Roman"/>
              </a:rPr>
              <a:t>X</a:t>
            </a:r>
            <a:r>
              <a:rPr dirty="0" sz="2200" spc="25">
                <a:latin typeface="Times New Roman"/>
                <a:cs typeface="Times New Roman"/>
              </a:rPr>
              <a:t>)] </a:t>
            </a:r>
            <a:r>
              <a:rPr dirty="0" sz="2200" spc="5">
                <a:latin typeface="Symbol"/>
                <a:cs typeface="Symbol"/>
              </a:rPr>
              <a:t>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baseline="-13468" sz="4950">
                <a:latin typeface="Symbol"/>
                <a:cs typeface="Symbol"/>
              </a:rPr>
              <a:t></a:t>
            </a:r>
            <a:r>
              <a:rPr dirty="0" baseline="-13468" sz="495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f </a:t>
            </a:r>
            <a:r>
              <a:rPr dirty="0" sz="2200" spc="25">
                <a:latin typeface="Times New Roman"/>
                <a:cs typeface="Times New Roman"/>
              </a:rPr>
              <a:t>(</a:t>
            </a:r>
            <a:r>
              <a:rPr dirty="0" sz="2200" spc="25" b="1">
                <a:latin typeface="Times New Roman"/>
                <a:cs typeface="Times New Roman"/>
              </a:rPr>
              <a:t>x</a:t>
            </a:r>
            <a:r>
              <a:rPr dirty="0" sz="2200" spc="25">
                <a:latin typeface="Times New Roman"/>
                <a:cs typeface="Times New Roman"/>
              </a:rPr>
              <a:t>)</a:t>
            </a:r>
            <a:r>
              <a:rPr dirty="0" sz="2200" spc="-254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p</a:t>
            </a:r>
            <a:r>
              <a:rPr dirty="0" sz="2200" spc="45">
                <a:latin typeface="Times New Roman"/>
                <a:cs typeface="Times New Roman"/>
              </a:rPr>
              <a:t>(</a:t>
            </a:r>
            <a:r>
              <a:rPr dirty="0" sz="2200" spc="45" b="1">
                <a:latin typeface="Times New Roman"/>
                <a:cs typeface="Times New Roman"/>
              </a:rPr>
              <a:t>x</a:t>
            </a:r>
            <a:r>
              <a:rPr dirty="0" sz="2200" spc="45">
                <a:latin typeface="Times New Roman"/>
                <a:cs typeface="Times New Roman"/>
              </a:rPr>
              <a:t>)</a:t>
            </a:r>
            <a:r>
              <a:rPr dirty="0" sz="2200" spc="45" i="1">
                <a:latin typeface="Times New Roman"/>
                <a:cs typeface="Times New Roman"/>
              </a:rPr>
              <a:t>d</a:t>
            </a:r>
            <a:r>
              <a:rPr dirty="0" sz="2200" spc="45" b="1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2314" y="1435102"/>
            <a:ext cx="4379595" cy="186118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ctr" marR="81915">
              <a:lnSpc>
                <a:spcPct val="100000"/>
              </a:lnSpc>
              <a:spcBef>
                <a:spcPts val="61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Test your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understanding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dirty="0" sz="1500" spc="15">
                <a:latin typeface="Times New Roman"/>
                <a:cs typeface="Times New Roman"/>
              </a:rPr>
              <a:t>Question</a:t>
            </a:r>
            <a:r>
              <a:rPr dirty="0" sz="1500" spc="-150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:</a:t>
            </a:r>
            <a:r>
              <a:rPr dirty="0" sz="1500" spc="-155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Times New Roman"/>
                <a:cs typeface="Times New Roman"/>
              </a:rPr>
              <a:t>When</a:t>
            </a:r>
            <a:r>
              <a:rPr dirty="0" sz="1500" spc="-10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(if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ever)</a:t>
            </a:r>
            <a:r>
              <a:rPr dirty="0" sz="1500" spc="-180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does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10" i="1">
                <a:latin typeface="Times New Roman"/>
                <a:cs typeface="Times New Roman"/>
              </a:rPr>
              <a:t>E</a:t>
            </a:r>
            <a:r>
              <a:rPr dirty="0" sz="1500" spc="10">
                <a:latin typeface="Times New Roman"/>
                <a:cs typeface="Times New Roman"/>
              </a:rPr>
              <a:t>[</a:t>
            </a:r>
            <a:r>
              <a:rPr dirty="0" sz="1500" spc="-225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Times New Roman"/>
                <a:cs typeface="Times New Roman"/>
              </a:rPr>
              <a:t>X</a:t>
            </a:r>
            <a:r>
              <a:rPr dirty="0" sz="1500" spc="110" i="1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Symbol"/>
                <a:cs typeface="Symbol"/>
              </a:rPr>
              <a:t></a:t>
            </a:r>
            <a:r>
              <a:rPr dirty="0" sz="1500" spc="-195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Times New Roman"/>
                <a:cs typeface="Times New Roman"/>
              </a:rPr>
              <a:t>Y</a:t>
            </a:r>
            <a:r>
              <a:rPr dirty="0" sz="1500" spc="-190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]</a:t>
            </a:r>
            <a:r>
              <a:rPr dirty="0" sz="1500" spc="-105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Symbol"/>
                <a:cs typeface="Symbol"/>
              </a:rPr>
              <a:t>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E</a:t>
            </a:r>
            <a:r>
              <a:rPr dirty="0" sz="1500" spc="5">
                <a:latin typeface="Times New Roman"/>
                <a:cs typeface="Times New Roman"/>
              </a:rPr>
              <a:t>[</a:t>
            </a:r>
            <a:r>
              <a:rPr dirty="0" sz="1500" spc="-220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Times New Roman"/>
                <a:cs typeface="Times New Roman"/>
              </a:rPr>
              <a:t>X</a:t>
            </a:r>
            <a:r>
              <a:rPr dirty="0" sz="1500" spc="-130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]</a:t>
            </a:r>
            <a:r>
              <a:rPr dirty="0" sz="1500" spc="-200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Symbol"/>
                <a:cs typeface="Symbol"/>
              </a:rPr>
              <a:t>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10" i="1">
                <a:latin typeface="Times New Roman"/>
                <a:cs typeface="Times New Roman"/>
              </a:rPr>
              <a:t>E</a:t>
            </a:r>
            <a:r>
              <a:rPr dirty="0" sz="1500" spc="-10">
                <a:latin typeface="Times New Roman"/>
                <a:cs typeface="Times New Roman"/>
              </a:rPr>
              <a:t>[</a:t>
            </a:r>
            <a:r>
              <a:rPr dirty="0" sz="1500" spc="-10" i="1">
                <a:latin typeface="Times New Roman"/>
                <a:cs typeface="Times New Roman"/>
              </a:rPr>
              <a:t>Y</a:t>
            </a:r>
            <a:r>
              <a:rPr dirty="0" sz="1500" spc="-190" i="1">
                <a:latin typeface="Times New Roman"/>
                <a:cs typeface="Times New Roman"/>
              </a:rPr>
              <a:t> </a:t>
            </a:r>
            <a:r>
              <a:rPr dirty="0" sz="1500" spc="105">
                <a:latin typeface="Times New Roman"/>
                <a:cs typeface="Times New Roman"/>
              </a:rPr>
              <a:t>]?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•All the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time?</a:t>
            </a:r>
            <a:endParaRPr sz="140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Tahoma"/>
                <a:cs typeface="Tahoma"/>
              </a:rPr>
              <a:t>•Only when X and Y are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independent?</a:t>
            </a:r>
            <a:endParaRPr sz="140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  <a:spcBef>
                <a:spcPts val="850"/>
              </a:spcBef>
            </a:pPr>
            <a:r>
              <a:rPr dirty="0" sz="1400" spc="-5">
                <a:latin typeface="Tahoma"/>
                <a:cs typeface="Tahoma"/>
              </a:rPr>
              <a:t>•It can fail even if X and Y are</a:t>
            </a:r>
            <a:r>
              <a:rPr dirty="0" sz="1400" spc="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independent?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45" y="5677916"/>
            <a:ext cx="4005579" cy="287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66370">
              <a:lnSpc>
                <a:spcPts val="2605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Bivariate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Expectation</a:t>
            </a:r>
            <a:endParaRPr sz="2200">
              <a:latin typeface="Tahoma"/>
              <a:cs typeface="Tahoma"/>
            </a:endParaRPr>
          </a:p>
          <a:p>
            <a:pPr algn="ctr" marR="147955">
              <a:lnSpc>
                <a:spcPts val="3025"/>
              </a:lnSpc>
            </a:pPr>
            <a:r>
              <a:rPr dirty="0" sz="1700" spc="-5" i="1">
                <a:latin typeface="Times New Roman"/>
                <a:cs typeface="Times New Roman"/>
              </a:rPr>
              <a:t>E</a:t>
            </a:r>
            <a:r>
              <a:rPr dirty="0" sz="1700" spc="-5">
                <a:latin typeface="Times New Roman"/>
                <a:cs typeface="Times New Roman"/>
              </a:rPr>
              <a:t>[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f</a:t>
            </a:r>
            <a:r>
              <a:rPr dirty="0" sz="1700" spc="-25" i="1">
                <a:latin typeface="Times New Roman"/>
                <a:cs typeface="Times New Roman"/>
              </a:rPr>
              <a:t> </a:t>
            </a:r>
            <a:r>
              <a:rPr dirty="0" sz="1700" spc="40">
                <a:latin typeface="Times New Roman"/>
                <a:cs typeface="Times New Roman"/>
              </a:rPr>
              <a:t>(</a:t>
            </a:r>
            <a:r>
              <a:rPr dirty="0" sz="1700" spc="40" i="1">
                <a:latin typeface="Times New Roman"/>
                <a:cs typeface="Times New Roman"/>
              </a:rPr>
              <a:t>x</a:t>
            </a:r>
            <a:r>
              <a:rPr dirty="0" sz="1700" spc="40">
                <a:latin typeface="Times New Roman"/>
                <a:cs typeface="Times New Roman"/>
              </a:rPr>
              <a:t>,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y</a:t>
            </a:r>
            <a:r>
              <a:rPr dirty="0" sz="1700" spc="20">
                <a:latin typeface="Times New Roman"/>
                <a:cs typeface="Times New Roman"/>
              </a:rPr>
              <a:t>)]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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baseline="-13071" sz="3825">
                <a:latin typeface="Symbol"/>
                <a:cs typeface="Symbol"/>
              </a:rPr>
              <a:t></a:t>
            </a:r>
            <a:r>
              <a:rPr dirty="0" baseline="-13071" sz="3825" spc="-97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f</a:t>
            </a:r>
            <a:r>
              <a:rPr dirty="0" sz="1700" spc="-25" i="1">
                <a:latin typeface="Times New Roman"/>
                <a:cs typeface="Times New Roman"/>
              </a:rPr>
              <a:t> </a:t>
            </a:r>
            <a:r>
              <a:rPr dirty="0" sz="1700" spc="45">
                <a:latin typeface="Times New Roman"/>
                <a:cs typeface="Times New Roman"/>
              </a:rPr>
              <a:t>(</a:t>
            </a:r>
            <a:r>
              <a:rPr dirty="0" sz="1700" spc="45" i="1">
                <a:latin typeface="Times New Roman"/>
                <a:cs typeface="Times New Roman"/>
              </a:rPr>
              <a:t>x</a:t>
            </a:r>
            <a:r>
              <a:rPr dirty="0" sz="1700" spc="45">
                <a:latin typeface="Times New Roman"/>
                <a:cs typeface="Times New Roman"/>
              </a:rPr>
              <a:t>,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30" i="1">
                <a:latin typeface="Times New Roman"/>
                <a:cs typeface="Times New Roman"/>
              </a:rPr>
              <a:t>y</a:t>
            </a:r>
            <a:r>
              <a:rPr dirty="0" sz="1700" spc="30">
                <a:latin typeface="Times New Roman"/>
                <a:cs typeface="Times New Roman"/>
              </a:rPr>
              <a:t>)</a:t>
            </a:r>
            <a:r>
              <a:rPr dirty="0" sz="1700" spc="165">
                <a:latin typeface="Times New Roman"/>
                <a:cs typeface="Times New Roman"/>
              </a:rPr>
              <a:t> </a:t>
            </a:r>
            <a:r>
              <a:rPr dirty="0" sz="1700" spc="45" i="1">
                <a:latin typeface="Times New Roman"/>
                <a:cs typeface="Times New Roman"/>
              </a:rPr>
              <a:t>p</a:t>
            </a:r>
            <a:r>
              <a:rPr dirty="0" sz="1700" spc="45">
                <a:latin typeface="Times New Roman"/>
                <a:cs typeface="Times New Roman"/>
              </a:rPr>
              <a:t>(</a:t>
            </a:r>
            <a:r>
              <a:rPr dirty="0" sz="1700" spc="45" i="1">
                <a:latin typeface="Times New Roman"/>
                <a:cs typeface="Times New Roman"/>
              </a:rPr>
              <a:t>x</a:t>
            </a:r>
            <a:r>
              <a:rPr dirty="0" sz="1700" spc="45">
                <a:latin typeface="Times New Roman"/>
                <a:cs typeface="Times New Roman"/>
              </a:rPr>
              <a:t>,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y</a:t>
            </a:r>
            <a:r>
              <a:rPr dirty="0" sz="1700" spc="20">
                <a:latin typeface="Times New Roman"/>
                <a:cs typeface="Times New Roman"/>
              </a:rPr>
              <a:t>)</a:t>
            </a:r>
            <a:r>
              <a:rPr dirty="0" sz="1700" spc="20" i="1">
                <a:latin typeface="Times New Roman"/>
                <a:cs typeface="Times New Roman"/>
              </a:rPr>
              <a:t>dydx</a:t>
            </a:r>
            <a:endParaRPr sz="1700">
              <a:latin typeface="Times New Roman"/>
              <a:cs typeface="Times New Roman"/>
            </a:endParaRPr>
          </a:p>
          <a:p>
            <a:pPr algn="ctr" marR="109855">
              <a:lnSpc>
                <a:spcPct val="100000"/>
              </a:lnSpc>
              <a:spcBef>
                <a:spcPts val="1845"/>
              </a:spcBef>
            </a:pPr>
            <a:r>
              <a:rPr dirty="0" sz="1350" spc="5">
                <a:latin typeface="Times New Roman"/>
                <a:cs typeface="Times New Roman"/>
              </a:rPr>
              <a:t>if 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f</a:t>
            </a:r>
            <a:r>
              <a:rPr dirty="0" sz="1350" spc="-2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(</a:t>
            </a:r>
            <a:r>
              <a:rPr dirty="0" sz="1350" spc="-24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10">
                <a:latin typeface="Times New Roman"/>
                <a:cs typeface="Times New Roman"/>
              </a:rPr>
              <a:t>,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y</a:t>
            </a:r>
            <a:r>
              <a:rPr dirty="0" sz="1350" spc="30">
                <a:latin typeface="Times New Roman"/>
                <a:cs typeface="Times New Roman"/>
              </a:rPr>
              <a:t>)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x</a:t>
            </a:r>
            <a:r>
              <a:rPr dirty="0" sz="1350" spc="-3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then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E</a:t>
            </a:r>
            <a:r>
              <a:rPr dirty="0" sz="1350">
                <a:latin typeface="Times New Roman"/>
                <a:cs typeface="Times New Roman"/>
              </a:rPr>
              <a:t>[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f</a:t>
            </a:r>
            <a:r>
              <a:rPr dirty="0" sz="1350" spc="-2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(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-140" i="1">
                <a:latin typeface="Times New Roman"/>
                <a:cs typeface="Times New Roman"/>
              </a:rPr>
              <a:t> </a:t>
            </a:r>
            <a:r>
              <a:rPr dirty="0" sz="1350" spc="45">
                <a:latin typeface="Times New Roman"/>
                <a:cs typeface="Times New Roman"/>
              </a:rPr>
              <a:t>,</a:t>
            </a:r>
            <a:r>
              <a:rPr dirty="0" sz="1350" spc="45" i="1">
                <a:latin typeface="Times New Roman"/>
                <a:cs typeface="Times New Roman"/>
              </a:rPr>
              <a:t>Y</a:t>
            </a:r>
            <a:r>
              <a:rPr dirty="0" sz="1350" spc="-16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)]</a:t>
            </a:r>
            <a:r>
              <a:rPr dirty="0" sz="1350" spc="-10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baseline="-13550" sz="3075">
                <a:latin typeface="Symbol"/>
                <a:cs typeface="Symbol"/>
              </a:rPr>
              <a:t></a:t>
            </a:r>
            <a:r>
              <a:rPr dirty="0" baseline="-13550" sz="3075" spc="-352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x</a:t>
            </a:r>
            <a:r>
              <a:rPr dirty="0" sz="1350" spc="150" i="1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,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y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r>
              <a:rPr dirty="0" sz="1350" spc="20" i="1">
                <a:latin typeface="Times New Roman"/>
                <a:cs typeface="Times New Roman"/>
              </a:rPr>
              <a:t>dydx</a:t>
            </a:r>
            <a:endParaRPr sz="1350">
              <a:latin typeface="Times New Roman"/>
              <a:cs typeface="Times New Roman"/>
            </a:endParaRPr>
          </a:p>
          <a:p>
            <a:pPr algn="ctr" marR="110489">
              <a:lnSpc>
                <a:spcPct val="100000"/>
              </a:lnSpc>
              <a:spcBef>
                <a:spcPts val="1440"/>
              </a:spcBef>
            </a:pPr>
            <a:r>
              <a:rPr dirty="0" sz="1350" spc="5">
                <a:latin typeface="Times New Roman"/>
                <a:cs typeface="Times New Roman"/>
              </a:rPr>
              <a:t>if 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f</a:t>
            </a:r>
            <a:r>
              <a:rPr dirty="0" sz="1350" spc="-3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(</a:t>
            </a:r>
            <a:r>
              <a:rPr dirty="0" sz="1350" spc="-24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10">
                <a:latin typeface="Times New Roman"/>
                <a:cs typeface="Times New Roman"/>
              </a:rPr>
              <a:t>,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y</a:t>
            </a:r>
            <a:r>
              <a:rPr dirty="0" sz="1350" spc="30">
                <a:latin typeface="Times New Roman"/>
                <a:cs typeface="Times New Roman"/>
              </a:rPr>
              <a:t>)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9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y</a:t>
            </a:r>
            <a:r>
              <a:rPr dirty="0" sz="1350" spc="-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then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E</a:t>
            </a:r>
            <a:r>
              <a:rPr dirty="0" sz="1350">
                <a:latin typeface="Times New Roman"/>
                <a:cs typeface="Times New Roman"/>
              </a:rPr>
              <a:t>[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f</a:t>
            </a:r>
            <a:r>
              <a:rPr dirty="0" sz="1350" spc="-3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(</a:t>
            </a:r>
            <a:r>
              <a:rPr dirty="0" sz="1350" spc="-19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-140" i="1">
                <a:latin typeface="Times New Roman"/>
                <a:cs typeface="Times New Roman"/>
              </a:rPr>
              <a:t> </a:t>
            </a:r>
            <a:r>
              <a:rPr dirty="0" sz="1350" spc="45">
                <a:latin typeface="Times New Roman"/>
                <a:cs typeface="Times New Roman"/>
              </a:rPr>
              <a:t>,</a:t>
            </a:r>
            <a:r>
              <a:rPr dirty="0" sz="1350" spc="45" i="1">
                <a:latin typeface="Times New Roman"/>
                <a:cs typeface="Times New Roman"/>
              </a:rPr>
              <a:t>Y</a:t>
            </a:r>
            <a:r>
              <a:rPr dirty="0" sz="1350" spc="-17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)]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baseline="-13550" sz="3075">
                <a:latin typeface="Symbol"/>
                <a:cs typeface="Symbol"/>
              </a:rPr>
              <a:t></a:t>
            </a:r>
            <a:r>
              <a:rPr dirty="0" baseline="-13550" sz="3075" spc="-262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y</a:t>
            </a:r>
            <a:r>
              <a:rPr dirty="0" sz="1350" spc="180" i="1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,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y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r>
              <a:rPr dirty="0" sz="1350" spc="20" i="1">
                <a:latin typeface="Times New Roman"/>
                <a:cs typeface="Times New Roman"/>
              </a:rPr>
              <a:t>dydx</a:t>
            </a:r>
            <a:endParaRPr sz="13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1440"/>
              </a:spcBef>
            </a:pPr>
            <a:r>
              <a:rPr dirty="0" sz="1350" spc="5">
                <a:latin typeface="Times New Roman"/>
                <a:cs typeface="Times New Roman"/>
              </a:rPr>
              <a:t>if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f</a:t>
            </a:r>
            <a:r>
              <a:rPr dirty="0" sz="1350" spc="-2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(</a:t>
            </a:r>
            <a:r>
              <a:rPr dirty="0" sz="1350" spc="-24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10">
                <a:latin typeface="Times New Roman"/>
                <a:cs typeface="Times New Roman"/>
              </a:rPr>
              <a:t>,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y</a:t>
            </a:r>
            <a:r>
              <a:rPr dirty="0" sz="1350" spc="30">
                <a:latin typeface="Times New Roman"/>
                <a:cs typeface="Times New Roman"/>
              </a:rPr>
              <a:t>)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x</a:t>
            </a:r>
            <a:r>
              <a:rPr dirty="0" sz="1350" spc="-10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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y</a:t>
            </a:r>
            <a:r>
              <a:rPr dirty="0" sz="1350" spc="-1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then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E</a:t>
            </a:r>
            <a:r>
              <a:rPr dirty="0" sz="1350">
                <a:latin typeface="Times New Roman"/>
                <a:cs typeface="Times New Roman"/>
              </a:rPr>
              <a:t>[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f</a:t>
            </a:r>
            <a:r>
              <a:rPr dirty="0" sz="1350" spc="-2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(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-130" i="1">
                <a:latin typeface="Times New Roman"/>
                <a:cs typeface="Times New Roman"/>
              </a:rPr>
              <a:t> </a:t>
            </a:r>
            <a:r>
              <a:rPr dirty="0" sz="1350" spc="40">
                <a:latin typeface="Times New Roman"/>
                <a:cs typeface="Times New Roman"/>
              </a:rPr>
              <a:t>,</a:t>
            </a:r>
            <a:r>
              <a:rPr dirty="0" sz="1350" spc="40" i="1">
                <a:latin typeface="Times New Roman"/>
                <a:cs typeface="Times New Roman"/>
              </a:rPr>
              <a:t>Y</a:t>
            </a:r>
            <a:r>
              <a:rPr dirty="0" sz="1350" spc="-16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)]</a:t>
            </a:r>
            <a:r>
              <a:rPr dirty="0" sz="1350" spc="-10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baseline="-13550" sz="3075">
                <a:latin typeface="Symbol"/>
                <a:cs typeface="Symbol"/>
              </a:rPr>
              <a:t></a:t>
            </a:r>
            <a:r>
              <a:rPr dirty="0" baseline="-13550" sz="3075" spc="-487">
                <a:latin typeface="Times New Roman"/>
                <a:cs typeface="Times New Roman"/>
              </a:rPr>
              <a:t> </a:t>
            </a:r>
            <a:r>
              <a:rPr dirty="0" sz="1350" spc="50">
                <a:latin typeface="Times New Roman"/>
                <a:cs typeface="Times New Roman"/>
              </a:rPr>
              <a:t>(</a:t>
            </a:r>
            <a:r>
              <a:rPr dirty="0" sz="1350" spc="50" i="1">
                <a:latin typeface="Times New Roman"/>
                <a:cs typeface="Times New Roman"/>
              </a:rPr>
              <a:t>x</a:t>
            </a:r>
            <a:r>
              <a:rPr dirty="0" sz="1350" spc="-9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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y</a:t>
            </a:r>
            <a:r>
              <a:rPr dirty="0" sz="1350" spc="25">
                <a:latin typeface="Times New Roman"/>
                <a:cs typeface="Times New Roman"/>
              </a:rPr>
              <a:t>)</a:t>
            </a:r>
            <a:r>
              <a:rPr dirty="0" sz="1350" spc="140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,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y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r>
              <a:rPr dirty="0" sz="1350" spc="20" i="1">
                <a:latin typeface="Times New Roman"/>
                <a:cs typeface="Times New Roman"/>
              </a:rPr>
              <a:t>dydx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L="46355">
              <a:lnSpc>
                <a:spcPct val="100000"/>
              </a:lnSpc>
            </a:pPr>
            <a:r>
              <a:rPr dirty="0" sz="1350" i="1">
                <a:latin typeface="Times New Roman"/>
                <a:cs typeface="Times New Roman"/>
              </a:rPr>
              <a:t>E</a:t>
            </a:r>
            <a:r>
              <a:rPr dirty="0" sz="1350">
                <a:latin typeface="Times New Roman"/>
                <a:cs typeface="Times New Roman"/>
              </a:rPr>
              <a:t>[</a:t>
            </a:r>
            <a:r>
              <a:rPr dirty="0" sz="1350" spc="-204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9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</a:t>
            </a:r>
            <a:r>
              <a:rPr dirty="0" sz="1350" spc="-17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Y</a:t>
            </a:r>
            <a:r>
              <a:rPr dirty="0" sz="1350" spc="-17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]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E</a:t>
            </a:r>
            <a:r>
              <a:rPr dirty="0" sz="1350">
                <a:latin typeface="Times New Roman"/>
                <a:cs typeface="Times New Roman"/>
              </a:rPr>
              <a:t>[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-114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]</a:t>
            </a:r>
            <a:r>
              <a:rPr dirty="0" sz="1350" spc="-17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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350" spc="-15" i="1">
                <a:latin typeface="Times New Roman"/>
                <a:cs typeface="Times New Roman"/>
              </a:rPr>
              <a:t>E</a:t>
            </a:r>
            <a:r>
              <a:rPr dirty="0" sz="1350" spc="-15">
                <a:latin typeface="Times New Roman"/>
                <a:cs typeface="Times New Roman"/>
              </a:rPr>
              <a:t>[</a:t>
            </a:r>
            <a:r>
              <a:rPr dirty="0" sz="1350" spc="-15" i="1">
                <a:latin typeface="Times New Roman"/>
                <a:cs typeface="Times New Roman"/>
              </a:rPr>
              <a:t>Y</a:t>
            </a:r>
            <a:r>
              <a:rPr dirty="0" sz="1350" spc="-17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]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4195" y="1500630"/>
            <a:ext cx="252666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Bivariate</a:t>
            </a:r>
            <a:r>
              <a:rPr dirty="0" spc="-70"/>
              <a:t> </a:t>
            </a:r>
            <a:r>
              <a:rPr dirty="0" spc="-5"/>
              <a:t>Covariance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7917" y="1912844"/>
            <a:ext cx="342201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800" spc="-55" i="1">
                <a:latin typeface="Symbol"/>
                <a:cs typeface="Symbol"/>
              </a:rPr>
              <a:t></a:t>
            </a:r>
            <a:r>
              <a:rPr dirty="0" sz="1800" spc="-180" i="1">
                <a:latin typeface="Times New Roman"/>
                <a:cs typeface="Times New Roman"/>
              </a:rPr>
              <a:t> </a:t>
            </a:r>
            <a:r>
              <a:rPr dirty="0" baseline="-25000" sz="1500" spc="-7" i="1">
                <a:latin typeface="Times New Roman"/>
                <a:cs typeface="Times New Roman"/>
              </a:rPr>
              <a:t>xy</a:t>
            </a:r>
            <a:r>
              <a:rPr dirty="0" baseline="-25000" sz="1500" spc="135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spc="30">
                <a:latin typeface="Times New Roman"/>
                <a:cs typeface="Times New Roman"/>
              </a:rPr>
              <a:t>Cov[</a:t>
            </a:r>
            <a:r>
              <a:rPr dirty="0" sz="1700" spc="30" i="1">
                <a:latin typeface="Times New Roman"/>
                <a:cs typeface="Times New Roman"/>
              </a:rPr>
              <a:t>X</a:t>
            </a:r>
            <a:r>
              <a:rPr dirty="0" sz="1700" spc="-170" i="1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,</a:t>
            </a:r>
            <a:r>
              <a:rPr dirty="0" sz="1700" spc="50" i="1">
                <a:latin typeface="Times New Roman"/>
                <a:cs typeface="Times New Roman"/>
              </a:rPr>
              <a:t>Y</a:t>
            </a:r>
            <a:r>
              <a:rPr dirty="0" sz="1700" spc="-22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E</a:t>
            </a:r>
            <a:r>
              <a:rPr dirty="0" sz="1700" spc="-5">
                <a:latin typeface="Times New Roman"/>
                <a:cs typeface="Times New Roman"/>
              </a:rPr>
              <a:t>[(</a:t>
            </a:r>
            <a:r>
              <a:rPr dirty="0" sz="1700" spc="-265">
                <a:latin typeface="Times New Roman"/>
                <a:cs typeface="Times New Roman"/>
              </a:rPr>
              <a:t> </a:t>
            </a:r>
            <a:r>
              <a:rPr dirty="0" sz="1700" spc="5" i="1">
                <a:latin typeface="Times New Roman"/>
                <a:cs typeface="Times New Roman"/>
              </a:rPr>
              <a:t>X</a:t>
            </a:r>
            <a:r>
              <a:rPr dirty="0" sz="1700" spc="114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Symbol"/>
                <a:cs typeface="Symbol"/>
              </a:rPr>
              <a:t></a:t>
            </a:r>
            <a:r>
              <a:rPr dirty="0" baseline="-25000" sz="1500" spc="60" i="1">
                <a:latin typeface="Times New Roman"/>
                <a:cs typeface="Times New Roman"/>
              </a:rPr>
              <a:t>x</a:t>
            </a:r>
            <a:r>
              <a:rPr dirty="0" baseline="-25000" sz="1500" spc="-60" i="1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)(</a:t>
            </a:r>
            <a:r>
              <a:rPr dirty="0" sz="1700" spc="-25" i="1">
                <a:latin typeface="Times New Roman"/>
                <a:cs typeface="Times New Roman"/>
              </a:rPr>
              <a:t>Y</a:t>
            </a:r>
            <a:r>
              <a:rPr dirty="0" sz="1700" spc="50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Symbol"/>
                <a:cs typeface="Symbol"/>
              </a:rPr>
              <a:t></a:t>
            </a:r>
            <a:r>
              <a:rPr dirty="0" sz="1800" spc="-265" i="1">
                <a:latin typeface="Times New Roman"/>
                <a:cs typeface="Times New Roman"/>
              </a:rPr>
              <a:t> </a:t>
            </a:r>
            <a:r>
              <a:rPr dirty="0" baseline="-25000" sz="1500" spc="-7" i="1">
                <a:latin typeface="Times New Roman"/>
                <a:cs typeface="Times New Roman"/>
              </a:rPr>
              <a:t>y</a:t>
            </a:r>
            <a:r>
              <a:rPr dirty="0" baseline="-25000" sz="1500" spc="-37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)]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3913" y="2405006"/>
            <a:ext cx="3429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53435" algn="l"/>
              </a:tabLst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1367" y="2556648"/>
            <a:ext cx="69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6890" y="2409669"/>
            <a:ext cx="428117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3086" sz="2700" spc="-82" i="1">
                <a:latin typeface="Symbol"/>
                <a:cs typeface="Symbol"/>
              </a:rPr>
              <a:t></a:t>
            </a:r>
            <a:r>
              <a:rPr dirty="0" baseline="3086" sz="2700" spc="-270" i="1">
                <a:latin typeface="Times New Roman"/>
                <a:cs typeface="Times New Roman"/>
              </a:rPr>
              <a:t> </a:t>
            </a:r>
            <a:r>
              <a:rPr dirty="0" baseline="-19444" sz="1500" spc="-7" i="1">
                <a:latin typeface="Times New Roman"/>
                <a:cs typeface="Times New Roman"/>
              </a:rPr>
              <a:t>xx</a:t>
            </a:r>
            <a:r>
              <a:rPr dirty="0" baseline="-19444" sz="1500" spc="112" i="1">
                <a:latin typeface="Times New Roman"/>
                <a:cs typeface="Times New Roman"/>
              </a:rPr>
              <a:t> </a:t>
            </a:r>
            <a:r>
              <a:rPr dirty="0" baseline="3267" sz="2550" spc="7">
                <a:latin typeface="Symbol"/>
                <a:cs typeface="Symbol"/>
              </a:rPr>
              <a:t></a:t>
            </a:r>
            <a:r>
              <a:rPr dirty="0" baseline="3267" sz="2550" spc="-270">
                <a:latin typeface="Times New Roman"/>
                <a:cs typeface="Times New Roman"/>
              </a:rPr>
              <a:t> </a:t>
            </a:r>
            <a:r>
              <a:rPr dirty="0" baseline="3086" sz="2700" spc="-82" i="1">
                <a:latin typeface="Symbol"/>
                <a:cs typeface="Symbol"/>
              </a:rPr>
              <a:t></a:t>
            </a:r>
            <a:r>
              <a:rPr dirty="0" baseline="3086" sz="2700" spc="217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x</a:t>
            </a:r>
            <a:r>
              <a:rPr dirty="0" sz="1000" spc="85" i="1">
                <a:latin typeface="Times New Roman"/>
                <a:cs typeface="Times New Roman"/>
              </a:rPr>
              <a:t> </a:t>
            </a:r>
            <a:r>
              <a:rPr dirty="0" baseline="3267" sz="2550" spc="7">
                <a:latin typeface="Symbol"/>
                <a:cs typeface="Symbol"/>
              </a:rPr>
              <a:t></a:t>
            </a:r>
            <a:r>
              <a:rPr dirty="0" baseline="3267" sz="2550" spc="-112">
                <a:latin typeface="Times New Roman"/>
                <a:cs typeface="Times New Roman"/>
              </a:rPr>
              <a:t> </a:t>
            </a:r>
            <a:r>
              <a:rPr dirty="0" baseline="3267" sz="2550" spc="44">
                <a:latin typeface="Times New Roman"/>
                <a:cs typeface="Times New Roman"/>
              </a:rPr>
              <a:t>Cov[</a:t>
            </a:r>
            <a:r>
              <a:rPr dirty="0" baseline="3267" sz="2550" spc="44" i="1">
                <a:latin typeface="Times New Roman"/>
                <a:cs typeface="Times New Roman"/>
              </a:rPr>
              <a:t>X</a:t>
            </a:r>
            <a:r>
              <a:rPr dirty="0" baseline="3267" sz="2550" spc="-254" i="1">
                <a:latin typeface="Times New Roman"/>
                <a:cs typeface="Times New Roman"/>
              </a:rPr>
              <a:t> </a:t>
            </a:r>
            <a:r>
              <a:rPr dirty="0" baseline="3267" sz="2550">
                <a:latin typeface="Times New Roman"/>
                <a:cs typeface="Times New Roman"/>
              </a:rPr>
              <a:t>,</a:t>
            </a:r>
            <a:r>
              <a:rPr dirty="0" baseline="3267" sz="2550" spc="-127">
                <a:latin typeface="Times New Roman"/>
                <a:cs typeface="Times New Roman"/>
              </a:rPr>
              <a:t> </a:t>
            </a:r>
            <a:r>
              <a:rPr dirty="0" baseline="3267" sz="2550" spc="7" i="1">
                <a:latin typeface="Times New Roman"/>
                <a:cs typeface="Times New Roman"/>
              </a:rPr>
              <a:t>X</a:t>
            </a:r>
            <a:r>
              <a:rPr dirty="0" baseline="3267" sz="2550" spc="-217" i="1">
                <a:latin typeface="Times New Roman"/>
                <a:cs typeface="Times New Roman"/>
              </a:rPr>
              <a:t> </a:t>
            </a:r>
            <a:r>
              <a:rPr dirty="0" baseline="3267" sz="2550">
                <a:latin typeface="Times New Roman"/>
                <a:cs typeface="Times New Roman"/>
              </a:rPr>
              <a:t>]</a:t>
            </a:r>
            <a:r>
              <a:rPr dirty="0" baseline="3267" sz="2550" spc="-187">
                <a:latin typeface="Times New Roman"/>
                <a:cs typeface="Times New Roman"/>
              </a:rPr>
              <a:t> </a:t>
            </a:r>
            <a:r>
              <a:rPr dirty="0" baseline="3267" sz="2550" spc="7">
                <a:latin typeface="Symbol"/>
                <a:cs typeface="Symbol"/>
              </a:rPr>
              <a:t></a:t>
            </a:r>
            <a:r>
              <a:rPr dirty="0" baseline="3267" sz="2550" spc="-300">
                <a:latin typeface="Times New Roman"/>
                <a:cs typeface="Times New Roman"/>
              </a:rPr>
              <a:t> </a:t>
            </a:r>
            <a:r>
              <a:rPr dirty="0" baseline="3267" sz="2550" spc="-7" i="1">
                <a:latin typeface="Times New Roman"/>
                <a:cs typeface="Times New Roman"/>
              </a:rPr>
              <a:t>Var</a:t>
            </a:r>
            <a:r>
              <a:rPr dirty="0" baseline="3267" sz="2550" spc="-7">
                <a:latin typeface="Times New Roman"/>
                <a:cs typeface="Times New Roman"/>
              </a:rPr>
              <a:t>[</a:t>
            </a:r>
            <a:r>
              <a:rPr dirty="0" baseline="3267" sz="2550" spc="-382">
                <a:latin typeface="Times New Roman"/>
                <a:cs typeface="Times New Roman"/>
              </a:rPr>
              <a:t> </a:t>
            </a:r>
            <a:r>
              <a:rPr dirty="0" baseline="3267" sz="2550" spc="7" i="1">
                <a:latin typeface="Times New Roman"/>
                <a:cs typeface="Times New Roman"/>
              </a:rPr>
              <a:t>X</a:t>
            </a:r>
            <a:r>
              <a:rPr dirty="0" baseline="3267" sz="2550" spc="-217" i="1">
                <a:latin typeface="Times New Roman"/>
                <a:cs typeface="Times New Roman"/>
              </a:rPr>
              <a:t> </a:t>
            </a:r>
            <a:r>
              <a:rPr dirty="0" baseline="3267" sz="2550">
                <a:latin typeface="Times New Roman"/>
                <a:cs typeface="Times New Roman"/>
              </a:rPr>
              <a:t>]</a:t>
            </a:r>
            <a:r>
              <a:rPr dirty="0" baseline="3267" sz="2550" spc="-195">
                <a:latin typeface="Times New Roman"/>
                <a:cs typeface="Times New Roman"/>
              </a:rPr>
              <a:t> </a:t>
            </a:r>
            <a:r>
              <a:rPr dirty="0" baseline="3267" sz="2550" spc="7">
                <a:latin typeface="Symbol"/>
                <a:cs typeface="Symbol"/>
              </a:rPr>
              <a:t></a:t>
            </a:r>
            <a:r>
              <a:rPr dirty="0" baseline="3267" sz="2550" spc="22">
                <a:latin typeface="Times New Roman"/>
                <a:cs typeface="Times New Roman"/>
              </a:rPr>
              <a:t> </a:t>
            </a:r>
            <a:r>
              <a:rPr dirty="0" baseline="3267" sz="2550" spc="-7" i="1">
                <a:latin typeface="Times New Roman"/>
                <a:cs typeface="Times New Roman"/>
              </a:rPr>
              <a:t>E</a:t>
            </a:r>
            <a:r>
              <a:rPr dirty="0" baseline="3267" sz="2550" spc="-7">
                <a:latin typeface="Times New Roman"/>
                <a:cs typeface="Times New Roman"/>
              </a:rPr>
              <a:t>[(</a:t>
            </a:r>
            <a:r>
              <a:rPr dirty="0" baseline="3267" sz="2550" spc="-397">
                <a:latin typeface="Times New Roman"/>
                <a:cs typeface="Times New Roman"/>
              </a:rPr>
              <a:t> </a:t>
            </a:r>
            <a:r>
              <a:rPr dirty="0" baseline="3267" sz="2550" spc="7" i="1">
                <a:latin typeface="Times New Roman"/>
                <a:cs typeface="Times New Roman"/>
              </a:rPr>
              <a:t>X</a:t>
            </a:r>
            <a:r>
              <a:rPr dirty="0" baseline="3267" sz="2550" spc="172" i="1">
                <a:latin typeface="Times New Roman"/>
                <a:cs typeface="Times New Roman"/>
              </a:rPr>
              <a:t> </a:t>
            </a:r>
            <a:r>
              <a:rPr dirty="0" baseline="3267" sz="2550" spc="7">
                <a:latin typeface="Symbol"/>
                <a:cs typeface="Symbol"/>
              </a:rPr>
              <a:t></a:t>
            </a:r>
            <a:r>
              <a:rPr dirty="0" baseline="3267" sz="2550" spc="-187">
                <a:latin typeface="Times New Roman"/>
                <a:cs typeface="Times New Roman"/>
              </a:rPr>
              <a:t> </a:t>
            </a:r>
            <a:r>
              <a:rPr dirty="0" baseline="3086" sz="2700" spc="-82" i="1">
                <a:latin typeface="Symbol"/>
                <a:cs typeface="Symbol"/>
              </a:rPr>
              <a:t></a:t>
            </a:r>
            <a:r>
              <a:rPr dirty="0" baseline="3086" sz="2700" spc="502" i="1">
                <a:latin typeface="Times New Roman"/>
                <a:cs typeface="Times New Roman"/>
              </a:rPr>
              <a:t> </a:t>
            </a:r>
            <a:r>
              <a:rPr dirty="0" baseline="3267" sz="2550">
                <a:latin typeface="Times New Roman"/>
                <a:cs typeface="Times New Roman"/>
              </a:rPr>
              <a:t>)</a:t>
            </a:r>
            <a:r>
              <a:rPr dirty="0" baseline="3267" sz="2550" spc="502">
                <a:latin typeface="Times New Roman"/>
                <a:cs typeface="Times New Roman"/>
              </a:rPr>
              <a:t> </a:t>
            </a:r>
            <a:r>
              <a:rPr dirty="0" baseline="3267" sz="2550">
                <a:latin typeface="Times New Roman"/>
                <a:cs typeface="Times New Roman"/>
              </a:rPr>
              <a:t>]</a:t>
            </a:r>
            <a:endParaRPr baseline="3267"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2229" y="2739453"/>
            <a:ext cx="3242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66745" algn="l"/>
              </a:tabLst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2297" y="2891092"/>
            <a:ext cx="4048125" cy="175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8335" y="2846892"/>
            <a:ext cx="69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6792" y="2734151"/>
            <a:ext cx="409003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43610" algn="l"/>
              </a:tabLst>
            </a:pPr>
            <a:r>
              <a:rPr dirty="0" sz="1800" spc="-55" i="1">
                <a:latin typeface="Symbol"/>
                <a:cs typeface="Symbol"/>
              </a:rPr>
              <a:t>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baseline="-25000" sz="1500" spc="-7" i="1">
                <a:latin typeface="Times New Roman"/>
                <a:cs typeface="Times New Roman"/>
              </a:rPr>
              <a:t>yy </a:t>
            </a:r>
            <a:r>
              <a:rPr dirty="0" baseline="-25000" sz="1500" spc="22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170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Symbol"/>
                <a:cs typeface="Symbol"/>
              </a:rPr>
              <a:t></a:t>
            </a:r>
            <a:r>
              <a:rPr dirty="0" sz="1800" spc="-55">
                <a:latin typeface="Times New Roman"/>
                <a:cs typeface="Times New Roman"/>
              </a:rPr>
              <a:t>	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Cov[</a:t>
            </a:r>
            <a:r>
              <a:rPr dirty="0" sz="1700" spc="-20" i="1">
                <a:latin typeface="Times New Roman"/>
                <a:cs typeface="Times New Roman"/>
              </a:rPr>
              <a:t>Y</a:t>
            </a:r>
            <a:r>
              <a:rPr dirty="0" sz="1700" spc="-245" i="1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Times New Roman"/>
                <a:cs typeface="Times New Roman"/>
              </a:rPr>
              <a:t>,</a:t>
            </a:r>
            <a:r>
              <a:rPr dirty="0" sz="1700" spc="55" i="1">
                <a:latin typeface="Times New Roman"/>
                <a:cs typeface="Times New Roman"/>
              </a:rPr>
              <a:t>Y</a:t>
            </a:r>
            <a:r>
              <a:rPr dirty="0" sz="1700" spc="-21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sz="1700" spc="-15" i="1">
                <a:latin typeface="Times New Roman"/>
                <a:cs typeface="Times New Roman"/>
              </a:rPr>
              <a:t>Var</a:t>
            </a:r>
            <a:r>
              <a:rPr dirty="0" sz="1700" spc="-15">
                <a:latin typeface="Times New Roman"/>
                <a:cs typeface="Times New Roman"/>
              </a:rPr>
              <a:t>[</a:t>
            </a:r>
            <a:r>
              <a:rPr dirty="0" sz="1700" spc="-15" i="1">
                <a:latin typeface="Times New Roman"/>
                <a:cs typeface="Times New Roman"/>
              </a:rPr>
              <a:t>Y</a:t>
            </a:r>
            <a:r>
              <a:rPr dirty="0" sz="1700" spc="-21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20" i="1">
                <a:latin typeface="Times New Roman"/>
                <a:cs typeface="Times New Roman"/>
              </a:rPr>
              <a:t>E</a:t>
            </a:r>
            <a:r>
              <a:rPr dirty="0" sz="1700" spc="-20">
                <a:latin typeface="Times New Roman"/>
                <a:cs typeface="Times New Roman"/>
              </a:rPr>
              <a:t>[(</a:t>
            </a:r>
            <a:r>
              <a:rPr dirty="0" sz="1700" spc="-20" i="1">
                <a:latin typeface="Times New Roman"/>
                <a:cs typeface="Times New Roman"/>
              </a:rPr>
              <a:t>Y</a:t>
            </a:r>
            <a:r>
              <a:rPr dirty="0" sz="1700" spc="50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Symbol"/>
                <a:cs typeface="Symbol"/>
              </a:rPr>
              <a:t>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)</a:t>
            </a:r>
            <a:r>
              <a:rPr dirty="0" sz="1700" spc="3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7917" y="5584499"/>
            <a:ext cx="3434715" cy="80645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83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Bivariate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Covariance</a:t>
            </a:r>
            <a:endParaRPr sz="2200">
              <a:latin typeface="Tahoma"/>
              <a:cs typeface="Tahoma"/>
            </a:endParaRPr>
          </a:p>
          <a:p>
            <a:pPr algn="ctr" marR="5080">
              <a:lnSpc>
                <a:spcPct val="100000"/>
              </a:lnSpc>
              <a:spcBef>
                <a:spcPts val="610"/>
              </a:spcBef>
            </a:pPr>
            <a:r>
              <a:rPr dirty="0" sz="1800" spc="-55" i="1">
                <a:latin typeface="Symbol"/>
                <a:cs typeface="Symbol"/>
              </a:rPr>
              <a:t></a:t>
            </a:r>
            <a:r>
              <a:rPr dirty="0" sz="1800" spc="-180" i="1">
                <a:latin typeface="Times New Roman"/>
                <a:cs typeface="Times New Roman"/>
              </a:rPr>
              <a:t> </a:t>
            </a:r>
            <a:r>
              <a:rPr dirty="0" baseline="-25000" sz="1500" spc="-7" i="1">
                <a:latin typeface="Times New Roman"/>
                <a:cs typeface="Times New Roman"/>
              </a:rPr>
              <a:t>xy</a:t>
            </a:r>
            <a:r>
              <a:rPr dirty="0" baseline="-25000" sz="1500" spc="135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spc="30">
                <a:latin typeface="Times New Roman"/>
                <a:cs typeface="Times New Roman"/>
              </a:rPr>
              <a:t>Cov[</a:t>
            </a:r>
            <a:r>
              <a:rPr dirty="0" sz="1700" spc="30" i="1">
                <a:latin typeface="Times New Roman"/>
                <a:cs typeface="Times New Roman"/>
              </a:rPr>
              <a:t>X</a:t>
            </a:r>
            <a:r>
              <a:rPr dirty="0" sz="1700" spc="-170" i="1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,</a:t>
            </a:r>
            <a:r>
              <a:rPr dirty="0" sz="1700" spc="50" i="1">
                <a:latin typeface="Times New Roman"/>
                <a:cs typeface="Times New Roman"/>
              </a:rPr>
              <a:t>Y</a:t>
            </a:r>
            <a:r>
              <a:rPr dirty="0" sz="1700" spc="-22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E</a:t>
            </a:r>
            <a:r>
              <a:rPr dirty="0" sz="1700" spc="-5">
                <a:latin typeface="Times New Roman"/>
                <a:cs typeface="Times New Roman"/>
              </a:rPr>
              <a:t>[(</a:t>
            </a:r>
            <a:r>
              <a:rPr dirty="0" sz="1700" spc="-265">
                <a:latin typeface="Times New Roman"/>
                <a:cs typeface="Times New Roman"/>
              </a:rPr>
              <a:t> </a:t>
            </a:r>
            <a:r>
              <a:rPr dirty="0" sz="1700" spc="5" i="1">
                <a:latin typeface="Times New Roman"/>
                <a:cs typeface="Times New Roman"/>
              </a:rPr>
              <a:t>X</a:t>
            </a:r>
            <a:r>
              <a:rPr dirty="0" sz="1700" spc="114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Symbol"/>
                <a:cs typeface="Symbol"/>
              </a:rPr>
              <a:t></a:t>
            </a:r>
            <a:r>
              <a:rPr dirty="0" baseline="-25000" sz="1500" spc="60" i="1">
                <a:latin typeface="Times New Roman"/>
                <a:cs typeface="Times New Roman"/>
              </a:rPr>
              <a:t>x</a:t>
            </a:r>
            <a:r>
              <a:rPr dirty="0" baseline="-25000" sz="1500" spc="-60" i="1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)(</a:t>
            </a:r>
            <a:r>
              <a:rPr dirty="0" sz="1700" spc="-25" i="1">
                <a:latin typeface="Times New Roman"/>
                <a:cs typeface="Times New Roman"/>
              </a:rPr>
              <a:t>Y</a:t>
            </a:r>
            <a:r>
              <a:rPr dirty="0" sz="1700" spc="50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Symbol"/>
                <a:cs typeface="Symbol"/>
              </a:rPr>
              <a:t></a:t>
            </a:r>
            <a:r>
              <a:rPr dirty="0" sz="1800" spc="-265" i="1">
                <a:latin typeface="Times New Roman"/>
                <a:cs typeface="Times New Roman"/>
              </a:rPr>
              <a:t> </a:t>
            </a:r>
            <a:r>
              <a:rPr dirty="0" baseline="-25000" sz="1500" spc="-7" i="1">
                <a:latin typeface="Times New Roman"/>
                <a:cs typeface="Times New Roman"/>
              </a:rPr>
              <a:t>y</a:t>
            </a:r>
            <a:r>
              <a:rPr dirty="0" baseline="-25000" sz="1500" spc="-37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)]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3929" y="6582218"/>
            <a:ext cx="3429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53435" algn="l"/>
              </a:tabLst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1375" y="6733857"/>
            <a:ext cx="69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4702" y="6689657"/>
            <a:ext cx="69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9590" y="6577045"/>
            <a:ext cx="425577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915035" algn="l"/>
              </a:tabLst>
            </a:pPr>
            <a:r>
              <a:rPr dirty="0" sz="1800" spc="-55" i="1">
                <a:latin typeface="Symbol"/>
                <a:cs typeface="Symbol"/>
              </a:rPr>
              <a:t>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baseline="-25000" sz="1500" spc="-7" i="1">
                <a:latin typeface="Times New Roman"/>
                <a:cs typeface="Times New Roman"/>
              </a:rPr>
              <a:t>xx</a:t>
            </a:r>
            <a:r>
              <a:rPr dirty="0" baseline="-25000" sz="1500" spc="300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175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Symbol"/>
                <a:cs typeface="Symbol"/>
              </a:rPr>
              <a:t></a:t>
            </a:r>
            <a:r>
              <a:rPr dirty="0" sz="1800" spc="-55">
                <a:latin typeface="Times New Roman"/>
                <a:cs typeface="Times New Roman"/>
              </a:rPr>
              <a:t>	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30">
                <a:latin typeface="Times New Roman"/>
                <a:cs typeface="Times New Roman"/>
              </a:rPr>
              <a:t>Cov[</a:t>
            </a:r>
            <a:r>
              <a:rPr dirty="0" sz="1700" spc="30" i="1">
                <a:latin typeface="Times New Roman"/>
                <a:cs typeface="Times New Roman"/>
              </a:rPr>
              <a:t>X</a:t>
            </a:r>
            <a:r>
              <a:rPr dirty="0" sz="1700" spc="-17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5" i="1">
                <a:latin typeface="Times New Roman"/>
                <a:cs typeface="Times New Roman"/>
              </a:rPr>
              <a:t>X</a:t>
            </a:r>
            <a:r>
              <a:rPr dirty="0" sz="1700" spc="-14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Var</a:t>
            </a:r>
            <a:r>
              <a:rPr dirty="0" sz="1700" spc="-5">
                <a:latin typeface="Times New Roman"/>
                <a:cs typeface="Times New Roman"/>
              </a:rPr>
              <a:t>[</a:t>
            </a:r>
            <a:r>
              <a:rPr dirty="0" sz="1700" spc="-254">
                <a:latin typeface="Times New Roman"/>
                <a:cs typeface="Times New Roman"/>
              </a:rPr>
              <a:t> </a:t>
            </a:r>
            <a:r>
              <a:rPr dirty="0" sz="1700" spc="5" i="1">
                <a:latin typeface="Times New Roman"/>
                <a:cs typeface="Times New Roman"/>
              </a:rPr>
              <a:t>X</a:t>
            </a:r>
            <a:r>
              <a:rPr dirty="0" sz="1700" spc="-15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E</a:t>
            </a:r>
            <a:r>
              <a:rPr dirty="0" sz="1700" spc="-5">
                <a:latin typeface="Times New Roman"/>
                <a:cs typeface="Times New Roman"/>
              </a:rPr>
              <a:t>[(</a:t>
            </a:r>
            <a:r>
              <a:rPr dirty="0" sz="1700" spc="-270">
                <a:latin typeface="Times New Roman"/>
                <a:cs typeface="Times New Roman"/>
              </a:rPr>
              <a:t> </a:t>
            </a:r>
            <a:r>
              <a:rPr dirty="0" sz="1700" spc="5" i="1">
                <a:latin typeface="Times New Roman"/>
                <a:cs typeface="Times New Roman"/>
              </a:rPr>
              <a:t>X</a:t>
            </a:r>
            <a:r>
              <a:rPr dirty="0" sz="1700" spc="114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Symbol"/>
                <a:cs typeface="Symbol"/>
              </a:rPr>
              <a:t></a:t>
            </a:r>
            <a:r>
              <a:rPr dirty="0" sz="1800" spc="33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)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9102" y="6916735"/>
            <a:ext cx="76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2229" y="6916735"/>
            <a:ext cx="76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01463" y="7068375"/>
            <a:ext cx="69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8335" y="7024175"/>
            <a:ext cx="69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20898" y="6911435"/>
            <a:ext cx="312039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Cov[</a:t>
            </a:r>
            <a:r>
              <a:rPr dirty="0" sz="1700" spc="-20" i="1">
                <a:latin typeface="Times New Roman"/>
                <a:cs typeface="Times New Roman"/>
              </a:rPr>
              <a:t>Y</a:t>
            </a:r>
            <a:r>
              <a:rPr dirty="0" sz="1700" spc="-245" i="1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Times New Roman"/>
                <a:cs typeface="Times New Roman"/>
              </a:rPr>
              <a:t>,</a:t>
            </a:r>
            <a:r>
              <a:rPr dirty="0" sz="1700" spc="55" i="1">
                <a:latin typeface="Times New Roman"/>
                <a:cs typeface="Times New Roman"/>
              </a:rPr>
              <a:t>Y</a:t>
            </a:r>
            <a:r>
              <a:rPr dirty="0" sz="1700" spc="-21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sz="1700" spc="-15" i="1">
                <a:latin typeface="Times New Roman"/>
                <a:cs typeface="Times New Roman"/>
              </a:rPr>
              <a:t>Var</a:t>
            </a:r>
            <a:r>
              <a:rPr dirty="0" sz="1700" spc="-15">
                <a:latin typeface="Times New Roman"/>
                <a:cs typeface="Times New Roman"/>
              </a:rPr>
              <a:t>[</a:t>
            </a:r>
            <a:r>
              <a:rPr dirty="0" sz="1700" spc="-15" i="1">
                <a:latin typeface="Times New Roman"/>
                <a:cs typeface="Times New Roman"/>
              </a:rPr>
              <a:t>Y</a:t>
            </a:r>
            <a:r>
              <a:rPr dirty="0" sz="1700" spc="-21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20" i="1">
                <a:latin typeface="Times New Roman"/>
                <a:cs typeface="Times New Roman"/>
              </a:rPr>
              <a:t>E</a:t>
            </a:r>
            <a:r>
              <a:rPr dirty="0" sz="1700" spc="-20">
                <a:latin typeface="Times New Roman"/>
                <a:cs typeface="Times New Roman"/>
              </a:rPr>
              <a:t>[(</a:t>
            </a:r>
            <a:r>
              <a:rPr dirty="0" sz="1700" spc="-20" i="1">
                <a:latin typeface="Times New Roman"/>
                <a:cs typeface="Times New Roman"/>
              </a:rPr>
              <a:t>Y</a:t>
            </a:r>
            <a:r>
              <a:rPr dirty="0" sz="1700" spc="50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Symbol"/>
                <a:cs typeface="Symbol"/>
              </a:rPr>
              <a:t>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)</a:t>
            </a:r>
            <a:r>
              <a:rPr dirty="0" sz="1700" spc="3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9492" y="6911435"/>
            <a:ext cx="70548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800" spc="-55" i="1">
                <a:latin typeface="Symbol"/>
                <a:cs typeface="Symbol"/>
              </a:rPr>
              <a:t>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baseline="-25000" sz="1500" spc="-7" i="1">
                <a:latin typeface="Times New Roman"/>
                <a:cs typeface="Times New Roman"/>
              </a:rPr>
              <a:t>yy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225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Symbol"/>
                <a:cs typeface="Symbol"/>
              </a:rPr>
              <a:t>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08810" y="7441197"/>
            <a:ext cx="1798955" cy="447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ts val="885"/>
              </a:lnSpc>
              <a:spcBef>
                <a:spcPts val="120"/>
              </a:spcBef>
            </a:pPr>
            <a:r>
              <a:rPr dirty="0" sz="1500" spc="-5">
                <a:latin typeface="Times New Roman"/>
                <a:cs typeface="Times New Roman"/>
              </a:rPr>
              <a:t>Write </a:t>
            </a:r>
            <a:r>
              <a:rPr dirty="0" sz="1500" spc="-5" b="1">
                <a:latin typeface="Times New Roman"/>
                <a:cs typeface="Times New Roman"/>
              </a:rPr>
              <a:t>X </a:t>
            </a:r>
            <a:r>
              <a:rPr dirty="0" sz="1500" spc="-5">
                <a:latin typeface="Symbol"/>
                <a:cs typeface="Symbol"/>
              </a:rPr>
              <a:t>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baseline="37037" sz="2250" spc="-817">
                <a:latin typeface="Symbol"/>
                <a:cs typeface="Symbol"/>
              </a:rPr>
              <a:t>⎛</a:t>
            </a:r>
            <a:r>
              <a:rPr dirty="0" baseline="37037" sz="2250" spc="-157">
                <a:latin typeface="Times New Roman"/>
                <a:cs typeface="Times New Roman"/>
              </a:rPr>
              <a:t> </a:t>
            </a:r>
            <a:r>
              <a:rPr dirty="0" baseline="40740" sz="2250" spc="-7" i="1">
                <a:latin typeface="Times New Roman"/>
                <a:cs typeface="Times New Roman"/>
              </a:rPr>
              <a:t>X </a:t>
            </a:r>
            <a:r>
              <a:rPr dirty="0" baseline="37037" sz="2250" spc="-817">
                <a:latin typeface="Symbol"/>
                <a:cs typeface="Symbol"/>
              </a:rPr>
              <a:t>⎞</a:t>
            </a:r>
            <a:r>
              <a:rPr dirty="0" baseline="37037" sz="2250" spc="-217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,</a:t>
            </a:r>
            <a:r>
              <a:rPr dirty="0" sz="1500" spc="-225">
                <a:latin typeface="Times New Roman"/>
                <a:cs typeface="Times New Roman"/>
              </a:rPr>
              <a:t> </a:t>
            </a:r>
            <a:r>
              <a:rPr dirty="0" sz="1500" spc="-80">
                <a:latin typeface="Times New Roman"/>
                <a:cs typeface="Times New Roman"/>
              </a:rPr>
              <a:t>then</a:t>
            </a:r>
            <a:endParaRPr sz="1500">
              <a:latin typeface="Times New Roman"/>
              <a:cs typeface="Times New Roman"/>
            </a:endParaRPr>
          </a:p>
          <a:p>
            <a:pPr marL="951230">
              <a:lnSpc>
                <a:spcPts val="750"/>
              </a:lnSpc>
              <a:tabLst>
                <a:tab pos="1219200" algn="l"/>
              </a:tabLst>
            </a:pPr>
            <a:r>
              <a:rPr dirty="0" sz="1500" spc="-545">
                <a:latin typeface="Symbol"/>
                <a:cs typeface="Symbol"/>
              </a:rPr>
              <a:t>⎜</a:t>
            </a:r>
            <a:r>
              <a:rPr dirty="0" sz="1500" spc="-545">
                <a:latin typeface="Times New Roman"/>
                <a:cs typeface="Times New Roman"/>
              </a:rPr>
              <a:t>	</a:t>
            </a:r>
            <a:r>
              <a:rPr dirty="0" sz="1500" spc="-545">
                <a:latin typeface="Symbol"/>
                <a:cs typeface="Symbol"/>
              </a:rPr>
              <a:t>⎟</a:t>
            </a:r>
            <a:endParaRPr sz="1500">
              <a:latin typeface="Symbol"/>
              <a:cs typeface="Symbol"/>
            </a:endParaRPr>
          </a:p>
          <a:p>
            <a:pPr marL="951230">
              <a:lnSpc>
                <a:spcPts val="1664"/>
              </a:lnSpc>
            </a:pPr>
            <a:r>
              <a:rPr dirty="0" sz="1500" spc="-545">
                <a:latin typeface="Symbol"/>
                <a:cs typeface="Symbol"/>
              </a:rPr>
              <a:t>⎝</a:t>
            </a:r>
            <a:r>
              <a:rPr dirty="0" sz="1500" spc="-140">
                <a:latin typeface="Times New Roman"/>
                <a:cs typeface="Times New Roman"/>
              </a:rPr>
              <a:t> </a:t>
            </a:r>
            <a:r>
              <a:rPr dirty="0" baseline="12962" sz="2250" spc="-7" i="1">
                <a:latin typeface="Times New Roman"/>
                <a:cs typeface="Times New Roman"/>
              </a:rPr>
              <a:t>Y</a:t>
            </a:r>
            <a:r>
              <a:rPr dirty="0" baseline="12962" sz="2250" spc="104" i="1">
                <a:latin typeface="Times New Roman"/>
                <a:cs typeface="Times New Roman"/>
              </a:rPr>
              <a:t> </a:t>
            </a:r>
            <a:r>
              <a:rPr dirty="0" sz="1500" spc="-545">
                <a:latin typeface="Symbol"/>
                <a:cs typeface="Symbol"/>
              </a:rPr>
              <a:t>⎠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50492" y="7842504"/>
            <a:ext cx="4521835" cy="723900"/>
          </a:xfrm>
          <a:custGeom>
            <a:avLst/>
            <a:gdLst/>
            <a:ahLst/>
            <a:cxnLst/>
            <a:rect l="l" t="t" r="r" b="b"/>
            <a:pathLst>
              <a:path w="4521835" h="723900">
                <a:moveTo>
                  <a:pt x="0" y="723900"/>
                </a:moveTo>
                <a:lnTo>
                  <a:pt x="4521708" y="723900"/>
                </a:lnTo>
                <a:lnTo>
                  <a:pt x="4521708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092444" y="8137652"/>
            <a:ext cx="1092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⎟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92444" y="7995157"/>
            <a:ext cx="1092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⎟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92444" y="8276334"/>
            <a:ext cx="1092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⎠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2444" y="7855711"/>
            <a:ext cx="1092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⎞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25973" y="7995167"/>
            <a:ext cx="965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⎜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25973" y="8276336"/>
            <a:ext cx="965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⎝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00288" y="8338632"/>
            <a:ext cx="1257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xy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9884" y="8012501"/>
            <a:ext cx="1257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xy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08348" y="8022407"/>
            <a:ext cx="831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20620" y="8174046"/>
            <a:ext cx="793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dirty="0" sz="1000" spc="-5" i="1">
                <a:latin typeface="Times New Roman"/>
                <a:cs typeface="Times New Roman"/>
              </a:rPr>
              <a:t>x</a:t>
            </a:r>
            <a:r>
              <a:rPr dirty="0" sz="1000" spc="-5" i="1">
                <a:latin typeface="Times New Roman"/>
                <a:cs typeface="Times New Roman"/>
              </a:rPr>
              <a:t>	</a:t>
            </a:r>
            <a:r>
              <a:rPr dirty="0" sz="1000" spc="-5" i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17794" y="8191596"/>
            <a:ext cx="382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3086" sz="2700" spc="-82" i="1">
                <a:latin typeface="Symbol"/>
                <a:cs typeface="Symbol"/>
              </a:rPr>
              <a:t></a:t>
            </a:r>
            <a:r>
              <a:rPr dirty="0" baseline="3086" sz="2700" spc="-82" i="1">
                <a:latin typeface="Times New Roman"/>
                <a:cs typeface="Times New Roman"/>
              </a:rPr>
              <a:t> </a:t>
            </a:r>
            <a:r>
              <a:rPr dirty="0" baseline="47222" sz="1500" spc="-7">
                <a:latin typeface="Times New Roman"/>
                <a:cs typeface="Times New Roman"/>
              </a:rPr>
              <a:t>2</a:t>
            </a:r>
            <a:r>
              <a:rPr dirty="0" baseline="47222" sz="1500" spc="-254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00573" y="8125301"/>
            <a:ext cx="30289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700" spc="-610">
                <a:latin typeface="Symbol"/>
                <a:cs typeface="Symbol"/>
              </a:rPr>
              <a:t>⎜</a:t>
            </a:r>
            <a:r>
              <a:rPr dirty="0" sz="1700" spc="-305">
                <a:latin typeface="Times New Roman"/>
                <a:cs typeface="Times New Roman"/>
              </a:rPr>
              <a:t> </a:t>
            </a:r>
            <a:r>
              <a:rPr dirty="0" baseline="-13888" sz="2700" spc="-367" i="1">
                <a:latin typeface="Symbol"/>
                <a:cs typeface="Symbol"/>
              </a:rPr>
              <a:t></a:t>
            </a:r>
            <a:endParaRPr baseline="-13888" sz="27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63760" y="7855563"/>
            <a:ext cx="14414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800" spc="-55" i="1">
                <a:latin typeface="Symbol"/>
                <a:cs typeface="Symbol"/>
              </a:rPr>
              <a:t>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00573" y="7865464"/>
            <a:ext cx="46926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4901" sz="2550" spc="-457">
                <a:latin typeface="Symbol"/>
                <a:cs typeface="Symbol"/>
              </a:rPr>
              <a:t>⎛</a:t>
            </a:r>
            <a:r>
              <a:rPr dirty="0" baseline="3086" sz="2700" spc="-457" i="1">
                <a:latin typeface="Symbol"/>
                <a:cs typeface="Symbol"/>
              </a:rPr>
              <a:t></a:t>
            </a:r>
            <a:r>
              <a:rPr dirty="0" baseline="3086" sz="2700" spc="-457" i="1">
                <a:latin typeface="Times New Roman"/>
                <a:cs typeface="Times New Roman"/>
              </a:rPr>
              <a:t> </a:t>
            </a:r>
            <a:r>
              <a:rPr dirty="0" baseline="47222" sz="1500" spc="-7">
                <a:latin typeface="Times New Roman"/>
                <a:cs typeface="Times New Roman"/>
              </a:rPr>
              <a:t>2</a:t>
            </a:r>
            <a:r>
              <a:rPr dirty="0" baseline="47222" sz="1500" spc="-179">
                <a:latin typeface="Times New Roman"/>
                <a:cs typeface="Times New Roman"/>
              </a:rPr>
              <a:t> </a:t>
            </a:r>
            <a:r>
              <a:rPr dirty="0" sz="1000" spc="-190" i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76408" y="8028685"/>
            <a:ext cx="342011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20" b="1">
                <a:latin typeface="Times New Roman"/>
                <a:cs typeface="Times New Roman"/>
              </a:rPr>
              <a:t>Cov</a:t>
            </a:r>
            <a:r>
              <a:rPr dirty="0" sz="1700" spc="-20">
                <a:latin typeface="Times New Roman"/>
                <a:cs typeface="Times New Roman"/>
              </a:rPr>
              <a:t>[ </a:t>
            </a:r>
            <a:r>
              <a:rPr dirty="0" sz="1700" spc="5" b="1">
                <a:latin typeface="Times New Roman"/>
                <a:cs typeface="Times New Roman"/>
              </a:rPr>
              <a:t>X</a:t>
            </a:r>
            <a:r>
              <a:rPr dirty="0" sz="1700" spc="5">
                <a:latin typeface="Times New Roman"/>
                <a:cs typeface="Times New Roman"/>
              </a:rPr>
              <a:t>]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20" i="1">
                <a:latin typeface="Times New Roman"/>
                <a:cs typeface="Times New Roman"/>
              </a:rPr>
              <a:t>E</a:t>
            </a:r>
            <a:r>
              <a:rPr dirty="0" sz="1700" spc="-20">
                <a:latin typeface="Times New Roman"/>
                <a:cs typeface="Times New Roman"/>
              </a:rPr>
              <a:t>[</a:t>
            </a:r>
            <a:r>
              <a:rPr dirty="0" sz="1700" spc="-20" i="1">
                <a:latin typeface="Times New Roman"/>
                <a:cs typeface="Times New Roman"/>
              </a:rPr>
              <a:t>(</a:t>
            </a:r>
            <a:r>
              <a:rPr dirty="0" sz="1700" spc="-20" b="1">
                <a:latin typeface="Times New Roman"/>
                <a:cs typeface="Times New Roman"/>
              </a:rPr>
              <a:t>X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μ </a:t>
            </a:r>
            <a:r>
              <a:rPr dirty="0" sz="1700" spc="-5" i="1">
                <a:latin typeface="Times New Roman"/>
                <a:cs typeface="Times New Roman"/>
              </a:rPr>
              <a:t>)(</a:t>
            </a:r>
            <a:r>
              <a:rPr dirty="0" sz="1700" spc="-5" b="1">
                <a:latin typeface="Times New Roman"/>
                <a:cs typeface="Times New Roman"/>
              </a:rPr>
              <a:t>X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μ </a:t>
            </a:r>
            <a:r>
              <a:rPr dirty="0" sz="1700" i="1">
                <a:latin typeface="Times New Roman"/>
                <a:cs typeface="Times New Roman"/>
              </a:rPr>
              <a:t>)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Σ </a:t>
            </a:r>
            <a:r>
              <a:rPr dirty="0" sz="1700" spc="5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2135" y="1500630"/>
            <a:ext cx="248475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Covariance</a:t>
            </a:r>
            <a:r>
              <a:rPr dirty="0" spc="-75"/>
              <a:t> </a:t>
            </a:r>
            <a:r>
              <a:rPr dirty="0" spc="-5"/>
              <a:t>Intuition</a:t>
            </a:r>
          </a:p>
        </p:txBody>
      </p:sp>
      <p:sp>
        <p:nvSpPr>
          <p:cNvPr id="5" name="object 5"/>
          <p:cNvSpPr/>
          <p:nvPr/>
        </p:nvSpPr>
        <p:spPr>
          <a:xfrm>
            <a:off x="1959863" y="1850135"/>
            <a:ext cx="3183635" cy="259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1356" y="3504152"/>
            <a:ext cx="90487" cy="90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95800" y="3066541"/>
            <a:ext cx="972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E[mpg,weight]</a:t>
            </a:r>
            <a:r>
              <a:rPr dirty="0" sz="10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=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(24.5,2600)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2800" y="3419094"/>
            <a:ext cx="1479550" cy="166370"/>
          </a:xfrm>
          <a:custGeom>
            <a:avLst/>
            <a:gdLst/>
            <a:ahLst/>
            <a:cxnLst/>
            <a:rect l="l" t="t" r="r" b="b"/>
            <a:pathLst>
              <a:path w="1479550" h="166370">
                <a:moveTo>
                  <a:pt x="86105" y="80772"/>
                </a:moveTo>
                <a:lnTo>
                  <a:pt x="0" y="122681"/>
                </a:lnTo>
                <a:lnTo>
                  <a:pt x="85344" y="166115"/>
                </a:lnTo>
                <a:lnTo>
                  <a:pt x="85601" y="137278"/>
                </a:lnTo>
                <a:lnTo>
                  <a:pt x="71627" y="137159"/>
                </a:lnTo>
                <a:lnTo>
                  <a:pt x="71627" y="108965"/>
                </a:lnTo>
                <a:lnTo>
                  <a:pt x="85854" y="108965"/>
                </a:lnTo>
                <a:lnTo>
                  <a:pt x="86105" y="80772"/>
                </a:lnTo>
                <a:close/>
              </a:path>
              <a:path w="1479550" h="166370">
                <a:moveTo>
                  <a:pt x="917908" y="140207"/>
                </a:moveTo>
                <a:lnTo>
                  <a:pt x="816101" y="140207"/>
                </a:lnTo>
                <a:lnTo>
                  <a:pt x="864625" y="141163"/>
                </a:lnTo>
                <a:lnTo>
                  <a:pt x="911814" y="140453"/>
                </a:lnTo>
                <a:lnTo>
                  <a:pt x="917908" y="140207"/>
                </a:lnTo>
                <a:close/>
              </a:path>
              <a:path w="1479550" h="166370">
                <a:moveTo>
                  <a:pt x="85853" y="109024"/>
                </a:moveTo>
                <a:lnTo>
                  <a:pt x="85601" y="137278"/>
                </a:lnTo>
                <a:lnTo>
                  <a:pt x="766516" y="140236"/>
                </a:lnTo>
                <a:lnTo>
                  <a:pt x="917908" y="140207"/>
                </a:lnTo>
                <a:lnTo>
                  <a:pt x="958210" y="138583"/>
                </a:lnTo>
                <a:lnTo>
                  <a:pt x="1098041" y="131063"/>
                </a:lnTo>
                <a:lnTo>
                  <a:pt x="1145247" y="127418"/>
                </a:lnTo>
                <a:lnTo>
                  <a:pt x="1192530" y="122434"/>
                </a:lnTo>
                <a:lnTo>
                  <a:pt x="1239431" y="115097"/>
                </a:lnTo>
                <a:lnTo>
                  <a:pt x="1248021" y="113101"/>
                </a:lnTo>
                <a:lnTo>
                  <a:pt x="844176" y="113101"/>
                </a:lnTo>
                <a:lnTo>
                  <a:pt x="795453" y="112029"/>
                </a:lnTo>
                <a:lnTo>
                  <a:pt x="743106" y="112029"/>
                </a:lnTo>
                <a:lnTo>
                  <a:pt x="85853" y="109024"/>
                </a:lnTo>
                <a:close/>
              </a:path>
              <a:path w="1479550" h="166370">
                <a:moveTo>
                  <a:pt x="71627" y="108965"/>
                </a:moveTo>
                <a:lnTo>
                  <a:pt x="71627" y="137159"/>
                </a:lnTo>
                <a:lnTo>
                  <a:pt x="85601" y="137278"/>
                </a:lnTo>
                <a:lnTo>
                  <a:pt x="85853" y="109024"/>
                </a:lnTo>
                <a:lnTo>
                  <a:pt x="71627" y="108965"/>
                </a:lnTo>
                <a:close/>
              </a:path>
              <a:path w="1479550" h="166370">
                <a:moveTo>
                  <a:pt x="1453134" y="0"/>
                </a:moveTo>
                <a:lnTo>
                  <a:pt x="1421891" y="36575"/>
                </a:lnTo>
                <a:lnTo>
                  <a:pt x="1383918" y="50161"/>
                </a:lnTo>
                <a:lnTo>
                  <a:pt x="1313230" y="70046"/>
                </a:lnTo>
                <a:lnTo>
                  <a:pt x="1274064" y="77724"/>
                </a:lnTo>
                <a:lnTo>
                  <a:pt x="1243860" y="85530"/>
                </a:lnTo>
                <a:lnTo>
                  <a:pt x="1213199" y="90073"/>
                </a:lnTo>
                <a:lnTo>
                  <a:pt x="1182109" y="93584"/>
                </a:lnTo>
                <a:lnTo>
                  <a:pt x="1150620" y="98298"/>
                </a:lnTo>
                <a:lnTo>
                  <a:pt x="1137665" y="99822"/>
                </a:lnTo>
                <a:lnTo>
                  <a:pt x="1123950" y="100583"/>
                </a:lnTo>
                <a:lnTo>
                  <a:pt x="1122426" y="100583"/>
                </a:lnTo>
                <a:lnTo>
                  <a:pt x="1120902" y="101346"/>
                </a:lnTo>
                <a:lnTo>
                  <a:pt x="1111778" y="101410"/>
                </a:lnTo>
                <a:lnTo>
                  <a:pt x="1104528" y="101760"/>
                </a:lnTo>
                <a:lnTo>
                  <a:pt x="1097274" y="102283"/>
                </a:lnTo>
                <a:lnTo>
                  <a:pt x="1090422" y="102870"/>
                </a:lnTo>
                <a:lnTo>
                  <a:pt x="942784" y="110609"/>
                </a:lnTo>
                <a:lnTo>
                  <a:pt x="893509" y="112462"/>
                </a:lnTo>
                <a:lnTo>
                  <a:pt x="844176" y="113101"/>
                </a:lnTo>
                <a:lnTo>
                  <a:pt x="1248021" y="113101"/>
                </a:lnTo>
                <a:lnTo>
                  <a:pt x="1285494" y="104394"/>
                </a:lnTo>
                <a:lnTo>
                  <a:pt x="1326318" y="96147"/>
                </a:lnTo>
                <a:lnTo>
                  <a:pt x="1363418" y="86553"/>
                </a:lnTo>
                <a:lnTo>
                  <a:pt x="1400036" y="74640"/>
                </a:lnTo>
                <a:lnTo>
                  <a:pt x="1439417" y="59435"/>
                </a:lnTo>
                <a:lnTo>
                  <a:pt x="1471798" y="26397"/>
                </a:lnTo>
                <a:lnTo>
                  <a:pt x="1479041" y="11429"/>
                </a:lnTo>
                <a:lnTo>
                  <a:pt x="1453134" y="0"/>
                </a:lnTo>
                <a:close/>
              </a:path>
              <a:path w="1479550" h="166370">
                <a:moveTo>
                  <a:pt x="794765" y="112013"/>
                </a:moveTo>
                <a:lnTo>
                  <a:pt x="743106" y="112029"/>
                </a:lnTo>
                <a:lnTo>
                  <a:pt x="795453" y="112029"/>
                </a:lnTo>
                <a:lnTo>
                  <a:pt x="794765" y="112013"/>
                </a:lnTo>
                <a:close/>
              </a:path>
              <a:path w="1479550" h="166370">
                <a:moveTo>
                  <a:pt x="85854" y="108965"/>
                </a:moveTo>
                <a:lnTo>
                  <a:pt x="71627" y="108965"/>
                </a:lnTo>
                <a:lnTo>
                  <a:pt x="85853" y="1090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4314" y="3890009"/>
            <a:ext cx="347980" cy="2540"/>
          </a:xfrm>
          <a:custGeom>
            <a:avLst/>
            <a:gdLst/>
            <a:ahLst/>
            <a:cxnLst/>
            <a:rect l="l" t="t" r="r" b="b"/>
            <a:pathLst>
              <a:path w="347979" h="2539">
                <a:moveTo>
                  <a:pt x="0" y="2286"/>
                </a:moveTo>
                <a:lnTo>
                  <a:pt x="347472" y="2286"/>
                </a:lnTo>
                <a:lnTo>
                  <a:pt x="34747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4314" y="4044696"/>
            <a:ext cx="347980" cy="2540"/>
          </a:xfrm>
          <a:custGeom>
            <a:avLst/>
            <a:gdLst/>
            <a:ahLst/>
            <a:cxnLst/>
            <a:rect l="l" t="t" r="r" b="b"/>
            <a:pathLst>
              <a:path w="347979" h="2539">
                <a:moveTo>
                  <a:pt x="0" y="2286"/>
                </a:moveTo>
                <a:lnTo>
                  <a:pt x="347472" y="2286"/>
                </a:lnTo>
                <a:lnTo>
                  <a:pt x="34747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4314" y="3890009"/>
            <a:ext cx="347980" cy="157480"/>
          </a:xfrm>
          <a:custGeom>
            <a:avLst/>
            <a:gdLst/>
            <a:ahLst/>
            <a:cxnLst/>
            <a:rect l="l" t="t" r="r" b="b"/>
            <a:pathLst>
              <a:path w="347979" h="157479">
                <a:moveTo>
                  <a:pt x="0" y="0"/>
                </a:moveTo>
                <a:lnTo>
                  <a:pt x="347472" y="0"/>
                </a:lnTo>
                <a:lnTo>
                  <a:pt x="347472" y="156972"/>
                </a:lnTo>
                <a:lnTo>
                  <a:pt x="0" y="156972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38500" y="3773423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85344" y="0"/>
                </a:moveTo>
                <a:lnTo>
                  <a:pt x="0" y="42672"/>
                </a:lnTo>
                <a:lnTo>
                  <a:pt x="85344" y="85343"/>
                </a:lnTo>
                <a:lnTo>
                  <a:pt x="85344" y="57149"/>
                </a:lnTo>
                <a:lnTo>
                  <a:pt x="71627" y="57149"/>
                </a:lnTo>
                <a:lnTo>
                  <a:pt x="71627" y="28193"/>
                </a:lnTo>
                <a:lnTo>
                  <a:pt x="85344" y="28193"/>
                </a:lnTo>
                <a:lnTo>
                  <a:pt x="85344" y="0"/>
                </a:lnTo>
                <a:close/>
              </a:path>
              <a:path w="381000" h="85725">
                <a:moveTo>
                  <a:pt x="294894" y="0"/>
                </a:moveTo>
                <a:lnTo>
                  <a:pt x="294894" y="85343"/>
                </a:lnTo>
                <a:lnTo>
                  <a:pt x="351785" y="57149"/>
                </a:lnTo>
                <a:lnTo>
                  <a:pt x="309372" y="57149"/>
                </a:lnTo>
                <a:lnTo>
                  <a:pt x="309372" y="28193"/>
                </a:lnTo>
                <a:lnTo>
                  <a:pt x="351785" y="28193"/>
                </a:lnTo>
                <a:lnTo>
                  <a:pt x="294894" y="0"/>
                </a:lnTo>
                <a:close/>
              </a:path>
              <a:path w="381000" h="85725">
                <a:moveTo>
                  <a:pt x="85344" y="28193"/>
                </a:moveTo>
                <a:lnTo>
                  <a:pt x="71627" y="28193"/>
                </a:lnTo>
                <a:lnTo>
                  <a:pt x="71627" y="57149"/>
                </a:lnTo>
                <a:lnTo>
                  <a:pt x="85344" y="57149"/>
                </a:lnTo>
                <a:lnTo>
                  <a:pt x="85344" y="28193"/>
                </a:lnTo>
                <a:close/>
              </a:path>
              <a:path w="381000" h="85725">
                <a:moveTo>
                  <a:pt x="294894" y="28193"/>
                </a:moveTo>
                <a:lnTo>
                  <a:pt x="85344" y="28193"/>
                </a:lnTo>
                <a:lnTo>
                  <a:pt x="85344" y="57149"/>
                </a:lnTo>
                <a:lnTo>
                  <a:pt x="294894" y="57149"/>
                </a:lnTo>
                <a:lnTo>
                  <a:pt x="294894" y="28193"/>
                </a:lnTo>
                <a:close/>
              </a:path>
              <a:path w="381000" h="85725">
                <a:moveTo>
                  <a:pt x="351785" y="28193"/>
                </a:moveTo>
                <a:lnTo>
                  <a:pt x="309372" y="28193"/>
                </a:lnTo>
                <a:lnTo>
                  <a:pt x="309372" y="57149"/>
                </a:lnTo>
                <a:lnTo>
                  <a:pt x="351785" y="57149"/>
                </a:lnTo>
                <a:lnTo>
                  <a:pt x="381000" y="42672"/>
                </a:lnTo>
                <a:lnTo>
                  <a:pt x="351785" y="28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57500" y="3773423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85343" y="0"/>
                </a:moveTo>
                <a:lnTo>
                  <a:pt x="0" y="42672"/>
                </a:lnTo>
                <a:lnTo>
                  <a:pt x="85343" y="85343"/>
                </a:lnTo>
                <a:lnTo>
                  <a:pt x="85343" y="57149"/>
                </a:lnTo>
                <a:lnTo>
                  <a:pt x="71627" y="57149"/>
                </a:lnTo>
                <a:lnTo>
                  <a:pt x="71627" y="28193"/>
                </a:lnTo>
                <a:lnTo>
                  <a:pt x="85343" y="28193"/>
                </a:lnTo>
                <a:lnTo>
                  <a:pt x="85343" y="0"/>
                </a:lnTo>
                <a:close/>
              </a:path>
              <a:path w="381000" h="85725">
                <a:moveTo>
                  <a:pt x="294894" y="0"/>
                </a:moveTo>
                <a:lnTo>
                  <a:pt x="294894" y="85343"/>
                </a:lnTo>
                <a:lnTo>
                  <a:pt x="351785" y="57149"/>
                </a:lnTo>
                <a:lnTo>
                  <a:pt x="309371" y="57149"/>
                </a:lnTo>
                <a:lnTo>
                  <a:pt x="309371" y="28193"/>
                </a:lnTo>
                <a:lnTo>
                  <a:pt x="351785" y="28193"/>
                </a:lnTo>
                <a:lnTo>
                  <a:pt x="294894" y="0"/>
                </a:lnTo>
                <a:close/>
              </a:path>
              <a:path w="381000" h="85725">
                <a:moveTo>
                  <a:pt x="85343" y="28193"/>
                </a:moveTo>
                <a:lnTo>
                  <a:pt x="71627" y="28193"/>
                </a:lnTo>
                <a:lnTo>
                  <a:pt x="71627" y="57149"/>
                </a:lnTo>
                <a:lnTo>
                  <a:pt x="85343" y="57149"/>
                </a:lnTo>
                <a:lnTo>
                  <a:pt x="85343" y="28193"/>
                </a:lnTo>
                <a:close/>
              </a:path>
              <a:path w="381000" h="85725">
                <a:moveTo>
                  <a:pt x="294894" y="28193"/>
                </a:moveTo>
                <a:lnTo>
                  <a:pt x="85343" y="28193"/>
                </a:lnTo>
                <a:lnTo>
                  <a:pt x="85343" y="57149"/>
                </a:lnTo>
                <a:lnTo>
                  <a:pt x="294894" y="57149"/>
                </a:lnTo>
                <a:lnTo>
                  <a:pt x="294894" y="28193"/>
                </a:lnTo>
                <a:close/>
              </a:path>
              <a:path w="381000" h="85725">
                <a:moveTo>
                  <a:pt x="351785" y="28193"/>
                </a:moveTo>
                <a:lnTo>
                  <a:pt x="309371" y="28193"/>
                </a:lnTo>
                <a:lnTo>
                  <a:pt x="309371" y="57149"/>
                </a:lnTo>
                <a:lnTo>
                  <a:pt x="351785" y="57149"/>
                </a:lnTo>
                <a:lnTo>
                  <a:pt x="381000" y="42672"/>
                </a:lnTo>
                <a:lnTo>
                  <a:pt x="351785" y="28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93314" y="3890009"/>
            <a:ext cx="347980" cy="2540"/>
          </a:xfrm>
          <a:custGeom>
            <a:avLst/>
            <a:gdLst/>
            <a:ahLst/>
            <a:cxnLst/>
            <a:rect l="l" t="t" r="r" b="b"/>
            <a:pathLst>
              <a:path w="347980" h="2539">
                <a:moveTo>
                  <a:pt x="0" y="2286"/>
                </a:moveTo>
                <a:lnTo>
                  <a:pt x="347472" y="2286"/>
                </a:lnTo>
                <a:lnTo>
                  <a:pt x="34747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93314" y="4044696"/>
            <a:ext cx="347980" cy="2540"/>
          </a:xfrm>
          <a:custGeom>
            <a:avLst/>
            <a:gdLst/>
            <a:ahLst/>
            <a:cxnLst/>
            <a:rect l="l" t="t" r="r" b="b"/>
            <a:pathLst>
              <a:path w="347980" h="2539">
                <a:moveTo>
                  <a:pt x="0" y="2286"/>
                </a:moveTo>
                <a:lnTo>
                  <a:pt x="347472" y="2286"/>
                </a:lnTo>
                <a:lnTo>
                  <a:pt x="34747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77057" y="3873884"/>
            <a:ext cx="7664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800" spc="-30" i="1">
                <a:latin typeface="Symbol"/>
                <a:cs typeface="Symbol"/>
              </a:rPr>
              <a:t></a:t>
            </a:r>
            <a:r>
              <a:rPr dirty="0" sz="800" spc="-30" i="1">
                <a:latin typeface="Times New Roman"/>
                <a:cs typeface="Times New Roman"/>
              </a:rPr>
              <a:t> </a:t>
            </a:r>
            <a:r>
              <a:rPr dirty="0" baseline="-24691" sz="675" spc="-7">
                <a:latin typeface="Times New Roman"/>
                <a:cs typeface="Times New Roman"/>
              </a:rPr>
              <a:t>mpg </a:t>
            </a:r>
            <a:r>
              <a:rPr dirty="0" sz="750">
                <a:latin typeface="Symbol"/>
                <a:cs typeface="Symbol"/>
              </a:rPr>
              <a:t></a:t>
            </a:r>
            <a:r>
              <a:rPr dirty="0" sz="750">
                <a:latin typeface="Times New Roman"/>
                <a:cs typeface="Times New Roman"/>
              </a:rPr>
              <a:t> 8 </a:t>
            </a:r>
            <a:r>
              <a:rPr dirty="0" sz="800" spc="-30" i="1">
                <a:latin typeface="Symbol"/>
                <a:cs typeface="Symbol"/>
              </a:rPr>
              <a:t></a:t>
            </a:r>
            <a:r>
              <a:rPr dirty="0" sz="800" spc="-30" i="1">
                <a:latin typeface="Times New Roman"/>
                <a:cs typeface="Times New Roman"/>
              </a:rPr>
              <a:t> </a:t>
            </a:r>
            <a:r>
              <a:rPr dirty="0" baseline="-24691" sz="675" spc="-7">
                <a:latin typeface="Times New Roman"/>
                <a:cs typeface="Times New Roman"/>
              </a:rPr>
              <a:t>mpg </a:t>
            </a:r>
            <a:r>
              <a:rPr dirty="0" sz="750">
                <a:latin typeface="Symbol"/>
                <a:cs typeface="Symbol"/>
              </a:rPr>
              <a:t></a:t>
            </a:r>
            <a:r>
              <a:rPr dirty="0" sz="750" spc="-1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8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3314" y="3890009"/>
            <a:ext cx="347980" cy="157480"/>
          </a:xfrm>
          <a:custGeom>
            <a:avLst/>
            <a:gdLst/>
            <a:ahLst/>
            <a:cxnLst/>
            <a:rect l="l" t="t" r="r" b="b"/>
            <a:pathLst>
              <a:path w="347980" h="157479">
                <a:moveTo>
                  <a:pt x="0" y="0"/>
                </a:moveTo>
                <a:lnTo>
                  <a:pt x="347472" y="0"/>
                </a:lnTo>
                <a:lnTo>
                  <a:pt x="347472" y="156972"/>
                </a:lnTo>
                <a:lnTo>
                  <a:pt x="0" y="156972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76727" y="3168395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28193" y="294894"/>
                </a:moveTo>
                <a:lnTo>
                  <a:pt x="0" y="294894"/>
                </a:lnTo>
                <a:lnTo>
                  <a:pt x="42672" y="381000"/>
                </a:lnTo>
                <a:lnTo>
                  <a:pt x="78169" y="309372"/>
                </a:lnTo>
                <a:lnTo>
                  <a:pt x="28193" y="309372"/>
                </a:lnTo>
                <a:lnTo>
                  <a:pt x="28193" y="294894"/>
                </a:lnTo>
                <a:close/>
              </a:path>
              <a:path w="85725" h="381000">
                <a:moveTo>
                  <a:pt x="57150" y="71627"/>
                </a:moveTo>
                <a:lnTo>
                  <a:pt x="28193" y="71627"/>
                </a:lnTo>
                <a:lnTo>
                  <a:pt x="28193" y="309372"/>
                </a:lnTo>
                <a:lnTo>
                  <a:pt x="57150" y="309372"/>
                </a:lnTo>
                <a:lnTo>
                  <a:pt x="57150" y="71627"/>
                </a:lnTo>
                <a:close/>
              </a:path>
              <a:path w="85725" h="381000">
                <a:moveTo>
                  <a:pt x="85344" y="294894"/>
                </a:moveTo>
                <a:lnTo>
                  <a:pt x="57150" y="294894"/>
                </a:lnTo>
                <a:lnTo>
                  <a:pt x="57150" y="309372"/>
                </a:lnTo>
                <a:lnTo>
                  <a:pt x="78169" y="309372"/>
                </a:lnTo>
                <a:lnTo>
                  <a:pt x="85344" y="294894"/>
                </a:lnTo>
                <a:close/>
              </a:path>
              <a:path w="85725" h="381000">
                <a:moveTo>
                  <a:pt x="42672" y="0"/>
                </a:moveTo>
                <a:lnTo>
                  <a:pt x="0" y="85344"/>
                </a:lnTo>
                <a:lnTo>
                  <a:pt x="28193" y="85344"/>
                </a:lnTo>
                <a:lnTo>
                  <a:pt x="28193" y="71627"/>
                </a:lnTo>
                <a:lnTo>
                  <a:pt x="78486" y="71627"/>
                </a:lnTo>
                <a:lnTo>
                  <a:pt x="42672" y="0"/>
                </a:lnTo>
                <a:close/>
              </a:path>
              <a:path w="85725" h="381000">
                <a:moveTo>
                  <a:pt x="78486" y="71627"/>
                </a:moveTo>
                <a:lnTo>
                  <a:pt x="57150" y="71627"/>
                </a:lnTo>
                <a:lnTo>
                  <a:pt x="57150" y="85344"/>
                </a:lnTo>
                <a:lnTo>
                  <a:pt x="85344" y="85344"/>
                </a:lnTo>
                <a:lnTo>
                  <a:pt x="78486" y="71627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76727" y="3549396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28193" y="294893"/>
                </a:moveTo>
                <a:lnTo>
                  <a:pt x="0" y="294893"/>
                </a:lnTo>
                <a:lnTo>
                  <a:pt x="42672" y="381000"/>
                </a:lnTo>
                <a:lnTo>
                  <a:pt x="78169" y="309371"/>
                </a:lnTo>
                <a:lnTo>
                  <a:pt x="28193" y="309371"/>
                </a:lnTo>
                <a:lnTo>
                  <a:pt x="28193" y="294893"/>
                </a:lnTo>
                <a:close/>
              </a:path>
              <a:path w="85725" h="381000">
                <a:moveTo>
                  <a:pt x="57150" y="71627"/>
                </a:moveTo>
                <a:lnTo>
                  <a:pt x="28193" y="71627"/>
                </a:lnTo>
                <a:lnTo>
                  <a:pt x="28193" y="309371"/>
                </a:lnTo>
                <a:lnTo>
                  <a:pt x="57150" y="309371"/>
                </a:lnTo>
                <a:lnTo>
                  <a:pt x="57150" y="71627"/>
                </a:lnTo>
                <a:close/>
              </a:path>
              <a:path w="85725" h="381000">
                <a:moveTo>
                  <a:pt x="85344" y="294893"/>
                </a:moveTo>
                <a:lnTo>
                  <a:pt x="57150" y="294893"/>
                </a:lnTo>
                <a:lnTo>
                  <a:pt x="57150" y="309371"/>
                </a:lnTo>
                <a:lnTo>
                  <a:pt x="78169" y="309371"/>
                </a:lnTo>
                <a:lnTo>
                  <a:pt x="85344" y="294893"/>
                </a:lnTo>
                <a:close/>
              </a:path>
              <a:path w="85725" h="381000">
                <a:moveTo>
                  <a:pt x="42672" y="0"/>
                </a:moveTo>
                <a:lnTo>
                  <a:pt x="0" y="85343"/>
                </a:lnTo>
                <a:lnTo>
                  <a:pt x="28193" y="85343"/>
                </a:lnTo>
                <a:lnTo>
                  <a:pt x="28193" y="71627"/>
                </a:lnTo>
                <a:lnTo>
                  <a:pt x="78486" y="71627"/>
                </a:lnTo>
                <a:lnTo>
                  <a:pt x="42672" y="0"/>
                </a:lnTo>
                <a:close/>
              </a:path>
              <a:path w="85725" h="381000">
                <a:moveTo>
                  <a:pt x="78486" y="71627"/>
                </a:moveTo>
                <a:lnTo>
                  <a:pt x="57150" y="71627"/>
                </a:lnTo>
                <a:lnTo>
                  <a:pt x="57150" y="85343"/>
                </a:lnTo>
                <a:lnTo>
                  <a:pt x="85344" y="85343"/>
                </a:lnTo>
                <a:lnTo>
                  <a:pt x="78486" y="71627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45614" y="3699509"/>
            <a:ext cx="499109" cy="157480"/>
          </a:xfrm>
          <a:prstGeom prst="rect">
            <a:avLst/>
          </a:prstGeom>
          <a:solidFill>
            <a:srgbClr val="FFCF01"/>
          </a:solidFill>
          <a:ln w="4762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165"/>
              </a:spcBef>
            </a:pPr>
            <a:r>
              <a:rPr dirty="0" baseline="13888" sz="1200" spc="-44" i="1">
                <a:latin typeface="Symbol"/>
                <a:cs typeface="Symbol"/>
              </a:rPr>
              <a:t></a:t>
            </a:r>
            <a:r>
              <a:rPr dirty="0" baseline="13888" sz="1200" spc="-44" i="1">
                <a:latin typeface="Times New Roman"/>
                <a:cs typeface="Times New Roman"/>
              </a:rPr>
              <a:t> </a:t>
            </a:r>
            <a:r>
              <a:rPr dirty="0" sz="450" spc="-5">
                <a:latin typeface="Times New Roman"/>
                <a:cs typeface="Times New Roman"/>
              </a:rPr>
              <a:t>weight </a:t>
            </a:r>
            <a:r>
              <a:rPr dirty="0" baseline="14814" sz="1125">
                <a:latin typeface="Symbol"/>
                <a:cs typeface="Symbol"/>
              </a:rPr>
              <a:t></a:t>
            </a:r>
            <a:r>
              <a:rPr dirty="0" baseline="14814" sz="1125" spc="-157">
                <a:latin typeface="Times New Roman"/>
                <a:cs typeface="Times New Roman"/>
              </a:rPr>
              <a:t> </a:t>
            </a:r>
            <a:r>
              <a:rPr dirty="0" baseline="14814" sz="1125">
                <a:latin typeface="Times New Roman"/>
                <a:cs typeface="Times New Roman"/>
              </a:rPr>
              <a:t>700</a:t>
            </a:r>
            <a:endParaRPr baseline="14814" sz="11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5614" y="3280409"/>
            <a:ext cx="499109" cy="157480"/>
          </a:xfrm>
          <a:prstGeom prst="rect">
            <a:avLst/>
          </a:prstGeom>
          <a:solidFill>
            <a:srgbClr val="FFCF01"/>
          </a:solidFill>
          <a:ln w="4762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165"/>
              </a:spcBef>
            </a:pPr>
            <a:r>
              <a:rPr dirty="0" baseline="13888" sz="1200" spc="-44" i="1">
                <a:latin typeface="Symbol"/>
                <a:cs typeface="Symbol"/>
              </a:rPr>
              <a:t></a:t>
            </a:r>
            <a:r>
              <a:rPr dirty="0" baseline="13888" sz="1200" spc="-44" i="1">
                <a:latin typeface="Times New Roman"/>
                <a:cs typeface="Times New Roman"/>
              </a:rPr>
              <a:t> </a:t>
            </a:r>
            <a:r>
              <a:rPr dirty="0" sz="450" spc="-5">
                <a:latin typeface="Times New Roman"/>
                <a:cs typeface="Times New Roman"/>
              </a:rPr>
              <a:t>weight </a:t>
            </a:r>
            <a:r>
              <a:rPr dirty="0" baseline="14814" sz="1125">
                <a:latin typeface="Symbol"/>
                <a:cs typeface="Symbol"/>
              </a:rPr>
              <a:t></a:t>
            </a:r>
            <a:r>
              <a:rPr dirty="0" baseline="14814" sz="1125" spc="-157">
                <a:latin typeface="Times New Roman"/>
                <a:cs typeface="Times New Roman"/>
              </a:rPr>
              <a:t> </a:t>
            </a:r>
            <a:r>
              <a:rPr dirty="0" baseline="14814" sz="1125">
                <a:latin typeface="Times New Roman"/>
                <a:cs typeface="Times New Roman"/>
              </a:rPr>
              <a:t>700</a:t>
            </a:r>
            <a:endParaRPr baseline="14814" sz="11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12135" y="5677916"/>
            <a:ext cx="24847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Covariance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Intuition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59863" y="6027419"/>
            <a:ext cx="3183635" cy="259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31356" y="7681436"/>
            <a:ext cx="90487" cy="90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95800" y="7243824"/>
            <a:ext cx="972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E[mpg,weight]</a:t>
            </a:r>
            <a:r>
              <a:rPr dirty="0" sz="10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=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(24.5,2600)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52800" y="7596378"/>
            <a:ext cx="1479550" cy="166370"/>
          </a:xfrm>
          <a:custGeom>
            <a:avLst/>
            <a:gdLst/>
            <a:ahLst/>
            <a:cxnLst/>
            <a:rect l="l" t="t" r="r" b="b"/>
            <a:pathLst>
              <a:path w="1479550" h="166370">
                <a:moveTo>
                  <a:pt x="86105" y="80772"/>
                </a:moveTo>
                <a:lnTo>
                  <a:pt x="0" y="122682"/>
                </a:lnTo>
                <a:lnTo>
                  <a:pt x="85344" y="166116"/>
                </a:lnTo>
                <a:lnTo>
                  <a:pt x="85601" y="137278"/>
                </a:lnTo>
                <a:lnTo>
                  <a:pt x="71627" y="137160"/>
                </a:lnTo>
                <a:lnTo>
                  <a:pt x="71627" y="108966"/>
                </a:lnTo>
                <a:lnTo>
                  <a:pt x="85854" y="108966"/>
                </a:lnTo>
                <a:lnTo>
                  <a:pt x="86105" y="80772"/>
                </a:lnTo>
                <a:close/>
              </a:path>
              <a:path w="1479550" h="166370">
                <a:moveTo>
                  <a:pt x="917908" y="140208"/>
                </a:moveTo>
                <a:lnTo>
                  <a:pt x="816101" y="140208"/>
                </a:lnTo>
                <a:lnTo>
                  <a:pt x="864625" y="141163"/>
                </a:lnTo>
                <a:lnTo>
                  <a:pt x="911814" y="140453"/>
                </a:lnTo>
                <a:lnTo>
                  <a:pt x="917908" y="140208"/>
                </a:lnTo>
                <a:close/>
              </a:path>
              <a:path w="1479550" h="166370">
                <a:moveTo>
                  <a:pt x="85853" y="109024"/>
                </a:moveTo>
                <a:lnTo>
                  <a:pt x="85601" y="137278"/>
                </a:lnTo>
                <a:lnTo>
                  <a:pt x="766516" y="140236"/>
                </a:lnTo>
                <a:lnTo>
                  <a:pt x="917908" y="140208"/>
                </a:lnTo>
                <a:lnTo>
                  <a:pt x="958210" y="138583"/>
                </a:lnTo>
                <a:lnTo>
                  <a:pt x="1098041" y="131064"/>
                </a:lnTo>
                <a:lnTo>
                  <a:pt x="1145247" y="127418"/>
                </a:lnTo>
                <a:lnTo>
                  <a:pt x="1192530" y="122434"/>
                </a:lnTo>
                <a:lnTo>
                  <a:pt x="1239431" y="115097"/>
                </a:lnTo>
                <a:lnTo>
                  <a:pt x="1248021" y="113101"/>
                </a:lnTo>
                <a:lnTo>
                  <a:pt x="844176" y="113101"/>
                </a:lnTo>
                <a:lnTo>
                  <a:pt x="795453" y="112029"/>
                </a:lnTo>
                <a:lnTo>
                  <a:pt x="743106" y="112029"/>
                </a:lnTo>
                <a:lnTo>
                  <a:pt x="85853" y="109024"/>
                </a:lnTo>
                <a:close/>
              </a:path>
              <a:path w="1479550" h="166370">
                <a:moveTo>
                  <a:pt x="71627" y="108966"/>
                </a:moveTo>
                <a:lnTo>
                  <a:pt x="71627" y="137160"/>
                </a:lnTo>
                <a:lnTo>
                  <a:pt x="85601" y="137278"/>
                </a:lnTo>
                <a:lnTo>
                  <a:pt x="85853" y="109024"/>
                </a:lnTo>
                <a:lnTo>
                  <a:pt x="71627" y="108966"/>
                </a:lnTo>
                <a:close/>
              </a:path>
              <a:path w="1479550" h="166370">
                <a:moveTo>
                  <a:pt x="1453134" y="0"/>
                </a:moveTo>
                <a:lnTo>
                  <a:pt x="1421891" y="36576"/>
                </a:lnTo>
                <a:lnTo>
                  <a:pt x="1383918" y="50161"/>
                </a:lnTo>
                <a:lnTo>
                  <a:pt x="1313230" y="70046"/>
                </a:lnTo>
                <a:lnTo>
                  <a:pt x="1274064" y="77724"/>
                </a:lnTo>
                <a:lnTo>
                  <a:pt x="1243860" y="85530"/>
                </a:lnTo>
                <a:lnTo>
                  <a:pt x="1213199" y="90073"/>
                </a:lnTo>
                <a:lnTo>
                  <a:pt x="1182109" y="93584"/>
                </a:lnTo>
                <a:lnTo>
                  <a:pt x="1150620" y="98298"/>
                </a:lnTo>
                <a:lnTo>
                  <a:pt x="1137665" y="99822"/>
                </a:lnTo>
                <a:lnTo>
                  <a:pt x="1123950" y="100584"/>
                </a:lnTo>
                <a:lnTo>
                  <a:pt x="1122426" y="100584"/>
                </a:lnTo>
                <a:lnTo>
                  <a:pt x="1120902" y="101346"/>
                </a:lnTo>
                <a:lnTo>
                  <a:pt x="1111778" y="101410"/>
                </a:lnTo>
                <a:lnTo>
                  <a:pt x="1104528" y="101760"/>
                </a:lnTo>
                <a:lnTo>
                  <a:pt x="1097274" y="102283"/>
                </a:lnTo>
                <a:lnTo>
                  <a:pt x="1090422" y="102870"/>
                </a:lnTo>
                <a:lnTo>
                  <a:pt x="942784" y="110609"/>
                </a:lnTo>
                <a:lnTo>
                  <a:pt x="893509" y="112462"/>
                </a:lnTo>
                <a:lnTo>
                  <a:pt x="844176" y="113101"/>
                </a:lnTo>
                <a:lnTo>
                  <a:pt x="1248021" y="113101"/>
                </a:lnTo>
                <a:lnTo>
                  <a:pt x="1285494" y="104394"/>
                </a:lnTo>
                <a:lnTo>
                  <a:pt x="1326318" y="96147"/>
                </a:lnTo>
                <a:lnTo>
                  <a:pt x="1363418" y="86553"/>
                </a:lnTo>
                <a:lnTo>
                  <a:pt x="1400036" y="74640"/>
                </a:lnTo>
                <a:lnTo>
                  <a:pt x="1439417" y="59436"/>
                </a:lnTo>
                <a:lnTo>
                  <a:pt x="1471798" y="26397"/>
                </a:lnTo>
                <a:lnTo>
                  <a:pt x="1479041" y="11430"/>
                </a:lnTo>
                <a:lnTo>
                  <a:pt x="1453134" y="0"/>
                </a:lnTo>
                <a:close/>
              </a:path>
              <a:path w="1479550" h="166370">
                <a:moveTo>
                  <a:pt x="794765" y="112014"/>
                </a:moveTo>
                <a:lnTo>
                  <a:pt x="743106" y="112029"/>
                </a:lnTo>
                <a:lnTo>
                  <a:pt x="795453" y="112029"/>
                </a:lnTo>
                <a:lnTo>
                  <a:pt x="794765" y="112014"/>
                </a:lnTo>
                <a:close/>
              </a:path>
              <a:path w="1479550" h="166370">
                <a:moveTo>
                  <a:pt x="85854" y="108966"/>
                </a:moveTo>
                <a:lnTo>
                  <a:pt x="71627" y="108966"/>
                </a:lnTo>
                <a:lnTo>
                  <a:pt x="85853" y="1090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74314" y="8067293"/>
            <a:ext cx="347980" cy="2540"/>
          </a:xfrm>
          <a:custGeom>
            <a:avLst/>
            <a:gdLst/>
            <a:ahLst/>
            <a:cxnLst/>
            <a:rect l="l" t="t" r="r" b="b"/>
            <a:pathLst>
              <a:path w="347979" h="2540">
                <a:moveTo>
                  <a:pt x="0" y="2285"/>
                </a:moveTo>
                <a:lnTo>
                  <a:pt x="347472" y="2285"/>
                </a:lnTo>
                <a:lnTo>
                  <a:pt x="347472" y="0"/>
                </a:lnTo>
                <a:lnTo>
                  <a:pt x="0" y="0"/>
                </a:lnTo>
                <a:lnTo>
                  <a:pt x="0" y="2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74314" y="8221980"/>
            <a:ext cx="347980" cy="2540"/>
          </a:xfrm>
          <a:custGeom>
            <a:avLst/>
            <a:gdLst/>
            <a:ahLst/>
            <a:cxnLst/>
            <a:rect l="l" t="t" r="r" b="b"/>
            <a:pathLst>
              <a:path w="347979" h="2540">
                <a:moveTo>
                  <a:pt x="0" y="2286"/>
                </a:moveTo>
                <a:lnTo>
                  <a:pt x="347472" y="2286"/>
                </a:lnTo>
                <a:lnTo>
                  <a:pt x="34747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74314" y="8067293"/>
            <a:ext cx="347980" cy="157480"/>
          </a:xfrm>
          <a:custGeom>
            <a:avLst/>
            <a:gdLst/>
            <a:ahLst/>
            <a:cxnLst/>
            <a:rect l="l" t="t" r="r" b="b"/>
            <a:pathLst>
              <a:path w="347979" h="157479">
                <a:moveTo>
                  <a:pt x="0" y="0"/>
                </a:moveTo>
                <a:lnTo>
                  <a:pt x="347472" y="0"/>
                </a:lnTo>
                <a:lnTo>
                  <a:pt x="347472" y="156971"/>
                </a:lnTo>
                <a:lnTo>
                  <a:pt x="0" y="156971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38500" y="7950707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85344" y="0"/>
                </a:moveTo>
                <a:lnTo>
                  <a:pt x="0" y="42672"/>
                </a:lnTo>
                <a:lnTo>
                  <a:pt x="85344" y="85344"/>
                </a:lnTo>
                <a:lnTo>
                  <a:pt x="85344" y="57150"/>
                </a:lnTo>
                <a:lnTo>
                  <a:pt x="71627" y="57150"/>
                </a:lnTo>
                <a:lnTo>
                  <a:pt x="71627" y="28194"/>
                </a:lnTo>
                <a:lnTo>
                  <a:pt x="85344" y="28194"/>
                </a:lnTo>
                <a:lnTo>
                  <a:pt x="85344" y="0"/>
                </a:lnTo>
                <a:close/>
              </a:path>
              <a:path w="381000" h="85725">
                <a:moveTo>
                  <a:pt x="294894" y="0"/>
                </a:moveTo>
                <a:lnTo>
                  <a:pt x="294894" y="85344"/>
                </a:lnTo>
                <a:lnTo>
                  <a:pt x="351785" y="57150"/>
                </a:lnTo>
                <a:lnTo>
                  <a:pt x="309372" y="57150"/>
                </a:lnTo>
                <a:lnTo>
                  <a:pt x="309372" y="28194"/>
                </a:lnTo>
                <a:lnTo>
                  <a:pt x="351785" y="28194"/>
                </a:lnTo>
                <a:lnTo>
                  <a:pt x="294894" y="0"/>
                </a:lnTo>
                <a:close/>
              </a:path>
              <a:path w="381000" h="85725">
                <a:moveTo>
                  <a:pt x="85344" y="28194"/>
                </a:moveTo>
                <a:lnTo>
                  <a:pt x="71627" y="28194"/>
                </a:lnTo>
                <a:lnTo>
                  <a:pt x="71627" y="57150"/>
                </a:lnTo>
                <a:lnTo>
                  <a:pt x="85344" y="57150"/>
                </a:lnTo>
                <a:lnTo>
                  <a:pt x="85344" y="28194"/>
                </a:lnTo>
                <a:close/>
              </a:path>
              <a:path w="381000" h="85725">
                <a:moveTo>
                  <a:pt x="294894" y="28194"/>
                </a:moveTo>
                <a:lnTo>
                  <a:pt x="85344" y="28194"/>
                </a:lnTo>
                <a:lnTo>
                  <a:pt x="85344" y="57150"/>
                </a:lnTo>
                <a:lnTo>
                  <a:pt x="294894" y="57150"/>
                </a:lnTo>
                <a:lnTo>
                  <a:pt x="294894" y="28194"/>
                </a:lnTo>
                <a:close/>
              </a:path>
              <a:path w="381000" h="85725">
                <a:moveTo>
                  <a:pt x="351785" y="28194"/>
                </a:moveTo>
                <a:lnTo>
                  <a:pt x="309372" y="28194"/>
                </a:lnTo>
                <a:lnTo>
                  <a:pt x="309372" y="57150"/>
                </a:lnTo>
                <a:lnTo>
                  <a:pt x="351785" y="57150"/>
                </a:lnTo>
                <a:lnTo>
                  <a:pt x="381000" y="42672"/>
                </a:lnTo>
                <a:lnTo>
                  <a:pt x="351785" y="281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57500" y="7950707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85343" y="0"/>
                </a:moveTo>
                <a:lnTo>
                  <a:pt x="0" y="42672"/>
                </a:lnTo>
                <a:lnTo>
                  <a:pt x="85343" y="85344"/>
                </a:lnTo>
                <a:lnTo>
                  <a:pt x="85343" y="57150"/>
                </a:lnTo>
                <a:lnTo>
                  <a:pt x="71627" y="57150"/>
                </a:lnTo>
                <a:lnTo>
                  <a:pt x="71627" y="28194"/>
                </a:lnTo>
                <a:lnTo>
                  <a:pt x="85343" y="28194"/>
                </a:lnTo>
                <a:lnTo>
                  <a:pt x="85343" y="0"/>
                </a:lnTo>
                <a:close/>
              </a:path>
              <a:path w="381000" h="85725">
                <a:moveTo>
                  <a:pt x="294894" y="0"/>
                </a:moveTo>
                <a:lnTo>
                  <a:pt x="294894" y="85344"/>
                </a:lnTo>
                <a:lnTo>
                  <a:pt x="351785" y="57150"/>
                </a:lnTo>
                <a:lnTo>
                  <a:pt x="309371" y="57150"/>
                </a:lnTo>
                <a:lnTo>
                  <a:pt x="309371" y="28194"/>
                </a:lnTo>
                <a:lnTo>
                  <a:pt x="351785" y="28194"/>
                </a:lnTo>
                <a:lnTo>
                  <a:pt x="294894" y="0"/>
                </a:lnTo>
                <a:close/>
              </a:path>
              <a:path w="381000" h="85725">
                <a:moveTo>
                  <a:pt x="85343" y="28194"/>
                </a:moveTo>
                <a:lnTo>
                  <a:pt x="71627" y="28194"/>
                </a:lnTo>
                <a:lnTo>
                  <a:pt x="71627" y="57150"/>
                </a:lnTo>
                <a:lnTo>
                  <a:pt x="85343" y="57150"/>
                </a:lnTo>
                <a:lnTo>
                  <a:pt x="85343" y="28194"/>
                </a:lnTo>
                <a:close/>
              </a:path>
              <a:path w="381000" h="85725">
                <a:moveTo>
                  <a:pt x="294894" y="28194"/>
                </a:moveTo>
                <a:lnTo>
                  <a:pt x="85343" y="28194"/>
                </a:lnTo>
                <a:lnTo>
                  <a:pt x="85343" y="57150"/>
                </a:lnTo>
                <a:lnTo>
                  <a:pt x="294894" y="57150"/>
                </a:lnTo>
                <a:lnTo>
                  <a:pt x="294894" y="28194"/>
                </a:lnTo>
                <a:close/>
              </a:path>
              <a:path w="381000" h="85725">
                <a:moveTo>
                  <a:pt x="351785" y="28194"/>
                </a:moveTo>
                <a:lnTo>
                  <a:pt x="309371" y="28194"/>
                </a:lnTo>
                <a:lnTo>
                  <a:pt x="309371" y="57150"/>
                </a:lnTo>
                <a:lnTo>
                  <a:pt x="351785" y="57150"/>
                </a:lnTo>
                <a:lnTo>
                  <a:pt x="381000" y="42672"/>
                </a:lnTo>
                <a:lnTo>
                  <a:pt x="351785" y="281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93314" y="8067293"/>
            <a:ext cx="347980" cy="2540"/>
          </a:xfrm>
          <a:custGeom>
            <a:avLst/>
            <a:gdLst/>
            <a:ahLst/>
            <a:cxnLst/>
            <a:rect l="l" t="t" r="r" b="b"/>
            <a:pathLst>
              <a:path w="347980" h="2540">
                <a:moveTo>
                  <a:pt x="0" y="2285"/>
                </a:moveTo>
                <a:lnTo>
                  <a:pt x="347472" y="2285"/>
                </a:lnTo>
                <a:lnTo>
                  <a:pt x="347472" y="0"/>
                </a:lnTo>
                <a:lnTo>
                  <a:pt x="0" y="0"/>
                </a:lnTo>
                <a:lnTo>
                  <a:pt x="0" y="2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93314" y="8221980"/>
            <a:ext cx="347980" cy="2540"/>
          </a:xfrm>
          <a:custGeom>
            <a:avLst/>
            <a:gdLst/>
            <a:ahLst/>
            <a:cxnLst/>
            <a:rect l="l" t="t" r="r" b="b"/>
            <a:pathLst>
              <a:path w="347980" h="2540">
                <a:moveTo>
                  <a:pt x="0" y="2286"/>
                </a:moveTo>
                <a:lnTo>
                  <a:pt x="347472" y="2286"/>
                </a:lnTo>
                <a:lnTo>
                  <a:pt x="34747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877057" y="8051166"/>
            <a:ext cx="7664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800" spc="-30" i="1">
                <a:latin typeface="Symbol"/>
                <a:cs typeface="Symbol"/>
              </a:rPr>
              <a:t></a:t>
            </a:r>
            <a:r>
              <a:rPr dirty="0" sz="800" spc="-30" i="1">
                <a:latin typeface="Times New Roman"/>
                <a:cs typeface="Times New Roman"/>
              </a:rPr>
              <a:t> </a:t>
            </a:r>
            <a:r>
              <a:rPr dirty="0" baseline="-24691" sz="675" spc="-7">
                <a:latin typeface="Times New Roman"/>
                <a:cs typeface="Times New Roman"/>
              </a:rPr>
              <a:t>mpg </a:t>
            </a:r>
            <a:r>
              <a:rPr dirty="0" sz="750">
                <a:latin typeface="Symbol"/>
                <a:cs typeface="Symbol"/>
              </a:rPr>
              <a:t></a:t>
            </a:r>
            <a:r>
              <a:rPr dirty="0" sz="750">
                <a:latin typeface="Times New Roman"/>
                <a:cs typeface="Times New Roman"/>
              </a:rPr>
              <a:t> 8 </a:t>
            </a:r>
            <a:r>
              <a:rPr dirty="0" sz="800" spc="-30" i="1">
                <a:latin typeface="Symbol"/>
                <a:cs typeface="Symbol"/>
              </a:rPr>
              <a:t></a:t>
            </a:r>
            <a:r>
              <a:rPr dirty="0" sz="800" spc="-30" i="1">
                <a:latin typeface="Times New Roman"/>
                <a:cs typeface="Times New Roman"/>
              </a:rPr>
              <a:t> </a:t>
            </a:r>
            <a:r>
              <a:rPr dirty="0" baseline="-24691" sz="675" spc="-7">
                <a:latin typeface="Times New Roman"/>
                <a:cs typeface="Times New Roman"/>
              </a:rPr>
              <a:t>mpg </a:t>
            </a:r>
            <a:r>
              <a:rPr dirty="0" sz="750">
                <a:latin typeface="Symbol"/>
                <a:cs typeface="Symbol"/>
              </a:rPr>
              <a:t></a:t>
            </a:r>
            <a:r>
              <a:rPr dirty="0" sz="750" spc="-1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8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93314" y="8067293"/>
            <a:ext cx="347980" cy="157480"/>
          </a:xfrm>
          <a:custGeom>
            <a:avLst/>
            <a:gdLst/>
            <a:ahLst/>
            <a:cxnLst/>
            <a:rect l="l" t="t" r="r" b="b"/>
            <a:pathLst>
              <a:path w="347980" h="157479">
                <a:moveTo>
                  <a:pt x="0" y="0"/>
                </a:moveTo>
                <a:lnTo>
                  <a:pt x="347472" y="0"/>
                </a:lnTo>
                <a:lnTo>
                  <a:pt x="347472" y="156971"/>
                </a:lnTo>
                <a:lnTo>
                  <a:pt x="0" y="156971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76727" y="7345680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28193" y="294894"/>
                </a:moveTo>
                <a:lnTo>
                  <a:pt x="0" y="294894"/>
                </a:lnTo>
                <a:lnTo>
                  <a:pt x="42672" y="381000"/>
                </a:lnTo>
                <a:lnTo>
                  <a:pt x="78169" y="309372"/>
                </a:lnTo>
                <a:lnTo>
                  <a:pt x="28193" y="309372"/>
                </a:lnTo>
                <a:lnTo>
                  <a:pt x="28193" y="294894"/>
                </a:lnTo>
                <a:close/>
              </a:path>
              <a:path w="85725" h="381000">
                <a:moveTo>
                  <a:pt x="57150" y="71628"/>
                </a:moveTo>
                <a:lnTo>
                  <a:pt x="28193" y="71628"/>
                </a:lnTo>
                <a:lnTo>
                  <a:pt x="28193" y="309372"/>
                </a:lnTo>
                <a:lnTo>
                  <a:pt x="57150" y="309372"/>
                </a:lnTo>
                <a:lnTo>
                  <a:pt x="57150" y="71628"/>
                </a:lnTo>
                <a:close/>
              </a:path>
              <a:path w="85725" h="381000">
                <a:moveTo>
                  <a:pt x="85344" y="294894"/>
                </a:moveTo>
                <a:lnTo>
                  <a:pt x="57150" y="294894"/>
                </a:lnTo>
                <a:lnTo>
                  <a:pt x="57150" y="309372"/>
                </a:lnTo>
                <a:lnTo>
                  <a:pt x="78169" y="309372"/>
                </a:lnTo>
                <a:lnTo>
                  <a:pt x="85344" y="294894"/>
                </a:lnTo>
                <a:close/>
              </a:path>
              <a:path w="85725" h="381000">
                <a:moveTo>
                  <a:pt x="42672" y="0"/>
                </a:moveTo>
                <a:lnTo>
                  <a:pt x="0" y="85344"/>
                </a:lnTo>
                <a:lnTo>
                  <a:pt x="28193" y="85344"/>
                </a:lnTo>
                <a:lnTo>
                  <a:pt x="28193" y="71628"/>
                </a:lnTo>
                <a:lnTo>
                  <a:pt x="78486" y="71628"/>
                </a:lnTo>
                <a:lnTo>
                  <a:pt x="42672" y="0"/>
                </a:lnTo>
                <a:close/>
              </a:path>
              <a:path w="85725" h="381000">
                <a:moveTo>
                  <a:pt x="78486" y="71628"/>
                </a:moveTo>
                <a:lnTo>
                  <a:pt x="57150" y="71628"/>
                </a:lnTo>
                <a:lnTo>
                  <a:pt x="57150" y="85344"/>
                </a:lnTo>
                <a:lnTo>
                  <a:pt x="85344" y="85344"/>
                </a:lnTo>
                <a:lnTo>
                  <a:pt x="78486" y="71628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76727" y="7726680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28193" y="294894"/>
                </a:moveTo>
                <a:lnTo>
                  <a:pt x="0" y="294894"/>
                </a:lnTo>
                <a:lnTo>
                  <a:pt x="42672" y="381000"/>
                </a:lnTo>
                <a:lnTo>
                  <a:pt x="78169" y="309372"/>
                </a:lnTo>
                <a:lnTo>
                  <a:pt x="28193" y="309372"/>
                </a:lnTo>
                <a:lnTo>
                  <a:pt x="28193" y="294894"/>
                </a:lnTo>
                <a:close/>
              </a:path>
              <a:path w="85725" h="381000">
                <a:moveTo>
                  <a:pt x="57150" y="71628"/>
                </a:moveTo>
                <a:lnTo>
                  <a:pt x="28193" y="71628"/>
                </a:lnTo>
                <a:lnTo>
                  <a:pt x="28193" y="309372"/>
                </a:lnTo>
                <a:lnTo>
                  <a:pt x="57150" y="309372"/>
                </a:lnTo>
                <a:lnTo>
                  <a:pt x="57150" y="71628"/>
                </a:lnTo>
                <a:close/>
              </a:path>
              <a:path w="85725" h="381000">
                <a:moveTo>
                  <a:pt x="85344" y="294894"/>
                </a:moveTo>
                <a:lnTo>
                  <a:pt x="57150" y="294894"/>
                </a:lnTo>
                <a:lnTo>
                  <a:pt x="57150" y="309372"/>
                </a:lnTo>
                <a:lnTo>
                  <a:pt x="78169" y="309372"/>
                </a:lnTo>
                <a:lnTo>
                  <a:pt x="85344" y="294894"/>
                </a:lnTo>
                <a:close/>
              </a:path>
              <a:path w="85725" h="381000">
                <a:moveTo>
                  <a:pt x="42672" y="0"/>
                </a:moveTo>
                <a:lnTo>
                  <a:pt x="0" y="85344"/>
                </a:lnTo>
                <a:lnTo>
                  <a:pt x="28193" y="85344"/>
                </a:lnTo>
                <a:lnTo>
                  <a:pt x="28193" y="71628"/>
                </a:lnTo>
                <a:lnTo>
                  <a:pt x="78486" y="71628"/>
                </a:lnTo>
                <a:lnTo>
                  <a:pt x="42672" y="0"/>
                </a:lnTo>
                <a:close/>
              </a:path>
              <a:path w="85725" h="381000">
                <a:moveTo>
                  <a:pt x="78486" y="71628"/>
                </a:moveTo>
                <a:lnTo>
                  <a:pt x="57150" y="71628"/>
                </a:lnTo>
                <a:lnTo>
                  <a:pt x="57150" y="85344"/>
                </a:lnTo>
                <a:lnTo>
                  <a:pt x="85344" y="85344"/>
                </a:lnTo>
                <a:lnTo>
                  <a:pt x="78486" y="71628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245614" y="7876793"/>
            <a:ext cx="499109" cy="157480"/>
          </a:xfrm>
          <a:prstGeom prst="rect">
            <a:avLst/>
          </a:prstGeom>
          <a:solidFill>
            <a:srgbClr val="FFCF01"/>
          </a:solidFill>
          <a:ln w="4762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165"/>
              </a:spcBef>
            </a:pPr>
            <a:r>
              <a:rPr dirty="0" baseline="13888" sz="1200" spc="-44" i="1">
                <a:latin typeface="Symbol"/>
                <a:cs typeface="Symbol"/>
              </a:rPr>
              <a:t></a:t>
            </a:r>
            <a:r>
              <a:rPr dirty="0" baseline="13888" sz="1200" spc="-44" i="1">
                <a:latin typeface="Times New Roman"/>
                <a:cs typeface="Times New Roman"/>
              </a:rPr>
              <a:t> </a:t>
            </a:r>
            <a:r>
              <a:rPr dirty="0" sz="450" spc="-5">
                <a:latin typeface="Times New Roman"/>
                <a:cs typeface="Times New Roman"/>
              </a:rPr>
              <a:t>weight </a:t>
            </a:r>
            <a:r>
              <a:rPr dirty="0" baseline="14814" sz="1125">
                <a:latin typeface="Symbol"/>
                <a:cs typeface="Symbol"/>
              </a:rPr>
              <a:t></a:t>
            </a:r>
            <a:r>
              <a:rPr dirty="0" baseline="14814" sz="1125" spc="-157">
                <a:latin typeface="Times New Roman"/>
                <a:cs typeface="Times New Roman"/>
              </a:rPr>
              <a:t> </a:t>
            </a:r>
            <a:r>
              <a:rPr dirty="0" baseline="14814" sz="1125">
                <a:latin typeface="Times New Roman"/>
                <a:cs typeface="Times New Roman"/>
              </a:rPr>
              <a:t>700</a:t>
            </a:r>
            <a:endParaRPr baseline="14814" sz="112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45614" y="7457693"/>
            <a:ext cx="499109" cy="157480"/>
          </a:xfrm>
          <a:prstGeom prst="rect">
            <a:avLst/>
          </a:prstGeom>
          <a:solidFill>
            <a:srgbClr val="FFCF01"/>
          </a:solidFill>
          <a:ln w="4762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165"/>
              </a:spcBef>
            </a:pPr>
            <a:r>
              <a:rPr dirty="0" baseline="13888" sz="1200" spc="-44" i="1">
                <a:latin typeface="Symbol"/>
                <a:cs typeface="Symbol"/>
              </a:rPr>
              <a:t></a:t>
            </a:r>
            <a:r>
              <a:rPr dirty="0" baseline="13888" sz="1200" spc="-44" i="1">
                <a:latin typeface="Times New Roman"/>
                <a:cs typeface="Times New Roman"/>
              </a:rPr>
              <a:t> </a:t>
            </a:r>
            <a:r>
              <a:rPr dirty="0" sz="450" spc="-5">
                <a:latin typeface="Times New Roman"/>
                <a:cs typeface="Times New Roman"/>
              </a:rPr>
              <a:t>weight </a:t>
            </a:r>
            <a:r>
              <a:rPr dirty="0" baseline="14814" sz="1125">
                <a:latin typeface="Symbol"/>
                <a:cs typeface="Symbol"/>
              </a:rPr>
              <a:t></a:t>
            </a:r>
            <a:r>
              <a:rPr dirty="0" baseline="14814" sz="1125" spc="-157">
                <a:latin typeface="Times New Roman"/>
                <a:cs typeface="Times New Roman"/>
              </a:rPr>
              <a:t> </a:t>
            </a:r>
            <a:r>
              <a:rPr dirty="0" baseline="14814" sz="1125">
                <a:latin typeface="Times New Roman"/>
                <a:cs typeface="Times New Roman"/>
              </a:rPr>
              <a:t>700</a:t>
            </a:r>
            <a:endParaRPr baseline="14814" sz="112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57500" y="7155180"/>
            <a:ext cx="838200" cy="1104900"/>
          </a:xfrm>
          <a:custGeom>
            <a:avLst/>
            <a:gdLst/>
            <a:ahLst/>
            <a:cxnLst/>
            <a:rect l="l" t="t" r="r" b="b"/>
            <a:pathLst>
              <a:path w="838200" h="1104900">
                <a:moveTo>
                  <a:pt x="774530" y="1045275"/>
                </a:moveTo>
                <a:lnTo>
                  <a:pt x="752094" y="1062228"/>
                </a:lnTo>
                <a:lnTo>
                  <a:pt x="838200" y="1104900"/>
                </a:lnTo>
                <a:lnTo>
                  <a:pt x="829295" y="1056894"/>
                </a:lnTo>
                <a:lnTo>
                  <a:pt x="783336" y="1056894"/>
                </a:lnTo>
                <a:lnTo>
                  <a:pt x="774530" y="1045275"/>
                </a:lnTo>
                <a:close/>
              </a:path>
              <a:path w="838200" h="1104900">
                <a:moveTo>
                  <a:pt x="797513" y="1027911"/>
                </a:moveTo>
                <a:lnTo>
                  <a:pt x="774530" y="1045275"/>
                </a:lnTo>
                <a:lnTo>
                  <a:pt x="783336" y="1056894"/>
                </a:lnTo>
                <a:lnTo>
                  <a:pt x="806196" y="1039368"/>
                </a:lnTo>
                <a:lnTo>
                  <a:pt x="797513" y="1027911"/>
                </a:lnTo>
                <a:close/>
              </a:path>
              <a:path w="838200" h="1104900">
                <a:moveTo>
                  <a:pt x="820674" y="1010412"/>
                </a:moveTo>
                <a:lnTo>
                  <a:pt x="797513" y="1027911"/>
                </a:lnTo>
                <a:lnTo>
                  <a:pt x="806196" y="1039368"/>
                </a:lnTo>
                <a:lnTo>
                  <a:pt x="783336" y="1056894"/>
                </a:lnTo>
                <a:lnTo>
                  <a:pt x="829295" y="1056894"/>
                </a:lnTo>
                <a:lnTo>
                  <a:pt x="820674" y="1010412"/>
                </a:lnTo>
                <a:close/>
              </a:path>
              <a:path w="838200" h="1104900">
                <a:moveTo>
                  <a:pt x="63669" y="59624"/>
                </a:moveTo>
                <a:lnTo>
                  <a:pt x="40686" y="76988"/>
                </a:lnTo>
                <a:lnTo>
                  <a:pt x="774530" y="1045275"/>
                </a:lnTo>
                <a:lnTo>
                  <a:pt x="797513" y="1027911"/>
                </a:lnTo>
                <a:lnTo>
                  <a:pt x="63669" y="59624"/>
                </a:lnTo>
                <a:close/>
              </a:path>
              <a:path w="838200" h="1104900">
                <a:moveTo>
                  <a:pt x="0" y="0"/>
                </a:moveTo>
                <a:lnTo>
                  <a:pt x="17525" y="94488"/>
                </a:lnTo>
                <a:lnTo>
                  <a:pt x="40686" y="76988"/>
                </a:lnTo>
                <a:lnTo>
                  <a:pt x="32004" y="65532"/>
                </a:lnTo>
                <a:lnTo>
                  <a:pt x="54863" y="48006"/>
                </a:lnTo>
                <a:lnTo>
                  <a:pt x="79046" y="48006"/>
                </a:lnTo>
                <a:lnTo>
                  <a:pt x="86106" y="42672"/>
                </a:lnTo>
                <a:lnTo>
                  <a:pt x="0" y="0"/>
                </a:lnTo>
                <a:close/>
              </a:path>
              <a:path w="838200" h="1104900">
                <a:moveTo>
                  <a:pt x="54863" y="48006"/>
                </a:moveTo>
                <a:lnTo>
                  <a:pt x="32004" y="65532"/>
                </a:lnTo>
                <a:lnTo>
                  <a:pt x="40686" y="76988"/>
                </a:lnTo>
                <a:lnTo>
                  <a:pt x="63669" y="59624"/>
                </a:lnTo>
                <a:lnTo>
                  <a:pt x="54863" y="48006"/>
                </a:lnTo>
                <a:close/>
              </a:path>
              <a:path w="838200" h="1104900">
                <a:moveTo>
                  <a:pt x="79046" y="48006"/>
                </a:moveTo>
                <a:lnTo>
                  <a:pt x="54863" y="48006"/>
                </a:lnTo>
                <a:lnTo>
                  <a:pt x="63669" y="59624"/>
                </a:lnTo>
                <a:lnTo>
                  <a:pt x="79046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181600" y="5986526"/>
            <a:ext cx="668020" cy="5721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R="5080">
              <a:lnSpc>
                <a:spcPct val="99400"/>
              </a:lnSpc>
              <a:spcBef>
                <a:spcPts val="110"/>
              </a:spcBef>
            </a:pPr>
            <a:r>
              <a:rPr dirty="0" sz="1000" spc="-5">
                <a:latin typeface="Tahoma"/>
                <a:cs typeface="Tahoma"/>
              </a:rPr>
              <a:t>Principal  </a:t>
            </a:r>
            <a:r>
              <a:rPr dirty="0" sz="1000">
                <a:latin typeface="Tahoma"/>
                <a:cs typeface="Tahoma"/>
              </a:rPr>
              <a:t>Eigenvector 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600" b="1">
                <a:latin typeface="Symbol"/>
                <a:cs typeface="Symbol"/>
              </a:rPr>
              <a:t>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87445" y="6544818"/>
            <a:ext cx="2219960" cy="1014730"/>
          </a:xfrm>
          <a:custGeom>
            <a:avLst/>
            <a:gdLst/>
            <a:ahLst/>
            <a:cxnLst/>
            <a:rect l="l" t="t" r="r" b="b"/>
            <a:pathLst>
              <a:path w="2219960" h="1014729">
                <a:moveTo>
                  <a:pt x="15240" y="974598"/>
                </a:moveTo>
                <a:lnTo>
                  <a:pt x="0" y="1014222"/>
                </a:lnTo>
                <a:lnTo>
                  <a:pt x="41148" y="1002792"/>
                </a:lnTo>
                <a:lnTo>
                  <a:pt x="32745" y="993648"/>
                </a:lnTo>
                <a:lnTo>
                  <a:pt x="22860" y="993648"/>
                </a:lnTo>
                <a:lnTo>
                  <a:pt x="22860" y="992124"/>
                </a:lnTo>
                <a:lnTo>
                  <a:pt x="27563" y="988008"/>
                </a:lnTo>
                <a:lnTo>
                  <a:pt x="15240" y="974598"/>
                </a:lnTo>
                <a:close/>
              </a:path>
              <a:path w="2219960" h="1014729">
                <a:moveTo>
                  <a:pt x="27563" y="988008"/>
                </a:moveTo>
                <a:lnTo>
                  <a:pt x="22860" y="992124"/>
                </a:lnTo>
                <a:lnTo>
                  <a:pt x="22860" y="993648"/>
                </a:lnTo>
                <a:lnTo>
                  <a:pt x="24384" y="993648"/>
                </a:lnTo>
                <a:lnTo>
                  <a:pt x="28741" y="989290"/>
                </a:lnTo>
                <a:lnTo>
                  <a:pt x="27563" y="988008"/>
                </a:lnTo>
                <a:close/>
              </a:path>
              <a:path w="2219960" h="1014729">
                <a:moveTo>
                  <a:pt x="28741" y="989290"/>
                </a:moveTo>
                <a:lnTo>
                  <a:pt x="24384" y="993648"/>
                </a:lnTo>
                <a:lnTo>
                  <a:pt x="32745" y="993648"/>
                </a:lnTo>
                <a:lnTo>
                  <a:pt x="28741" y="989290"/>
                </a:lnTo>
                <a:close/>
              </a:path>
              <a:path w="2219960" h="1014729">
                <a:moveTo>
                  <a:pt x="541342" y="650967"/>
                </a:moveTo>
                <a:lnTo>
                  <a:pt x="480133" y="674637"/>
                </a:lnTo>
                <a:lnTo>
                  <a:pt x="455442" y="684333"/>
                </a:lnTo>
                <a:lnTo>
                  <a:pt x="431821" y="696857"/>
                </a:lnTo>
                <a:lnTo>
                  <a:pt x="404621" y="715518"/>
                </a:lnTo>
                <a:lnTo>
                  <a:pt x="368321" y="741238"/>
                </a:lnTo>
                <a:lnTo>
                  <a:pt x="330636" y="764681"/>
                </a:lnTo>
                <a:lnTo>
                  <a:pt x="292606" y="787735"/>
                </a:lnTo>
                <a:lnTo>
                  <a:pt x="255269" y="812292"/>
                </a:lnTo>
                <a:lnTo>
                  <a:pt x="252310" y="815822"/>
                </a:lnTo>
                <a:lnTo>
                  <a:pt x="246976" y="819061"/>
                </a:lnTo>
                <a:lnTo>
                  <a:pt x="243078" y="822198"/>
                </a:lnTo>
                <a:lnTo>
                  <a:pt x="242316" y="823722"/>
                </a:lnTo>
                <a:lnTo>
                  <a:pt x="240792" y="824484"/>
                </a:lnTo>
                <a:lnTo>
                  <a:pt x="240030" y="826008"/>
                </a:lnTo>
                <a:lnTo>
                  <a:pt x="240030" y="826770"/>
                </a:lnTo>
                <a:lnTo>
                  <a:pt x="239268" y="827532"/>
                </a:lnTo>
                <a:lnTo>
                  <a:pt x="240030" y="828294"/>
                </a:lnTo>
                <a:lnTo>
                  <a:pt x="240030" y="829056"/>
                </a:lnTo>
                <a:lnTo>
                  <a:pt x="241554" y="829056"/>
                </a:lnTo>
                <a:lnTo>
                  <a:pt x="241554" y="829818"/>
                </a:lnTo>
                <a:lnTo>
                  <a:pt x="240030" y="829818"/>
                </a:lnTo>
                <a:lnTo>
                  <a:pt x="238506" y="831342"/>
                </a:lnTo>
                <a:lnTo>
                  <a:pt x="236981" y="832104"/>
                </a:lnTo>
                <a:lnTo>
                  <a:pt x="232409" y="835152"/>
                </a:lnTo>
                <a:lnTo>
                  <a:pt x="217804" y="843528"/>
                </a:lnTo>
                <a:lnTo>
                  <a:pt x="141542" y="896256"/>
                </a:lnTo>
                <a:lnTo>
                  <a:pt x="108718" y="922843"/>
                </a:lnTo>
                <a:lnTo>
                  <a:pt x="76208" y="949971"/>
                </a:lnTo>
                <a:lnTo>
                  <a:pt x="43434" y="976122"/>
                </a:lnTo>
                <a:lnTo>
                  <a:pt x="39624" y="979932"/>
                </a:lnTo>
                <a:lnTo>
                  <a:pt x="35814" y="982218"/>
                </a:lnTo>
                <a:lnTo>
                  <a:pt x="32004" y="985266"/>
                </a:lnTo>
                <a:lnTo>
                  <a:pt x="28956" y="986790"/>
                </a:lnTo>
                <a:lnTo>
                  <a:pt x="27563" y="988008"/>
                </a:lnTo>
                <a:lnTo>
                  <a:pt x="28741" y="989290"/>
                </a:lnTo>
                <a:lnTo>
                  <a:pt x="29718" y="988314"/>
                </a:lnTo>
                <a:lnTo>
                  <a:pt x="33528" y="986028"/>
                </a:lnTo>
                <a:lnTo>
                  <a:pt x="36576" y="983742"/>
                </a:lnTo>
                <a:lnTo>
                  <a:pt x="66293" y="960120"/>
                </a:lnTo>
                <a:lnTo>
                  <a:pt x="121429" y="914508"/>
                </a:lnTo>
                <a:lnTo>
                  <a:pt x="153904" y="888882"/>
                </a:lnTo>
                <a:lnTo>
                  <a:pt x="187532" y="864775"/>
                </a:lnTo>
                <a:lnTo>
                  <a:pt x="228993" y="838962"/>
                </a:lnTo>
                <a:lnTo>
                  <a:pt x="235623" y="835037"/>
                </a:lnTo>
                <a:lnTo>
                  <a:pt x="240792" y="832104"/>
                </a:lnTo>
                <a:lnTo>
                  <a:pt x="243078" y="829818"/>
                </a:lnTo>
                <a:lnTo>
                  <a:pt x="241554" y="829818"/>
                </a:lnTo>
                <a:lnTo>
                  <a:pt x="241045" y="829310"/>
                </a:lnTo>
                <a:lnTo>
                  <a:pt x="243078" y="829310"/>
                </a:lnTo>
                <a:lnTo>
                  <a:pt x="243078" y="829056"/>
                </a:lnTo>
                <a:lnTo>
                  <a:pt x="300086" y="785196"/>
                </a:lnTo>
                <a:lnTo>
                  <a:pt x="339523" y="761280"/>
                </a:lnTo>
                <a:lnTo>
                  <a:pt x="378552" y="736581"/>
                </a:lnTo>
                <a:lnTo>
                  <a:pt x="416814" y="708660"/>
                </a:lnTo>
                <a:lnTo>
                  <a:pt x="443031" y="691988"/>
                </a:lnTo>
                <a:lnTo>
                  <a:pt x="466696" y="681194"/>
                </a:lnTo>
                <a:lnTo>
                  <a:pt x="519683" y="662940"/>
                </a:lnTo>
                <a:lnTo>
                  <a:pt x="526037" y="659859"/>
                </a:lnTo>
                <a:lnTo>
                  <a:pt x="538143" y="654526"/>
                </a:lnTo>
                <a:lnTo>
                  <a:pt x="544068" y="651510"/>
                </a:lnTo>
                <a:lnTo>
                  <a:pt x="545083" y="651256"/>
                </a:lnTo>
                <a:lnTo>
                  <a:pt x="543763" y="651256"/>
                </a:lnTo>
                <a:lnTo>
                  <a:pt x="541342" y="650967"/>
                </a:lnTo>
                <a:close/>
              </a:path>
              <a:path w="2219960" h="1014729">
                <a:moveTo>
                  <a:pt x="241554" y="829056"/>
                </a:moveTo>
                <a:lnTo>
                  <a:pt x="241045" y="829310"/>
                </a:lnTo>
                <a:lnTo>
                  <a:pt x="241554" y="829818"/>
                </a:lnTo>
                <a:lnTo>
                  <a:pt x="241554" y="829056"/>
                </a:lnTo>
                <a:close/>
              </a:path>
              <a:path w="2219960" h="1014729">
                <a:moveTo>
                  <a:pt x="241554" y="829056"/>
                </a:moveTo>
                <a:lnTo>
                  <a:pt x="240792" y="829056"/>
                </a:lnTo>
                <a:lnTo>
                  <a:pt x="241045" y="829310"/>
                </a:lnTo>
                <a:lnTo>
                  <a:pt x="241554" y="829056"/>
                </a:lnTo>
                <a:close/>
              </a:path>
              <a:path w="2219960" h="1014729">
                <a:moveTo>
                  <a:pt x="545346" y="649475"/>
                </a:moveTo>
                <a:lnTo>
                  <a:pt x="543306" y="649986"/>
                </a:lnTo>
                <a:lnTo>
                  <a:pt x="541342" y="650967"/>
                </a:lnTo>
                <a:lnTo>
                  <a:pt x="543763" y="651256"/>
                </a:lnTo>
                <a:lnTo>
                  <a:pt x="545346" y="649475"/>
                </a:lnTo>
                <a:close/>
              </a:path>
              <a:path w="2219960" h="1014729">
                <a:moveTo>
                  <a:pt x="548494" y="648153"/>
                </a:moveTo>
                <a:lnTo>
                  <a:pt x="546354" y="649224"/>
                </a:lnTo>
                <a:lnTo>
                  <a:pt x="545346" y="649475"/>
                </a:lnTo>
                <a:lnTo>
                  <a:pt x="543763" y="651256"/>
                </a:lnTo>
                <a:lnTo>
                  <a:pt x="545083" y="651256"/>
                </a:lnTo>
                <a:lnTo>
                  <a:pt x="547116" y="650748"/>
                </a:lnTo>
                <a:lnTo>
                  <a:pt x="548640" y="649224"/>
                </a:lnTo>
                <a:lnTo>
                  <a:pt x="550164" y="649224"/>
                </a:lnTo>
                <a:lnTo>
                  <a:pt x="550926" y="648462"/>
                </a:lnTo>
                <a:lnTo>
                  <a:pt x="550164" y="648462"/>
                </a:lnTo>
                <a:lnTo>
                  <a:pt x="548494" y="648153"/>
                </a:lnTo>
                <a:close/>
              </a:path>
              <a:path w="2219960" h="1014729">
                <a:moveTo>
                  <a:pt x="2219706" y="0"/>
                </a:moveTo>
                <a:lnTo>
                  <a:pt x="2218182" y="0"/>
                </a:lnTo>
                <a:lnTo>
                  <a:pt x="2194560" y="25146"/>
                </a:lnTo>
                <a:lnTo>
                  <a:pt x="2164080" y="55626"/>
                </a:lnTo>
                <a:lnTo>
                  <a:pt x="2129028" y="80010"/>
                </a:lnTo>
                <a:lnTo>
                  <a:pt x="2113026" y="86868"/>
                </a:lnTo>
                <a:lnTo>
                  <a:pt x="2094738" y="100584"/>
                </a:lnTo>
                <a:lnTo>
                  <a:pt x="2059686" y="125730"/>
                </a:lnTo>
                <a:lnTo>
                  <a:pt x="2002312" y="159829"/>
                </a:lnTo>
                <a:lnTo>
                  <a:pt x="1973652" y="175036"/>
                </a:lnTo>
                <a:lnTo>
                  <a:pt x="1945386" y="191262"/>
                </a:lnTo>
                <a:lnTo>
                  <a:pt x="1910434" y="217679"/>
                </a:lnTo>
                <a:lnTo>
                  <a:pt x="1873758" y="241554"/>
                </a:lnTo>
                <a:lnTo>
                  <a:pt x="1799082" y="259842"/>
                </a:lnTo>
                <a:lnTo>
                  <a:pt x="1798320" y="259842"/>
                </a:lnTo>
                <a:lnTo>
                  <a:pt x="1770415" y="274196"/>
                </a:lnTo>
                <a:lnTo>
                  <a:pt x="1743584" y="288869"/>
                </a:lnTo>
                <a:lnTo>
                  <a:pt x="1716307" y="302934"/>
                </a:lnTo>
                <a:lnTo>
                  <a:pt x="1687068" y="315468"/>
                </a:lnTo>
                <a:lnTo>
                  <a:pt x="1686306" y="315468"/>
                </a:lnTo>
                <a:lnTo>
                  <a:pt x="1675638" y="322326"/>
                </a:lnTo>
                <a:lnTo>
                  <a:pt x="1640586" y="339852"/>
                </a:lnTo>
                <a:lnTo>
                  <a:pt x="1566971" y="361963"/>
                </a:lnTo>
                <a:lnTo>
                  <a:pt x="1528262" y="369874"/>
                </a:lnTo>
                <a:lnTo>
                  <a:pt x="1450848" y="384048"/>
                </a:lnTo>
                <a:lnTo>
                  <a:pt x="1401386" y="392509"/>
                </a:lnTo>
                <a:lnTo>
                  <a:pt x="1352354" y="399274"/>
                </a:lnTo>
                <a:lnTo>
                  <a:pt x="1303566" y="404821"/>
                </a:lnTo>
                <a:lnTo>
                  <a:pt x="1156833" y="418957"/>
                </a:lnTo>
                <a:lnTo>
                  <a:pt x="1088456" y="426405"/>
                </a:lnTo>
                <a:lnTo>
                  <a:pt x="1068023" y="429901"/>
                </a:lnTo>
                <a:lnTo>
                  <a:pt x="1048312" y="435806"/>
                </a:lnTo>
                <a:lnTo>
                  <a:pt x="1031748" y="445008"/>
                </a:lnTo>
                <a:lnTo>
                  <a:pt x="999555" y="460260"/>
                </a:lnTo>
                <a:lnTo>
                  <a:pt x="963063" y="473797"/>
                </a:lnTo>
                <a:lnTo>
                  <a:pt x="925670" y="487036"/>
                </a:lnTo>
                <a:lnTo>
                  <a:pt x="890778" y="501396"/>
                </a:lnTo>
                <a:lnTo>
                  <a:pt x="861651" y="512249"/>
                </a:lnTo>
                <a:lnTo>
                  <a:pt x="832175" y="522189"/>
                </a:lnTo>
                <a:lnTo>
                  <a:pt x="802283" y="530685"/>
                </a:lnTo>
                <a:lnTo>
                  <a:pt x="771906" y="537210"/>
                </a:lnTo>
                <a:lnTo>
                  <a:pt x="734796" y="558993"/>
                </a:lnTo>
                <a:lnTo>
                  <a:pt x="694129" y="580548"/>
                </a:lnTo>
                <a:lnTo>
                  <a:pt x="652917" y="600817"/>
                </a:lnTo>
                <a:lnTo>
                  <a:pt x="614171" y="618744"/>
                </a:lnTo>
                <a:lnTo>
                  <a:pt x="582768" y="628821"/>
                </a:lnTo>
                <a:lnTo>
                  <a:pt x="567287" y="634474"/>
                </a:lnTo>
                <a:lnTo>
                  <a:pt x="552450" y="641604"/>
                </a:lnTo>
                <a:lnTo>
                  <a:pt x="548640" y="643890"/>
                </a:lnTo>
                <a:lnTo>
                  <a:pt x="545592" y="645414"/>
                </a:lnTo>
                <a:lnTo>
                  <a:pt x="543306" y="646938"/>
                </a:lnTo>
                <a:lnTo>
                  <a:pt x="540257" y="648462"/>
                </a:lnTo>
                <a:lnTo>
                  <a:pt x="539495" y="649224"/>
                </a:lnTo>
                <a:lnTo>
                  <a:pt x="539495" y="650748"/>
                </a:lnTo>
                <a:lnTo>
                  <a:pt x="541342" y="650967"/>
                </a:lnTo>
                <a:lnTo>
                  <a:pt x="541782" y="650748"/>
                </a:lnTo>
                <a:lnTo>
                  <a:pt x="541019" y="650748"/>
                </a:lnTo>
                <a:lnTo>
                  <a:pt x="540257" y="649224"/>
                </a:lnTo>
                <a:lnTo>
                  <a:pt x="542379" y="649224"/>
                </a:lnTo>
                <a:lnTo>
                  <a:pt x="546565" y="646877"/>
                </a:lnTo>
                <a:lnTo>
                  <a:pt x="547306" y="646353"/>
                </a:lnTo>
                <a:lnTo>
                  <a:pt x="547499" y="646353"/>
                </a:lnTo>
                <a:lnTo>
                  <a:pt x="553056" y="643239"/>
                </a:lnTo>
                <a:lnTo>
                  <a:pt x="563584" y="637989"/>
                </a:lnTo>
                <a:lnTo>
                  <a:pt x="574642" y="633403"/>
                </a:lnTo>
                <a:lnTo>
                  <a:pt x="626469" y="615256"/>
                </a:lnTo>
                <a:lnTo>
                  <a:pt x="664659" y="597531"/>
                </a:lnTo>
                <a:lnTo>
                  <a:pt x="755904" y="549402"/>
                </a:lnTo>
                <a:lnTo>
                  <a:pt x="772668" y="538734"/>
                </a:lnTo>
                <a:lnTo>
                  <a:pt x="787907" y="535686"/>
                </a:lnTo>
                <a:lnTo>
                  <a:pt x="844282" y="519984"/>
                </a:lnTo>
                <a:lnTo>
                  <a:pt x="895272" y="501478"/>
                </a:lnTo>
                <a:lnTo>
                  <a:pt x="953601" y="478350"/>
                </a:lnTo>
                <a:lnTo>
                  <a:pt x="984542" y="467691"/>
                </a:lnTo>
                <a:lnTo>
                  <a:pt x="1014511" y="455787"/>
                </a:lnTo>
                <a:lnTo>
                  <a:pt x="1044702" y="438912"/>
                </a:lnTo>
                <a:lnTo>
                  <a:pt x="1075179" y="430131"/>
                </a:lnTo>
                <a:lnTo>
                  <a:pt x="1109052" y="425543"/>
                </a:lnTo>
                <a:lnTo>
                  <a:pt x="1143707" y="422686"/>
                </a:lnTo>
                <a:lnTo>
                  <a:pt x="1226579" y="413450"/>
                </a:lnTo>
                <a:lnTo>
                  <a:pt x="1328968" y="404194"/>
                </a:lnTo>
                <a:lnTo>
                  <a:pt x="1429564" y="389477"/>
                </a:lnTo>
                <a:lnTo>
                  <a:pt x="1479670" y="380561"/>
                </a:lnTo>
                <a:lnTo>
                  <a:pt x="1579626" y="361188"/>
                </a:lnTo>
                <a:lnTo>
                  <a:pt x="1635552" y="343700"/>
                </a:lnTo>
                <a:lnTo>
                  <a:pt x="1687068" y="316230"/>
                </a:lnTo>
                <a:lnTo>
                  <a:pt x="1688877" y="316230"/>
                </a:lnTo>
                <a:lnTo>
                  <a:pt x="1719561" y="303307"/>
                </a:lnTo>
                <a:lnTo>
                  <a:pt x="1752623" y="285183"/>
                </a:lnTo>
                <a:lnTo>
                  <a:pt x="1784721" y="268294"/>
                </a:lnTo>
                <a:lnTo>
                  <a:pt x="1814321" y="258318"/>
                </a:lnTo>
                <a:lnTo>
                  <a:pt x="1832470" y="255178"/>
                </a:lnTo>
                <a:lnTo>
                  <a:pt x="1852269" y="250736"/>
                </a:lnTo>
                <a:lnTo>
                  <a:pt x="1871382" y="244369"/>
                </a:lnTo>
                <a:lnTo>
                  <a:pt x="1887474" y="235458"/>
                </a:lnTo>
                <a:lnTo>
                  <a:pt x="1907129" y="221788"/>
                </a:lnTo>
                <a:lnTo>
                  <a:pt x="1926245" y="207311"/>
                </a:lnTo>
                <a:lnTo>
                  <a:pt x="1945597" y="193192"/>
                </a:lnTo>
                <a:lnTo>
                  <a:pt x="1965959" y="180594"/>
                </a:lnTo>
                <a:lnTo>
                  <a:pt x="2004406" y="160896"/>
                </a:lnTo>
                <a:lnTo>
                  <a:pt x="2042760" y="138579"/>
                </a:lnTo>
                <a:lnTo>
                  <a:pt x="2079670" y="114028"/>
                </a:lnTo>
                <a:lnTo>
                  <a:pt x="2113788" y="87630"/>
                </a:lnTo>
                <a:lnTo>
                  <a:pt x="2115250" y="87630"/>
                </a:lnTo>
                <a:lnTo>
                  <a:pt x="2145291" y="71975"/>
                </a:lnTo>
                <a:lnTo>
                  <a:pt x="2171304" y="51044"/>
                </a:lnTo>
                <a:lnTo>
                  <a:pt x="2195039" y="27070"/>
                </a:lnTo>
                <a:lnTo>
                  <a:pt x="2219706" y="1524"/>
                </a:lnTo>
                <a:lnTo>
                  <a:pt x="2219706" y="0"/>
                </a:lnTo>
                <a:close/>
              </a:path>
              <a:path w="2219960" h="1014729">
                <a:moveTo>
                  <a:pt x="540257" y="649224"/>
                </a:moveTo>
                <a:lnTo>
                  <a:pt x="541019" y="650748"/>
                </a:lnTo>
                <a:lnTo>
                  <a:pt x="541019" y="649986"/>
                </a:lnTo>
                <a:lnTo>
                  <a:pt x="540257" y="649224"/>
                </a:lnTo>
                <a:close/>
              </a:path>
              <a:path w="2219960" h="1014729">
                <a:moveTo>
                  <a:pt x="547462" y="646374"/>
                </a:moveTo>
                <a:lnTo>
                  <a:pt x="546479" y="646938"/>
                </a:lnTo>
                <a:lnTo>
                  <a:pt x="542975" y="649414"/>
                </a:lnTo>
                <a:lnTo>
                  <a:pt x="542039" y="649414"/>
                </a:lnTo>
                <a:lnTo>
                  <a:pt x="541019" y="649986"/>
                </a:lnTo>
                <a:lnTo>
                  <a:pt x="541019" y="650748"/>
                </a:lnTo>
                <a:lnTo>
                  <a:pt x="541782" y="650748"/>
                </a:lnTo>
                <a:lnTo>
                  <a:pt x="543306" y="649986"/>
                </a:lnTo>
                <a:lnTo>
                  <a:pt x="545346" y="649475"/>
                </a:lnTo>
                <a:lnTo>
                  <a:pt x="542975" y="649414"/>
                </a:lnTo>
                <a:lnTo>
                  <a:pt x="542143" y="649356"/>
                </a:lnTo>
                <a:lnTo>
                  <a:pt x="545452" y="649356"/>
                </a:lnTo>
                <a:lnTo>
                  <a:pt x="546722" y="647928"/>
                </a:lnTo>
                <a:lnTo>
                  <a:pt x="548944" y="647928"/>
                </a:lnTo>
                <a:lnTo>
                  <a:pt x="549402" y="647700"/>
                </a:lnTo>
                <a:lnTo>
                  <a:pt x="550164" y="646938"/>
                </a:lnTo>
                <a:lnTo>
                  <a:pt x="551688" y="646938"/>
                </a:lnTo>
                <a:lnTo>
                  <a:pt x="547462" y="646374"/>
                </a:lnTo>
                <a:close/>
              </a:path>
              <a:path w="2219960" h="1014729">
                <a:moveTo>
                  <a:pt x="540257" y="649224"/>
                </a:moveTo>
                <a:lnTo>
                  <a:pt x="541019" y="649986"/>
                </a:lnTo>
                <a:lnTo>
                  <a:pt x="542143" y="649356"/>
                </a:lnTo>
                <a:lnTo>
                  <a:pt x="540257" y="649224"/>
                </a:lnTo>
                <a:close/>
              </a:path>
              <a:path w="2219960" h="1014729">
                <a:moveTo>
                  <a:pt x="542379" y="649224"/>
                </a:moveTo>
                <a:lnTo>
                  <a:pt x="540257" y="649224"/>
                </a:lnTo>
                <a:lnTo>
                  <a:pt x="542143" y="649356"/>
                </a:lnTo>
                <a:lnTo>
                  <a:pt x="542379" y="649224"/>
                </a:lnTo>
                <a:close/>
              </a:path>
              <a:path w="2219960" h="1014729">
                <a:moveTo>
                  <a:pt x="550164" y="648365"/>
                </a:moveTo>
                <a:lnTo>
                  <a:pt x="550926" y="648462"/>
                </a:lnTo>
                <a:lnTo>
                  <a:pt x="550164" y="648365"/>
                </a:lnTo>
                <a:close/>
              </a:path>
              <a:path w="2219960" h="1014729">
                <a:moveTo>
                  <a:pt x="550164" y="647700"/>
                </a:moveTo>
                <a:lnTo>
                  <a:pt x="550164" y="648365"/>
                </a:lnTo>
                <a:lnTo>
                  <a:pt x="550926" y="648462"/>
                </a:lnTo>
                <a:lnTo>
                  <a:pt x="550164" y="647700"/>
                </a:lnTo>
                <a:close/>
              </a:path>
              <a:path w="2219960" h="1014729">
                <a:moveTo>
                  <a:pt x="551688" y="646938"/>
                </a:moveTo>
                <a:lnTo>
                  <a:pt x="550164" y="646938"/>
                </a:lnTo>
                <a:lnTo>
                  <a:pt x="550164" y="647700"/>
                </a:lnTo>
                <a:lnTo>
                  <a:pt x="550926" y="648462"/>
                </a:lnTo>
                <a:lnTo>
                  <a:pt x="551688" y="648462"/>
                </a:lnTo>
                <a:lnTo>
                  <a:pt x="551688" y="646938"/>
                </a:lnTo>
                <a:close/>
              </a:path>
              <a:path w="2219960" h="1014729">
                <a:moveTo>
                  <a:pt x="550164" y="646938"/>
                </a:moveTo>
                <a:lnTo>
                  <a:pt x="549402" y="647700"/>
                </a:lnTo>
                <a:lnTo>
                  <a:pt x="548494" y="648153"/>
                </a:lnTo>
                <a:lnTo>
                  <a:pt x="550164" y="648365"/>
                </a:lnTo>
                <a:lnTo>
                  <a:pt x="550164" y="646938"/>
                </a:lnTo>
                <a:close/>
              </a:path>
              <a:path w="2219960" h="1014729">
                <a:moveTo>
                  <a:pt x="548944" y="647928"/>
                </a:moveTo>
                <a:lnTo>
                  <a:pt x="546722" y="647928"/>
                </a:lnTo>
                <a:lnTo>
                  <a:pt x="548494" y="648153"/>
                </a:lnTo>
                <a:lnTo>
                  <a:pt x="548944" y="647928"/>
                </a:lnTo>
                <a:close/>
              </a:path>
              <a:path w="2219960" h="1014729">
                <a:moveTo>
                  <a:pt x="547306" y="646353"/>
                </a:moveTo>
                <a:lnTo>
                  <a:pt x="546565" y="646877"/>
                </a:lnTo>
                <a:lnTo>
                  <a:pt x="547462" y="646374"/>
                </a:lnTo>
                <a:lnTo>
                  <a:pt x="547306" y="646353"/>
                </a:lnTo>
                <a:close/>
              </a:path>
              <a:path w="2219960" h="1014729">
                <a:moveTo>
                  <a:pt x="547499" y="646353"/>
                </a:moveTo>
                <a:lnTo>
                  <a:pt x="547306" y="646353"/>
                </a:lnTo>
                <a:lnTo>
                  <a:pt x="547462" y="646374"/>
                </a:lnTo>
                <a:close/>
              </a:path>
              <a:path w="2219960" h="1014729">
                <a:moveTo>
                  <a:pt x="1688877" y="316230"/>
                </a:moveTo>
                <a:lnTo>
                  <a:pt x="1687068" y="316230"/>
                </a:lnTo>
                <a:lnTo>
                  <a:pt x="1687068" y="316992"/>
                </a:lnTo>
                <a:lnTo>
                  <a:pt x="1688877" y="316230"/>
                </a:lnTo>
                <a:close/>
              </a:path>
              <a:path w="2219960" h="1014729">
                <a:moveTo>
                  <a:pt x="2115250" y="87630"/>
                </a:moveTo>
                <a:lnTo>
                  <a:pt x="2113788" y="87630"/>
                </a:lnTo>
                <a:lnTo>
                  <a:pt x="2113788" y="88392"/>
                </a:lnTo>
                <a:lnTo>
                  <a:pt x="2115250" y="87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49394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9529" y="1500630"/>
            <a:ext cx="251714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 we should</a:t>
            </a:r>
            <a:r>
              <a:rPr dirty="0" spc="-70"/>
              <a:t> </a:t>
            </a:r>
            <a:r>
              <a:rPr dirty="0" spc="-5"/>
              <a:t>care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899919"/>
            <a:ext cx="3989070" cy="221615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84150" marR="327660" indent="-171450">
              <a:lnSpc>
                <a:spcPts val="1720"/>
              </a:lnSpc>
              <a:spcBef>
                <a:spcPts val="325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Real Numbers occur </a:t>
            </a:r>
            <a:r>
              <a:rPr dirty="0" sz="1600">
                <a:latin typeface="Tahoma"/>
                <a:cs typeface="Tahoma"/>
              </a:rPr>
              <a:t>in </a:t>
            </a:r>
            <a:r>
              <a:rPr dirty="0" sz="1600" spc="-5">
                <a:latin typeface="Tahoma"/>
                <a:cs typeface="Tahoma"/>
              </a:rPr>
              <a:t>at </a:t>
            </a:r>
            <a:r>
              <a:rPr dirty="0" sz="1600">
                <a:latin typeface="Tahoma"/>
                <a:cs typeface="Tahoma"/>
              </a:rPr>
              <a:t>least 50% </a:t>
            </a:r>
            <a:r>
              <a:rPr dirty="0" sz="1600" spc="-5">
                <a:latin typeface="Tahoma"/>
                <a:cs typeface="Tahoma"/>
              </a:rPr>
              <a:t>of  database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records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165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Can’t </a:t>
            </a:r>
            <a:r>
              <a:rPr dirty="0" sz="1600">
                <a:latin typeface="Tahoma"/>
                <a:cs typeface="Tahoma"/>
              </a:rPr>
              <a:t>always quantize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them</a:t>
            </a:r>
            <a:endParaRPr sz="1600">
              <a:latin typeface="Tahoma"/>
              <a:cs typeface="Tahoma"/>
            </a:endParaRPr>
          </a:p>
          <a:p>
            <a:pPr marL="184150" marR="263525" indent="-171450">
              <a:lnSpc>
                <a:spcPts val="1730"/>
              </a:lnSpc>
              <a:spcBef>
                <a:spcPts val="4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So need to understand how to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describe  where they come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from</a:t>
            </a:r>
            <a:endParaRPr sz="1600">
              <a:latin typeface="Tahoma"/>
              <a:cs typeface="Tahoma"/>
            </a:endParaRPr>
          </a:p>
          <a:p>
            <a:pPr marL="184150" marR="5080" indent="-171450">
              <a:lnSpc>
                <a:spcPts val="1720"/>
              </a:lnSpc>
              <a:spcBef>
                <a:spcPts val="384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great way of saying what’s </a:t>
            </a:r>
            <a:r>
              <a:rPr dirty="0" sz="1600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reasonable  </a:t>
            </a:r>
            <a:r>
              <a:rPr dirty="0" sz="1600">
                <a:latin typeface="Tahoma"/>
                <a:cs typeface="Tahoma"/>
              </a:rPr>
              <a:t>range of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values</a:t>
            </a:r>
            <a:endParaRPr sz="1600">
              <a:latin typeface="Tahoma"/>
              <a:cs typeface="Tahoma"/>
            </a:endParaRPr>
          </a:p>
          <a:p>
            <a:pPr marL="184150" marR="434975" indent="-171450">
              <a:lnSpc>
                <a:spcPts val="173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A great way of saying how multiple  </a:t>
            </a:r>
            <a:r>
              <a:rPr dirty="0" sz="1600" spc="-5">
                <a:latin typeface="Tahoma"/>
                <a:cs typeface="Tahoma"/>
              </a:rPr>
              <a:t>attributes should reasonably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co-occur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8079" y="8726678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199" y="5563123"/>
            <a:ext cx="4157345" cy="260667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42010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Why we should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care</a:t>
            </a:r>
            <a:endParaRPr sz="2200">
              <a:latin typeface="Tahoma"/>
              <a:cs typeface="Tahoma"/>
            </a:endParaRPr>
          </a:p>
          <a:p>
            <a:pPr marL="171450" marR="328295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Can </a:t>
            </a:r>
            <a:r>
              <a:rPr dirty="0" sz="1600">
                <a:latin typeface="Tahoma"/>
                <a:cs typeface="Tahoma"/>
              </a:rPr>
              <a:t>immediately get us Bayes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Classifiers  that are sensible with real-valued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You’ll need to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intimately </a:t>
            </a:r>
            <a:r>
              <a:rPr dirty="0" sz="1600">
                <a:latin typeface="Tahoma"/>
                <a:cs typeface="Tahoma"/>
              </a:rPr>
              <a:t>understand PDFs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  order to do kernel methods, clustering with  Mixture Models, analysis of variance, time  series and many other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things</a:t>
            </a:r>
            <a:endParaRPr sz="1600">
              <a:latin typeface="Tahoma"/>
              <a:cs typeface="Tahoma"/>
            </a:endParaRPr>
          </a:p>
          <a:p>
            <a:pPr marL="171450" marR="31877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Will introduce us to linear and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non-linear  </a:t>
            </a:r>
            <a:r>
              <a:rPr dirty="0" sz="1600" spc="-5">
                <a:latin typeface="Tahoma"/>
                <a:cs typeface="Tahoma"/>
              </a:rPr>
              <a:t>regression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8222" y="1500630"/>
            <a:ext cx="26327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Covariance Fun</a:t>
            </a:r>
            <a:r>
              <a:rPr dirty="0" spc="-75"/>
              <a:t> </a:t>
            </a:r>
            <a:r>
              <a:rPr dirty="0" spc="-5"/>
              <a:t>Facts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54852" y="2344927"/>
            <a:ext cx="965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⎠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4852" y="1924312"/>
            <a:ext cx="965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⎞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675" y="2063757"/>
            <a:ext cx="965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⎜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675" y="2344927"/>
            <a:ext cx="965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610">
                <a:latin typeface="Symbol"/>
                <a:cs typeface="Symbol"/>
              </a:rPr>
              <a:t>⎝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9996" y="2407224"/>
            <a:ext cx="1257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xy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4192" y="1990606"/>
            <a:ext cx="32258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000" spc="-5" i="1">
                <a:latin typeface="Times New Roman"/>
                <a:cs typeface="Times New Roman"/>
              </a:rPr>
              <a:t>xy</a:t>
            </a:r>
            <a:r>
              <a:rPr dirty="0" sz="1000" spc="160" i="1">
                <a:latin typeface="Times New Roman"/>
                <a:cs typeface="Times New Roman"/>
              </a:rPr>
              <a:t> </a:t>
            </a:r>
            <a:r>
              <a:rPr dirty="0" baseline="-19607" sz="2550" spc="-1192">
                <a:latin typeface="Symbol"/>
                <a:cs typeface="Symbol"/>
              </a:rPr>
              <a:t>⎟</a:t>
            </a:r>
            <a:endParaRPr baseline="-19607" sz="2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8056" y="2090999"/>
            <a:ext cx="831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0328" y="2242638"/>
            <a:ext cx="793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dirty="0" sz="1000" spc="-5" i="1">
                <a:latin typeface="Times New Roman"/>
                <a:cs typeface="Times New Roman"/>
              </a:rPr>
              <a:t>x</a:t>
            </a:r>
            <a:r>
              <a:rPr dirty="0" sz="1000" spc="-5" i="1">
                <a:latin typeface="Times New Roman"/>
                <a:cs typeface="Times New Roman"/>
              </a:rPr>
              <a:t>	</a:t>
            </a:r>
            <a:r>
              <a:rPr dirty="0" sz="1000" spc="-5" i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7502" y="2260187"/>
            <a:ext cx="50927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3086" sz="2700" spc="-82" i="1">
                <a:latin typeface="Symbol"/>
                <a:cs typeface="Symbol"/>
              </a:rPr>
              <a:t></a:t>
            </a:r>
            <a:r>
              <a:rPr dirty="0" baseline="3086" sz="2700" spc="-82" i="1">
                <a:latin typeface="Times New Roman"/>
                <a:cs typeface="Times New Roman"/>
              </a:rPr>
              <a:t> </a:t>
            </a:r>
            <a:r>
              <a:rPr dirty="0" baseline="47222" sz="1500" spc="-7">
                <a:latin typeface="Times New Roman"/>
                <a:cs typeface="Times New Roman"/>
              </a:rPr>
              <a:t>2 </a:t>
            </a:r>
            <a:r>
              <a:rPr dirty="0" sz="1000" spc="-5" i="1">
                <a:latin typeface="Times New Roman"/>
                <a:cs typeface="Times New Roman"/>
              </a:rPr>
              <a:t>y</a:t>
            </a:r>
            <a:r>
              <a:rPr dirty="0" sz="1000" spc="-105" i="1">
                <a:latin typeface="Times New Roman"/>
                <a:cs typeface="Times New Roman"/>
              </a:rPr>
              <a:t> </a:t>
            </a:r>
            <a:r>
              <a:rPr dirty="0" baseline="16339" sz="2550" spc="-1185">
                <a:latin typeface="Symbol"/>
                <a:cs typeface="Symbol"/>
              </a:rPr>
              <a:t>⎟</a:t>
            </a:r>
            <a:endParaRPr baseline="16339" sz="25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0275" y="2193892"/>
            <a:ext cx="30289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700" spc="-610">
                <a:latin typeface="Symbol"/>
                <a:cs typeface="Symbol"/>
              </a:rPr>
              <a:t>⎜</a:t>
            </a:r>
            <a:r>
              <a:rPr dirty="0" sz="1700" spc="-305">
                <a:latin typeface="Times New Roman"/>
                <a:cs typeface="Times New Roman"/>
              </a:rPr>
              <a:t> </a:t>
            </a:r>
            <a:r>
              <a:rPr dirty="0" baseline="-13888" sz="2700" spc="-367" i="1">
                <a:latin typeface="Symbol"/>
                <a:cs typeface="Symbol"/>
              </a:rPr>
              <a:t></a:t>
            </a:r>
            <a:endParaRPr baseline="-13888" sz="27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3468" y="1924155"/>
            <a:ext cx="14414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800" spc="-55" i="1">
                <a:latin typeface="Symbol"/>
                <a:cs typeface="Symbol"/>
              </a:rPr>
              <a:t>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0275" y="1934056"/>
            <a:ext cx="46926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4901" sz="2550" spc="-457">
                <a:latin typeface="Symbol"/>
                <a:cs typeface="Symbol"/>
              </a:rPr>
              <a:t>⎛</a:t>
            </a:r>
            <a:r>
              <a:rPr dirty="0" baseline="3086" sz="2700" spc="-457" i="1">
                <a:latin typeface="Symbol"/>
                <a:cs typeface="Symbol"/>
              </a:rPr>
              <a:t></a:t>
            </a:r>
            <a:r>
              <a:rPr dirty="0" baseline="3086" sz="2700" spc="-457" i="1">
                <a:latin typeface="Times New Roman"/>
                <a:cs typeface="Times New Roman"/>
              </a:rPr>
              <a:t> </a:t>
            </a:r>
            <a:r>
              <a:rPr dirty="0" baseline="47222" sz="1500" spc="-7">
                <a:latin typeface="Times New Roman"/>
                <a:cs typeface="Times New Roman"/>
              </a:rPr>
              <a:t>2</a:t>
            </a:r>
            <a:r>
              <a:rPr dirty="0" baseline="47222" sz="1500" spc="-179">
                <a:latin typeface="Times New Roman"/>
                <a:cs typeface="Times New Roman"/>
              </a:rPr>
              <a:t> </a:t>
            </a:r>
            <a:r>
              <a:rPr dirty="0" sz="1000" spc="-190" i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6116" y="2097277"/>
            <a:ext cx="342011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20" b="1">
                <a:latin typeface="Times New Roman"/>
                <a:cs typeface="Times New Roman"/>
              </a:rPr>
              <a:t>Cov</a:t>
            </a:r>
            <a:r>
              <a:rPr dirty="0" sz="1700" spc="-20">
                <a:latin typeface="Times New Roman"/>
                <a:cs typeface="Times New Roman"/>
              </a:rPr>
              <a:t>[ </a:t>
            </a:r>
            <a:r>
              <a:rPr dirty="0" sz="1700" spc="5" b="1">
                <a:latin typeface="Times New Roman"/>
                <a:cs typeface="Times New Roman"/>
              </a:rPr>
              <a:t>X</a:t>
            </a:r>
            <a:r>
              <a:rPr dirty="0" sz="1700" spc="5">
                <a:latin typeface="Times New Roman"/>
                <a:cs typeface="Times New Roman"/>
              </a:rPr>
              <a:t>]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20" i="1">
                <a:latin typeface="Times New Roman"/>
                <a:cs typeface="Times New Roman"/>
              </a:rPr>
              <a:t>E</a:t>
            </a:r>
            <a:r>
              <a:rPr dirty="0" sz="1700" spc="-20">
                <a:latin typeface="Times New Roman"/>
                <a:cs typeface="Times New Roman"/>
              </a:rPr>
              <a:t>[</a:t>
            </a:r>
            <a:r>
              <a:rPr dirty="0" sz="1700" spc="-20" i="1">
                <a:latin typeface="Times New Roman"/>
                <a:cs typeface="Times New Roman"/>
              </a:rPr>
              <a:t>(</a:t>
            </a:r>
            <a:r>
              <a:rPr dirty="0" sz="1700" spc="-20" b="1">
                <a:latin typeface="Times New Roman"/>
                <a:cs typeface="Times New Roman"/>
              </a:rPr>
              <a:t>X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μ </a:t>
            </a:r>
            <a:r>
              <a:rPr dirty="0" sz="1700" spc="-5" i="1">
                <a:latin typeface="Times New Roman"/>
                <a:cs typeface="Times New Roman"/>
              </a:rPr>
              <a:t>)(</a:t>
            </a:r>
            <a:r>
              <a:rPr dirty="0" sz="1700" spc="-5" b="1">
                <a:latin typeface="Times New Roman"/>
                <a:cs typeface="Times New Roman"/>
              </a:rPr>
              <a:t>X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μ </a:t>
            </a:r>
            <a:r>
              <a:rPr dirty="0" sz="1700" i="1">
                <a:latin typeface="Times New Roman"/>
                <a:cs typeface="Times New Roman"/>
              </a:rPr>
              <a:t>)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Σ </a:t>
            </a:r>
            <a:r>
              <a:rPr dirty="0" sz="1700" spc="5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6400" y="2520695"/>
            <a:ext cx="3238500" cy="1782445"/>
          </a:xfrm>
          <a:prstGeom prst="rect">
            <a:avLst/>
          </a:prstGeom>
          <a:solidFill>
            <a:srgbClr val="ADC6C7"/>
          </a:solidFill>
          <a:ln w="3175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6355" marR="313055">
              <a:lnSpc>
                <a:spcPct val="100000"/>
              </a:lnSpc>
              <a:spcBef>
                <a:spcPts val="165"/>
              </a:spcBef>
            </a:pPr>
            <a:r>
              <a:rPr dirty="0" sz="1200" spc="-5">
                <a:latin typeface="Tahoma"/>
                <a:cs typeface="Tahoma"/>
              </a:rPr>
              <a:t>•True or False: If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-20833" sz="1200" spc="-7">
                <a:latin typeface="Tahoma"/>
                <a:cs typeface="Tahoma"/>
              </a:rPr>
              <a:t>xy </a:t>
            </a:r>
            <a:r>
              <a:rPr dirty="0" sz="1200">
                <a:latin typeface="Tahoma"/>
                <a:cs typeface="Tahoma"/>
              </a:rPr>
              <a:t>= 0 </a:t>
            </a:r>
            <a:r>
              <a:rPr dirty="0" sz="1200" spc="-5">
                <a:latin typeface="Tahoma"/>
                <a:cs typeface="Tahoma"/>
              </a:rPr>
              <a:t>then </a:t>
            </a:r>
            <a:r>
              <a:rPr dirty="0" sz="1200">
                <a:latin typeface="Tahoma"/>
                <a:cs typeface="Tahoma"/>
              </a:rPr>
              <a:t>X </a:t>
            </a:r>
            <a:r>
              <a:rPr dirty="0" sz="1200" spc="-5">
                <a:latin typeface="Tahoma"/>
                <a:cs typeface="Tahoma"/>
              </a:rPr>
              <a:t>and Y </a:t>
            </a:r>
            <a:r>
              <a:rPr dirty="0" sz="1200" spc="-10">
                <a:latin typeface="Tahoma"/>
                <a:cs typeface="Tahoma"/>
              </a:rPr>
              <a:t>are  </a:t>
            </a:r>
            <a:r>
              <a:rPr dirty="0" sz="1200" spc="-5">
                <a:latin typeface="Tahoma"/>
                <a:cs typeface="Tahoma"/>
              </a:rPr>
              <a:t>independent</a:t>
            </a:r>
            <a:endParaRPr sz="1200">
              <a:latin typeface="Tahoma"/>
              <a:cs typeface="Tahoma"/>
            </a:endParaRPr>
          </a:p>
          <a:p>
            <a:pPr marL="46355" marR="309245">
              <a:lnSpc>
                <a:spcPts val="1430"/>
              </a:lnSpc>
              <a:spcBef>
                <a:spcPts val="775"/>
              </a:spcBef>
            </a:pPr>
            <a:r>
              <a:rPr dirty="0" sz="1200" spc="-5">
                <a:latin typeface="Tahoma"/>
                <a:cs typeface="Tahoma"/>
              </a:rPr>
              <a:t>•True or False: If </a:t>
            </a:r>
            <a:r>
              <a:rPr dirty="0" sz="1200">
                <a:latin typeface="Tahoma"/>
                <a:cs typeface="Tahoma"/>
              </a:rPr>
              <a:t>X and </a:t>
            </a:r>
            <a:r>
              <a:rPr dirty="0" sz="1200" spc="-5">
                <a:latin typeface="Tahoma"/>
                <a:cs typeface="Tahoma"/>
              </a:rPr>
              <a:t>Y are independent  then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-20833" sz="1200" spc="-7">
                <a:latin typeface="Tahoma"/>
                <a:cs typeface="Tahoma"/>
              </a:rPr>
              <a:t>xy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-1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  <a:p>
            <a:pPr marL="46355" marR="63500">
              <a:lnSpc>
                <a:spcPct val="100000"/>
              </a:lnSpc>
              <a:spcBef>
                <a:spcPts val="675"/>
              </a:spcBef>
            </a:pPr>
            <a:r>
              <a:rPr dirty="0" sz="1200" spc="-5">
                <a:latin typeface="Tahoma"/>
                <a:cs typeface="Tahoma"/>
              </a:rPr>
              <a:t>•True or False: If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-20833" sz="1200" spc="-7">
                <a:latin typeface="Tahoma"/>
                <a:cs typeface="Tahoma"/>
              </a:rPr>
              <a:t>xy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-20833" sz="1200" spc="-7">
                <a:latin typeface="Tahoma"/>
                <a:cs typeface="Tahoma"/>
              </a:rPr>
              <a:t>x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-20833" sz="1200" spc="-7">
                <a:latin typeface="Tahoma"/>
                <a:cs typeface="Tahoma"/>
              </a:rPr>
              <a:t>y </a:t>
            </a:r>
            <a:r>
              <a:rPr dirty="0" sz="1200" spc="-10">
                <a:latin typeface="Tahoma"/>
                <a:cs typeface="Tahoma"/>
              </a:rPr>
              <a:t>then </a:t>
            </a:r>
            <a:r>
              <a:rPr dirty="0" sz="1200">
                <a:latin typeface="Tahoma"/>
                <a:cs typeface="Tahoma"/>
              </a:rPr>
              <a:t>X </a:t>
            </a:r>
            <a:r>
              <a:rPr dirty="0" sz="1200" spc="-5">
                <a:latin typeface="Tahoma"/>
                <a:cs typeface="Tahoma"/>
              </a:rPr>
              <a:t>and Y </a:t>
            </a:r>
            <a:r>
              <a:rPr dirty="0" sz="1200" spc="-10">
                <a:latin typeface="Tahoma"/>
                <a:cs typeface="Tahoma"/>
              </a:rPr>
              <a:t>are  </a:t>
            </a:r>
            <a:r>
              <a:rPr dirty="0" sz="1200" spc="-5">
                <a:latin typeface="Tahoma"/>
                <a:cs typeface="Tahoma"/>
              </a:rPr>
              <a:t>deterministically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related</a:t>
            </a:r>
            <a:endParaRPr sz="1200">
              <a:latin typeface="Tahoma"/>
              <a:cs typeface="Tahoma"/>
            </a:endParaRPr>
          </a:p>
          <a:p>
            <a:pPr marL="46355" marR="59690">
              <a:lnSpc>
                <a:spcPts val="1430"/>
              </a:lnSpc>
              <a:spcBef>
                <a:spcPts val="775"/>
              </a:spcBef>
            </a:pPr>
            <a:r>
              <a:rPr dirty="0" sz="1200" spc="-5">
                <a:latin typeface="Tahoma"/>
                <a:cs typeface="Tahoma"/>
              </a:rPr>
              <a:t>•True or False: If </a:t>
            </a:r>
            <a:r>
              <a:rPr dirty="0" sz="1200">
                <a:latin typeface="Tahoma"/>
                <a:cs typeface="Tahoma"/>
              </a:rPr>
              <a:t>X and </a:t>
            </a:r>
            <a:r>
              <a:rPr dirty="0" sz="1200" spc="-5">
                <a:latin typeface="Tahoma"/>
                <a:cs typeface="Tahoma"/>
              </a:rPr>
              <a:t>Y are deterministically  related then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-20833" sz="1200" spc="-7">
                <a:latin typeface="Tahoma"/>
                <a:cs typeface="Tahoma"/>
              </a:rPr>
              <a:t>xy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-20833" sz="1200" spc="-7">
                <a:latin typeface="Tahoma"/>
                <a:cs typeface="Tahoma"/>
              </a:rPr>
              <a:t>x</a:t>
            </a:r>
            <a:r>
              <a:rPr dirty="0" baseline="-20833" sz="1200" spc="30">
                <a:latin typeface="Tahoma"/>
                <a:cs typeface="Tahoma"/>
              </a:rPr>
              <a:t>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-20833" sz="1200" spc="-7">
                <a:latin typeface="Tahoma"/>
                <a:cs typeface="Tahoma"/>
              </a:rPr>
              <a:t>y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91100" y="2558795"/>
            <a:ext cx="228600" cy="1714500"/>
          </a:xfrm>
          <a:custGeom>
            <a:avLst/>
            <a:gdLst/>
            <a:ahLst/>
            <a:cxnLst/>
            <a:rect l="l" t="t" r="r" b="b"/>
            <a:pathLst>
              <a:path w="228600" h="1714500">
                <a:moveTo>
                  <a:pt x="0" y="0"/>
                </a:moveTo>
                <a:lnTo>
                  <a:pt x="44541" y="11227"/>
                </a:lnTo>
                <a:lnTo>
                  <a:pt x="80867" y="41814"/>
                </a:lnTo>
                <a:lnTo>
                  <a:pt x="105334" y="87118"/>
                </a:lnTo>
                <a:lnTo>
                  <a:pt x="114300" y="142494"/>
                </a:lnTo>
                <a:lnTo>
                  <a:pt x="114300" y="713994"/>
                </a:lnTo>
                <a:lnTo>
                  <a:pt x="123265" y="769810"/>
                </a:lnTo>
                <a:lnTo>
                  <a:pt x="147732" y="815340"/>
                </a:lnTo>
                <a:lnTo>
                  <a:pt x="184058" y="846010"/>
                </a:lnTo>
                <a:lnTo>
                  <a:pt x="228600" y="857250"/>
                </a:lnTo>
                <a:lnTo>
                  <a:pt x="184058" y="868477"/>
                </a:lnTo>
                <a:lnTo>
                  <a:pt x="147732" y="899064"/>
                </a:lnTo>
                <a:lnTo>
                  <a:pt x="123265" y="944368"/>
                </a:lnTo>
                <a:lnTo>
                  <a:pt x="114300" y="999743"/>
                </a:lnTo>
                <a:lnTo>
                  <a:pt x="114300" y="1571243"/>
                </a:lnTo>
                <a:lnTo>
                  <a:pt x="105334" y="1627060"/>
                </a:lnTo>
                <a:lnTo>
                  <a:pt x="80867" y="1672589"/>
                </a:lnTo>
                <a:lnTo>
                  <a:pt x="44541" y="1703260"/>
                </a:lnTo>
                <a:lnTo>
                  <a:pt x="0" y="17145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41620" y="3063493"/>
            <a:ext cx="6394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How could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prove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dirty="0" sz="10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disprove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these?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43855" y="6543909"/>
            <a:ext cx="838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56127" y="6696305"/>
            <a:ext cx="7931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23265" algn="l"/>
              </a:tabLst>
            </a:pPr>
            <a:r>
              <a:rPr dirty="0" sz="1000" i="1">
                <a:latin typeface="Times New Roman"/>
                <a:cs typeface="Times New Roman"/>
              </a:rPr>
              <a:t>x	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1908" y="6550806"/>
            <a:ext cx="3251200" cy="287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20" b="1">
                <a:latin typeface="Times New Roman"/>
                <a:cs typeface="Times New Roman"/>
              </a:rPr>
              <a:t>Cov</a:t>
            </a:r>
            <a:r>
              <a:rPr dirty="0" sz="1700" spc="-20">
                <a:latin typeface="Times New Roman"/>
                <a:cs typeface="Times New Roman"/>
              </a:rPr>
              <a:t>[ </a:t>
            </a:r>
            <a:r>
              <a:rPr dirty="0" sz="1700" spc="5" b="1">
                <a:latin typeface="Times New Roman"/>
                <a:cs typeface="Times New Roman"/>
              </a:rPr>
              <a:t>X</a:t>
            </a:r>
            <a:r>
              <a:rPr dirty="0" sz="1700" spc="5">
                <a:latin typeface="Times New Roman"/>
                <a:cs typeface="Times New Roman"/>
              </a:rPr>
              <a:t>]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20" i="1">
                <a:latin typeface="Times New Roman"/>
                <a:cs typeface="Times New Roman"/>
              </a:rPr>
              <a:t>E</a:t>
            </a:r>
            <a:r>
              <a:rPr dirty="0" sz="1700" spc="-20">
                <a:latin typeface="Times New Roman"/>
                <a:cs typeface="Times New Roman"/>
              </a:rPr>
              <a:t>[</a:t>
            </a:r>
            <a:r>
              <a:rPr dirty="0" sz="1700" spc="-20" i="1">
                <a:latin typeface="Times New Roman"/>
                <a:cs typeface="Times New Roman"/>
              </a:rPr>
              <a:t>(</a:t>
            </a:r>
            <a:r>
              <a:rPr dirty="0" sz="1700" spc="-20" b="1">
                <a:latin typeface="Times New Roman"/>
                <a:cs typeface="Times New Roman"/>
              </a:rPr>
              <a:t>X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μ </a:t>
            </a:r>
            <a:r>
              <a:rPr dirty="0" sz="1700" spc="-5" i="1">
                <a:latin typeface="Times New Roman"/>
                <a:cs typeface="Times New Roman"/>
              </a:rPr>
              <a:t>)(</a:t>
            </a:r>
            <a:r>
              <a:rPr dirty="0" sz="1700" spc="-5" b="1">
                <a:latin typeface="Times New Roman"/>
                <a:cs typeface="Times New Roman"/>
              </a:rPr>
              <a:t>X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μ </a:t>
            </a:r>
            <a:r>
              <a:rPr dirty="0" sz="1700" i="1">
                <a:latin typeface="Times New Roman"/>
                <a:cs typeface="Times New Roman"/>
              </a:rPr>
              <a:t>) </a:t>
            </a:r>
            <a:r>
              <a:rPr dirty="0" sz="1700">
                <a:latin typeface="Times New Roman"/>
                <a:cs typeface="Times New Roman"/>
              </a:rPr>
              <a:t>]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285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Σ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72920" y="5677916"/>
            <a:ext cx="3815715" cy="713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328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General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Covariance</a:t>
            </a:r>
            <a:endParaRPr sz="2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515"/>
              </a:spcBef>
            </a:pPr>
            <a:r>
              <a:rPr dirty="0" sz="1000">
                <a:latin typeface="Tahoma"/>
                <a:cs typeface="Tahoma"/>
              </a:rPr>
              <a:t>Let </a:t>
            </a:r>
            <a:r>
              <a:rPr dirty="0" sz="1050" spc="-35" b="1" i="1">
                <a:latin typeface="Tahoma"/>
                <a:cs typeface="Tahoma"/>
              </a:rPr>
              <a:t>X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20" i="1">
                <a:latin typeface="Tahoma"/>
                <a:cs typeface="Tahoma"/>
              </a:rPr>
              <a:t>(X</a:t>
            </a:r>
            <a:r>
              <a:rPr dirty="0" baseline="-21367" sz="975" spc="-30" i="1">
                <a:latin typeface="Tahoma"/>
                <a:cs typeface="Tahoma"/>
              </a:rPr>
              <a:t>1</a:t>
            </a:r>
            <a:r>
              <a:rPr dirty="0" sz="1050" spc="-20" i="1">
                <a:latin typeface="Tahoma"/>
                <a:cs typeface="Tahoma"/>
              </a:rPr>
              <a:t>,X</a:t>
            </a:r>
            <a:r>
              <a:rPr dirty="0" baseline="-21367" sz="975" spc="-30" i="1">
                <a:latin typeface="Tahoma"/>
                <a:cs typeface="Tahoma"/>
              </a:rPr>
              <a:t>2</a:t>
            </a:r>
            <a:r>
              <a:rPr dirty="0" sz="1050" spc="-20" i="1">
                <a:latin typeface="Tahoma"/>
                <a:cs typeface="Tahoma"/>
              </a:rPr>
              <a:t>, </a:t>
            </a:r>
            <a:r>
              <a:rPr dirty="0" sz="1050" spc="-40" i="1">
                <a:latin typeface="Tahoma"/>
                <a:cs typeface="Tahoma"/>
              </a:rPr>
              <a:t>… </a:t>
            </a:r>
            <a:r>
              <a:rPr dirty="0" sz="1050" spc="-20" i="1">
                <a:latin typeface="Tahoma"/>
                <a:cs typeface="Tahoma"/>
              </a:rPr>
              <a:t>X</a:t>
            </a:r>
            <a:r>
              <a:rPr dirty="0" baseline="-21367" sz="975" spc="-30" i="1">
                <a:latin typeface="Tahoma"/>
                <a:cs typeface="Tahoma"/>
              </a:rPr>
              <a:t>k</a:t>
            </a:r>
            <a:r>
              <a:rPr dirty="0" sz="1050" spc="-20" i="1">
                <a:latin typeface="Tahoma"/>
                <a:cs typeface="Tahoma"/>
              </a:rPr>
              <a:t>) </a:t>
            </a:r>
            <a:r>
              <a:rPr dirty="0" sz="1000">
                <a:latin typeface="Tahoma"/>
                <a:cs typeface="Tahoma"/>
              </a:rPr>
              <a:t>be a vector of </a:t>
            </a:r>
            <a:r>
              <a:rPr dirty="0" sz="1050" spc="-25" i="1">
                <a:latin typeface="Tahoma"/>
                <a:cs typeface="Tahoma"/>
              </a:rPr>
              <a:t>k </a:t>
            </a:r>
            <a:r>
              <a:rPr dirty="0" sz="1000" spc="-5">
                <a:latin typeface="Tahoma"/>
                <a:cs typeface="Tahoma"/>
              </a:rPr>
              <a:t>continuous random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variables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24222" y="7347456"/>
            <a:ext cx="154305" cy="1346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i="1">
                <a:latin typeface="Times New Roman"/>
                <a:cs typeface="Times New Roman"/>
              </a:rPr>
              <a:t>i</a:t>
            </a:r>
            <a:r>
              <a:rPr dirty="0" sz="700" spc="105" i="1">
                <a:latin typeface="Times New Roman"/>
                <a:cs typeface="Times New Roman"/>
              </a:rPr>
              <a:t> </a:t>
            </a:r>
            <a:r>
              <a:rPr dirty="0" sz="700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68597" y="7279182"/>
            <a:ext cx="1663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Times New Roman"/>
                <a:cs typeface="Times New Roman"/>
              </a:rPr>
              <a:t>x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i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61819" y="7122026"/>
            <a:ext cx="191008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700" spc="20" b="1">
                <a:latin typeface="Times New Roman"/>
                <a:cs typeface="Times New Roman"/>
              </a:rPr>
              <a:t>Σ</a:t>
            </a:r>
            <a:r>
              <a:rPr dirty="0" baseline="-25000" sz="1500" spc="30" i="1">
                <a:latin typeface="Times New Roman"/>
                <a:cs typeface="Times New Roman"/>
              </a:rPr>
              <a:t>ij</a:t>
            </a:r>
            <a:r>
              <a:rPr dirty="0" baseline="-25000" sz="1500" spc="112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1700" spc="-15" i="1">
                <a:latin typeface="Times New Roman"/>
                <a:cs typeface="Times New Roman"/>
              </a:rPr>
              <a:t>Cov</a:t>
            </a:r>
            <a:r>
              <a:rPr dirty="0" sz="1700" spc="-15">
                <a:latin typeface="Times New Roman"/>
                <a:cs typeface="Times New Roman"/>
              </a:rPr>
              <a:t>[</a:t>
            </a:r>
            <a:r>
              <a:rPr dirty="0" sz="1700" spc="-260">
                <a:latin typeface="Times New Roman"/>
                <a:cs typeface="Times New Roman"/>
              </a:rPr>
              <a:t> </a:t>
            </a:r>
            <a:r>
              <a:rPr dirty="0" sz="1700" spc="85" i="1">
                <a:latin typeface="Times New Roman"/>
                <a:cs typeface="Times New Roman"/>
              </a:rPr>
              <a:t>X</a:t>
            </a:r>
            <a:r>
              <a:rPr dirty="0" baseline="-25000" sz="1500" spc="127" i="1">
                <a:latin typeface="Times New Roman"/>
                <a:cs typeface="Times New Roman"/>
              </a:rPr>
              <a:t>i</a:t>
            </a:r>
            <a:r>
              <a:rPr dirty="0" baseline="-25000" sz="1500" spc="-89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5" i="1">
                <a:latin typeface="Times New Roman"/>
                <a:cs typeface="Times New Roman"/>
              </a:rPr>
              <a:t>X</a:t>
            </a:r>
            <a:r>
              <a:rPr dirty="0" sz="1700" spc="-55" i="1">
                <a:latin typeface="Times New Roman"/>
                <a:cs typeface="Times New Roman"/>
              </a:rPr>
              <a:t> </a:t>
            </a:r>
            <a:r>
              <a:rPr dirty="0" baseline="-25000" sz="1500" i="1">
                <a:latin typeface="Times New Roman"/>
                <a:cs typeface="Times New Roman"/>
              </a:rPr>
              <a:t>j</a:t>
            </a:r>
            <a:r>
              <a:rPr dirty="0" baseline="-25000" sz="1500" spc="-3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]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180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Symbol"/>
                <a:cs typeface="Symbol"/>
              </a:rPr>
              <a:t>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74520" y="7698283"/>
            <a:ext cx="3680460" cy="711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>
                <a:latin typeface="Tahoma"/>
                <a:cs typeface="Tahoma"/>
              </a:rPr>
              <a:t>S is a k x k </a:t>
            </a:r>
            <a:r>
              <a:rPr dirty="0" sz="1000" spc="-5">
                <a:latin typeface="Tahoma"/>
                <a:cs typeface="Tahoma"/>
              </a:rPr>
              <a:t>symmetric non-negative </a:t>
            </a:r>
            <a:r>
              <a:rPr dirty="0" sz="1000">
                <a:latin typeface="Tahoma"/>
                <a:cs typeface="Tahoma"/>
              </a:rPr>
              <a:t>definite matrix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If </a:t>
            </a:r>
            <a:r>
              <a:rPr dirty="0" sz="1000">
                <a:latin typeface="Tahoma"/>
                <a:cs typeface="Tahoma"/>
              </a:rPr>
              <a:t>all </a:t>
            </a:r>
            <a:r>
              <a:rPr dirty="0" sz="1000" spc="-5">
                <a:latin typeface="Tahoma"/>
                <a:cs typeface="Tahoma"/>
              </a:rPr>
              <a:t>distributions </a:t>
            </a:r>
            <a:r>
              <a:rPr dirty="0" sz="1000">
                <a:latin typeface="Tahoma"/>
                <a:cs typeface="Tahoma"/>
              </a:rPr>
              <a:t>are </a:t>
            </a:r>
            <a:r>
              <a:rPr dirty="0" sz="1000" spc="-5">
                <a:latin typeface="Tahoma"/>
                <a:cs typeface="Tahoma"/>
              </a:rPr>
              <a:t>linearly independent </a:t>
            </a:r>
            <a:r>
              <a:rPr dirty="0" sz="1000">
                <a:latin typeface="Tahoma"/>
                <a:cs typeface="Tahoma"/>
              </a:rPr>
              <a:t>it is positive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definite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If the </a:t>
            </a:r>
            <a:r>
              <a:rPr dirty="0" sz="1000">
                <a:latin typeface="Tahoma"/>
                <a:cs typeface="Tahoma"/>
              </a:rPr>
              <a:t>distributions </a:t>
            </a:r>
            <a:r>
              <a:rPr dirty="0" sz="1000" spc="-5">
                <a:latin typeface="Tahoma"/>
                <a:cs typeface="Tahoma"/>
              </a:rPr>
              <a:t>are </a:t>
            </a:r>
            <a:r>
              <a:rPr dirty="0" sz="1000">
                <a:latin typeface="Tahoma"/>
                <a:cs typeface="Tahoma"/>
              </a:rPr>
              <a:t>linearly </a:t>
            </a:r>
            <a:r>
              <a:rPr dirty="0" sz="1000" spc="-5">
                <a:latin typeface="Tahoma"/>
                <a:cs typeface="Tahoma"/>
              </a:rPr>
              <a:t>dependent </a:t>
            </a:r>
            <a:r>
              <a:rPr dirty="0" sz="1000">
                <a:latin typeface="Tahoma"/>
                <a:cs typeface="Tahoma"/>
              </a:rPr>
              <a:t>it has </a:t>
            </a:r>
            <a:r>
              <a:rPr dirty="0" sz="1000" spc="-5">
                <a:latin typeface="Tahoma"/>
                <a:cs typeface="Tahoma"/>
              </a:rPr>
              <a:t>determinant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zero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4620" y="1427812"/>
            <a:ext cx="4487545" cy="18681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R="33655">
              <a:lnSpc>
                <a:spcPct val="100000"/>
              </a:lnSpc>
              <a:spcBef>
                <a:spcPts val="67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Test your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understanding</a:t>
            </a:r>
            <a:endParaRPr sz="2200">
              <a:latin typeface="Tahoma"/>
              <a:cs typeface="Tahoma"/>
            </a:endParaRPr>
          </a:p>
          <a:p>
            <a:pPr algn="ctr" marR="5080">
              <a:lnSpc>
                <a:spcPct val="100000"/>
              </a:lnSpc>
              <a:spcBef>
                <a:spcPts val="405"/>
              </a:spcBef>
            </a:pPr>
            <a:r>
              <a:rPr dirty="0" sz="1400" spc="10">
                <a:latin typeface="Times New Roman"/>
                <a:cs typeface="Times New Roman"/>
              </a:rPr>
              <a:t>Question</a:t>
            </a:r>
            <a:r>
              <a:rPr dirty="0" sz="1400" spc="-13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: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When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(if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ever)</a:t>
            </a:r>
            <a:r>
              <a:rPr dirty="0" sz="1400" spc="-17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does</a:t>
            </a:r>
            <a:r>
              <a:rPr dirty="0" sz="1400" spc="-220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Var</a:t>
            </a:r>
            <a:r>
              <a:rPr dirty="0" sz="1400" spc="5">
                <a:latin typeface="Times New Roman"/>
                <a:cs typeface="Times New Roman"/>
              </a:rPr>
              <a:t>[</a:t>
            </a:r>
            <a:r>
              <a:rPr dirty="0" sz="1400" spc="-204">
                <a:latin typeface="Times New Roman"/>
                <a:cs typeface="Times New Roman"/>
              </a:rPr>
              <a:t> </a:t>
            </a:r>
            <a:r>
              <a:rPr dirty="0" sz="1400" spc="15" i="1">
                <a:latin typeface="Times New Roman"/>
                <a:cs typeface="Times New Roman"/>
              </a:rPr>
              <a:t>X</a:t>
            </a:r>
            <a:r>
              <a:rPr dirty="0" sz="1400" spc="105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</a:t>
            </a:r>
            <a:r>
              <a:rPr dirty="0" sz="1400" spc="-180">
                <a:latin typeface="Times New Roman"/>
                <a:cs typeface="Times New Roman"/>
              </a:rPr>
              <a:t> </a:t>
            </a:r>
            <a:r>
              <a:rPr dirty="0" sz="1400" spc="15" i="1">
                <a:latin typeface="Times New Roman"/>
                <a:cs typeface="Times New Roman"/>
              </a:rPr>
              <a:t>Y</a:t>
            </a:r>
            <a:r>
              <a:rPr dirty="0" sz="1400" spc="-175" i="1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]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</a:t>
            </a:r>
            <a:r>
              <a:rPr dirty="0" sz="1400" spc="-155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Var</a:t>
            </a:r>
            <a:r>
              <a:rPr dirty="0" sz="1400" spc="5">
                <a:latin typeface="Times New Roman"/>
                <a:cs typeface="Times New Roman"/>
              </a:rPr>
              <a:t>[</a:t>
            </a:r>
            <a:r>
              <a:rPr dirty="0" sz="1400" spc="-210">
                <a:latin typeface="Times New Roman"/>
                <a:cs typeface="Times New Roman"/>
              </a:rPr>
              <a:t> </a:t>
            </a:r>
            <a:r>
              <a:rPr dirty="0" sz="1400" spc="15" i="1">
                <a:latin typeface="Times New Roman"/>
                <a:cs typeface="Times New Roman"/>
              </a:rPr>
              <a:t>X</a:t>
            </a:r>
            <a:r>
              <a:rPr dirty="0" sz="1400" spc="-110" i="1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]</a:t>
            </a:r>
            <a:r>
              <a:rPr dirty="0" sz="1400" spc="-18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</a:t>
            </a:r>
            <a:r>
              <a:rPr dirty="0" sz="1400" spc="20" i="1">
                <a:latin typeface="Times New Roman"/>
                <a:cs typeface="Times New Roman"/>
              </a:rPr>
              <a:t>Var</a:t>
            </a:r>
            <a:r>
              <a:rPr dirty="0" sz="1400" spc="20">
                <a:latin typeface="Times New Roman"/>
                <a:cs typeface="Times New Roman"/>
              </a:rPr>
              <a:t>[</a:t>
            </a:r>
            <a:r>
              <a:rPr dirty="0" sz="1400" spc="20" i="1">
                <a:latin typeface="Times New Roman"/>
                <a:cs typeface="Times New Roman"/>
              </a:rPr>
              <a:t>Y</a:t>
            </a:r>
            <a:r>
              <a:rPr dirty="0" sz="1400" spc="-170" i="1">
                <a:latin typeface="Times New Roman"/>
                <a:cs typeface="Times New Roman"/>
              </a:rPr>
              <a:t> </a:t>
            </a:r>
            <a:r>
              <a:rPr dirty="0" sz="1400" spc="90">
                <a:latin typeface="Times New Roman"/>
                <a:cs typeface="Times New Roman"/>
              </a:rPr>
              <a:t>]?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•All the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time?</a:t>
            </a:r>
            <a:endParaRPr sz="1400">
              <a:latin typeface="Tahoma"/>
              <a:cs typeface="Tahoma"/>
            </a:endParaRPr>
          </a:p>
          <a:p>
            <a:pPr marL="249554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Tahoma"/>
                <a:cs typeface="Tahoma"/>
              </a:rPr>
              <a:t>•Only when X and Y are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independent?</a:t>
            </a:r>
            <a:endParaRPr sz="1400">
              <a:latin typeface="Tahoma"/>
              <a:cs typeface="Tahoma"/>
            </a:endParaRPr>
          </a:p>
          <a:p>
            <a:pPr marL="249554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Tahoma"/>
                <a:cs typeface="Tahoma"/>
              </a:rPr>
              <a:t>•It can fail even if X and Y are</a:t>
            </a:r>
            <a:r>
              <a:rPr dirty="0" sz="1400" spc="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independent?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2314" y="5525516"/>
            <a:ext cx="268351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Marginal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Distributions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3799" y="5897879"/>
            <a:ext cx="2235373" cy="1821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5699" y="7612379"/>
            <a:ext cx="1714632" cy="958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95599" y="6278879"/>
            <a:ext cx="926313" cy="1812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50314" y="7838693"/>
            <a:ext cx="1746250" cy="70993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R="114300">
              <a:lnSpc>
                <a:spcPts val="805"/>
              </a:lnSpc>
              <a:spcBef>
                <a:spcPts val="195"/>
              </a:spcBef>
            </a:pPr>
            <a:r>
              <a:rPr dirty="0" sz="1000" spc="-5">
                <a:latin typeface="Symbol"/>
                <a:cs typeface="Symbol"/>
              </a:rPr>
              <a:t></a:t>
            </a:r>
            <a:endParaRPr sz="1000">
              <a:latin typeface="Symbol"/>
              <a:cs typeface="Symbol"/>
            </a:endParaRPr>
          </a:p>
          <a:p>
            <a:pPr marL="61594">
              <a:lnSpc>
                <a:spcPts val="2665"/>
              </a:lnSpc>
              <a:tabLst>
                <a:tab pos="768350" algn="l"/>
              </a:tabLst>
            </a:pPr>
            <a:r>
              <a:rPr dirty="0" sz="1700" spc="50" i="1">
                <a:latin typeface="Times New Roman"/>
                <a:cs typeface="Times New Roman"/>
              </a:rPr>
              <a:t>p</a:t>
            </a:r>
            <a:r>
              <a:rPr dirty="0" sz="1700" spc="50">
                <a:latin typeface="Times New Roman"/>
                <a:cs typeface="Times New Roman"/>
              </a:rPr>
              <a:t>(</a:t>
            </a:r>
            <a:r>
              <a:rPr dirty="0" sz="1700" spc="50" i="1">
                <a:latin typeface="Times New Roman"/>
                <a:cs typeface="Times New Roman"/>
              </a:rPr>
              <a:t>x</a:t>
            </a:r>
            <a:r>
              <a:rPr dirty="0" sz="1700" spc="50">
                <a:latin typeface="Times New Roman"/>
                <a:cs typeface="Times New Roman"/>
              </a:rPr>
              <a:t>)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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baseline="-13071" sz="3825">
                <a:latin typeface="Symbol"/>
                <a:cs typeface="Symbol"/>
              </a:rPr>
              <a:t></a:t>
            </a:r>
            <a:r>
              <a:rPr dirty="0" baseline="-13071" sz="3825">
                <a:latin typeface="Times New Roman"/>
                <a:cs typeface="Times New Roman"/>
              </a:rPr>
              <a:t> </a:t>
            </a:r>
            <a:r>
              <a:rPr dirty="0" sz="1700" spc="45" i="1">
                <a:latin typeface="Times New Roman"/>
                <a:cs typeface="Times New Roman"/>
              </a:rPr>
              <a:t>p</a:t>
            </a:r>
            <a:r>
              <a:rPr dirty="0" sz="1700" spc="45">
                <a:latin typeface="Times New Roman"/>
                <a:cs typeface="Times New Roman"/>
              </a:rPr>
              <a:t>(</a:t>
            </a:r>
            <a:r>
              <a:rPr dirty="0" sz="1700" spc="45" i="1">
                <a:latin typeface="Times New Roman"/>
                <a:cs typeface="Times New Roman"/>
              </a:rPr>
              <a:t>x</a:t>
            </a:r>
            <a:r>
              <a:rPr dirty="0" sz="1700" spc="45">
                <a:latin typeface="Times New Roman"/>
                <a:cs typeface="Times New Roman"/>
              </a:rPr>
              <a:t>,</a:t>
            </a:r>
            <a:r>
              <a:rPr dirty="0" sz="1700" spc="-275">
                <a:latin typeface="Times New Roman"/>
                <a:cs typeface="Times New Roman"/>
              </a:rPr>
              <a:t> </a:t>
            </a:r>
            <a:r>
              <a:rPr dirty="0" sz="1700" spc="25" i="1">
                <a:latin typeface="Times New Roman"/>
                <a:cs typeface="Times New Roman"/>
              </a:rPr>
              <a:t>y</a:t>
            </a:r>
            <a:r>
              <a:rPr dirty="0" sz="1700" spc="25">
                <a:latin typeface="Times New Roman"/>
                <a:cs typeface="Times New Roman"/>
              </a:rPr>
              <a:t>)</a:t>
            </a:r>
            <a:r>
              <a:rPr dirty="0" sz="1700" spc="25" i="1">
                <a:latin typeface="Times New Roman"/>
                <a:cs typeface="Times New Roman"/>
              </a:rPr>
              <a:t>dy</a:t>
            </a:r>
            <a:endParaRPr sz="1700">
              <a:latin typeface="Times New Roman"/>
              <a:cs typeface="Times New Roman"/>
            </a:endParaRPr>
          </a:p>
          <a:p>
            <a:pPr algn="ctr" marR="101600">
              <a:lnSpc>
                <a:spcPct val="100000"/>
              </a:lnSpc>
              <a:spcBef>
                <a:spcPts val="335"/>
              </a:spcBef>
            </a:pPr>
            <a:r>
              <a:rPr dirty="0" sz="1000" spc="-5" i="1">
                <a:latin typeface="Times New Roman"/>
                <a:cs typeface="Times New Roman"/>
              </a:rPr>
              <a:t>y</a:t>
            </a:r>
            <a:r>
              <a:rPr dirty="0" sz="1000" spc="-170" i="1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Symbol"/>
                <a:cs typeface="Symbol"/>
              </a:rPr>
              <a:t>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Conditional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19811" y="1538728"/>
            <a:ext cx="15595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Distributions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7714" y="3966209"/>
            <a:ext cx="1643380" cy="506095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11175">
              <a:lnSpc>
                <a:spcPts val="1600"/>
              </a:lnSpc>
            </a:pPr>
            <a:r>
              <a:rPr dirty="0" sz="1400" spc="40" i="1">
                <a:latin typeface="Times New Roman"/>
                <a:cs typeface="Times New Roman"/>
              </a:rPr>
              <a:t>p</a:t>
            </a:r>
            <a:r>
              <a:rPr dirty="0" sz="1400" spc="40">
                <a:latin typeface="Times New Roman"/>
                <a:cs typeface="Times New Roman"/>
              </a:rPr>
              <a:t>(</a:t>
            </a:r>
            <a:r>
              <a:rPr dirty="0" sz="1400" spc="40" i="1">
                <a:latin typeface="Times New Roman"/>
                <a:cs typeface="Times New Roman"/>
              </a:rPr>
              <a:t>x </a:t>
            </a:r>
            <a:r>
              <a:rPr dirty="0" sz="1400" spc="-5">
                <a:latin typeface="Times New Roman"/>
                <a:cs typeface="Times New Roman"/>
              </a:rPr>
              <a:t>| </a:t>
            </a:r>
            <a:r>
              <a:rPr dirty="0" sz="1400" spc="15" i="1">
                <a:latin typeface="Times New Roman"/>
                <a:cs typeface="Times New Roman"/>
              </a:rPr>
              <a:t>y</a:t>
            </a:r>
            <a:r>
              <a:rPr dirty="0" sz="1400" spc="15">
                <a:latin typeface="Times New Roman"/>
                <a:cs typeface="Times New Roman"/>
              </a:rPr>
              <a:t>)</a:t>
            </a:r>
            <a:r>
              <a:rPr dirty="0" sz="1400" spc="-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  <a:p>
            <a:pPr marL="28575">
              <a:lnSpc>
                <a:spcPct val="100000"/>
              </a:lnSpc>
              <a:spcBef>
                <a:spcPts val="405"/>
              </a:spcBef>
            </a:pPr>
            <a:r>
              <a:rPr dirty="0" sz="1400" spc="-5">
                <a:latin typeface="Times New Roman"/>
                <a:cs typeface="Times New Roman"/>
              </a:rPr>
              <a:t>p.d.f. of </a:t>
            </a:r>
            <a:r>
              <a:rPr dirty="0" sz="1400" spc="-5" i="1">
                <a:latin typeface="Times New Roman"/>
                <a:cs typeface="Times New Roman"/>
              </a:rPr>
              <a:t>X </a:t>
            </a:r>
            <a:r>
              <a:rPr dirty="0" sz="1400" spc="-5">
                <a:latin typeface="Times New Roman"/>
                <a:cs typeface="Times New Roman"/>
              </a:rPr>
              <a:t>when </a:t>
            </a:r>
            <a:r>
              <a:rPr dirty="0" sz="1400" spc="-5" i="1">
                <a:latin typeface="Times New Roman"/>
                <a:cs typeface="Times New Roman"/>
              </a:rPr>
              <a:t>Y </a:t>
            </a:r>
            <a:r>
              <a:rPr dirty="0" sz="1400" spc="-5">
                <a:latin typeface="Symbol"/>
                <a:cs typeface="Symbol"/>
              </a:rPr>
              <a:t></a:t>
            </a:r>
            <a:r>
              <a:rPr dirty="0" sz="1400" spc="-16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599" y="1377695"/>
            <a:ext cx="1640283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599" y="2444495"/>
            <a:ext cx="1640283" cy="92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2599" y="3511295"/>
            <a:ext cx="1656122" cy="939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1523" y="1987295"/>
            <a:ext cx="2325562" cy="1935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1900" y="2634995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 h="0">
                <a:moveTo>
                  <a:pt x="0" y="0"/>
                </a:moveTo>
                <a:lnTo>
                  <a:pt x="1824227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1900" y="3120389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 h="0">
                <a:moveTo>
                  <a:pt x="0" y="0"/>
                </a:moveTo>
                <a:lnTo>
                  <a:pt x="1824227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1900" y="3566921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 h="0">
                <a:moveTo>
                  <a:pt x="0" y="0"/>
                </a:moveTo>
                <a:lnTo>
                  <a:pt x="1824227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14700" y="1887473"/>
            <a:ext cx="466090" cy="753110"/>
          </a:xfrm>
          <a:custGeom>
            <a:avLst/>
            <a:gdLst/>
            <a:ahLst/>
            <a:cxnLst/>
            <a:rect l="l" t="t" r="r" b="b"/>
            <a:pathLst>
              <a:path w="466089" h="753110">
                <a:moveTo>
                  <a:pt x="345778" y="407670"/>
                </a:moveTo>
                <a:lnTo>
                  <a:pt x="343662" y="407670"/>
                </a:lnTo>
                <a:lnTo>
                  <a:pt x="345283" y="420077"/>
                </a:lnTo>
                <a:lnTo>
                  <a:pt x="348133" y="433397"/>
                </a:lnTo>
                <a:lnTo>
                  <a:pt x="351225" y="446807"/>
                </a:lnTo>
                <a:lnTo>
                  <a:pt x="353567" y="459485"/>
                </a:lnTo>
                <a:lnTo>
                  <a:pt x="353567" y="460248"/>
                </a:lnTo>
                <a:lnTo>
                  <a:pt x="352805" y="461772"/>
                </a:lnTo>
                <a:lnTo>
                  <a:pt x="352805" y="463296"/>
                </a:lnTo>
                <a:lnTo>
                  <a:pt x="351282" y="465581"/>
                </a:lnTo>
                <a:lnTo>
                  <a:pt x="349163" y="467700"/>
                </a:lnTo>
                <a:lnTo>
                  <a:pt x="362585" y="508159"/>
                </a:lnTo>
                <a:lnTo>
                  <a:pt x="377484" y="558859"/>
                </a:lnTo>
                <a:lnTo>
                  <a:pt x="392213" y="609731"/>
                </a:lnTo>
                <a:lnTo>
                  <a:pt x="408115" y="659722"/>
                </a:lnTo>
                <a:lnTo>
                  <a:pt x="426535" y="707780"/>
                </a:lnTo>
                <a:lnTo>
                  <a:pt x="448817" y="752855"/>
                </a:lnTo>
                <a:lnTo>
                  <a:pt x="465582" y="742187"/>
                </a:lnTo>
                <a:lnTo>
                  <a:pt x="442452" y="695865"/>
                </a:lnTo>
                <a:lnTo>
                  <a:pt x="423897" y="647572"/>
                </a:lnTo>
                <a:lnTo>
                  <a:pt x="408292" y="598000"/>
                </a:lnTo>
                <a:lnTo>
                  <a:pt x="394013" y="547845"/>
                </a:lnTo>
                <a:lnTo>
                  <a:pt x="379437" y="497799"/>
                </a:lnTo>
                <a:lnTo>
                  <a:pt x="362940" y="448556"/>
                </a:lnTo>
                <a:lnTo>
                  <a:pt x="345778" y="407670"/>
                </a:lnTo>
                <a:close/>
              </a:path>
              <a:path w="466089" h="753110">
                <a:moveTo>
                  <a:pt x="57150" y="19669"/>
                </a:moveTo>
                <a:lnTo>
                  <a:pt x="57150" y="38698"/>
                </a:lnTo>
                <a:lnTo>
                  <a:pt x="80317" y="40097"/>
                </a:lnTo>
                <a:lnTo>
                  <a:pt x="110166" y="45872"/>
                </a:lnTo>
                <a:lnTo>
                  <a:pt x="164591" y="77724"/>
                </a:lnTo>
                <a:lnTo>
                  <a:pt x="193823" y="109028"/>
                </a:lnTo>
                <a:lnTo>
                  <a:pt x="223766" y="150442"/>
                </a:lnTo>
                <a:lnTo>
                  <a:pt x="250029" y="194168"/>
                </a:lnTo>
                <a:lnTo>
                  <a:pt x="268224" y="232409"/>
                </a:lnTo>
                <a:lnTo>
                  <a:pt x="278856" y="271695"/>
                </a:lnTo>
                <a:lnTo>
                  <a:pt x="287935" y="310657"/>
                </a:lnTo>
                <a:lnTo>
                  <a:pt x="297636" y="349738"/>
                </a:lnTo>
                <a:lnTo>
                  <a:pt x="310134" y="389381"/>
                </a:lnTo>
                <a:lnTo>
                  <a:pt x="314772" y="403281"/>
                </a:lnTo>
                <a:lnTo>
                  <a:pt x="319139" y="417261"/>
                </a:lnTo>
                <a:lnTo>
                  <a:pt x="323576" y="431208"/>
                </a:lnTo>
                <a:lnTo>
                  <a:pt x="328422" y="445007"/>
                </a:lnTo>
                <a:lnTo>
                  <a:pt x="329184" y="448818"/>
                </a:lnTo>
                <a:lnTo>
                  <a:pt x="330708" y="452627"/>
                </a:lnTo>
                <a:lnTo>
                  <a:pt x="331470" y="455675"/>
                </a:lnTo>
                <a:lnTo>
                  <a:pt x="332994" y="457961"/>
                </a:lnTo>
                <a:lnTo>
                  <a:pt x="333755" y="460248"/>
                </a:lnTo>
                <a:lnTo>
                  <a:pt x="334517" y="461772"/>
                </a:lnTo>
                <a:lnTo>
                  <a:pt x="334517" y="463296"/>
                </a:lnTo>
                <a:lnTo>
                  <a:pt x="335279" y="463296"/>
                </a:lnTo>
                <a:lnTo>
                  <a:pt x="335279" y="464057"/>
                </a:lnTo>
                <a:lnTo>
                  <a:pt x="336041" y="465581"/>
                </a:lnTo>
                <a:lnTo>
                  <a:pt x="337565" y="467105"/>
                </a:lnTo>
                <a:lnTo>
                  <a:pt x="338327" y="467105"/>
                </a:lnTo>
                <a:lnTo>
                  <a:pt x="340613" y="468629"/>
                </a:lnTo>
                <a:lnTo>
                  <a:pt x="343662" y="469392"/>
                </a:lnTo>
                <a:lnTo>
                  <a:pt x="346710" y="468629"/>
                </a:lnTo>
                <a:lnTo>
                  <a:pt x="348996" y="467868"/>
                </a:lnTo>
                <a:lnTo>
                  <a:pt x="349163" y="467700"/>
                </a:lnTo>
                <a:lnTo>
                  <a:pt x="346437" y="459485"/>
                </a:lnTo>
                <a:lnTo>
                  <a:pt x="334517" y="459485"/>
                </a:lnTo>
                <a:lnTo>
                  <a:pt x="331816" y="446280"/>
                </a:lnTo>
                <a:lnTo>
                  <a:pt x="328479" y="431996"/>
                </a:lnTo>
                <a:lnTo>
                  <a:pt x="325684" y="417741"/>
                </a:lnTo>
                <a:lnTo>
                  <a:pt x="324612" y="404622"/>
                </a:lnTo>
                <a:lnTo>
                  <a:pt x="324612" y="403098"/>
                </a:lnTo>
                <a:lnTo>
                  <a:pt x="325374" y="400811"/>
                </a:lnTo>
                <a:lnTo>
                  <a:pt x="326898" y="400050"/>
                </a:lnTo>
                <a:lnTo>
                  <a:pt x="326898" y="399287"/>
                </a:lnTo>
                <a:lnTo>
                  <a:pt x="329184" y="397001"/>
                </a:lnTo>
                <a:lnTo>
                  <a:pt x="332217" y="395788"/>
                </a:lnTo>
                <a:lnTo>
                  <a:pt x="328422" y="383285"/>
                </a:lnTo>
                <a:lnTo>
                  <a:pt x="315856" y="343778"/>
                </a:lnTo>
                <a:lnTo>
                  <a:pt x="305957" y="304780"/>
                </a:lnTo>
                <a:lnTo>
                  <a:pt x="296812" y="265792"/>
                </a:lnTo>
                <a:lnTo>
                  <a:pt x="286512" y="226314"/>
                </a:lnTo>
                <a:lnTo>
                  <a:pt x="262466" y="177379"/>
                </a:lnTo>
                <a:lnTo>
                  <a:pt x="233172" y="130301"/>
                </a:lnTo>
                <a:lnTo>
                  <a:pt x="207321" y="95092"/>
                </a:lnTo>
                <a:lnTo>
                  <a:pt x="177546" y="63246"/>
                </a:lnTo>
                <a:lnTo>
                  <a:pt x="117219" y="28417"/>
                </a:lnTo>
                <a:lnTo>
                  <a:pt x="84296" y="21510"/>
                </a:lnTo>
                <a:lnTo>
                  <a:pt x="57150" y="19669"/>
                </a:lnTo>
                <a:close/>
              </a:path>
              <a:path w="466089" h="753110">
                <a:moveTo>
                  <a:pt x="349154" y="452024"/>
                </a:moveTo>
                <a:lnTo>
                  <a:pt x="344006" y="453379"/>
                </a:lnTo>
                <a:lnTo>
                  <a:pt x="346171" y="458682"/>
                </a:lnTo>
                <a:lnTo>
                  <a:pt x="349163" y="467700"/>
                </a:lnTo>
                <a:lnTo>
                  <a:pt x="351282" y="465581"/>
                </a:lnTo>
                <a:lnTo>
                  <a:pt x="352805" y="463296"/>
                </a:lnTo>
                <a:lnTo>
                  <a:pt x="352805" y="461772"/>
                </a:lnTo>
                <a:lnTo>
                  <a:pt x="353567" y="460248"/>
                </a:lnTo>
                <a:lnTo>
                  <a:pt x="353567" y="459485"/>
                </a:lnTo>
                <a:lnTo>
                  <a:pt x="352723" y="454914"/>
                </a:lnTo>
                <a:lnTo>
                  <a:pt x="352044" y="454914"/>
                </a:lnTo>
                <a:lnTo>
                  <a:pt x="349154" y="452024"/>
                </a:lnTo>
                <a:close/>
              </a:path>
              <a:path w="466089" h="753110">
                <a:moveTo>
                  <a:pt x="332217" y="395788"/>
                </a:moveTo>
                <a:lnTo>
                  <a:pt x="329184" y="397001"/>
                </a:lnTo>
                <a:lnTo>
                  <a:pt x="326898" y="399287"/>
                </a:lnTo>
                <a:lnTo>
                  <a:pt x="326898" y="400050"/>
                </a:lnTo>
                <a:lnTo>
                  <a:pt x="325374" y="400811"/>
                </a:lnTo>
                <a:lnTo>
                  <a:pt x="324612" y="403098"/>
                </a:lnTo>
                <a:lnTo>
                  <a:pt x="324612" y="404622"/>
                </a:lnTo>
                <a:lnTo>
                  <a:pt x="325684" y="417741"/>
                </a:lnTo>
                <a:lnTo>
                  <a:pt x="328479" y="431996"/>
                </a:lnTo>
                <a:lnTo>
                  <a:pt x="331816" y="446280"/>
                </a:lnTo>
                <a:lnTo>
                  <a:pt x="334517" y="459485"/>
                </a:lnTo>
                <a:lnTo>
                  <a:pt x="335279" y="455675"/>
                </a:lnTo>
                <a:lnTo>
                  <a:pt x="344006" y="453379"/>
                </a:lnTo>
                <a:lnTo>
                  <a:pt x="326898" y="411479"/>
                </a:lnTo>
                <a:lnTo>
                  <a:pt x="337251" y="411479"/>
                </a:lnTo>
                <a:lnTo>
                  <a:pt x="332217" y="395788"/>
                </a:lnTo>
                <a:close/>
              </a:path>
              <a:path w="466089" h="753110">
                <a:moveTo>
                  <a:pt x="344006" y="453379"/>
                </a:moveTo>
                <a:lnTo>
                  <a:pt x="335279" y="455675"/>
                </a:lnTo>
                <a:lnTo>
                  <a:pt x="334517" y="459485"/>
                </a:lnTo>
                <a:lnTo>
                  <a:pt x="346437" y="459485"/>
                </a:lnTo>
                <a:lnTo>
                  <a:pt x="346171" y="458682"/>
                </a:lnTo>
                <a:lnTo>
                  <a:pt x="344006" y="453379"/>
                </a:lnTo>
                <a:close/>
              </a:path>
              <a:path w="466089" h="753110">
                <a:moveTo>
                  <a:pt x="351282" y="453390"/>
                </a:moveTo>
                <a:lnTo>
                  <a:pt x="351282" y="454151"/>
                </a:lnTo>
                <a:lnTo>
                  <a:pt x="352044" y="454914"/>
                </a:lnTo>
                <a:lnTo>
                  <a:pt x="351282" y="453390"/>
                </a:lnTo>
                <a:close/>
              </a:path>
              <a:path w="466089" h="753110">
                <a:moveTo>
                  <a:pt x="341375" y="411479"/>
                </a:moveTo>
                <a:lnTo>
                  <a:pt x="337621" y="412635"/>
                </a:lnTo>
                <a:lnTo>
                  <a:pt x="340486" y="421553"/>
                </a:lnTo>
                <a:lnTo>
                  <a:pt x="344424" y="434340"/>
                </a:lnTo>
                <a:lnTo>
                  <a:pt x="345948" y="438911"/>
                </a:lnTo>
                <a:lnTo>
                  <a:pt x="347472" y="442722"/>
                </a:lnTo>
                <a:lnTo>
                  <a:pt x="348234" y="445770"/>
                </a:lnTo>
                <a:lnTo>
                  <a:pt x="349758" y="448818"/>
                </a:lnTo>
                <a:lnTo>
                  <a:pt x="350520" y="451103"/>
                </a:lnTo>
                <a:lnTo>
                  <a:pt x="351282" y="452627"/>
                </a:lnTo>
                <a:lnTo>
                  <a:pt x="351282" y="453390"/>
                </a:lnTo>
                <a:lnTo>
                  <a:pt x="352044" y="454914"/>
                </a:lnTo>
                <a:lnTo>
                  <a:pt x="352723" y="454914"/>
                </a:lnTo>
                <a:lnTo>
                  <a:pt x="351225" y="446807"/>
                </a:lnTo>
                <a:lnTo>
                  <a:pt x="348133" y="433397"/>
                </a:lnTo>
                <a:lnTo>
                  <a:pt x="345283" y="420077"/>
                </a:lnTo>
                <a:lnTo>
                  <a:pt x="344259" y="412242"/>
                </a:lnTo>
                <a:lnTo>
                  <a:pt x="341375" y="412242"/>
                </a:lnTo>
                <a:lnTo>
                  <a:pt x="341375" y="411479"/>
                </a:lnTo>
                <a:close/>
              </a:path>
              <a:path w="466089" h="753110">
                <a:moveTo>
                  <a:pt x="350901" y="451866"/>
                </a:moveTo>
                <a:lnTo>
                  <a:pt x="349758" y="451866"/>
                </a:lnTo>
                <a:lnTo>
                  <a:pt x="349154" y="452024"/>
                </a:lnTo>
                <a:lnTo>
                  <a:pt x="351282" y="454151"/>
                </a:lnTo>
                <a:lnTo>
                  <a:pt x="351282" y="452627"/>
                </a:lnTo>
                <a:lnTo>
                  <a:pt x="350901" y="451866"/>
                </a:lnTo>
                <a:close/>
              </a:path>
              <a:path w="466089" h="753110">
                <a:moveTo>
                  <a:pt x="326898" y="411479"/>
                </a:moveTo>
                <a:lnTo>
                  <a:pt x="344006" y="453379"/>
                </a:lnTo>
                <a:lnTo>
                  <a:pt x="349154" y="452024"/>
                </a:lnTo>
                <a:lnTo>
                  <a:pt x="348996" y="451866"/>
                </a:lnTo>
                <a:lnTo>
                  <a:pt x="350901" y="451866"/>
                </a:lnTo>
                <a:lnTo>
                  <a:pt x="350520" y="451103"/>
                </a:lnTo>
                <a:lnTo>
                  <a:pt x="349758" y="448818"/>
                </a:lnTo>
                <a:lnTo>
                  <a:pt x="348234" y="445770"/>
                </a:lnTo>
                <a:lnTo>
                  <a:pt x="347472" y="442722"/>
                </a:lnTo>
                <a:lnTo>
                  <a:pt x="345948" y="438911"/>
                </a:lnTo>
                <a:lnTo>
                  <a:pt x="344424" y="434340"/>
                </a:lnTo>
                <a:lnTo>
                  <a:pt x="340486" y="421553"/>
                </a:lnTo>
                <a:lnTo>
                  <a:pt x="338229" y="414527"/>
                </a:lnTo>
                <a:lnTo>
                  <a:pt x="331470" y="414527"/>
                </a:lnTo>
                <a:lnTo>
                  <a:pt x="331941" y="414382"/>
                </a:lnTo>
                <a:lnTo>
                  <a:pt x="329183" y="413003"/>
                </a:lnTo>
                <a:lnTo>
                  <a:pt x="328422" y="413003"/>
                </a:lnTo>
                <a:lnTo>
                  <a:pt x="326898" y="411479"/>
                </a:lnTo>
                <a:close/>
              </a:path>
              <a:path w="466089" h="753110">
                <a:moveTo>
                  <a:pt x="349758" y="451866"/>
                </a:moveTo>
                <a:lnTo>
                  <a:pt x="348996" y="451866"/>
                </a:lnTo>
                <a:lnTo>
                  <a:pt x="349154" y="452024"/>
                </a:lnTo>
                <a:lnTo>
                  <a:pt x="349758" y="451866"/>
                </a:lnTo>
                <a:close/>
              </a:path>
              <a:path w="466089" h="753110">
                <a:moveTo>
                  <a:pt x="331941" y="414382"/>
                </a:moveTo>
                <a:lnTo>
                  <a:pt x="331470" y="414527"/>
                </a:lnTo>
                <a:lnTo>
                  <a:pt x="332232" y="414527"/>
                </a:lnTo>
                <a:lnTo>
                  <a:pt x="331941" y="414382"/>
                </a:lnTo>
                <a:close/>
              </a:path>
              <a:path w="466089" h="753110">
                <a:moveTo>
                  <a:pt x="337621" y="412635"/>
                </a:moveTo>
                <a:lnTo>
                  <a:pt x="331941" y="414382"/>
                </a:lnTo>
                <a:lnTo>
                  <a:pt x="332232" y="414527"/>
                </a:lnTo>
                <a:lnTo>
                  <a:pt x="338229" y="414527"/>
                </a:lnTo>
                <a:lnTo>
                  <a:pt x="337621" y="412635"/>
                </a:lnTo>
                <a:close/>
              </a:path>
              <a:path w="466089" h="753110">
                <a:moveTo>
                  <a:pt x="337251" y="411479"/>
                </a:moveTo>
                <a:lnTo>
                  <a:pt x="326898" y="411479"/>
                </a:lnTo>
                <a:lnTo>
                  <a:pt x="327660" y="412242"/>
                </a:lnTo>
                <a:lnTo>
                  <a:pt x="331941" y="414382"/>
                </a:lnTo>
                <a:lnTo>
                  <a:pt x="337621" y="412635"/>
                </a:lnTo>
                <a:lnTo>
                  <a:pt x="337251" y="411479"/>
                </a:lnTo>
                <a:close/>
              </a:path>
              <a:path w="466089" h="753110">
                <a:moveTo>
                  <a:pt x="327660" y="412242"/>
                </a:moveTo>
                <a:lnTo>
                  <a:pt x="328422" y="413003"/>
                </a:lnTo>
                <a:lnTo>
                  <a:pt x="329183" y="413003"/>
                </a:lnTo>
                <a:lnTo>
                  <a:pt x="327660" y="412242"/>
                </a:lnTo>
                <a:close/>
              </a:path>
              <a:path w="466089" h="753110">
                <a:moveTo>
                  <a:pt x="332994" y="395477"/>
                </a:moveTo>
                <a:lnTo>
                  <a:pt x="332217" y="395788"/>
                </a:lnTo>
                <a:lnTo>
                  <a:pt x="337621" y="412635"/>
                </a:lnTo>
                <a:lnTo>
                  <a:pt x="341375" y="411479"/>
                </a:lnTo>
                <a:lnTo>
                  <a:pt x="341757" y="411479"/>
                </a:lnTo>
                <a:lnTo>
                  <a:pt x="343662" y="407670"/>
                </a:lnTo>
                <a:lnTo>
                  <a:pt x="345778" y="407670"/>
                </a:lnTo>
                <a:lnTo>
                  <a:pt x="342900" y="400811"/>
                </a:lnTo>
                <a:lnTo>
                  <a:pt x="339851" y="397764"/>
                </a:lnTo>
                <a:lnTo>
                  <a:pt x="336803" y="396240"/>
                </a:lnTo>
                <a:lnTo>
                  <a:pt x="332994" y="395477"/>
                </a:lnTo>
                <a:close/>
              </a:path>
              <a:path w="466089" h="753110">
                <a:moveTo>
                  <a:pt x="341757" y="411479"/>
                </a:moveTo>
                <a:lnTo>
                  <a:pt x="341375" y="411479"/>
                </a:lnTo>
                <a:lnTo>
                  <a:pt x="341375" y="412242"/>
                </a:lnTo>
                <a:lnTo>
                  <a:pt x="341757" y="411479"/>
                </a:lnTo>
                <a:close/>
              </a:path>
              <a:path w="466089" h="753110">
                <a:moveTo>
                  <a:pt x="343662" y="407670"/>
                </a:moveTo>
                <a:lnTo>
                  <a:pt x="341375" y="412242"/>
                </a:lnTo>
                <a:lnTo>
                  <a:pt x="344259" y="412242"/>
                </a:lnTo>
                <a:lnTo>
                  <a:pt x="343662" y="407670"/>
                </a:lnTo>
                <a:close/>
              </a:path>
              <a:path w="466089" h="753110">
                <a:moveTo>
                  <a:pt x="57150" y="0"/>
                </a:moveTo>
                <a:lnTo>
                  <a:pt x="0" y="28194"/>
                </a:lnTo>
                <a:lnTo>
                  <a:pt x="57150" y="57150"/>
                </a:lnTo>
                <a:lnTo>
                  <a:pt x="57150" y="38698"/>
                </a:lnTo>
                <a:lnTo>
                  <a:pt x="47244" y="38100"/>
                </a:lnTo>
                <a:lnTo>
                  <a:pt x="48005" y="19050"/>
                </a:lnTo>
                <a:lnTo>
                  <a:pt x="57150" y="19050"/>
                </a:lnTo>
                <a:lnTo>
                  <a:pt x="57150" y="0"/>
                </a:lnTo>
                <a:close/>
              </a:path>
              <a:path w="466089" h="753110">
                <a:moveTo>
                  <a:pt x="48005" y="19050"/>
                </a:moveTo>
                <a:lnTo>
                  <a:pt x="47244" y="38100"/>
                </a:lnTo>
                <a:lnTo>
                  <a:pt x="57150" y="38698"/>
                </a:lnTo>
                <a:lnTo>
                  <a:pt x="57150" y="19669"/>
                </a:lnTo>
                <a:lnTo>
                  <a:pt x="48005" y="19050"/>
                </a:lnTo>
                <a:close/>
              </a:path>
              <a:path w="466089" h="753110">
                <a:moveTo>
                  <a:pt x="57150" y="19050"/>
                </a:moveTo>
                <a:lnTo>
                  <a:pt x="48005" y="19050"/>
                </a:lnTo>
                <a:lnTo>
                  <a:pt x="57150" y="19669"/>
                </a:lnTo>
                <a:lnTo>
                  <a:pt x="5715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00400" y="2874264"/>
            <a:ext cx="575310" cy="264795"/>
          </a:xfrm>
          <a:custGeom>
            <a:avLst/>
            <a:gdLst/>
            <a:ahLst/>
            <a:cxnLst/>
            <a:rect l="l" t="t" r="r" b="b"/>
            <a:pathLst>
              <a:path w="575310" h="264794">
                <a:moveTo>
                  <a:pt x="430580" y="144779"/>
                </a:moveTo>
                <a:lnTo>
                  <a:pt x="425958" y="144779"/>
                </a:lnTo>
                <a:lnTo>
                  <a:pt x="426720" y="145541"/>
                </a:lnTo>
                <a:lnTo>
                  <a:pt x="426720" y="146303"/>
                </a:lnTo>
                <a:lnTo>
                  <a:pt x="429005" y="149351"/>
                </a:lnTo>
                <a:lnTo>
                  <a:pt x="435101" y="155447"/>
                </a:lnTo>
                <a:lnTo>
                  <a:pt x="435863" y="156971"/>
                </a:lnTo>
                <a:lnTo>
                  <a:pt x="437388" y="158495"/>
                </a:lnTo>
                <a:lnTo>
                  <a:pt x="437388" y="159257"/>
                </a:lnTo>
                <a:lnTo>
                  <a:pt x="438150" y="160019"/>
                </a:lnTo>
                <a:lnTo>
                  <a:pt x="438150" y="160781"/>
                </a:lnTo>
                <a:lnTo>
                  <a:pt x="439674" y="163067"/>
                </a:lnTo>
                <a:lnTo>
                  <a:pt x="439674" y="166115"/>
                </a:lnTo>
                <a:lnTo>
                  <a:pt x="438912" y="168401"/>
                </a:lnTo>
                <a:lnTo>
                  <a:pt x="437077" y="172071"/>
                </a:lnTo>
                <a:lnTo>
                  <a:pt x="454138" y="183895"/>
                </a:lnTo>
                <a:lnTo>
                  <a:pt x="490351" y="214279"/>
                </a:lnTo>
                <a:lnTo>
                  <a:pt x="527134" y="242870"/>
                </a:lnTo>
                <a:lnTo>
                  <a:pt x="567689" y="264413"/>
                </a:lnTo>
                <a:lnTo>
                  <a:pt x="575310" y="246887"/>
                </a:lnTo>
                <a:lnTo>
                  <a:pt x="535184" y="225098"/>
                </a:lnTo>
                <a:lnTo>
                  <a:pt x="498467" y="196048"/>
                </a:lnTo>
                <a:lnTo>
                  <a:pt x="462261" y="165747"/>
                </a:lnTo>
                <a:lnTo>
                  <a:pt x="430580" y="144779"/>
                </a:lnTo>
                <a:close/>
              </a:path>
              <a:path w="575310" h="264794">
                <a:moveTo>
                  <a:pt x="57150" y="19217"/>
                </a:moveTo>
                <a:lnTo>
                  <a:pt x="57150" y="38274"/>
                </a:lnTo>
                <a:lnTo>
                  <a:pt x="101538" y="39055"/>
                </a:lnTo>
                <a:lnTo>
                  <a:pt x="149806" y="42028"/>
                </a:lnTo>
                <a:lnTo>
                  <a:pt x="194681" y="48115"/>
                </a:lnTo>
                <a:lnTo>
                  <a:pt x="238796" y="58411"/>
                </a:lnTo>
                <a:lnTo>
                  <a:pt x="284785" y="74011"/>
                </a:lnTo>
                <a:lnTo>
                  <a:pt x="335279" y="96011"/>
                </a:lnTo>
                <a:lnTo>
                  <a:pt x="377575" y="135888"/>
                </a:lnTo>
                <a:lnTo>
                  <a:pt x="398914" y="154585"/>
                </a:lnTo>
                <a:lnTo>
                  <a:pt x="424434" y="172974"/>
                </a:lnTo>
                <a:lnTo>
                  <a:pt x="425196" y="173735"/>
                </a:lnTo>
                <a:lnTo>
                  <a:pt x="426720" y="173735"/>
                </a:lnTo>
                <a:lnTo>
                  <a:pt x="427482" y="174497"/>
                </a:lnTo>
                <a:lnTo>
                  <a:pt x="432053" y="175259"/>
                </a:lnTo>
                <a:lnTo>
                  <a:pt x="436625" y="172974"/>
                </a:lnTo>
                <a:lnTo>
                  <a:pt x="437077" y="172071"/>
                </a:lnTo>
                <a:lnTo>
                  <a:pt x="433981" y="169925"/>
                </a:lnTo>
                <a:lnTo>
                  <a:pt x="422148" y="169925"/>
                </a:lnTo>
                <a:lnTo>
                  <a:pt x="416636" y="164884"/>
                </a:lnTo>
                <a:lnTo>
                  <a:pt x="413677" y="160375"/>
                </a:lnTo>
                <a:lnTo>
                  <a:pt x="409194" y="154685"/>
                </a:lnTo>
                <a:lnTo>
                  <a:pt x="409194" y="153924"/>
                </a:lnTo>
                <a:lnTo>
                  <a:pt x="408432" y="153161"/>
                </a:lnTo>
                <a:lnTo>
                  <a:pt x="408327" y="151429"/>
                </a:lnTo>
                <a:lnTo>
                  <a:pt x="407670" y="150113"/>
                </a:lnTo>
                <a:lnTo>
                  <a:pt x="407670" y="147827"/>
                </a:lnTo>
                <a:lnTo>
                  <a:pt x="408432" y="146303"/>
                </a:lnTo>
                <a:lnTo>
                  <a:pt x="408432" y="145541"/>
                </a:lnTo>
                <a:lnTo>
                  <a:pt x="409194" y="141731"/>
                </a:lnTo>
                <a:lnTo>
                  <a:pt x="411152" y="140164"/>
                </a:lnTo>
                <a:lnTo>
                  <a:pt x="409424" y="138912"/>
                </a:lnTo>
                <a:lnTo>
                  <a:pt x="386719" y="118105"/>
                </a:lnTo>
                <a:lnTo>
                  <a:pt x="364393" y="96919"/>
                </a:lnTo>
                <a:lnTo>
                  <a:pt x="340613" y="77724"/>
                </a:lnTo>
                <a:lnTo>
                  <a:pt x="288881" y="55352"/>
                </a:lnTo>
                <a:lnTo>
                  <a:pt x="242050" y="39519"/>
                </a:lnTo>
                <a:lnTo>
                  <a:pt x="197296" y="29098"/>
                </a:lnTo>
                <a:lnTo>
                  <a:pt x="151793" y="22964"/>
                </a:lnTo>
                <a:lnTo>
                  <a:pt x="102717" y="19990"/>
                </a:lnTo>
                <a:lnTo>
                  <a:pt x="57150" y="19217"/>
                </a:lnTo>
                <a:close/>
              </a:path>
              <a:path w="575310" h="264794">
                <a:moveTo>
                  <a:pt x="432053" y="155447"/>
                </a:moveTo>
                <a:lnTo>
                  <a:pt x="432053" y="156209"/>
                </a:lnTo>
                <a:lnTo>
                  <a:pt x="421378" y="161191"/>
                </a:lnTo>
                <a:lnTo>
                  <a:pt x="437077" y="172071"/>
                </a:lnTo>
                <a:lnTo>
                  <a:pt x="438912" y="168401"/>
                </a:lnTo>
                <a:lnTo>
                  <a:pt x="439674" y="166115"/>
                </a:lnTo>
                <a:lnTo>
                  <a:pt x="439674" y="163067"/>
                </a:lnTo>
                <a:lnTo>
                  <a:pt x="438150" y="160781"/>
                </a:lnTo>
                <a:lnTo>
                  <a:pt x="438150" y="160019"/>
                </a:lnTo>
                <a:lnTo>
                  <a:pt x="437388" y="159257"/>
                </a:lnTo>
                <a:lnTo>
                  <a:pt x="437388" y="158495"/>
                </a:lnTo>
                <a:lnTo>
                  <a:pt x="435863" y="156971"/>
                </a:lnTo>
                <a:lnTo>
                  <a:pt x="434339" y="156971"/>
                </a:lnTo>
                <a:lnTo>
                  <a:pt x="432053" y="155447"/>
                </a:lnTo>
                <a:close/>
              </a:path>
              <a:path w="575310" h="264794">
                <a:moveTo>
                  <a:pt x="411152" y="140164"/>
                </a:moveTo>
                <a:lnTo>
                  <a:pt x="409194" y="141731"/>
                </a:lnTo>
                <a:lnTo>
                  <a:pt x="408432" y="145541"/>
                </a:lnTo>
                <a:lnTo>
                  <a:pt x="408432" y="146303"/>
                </a:lnTo>
                <a:lnTo>
                  <a:pt x="407670" y="147827"/>
                </a:lnTo>
                <a:lnTo>
                  <a:pt x="407670" y="150113"/>
                </a:lnTo>
                <a:lnTo>
                  <a:pt x="408327" y="151429"/>
                </a:lnTo>
                <a:lnTo>
                  <a:pt x="408432" y="153161"/>
                </a:lnTo>
                <a:lnTo>
                  <a:pt x="409194" y="153924"/>
                </a:lnTo>
                <a:lnTo>
                  <a:pt x="409194" y="154685"/>
                </a:lnTo>
                <a:lnTo>
                  <a:pt x="413677" y="160375"/>
                </a:lnTo>
                <a:lnTo>
                  <a:pt x="416636" y="164884"/>
                </a:lnTo>
                <a:lnTo>
                  <a:pt x="422148" y="169925"/>
                </a:lnTo>
                <a:lnTo>
                  <a:pt x="420624" y="168401"/>
                </a:lnTo>
                <a:lnTo>
                  <a:pt x="421309" y="168401"/>
                </a:lnTo>
                <a:lnTo>
                  <a:pt x="420624" y="161543"/>
                </a:lnTo>
                <a:lnTo>
                  <a:pt x="421378" y="161191"/>
                </a:lnTo>
                <a:lnTo>
                  <a:pt x="415289" y="156971"/>
                </a:lnTo>
                <a:lnTo>
                  <a:pt x="419269" y="156971"/>
                </a:lnTo>
                <a:lnTo>
                  <a:pt x="426348" y="151179"/>
                </a:lnTo>
                <a:lnTo>
                  <a:pt x="411152" y="140164"/>
                </a:lnTo>
                <a:close/>
              </a:path>
              <a:path w="575310" h="264794">
                <a:moveTo>
                  <a:pt x="421378" y="161191"/>
                </a:moveTo>
                <a:lnTo>
                  <a:pt x="420624" y="161543"/>
                </a:lnTo>
                <a:lnTo>
                  <a:pt x="421386" y="169164"/>
                </a:lnTo>
                <a:lnTo>
                  <a:pt x="422148" y="169925"/>
                </a:lnTo>
                <a:lnTo>
                  <a:pt x="433981" y="169925"/>
                </a:lnTo>
                <a:lnTo>
                  <a:pt x="421378" y="161191"/>
                </a:lnTo>
                <a:close/>
              </a:path>
              <a:path w="575310" h="264794">
                <a:moveTo>
                  <a:pt x="421309" y="168401"/>
                </a:moveTo>
                <a:lnTo>
                  <a:pt x="420624" y="168401"/>
                </a:lnTo>
                <a:lnTo>
                  <a:pt x="421386" y="169164"/>
                </a:lnTo>
                <a:lnTo>
                  <a:pt x="421309" y="168401"/>
                </a:lnTo>
                <a:close/>
              </a:path>
              <a:path w="575310" h="264794">
                <a:moveTo>
                  <a:pt x="415289" y="156971"/>
                </a:moveTo>
                <a:lnTo>
                  <a:pt x="421378" y="161191"/>
                </a:lnTo>
                <a:lnTo>
                  <a:pt x="428788" y="157733"/>
                </a:lnTo>
                <a:lnTo>
                  <a:pt x="416813" y="157733"/>
                </a:lnTo>
                <a:lnTo>
                  <a:pt x="415289" y="156971"/>
                </a:lnTo>
                <a:close/>
              </a:path>
              <a:path w="575310" h="264794">
                <a:moveTo>
                  <a:pt x="415289" y="156971"/>
                </a:moveTo>
                <a:lnTo>
                  <a:pt x="416813" y="157733"/>
                </a:lnTo>
                <a:lnTo>
                  <a:pt x="418338" y="157733"/>
                </a:lnTo>
                <a:lnTo>
                  <a:pt x="418487" y="157611"/>
                </a:lnTo>
                <a:lnTo>
                  <a:pt x="415289" y="156971"/>
                </a:lnTo>
                <a:close/>
              </a:path>
              <a:path w="575310" h="264794">
                <a:moveTo>
                  <a:pt x="418487" y="157611"/>
                </a:moveTo>
                <a:lnTo>
                  <a:pt x="418338" y="157733"/>
                </a:lnTo>
                <a:lnTo>
                  <a:pt x="419100" y="157733"/>
                </a:lnTo>
                <a:lnTo>
                  <a:pt x="418487" y="157611"/>
                </a:lnTo>
                <a:close/>
              </a:path>
              <a:path w="575310" h="264794">
                <a:moveTo>
                  <a:pt x="426348" y="151179"/>
                </a:moveTo>
                <a:lnTo>
                  <a:pt x="418487" y="157611"/>
                </a:lnTo>
                <a:lnTo>
                  <a:pt x="419100" y="157733"/>
                </a:lnTo>
                <a:lnTo>
                  <a:pt x="428788" y="157733"/>
                </a:lnTo>
                <a:lnTo>
                  <a:pt x="432053" y="156209"/>
                </a:lnTo>
                <a:lnTo>
                  <a:pt x="432053" y="155447"/>
                </a:lnTo>
                <a:lnTo>
                  <a:pt x="432237" y="155447"/>
                </a:lnTo>
                <a:lnTo>
                  <a:pt x="426981" y="151637"/>
                </a:lnTo>
                <a:lnTo>
                  <a:pt x="426720" y="151637"/>
                </a:lnTo>
                <a:lnTo>
                  <a:pt x="426693" y="151429"/>
                </a:lnTo>
                <a:lnTo>
                  <a:pt x="426348" y="151179"/>
                </a:lnTo>
                <a:close/>
              </a:path>
              <a:path w="575310" h="264794">
                <a:moveTo>
                  <a:pt x="419269" y="156971"/>
                </a:moveTo>
                <a:lnTo>
                  <a:pt x="415289" y="156971"/>
                </a:lnTo>
                <a:lnTo>
                  <a:pt x="418487" y="157611"/>
                </a:lnTo>
                <a:lnTo>
                  <a:pt x="419269" y="156971"/>
                </a:lnTo>
                <a:close/>
              </a:path>
              <a:path w="575310" h="264794">
                <a:moveTo>
                  <a:pt x="432237" y="155447"/>
                </a:moveTo>
                <a:lnTo>
                  <a:pt x="432053" y="155447"/>
                </a:lnTo>
                <a:lnTo>
                  <a:pt x="434339" y="156971"/>
                </a:lnTo>
                <a:lnTo>
                  <a:pt x="432237" y="155447"/>
                </a:lnTo>
                <a:close/>
              </a:path>
              <a:path w="575310" h="264794">
                <a:moveTo>
                  <a:pt x="430530" y="150875"/>
                </a:moveTo>
                <a:lnTo>
                  <a:pt x="426720" y="150875"/>
                </a:lnTo>
                <a:lnTo>
                  <a:pt x="426720" y="151448"/>
                </a:lnTo>
                <a:lnTo>
                  <a:pt x="434339" y="156971"/>
                </a:lnTo>
                <a:lnTo>
                  <a:pt x="435863" y="156971"/>
                </a:lnTo>
                <a:lnTo>
                  <a:pt x="435101" y="155447"/>
                </a:lnTo>
                <a:lnTo>
                  <a:pt x="430530" y="150875"/>
                </a:lnTo>
                <a:close/>
              </a:path>
              <a:path w="575310" h="264794">
                <a:moveTo>
                  <a:pt x="426720" y="151448"/>
                </a:moveTo>
                <a:lnTo>
                  <a:pt x="426720" y="151637"/>
                </a:lnTo>
                <a:lnTo>
                  <a:pt x="426981" y="151637"/>
                </a:lnTo>
                <a:lnTo>
                  <a:pt x="426720" y="151448"/>
                </a:lnTo>
                <a:close/>
              </a:path>
              <a:path w="575310" h="264794">
                <a:moveTo>
                  <a:pt x="426633" y="150946"/>
                </a:moveTo>
                <a:lnTo>
                  <a:pt x="426348" y="151179"/>
                </a:lnTo>
                <a:lnTo>
                  <a:pt x="426693" y="151429"/>
                </a:lnTo>
                <a:lnTo>
                  <a:pt x="426633" y="150946"/>
                </a:lnTo>
                <a:close/>
              </a:path>
              <a:path w="575310" h="264794">
                <a:moveTo>
                  <a:pt x="420624" y="138683"/>
                </a:moveTo>
                <a:lnTo>
                  <a:pt x="413003" y="138683"/>
                </a:lnTo>
                <a:lnTo>
                  <a:pt x="411152" y="140164"/>
                </a:lnTo>
                <a:lnTo>
                  <a:pt x="426348" y="151179"/>
                </a:lnTo>
                <a:lnTo>
                  <a:pt x="426633" y="150946"/>
                </a:lnTo>
                <a:lnTo>
                  <a:pt x="425958" y="145541"/>
                </a:lnTo>
                <a:lnTo>
                  <a:pt x="426338" y="145541"/>
                </a:lnTo>
                <a:lnTo>
                  <a:pt x="425958" y="144779"/>
                </a:lnTo>
                <a:lnTo>
                  <a:pt x="430580" y="144779"/>
                </a:lnTo>
                <a:lnTo>
                  <a:pt x="423628" y="140164"/>
                </a:lnTo>
                <a:lnTo>
                  <a:pt x="422910" y="139445"/>
                </a:lnTo>
                <a:lnTo>
                  <a:pt x="422148" y="139445"/>
                </a:lnTo>
                <a:lnTo>
                  <a:pt x="420624" y="138683"/>
                </a:lnTo>
                <a:close/>
              </a:path>
              <a:path w="575310" h="264794">
                <a:moveTo>
                  <a:pt x="425958" y="145541"/>
                </a:moveTo>
                <a:lnTo>
                  <a:pt x="426633" y="150946"/>
                </a:lnTo>
                <a:lnTo>
                  <a:pt x="430530" y="150875"/>
                </a:lnTo>
                <a:lnTo>
                  <a:pt x="429005" y="149351"/>
                </a:lnTo>
                <a:lnTo>
                  <a:pt x="426720" y="146303"/>
                </a:lnTo>
                <a:lnTo>
                  <a:pt x="425958" y="145541"/>
                </a:lnTo>
                <a:close/>
              </a:path>
              <a:path w="575310" h="264794">
                <a:moveTo>
                  <a:pt x="426338" y="145541"/>
                </a:moveTo>
                <a:lnTo>
                  <a:pt x="425958" y="145541"/>
                </a:lnTo>
                <a:lnTo>
                  <a:pt x="426720" y="146303"/>
                </a:lnTo>
                <a:lnTo>
                  <a:pt x="426338" y="145541"/>
                </a:lnTo>
                <a:close/>
              </a:path>
              <a:path w="575310" h="264794">
                <a:moveTo>
                  <a:pt x="425958" y="144779"/>
                </a:moveTo>
                <a:lnTo>
                  <a:pt x="426720" y="146303"/>
                </a:lnTo>
                <a:lnTo>
                  <a:pt x="426720" y="145541"/>
                </a:lnTo>
                <a:lnTo>
                  <a:pt x="425958" y="144779"/>
                </a:lnTo>
                <a:close/>
              </a:path>
              <a:path w="575310" h="264794">
                <a:moveTo>
                  <a:pt x="57150" y="0"/>
                </a:moveTo>
                <a:lnTo>
                  <a:pt x="0" y="28955"/>
                </a:lnTo>
                <a:lnTo>
                  <a:pt x="57150" y="57150"/>
                </a:lnTo>
                <a:lnTo>
                  <a:pt x="57150" y="38274"/>
                </a:lnTo>
                <a:lnTo>
                  <a:pt x="47243" y="38100"/>
                </a:lnTo>
                <a:lnTo>
                  <a:pt x="47243" y="19050"/>
                </a:lnTo>
                <a:lnTo>
                  <a:pt x="57150" y="19050"/>
                </a:lnTo>
                <a:lnTo>
                  <a:pt x="57150" y="0"/>
                </a:lnTo>
                <a:close/>
              </a:path>
              <a:path w="575310" h="264794">
                <a:moveTo>
                  <a:pt x="47243" y="19050"/>
                </a:moveTo>
                <a:lnTo>
                  <a:pt x="47243" y="38100"/>
                </a:lnTo>
                <a:lnTo>
                  <a:pt x="57150" y="38274"/>
                </a:lnTo>
                <a:lnTo>
                  <a:pt x="57150" y="19217"/>
                </a:lnTo>
                <a:lnTo>
                  <a:pt x="47243" y="19050"/>
                </a:lnTo>
                <a:close/>
              </a:path>
              <a:path w="575310" h="264794">
                <a:moveTo>
                  <a:pt x="57150" y="19050"/>
                </a:moveTo>
                <a:lnTo>
                  <a:pt x="47243" y="19050"/>
                </a:lnTo>
                <a:lnTo>
                  <a:pt x="57150" y="19217"/>
                </a:lnTo>
                <a:lnTo>
                  <a:pt x="5715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6600" y="3541776"/>
            <a:ext cx="501015" cy="376555"/>
          </a:xfrm>
          <a:custGeom>
            <a:avLst/>
            <a:gdLst/>
            <a:ahLst/>
            <a:cxnLst/>
            <a:rect l="l" t="t" r="r" b="b"/>
            <a:pathLst>
              <a:path w="501014" h="376554">
                <a:moveTo>
                  <a:pt x="57150" y="319277"/>
                </a:moveTo>
                <a:lnTo>
                  <a:pt x="0" y="348234"/>
                </a:lnTo>
                <a:lnTo>
                  <a:pt x="57150" y="376427"/>
                </a:lnTo>
                <a:lnTo>
                  <a:pt x="57150" y="357377"/>
                </a:lnTo>
                <a:lnTo>
                  <a:pt x="48005" y="357377"/>
                </a:lnTo>
                <a:lnTo>
                  <a:pt x="47244" y="338327"/>
                </a:lnTo>
                <a:lnTo>
                  <a:pt x="57150" y="338215"/>
                </a:lnTo>
                <a:lnTo>
                  <a:pt x="57150" y="319277"/>
                </a:lnTo>
                <a:close/>
              </a:path>
              <a:path w="501014" h="376554">
                <a:moveTo>
                  <a:pt x="57150" y="338215"/>
                </a:moveTo>
                <a:lnTo>
                  <a:pt x="47244" y="338327"/>
                </a:lnTo>
                <a:lnTo>
                  <a:pt x="48005" y="357377"/>
                </a:lnTo>
                <a:lnTo>
                  <a:pt x="57150" y="357255"/>
                </a:lnTo>
                <a:lnTo>
                  <a:pt x="57150" y="338215"/>
                </a:lnTo>
                <a:close/>
              </a:path>
              <a:path w="501014" h="376554">
                <a:moveTo>
                  <a:pt x="57150" y="357255"/>
                </a:moveTo>
                <a:lnTo>
                  <a:pt x="48005" y="357377"/>
                </a:lnTo>
                <a:lnTo>
                  <a:pt x="57150" y="357377"/>
                </a:lnTo>
                <a:close/>
              </a:path>
              <a:path w="501014" h="376554">
                <a:moveTo>
                  <a:pt x="373379" y="134112"/>
                </a:moveTo>
                <a:lnTo>
                  <a:pt x="370332" y="134112"/>
                </a:lnTo>
                <a:lnTo>
                  <a:pt x="368046" y="135636"/>
                </a:lnTo>
                <a:lnTo>
                  <a:pt x="367284" y="135636"/>
                </a:lnTo>
                <a:lnTo>
                  <a:pt x="342742" y="165914"/>
                </a:lnTo>
                <a:lnTo>
                  <a:pt x="308190" y="220455"/>
                </a:lnTo>
                <a:lnTo>
                  <a:pt x="290322" y="250698"/>
                </a:lnTo>
                <a:lnTo>
                  <a:pt x="278750" y="260747"/>
                </a:lnTo>
                <a:lnTo>
                  <a:pt x="238505" y="289560"/>
                </a:lnTo>
                <a:lnTo>
                  <a:pt x="202256" y="310766"/>
                </a:lnTo>
                <a:lnTo>
                  <a:pt x="154943" y="328176"/>
                </a:lnTo>
                <a:lnTo>
                  <a:pt x="83996" y="337911"/>
                </a:lnTo>
                <a:lnTo>
                  <a:pt x="57150" y="338215"/>
                </a:lnTo>
                <a:lnTo>
                  <a:pt x="57150" y="357255"/>
                </a:lnTo>
                <a:lnTo>
                  <a:pt x="97929" y="356707"/>
                </a:lnTo>
                <a:lnTo>
                  <a:pt x="143947" y="350127"/>
                </a:lnTo>
                <a:lnTo>
                  <a:pt x="186851" y="337546"/>
                </a:lnTo>
                <a:lnTo>
                  <a:pt x="227434" y="318874"/>
                </a:lnTo>
                <a:lnTo>
                  <a:pt x="266486" y="294019"/>
                </a:lnTo>
                <a:lnTo>
                  <a:pt x="304800" y="262889"/>
                </a:lnTo>
                <a:lnTo>
                  <a:pt x="339528" y="205387"/>
                </a:lnTo>
                <a:lnTo>
                  <a:pt x="357160" y="178416"/>
                </a:lnTo>
                <a:lnTo>
                  <a:pt x="356615" y="178308"/>
                </a:lnTo>
                <a:lnTo>
                  <a:pt x="353567" y="175260"/>
                </a:lnTo>
                <a:lnTo>
                  <a:pt x="352805" y="172212"/>
                </a:lnTo>
                <a:lnTo>
                  <a:pt x="352044" y="171450"/>
                </a:lnTo>
                <a:lnTo>
                  <a:pt x="352044" y="166877"/>
                </a:lnTo>
                <a:lnTo>
                  <a:pt x="352805" y="165353"/>
                </a:lnTo>
                <a:lnTo>
                  <a:pt x="353567" y="162306"/>
                </a:lnTo>
                <a:lnTo>
                  <a:pt x="354329" y="160020"/>
                </a:lnTo>
                <a:lnTo>
                  <a:pt x="357377" y="154686"/>
                </a:lnTo>
                <a:lnTo>
                  <a:pt x="359270" y="149885"/>
                </a:lnTo>
                <a:lnTo>
                  <a:pt x="361378" y="146583"/>
                </a:lnTo>
                <a:lnTo>
                  <a:pt x="363474" y="141732"/>
                </a:lnTo>
                <a:lnTo>
                  <a:pt x="375431" y="141732"/>
                </a:lnTo>
                <a:lnTo>
                  <a:pt x="376242" y="140746"/>
                </a:lnTo>
                <a:lnTo>
                  <a:pt x="379193" y="136877"/>
                </a:lnTo>
                <a:lnTo>
                  <a:pt x="378713" y="136398"/>
                </a:lnTo>
                <a:lnTo>
                  <a:pt x="376427" y="135636"/>
                </a:lnTo>
                <a:lnTo>
                  <a:pt x="373379" y="134112"/>
                </a:lnTo>
                <a:close/>
              </a:path>
              <a:path w="501014" h="376554">
                <a:moveTo>
                  <a:pt x="368173" y="164249"/>
                </a:moveTo>
                <a:lnTo>
                  <a:pt x="357899" y="177286"/>
                </a:lnTo>
                <a:lnTo>
                  <a:pt x="357160" y="178416"/>
                </a:lnTo>
                <a:lnTo>
                  <a:pt x="360425" y="179070"/>
                </a:lnTo>
                <a:lnTo>
                  <a:pt x="364998" y="179070"/>
                </a:lnTo>
                <a:lnTo>
                  <a:pt x="367284" y="177546"/>
                </a:lnTo>
                <a:lnTo>
                  <a:pt x="368046" y="177546"/>
                </a:lnTo>
                <a:lnTo>
                  <a:pt x="368808" y="176784"/>
                </a:lnTo>
                <a:lnTo>
                  <a:pt x="369570" y="176784"/>
                </a:lnTo>
                <a:lnTo>
                  <a:pt x="369570" y="176022"/>
                </a:lnTo>
                <a:lnTo>
                  <a:pt x="374175" y="170687"/>
                </a:lnTo>
                <a:lnTo>
                  <a:pt x="371094" y="170687"/>
                </a:lnTo>
                <a:lnTo>
                  <a:pt x="371094" y="166877"/>
                </a:lnTo>
                <a:lnTo>
                  <a:pt x="368173" y="164249"/>
                </a:lnTo>
                <a:close/>
              </a:path>
              <a:path w="501014" h="376554">
                <a:moveTo>
                  <a:pt x="363474" y="141732"/>
                </a:moveTo>
                <a:lnTo>
                  <a:pt x="361378" y="146583"/>
                </a:lnTo>
                <a:lnTo>
                  <a:pt x="359270" y="149885"/>
                </a:lnTo>
                <a:lnTo>
                  <a:pt x="357377" y="154686"/>
                </a:lnTo>
                <a:lnTo>
                  <a:pt x="354329" y="160020"/>
                </a:lnTo>
                <a:lnTo>
                  <a:pt x="353567" y="162306"/>
                </a:lnTo>
                <a:lnTo>
                  <a:pt x="352805" y="165353"/>
                </a:lnTo>
                <a:lnTo>
                  <a:pt x="352044" y="166877"/>
                </a:lnTo>
                <a:lnTo>
                  <a:pt x="352044" y="171450"/>
                </a:lnTo>
                <a:lnTo>
                  <a:pt x="352805" y="172212"/>
                </a:lnTo>
                <a:lnTo>
                  <a:pt x="353567" y="175260"/>
                </a:lnTo>
                <a:lnTo>
                  <a:pt x="356615" y="178308"/>
                </a:lnTo>
                <a:lnTo>
                  <a:pt x="357160" y="178416"/>
                </a:lnTo>
                <a:lnTo>
                  <a:pt x="357899" y="177286"/>
                </a:lnTo>
                <a:lnTo>
                  <a:pt x="368173" y="164249"/>
                </a:lnTo>
                <a:lnTo>
                  <a:pt x="365167" y="161544"/>
                </a:lnTo>
                <a:lnTo>
                  <a:pt x="357377" y="161544"/>
                </a:lnTo>
                <a:lnTo>
                  <a:pt x="366210" y="152939"/>
                </a:lnTo>
                <a:lnTo>
                  <a:pt x="369475" y="148971"/>
                </a:lnTo>
                <a:lnTo>
                  <a:pt x="365188" y="147065"/>
                </a:lnTo>
                <a:lnTo>
                  <a:pt x="363474" y="147065"/>
                </a:lnTo>
                <a:lnTo>
                  <a:pt x="363474" y="141732"/>
                </a:lnTo>
                <a:close/>
              </a:path>
              <a:path w="501014" h="376554">
                <a:moveTo>
                  <a:pt x="372313" y="166115"/>
                </a:moveTo>
                <a:lnTo>
                  <a:pt x="371094" y="166115"/>
                </a:lnTo>
                <a:lnTo>
                  <a:pt x="371094" y="170687"/>
                </a:lnTo>
                <a:lnTo>
                  <a:pt x="374175" y="170687"/>
                </a:lnTo>
                <a:lnTo>
                  <a:pt x="375491" y="169163"/>
                </a:lnTo>
                <a:lnTo>
                  <a:pt x="371855" y="169163"/>
                </a:lnTo>
                <a:lnTo>
                  <a:pt x="371855" y="166877"/>
                </a:lnTo>
                <a:lnTo>
                  <a:pt x="372313" y="166115"/>
                </a:lnTo>
                <a:close/>
              </a:path>
              <a:path w="501014" h="376554">
                <a:moveTo>
                  <a:pt x="489965" y="0"/>
                </a:moveTo>
                <a:lnTo>
                  <a:pt x="462345" y="23780"/>
                </a:lnTo>
                <a:lnTo>
                  <a:pt x="436473" y="55592"/>
                </a:lnTo>
                <a:lnTo>
                  <a:pt x="412963" y="89516"/>
                </a:lnTo>
                <a:lnTo>
                  <a:pt x="392429" y="119634"/>
                </a:lnTo>
                <a:lnTo>
                  <a:pt x="385604" y="128473"/>
                </a:lnTo>
                <a:lnTo>
                  <a:pt x="379193" y="136877"/>
                </a:lnTo>
                <a:lnTo>
                  <a:pt x="381000" y="138684"/>
                </a:lnTo>
                <a:lnTo>
                  <a:pt x="381762" y="141732"/>
                </a:lnTo>
                <a:lnTo>
                  <a:pt x="382524" y="144018"/>
                </a:lnTo>
                <a:lnTo>
                  <a:pt x="382524" y="145541"/>
                </a:lnTo>
                <a:lnTo>
                  <a:pt x="381762" y="147065"/>
                </a:lnTo>
                <a:lnTo>
                  <a:pt x="381762" y="147827"/>
                </a:lnTo>
                <a:lnTo>
                  <a:pt x="381000" y="148589"/>
                </a:lnTo>
                <a:lnTo>
                  <a:pt x="381000" y="149351"/>
                </a:lnTo>
                <a:lnTo>
                  <a:pt x="380238" y="150875"/>
                </a:lnTo>
                <a:lnTo>
                  <a:pt x="379475" y="153162"/>
                </a:lnTo>
                <a:lnTo>
                  <a:pt x="376427" y="157734"/>
                </a:lnTo>
                <a:lnTo>
                  <a:pt x="374141" y="163068"/>
                </a:lnTo>
                <a:lnTo>
                  <a:pt x="371855" y="166877"/>
                </a:lnTo>
                <a:lnTo>
                  <a:pt x="371855" y="169163"/>
                </a:lnTo>
                <a:lnTo>
                  <a:pt x="375491" y="169163"/>
                </a:lnTo>
                <a:lnTo>
                  <a:pt x="403477" y="136755"/>
                </a:lnTo>
                <a:lnTo>
                  <a:pt x="433811" y="92592"/>
                </a:lnTo>
                <a:lnTo>
                  <a:pt x="464790" y="49949"/>
                </a:lnTo>
                <a:lnTo>
                  <a:pt x="500634" y="15239"/>
                </a:lnTo>
                <a:lnTo>
                  <a:pt x="489965" y="0"/>
                </a:lnTo>
                <a:close/>
              </a:path>
              <a:path w="501014" h="376554">
                <a:moveTo>
                  <a:pt x="380238" y="150875"/>
                </a:moveTo>
                <a:lnTo>
                  <a:pt x="378713" y="150875"/>
                </a:lnTo>
                <a:lnTo>
                  <a:pt x="368173" y="164249"/>
                </a:lnTo>
                <a:lnTo>
                  <a:pt x="371094" y="166877"/>
                </a:lnTo>
                <a:lnTo>
                  <a:pt x="371094" y="166115"/>
                </a:lnTo>
                <a:lnTo>
                  <a:pt x="372313" y="166115"/>
                </a:lnTo>
                <a:lnTo>
                  <a:pt x="374141" y="163068"/>
                </a:lnTo>
                <a:lnTo>
                  <a:pt x="376427" y="157734"/>
                </a:lnTo>
                <a:lnTo>
                  <a:pt x="379475" y="153162"/>
                </a:lnTo>
                <a:lnTo>
                  <a:pt x="380238" y="150875"/>
                </a:lnTo>
                <a:close/>
              </a:path>
              <a:path w="501014" h="376554">
                <a:moveTo>
                  <a:pt x="371507" y="160020"/>
                </a:moveTo>
                <a:lnTo>
                  <a:pt x="363474" y="160020"/>
                </a:lnTo>
                <a:lnTo>
                  <a:pt x="368173" y="164249"/>
                </a:lnTo>
                <a:lnTo>
                  <a:pt x="371507" y="160020"/>
                </a:lnTo>
                <a:close/>
              </a:path>
              <a:path w="501014" h="376554">
                <a:moveTo>
                  <a:pt x="369475" y="148971"/>
                </a:moveTo>
                <a:lnTo>
                  <a:pt x="366210" y="152939"/>
                </a:lnTo>
                <a:lnTo>
                  <a:pt x="357377" y="161544"/>
                </a:lnTo>
                <a:lnTo>
                  <a:pt x="358901" y="160782"/>
                </a:lnTo>
                <a:lnTo>
                  <a:pt x="360425" y="160782"/>
                </a:lnTo>
                <a:lnTo>
                  <a:pt x="363474" y="160020"/>
                </a:lnTo>
                <a:lnTo>
                  <a:pt x="371507" y="160020"/>
                </a:lnTo>
                <a:lnTo>
                  <a:pt x="377512" y="152400"/>
                </a:lnTo>
                <a:lnTo>
                  <a:pt x="376427" y="152400"/>
                </a:lnTo>
                <a:lnTo>
                  <a:pt x="376732" y="152196"/>
                </a:lnTo>
                <a:lnTo>
                  <a:pt x="369475" y="148971"/>
                </a:lnTo>
                <a:close/>
              </a:path>
              <a:path w="501014" h="376554">
                <a:moveTo>
                  <a:pt x="360425" y="160782"/>
                </a:moveTo>
                <a:lnTo>
                  <a:pt x="358901" y="160782"/>
                </a:lnTo>
                <a:lnTo>
                  <a:pt x="357377" y="161544"/>
                </a:lnTo>
                <a:lnTo>
                  <a:pt x="360425" y="160782"/>
                </a:lnTo>
                <a:close/>
              </a:path>
              <a:path w="501014" h="376554">
                <a:moveTo>
                  <a:pt x="363474" y="160020"/>
                </a:moveTo>
                <a:lnTo>
                  <a:pt x="357377" y="161544"/>
                </a:lnTo>
                <a:lnTo>
                  <a:pt x="365167" y="161544"/>
                </a:lnTo>
                <a:lnTo>
                  <a:pt x="363474" y="160020"/>
                </a:lnTo>
                <a:close/>
              </a:path>
              <a:path w="501014" h="376554">
                <a:moveTo>
                  <a:pt x="376732" y="152196"/>
                </a:moveTo>
                <a:lnTo>
                  <a:pt x="376427" y="152400"/>
                </a:lnTo>
                <a:lnTo>
                  <a:pt x="377189" y="152400"/>
                </a:lnTo>
                <a:lnTo>
                  <a:pt x="376732" y="152196"/>
                </a:lnTo>
                <a:close/>
              </a:path>
              <a:path w="501014" h="376554">
                <a:moveTo>
                  <a:pt x="378713" y="150875"/>
                </a:moveTo>
                <a:lnTo>
                  <a:pt x="376732" y="152196"/>
                </a:lnTo>
                <a:lnTo>
                  <a:pt x="377189" y="152400"/>
                </a:lnTo>
                <a:lnTo>
                  <a:pt x="377512" y="152400"/>
                </a:lnTo>
                <a:lnTo>
                  <a:pt x="378713" y="150875"/>
                </a:lnTo>
                <a:close/>
              </a:path>
              <a:path w="501014" h="376554">
                <a:moveTo>
                  <a:pt x="379193" y="136877"/>
                </a:moveTo>
                <a:lnTo>
                  <a:pt x="376242" y="140746"/>
                </a:lnTo>
                <a:lnTo>
                  <a:pt x="369475" y="148971"/>
                </a:lnTo>
                <a:lnTo>
                  <a:pt x="376732" y="152196"/>
                </a:lnTo>
                <a:lnTo>
                  <a:pt x="378713" y="150875"/>
                </a:lnTo>
                <a:lnTo>
                  <a:pt x="380238" y="150875"/>
                </a:lnTo>
                <a:lnTo>
                  <a:pt x="381000" y="149351"/>
                </a:lnTo>
                <a:lnTo>
                  <a:pt x="381000" y="148589"/>
                </a:lnTo>
                <a:lnTo>
                  <a:pt x="381762" y="147827"/>
                </a:lnTo>
                <a:lnTo>
                  <a:pt x="381762" y="147065"/>
                </a:lnTo>
                <a:lnTo>
                  <a:pt x="382524" y="145541"/>
                </a:lnTo>
                <a:lnTo>
                  <a:pt x="382524" y="144018"/>
                </a:lnTo>
                <a:lnTo>
                  <a:pt x="381762" y="141732"/>
                </a:lnTo>
                <a:lnTo>
                  <a:pt x="381000" y="138684"/>
                </a:lnTo>
                <a:lnTo>
                  <a:pt x="379193" y="136877"/>
                </a:lnTo>
                <a:close/>
              </a:path>
              <a:path w="501014" h="376554">
                <a:moveTo>
                  <a:pt x="375431" y="141732"/>
                </a:moveTo>
                <a:lnTo>
                  <a:pt x="363474" y="141732"/>
                </a:lnTo>
                <a:lnTo>
                  <a:pt x="363474" y="146303"/>
                </a:lnTo>
                <a:lnTo>
                  <a:pt x="369475" y="148971"/>
                </a:lnTo>
                <a:lnTo>
                  <a:pt x="375431" y="141732"/>
                </a:lnTo>
                <a:close/>
              </a:path>
              <a:path w="501014" h="376554">
                <a:moveTo>
                  <a:pt x="363474" y="146303"/>
                </a:moveTo>
                <a:lnTo>
                  <a:pt x="363474" y="147065"/>
                </a:lnTo>
                <a:lnTo>
                  <a:pt x="365188" y="147065"/>
                </a:lnTo>
                <a:lnTo>
                  <a:pt x="363474" y="1463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36014" y="1261110"/>
            <a:ext cx="1125220" cy="2540"/>
          </a:xfrm>
          <a:custGeom>
            <a:avLst/>
            <a:gdLst/>
            <a:ahLst/>
            <a:cxnLst/>
            <a:rect l="l" t="t" r="r" b="b"/>
            <a:pathLst>
              <a:path w="1125220" h="2540">
                <a:moveTo>
                  <a:pt x="0" y="2285"/>
                </a:moveTo>
                <a:lnTo>
                  <a:pt x="1124712" y="2285"/>
                </a:lnTo>
                <a:lnTo>
                  <a:pt x="1124712" y="0"/>
                </a:lnTo>
                <a:lnTo>
                  <a:pt x="0" y="0"/>
                </a:lnTo>
                <a:lnTo>
                  <a:pt x="0" y="2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36014" y="1416558"/>
            <a:ext cx="1125220" cy="2540"/>
          </a:xfrm>
          <a:custGeom>
            <a:avLst/>
            <a:gdLst/>
            <a:ahLst/>
            <a:cxnLst/>
            <a:rect l="l" t="t" r="r" b="b"/>
            <a:pathLst>
              <a:path w="1125220" h="2540">
                <a:moveTo>
                  <a:pt x="0" y="2286"/>
                </a:moveTo>
                <a:lnTo>
                  <a:pt x="1124712" y="2286"/>
                </a:lnTo>
                <a:lnTo>
                  <a:pt x="112471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12772" y="1240980"/>
            <a:ext cx="114617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105"/>
              </a:spcBef>
            </a:pPr>
            <a:r>
              <a:rPr dirty="0" sz="900" spc="10" i="1">
                <a:latin typeface="Times New Roman"/>
                <a:cs typeface="Times New Roman"/>
              </a:rPr>
              <a:t>p</a:t>
            </a:r>
            <a:r>
              <a:rPr dirty="0" sz="900" spc="10">
                <a:latin typeface="Times New Roman"/>
                <a:cs typeface="Times New Roman"/>
              </a:rPr>
              <a:t>(mpg</a:t>
            </a:r>
            <a:r>
              <a:rPr dirty="0" sz="900" spc="-9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|</a:t>
            </a:r>
            <a:r>
              <a:rPr dirty="0" sz="900" spc="-5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weight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>
                <a:latin typeface="Symbol"/>
                <a:cs typeface="Symbol"/>
              </a:rPr>
              <a:t>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4600)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36014" y="1261110"/>
            <a:ext cx="1125220" cy="158115"/>
          </a:xfrm>
          <a:custGeom>
            <a:avLst/>
            <a:gdLst/>
            <a:ahLst/>
            <a:cxnLst/>
            <a:rect l="l" t="t" r="r" b="b"/>
            <a:pathLst>
              <a:path w="1125220" h="158115">
                <a:moveTo>
                  <a:pt x="0" y="0"/>
                </a:moveTo>
                <a:lnTo>
                  <a:pt x="1124712" y="0"/>
                </a:lnTo>
                <a:lnTo>
                  <a:pt x="1124712" y="157733"/>
                </a:lnTo>
                <a:lnTo>
                  <a:pt x="0" y="157733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40585" y="2327910"/>
            <a:ext cx="1115695" cy="158115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025"/>
              </a:lnSpc>
            </a:pPr>
            <a:r>
              <a:rPr dirty="0" sz="900" spc="10" i="1">
                <a:latin typeface="Times New Roman"/>
                <a:cs typeface="Times New Roman"/>
              </a:rPr>
              <a:t>p</a:t>
            </a:r>
            <a:r>
              <a:rPr dirty="0" sz="900" spc="10">
                <a:latin typeface="Times New Roman"/>
                <a:cs typeface="Times New Roman"/>
              </a:rPr>
              <a:t>(mpg</a:t>
            </a:r>
            <a:r>
              <a:rPr dirty="0" sz="900" spc="-9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|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weight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Symbol"/>
                <a:cs typeface="Symbol"/>
              </a:rPr>
              <a:t>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3200)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4114" y="3394709"/>
            <a:ext cx="1125220" cy="158115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025"/>
              </a:lnSpc>
            </a:pPr>
            <a:r>
              <a:rPr dirty="0" sz="900" spc="10" i="1">
                <a:latin typeface="Times New Roman"/>
                <a:cs typeface="Times New Roman"/>
              </a:rPr>
              <a:t>p</a:t>
            </a:r>
            <a:r>
              <a:rPr dirty="0" sz="900" spc="10">
                <a:latin typeface="Times New Roman"/>
                <a:cs typeface="Times New Roman"/>
              </a:rPr>
              <a:t>(mpg</a:t>
            </a:r>
            <a:r>
              <a:rPr dirty="0" sz="900" spc="-9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|</a:t>
            </a:r>
            <a:r>
              <a:rPr dirty="0" sz="900" spc="-5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weight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Symbol"/>
                <a:cs typeface="Symbol"/>
              </a:rPr>
              <a:t>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2000)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3623" y="5380736"/>
            <a:ext cx="13950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Conditional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9811" y="5716013"/>
            <a:ext cx="15595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Distributions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07714" y="8143493"/>
            <a:ext cx="1643380" cy="506095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11175">
              <a:lnSpc>
                <a:spcPts val="1600"/>
              </a:lnSpc>
            </a:pPr>
            <a:r>
              <a:rPr dirty="0" sz="1400" spc="40" i="1">
                <a:latin typeface="Times New Roman"/>
                <a:cs typeface="Times New Roman"/>
              </a:rPr>
              <a:t>p</a:t>
            </a:r>
            <a:r>
              <a:rPr dirty="0" sz="1400" spc="40">
                <a:latin typeface="Times New Roman"/>
                <a:cs typeface="Times New Roman"/>
              </a:rPr>
              <a:t>(</a:t>
            </a:r>
            <a:r>
              <a:rPr dirty="0" sz="1400" spc="40" i="1">
                <a:latin typeface="Times New Roman"/>
                <a:cs typeface="Times New Roman"/>
              </a:rPr>
              <a:t>x </a:t>
            </a:r>
            <a:r>
              <a:rPr dirty="0" sz="1400" spc="-5">
                <a:latin typeface="Times New Roman"/>
                <a:cs typeface="Times New Roman"/>
              </a:rPr>
              <a:t>| </a:t>
            </a:r>
            <a:r>
              <a:rPr dirty="0" sz="1400" spc="15" i="1">
                <a:latin typeface="Times New Roman"/>
                <a:cs typeface="Times New Roman"/>
              </a:rPr>
              <a:t>y</a:t>
            </a:r>
            <a:r>
              <a:rPr dirty="0" sz="1400" spc="15">
                <a:latin typeface="Times New Roman"/>
                <a:cs typeface="Times New Roman"/>
              </a:rPr>
              <a:t>)</a:t>
            </a:r>
            <a:r>
              <a:rPr dirty="0" sz="1400" spc="-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  <a:p>
            <a:pPr marL="28575">
              <a:lnSpc>
                <a:spcPct val="100000"/>
              </a:lnSpc>
              <a:spcBef>
                <a:spcPts val="405"/>
              </a:spcBef>
            </a:pPr>
            <a:r>
              <a:rPr dirty="0" sz="1400" spc="-5">
                <a:latin typeface="Times New Roman"/>
                <a:cs typeface="Times New Roman"/>
              </a:rPr>
              <a:t>p.d.f. of </a:t>
            </a:r>
            <a:r>
              <a:rPr dirty="0" sz="1400" spc="-5" i="1">
                <a:latin typeface="Times New Roman"/>
                <a:cs typeface="Times New Roman"/>
              </a:rPr>
              <a:t>X </a:t>
            </a:r>
            <a:r>
              <a:rPr dirty="0" sz="1400" spc="-5">
                <a:latin typeface="Times New Roman"/>
                <a:cs typeface="Times New Roman"/>
              </a:rPr>
              <a:t>when </a:t>
            </a:r>
            <a:r>
              <a:rPr dirty="0" sz="1400" spc="-5" i="1">
                <a:latin typeface="Times New Roman"/>
                <a:cs typeface="Times New Roman"/>
              </a:rPr>
              <a:t>Y </a:t>
            </a:r>
            <a:r>
              <a:rPr dirty="0" sz="1400" spc="-5">
                <a:latin typeface="Symbol"/>
                <a:cs typeface="Symbol"/>
              </a:rPr>
              <a:t></a:t>
            </a:r>
            <a:r>
              <a:rPr dirty="0" sz="1400" spc="-16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52599" y="5554979"/>
            <a:ext cx="1640283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11523" y="6164579"/>
            <a:ext cx="2325562" cy="1935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71900" y="6812280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 h="0">
                <a:moveTo>
                  <a:pt x="0" y="0"/>
                </a:moveTo>
                <a:lnTo>
                  <a:pt x="1824227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14700" y="6064758"/>
            <a:ext cx="466090" cy="753110"/>
          </a:xfrm>
          <a:custGeom>
            <a:avLst/>
            <a:gdLst/>
            <a:ahLst/>
            <a:cxnLst/>
            <a:rect l="l" t="t" r="r" b="b"/>
            <a:pathLst>
              <a:path w="466089" h="753109">
                <a:moveTo>
                  <a:pt x="345778" y="407669"/>
                </a:moveTo>
                <a:lnTo>
                  <a:pt x="343662" y="407669"/>
                </a:lnTo>
                <a:lnTo>
                  <a:pt x="345283" y="420077"/>
                </a:lnTo>
                <a:lnTo>
                  <a:pt x="348133" y="433397"/>
                </a:lnTo>
                <a:lnTo>
                  <a:pt x="351225" y="446807"/>
                </a:lnTo>
                <a:lnTo>
                  <a:pt x="353567" y="459486"/>
                </a:lnTo>
                <a:lnTo>
                  <a:pt x="353567" y="460247"/>
                </a:lnTo>
                <a:lnTo>
                  <a:pt x="352805" y="461771"/>
                </a:lnTo>
                <a:lnTo>
                  <a:pt x="352805" y="463295"/>
                </a:lnTo>
                <a:lnTo>
                  <a:pt x="351282" y="465581"/>
                </a:lnTo>
                <a:lnTo>
                  <a:pt x="349163" y="467700"/>
                </a:lnTo>
                <a:lnTo>
                  <a:pt x="362585" y="508159"/>
                </a:lnTo>
                <a:lnTo>
                  <a:pt x="377484" y="558859"/>
                </a:lnTo>
                <a:lnTo>
                  <a:pt x="392213" y="609731"/>
                </a:lnTo>
                <a:lnTo>
                  <a:pt x="408115" y="659722"/>
                </a:lnTo>
                <a:lnTo>
                  <a:pt x="426535" y="707780"/>
                </a:lnTo>
                <a:lnTo>
                  <a:pt x="448817" y="752855"/>
                </a:lnTo>
                <a:lnTo>
                  <a:pt x="465582" y="742188"/>
                </a:lnTo>
                <a:lnTo>
                  <a:pt x="442452" y="695865"/>
                </a:lnTo>
                <a:lnTo>
                  <a:pt x="423897" y="647572"/>
                </a:lnTo>
                <a:lnTo>
                  <a:pt x="408292" y="598000"/>
                </a:lnTo>
                <a:lnTo>
                  <a:pt x="394013" y="547845"/>
                </a:lnTo>
                <a:lnTo>
                  <a:pt x="379437" y="497799"/>
                </a:lnTo>
                <a:lnTo>
                  <a:pt x="362940" y="448556"/>
                </a:lnTo>
                <a:lnTo>
                  <a:pt x="345778" y="407669"/>
                </a:lnTo>
                <a:close/>
              </a:path>
              <a:path w="466089" h="753109">
                <a:moveTo>
                  <a:pt x="57150" y="19669"/>
                </a:moveTo>
                <a:lnTo>
                  <a:pt x="57150" y="38698"/>
                </a:lnTo>
                <a:lnTo>
                  <a:pt x="80317" y="40097"/>
                </a:lnTo>
                <a:lnTo>
                  <a:pt x="110166" y="45872"/>
                </a:lnTo>
                <a:lnTo>
                  <a:pt x="164591" y="77724"/>
                </a:lnTo>
                <a:lnTo>
                  <a:pt x="193823" y="109026"/>
                </a:lnTo>
                <a:lnTo>
                  <a:pt x="223766" y="150437"/>
                </a:lnTo>
                <a:lnTo>
                  <a:pt x="250029" y="194163"/>
                </a:lnTo>
                <a:lnTo>
                  <a:pt x="268224" y="232409"/>
                </a:lnTo>
                <a:lnTo>
                  <a:pt x="278856" y="271695"/>
                </a:lnTo>
                <a:lnTo>
                  <a:pt x="287935" y="310657"/>
                </a:lnTo>
                <a:lnTo>
                  <a:pt x="297636" y="349738"/>
                </a:lnTo>
                <a:lnTo>
                  <a:pt x="310134" y="389381"/>
                </a:lnTo>
                <a:lnTo>
                  <a:pt x="314772" y="403281"/>
                </a:lnTo>
                <a:lnTo>
                  <a:pt x="319139" y="417261"/>
                </a:lnTo>
                <a:lnTo>
                  <a:pt x="323576" y="431208"/>
                </a:lnTo>
                <a:lnTo>
                  <a:pt x="328422" y="445007"/>
                </a:lnTo>
                <a:lnTo>
                  <a:pt x="329184" y="448817"/>
                </a:lnTo>
                <a:lnTo>
                  <a:pt x="330708" y="452627"/>
                </a:lnTo>
                <a:lnTo>
                  <a:pt x="331470" y="455675"/>
                </a:lnTo>
                <a:lnTo>
                  <a:pt x="332994" y="457962"/>
                </a:lnTo>
                <a:lnTo>
                  <a:pt x="333755" y="460247"/>
                </a:lnTo>
                <a:lnTo>
                  <a:pt x="334517" y="461771"/>
                </a:lnTo>
                <a:lnTo>
                  <a:pt x="334517" y="463295"/>
                </a:lnTo>
                <a:lnTo>
                  <a:pt x="335279" y="463295"/>
                </a:lnTo>
                <a:lnTo>
                  <a:pt x="335279" y="464057"/>
                </a:lnTo>
                <a:lnTo>
                  <a:pt x="336041" y="465581"/>
                </a:lnTo>
                <a:lnTo>
                  <a:pt x="337565" y="467105"/>
                </a:lnTo>
                <a:lnTo>
                  <a:pt x="338327" y="467105"/>
                </a:lnTo>
                <a:lnTo>
                  <a:pt x="340613" y="468629"/>
                </a:lnTo>
                <a:lnTo>
                  <a:pt x="343662" y="469391"/>
                </a:lnTo>
                <a:lnTo>
                  <a:pt x="346710" y="468629"/>
                </a:lnTo>
                <a:lnTo>
                  <a:pt x="348996" y="467867"/>
                </a:lnTo>
                <a:lnTo>
                  <a:pt x="349163" y="467700"/>
                </a:lnTo>
                <a:lnTo>
                  <a:pt x="346437" y="459486"/>
                </a:lnTo>
                <a:lnTo>
                  <a:pt x="334517" y="459486"/>
                </a:lnTo>
                <a:lnTo>
                  <a:pt x="331816" y="446280"/>
                </a:lnTo>
                <a:lnTo>
                  <a:pt x="328479" y="431996"/>
                </a:lnTo>
                <a:lnTo>
                  <a:pt x="325684" y="417741"/>
                </a:lnTo>
                <a:lnTo>
                  <a:pt x="324612" y="404621"/>
                </a:lnTo>
                <a:lnTo>
                  <a:pt x="324612" y="403097"/>
                </a:lnTo>
                <a:lnTo>
                  <a:pt x="325374" y="400812"/>
                </a:lnTo>
                <a:lnTo>
                  <a:pt x="326898" y="400050"/>
                </a:lnTo>
                <a:lnTo>
                  <a:pt x="326898" y="399288"/>
                </a:lnTo>
                <a:lnTo>
                  <a:pt x="329184" y="397001"/>
                </a:lnTo>
                <a:lnTo>
                  <a:pt x="332217" y="395788"/>
                </a:lnTo>
                <a:lnTo>
                  <a:pt x="328422" y="383286"/>
                </a:lnTo>
                <a:lnTo>
                  <a:pt x="315856" y="343778"/>
                </a:lnTo>
                <a:lnTo>
                  <a:pt x="305957" y="304780"/>
                </a:lnTo>
                <a:lnTo>
                  <a:pt x="296812" y="265792"/>
                </a:lnTo>
                <a:lnTo>
                  <a:pt x="286512" y="226313"/>
                </a:lnTo>
                <a:lnTo>
                  <a:pt x="262466" y="177374"/>
                </a:lnTo>
                <a:lnTo>
                  <a:pt x="233172" y="130301"/>
                </a:lnTo>
                <a:lnTo>
                  <a:pt x="207321" y="95092"/>
                </a:lnTo>
                <a:lnTo>
                  <a:pt x="177546" y="63245"/>
                </a:lnTo>
                <a:lnTo>
                  <a:pt x="117219" y="28417"/>
                </a:lnTo>
                <a:lnTo>
                  <a:pt x="84296" y="21510"/>
                </a:lnTo>
                <a:lnTo>
                  <a:pt x="57150" y="19669"/>
                </a:lnTo>
                <a:close/>
              </a:path>
              <a:path w="466089" h="753109">
                <a:moveTo>
                  <a:pt x="349154" y="452024"/>
                </a:moveTo>
                <a:lnTo>
                  <a:pt x="344006" y="453379"/>
                </a:lnTo>
                <a:lnTo>
                  <a:pt x="346171" y="458682"/>
                </a:lnTo>
                <a:lnTo>
                  <a:pt x="349163" y="467700"/>
                </a:lnTo>
                <a:lnTo>
                  <a:pt x="351282" y="465581"/>
                </a:lnTo>
                <a:lnTo>
                  <a:pt x="352805" y="463295"/>
                </a:lnTo>
                <a:lnTo>
                  <a:pt x="352805" y="461771"/>
                </a:lnTo>
                <a:lnTo>
                  <a:pt x="353567" y="460247"/>
                </a:lnTo>
                <a:lnTo>
                  <a:pt x="353567" y="459486"/>
                </a:lnTo>
                <a:lnTo>
                  <a:pt x="352723" y="454913"/>
                </a:lnTo>
                <a:lnTo>
                  <a:pt x="352044" y="454913"/>
                </a:lnTo>
                <a:lnTo>
                  <a:pt x="349154" y="452024"/>
                </a:lnTo>
                <a:close/>
              </a:path>
              <a:path w="466089" h="753109">
                <a:moveTo>
                  <a:pt x="332217" y="395788"/>
                </a:moveTo>
                <a:lnTo>
                  <a:pt x="329184" y="397001"/>
                </a:lnTo>
                <a:lnTo>
                  <a:pt x="326898" y="399288"/>
                </a:lnTo>
                <a:lnTo>
                  <a:pt x="326898" y="400050"/>
                </a:lnTo>
                <a:lnTo>
                  <a:pt x="325374" y="400812"/>
                </a:lnTo>
                <a:lnTo>
                  <a:pt x="324612" y="403097"/>
                </a:lnTo>
                <a:lnTo>
                  <a:pt x="324612" y="404621"/>
                </a:lnTo>
                <a:lnTo>
                  <a:pt x="325684" y="417741"/>
                </a:lnTo>
                <a:lnTo>
                  <a:pt x="328479" y="431996"/>
                </a:lnTo>
                <a:lnTo>
                  <a:pt x="331816" y="446280"/>
                </a:lnTo>
                <a:lnTo>
                  <a:pt x="334517" y="459486"/>
                </a:lnTo>
                <a:lnTo>
                  <a:pt x="335279" y="455675"/>
                </a:lnTo>
                <a:lnTo>
                  <a:pt x="344006" y="453379"/>
                </a:lnTo>
                <a:lnTo>
                  <a:pt x="326898" y="411479"/>
                </a:lnTo>
                <a:lnTo>
                  <a:pt x="337251" y="411479"/>
                </a:lnTo>
                <a:lnTo>
                  <a:pt x="332217" y="395788"/>
                </a:lnTo>
                <a:close/>
              </a:path>
              <a:path w="466089" h="753109">
                <a:moveTo>
                  <a:pt x="344006" y="453379"/>
                </a:moveTo>
                <a:lnTo>
                  <a:pt x="335279" y="455675"/>
                </a:lnTo>
                <a:lnTo>
                  <a:pt x="334517" y="459486"/>
                </a:lnTo>
                <a:lnTo>
                  <a:pt x="346437" y="459486"/>
                </a:lnTo>
                <a:lnTo>
                  <a:pt x="346171" y="458682"/>
                </a:lnTo>
                <a:lnTo>
                  <a:pt x="344006" y="453379"/>
                </a:lnTo>
                <a:close/>
              </a:path>
              <a:path w="466089" h="753109">
                <a:moveTo>
                  <a:pt x="351282" y="453389"/>
                </a:moveTo>
                <a:lnTo>
                  <a:pt x="351282" y="454151"/>
                </a:lnTo>
                <a:lnTo>
                  <a:pt x="352044" y="454913"/>
                </a:lnTo>
                <a:lnTo>
                  <a:pt x="351282" y="453389"/>
                </a:lnTo>
                <a:close/>
              </a:path>
              <a:path w="466089" h="753109">
                <a:moveTo>
                  <a:pt x="341375" y="411479"/>
                </a:moveTo>
                <a:lnTo>
                  <a:pt x="337621" y="412635"/>
                </a:lnTo>
                <a:lnTo>
                  <a:pt x="340486" y="421553"/>
                </a:lnTo>
                <a:lnTo>
                  <a:pt x="344424" y="434339"/>
                </a:lnTo>
                <a:lnTo>
                  <a:pt x="345948" y="438912"/>
                </a:lnTo>
                <a:lnTo>
                  <a:pt x="347472" y="442721"/>
                </a:lnTo>
                <a:lnTo>
                  <a:pt x="348234" y="445769"/>
                </a:lnTo>
                <a:lnTo>
                  <a:pt x="349758" y="448817"/>
                </a:lnTo>
                <a:lnTo>
                  <a:pt x="350520" y="451103"/>
                </a:lnTo>
                <a:lnTo>
                  <a:pt x="351282" y="452627"/>
                </a:lnTo>
                <a:lnTo>
                  <a:pt x="351282" y="453389"/>
                </a:lnTo>
                <a:lnTo>
                  <a:pt x="352044" y="454913"/>
                </a:lnTo>
                <a:lnTo>
                  <a:pt x="352723" y="454913"/>
                </a:lnTo>
                <a:lnTo>
                  <a:pt x="351225" y="446807"/>
                </a:lnTo>
                <a:lnTo>
                  <a:pt x="348133" y="433397"/>
                </a:lnTo>
                <a:lnTo>
                  <a:pt x="345283" y="420077"/>
                </a:lnTo>
                <a:lnTo>
                  <a:pt x="344259" y="412241"/>
                </a:lnTo>
                <a:lnTo>
                  <a:pt x="341375" y="412241"/>
                </a:lnTo>
                <a:lnTo>
                  <a:pt x="341375" y="411479"/>
                </a:lnTo>
                <a:close/>
              </a:path>
              <a:path w="466089" h="753109">
                <a:moveTo>
                  <a:pt x="350900" y="451865"/>
                </a:moveTo>
                <a:lnTo>
                  <a:pt x="349758" y="451865"/>
                </a:lnTo>
                <a:lnTo>
                  <a:pt x="349154" y="452024"/>
                </a:lnTo>
                <a:lnTo>
                  <a:pt x="351282" y="454151"/>
                </a:lnTo>
                <a:lnTo>
                  <a:pt x="351282" y="452627"/>
                </a:lnTo>
                <a:lnTo>
                  <a:pt x="350900" y="451865"/>
                </a:lnTo>
                <a:close/>
              </a:path>
              <a:path w="466089" h="753109">
                <a:moveTo>
                  <a:pt x="326898" y="411479"/>
                </a:moveTo>
                <a:lnTo>
                  <a:pt x="344006" y="453379"/>
                </a:lnTo>
                <a:lnTo>
                  <a:pt x="349154" y="452024"/>
                </a:lnTo>
                <a:lnTo>
                  <a:pt x="348996" y="451865"/>
                </a:lnTo>
                <a:lnTo>
                  <a:pt x="350900" y="451865"/>
                </a:lnTo>
                <a:lnTo>
                  <a:pt x="350520" y="451103"/>
                </a:lnTo>
                <a:lnTo>
                  <a:pt x="349758" y="448817"/>
                </a:lnTo>
                <a:lnTo>
                  <a:pt x="348234" y="445769"/>
                </a:lnTo>
                <a:lnTo>
                  <a:pt x="347472" y="442721"/>
                </a:lnTo>
                <a:lnTo>
                  <a:pt x="345948" y="438912"/>
                </a:lnTo>
                <a:lnTo>
                  <a:pt x="344424" y="434339"/>
                </a:lnTo>
                <a:lnTo>
                  <a:pt x="340486" y="421553"/>
                </a:lnTo>
                <a:lnTo>
                  <a:pt x="338229" y="414527"/>
                </a:lnTo>
                <a:lnTo>
                  <a:pt x="331470" y="414527"/>
                </a:lnTo>
                <a:lnTo>
                  <a:pt x="331941" y="414382"/>
                </a:lnTo>
                <a:lnTo>
                  <a:pt x="329184" y="413003"/>
                </a:lnTo>
                <a:lnTo>
                  <a:pt x="328422" y="413003"/>
                </a:lnTo>
                <a:lnTo>
                  <a:pt x="326898" y="411479"/>
                </a:lnTo>
                <a:close/>
              </a:path>
              <a:path w="466089" h="753109">
                <a:moveTo>
                  <a:pt x="349758" y="451865"/>
                </a:moveTo>
                <a:lnTo>
                  <a:pt x="348996" y="451865"/>
                </a:lnTo>
                <a:lnTo>
                  <a:pt x="349154" y="452024"/>
                </a:lnTo>
                <a:lnTo>
                  <a:pt x="349758" y="451865"/>
                </a:lnTo>
                <a:close/>
              </a:path>
              <a:path w="466089" h="753109">
                <a:moveTo>
                  <a:pt x="331941" y="414382"/>
                </a:moveTo>
                <a:lnTo>
                  <a:pt x="331470" y="414527"/>
                </a:lnTo>
                <a:lnTo>
                  <a:pt x="332232" y="414527"/>
                </a:lnTo>
                <a:lnTo>
                  <a:pt x="331941" y="414382"/>
                </a:lnTo>
                <a:close/>
              </a:path>
              <a:path w="466089" h="753109">
                <a:moveTo>
                  <a:pt x="337621" y="412635"/>
                </a:moveTo>
                <a:lnTo>
                  <a:pt x="331941" y="414382"/>
                </a:lnTo>
                <a:lnTo>
                  <a:pt x="332232" y="414527"/>
                </a:lnTo>
                <a:lnTo>
                  <a:pt x="338229" y="414527"/>
                </a:lnTo>
                <a:lnTo>
                  <a:pt x="337621" y="412635"/>
                </a:lnTo>
                <a:close/>
              </a:path>
              <a:path w="466089" h="753109">
                <a:moveTo>
                  <a:pt x="337251" y="411479"/>
                </a:moveTo>
                <a:lnTo>
                  <a:pt x="326898" y="411479"/>
                </a:lnTo>
                <a:lnTo>
                  <a:pt x="327660" y="412241"/>
                </a:lnTo>
                <a:lnTo>
                  <a:pt x="331941" y="414382"/>
                </a:lnTo>
                <a:lnTo>
                  <a:pt x="337621" y="412635"/>
                </a:lnTo>
                <a:lnTo>
                  <a:pt x="337251" y="411479"/>
                </a:lnTo>
                <a:close/>
              </a:path>
              <a:path w="466089" h="753109">
                <a:moveTo>
                  <a:pt x="327660" y="412241"/>
                </a:moveTo>
                <a:lnTo>
                  <a:pt x="328422" y="413003"/>
                </a:lnTo>
                <a:lnTo>
                  <a:pt x="329184" y="413003"/>
                </a:lnTo>
                <a:lnTo>
                  <a:pt x="327660" y="412241"/>
                </a:lnTo>
                <a:close/>
              </a:path>
              <a:path w="466089" h="753109">
                <a:moveTo>
                  <a:pt x="332994" y="395477"/>
                </a:moveTo>
                <a:lnTo>
                  <a:pt x="332217" y="395788"/>
                </a:lnTo>
                <a:lnTo>
                  <a:pt x="337621" y="412635"/>
                </a:lnTo>
                <a:lnTo>
                  <a:pt x="341375" y="411479"/>
                </a:lnTo>
                <a:lnTo>
                  <a:pt x="341756" y="411479"/>
                </a:lnTo>
                <a:lnTo>
                  <a:pt x="343662" y="407669"/>
                </a:lnTo>
                <a:lnTo>
                  <a:pt x="345778" y="407669"/>
                </a:lnTo>
                <a:lnTo>
                  <a:pt x="342900" y="400812"/>
                </a:lnTo>
                <a:lnTo>
                  <a:pt x="339851" y="397763"/>
                </a:lnTo>
                <a:lnTo>
                  <a:pt x="336803" y="396239"/>
                </a:lnTo>
                <a:lnTo>
                  <a:pt x="332994" y="395477"/>
                </a:lnTo>
                <a:close/>
              </a:path>
              <a:path w="466089" h="753109">
                <a:moveTo>
                  <a:pt x="341756" y="411479"/>
                </a:moveTo>
                <a:lnTo>
                  <a:pt x="341375" y="411479"/>
                </a:lnTo>
                <a:lnTo>
                  <a:pt x="341375" y="412241"/>
                </a:lnTo>
                <a:lnTo>
                  <a:pt x="341756" y="411479"/>
                </a:lnTo>
                <a:close/>
              </a:path>
              <a:path w="466089" h="753109">
                <a:moveTo>
                  <a:pt x="343662" y="407669"/>
                </a:moveTo>
                <a:lnTo>
                  <a:pt x="341375" y="412241"/>
                </a:lnTo>
                <a:lnTo>
                  <a:pt x="344259" y="412241"/>
                </a:lnTo>
                <a:lnTo>
                  <a:pt x="343662" y="407669"/>
                </a:lnTo>
                <a:close/>
              </a:path>
              <a:path w="466089" h="753109">
                <a:moveTo>
                  <a:pt x="57150" y="0"/>
                </a:moveTo>
                <a:lnTo>
                  <a:pt x="0" y="28193"/>
                </a:lnTo>
                <a:lnTo>
                  <a:pt x="57150" y="57150"/>
                </a:lnTo>
                <a:lnTo>
                  <a:pt x="57150" y="38698"/>
                </a:lnTo>
                <a:lnTo>
                  <a:pt x="47244" y="38100"/>
                </a:lnTo>
                <a:lnTo>
                  <a:pt x="48005" y="19050"/>
                </a:lnTo>
                <a:lnTo>
                  <a:pt x="57150" y="19050"/>
                </a:lnTo>
                <a:lnTo>
                  <a:pt x="57150" y="0"/>
                </a:lnTo>
                <a:close/>
              </a:path>
              <a:path w="466089" h="753109">
                <a:moveTo>
                  <a:pt x="48005" y="19050"/>
                </a:moveTo>
                <a:lnTo>
                  <a:pt x="47244" y="38100"/>
                </a:lnTo>
                <a:lnTo>
                  <a:pt x="57150" y="38698"/>
                </a:lnTo>
                <a:lnTo>
                  <a:pt x="57150" y="19669"/>
                </a:lnTo>
                <a:lnTo>
                  <a:pt x="48005" y="19050"/>
                </a:lnTo>
                <a:close/>
              </a:path>
              <a:path w="466089" h="753109">
                <a:moveTo>
                  <a:pt x="57150" y="19050"/>
                </a:moveTo>
                <a:lnTo>
                  <a:pt x="48005" y="19050"/>
                </a:lnTo>
                <a:lnTo>
                  <a:pt x="57150" y="19669"/>
                </a:lnTo>
                <a:lnTo>
                  <a:pt x="5715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36014" y="5438394"/>
            <a:ext cx="1125220" cy="2540"/>
          </a:xfrm>
          <a:custGeom>
            <a:avLst/>
            <a:gdLst/>
            <a:ahLst/>
            <a:cxnLst/>
            <a:rect l="l" t="t" r="r" b="b"/>
            <a:pathLst>
              <a:path w="1125220" h="2539">
                <a:moveTo>
                  <a:pt x="0" y="2286"/>
                </a:moveTo>
                <a:lnTo>
                  <a:pt x="1124712" y="2286"/>
                </a:lnTo>
                <a:lnTo>
                  <a:pt x="112471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36014" y="5593841"/>
            <a:ext cx="1125220" cy="2540"/>
          </a:xfrm>
          <a:custGeom>
            <a:avLst/>
            <a:gdLst/>
            <a:ahLst/>
            <a:cxnLst/>
            <a:rect l="l" t="t" r="r" b="b"/>
            <a:pathLst>
              <a:path w="1125220" h="2539">
                <a:moveTo>
                  <a:pt x="0" y="2286"/>
                </a:moveTo>
                <a:lnTo>
                  <a:pt x="1124712" y="2286"/>
                </a:lnTo>
                <a:lnTo>
                  <a:pt x="112471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612772" y="5418264"/>
            <a:ext cx="114617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105"/>
              </a:spcBef>
            </a:pPr>
            <a:r>
              <a:rPr dirty="0" sz="900" spc="10" i="1">
                <a:latin typeface="Times New Roman"/>
                <a:cs typeface="Times New Roman"/>
              </a:rPr>
              <a:t>p</a:t>
            </a:r>
            <a:r>
              <a:rPr dirty="0" sz="900" spc="10">
                <a:latin typeface="Times New Roman"/>
                <a:cs typeface="Times New Roman"/>
              </a:rPr>
              <a:t>(mpg</a:t>
            </a:r>
            <a:r>
              <a:rPr dirty="0" sz="900" spc="-9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|</a:t>
            </a:r>
            <a:r>
              <a:rPr dirty="0" sz="900" spc="-5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weight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>
                <a:latin typeface="Symbol"/>
                <a:cs typeface="Symbol"/>
              </a:rPr>
              <a:t>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4600)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36014" y="5438394"/>
            <a:ext cx="1125220" cy="158115"/>
          </a:xfrm>
          <a:custGeom>
            <a:avLst/>
            <a:gdLst/>
            <a:ahLst/>
            <a:cxnLst/>
            <a:rect l="l" t="t" r="r" b="b"/>
            <a:pathLst>
              <a:path w="1125220" h="158114">
                <a:moveTo>
                  <a:pt x="0" y="0"/>
                </a:moveTo>
                <a:lnTo>
                  <a:pt x="1124712" y="0"/>
                </a:lnTo>
                <a:lnTo>
                  <a:pt x="1124712" y="157734"/>
                </a:lnTo>
                <a:lnTo>
                  <a:pt x="0" y="157734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66238" y="6979157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4" h="0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7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764013" y="6971514"/>
            <a:ext cx="34226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15" i="1">
                <a:latin typeface="Times New Roman"/>
                <a:cs typeface="Times New Roman"/>
              </a:rPr>
              <a:t>p</a:t>
            </a:r>
            <a:r>
              <a:rPr dirty="0" sz="1400" spc="15">
                <a:latin typeface="Times New Roman"/>
                <a:cs typeface="Times New Roman"/>
              </a:rPr>
              <a:t>(</a:t>
            </a:r>
            <a:r>
              <a:rPr dirty="0" sz="1400" spc="-254">
                <a:latin typeface="Times New Roman"/>
                <a:cs typeface="Times New Roman"/>
              </a:rPr>
              <a:t> </a:t>
            </a:r>
            <a:r>
              <a:rPr dirty="0" sz="1400" spc="20" i="1">
                <a:latin typeface="Times New Roman"/>
                <a:cs typeface="Times New Roman"/>
              </a:rPr>
              <a:t>y</a:t>
            </a:r>
            <a:r>
              <a:rPr dirty="0" sz="1400" spc="2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46124" y="6833583"/>
            <a:ext cx="126238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35" i="1">
                <a:latin typeface="Times New Roman"/>
                <a:cs typeface="Times New Roman"/>
              </a:rPr>
              <a:t>p</a:t>
            </a:r>
            <a:r>
              <a:rPr dirty="0" sz="1400" spc="35">
                <a:latin typeface="Times New Roman"/>
                <a:cs typeface="Times New Roman"/>
              </a:rPr>
              <a:t>(</a:t>
            </a:r>
            <a:r>
              <a:rPr dirty="0" sz="1400" spc="35" i="1">
                <a:latin typeface="Times New Roman"/>
                <a:cs typeface="Times New Roman"/>
              </a:rPr>
              <a:t>x </a:t>
            </a:r>
            <a:r>
              <a:rPr dirty="0" sz="1400" spc="-5">
                <a:latin typeface="Times New Roman"/>
                <a:cs typeface="Times New Roman"/>
              </a:rPr>
              <a:t>| </a:t>
            </a:r>
            <a:r>
              <a:rPr dirty="0" sz="1400" spc="20" i="1">
                <a:latin typeface="Times New Roman"/>
                <a:cs typeface="Times New Roman"/>
              </a:rPr>
              <a:t>y</a:t>
            </a:r>
            <a:r>
              <a:rPr dirty="0" sz="1400" spc="20">
                <a:latin typeface="Times New Roman"/>
                <a:cs typeface="Times New Roman"/>
              </a:rPr>
              <a:t>) </a:t>
            </a:r>
            <a:r>
              <a:rPr dirty="0" sz="1400" spc="-5">
                <a:latin typeface="Symbol"/>
                <a:cs typeface="Symbol"/>
              </a:rPr>
              <a:t>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baseline="35714" sz="2100" spc="44" i="1">
                <a:latin typeface="Times New Roman"/>
                <a:cs typeface="Times New Roman"/>
              </a:rPr>
              <a:t>p</a:t>
            </a:r>
            <a:r>
              <a:rPr dirty="0" baseline="35714" sz="2100" spc="44">
                <a:latin typeface="Times New Roman"/>
                <a:cs typeface="Times New Roman"/>
              </a:rPr>
              <a:t>(</a:t>
            </a:r>
            <a:r>
              <a:rPr dirty="0" baseline="35714" sz="2100" spc="44" i="1">
                <a:latin typeface="Times New Roman"/>
                <a:cs typeface="Times New Roman"/>
              </a:rPr>
              <a:t>x</a:t>
            </a:r>
            <a:r>
              <a:rPr dirty="0" baseline="35714" sz="2100" spc="44">
                <a:latin typeface="Times New Roman"/>
                <a:cs typeface="Times New Roman"/>
              </a:rPr>
              <a:t>,</a:t>
            </a:r>
            <a:r>
              <a:rPr dirty="0" baseline="35714" sz="2100" spc="-22">
                <a:latin typeface="Times New Roman"/>
                <a:cs typeface="Times New Roman"/>
              </a:rPr>
              <a:t> </a:t>
            </a:r>
            <a:r>
              <a:rPr dirty="0" baseline="35714" sz="2100" spc="30" i="1">
                <a:latin typeface="Times New Roman"/>
                <a:cs typeface="Times New Roman"/>
              </a:rPr>
              <a:t>y</a:t>
            </a:r>
            <a:r>
              <a:rPr dirty="0" baseline="35714" sz="2100" spc="30">
                <a:latin typeface="Times New Roman"/>
                <a:cs typeface="Times New Roman"/>
              </a:rPr>
              <a:t>)</a:t>
            </a:r>
            <a:endParaRPr baseline="35714" sz="2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33194" y="6740652"/>
            <a:ext cx="1276350" cy="491490"/>
          </a:xfrm>
          <a:custGeom>
            <a:avLst/>
            <a:gdLst/>
            <a:ahLst/>
            <a:cxnLst/>
            <a:rect l="l" t="t" r="r" b="b"/>
            <a:pathLst>
              <a:path w="1276350" h="491490">
                <a:moveTo>
                  <a:pt x="0" y="0"/>
                </a:moveTo>
                <a:lnTo>
                  <a:pt x="1276350" y="0"/>
                </a:lnTo>
                <a:lnTo>
                  <a:pt x="1276350" y="491489"/>
                </a:lnTo>
                <a:lnTo>
                  <a:pt x="0" y="49148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81200" y="7182611"/>
            <a:ext cx="1143000" cy="810895"/>
          </a:xfrm>
          <a:custGeom>
            <a:avLst/>
            <a:gdLst/>
            <a:ahLst/>
            <a:cxnLst/>
            <a:rect l="l" t="t" r="r" b="b"/>
            <a:pathLst>
              <a:path w="1143000" h="810895">
                <a:moveTo>
                  <a:pt x="1143000" y="353568"/>
                </a:moveTo>
                <a:lnTo>
                  <a:pt x="0" y="353568"/>
                </a:lnTo>
                <a:lnTo>
                  <a:pt x="0" y="810768"/>
                </a:lnTo>
                <a:lnTo>
                  <a:pt x="1143000" y="810768"/>
                </a:lnTo>
                <a:lnTo>
                  <a:pt x="1143000" y="353568"/>
                </a:lnTo>
                <a:close/>
              </a:path>
              <a:path w="1143000" h="810895">
                <a:moveTo>
                  <a:pt x="559307" y="0"/>
                </a:moveTo>
                <a:lnTo>
                  <a:pt x="190500" y="353568"/>
                </a:lnTo>
                <a:lnTo>
                  <a:pt x="476250" y="353568"/>
                </a:lnTo>
                <a:lnTo>
                  <a:pt x="559307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81200" y="7182611"/>
            <a:ext cx="1143000" cy="810895"/>
          </a:xfrm>
          <a:custGeom>
            <a:avLst/>
            <a:gdLst/>
            <a:ahLst/>
            <a:cxnLst/>
            <a:rect l="l" t="t" r="r" b="b"/>
            <a:pathLst>
              <a:path w="1143000" h="810895">
                <a:moveTo>
                  <a:pt x="0" y="353568"/>
                </a:moveTo>
                <a:lnTo>
                  <a:pt x="0" y="810768"/>
                </a:lnTo>
                <a:lnTo>
                  <a:pt x="1143000" y="810768"/>
                </a:lnTo>
                <a:lnTo>
                  <a:pt x="1143000" y="353568"/>
                </a:lnTo>
                <a:lnTo>
                  <a:pt x="476250" y="353568"/>
                </a:lnTo>
                <a:lnTo>
                  <a:pt x="559307" y="0"/>
                </a:lnTo>
                <a:lnTo>
                  <a:pt x="190500" y="353568"/>
                </a:lnTo>
                <a:lnTo>
                  <a:pt x="0" y="3535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384551" y="7675118"/>
            <a:ext cx="3352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Why?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81940" rIns="0" bIns="0" rtlCol="0" vert="horz">
            <a:spAutoFit/>
          </a:bodyPr>
          <a:lstStyle/>
          <a:p>
            <a:pPr algn="ctr" marR="69850">
              <a:lnSpc>
                <a:spcPct val="100000"/>
              </a:lnSpc>
              <a:spcBef>
                <a:spcPts val="222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Independence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Revisited</a:t>
            </a:r>
            <a:endParaRPr sz="2200">
              <a:latin typeface="Tahoma"/>
              <a:cs typeface="Tahoma"/>
            </a:endParaRPr>
          </a:p>
          <a:p>
            <a:pPr algn="ctr" marL="24765">
              <a:lnSpc>
                <a:spcPct val="100000"/>
              </a:lnSpc>
              <a:spcBef>
                <a:spcPts val="950"/>
              </a:spcBef>
            </a:pPr>
            <a:r>
              <a:rPr dirty="0" sz="1950" spc="15" i="1">
                <a:latin typeface="Times New Roman"/>
                <a:cs typeface="Times New Roman"/>
              </a:rPr>
              <a:t>X</a:t>
            </a:r>
            <a:r>
              <a:rPr dirty="0" sz="1950" spc="275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Symbol"/>
                <a:cs typeface="Symbol"/>
              </a:rPr>
              <a:t></a:t>
            </a:r>
            <a:r>
              <a:rPr dirty="0" sz="1950" spc="-16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Y</a:t>
            </a:r>
            <a:r>
              <a:rPr dirty="0" sz="1950" spc="8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iff</a:t>
            </a:r>
            <a:r>
              <a:rPr dirty="0" sz="1950" spc="10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Symbol"/>
                <a:cs typeface="Symbol"/>
              </a:rPr>
              <a:t></a:t>
            </a:r>
            <a:r>
              <a:rPr dirty="0" sz="1950" spc="5">
                <a:latin typeface="Times New Roman"/>
                <a:cs typeface="Times New Roman"/>
              </a:rPr>
              <a:t>x,</a:t>
            </a:r>
            <a:r>
              <a:rPr dirty="0" sz="1950" spc="-18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y</a:t>
            </a:r>
            <a:r>
              <a:rPr dirty="0" sz="1950" spc="-18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: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40" i="1">
                <a:latin typeface="Times New Roman"/>
                <a:cs typeface="Times New Roman"/>
              </a:rPr>
              <a:t>p</a:t>
            </a:r>
            <a:r>
              <a:rPr dirty="0" sz="1950" spc="40">
                <a:latin typeface="Times New Roman"/>
                <a:cs typeface="Times New Roman"/>
              </a:rPr>
              <a:t>(</a:t>
            </a:r>
            <a:r>
              <a:rPr dirty="0" sz="1950" spc="-350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x</a:t>
            </a:r>
            <a:r>
              <a:rPr dirty="0" sz="1950" spc="15">
                <a:latin typeface="Times New Roman"/>
                <a:cs typeface="Times New Roman"/>
              </a:rPr>
              <a:t>,</a:t>
            </a:r>
            <a:r>
              <a:rPr dirty="0" sz="1950" spc="-65">
                <a:latin typeface="Times New Roman"/>
                <a:cs typeface="Times New Roman"/>
              </a:rPr>
              <a:t> </a:t>
            </a:r>
            <a:r>
              <a:rPr dirty="0" sz="1950" spc="45" i="1">
                <a:latin typeface="Times New Roman"/>
                <a:cs typeface="Times New Roman"/>
              </a:rPr>
              <a:t>y</a:t>
            </a:r>
            <a:r>
              <a:rPr dirty="0" sz="1950" spc="45">
                <a:latin typeface="Times New Roman"/>
                <a:cs typeface="Times New Roman"/>
              </a:rPr>
              <a:t>)</a:t>
            </a:r>
            <a:r>
              <a:rPr dirty="0" sz="1950" spc="-4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215">
                <a:latin typeface="Times New Roman"/>
                <a:cs typeface="Times New Roman"/>
              </a:rPr>
              <a:t> </a:t>
            </a:r>
            <a:r>
              <a:rPr dirty="0" sz="1950" spc="70" i="1">
                <a:latin typeface="Times New Roman"/>
                <a:cs typeface="Times New Roman"/>
              </a:rPr>
              <a:t>p</a:t>
            </a:r>
            <a:r>
              <a:rPr dirty="0" sz="1950" spc="70">
                <a:latin typeface="Times New Roman"/>
                <a:cs typeface="Times New Roman"/>
              </a:rPr>
              <a:t>(</a:t>
            </a:r>
            <a:r>
              <a:rPr dirty="0" sz="1950" spc="70" i="1">
                <a:latin typeface="Times New Roman"/>
                <a:cs typeface="Times New Roman"/>
              </a:rPr>
              <a:t>x</a:t>
            </a:r>
            <a:r>
              <a:rPr dirty="0" sz="1950" spc="70">
                <a:latin typeface="Times New Roman"/>
                <a:cs typeface="Times New Roman"/>
              </a:rPr>
              <a:t>)</a:t>
            </a:r>
            <a:r>
              <a:rPr dirty="0" sz="1950" spc="-195">
                <a:latin typeface="Times New Roman"/>
                <a:cs typeface="Times New Roman"/>
              </a:rPr>
              <a:t> </a:t>
            </a:r>
            <a:r>
              <a:rPr dirty="0" sz="1950" spc="40" i="1">
                <a:latin typeface="Times New Roman"/>
                <a:cs typeface="Times New Roman"/>
              </a:rPr>
              <a:t>p</a:t>
            </a:r>
            <a:r>
              <a:rPr dirty="0" sz="1950" spc="40">
                <a:latin typeface="Times New Roman"/>
                <a:cs typeface="Times New Roman"/>
              </a:rPr>
              <a:t>(</a:t>
            </a:r>
            <a:r>
              <a:rPr dirty="0" sz="1950" spc="-254">
                <a:latin typeface="Times New Roman"/>
                <a:cs typeface="Times New Roman"/>
              </a:rPr>
              <a:t> </a:t>
            </a:r>
            <a:r>
              <a:rPr dirty="0" sz="1950" spc="45" i="1">
                <a:latin typeface="Times New Roman"/>
                <a:cs typeface="Times New Roman"/>
              </a:rPr>
              <a:t>y</a:t>
            </a:r>
            <a:r>
              <a:rPr dirty="0" sz="1950" spc="4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1575"/>
              </a:spcBef>
            </a:pPr>
            <a:r>
              <a:rPr dirty="0" sz="1000">
                <a:latin typeface="Tahoma"/>
                <a:cs typeface="Tahoma"/>
              </a:rPr>
              <a:t>It’s easy to prove that </a:t>
            </a:r>
            <a:r>
              <a:rPr dirty="0" sz="1000" spc="-5">
                <a:latin typeface="Tahoma"/>
                <a:cs typeface="Tahoma"/>
              </a:rPr>
              <a:t>these statements </a:t>
            </a:r>
            <a:r>
              <a:rPr dirty="0" sz="1000">
                <a:latin typeface="Tahoma"/>
                <a:cs typeface="Tahoma"/>
              </a:rPr>
              <a:t>are </a:t>
            </a:r>
            <a:r>
              <a:rPr dirty="0" sz="1000" spc="-5">
                <a:latin typeface="Tahoma"/>
                <a:cs typeface="Tahoma"/>
              </a:rPr>
              <a:t>equivalent…</a:t>
            </a:r>
            <a:endParaRPr sz="1000">
              <a:latin typeface="Tahoma"/>
              <a:cs typeface="Tahoma"/>
            </a:endParaRPr>
          </a:p>
          <a:p>
            <a:pPr algn="ctr" marL="89535">
              <a:lnSpc>
                <a:spcPct val="100000"/>
              </a:lnSpc>
              <a:spcBef>
                <a:spcPts val="335"/>
              </a:spcBef>
            </a:pPr>
            <a:r>
              <a:rPr dirty="0" sz="1800" spc="5">
                <a:latin typeface="Symbol"/>
                <a:cs typeface="Symbol"/>
              </a:rPr>
              <a:t></a:t>
            </a:r>
            <a:r>
              <a:rPr dirty="0" sz="1800" spc="5">
                <a:latin typeface="Times New Roman"/>
                <a:cs typeface="Times New Roman"/>
              </a:rPr>
              <a:t>x,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y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Times New Roman"/>
                <a:cs typeface="Times New Roman"/>
              </a:rPr>
              <a:t>p</a:t>
            </a:r>
            <a:r>
              <a:rPr dirty="0" sz="1800" spc="40">
                <a:latin typeface="Times New Roman"/>
                <a:cs typeface="Times New Roman"/>
              </a:rPr>
              <a:t>(</a:t>
            </a:r>
            <a:r>
              <a:rPr dirty="0" sz="1800" spc="-320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x</a:t>
            </a:r>
            <a:r>
              <a:rPr dirty="0" sz="1800" spc="15">
                <a:latin typeface="Times New Roman"/>
                <a:cs typeface="Times New Roman"/>
              </a:rPr>
              <a:t>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45" i="1">
                <a:latin typeface="Times New Roman"/>
                <a:cs typeface="Times New Roman"/>
              </a:rPr>
              <a:t>y</a:t>
            </a:r>
            <a:r>
              <a:rPr dirty="0" sz="1800" spc="45">
                <a:latin typeface="Times New Roman"/>
                <a:cs typeface="Times New Roman"/>
              </a:rPr>
              <a:t>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70" i="1">
                <a:latin typeface="Times New Roman"/>
                <a:cs typeface="Times New Roman"/>
              </a:rPr>
              <a:t>p</a:t>
            </a:r>
            <a:r>
              <a:rPr dirty="0" sz="1800" spc="70">
                <a:latin typeface="Times New Roman"/>
                <a:cs typeface="Times New Roman"/>
              </a:rPr>
              <a:t>(</a:t>
            </a:r>
            <a:r>
              <a:rPr dirty="0" sz="1800" spc="70" i="1">
                <a:latin typeface="Times New Roman"/>
                <a:cs typeface="Times New Roman"/>
              </a:rPr>
              <a:t>x</a:t>
            </a:r>
            <a:r>
              <a:rPr dirty="0" sz="1800" spc="70">
                <a:latin typeface="Times New Roman"/>
                <a:cs typeface="Times New Roman"/>
              </a:rPr>
              <a:t>)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Times New Roman"/>
                <a:cs typeface="Times New Roman"/>
              </a:rPr>
              <a:t>p</a:t>
            </a:r>
            <a:r>
              <a:rPr dirty="0" sz="1800" spc="40">
                <a:latin typeface="Times New Roman"/>
                <a:cs typeface="Times New Roman"/>
              </a:rPr>
              <a:t>(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45" i="1">
                <a:latin typeface="Times New Roman"/>
                <a:cs typeface="Times New Roman"/>
              </a:rPr>
              <a:t>y</a:t>
            </a:r>
            <a:r>
              <a:rPr dirty="0" sz="1800" spc="4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algn="ctr" marL="90170">
              <a:lnSpc>
                <a:spcPct val="100000"/>
              </a:lnSpc>
              <a:spcBef>
                <a:spcPts val="580"/>
              </a:spcBef>
            </a:pPr>
            <a:r>
              <a:rPr dirty="0" sz="1800" spc="30">
                <a:latin typeface="Symbol"/>
                <a:cs typeface="Symbol"/>
              </a:rPr>
              <a:t></a:t>
            </a:r>
            <a:endParaRPr sz="1800">
              <a:latin typeface="Symbol"/>
              <a:cs typeface="Symbol"/>
            </a:endParaRPr>
          </a:p>
          <a:p>
            <a:pPr algn="ctr" marL="89535">
              <a:lnSpc>
                <a:spcPct val="100000"/>
              </a:lnSpc>
              <a:spcBef>
                <a:spcPts val="590"/>
              </a:spcBef>
            </a:pPr>
            <a:r>
              <a:rPr dirty="0" sz="1800" spc="5">
                <a:latin typeface="Symbol"/>
                <a:cs typeface="Symbol"/>
              </a:rPr>
              <a:t></a:t>
            </a:r>
            <a:r>
              <a:rPr dirty="0" sz="1800" spc="5">
                <a:latin typeface="Times New Roman"/>
                <a:cs typeface="Times New Roman"/>
              </a:rPr>
              <a:t>x,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y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Times New Roman"/>
                <a:cs typeface="Times New Roman"/>
              </a:rPr>
              <a:t>p</a:t>
            </a:r>
            <a:r>
              <a:rPr dirty="0" sz="1800" spc="40">
                <a:latin typeface="Times New Roman"/>
                <a:cs typeface="Times New Roman"/>
              </a:rPr>
              <a:t>(</a:t>
            </a:r>
            <a:r>
              <a:rPr dirty="0" sz="1800" spc="-325">
                <a:latin typeface="Times New Roman"/>
                <a:cs typeface="Times New Roman"/>
              </a:rPr>
              <a:t> </a:t>
            </a:r>
            <a:r>
              <a:rPr dirty="0" sz="1800" spc="10" i="1">
                <a:latin typeface="Times New Roman"/>
                <a:cs typeface="Times New Roman"/>
              </a:rPr>
              <a:t>x</a:t>
            </a:r>
            <a:r>
              <a:rPr dirty="0" sz="1800" spc="-13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|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45" i="1">
                <a:latin typeface="Times New Roman"/>
                <a:cs typeface="Times New Roman"/>
              </a:rPr>
              <a:t>y</a:t>
            </a:r>
            <a:r>
              <a:rPr dirty="0" sz="1800" spc="45">
                <a:latin typeface="Times New Roman"/>
                <a:cs typeface="Times New Roman"/>
              </a:rPr>
              <a:t>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70" i="1">
                <a:latin typeface="Times New Roman"/>
                <a:cs typeface="Times New Roman"/>
              </a:rPr>
              <a:t>p</a:t>
            </a:r>
            <a:r>
              <a:rPr dirty="0" sz="1800" spc="70">
                <a:latin typeface="Times New Roman"/>
                <a:cs typeface="Times New Roman"/>
              </a:rPr>
              <a:t>(</a:t>
            </a:r>
            <a:r>
              <a:rPr dirty="0" sz="1800" spc="70" i="1">
                <a:latin typeface="Times New Roman"/>
                <a:cs typeface="Times New Roman"/>
              </a:rPr>
              <a:t>x</a:t>
            </a:r>
            <a:r>
              <a:rPr dirty="0" sz="1800" spc="7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algn="ctr" marL="90170">
              <a:lnSpc>
                <a:spcPct val="100000"/>
              </a:lnSpc>
              <a:spcBef>
                <a:spcPts val="590"/>
              </a:spcBef>
            </a:pPr>
            <a:r>
              <a:rPr dirty="0" sz="1800" spc="30">
                <a:latin typeface="Symbol"/>
                <a:cs typeface="Symbol"/>
              </a:rPr>
              <a:t></a:t>
            </a:r>
            <a:endParaRPr sz="1800">
              <a:latin typeface="Symbol"/>
              <a:cs typeface="Symbol"/>
            </a:endParaRPr>
          </a:p>
          <a:p>
            <a:pPr algn="ctr" marL="88265">
              <a:lnSpc>
                <a:spcPct val="100000"/>
              </a:lnSpc>
              <a:spcBef>
                <a:spcPts val="585"/>
              </a:spcBef>
            </a:pPr>
            <a:r>
              <a:rPr dirty="0" sz="1800" spc="10">
                <a:latin typeface="Symbol"/>
                <a:cs typeface="Symbol"/>
              </a:rPr>
              <a:t></a:t>
            </a:r>
            <a:r>
              <a:rPr dirty="0" sz="1800" spc="10">
                <a:latin typeface="Times New Roman"/>
                <a:cs typeface="Times New Roman"/>
              </a:rPr>
              <a:t>x,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y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Times New Roman"/>
                <a:cs typeface="Times New Roman"/>
              </a:rPr>
              <a:t>p</a:t>
            </a:r>
            <a:r>
              <a:rPr dirty="0" sz="1800" spc="40">
                <a:latin typeface="Times New Roman"/>
                <a:cs typeface="Times New Roman"/>
              </a:rPr>
              <a:t>(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10" i="1">
                <a:latin typeface="Times New Roman"/>
                <a:cs typeface="Times New Roman"/>
              </a:rPr>
              <a:t>y</a:t>
            </a:r>
            <a:r>
              <a:rPr dirty="0" sz="1800" spc="-95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|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30" i="1">
                <a:latin typeface="Times New Roman"/>
                <a:cs typeface="Times New Roman"/>
              </a:rPr>
              <a:t>x</a:t>
            </a:r>
            <a:r>
              <a:rPr dirty="0" sz="1800" spc="30">
                <a:latin typeface="Times New Roman"/>
                <a:cs typeface="Times New Roman"/>
              </a:rPr>
              <a:t>)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Times New Roman"/>
                <a:cs typeface="Times New Roman"/>
              </a:rPr>
              <a:t>p</a:t>
            </a:r>
            <a:r>
              <a:rPr dirty="0" sz="1800" spc="40">
                <a:latin typeface="Times New Roman"/>
                <a:cs typeface="Times New Roman"/>
              </a:rPr>
              <a:t>(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45" i="1">
                <a:latin typeface="Times New Roman"/>
                <a:cs typeface="Times New Roman"/>
              </a:rPr>
              <a:t>y</a:t>
            </a:r>
            <a:r>
              <a:rPr dirty="0" sz="1800" spc="4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algn="ctr" marR="15875">
              <a:lnSpc>
                <a:spcPct val="100000"/>
              </a:lnSpc>
              <a:spcBef>
                <a:spcPts val="1820"/>
              </a:spcBef>
              <a:tabLst>
                <a:tab pos="4304030" algn="l"/>
              </a:tabLst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</a:t>
            </a:r>
            <a:r>
              <a:rPr dirty="0" sz="450" spc="2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1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8732" y="5677916"/>
            <a:ext cx="20904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More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useful</a:t>
            </a:r>
            <a:r>
              <a:rPr dirty="0" sz="2200" spc="-8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stuff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4732" y="7699247"/>
            <a:ext cx="631825" cy="445770"/>
          </a:xfrm>
          <a:custGeom>
            <a:avLst/>
            <a:gdLst/>
            <a:ahLst/>
            <a:cxnLst/>
            <a:rect l="l" t="t" r="r" b="b"/>
            <a:pathLst>
              <a:path w="631825" h="445770">
                <a:moveTo>
                  <a:pt x="315467" y="0"/>
                </a:moveTo>
                <a:lnTo>
                  <a:pt x="0" y="169925"/>
                </a:lnTo>
                <a:lnTo>
                  <a:pt x="122681" y="445769"/>
                </a:lnTo>
                <a:lnTo>
                  <a:pt x="509015" y="445769"/>
                </a:lnTo>
                <a:lnTo>
                  <a:pt x="631697" y="169925"/>
                </a:lnTo>
                <a:lnTo>
                  <a:pt x="315467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94732" y="7699247"/>
            <a:ext cx="631825" cy="445770"/>
          </a:xfrm>
          <a:custGeom>
            <a:avLst/>
            <a:gdLst/>
            <a:ahLst/>
            <a:cxnLst/>
            <a:rect l="l" t="t" r="r" b="b"/>
            <a:pathLst>
              <a:path w="631825" h="445770">
                <a:moveTo>
                  <a:pt x="315467" y="0"/>
                </a:moveTo>
                <a:lnTo>
                  <a:pt x="0" y="169925"/>
                </a:lnTo>
                <a:lnTo>
                  <a:pt x="122681" y="445769"/>
                </a:lnTo>
                <a:lnTo>
                  <a:pt x="509015" y="445769"/>
                </a:lnTo>
                <a:lnTo>
                  <a:pt x="631697" y="169925"/>
                </a:lnTo>
                <a:lnTo>
                  <a:pt x="3154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46370" y="7803133"/>
            <a:ext cx="340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 marR="5080" indent="-4191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Bayes  </a:t>
            </a:r>
            <a:r>
              <a:rPr dirty="0" sz="1000">
                <a:latin typeface="Tahoma"/>
                <a:cs typeface="Tahoma"/>
              </a:rPr>
              <a:t>Rule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4408" y="6059677"/>
            <a:ext cx="97345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(These can all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be  proved from  </a:t>
            </a:r>
            <a:r>
              <a:rPr dirty="0" sz="1000">
                <a:latin typeface="Tahoma"/>
                <a:cs typeface="Tahoma"/>
              </a:rPr>
              <a:t>definitions on  </a:t>
            </a:r>
            <a:r>
              <a:rPr dirty="0" sz="1000" spc="-5">
                <a:latin typeface="Tahoma"/>
                <a:cs typeface="Tahoma"/>
              </a:rPr>
              <a:t>previous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slides)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1438" y="5838859"/>
            <a:ext cx="13335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20">
                <a:latin typeface="Symbol"/>
                <a:cs typeface="Symbol"/>
              </a:rPr>
              <a:t>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5035" y="6485040"/>
            <a:ext cx="41592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100" i="1">
                <a:latin typeface="Times New Roman"/>
                <a:cs typeface="Times New Roman"/>
              </a:rPr>
              <a:t>x</a:t>
            </a:r>
            <a:r>
              <a:rPr dirty="0" sz="1300" spc="90">
                <a:latin typeface="Symbol"/>
                <a:cs typeface="Symbol"/>
              </a:rPr>
              <a:t></a:t>
            </a:r>
            <a:r>
              <a:rPr dirty="0" sz="1300" spc="10">
                <a:latin typeface="Symbol"/>
                <a:cs typeface="Symbol"/>
              </a:rPr>
              <a:t>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9085" y="5905513"/>
            <a:ext cx="1786255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13071" sz="5100" spc="7">
                <a:latin typeface="Symbol"/>
                <a:cs typeface="Symbol"/>
              </a:rPr>
              <a:t></a:t>
            </a:r>
            <a:r>
              <a:rPr dirty="0" baseline="-13071" sz="5100" spc="-345">
                <a:latin typeface="Times New Roman"/>
                <a:cs typeface="Times New Roman"/>
              </a:rPr>
              <a:t> </a:t>
            </a:r>
            <a:r>
              <a:rPr dirty="0" sz="2250" spc="90" i="1">
                <a:latin typeface="Times New Roman"/>
                <a:cs typeface="Times New Roman"/>
              </a:rPr>
              <a:t>p</a:t>
            </a:r>
            <a:r>
              <a:rPr dirty="0" sz="2250" spc="90">
                <a:latin typeface="Times New Roman"/>
                <a:cs typeface="Times New Roman"/>
              </a:rPr>
              <a:t>(</a:t>
            </a:r>
            <a:r>
              <a:rPr dirty="0" sz="2250" spc="90" i="1">
                <a:latin typeface="Times New Roman"/>
                <a:cs typeface="Times New Roman"/>
              </a:rPr>
              <a:t>x</a:t>
            </a:r>
            <a:r>
              <a:rPr dirty="0" sz="2250" spc="-160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|</a:t>
            </a:r>
            <a:r>
              <a:rPr dirty="0" sz="2250" spc="65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y</a:t>
            </a:r>
            <a:r>
              <a:rPr dirty="0" sz="2250" spc="50">
                <a:latin typeface="Times New Roman"/>
                <a:cs typeface="Times New Roman"/>
              </a:rPr>
              <a:t>)</a:t>
            </a:r>
            <a:r>
              <a:rPr dirty="0" sz="2250" spc="50" i="1">
                <a:latin typeface="Times New Roman"/>
                <a:cs typeface="Times New Roman"/>
              </a:rPr>
              <a:t>dx</a:t>
            </a:r>
            <a:r>
              <a:rPr dirty="0" sz="2250" spc="-25" i="1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Symbol"/>
                <a:cs typeface="Symbol"/>
              </a:rPr>
              <a:t></a:t>
            </a:r>
            <a:r>
              <a:rPr dirty="0" sz="2250" spc="-295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2809" y="7084314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 h="0">
                <a:moveTo>
                  <a:pt x="0" y="0"/>
                </a:moveTo>
                <a:lnTo>
                  <a:pt x="1144524" y="0"/>
                </a:lnTo>
              </a:path>
            </a:pathLst>
          </a:custGeom>
          <a:ln w="120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35761" y="6854118"/>
            <a:ext cx="2566035" cy="6000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ts val="2240"/>
              </a:lnSpc>
              <a:spcBef>
                <a:spcPts val="130"/>
              </a:spcBef>
              <a:tabLst>
                <a:tab pos="1452880" algn="l"/>
              </a:tabLst>
            </a:pPr>
            <a:r>
              <a:rPr dirty="0" sz="2250" spc="90" i="1">
                <a:latin typeface="Times New Roman"/>
                <a:cs typeface="Times New Roman"/>
              </a:rPr>
              <a:t>p</a:t>
            </a:r>
            <a:r>
              <a:rPr dirty="0" sz="2250" spc="90">
                <a:latin typeface="Times New Roman"/>
                <a:cs typeface="Times New Roman"/>
              </a:rPr>
              <a:t>(</a:t>
            </a:r>
            <a:r>
              <a:rPr dirty="0" sz="2250" spc="90" i="1">
                <a:latin typeface="Times New Roman"/>
                <a:cs typeface="Times New Roman"/>
              </a:rPr>
              <a:t>x </a:t>
            </a:r>
            <a:r>
              <a:rPr dirty="0" sz="2250" spc="5">
                <a:latin typeface="Times New Roman"/>
                <a:cs typeface="Times New Roman"/>
              </a:rPr>
              <a:t>| </a:t>
            </a:r>
            <a:r>
              <a:rPr dirty="0" sz="2250" spc="40" i="1">
                <a:latin typeface="Times New Roman"/>
                <a:cs typeface="Times New Roman"/>
              </a:rPr>
              <a:t>y</a:t>
            </a:r>
            <a:r>
              <a:rPr dirty="0" sz="2250" spc="40">
                <a:latin typeface="Times New Roman"/>
                <a:cs typeface="Times New Roman"/>
              </a:rPr>
              <a:t>,</a:t>
            </a:r>
            <a:r>
              <a:rPr dirty="0" sz="2250" spc="-330">
                <a:latin typeface="Times New Roman"/>
                <a:cs typeface="Times New Roman"/>
              </a:rPr>
              <a:t> </a:t>
            </a:r>
            <a:r>
              <a:rPr dirty="0" sz="2250" spc="60" i="1">
                <a:latin typeface="Times New Roman"/>
                <a:cs typeface="Times New Roman"/>
              </a:rPr>
              <a:t>z</a:t>
            </a:r>
            <a:r>
              <a:rPr dirty="0" sz="2250" spc="60">
                <a:latin typeface="Times New Roman"/>
                <a:cs typeface="Times New Roman"/>
              </a:rPr>
              <a:t>)</a:t>
            </a:r>
            <a:r>
              <a:rPr dirty="0" sz="2250" spc="-35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Symbol"/>
                <a:cs typeface="Symbol"/>
              </a:rPr>
              <a:t></a:t>
            </a:r>
            <a:r>
              <a:rPr dirty="0" sz="2250" spc="15">
                <a:latin typeface="Times New Roman"/>
                <a:cs typeface="Times New Roman"/>
              </a:rPr>
              <a:t>	</a:t>
            </a:r>
            <a:r>
              <a:rPr dirty="0" baseline="35802" sz="3375" spc="112" i="1">
                <a:latin typeface="Times New Roman"/>
                <a:cs typeface="Times New Roman"/>
              </a:rPr>
              <a:t>p</a:t>
            </a:r>
            <a:r>
              <a:rPr dirty="0" baseline="35802" sz="3375" spc="112">
                <a:latin typeface="Times New Roman"/>
                <a:cs typeface="Times New Roman"/>
              </a:rPr>
              <a:t>(</a:t>
            </a:r>
            <a:r>
              <a:rPr dirty="0" baseline="35802" sz="3375" spc="112" i="1">
                <a:latin typeface="Times New Roman"/>
                <a:cs typeface="Times New Roman"/>
              </a:rPr>
              <a:t>x</a:t>
            </a:r>
            <a:r>
              <a:rPr dirty="0" baseline="35802" sz="3375" spc="112">
                <a:latin typeface="Times New Roman"/>
                <a:cs typeface="Times New Roman"/>
              </a:rPr>
              <a:t>, </a:t>
            </a:r>
            <a:r>
              <a:rPr dirty="0" baseline="35802" sz="3375" spc="15" i="1">
                <a:latin typeface="Times New Roman"/>
                <a:cs typeface="Times New Roman"/>
              </a:rPr>
              <a:t>y </a:t>
            </a:r>
            <a:r>
              <a:rPr dirty="0" baseline="35802" sz="3375" spc="7">
                <a:latin typeface="Times New Roman"/>
                <a:cs typeface="Times New Roman"/>
              </a:rPr>
              <a:t>|</a:t>
            </a:r>
            <a:r>
              <a:rPr dirty="0" baseline="35802" sz="3375" spc="-547">
                <a:latin typeface="Times New Roman"/>
                <a:cs typeface="Times New Roman"/>
              </a:rPr>
              <a:t> </a:t>
            </a:r>
            <a:r>
              <a:rPr dirty="0" baseline="35802" sz="3375" spc="89" i="1">
                <a:latin typeface="Times New Roman"/>
                <a:cs typeface="Times New Roman"/>
              </a:rPr>
              <a:t>z</a:t>
            </a:r>
            <a:r>
              <a:rPr dirty="0" baseline="35802" sz="3375" spc="89">
                <a:latin typeface="Times New Roman"/>
                <a:cs typeface="Times New Roman"/>
              </a:rPr>
              <a:t>)</a:t>
            </a:r>
            <a:endParaRPr baseline="35802" sz="3375">
              <a:latin typeface="Times New Roman"/>
              <a:cs typeface="Times New Roman"/>
            </a:endParaRPr>
          </a:p>
          <a:p>
            <a:pPr marL="1579880">
              <a:lnSpc>
                <a:spcPts val="2240"/>
              </a:lnSpc>
            </a:pPr>
            <a:r>
              <a:rPr dirty="0" sz="2250" spc="45" i="1">
                <a:latin typeface="Times New Roman"/>
                <a:cs typeface="Times New Roman"/>
              </a:rPr>
              <a:t>p</a:t>
            </a:r>
            <a:r>
              <a:rPr dirty="0" sz="2250" spc="45">
                <a:latin typeface="Times New Roman"/>
                <a:cs typeface="Times New Roman"/>
              </a:rPr>
              <a:t>(</a:t>
            </a:r>
            <a:r>
              <a:rPr dirty="0" sz="2250" spc="-305">
                <a:latin typeface="Times New Roman"/>
                <a:cs typeface="Times New Roman"/>
              </a:rPr>
              <a:t> </a:t>
            </a:r>
            <a:r>
              <a:rPr dirty="0" sz="2250" spc="10" i="1">
                <a:latin typeface="Times New Roman"/>
                <a:cs typeface="Times New Roman"/>
              </a:rPr>
              <a:t>y</a:t>
            </a:r>
            <a:r>
              <a:rPr dirty="0" sz="2250" spc="-130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|</a:t>
            </a:r>
            <a:r>
              <a:rPr dirty="0" sz="2250" spc="-45">
                <a:latin typeface="Times New Roman"/>
                <a:cs typeface="Times New Roman"/>
              </a:rPr>
              <a:t> </a:t>
            </a:r>
            <a:r>
              <a:rPr dirty="0" sz="2250" spc="65" i="1">
                <a:latin typeface="Times New Roman"/>
                <a:cs typeface="Times New Roman"/>
              </a:rPr>
              <a:t>z</a:t>
            </a:r>
            <a:r>
              <a:rPr dirty="0" sz="2250" spc="6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27070" y="8113014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120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96897" y="7640080"/>
            <a:ext cx="3102610" cy="11811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ctr" marL="464184">
              <a:lnSpc>
                <a:spcPct val="100000"/>
              </a:lnSpc>
              <a:spcBef>
                <a:spcPts val="610"/>
              </a:spcBef>
              <a:tabLst>
                <a:tab pos="1647189" algn="l"/>
              </a:tabLst>
            </a:pPr>
            <a:r>
              <a:rPr dirty="0" baseline="-35802" sz="3375" spc="135" i="1">
                <a:latin typeface="Times New Roman"/>
                <a:cs typeface="Times New Roman"/>
              </a:rPr>
              <a:t>p</a:t>
            </a:r>
            <a:r>
              <a:rPr dirty="0" baseline="-35802" sz="3375" spc="135">
                <a:latin typeface="Times New Roman"/>
                <a:cs typeface="Times New Roman"/>
              </a:rPr>
              <a:t>(</a:t>
            </a:r>
            <a:r>
              <a:rPr dirty="0" baseline="-35802" sz="3375" spc="135" i="1">
                <a:latin typeface="Times New Roman"/>
                <a:cs typeface="Times New Roman"/>
              </a:rPr>
              <a:t>x </a:t>
            </a:r>
            <a:r>
              <a:rPr dirty="0" baseline="-35802" sz="3375" spc="7">
                <a:latin typeface="Times New Roman"/>
                <a:cs typeface="Times New Roman"/>
              </a:rPr>
              <a:t>|</a:t>
            </a:r>
            <a:r>
              <a:rPr dirty="0" baseline="-35802" sz="3375" spc="-225">
                <a:latin typeface="Times New Roman"/>
                <a:cs typeface="Times New Roman"/>
              </a:rPr>
              <a:t> </a:t>
            </a:r>
            <a:r>
              <a:rPr dirty="0" baseline="-35802" sz="3375" spc="82" i="1">
                <a:latin typeface="Times New Roman"/>
                <a:cs typeface="Times New Roman"/>
              </a:rPr>
              <a:t>y</a:t>
            </a:r>
            <a:r>
              <a:rPr dirty="0" baseline="-35802" sz="3375" spc="82">
                <a:latin typeface="Times New Roman"/>
                <a:cs typeface="Times New Roman"/>
              </a:rPr>
              <a:t>)</a:t>
            </a:r>
            <a:r>
              <a:rPr dirty="0" baseline="-35802" sz="3375" spc="-52">
                <a:latin typeface="Times New Roman"/>
                <a:cs typeface="Times New Roman"/>
              </a:rPr>
              <a:t> </a:t>
            </a:r>
            <a:r>
              <a:rPr dirty="0" baseline="-35802" sz="3375" spc="22">
                <a:latin typeface="Symbol"/>
                <a:cs typeface="Symbol"/>
              </a:rPr>
              <a:t></a:t>
            </a:r>
            <a:r>
              <a:rPr dirty="0" baseline="-35802" sz="3375" spc="22">
                <a:latin typeface="Times New Roman"/>
                <a:cs typeface="Times New Roman"/>
              </a:rPr>
              <a:t>	</a:t>
            </a:r>
            <a:r>
              <a:rPr dirty="0" sz="2250" spc="45" i="1">
                <a:latin typeface="Times New Roman"/>
                <a:cs typeface="Times New Roman"/>
              </a:rPr>
              <a:t>p</a:t>
            </a:r>
            <a:r>
              <a:rPr dirty="0" sz="2250" spc="45">
                <a:latin typeface="Times New Roman"/>
                <a:cs typeface="Times New Roman"/>
              </a:rPr>
              <a:t>(</a:t>
            </a:r>
            <a:r>
              <a:rPr dirty="0" sz="2250" spc="-295">
                <a:latin typeface="Times New Roman"/>
                <a:cs typeface="Times New Roman"/>
              </a:rPr>
              <a:t> </a:t>
            </a:r>
            <a:r>
              <a:rPr dirty="0" sz="2250" spc="10" i="1">
                <a:latin typeface="Times New Roman"/>
                <a:cs typeface="Times New Roman"/>
              </a:rPr>
              <a:t>y</a:t>
            </a:r>
            <a:r>
              <a:rPr dirty="0" sz="2250" spc="-140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|</a:t>
            </a:r>
            <a:r>
              <a:rPr dirty="0" sz="2250" spc="-45">
                <a:latin typeface="Times New Roman"/>
                <a:cs typeface="Times New Roman"/>
              </a:rPr>
              <a:t> </a:t>
            </a:r>
            <a:r>
              <a:rPr dirty="0" sz="2250" spc="35" i="1">
                <a:latin typeface="Times New Roman"/>
                <a:cs typeface="Times New Roman"/>
              </a:rPr>
              <a:t>x</a:t>
            </a:r>
            <a:r>
              <a:rPr dirty="0" sz="2250" spc="35">
                <a:latin typeface="Times New Roman"/>
                <a:cs typeface="Times New Roman"/>
              </a:rPr>
              <a:t>)</a:t>
            </a:r>
            <a:r>
              <a:rPr dirty="0" sz="2250" spc="-235">
                <a:latin typeface="Times New Roman"/>
                <a:cs typeface="Times New Roman"/>
              </a:rPr>
              <a:t> </a:t>
            </a:r>
            <a:r>
              <a:rPr dirty="0" sz="2250" spc="85" i="1">
                <a:latin typeface="Times New Roman"/>
                <a:cs typeface="Times New Roman"/>
              </a:rPr>
              <a:t>p</a:t>
            </a:r>
            <a:r>
              <a:rPr dirty="0" sz="2250" spc="85">
                <a:latin typeface="Times New Roman"/>
                <a:cs typeface="Times New Roman"/>
              </a:rPr>
              <a:t>(</a:t>
            </a:r>
            <a:r>
              <a:rPr dirty="0" sz="2250" spc="85" i="1">
                <a:latin typeface="Times New Roman"/>
                <a:cs typeface="Times New Roman"/>
              </a:rPr>
              <a:t>x</a:t>
            </a:r>
            <a:r>
              <a:rPr dirty="0" sz="2250" spc="8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algn="r" marR="458470">
              <a:lnSpc>
                <a:spcPct val="100000"/>
              </a:lnSpc>
              <a:spcBef>
                <a:spcPts val="515"/>
              </a:spcBef>
            </a:pPr>
            <a:r>
              <a:rPr dirty="0" sz="2250" spc="45" i="1">
                <a:latin typeface="Times New Roman"/>
                <a:cs typeface="Times New Roman"/>
              </a:rPr>
              <a:t>p</a:t>
            </a:r>
            <a:r>
              <a:rPr dirty="0" sz="2250" spc="45">
                <a:latin typeface="Times New Roman"/>
                <a:cs typeface="Times New Roman"/>
              </a:rPr>
              <a:t>(</a:t>
            </a:r>
            <a:r>
              <a:rPr dirty="0" sz="2250" spc="-385">
                <a:latin typeface="Times New Roman"/>
                <a:cs typeface="Times New Roman"/>
              </a:rPr>
              <a:t> </a:t>
            </a:r>
            <a:r>
              <a:rPr dirty="0" sz="2250" spc="55" i="1">
                <a:latin typeface="Times New Roman"/>
                <a:cs typeface="Times New Roman"/>
              </a:rPr>
              <a:t>y</a:t>
            </a:r>
            <a:r>
              <a:rPr dirty="0" sz="2250" spc="5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13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5564" y="1333754"/>
            <a:ext cx="4093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Mixing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discrete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and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continuous</a:t>
            </a:r>
            <a:r>
              <a:rPr dirty="0" sz="1800" spc="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761" y="192405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5917" y="0"/>
                </a:lnTo>
              </a:path>
            </a:pathLst>
          </a:custGeom>
          <a:ln w="3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52009" y="192405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5917" y="0"/>
                </a:lnTo>
              </a:path>
            </a:pathLst>
          </a:custGeom>
          <a:ln w="3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60420" y="2153411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 h="0">
                <a:moveTo>
                  <a:pt x="0" y="0"/>
                </a:moveTo>
                <a:lnTo>
                  <a:pt x="2034539" y="0"/>
                </a:lnTo>
              </a:path>
            </a:pathLst>
          </a:custGeom>
          <a:ln w="7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36541" y="2146504"/>
            <a:ext cx="9842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5" i="1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2570" y="1935304"/>
            <a:ext cx="7874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490">
                <a:latin typeface="Symbol"/>
                <a:cs typeface="Symbol"/>
              </a:rPr>
              <a:t>⎠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3860" y="1800425"/>
            <a:ext cx="191770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38325" algn="l"/>
              </a:tabLst>
            </a:pPr>
            <a:r>
              <a:rPr dirty="0" sz="1350" spc="-490">
                <a:latin typeface="Symbol"/>
                <a:cs typeface="Symbol"/>
              </a:rPr>
              <a:t>⎜</a:t>
            </a:r>
            <a:r>
              <a:rPr dirty="0" sz="1350" spc="-490">
                <a:latin typeface="Times New Roman"/>
                <a:cs typeface="Times New Roman"/>
              </a:rPr>
              <a:t>	</a:t>
            </a:r>
            <a:r>
              <a:rPr dirty="0" sz="1350" spc="-785">
                <a:latin typeface="Symbol"/>
                <a:cs typeface="Symbol"/>
              </a:rPr>
              <a:t>⎟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3860" y="1935304"/>
            <a:ext cx="7874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490">
                <a:latin typeface="Symbol"/>
                <a:cs typeface="Symbol"/>
              </a:rPr>
              <a:t>⎝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1793" y="1783666"/>
            <a:ext cx="207454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350" spc="-240" i="1">
                <a:latin typeface="Times New Roman"/>
                <a:cs typeface="Times New Roman"/>
              </a:rPr>
              <a:t>P</a:t>
            </a:r>
            <a:r>
              <a:rPr dirty="0" baseline="30864" sz="2025" spc="-359">
                <a:latin typeface="Symbol"/>
                <a:cs typeface="Symbol"/>
              </a:rPr>
              <a:t>⎛</a:t>
            </a:r>
            <a:r>
              <a:rPr dirty="0" baseline="30864" sz="2025" spc="-359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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baseline="34979" sz="2025" spc="-7" i="1">
                <a:latin typeface="Times New Roman"/>
                <a:cs typeface="Times New Roman"/>
              </a:rPr>
              <a:t>h </a:t>
            </a:r>
            <a:r>
              <a:rPr dirty="0" sz="1350" spc="-5">
                <a:latin typeface="Symbol"/>
                <a:cs typeface="Symbol"/>
              </a:rPr>
              <a:t>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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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baseline="34979" sz="2025" spc="-7" i="1">
                <a:latin typeface="Times New Roman"/>
                <a:cs typeface="Times New Roman"/>
              </a:rPr>
              <a:t>h </a:t>
            </a:r>
            <a:r>
              <a:rPr dirty="0" sz="1350" spc="-5">
                <a:latin typeface="Symbol"/>
                <a:cs typeface="Symbol"/>
              </a:rPr>
              <a:t>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A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v</a:t>
            </a:r>
            <a:r>
              <a:rPr dirty="0" sz="1350" spc="-275" i="1">
                <a:latin typeface="Times New Roman"/>
                <a:cs typeface="Times New Roman"/>
              </a:rPr>
              <a:t> </a:t>
            </a:r>
            <a:r>
              <a:rPr dirty="0" baseline="30864" sz="2025" spc="-1335">
                <a:latin typeface="Symbol"/>
                <a:cs typeface="Symbol"/>
              </a:rPr>
              <a:t>⎞</a:t>
            </a:r>
            <a:endParaRPr baseline="30864" sz="202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4964" y="1914725"/>
            <a:ext cx="9842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2956" y="1914725"/>
            <a:ext cx="9842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9257" y="1926423"/>
            <a:ext cx="1297305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350" spc="35" i="1">
                <a:latin typeface="Times New Roman"/>
                <a:cs typeface="Times New Roman"/>
              </a:rPr>
              <a:t>p</a:t>
            </a:r>
            <a:r>
              <a:rPr dirty="0" sz="1350" spc="35">
                <a:latin typeface="Times New Roman"/>
                <a:cs typeface="Times New Roman"/>
              </a:rPr>
              <a:t>(</a:t>
            </a:r>
            <a:r>
              <a:rPr dirty="0" sz="1350" spc="35" i="1">
                <a:latin typeface="Times New Roman"/>
                <a:cs typeface="Times New Roman"/>
              </a:rPr>
              <a:t>x</a:t>
            </a:r>
            <a:r>
              <a:rPr dirty="0" sz="1350" spc="35">
                <a:latin typeface="Times New Roman"/>
                <a:cs typeface="Times New Roman"/>
              </a:rPr>
              <a:t>,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A</a:t>
            </a:r>
            <a:r>
              <a:rPr dirty="0" sz="1350" spc="-80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v</a:t>
            </a:r>
            <a:r>
              <a:rPr dirty="0" sz="1350" spc="10">
                <a:latin typeface="Times New Roman"/>
                <a:cs typeface="Times New Roman"/>
              </a:rPr>
              <a:t>)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baseline="-12500" sz="3000" spc="15">
                <a:latin typeface="Times New Roman"/>
                <a:cs typeface="Times New Roman"/>
              </a:rPr>
              <a:t>lim</a:t>
            </a:r>
            <a:endParaRPr baseline="-12500"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3235" y="2239435"/>
            <a:ext cx="221615" cy="146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70">
                <a:latin typeface="Times New Roman"/>
                <a:cs typeface="Times New Roman"/>
              </a:rPr>
              <a:t>h</a:t>
            </a:r>
            <a:r>
              <a:rPr dirty="0" sz="750" spc="55">
                <a:latin typeface="Symbol"/>
                <a:cs typeface="Symbol"/>
              </a:rPr>
              <a:t></a:t>
            </a:r>
            <a:r>
              <a:rPr dirty="0" sz="750" spc="15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7360" y="2461534"/>
            <a:ext cx="16383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50" spc="35" i="1">
                <a:latin typeface="Times New Roman"/>
                <a:cs typeface="Times New Roman"/>
              </a:rPr>
              <a:t>n</a:t>
            </a:r>
            <a:r>
              <a:rPr dirty="0" baseline="-20202" sz="825" spc="52" i="1">
                <a:latin typeface="Times New Roman"/>
                <a:cs typeface="Times New Roman"/>
              </a:rPr>
              <a:t>A</a:t>
            </a:r>
            <a:endParaRPr baseline="-20202" sz="8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0783" y="2489005"/>
            <a:ext cx="160782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8333" sz="3000" spc="22">
                <a:latin typeface="Symbol"/>
                <a:cs typeface="Symbol"/>
              </a:rPr>
              <a:t></a:t>
            </a:r>
            <a:r>
              <a:rPr dirty="0" baseline="-8333" sz="3000" spc="22">
                <a:latin typeface="Times New Roman"/>
                <a:cs typeface="Times New Roman"/>
              </a:rPr>
              <a:t> 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7">
                <a:latin typeface="Times New Roman"/>
                <a:cs typeface="Times New Roman"/>
              </a:rPr>
              <a:t> </a:t>
            </a:r>
            <a:r>
              <a:rPr dirty="0" sz="1350" spc="35" i="1">
                <a:latin typeface="Times New Roman"/>
                <a:cs typeface="Times New Roman"/>
              </a:rPr>
              <a:t>p</a:t>
            </a:r>
            <a:r>
              <a:rPr dirty="0" sz="1350" spc="35">
                <a:latin typeface="Times New Roman"/>
                <a:cs typeface="Times New Roman"/>
              </a:rPr>
              <a:t>(</a:t>
            </a:r>
            <a:r>
              <a:rPr dirty="0" sz="1350" spc="35" i="1">
                <a:latin typeface="Times New Roman"/>
                <a:cs typeface="Times New Roman"/>
              </a:rPr>
              <a:t>x</a:t>
            </a:r>
            <a:r>
              <a:rPr dirty="0" sz="1350" spc="35">
                <a:latin typeface="Times New Roman"/>
                <a:cs typeface="Times New Roman"/>
              </a:rPr>
              <a:t>, </a:t>
            </a:r>
            <a:r>
              <a:rPr dirty="0" sz="1350" spc="-5" i="1">
                <a:latin typeface="Times New Roman"/>
                <a:cs typeface="Times New Roman"/>
              </a:rPr>
              <a:t>A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v</a:t>
            </a:r>
            <a:r>
              <a:rPr dirty="0" sz="1350" spc="10">
                <a:latin typeface="Times New Roman"/>
                <a:cs typeface="Times New Roman"/>
              </a:rPr>
              <a:t>)</a:t>
            </a:r>
            <a:r>
              <a:rPr dirty="0" sz="1350" spc="10" i="1">
                <a:latin typeface="Times New Roman"/>
                <a:cs typeface="Times New Roman"/>
              </a:rPr>
              <a:t>dx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23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00600" y="3663696"/>
            <a:ext cx="631190" cy="445770"/>
          </a:xfrm>
          <a:custGeom>
            <a:avLst/>
            <a:gdLst/>
            <a:ahLst/>
            <a:cxnLst/>
            <a:rect l="l" t="t" r="r" b="b"/>
            <a:pathLst>
              <a:path w="631189" h="445770">
                <a:moveTo>
                  <a:pt x="315467" y="0"/>
                </a:moveTo>
                <a:lnTo>
                  <a:pt x="0" y="170687"/>
                </a:lnTo>
                <a:lnTo>
                  <a:pt x="122682" y="445769"/>
                </a:lnTo>
                <a:lnTo>
                  <a:pt x="508253" y="445769"/>
                </a:lnTo>
                <a:lnTo>
                  <a:pt x="630936" y="170687"/>
                </a:lnTo>
                <a:lnTo>
                  <a:pt x="315467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00600" y="3663696"/>
            <a:ext cx="631190" cy="445770"/>
          </a:xfrm>
          <a:custGeom>
            <a:avLst/>
            <a:gdLst/>
            <a:ahLst/>
            <a:cxnLst/>
            <a:rect l="l" t="t" r="r" b="b"/>
            <a:pathLst>
              <a:path w="631189" h="445770">
                <a:moveTo>
                  <a:pt x="315467" y="0"/>
                </a:moveTo>
                <a:lnTo>
                  <a:pt x="0" y="170687"/>
                </a:lnTo>
                <a:lnTo>
                  <a:pt x="122682" y="445769"/>
                </a:lnTo>
                <a:lnTo>
                  <a:pt x="508253" y="445769"/>
                </a:lnTo>
                <a:lnTo>
                  <a:pt x="630936" y="170687"/>
                </a:lnTo>
                <a:lnTo>
                  <a:pt x="3154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52238" y="3767582"/>
            <a:ext cx="340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 marR="5080" indent="-4127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Bayes  </a:t>
            </a:r>
            <a:r>
              <a:rPr dirty="0" sz="1000">
                <a:latin typeface="Tahoma"/>
                <a:cs typeface="Tahoma"/>
              </a:rPr>
              <a:t>Rule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00600" y="3015995"/>
            <a:ext cx="631190" cy="445770"/>
          </a:xfrm>
          <a:custGeom>
            <a:avLst/>
            <a:gdLst/>
            <a:ahLst/>
            <a:cxnLst/>
            <a:rect l="l" t="t" r="r" b="b"/>
            <a:pathLst>
              <a:path w="631189" h="445770">
                <a:moveTo>
                  <a:pt x="315467" y="0"/>
                </a:moveTo>
                <a:lnTo>
                  <a:pt x="0" y="170687"/>
                </a:lnTo>
                <a:lnTo>
                  <a:pt x="122682" y="445770"/>
                </a:lnTo>
                <a:lnTo>
                  <a:pt x="508253" y="445770"/>
                </a:lnTo>
                <a:lnTo>
                  <a:pt x="630936" y="170687"/>
                </a:lnTo>
                <a:lnTo>
                  <a:pt x="315467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00600" y="3015995"/>
            <a:ext cx="631190" cy="445770"/>
          </a:xfrm>
          <a:custGeom>
            <a:avLst/>
            <a:gdLst/>
            <a:ahLst/>
            <a:cxnLst/>
            <a:rect l="l" t="t" r="r" b="b"/>
            <a:pathLst>
              <a:path w="631189" h="445770">
                <a:moveTo>
                  <a:pt x="315467" y="0"/>
                </a:moveTo>
                <a:lnTo>
                  <a:pt x="0" y="170687"/>
                </a:lnTo>
                <a:lnTo>
                  <a:pt x="122682" y="445770"/>
                </a:lnTo>
                <a:lnTo>
                  <a:pt x="508253" y="445770"/>
                </a:lnTo>
                <a:lnTo>
                  <a:pt x="630936" y="170687"/>
                </a:lnTo>
                <a:lnTo>
                  <a:pt x="3154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952238" y="3119880"/>
            <a:ext cx="340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 marR="5080" indent="-4127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Bayes  </a:t>
            </a:r>
            <a:r>
              <a:rPr dirty="0" sz="1000">
                <a:latin typeface="Tahoma"/>
                <a:cs typeface="Tahoma"/>
              </a:rPr>
              <a:t>Rule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6076" y="3304032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 h="0">
                <a:moveTo>
                  <a:pt x="0" y="0"/>
                </a:moveTo>
                <a:lnTo>
                  <a:pt x="957072" y="0"/>
                </a:lnTo>
              </a:path>
            </a:pathLst>
          </a:custGeom>
          <a:ln w="7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883953" y="2449341"/>
            <a:ext cx="1758950" cy="1097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135"/>
              </a:spcBef>
            </a:pPr>
            <a:r>
              <a:rPr dirty="0" sz="750" spc="25">
                <a:latin typeface="Symbol"/>
                <a:cs typeface="Symbol"/>
              </a:rPr>
              <a:t></a:t>
            </a:r>
            <a:endParaRPr sz="7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</a:pPr>
            <a:r>
              <a:rPr dirty="0" baseline="11111" sz="1125" spc="22" i="1">
                <a:latin typeface="Times New Roman"/>
                <a:cs typeface="Times New Roman"/>
              </a:rPr>
              <a:t>v</a:t>
            </a:r>
            <a:r>
              <a:rPr dirty="0" baseline="11111" sz="1125" spc="22">
                <a:latin typeface="Symbol"/>
                <a:cs typeface="Symbol"/>
              </a:rPr>
              <a:t></a:t>
            </a:r>
            <a:r>
              <a:rPr dirty="0" baseline="11111" sz="1125" spc="22">
                <a:latin typeface="Times New Roman"/>
                <a:cs typeface="Times New Roman"/>
              </a:rPr>
              <a:t>1</a:t>
            </a:r>
            <a:r>
              <a:rPr dirty="0" baseline="11111" sz="1125" spc="195">
                <a:latin typeface="Times New Roman"/>
                <a:cs typeface="Times New Roman"/>
              </a:rPr>
              <a:t> </a:t>
            </a:r>
            <a:r>
              <a:rPr dirty="0" sz="750" spc="40" i="1">
                <a:latin typeface="Times New Roman"/>
                <a:cs typeface="Times New Roman"/>
              </a:rPr>
              <a:t>x</a:t>
            </a:r>
            <a:r>
              <a:rPr dirty="0" sz="750" spc="40">
                <a:latin typeface="Symbol"/>
                <a:cs typeface="Symbol"/>
              </a:rPr>
              <a:t></a:t>
            </a:r>
            <a:endParaRPr sz="75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dirty="0" baseline="-36398" sz="2175" spc="89" i="1">
                <a:latin typeface="Times New Roman"/>
                <a:cs typeface="Times New Roman"/>
              </a:rPr>
              <a:t>p</a:t>
            </a:r>
            <a:r>
              <a:rPr dirty="0" baseline="-36398" sz="2175" spc="89">
                <a:latin typeface="Times New Roman"/>
                <a:cs typeface="Times New Roman"/>
              </a:rPr>
              <a:t>(</a:t>
            </a:r>
            <a:r>
              <a:rPr dirty="0" baseline="-36398" sz="2175" spc="89" i="1">
                <a:latin typeface="Times New Roman"/>
                <a:cs typeface="Times New Roman"/>
              </a:rPr>
              <a:t>x</a:t>
            </a:r>
            <a:r>
              <a:rPr dirty="0" baseline="-36398" sz="2175" spc="-165" i="1">
                <a:latin typeface="Times New Roman"/>
                <a:cs typeface="Times New Roman"/>
              </a:rPr>
              <a:t> </a:t>
            </a:r>
            <a:r>
              <a:rPr dirty="0" baseline="-36398" sz="2175">
                <a:latin typeface="Times New Roman"/>
                <a:cs typeface="Times New Roman"/>
              </a:rPr>
              <a:t>|</a:t>
            </a:r>
            <a:r>
              <a:rPr dirty="0" baseline="-36398" sz="2175" spc="37">
                <a:latin typeface="Times New Roman"/>
                <a:cs typeface="Times New Roman"/>
              </a:rPr>
              <a:t> </a:t>
            </a:r>
            <a:r>
              <a:rPr dirty="0" baseline="-36398" sz="2175" spc="-7" i="1">
                <a:latin typeface="Times New Roman"/>
                <a:cs typeface="Times New Roman"/>
              </a:rPr>
              <a:t>A</a:t>
            </a:r>
            <a:r>
              <a:rPr dirty="0" baseline="-36398" sz="2175" spc="-7">
                <a:latin typeface="Times New Roman"/>
                <a:cs typeface="Times New Roman"/>
              </a:rPr>
              <a:t>)</a:t>
            </a:r>
            <a:r>
              <a:rPr dirty="0" baseline="-36398" sz="2175" spc="-52">
                <a:latin typeface="Times New Roman"/>
                <a:cs typeface="Times New Roman"/>
              </a:rPr>
              <a:t> </a:t>
            </a:r>
            <a:r>
              <a:rPr dirty="0" baseline="-36398" sz="2175" spc="15">
                <a:latin typeface="Symbol"/>
                <a:cs typeface="Symbol"/>
              </a:rPr>
              <a:t></a:t>
            </a:r>
            <a:r>
              <a:rPr dirty="0" baseline="-36398" sz="2175" spc="202">
                <a:latin typeface="Times New Roman"/>
                <a:cs typeface="Times New Roman"/>
              </a:rPr>
              <a:t> </a:t>
            </a:r>
            <a:r>
              <a:rPr dirty="0" sz="1450" spc="30" i="1">
                <a:latin typeface="Times New Roman"/>
                <a:cs typeface="Times New Roman"/>
              </a:rPr>
              <a:t>P</a:t>
            </a:r>
            <a:r>
              <a:rPr dirty="0" sz="1450" spc="30">
                <a:latin typeface="Times New Roman"/>
                <a:cs typeface="Times New Roman"/>
              </a:rPr>
              <a:t>(</a:t>
            </a:r>
            <a:r>
              <a:rPr dirty="0" sz="1450" spc="-21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A</a:t>
            </a:r>
            <a:r>
              <a:rPr dirty="0" sz="1450" spc="-165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|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25" i="1">
                <a:latin typeface="Times New Roman"/>
                <a:cs typeface="Times New Roman"/>
              </a:rPr>
              <a:t>x</a:t>
            </a:r>
            <a:r>
              <a:rPr dirty="0" sz="1450" spc="25">
                <a:latin typeface="Times New Roman"/>
                <a:cs typeface="Times New Roman"/>
              </a:rPr>
              <a:t>)</a:t>
            </a:r>
            <a:r>
              <a:rPr dirty="0" sz="1450" spc="-145">
                <a:latin typeface="Times New Roman"/>
                <a:cs typeface="Times New Roman"/>
              </a:rPr>
              <a:t> </a:t>
            </a:r>
            <a:r>
              <a:rPr dirty="0" sz="1450" spc="55" i="1">
                <a:latin typeface="Times New Roman"/>
                <a:cs typeface="Times New Roman"/>
              </a:rPr>
              <a:t>p</a:t>
            </a:r>
            <a:r>
              <a:rPr dirty="0" sz="1450" spc="55">
                <a:latin typeface="Times New Roman"/>
                <a:cs typeface="Times New Roman"/>
              </a:rPr>
              <a:t>(</a:t>
            </a:r>
            <a:r>
              <a:rPr dirty="0" sz="1450" spc="55" i="1">
                <a:latin typeface="Times New Roman"/>
                <a:cs typeface="Times New Roman"/>
              </a:rPr>
              <a:t>x</a:t>
            </a:r>
            <a:r>
              <a:rPr dirty="0" sz="1450" spc="55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 marL="1067435">
              <a:lnSpc>
                <a:spcPct val="100000"/>
              </a:lnSpc>
              <a:spcBef>
                <a:spcPts val="340"/>
              </a:spcBef>
            </a:pPr>
            <a:r>
              <a:rPr dirty="0" sz="1450" spc="30" i="1">
                <a:latin typeface="Times New Roman"/>
                <a:cs typeface="Times New Roman"/>
              </a:rPr>
              <a:t>P</a:t>
            </a:r>
            <a:r>
              <a:rPr dirty="0" sz="1450" spc="30">
                <a:latin typeface="Times New Roman"/>
                <a:cs typeface="Times New Roman"/>
              </a:rPr>
              <a:t>(</a:t>
            </a:r>
            <a:r>
              <a:rPr dirty="0" sz="1450" spc="-220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83685" y="4027932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6027" y="0"/>
                </a:lnTo>
              </a:path>
            </a:pathLst>
          </a:custGeom>
          <a:ln w="7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790233" y="3717484"/>
            <a:ext cx="1809750" cy="5543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baseline="-36398" sz="2175" spc="52" i="1">
                <a:latin typeface="Times New Roman"/>
                <a:cs typeface="Times New Roman"/>
              </a:rPr>
              <a:t>P</a:t>
            </a:r>
            <a:r>
              <a:rPr dirty="0" baseline="-36398" sz="2175" spc="52">
                <a:latin typeface="Times New Roman"/>
                <a:cs typeface="Times New Roman"/>
              </a:rPr>
              <a:t>(</a:t>
            </a:r>
            <a:r>
              <a:rPr dirty="0" baseline="-36398" sz="2175" spc="-330">
                <a:latin typeface="Times New Roman"/>
                <a:cs typeface="Times New Roman"/>
              </a:rPr>
              <a:t> </a:t>
            </a:r>
            <a:r>
              <a:rPr dirty="0" baseline="-36398" sz="2175" spc="22" i="1">
                <a:latin typeface="Times New Roman"/>
                <a:cs typeface="Times New Roman"/>
              </a:rPr>
              <a:t>A</a:t>
            </a:r>
            <a:r>
              <a:rPr dirty="0" baseline="-36398" sz="2175" spc="-240" i="1">
                <a:latin typeface="Times New Roman"/>
                <a:cs typeface="Times New Roman"/>
              </a:rPr>
              <a:t> </a:t>
            </a:r>
            <a:r>
              <a:rPr dirty="0" baseline="-36398" sz="2175" spc="7">
                <a:latin typeface="Times New Roman"/>
                <a:cs typeface="Times New Roman"/>
              </a:rPr>
              <a:t>|</a:t>
            </a:r>
            <a:r>
              <a:rPr dirty="0" baseline="-36398" sz="2175" spc="-30">
                <a:latin typeface="Times New Roman"/>
                <a:cs typeface="Times New Roman"/>
              </a:rPr>
              <a:t> </a:t>
            </a:r>
            <a:r>
              <a:rPr dirty="0" baseline="-36398" sz="2175" spc="37" i="1">
                <a:latin typeface="Times New Roman"/>
                <a:cs typeface="Times New Roman"/>
              </a:rPr>
              <a:t>x</a:t>
            </a:r>
            <a:r>
              <a:rPr dirty="0" baseline="-36398" sz="2175" spc="37">
                <a:latin typeface="Times New Roman"/>
                <a:cs typeface="Times New Roman"/>
              </a:rPr>
              <a:t>)</a:t>
            </a:r>
            <a:r>
              <a:rPr dirty="0" baseline="-36398" sz="2175" spc="-60">
                <a:latin typeface="Times New Roman"/>
                <a:cs typeface="Times New Roman"/>
              </a:rPr>
              <a:t> </a:t>
            </a:r>
            <a:r>
              <a:rPr dirty="0" baseline="-36398" sz="2175" spc="15">
                <a:latin typeface="Symbol"/>
                <a:cs typeface="Symbol"/>
              </a:rPr>
              <a:t></a:t>
            </a:r>
            <a:r>
              <a:rPr dirty="0" baseline="-36398" sz="2175" spc="405">
                <a:latin typeface="Times New Roman"/>
                <a:cs typeface="Times New Roman"/>
              </a:rPr>
              <a:t> </a:t>
            </a:r>
            <a:r>
              <a:rPr dirty="0" sz="1450" spc="60" i="1">
                <a:latin typeface="Times New Roman"/>
                <a:cs typeface="Times New Roman"/>
              </a:rPr>
              <a:t>p</a:t>
            </a:r>
            <a:r>
              <a:rPr dirty="0" sz="1450" spc="60">
                <a:latin typeface="Times New Roman"/>
                <a:cs typeface="Times New Roman"/>
              </a:rPr>
              <a:t>(</a:t>
            </a:r>
            <a:r>
              <a:rPr dirty="0" sz="1450" spc="60" i="1">
                <a:latin typeface="Times New Roman"/>
                <a:cs typeface="Times New Roman"/>
              </a:rPr>
              <a:t>x</a:t>
            </a:r>
            <a:r>
              <a:rPr dirty="0" sz="1450" spc="-10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|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35" i="1">
                <a:latin typeface="Times New Roman"/>
                <a:cs typeface="Times New Roman"/>
              </a:rPr>
              <a:t>A</a:t>
            </a:r>
            <a:r>
              <a:rPr dirty="0" sz="1450" spc="35">
                <a:latin typeface="Times New Roman"/>
                <a:cs typeface="Times New Roman"/>
              </a:rPr>
              <a:t>)</a:t>
            </a:r>
            <a:r>
              <a:rPr dirty="0" sz="1450" spc="35" i="1">
                <a:latin typeface="Times New Roman"/>
                <a:cs typeface="Times New Roman"/>
              </a:rPr>
              <a:t>P</a:t>
            </a:r>
            <a:r>
              <a:rPr dirty="0" sz="1450" spc="35">
                <a:latin typeface="Times New Roman"/>
                <a:cs typeface="Times New Roman"/>
              </a:rPr>
              <a:t>(</a:t>
            </a:r>
            <a:r>
              <a:rPr dirty="0" sz="1450" spc="-215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A</a:t>
            </a:r>
            <a:r>
              <a:rPr dirty="0" sz="1450" spc="-5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 marL="1136650">
              <a:lnSpc>
                <a:spcPct val="100000"/>
              </a:lnSpc>
              <a:spcBef>
                <a:spcPts val="340"/>
              </a:spcBef>
            </a:pPr>
            <a:r>
              <a:rPr dirty="0" sz="1450" spc="55" i="1">
                <a:latin typeface="Times New Roman"/>
                <a:cs typeface="Times New Roman"/>
              </a:rPr>
              <a:t>p</a:t>
            </a:r>
            <a:r>
              <a:rPr dirty="0" sz="1450" spc="55">
                <a:latin typeface="Times New Roman"/>
                <a:cs typeface="Times New Roman"/>
              </a:rPr>
              <a:t>(</a:t>
            </a:r>
            <a:r>
              <a:rPr dirty="0" sz="1450" spc="55" i="1">
                <a:latin typeface="Times New Roman"/>
                <a:cs typeface="Times New Roman"/>
              </a:rPr>
              <a:t>x</a:t>
            </a:r>
            <a:r>
              <a:rPr dirty="0" sz="1450" spc="55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07464" y="5472938"/>
            <a:ext cx="4093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Mixing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discrete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and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continuous</a:t>
            </a:r>
            <a:r>
              <a:rPr dirty="0" sz="1800" spc="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57499" y="5783579"/>
            <a:ext cx="2537569" cy="149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76400" y="6088379"/>
            <a:ext cx="1334770" cy="228600"/>
          </a:xfrm>
          <a:custGeom>
            <a:avLst/>
            <a:gdLst/>
            <a:ahLst/>
            <a:cxnLst/>
            <a:rect l="l" t="t" r="r" b="b"/>
            <a:pathLst>
              <a:path w="1334770" h="228600">
                <a:moveTo>
                  <a:pt x="0" y="0"/>
                </a:moveTo>
                <a:lnTo>
                  <a:pt x="0" y="228600"/>
                </a:lnTo>
                <a:lnTo>
                  <a:pt x="1066800" y="228600"/>
                </a:lnTo>
                <a:lnTo>
                  <a:pt x="1066800" y="95250"/>
                </a:lnTo>
                <a:lnTo>
                  <a:pt x="1334262" y="49530"/>
                </a:lnTo>
                <a:lnTo>
                  <a:pt x="1066800" y="38100"/>
                </a:lnTo>
                <a:lnTo>
                  <a:pt x="1066800" y="0"/>
                </a:lnTo>
                <a:lnTo>
                  <a:pt x="622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38122" y="6129019"/>
            <a:ext cx="9550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P(EduYears,Wealthy)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7464" y="1295654"/>
            <a:ext cx="4093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Mixing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discrete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and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continuous</a:t>
            </a:r>
            <a:r>
              <a:rPr dirty="0" sz="1800" spc="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7499" y="1606296"/>
            <a:ext cx="2537569" cy="149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8599" y="3244595"/>
            <a:ext cx="1935479" cy="1092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6400" y="1911095"/>
            <a:ext cx="1334770" cy="228600"/>
          </a:xfrm>
          <a:custGeom>
            <a:avLst/>
            <a:gdLst/>
            <a:ahLst/>
            <a:cxnLst/>
            <a:rect l="l" t="t" r="r" b="b"/>
            <a:pathLst>
              <a:path w="1334770" h="228600">
                <a:moveTo>
                  <a:pt x="0" y="0"/>
                </a:moveTo>
                <a:lnTo>
                  <a:pt x="0" y="228600"/>
                </a:lnTo>
                <a:lnTo>
                  <a:pt x="1066800" y="228600"/>
                </a:lnTo>
                <a:lnTo>
                  <a:pt x="1066800" y="95250"/>
                </a:lnTo>
                <a:lnTo>
                  <a:pt x="1334262" y="49529"/>
                </a:lnTo>
                <a:lnTo>
                  <a:pt x="1066800" y="38100"/>
                </a:lnTo>
                <a:lnTo>
                  <a:pt x="1066800" y="0"/>
                </a:lnTo>
                <a:lnTo>
                  <a:pt x="622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38122" y="1951735"/>
            <a:ext cx="9550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P(EduYears,Wealthy)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000" y="2558795"/>
            <a:ext cx="1143000" cy="760095"/>
          </a:xfrm>
          <a:custGeom>
            <a:avLst/>
            <a:gdLst/>
            <a:ahLst/>
            <a:cxnLst/>
            <a:rect l="l" t="t" r="r" b="b"/>
            <a:pathLst>
              <a:path w="1143000" h="760095">
                <a:moveTo>
                  <a:pt x="952500" y="228600"/>
                </a:moveTo>
                <a:lnTo>
                  <a:pt x="666750" y="228600"/>
                </a:lnTo>
                <a:lnTo>
                  <a:pt x="768096" y="759713"/>
                </a:lnTo>
                <a:lnTo>
                  <a:pt x="952500" y="228600"/>
                </a:lnTo>
                <a:close/>
              </a:path>
              <a:path w="1143000" h="760095">
                <a:moveTo>
                  <a:pt x="1143000" y="0"/>
                </a:moveTo>
                <a:lnTo>
                  <a:pt x="0" y="0"/>
                </a:lnTo>
                <a:lnTo>
                  <a:pt x="0" y="228600"/>
                </a:lnTo>
                <a:lnTo>
                  <a:pt x="1143000" y="2286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000" y="2558795"/>
            <a:ext cx="1143000" cy="760095"/>
          </a:xfrm>
          <a:custGeom>
            <a:avLst/>
            <a:gdLst/>
            <a:ahLst/>
            <a:cxnLst/>
            <a:rect l="l" t="t" r="r" b="b"/>
            <a:pathLst>
              <a:path w="1143000" h="760095">
                <a:moveTo>
                  <a:pt x="0" y="0"/>
                </a:moveTo>
                <a:lnTo>
                  <a:pt x="0" y="228600"/>
                </a:lnTo>
                <a:lnTo>
                  <a:pt x="666750" y="228600"/>
                </a:lnTo>
                <a:lnTo>
                  <a:pt x="768096" y="759713"/>
                </a:lnTo>
                <a:lnTo>
                  <a:pt x="952500" y="228600"/>
                </a:lnTo>
                <a:lnTo>
                  <a:pt x="1143000" y="228600"/>
                </a:lnTo>
                <a:lnTo>
                  <a:pt x="1143000" y="0"/>
                </a:lnTo>
                <a:lnTo>
                  <a:pt x="6667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32247" y="2599435"/>
            <a:ext cx="9963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P(Wealthy|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EduYears)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7464" y="5472938"/>
            <a:ext cx="4093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Mixing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discrete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and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continuous</a:t>
            </a:r>
            <a:r>
              <a:rPr dirty="0" sz="1800" spc="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7499" y="5783579"/>
            <a:ext cx="2537569" cy="149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38599" y="7421879"/>
            <a:ext cx="1935479" cy="1092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6899" y="7421879"/>
            <a:ext cx="1853798" cy="1088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86000" y="7536180"/>
            <a:ext cx="230504" cy="549910"/>
          </a:xfrm>
          <a:prstGeom prst="rect">
            <a:avLst/>
          </a:prstGeom>
          <a:solidFill>
            <a:srgbClr val="00E4A8"/>
          </a:solidFill>
          <a:ln w="3175">
            <a:solidFill>
              <a:srgbClr val="000000"/>
            </a:solidFill>
          </a:ln>
        </p:spPr>
        <p:txBody>
          <a:bodyPr wrap="square" lIns="0" tIns="21590" rIns="0" bIns="0" rtlCol="0" vert="vert270">
            <a:spAutoFit/>
          </a:bodyPr>
          <a:lstStyle/>
          <a:p>
            <a:pPr marL="195580" marR="38735" indent="-14859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latin typeface="Tahoma"/>
                <a:cs typeface="Tahoma"/>
              </a:rPr>
              <a:t>Reno</a:t>
            </a:r>
            <a:r>
              <a:rPr dirty="0" sz="600" spc="5">
                <a:latin typeface="Tahoma"/>
                <a:cs typeface="Tahoma"/>
              </a:rPr>
              <a:t>r</a:t>
            </a:r>
            <a:r>
              <a:rPr dirty="0" sz="600">
                <a:latin typeface="Tahoma"/>
                <a:cs typeface="Tahoma"/>
              </a:rPr>
              <a:t>mal</a:t>
            </a:r>
            <a:r>
              <a:rPr dirty="0" sz="600" spc="5">
                <a:latin typeface="Tahoma"/>
                <a:cs typeface="Tahoma"/>
              </a:rPr>
              <a:t>i</a:t>
            </a:r>
            <a:r>
              <a:rPr dirty="0" sz="600" spc="-5">
                <a:latin typeface="Tahoma"/>
                <a:cs typeface="Tahoma"/>
              </a:rPr>
              <a:t>z</a:t>
            </a:r>
            <a:r>
              <a:rPr dirty="0" sz="600">
                <a:latin typeface="Tahoma"/>
                <a:cs typeface="Tahoma"/>
              </a:rPr>
              <a:t>ed  </a:t>
            </a:r>
            <a:r>
              <a:rPr dirty="0" sz="600" spc="-5">
                <a:latin typeface="Tahoma"/>
                <a:cs typeface="Tahoma"/>
              </a:rPr>
              <a:t>Axes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6400" y="6088379"/>
            <a:ext cx="1334770" cy="228600"/>
          </a:xfrm>
          <a:custGeom>
            <a:avLst/>
            <a:gdLst/>
            <a:ahLst/>
            <a:cxnLst/>
            <a:rect l="l" t="t" r="r" b="b"/>
            <a:pathLst>
              <a:path w="1334770" h="228600">
                <a:moveTo>
                  <a:pt x="0" y="0"/>
                </a:moveTo>
                <a:lnTo>
                  <a:pt x="0" y="228600"/>
                </a:lnTo>
                <a:lnTo>
                  <a:pt x="1066800" y="228600"/>
                </a:lnTo>
                <a:lnTo>
                  <a:pt x="1066800" y="95250"/>
                </a:lnTo>
                <a:lnTo>
                  <a:pt x="1334262" y="49530"/>
                </a:lnTo>
                <a:lnTo>
                  <a:pt x="1066800" y="38100"/>
                </a:lnTo>
                <a:lnTo>
                  <a:pt x="1066800" y="0"/>
                </a:lnTo>
                <a:lnTo>
                  <a:pt x="622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38122" y="6129019"/>
            <a:ext cx="9550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P(EduYears,Wealthy)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53000" y="6736080"/>
            <a:ext cx="1143000" cy="760095"/>
          </a:xfrm>
          <a:custGeom>
            <a:avLst/>
            <a:gdLst/>
            <a:ahLst/>
            <a:cxnLst/>
            <a:rect l="l" t="t" r="r" b="b"/>
            <a:pathLst>
              <a:path w="1143000" h="760095">
                <a:moveTo>
                  <a:pt x="952500" y="228600"/>
                </a:moveTo>
                <a:lnTo>
                  <a:pt x="666750" y="228600"/>
                </a:lnTo>
                <a:lnTo>
                  <a:pt x="768096" y="759714"/>
                </a:lnTo>
                <a:lnTo>
                  <a:pt x="952500" y="228600"/>
                </a:lnTo>
                <a:close/>
              </a:path>
              <a:path w="1143000" h="760095">
                <a:moveTo>
                  <a:pt x="1143000" y="0"/>
                </a:moveTo>
                <a:lnTo>
                  <a:pt x="0" y="0"/>
                </a:lnTo>
                <a:lnTo>
                  <a:pt x="0" y="228600"/>
                </a:lnTo>
                <a:lnTo>
                  <a:pt x="1143000" y="2286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3000" y="6736080"/>
            <a:ext cx="1143000" cy="760095"/>
          </a:xfrm>
          <a:custGeom>
            <a:avLst/>
            <a:gdLst/>
            <a:ahLst/>
            <a:cxnLst/>
            <a:rect l="l" t="t" r="r" b="b"/>
            <a:pathLst>
              <a:path w="1143000" h="760095">
                <a:moveTo>
                  <a:pt x="0" y="0"/>
                </a:moveTo>
                <a:lnTo>
                  <a:pt x="0" y="228600"/>
                </a:lnTo>
                <a:lnTo>
                  <a:pt x="666750" y="228600"/>
                </a:lnTo>
                <a:lnTo>
                  <a:pt x="768096" y="759714"/>
                </a:lnTo>
                <a:lnTo>
                  <a:pt x="952500" y="228600"/>
                </a:lnTo>
                <a:lnTo>
                  <a:pt x="1143000" y="228600"/>
                </a:lnTo>
                <a:lnTo>
                  <a:pt x="1143000" y="0"/>
                </a:lnTo>
                <a:lnTo>
                  <a:pt x="6667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32247" y="6776718"/>
            <a:ext cx="9963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P(Wealthy|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EduYears)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0200" y="6964680"/>
            <a:ext cx="1066800" cy="480059"/>
          </a:xfrm>
          <a:custGeom>
            <a:avLst/>
            <a:gdLst/>
            <a:ahLst/>
            <a:cxnLst/>
            <a:rect l="l" t="t" r="r" b="b"/>
            <a:pathLst>
              <a:path w="1066800" h="480059">
                <a:moveTo>
                  <a:pt x="0" y="0"/>
                </a:moveTo>
                <a:lnTo>
                  <a:pt x="0" y="228600"/>
                </a:lnTo>
                <a:lnTo>
                  <a:pt x="622554" y="228600"/>
                </a:lnTo>
                <a:lnTo>
                  <a:pt x="765810" y="480060"/>
                </a:lnTo>
                <a:lnTo>
                  <a:pt x="889254" y="228600"/>
                </a:lnTo>
                <a:lnTo>
                  <a:pt x="1066800" y="228600"/>
                </a:lnTo>
                <a:lnTo>
                  <a:pt x="1066800" y="0"/>
                </a:lnTo>
                <a:lnTo>
                  <a:pt x="622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58111" y="7005318"/>
            <a:ext cx="9626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Tahoma"/>
                <a:cs typeface="Tahoma"/>
              </a:rPr>
              <a:t>P(EduYears|Wealthy)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algn="ctr" marR="67945">
              <a:lnSpc>
                <a:spcPct val="100000"/>
              </a:lnSpc>
              <a:spcBef>
                <a:spcPts val="1019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What you should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know</a:t>
            </a:r>
            <a:endParaRPr sz="2200">
              <a:latin typeface="Tahoma"/>
              <a:cs typeface="Tahoma"/>
            </a:endParaRPr>
          </a:p>
          <a:p>
            <a:pPr marL="325120" marR="574675" indent="-171450">
              <a:lnSpc>
                <a:spcPct val="100000"/>
              </a:lnSpc>
              <a:spcBef>
                <a:spcPts val="36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You should be able to play with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discrete,  continuous and mixed joint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distributions</a:t>
            </a:r>
            <a:endParaRPr sz="1600">
              <a:latin typeface="Tahoma"/>
              <a:cs typeface="Tahoma"/>
            </a:endParaRPr>
          </a:p>
          <a:p>
            <a:pPr marL="325120" marR="589915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You should be happy with the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difference  between p(x) and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P(A)</a:t>
            </a:r>
            <a:endParaRPr sz="1600">
              <a:latin typeface="Tahoma"/>
              <a:cs typeface="Tahoma"/>
            </a:endParaRPr>
          </a:p>
          <a:p>
            <a:pPr marL="325120" marR="28956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Tahoma"/>
                <a:cs typeface="Tahoma"/>
              </a:rPr>
              <a:t>You should </a:t>
            </a:r>
            <a:r>
              <a:rPr dirty="0" sz="1600">
                <a:latin typeface="Tahoma"/>
                <a:cs typeface="Tahoma"/>
              </a:rPr>
              <a:t>be intimate </a:t>
            </a:r>
            <a:r>
              <a:rPr dirty="0" sz="1600" spc="-5">
                <a:latin typeface="Tahoma"/>
                <a:cs typeface="Tahoma"/>
              </a:rPr>
              <a:t>with expectations of  </a:t>
            </a:r>
            <a:r>
              <a:rPr dirty="0" sz="1600">
                <a:latin typeface="Tahoma"/>
                <a:cs typeface="Tahoma"/>
              </a:rPr>
              <a:t>continuous and discrete random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variables</a:t>
            </a:r>
            <a:endParaRPr sz="1600">
              <a:latin typeface="Tahoma"/>
              <a:cs typeface="Tahoma"/>
            </a:endParaRPr>
          </a:p>
          <a:p>
            <a:pPr marL="325120" marR="1085215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You should smile when you meet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  </a:t>
            </a:r>
            <a:r>
              <a:rPr dirty="0" sz="1600" spc="-5">
                <a:latin typeface="Tahoma"/>
                <a:cs typeface="Tahoma"/>
              </a:rPr>
              <a:t>covariance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matrix</a:t>
            </a:r>
            <a:endParaRPr sz="1600">
              <a:latin typeface="Tahoma"/>
              <a:cs typeface="Tahoma"/>
            </a:endParaRPr>
          </a:p>
          <a:p>
            <a:pPr marL="325120" marR="314960" indent="-171450">
              <a:lnSpc>
                <a:spcPct val="100000"/>
              </a:lnSpc>
              <a:spcBef>
                <a:spcPts val="385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Independence </a:t>
            </a:r>
            <a:r>
              <a:rPr dirty="0" sz="1600" spc="-5">
                <a:latin typeface="Tahoma"/>
                <a:cs typeface="Tahoma"/>
              </a:rPr>
              <a:t>and </a:t>
            </a:r>
            <a:r>
              <a:rPr dirty="0" sz="1600">
                <a:latin typeface="Tahoma"/>
                <a:cs typeface="Tahoma"/>
              </a:rPr>
              <a:t>its consequences </a:t>
            </a:r>
            <a:r>
              <a:rPr dirty="0" sz="1600" spc="-5">
                <a:latin typeface="Tahoma"/>
                <a:cs typeface="Tahoma"/>
              </a:rPr>
              <a:t>should  </a:t>
            </a:r>
            <a:r>
              <a:rPr dirty="0" sz="1600">
                <a:latin typeface="Tahoma"/>
                <a:cs typeface="Tahoma"/>
              </a:rPr>
              <a:t>be </a:t>
            </a:r>
            <a:r>
              <a:rPr dirty="0" sz="1600" spc="-5">
                <a:latin typeface="Tahoma"/>
                <a:cs typeface="Tahoma"/>
              </a:rPr>
              <a:t>second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nature</a:t>
            </a:r>
            <a:endParaRPr sz="1600">
              <a:latin typeface="Tahoma"/>
              <a:cs typeface="Tahoma"/>
            </a:endParaRPr>
          </a:p>
          <a:p>
            <a:pPr algn="ctr" marR="15875">
              <a:lnSpc>
                <a:spcPct val="100000"/>
              </a:lnSpc>
              <a:spcBef>
                <a:spcPts val="1485"/>
              </a:spcBef>
              <a:tabLst>
                <a:tab pos="4304030" algn="l"/>
              </a:tabLst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</a:t>
            </a:r>
            <a:r>
              <a:rPr dirty="0" sz="450" spc="2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1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4820" y="5545172"/>
            <a:ext cx="4147185" cy="289814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algn="ctr" marL="76835">
              <a:lnSpc>
                <a:spcPct val="100000"/>
              </a:lnSpc>
              <a:spcBef>
                <a:spcPts val="114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Discussion</a:t>
            </a:r>
            <a:endParaRPr sz="2200">
              <a:latin typeface="Tahoma"/>
              <a:cs typeface="Tahoma"/>
            </a:endParaRPr>
          </a:p>
          <a:p>
            <a:pPr marL="196850" marR="30480" indent="-171450">
              <a:lnSpc>
                <a:spcPct val="100000"/>
              </a:lnSpc>
              <a:spcBef>
                <a:spcPts val="66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Are PDFs the only sensible way to handle </a:t>
            </a:r>
            <a:r>
              <a:rPr dirty="0" sz="1400">
                <a:latin typeface="Tahoma"/>
                <a:cs typeface="Tahoma"/>
              </a:rPr>
              <a:t>analysis  </a:t>
            </a:r>
            <a:r>
              <a:rPr dirty="0" sz="1400" spc="-5">
                <a:latin typeface="Tahoma"/>
                <a:cs typeface="Tahoma"/>
              </a:rPr>
              <a:t>of real-valued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variables?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Why is covariance an important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concept?</a:t>
            </a:r>
            <a:endParaRPr sz="1400">
              <a:latin typeface="Tahoma"/>
              <a:cs typeface="Tahoma"/>
            </a:endParaRPr>
          </a:p>
          <a:p>
            <a:pPr marL="196850" marR="26543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X and Y are independent real-valued  random variables distributed between 0 and</a:t>
            </a:r>
            <a:r>
              <a:rPr dirty="0" sz="1400" spc="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1:</a:t>
            </a:r>
            <a:endParaRPr sz="1400">
              <a:latin typeface="Tahoma"/>
              <a:cs typeface="Tahoma"/>
            </a:endParaRPr>
          </a:p>
          <a:p>
            <a:pPr lvl="1" marL="396875" indent="-143510">
              <a:lnSpc>
                <a:spcPct val="100000"/>
              </a:lnSpc>
              <a:spcBef>
                <a:spcPts val="280"/>
              </a:spcBef>
              <a:buChar char="•"/>
              <a:tabLst>
                <a:tab pos="397510" algn="l"/>
              </a:tabLst>
            </a:pPr>
            <a:r>
              <a:rPr dirty="0" sz="1200" spc="-5">
                <a:latin typeface="Tahoma"/>
                <a:cs typeface="Tahoma"/>
              </a:rPr>
              <a:t>What is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p[min(X,Y)]?</a:t>
            </a:r>
            <a:endParaRPr sz="1200">
              <a:latin typeface="Tahoma"/>
              <a:cs typeface="Tahoma"/>
            </a:endParaRPr>
          </a:p>
          <a:p>
            <a:pPr lvl="1" marL="396875" indent="-143510">
              <a:lnSpc>
                <a:spcPct val="100000"/>
              </a:lnSpc>
              <a:spcBef>
                <a:spcPts val="290"/>
              </a:spcBef>
              <a:buChar char="•"/>
              <a:tabLst>
                <a:tab pos="397510" algn="l"/>
              </a:tabLst>
            </a:pPr>
            <a:r>
              <a:rPr dirty="0" sz="1200" spc="-5">
                <a:latin typeface="Tahoma"/>
                <a:cs typeface="Tahoma"/>
              </a:rPr>
              <a:t>What is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E[min(X,Y)]?</a:t>
            </a:r>
            <a:endParaRPr sz="1200">
              <a:latin typeface="Tahoma"/>
              <a:cs typeface="Tahoma"/>
            </a:endParaRPr>
          </a:p>
          <a:p>
            <a:pPr marL="196850" indent="-172085">
              <a:lnSpc>
                <a:spcPts val="1710"/>
              </a:lnSpc>
              <a:spcBef>
                <a:spcPts val="29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Prove </a:t>
            </a:r>
            <a:r>
              <a:rPr dirty="0" sz="1400">
                <a:latin typeface="Tahoma"/>
                <a:cs typeface="Tahoma"/>
              </a:rPr>
              <a:t>that </a:t>
            </a:r>
            <a:r>
              <a:rPr dirty="0" sz="1450" spc="-25" i="1">
                <a:latin typeface="Tahoma"/>
                <a:cs typeface="Tahoma"/>
              </a:rPr>
              <a:t>E[X] </a:t>
            </a:r>
            <a:r>
              <a:rPr dirty="0" sz="1400" spc="-5">
                <a:latin typeface="Tahoma"/>
                <a:cs typeface="Tahoma"/>
              </a:rPr>
              <a:t>is </a:t>
            </a:r>
            <a:r>
              <a:rPr dirty="0" sz="1400">
                <a:latin typeface="Tahoma"/>
                <a:cs typeface="Tahoma"/>
              </a:rPr>
              <a:t>the </a:t>
            </a:r>
            <a:r>
              <a:rPr dirty="0" sz="1400" spc="-5">
                <a:latin typeface="Tahoma"/>
                <a:cs typeface="Tahoma"/>
              </a:rPr>
              <a:t>value </a:t>
            </a:r>
            <a:r>
              <a:rPr dirty="0" sz="1450" spc="-30" i="1">
                <a:latin typeface="Tahoma"/>
                <a:cs typeface="Tahoma"/>
              </a:rPr>
              <a:t>u </a:t>
            </a:r>
            <a:r>
              <a:rPr dirty="0" sz="1400" spc="-5">
                <a:latin typeface="Tahoma"/>
                <a:cs typeface="Tahoma"/>
              </a:rPr>
              <a:t>that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minimizes</a:t>
            </a:r>
            <a:endParaRPr sz="1400">
              <a:latin typeface="Tahoma"/>
              <a:cs typeface="Tahoma"/>
            </a:endParaRPr>
          </a:p>
          <a:p>
            <a:pPr marL="196850">
              <a:lnSpc>
                <a:spcPts val="1710"/>
              </a:lnSpc>
            </a:pPr>
            <a:r>
              <a:rPr dirty="0" sz="1450" spc="-25" i="1">
                <a:latin typeface="Tahoma"/>
                <a:cs typeface="Tahoma"/>
              </a:rPr>
              <a:t>E[(X-u)</a:t>
            </a:r>
            <a:r>
              <a:rPr dirty="0" baseline="22222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]</a:t>
            </a:r>
            <a:endParaRPr sz="145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What is the value </a:t>
            </a:r>
            <a:r>
              <a:rPr dirty="0" sz="1450" spc="-30" i="1">
                <a:latin typeface="Tahoma"/>
                <a:cs typeface="Tahoma"/>
              </a:rPr>
              <a:t>u </a:t>
            </a:r>
            <a:r>
              <a:rPr dirty="0" sz="1400" spc="-5">
                <a:latin typeface="Tahoma"/>
                <a:cs typeface="Tahoma"/>
              </a:rPr>
              <a:t>that minimizes</a:t>
            </a:r>
            <a:r>
              <a:rPr dirty="0" sz="1400" spc="5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E[|</a:t>
            </a:r>
            <a:r>
              <a:rPr dirty="0" sz="1450" spc="-15" i="1">
                <a:latin typeface="Tahoma"/>
                <a:cs typeface="Tahoma"/>
              </a:rPr>
              <a:t>X-u</a:t>
            </a:r>
            <a:r>
              <a:rPr dirty="0" sz="1400" spc="-15">
                <a:latin typeface="Tahoma"/>
                <a:cs typeface="Tahoma"/>
              </a:rPr>
              <a:t>|]</a:t>
            </a:r>
            <a:r>
              <a:rPr dirty="0" sz="1450" spc="-15" i="1">
                <a:latin typeface="Tahoma"/>
                <a:cs typeface="Tahoma"/>
              </a:rPr>
              <a:t>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49394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3183" y="1500630"/>
            <a:ext cx="400367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PDF of American Ages in</a:t>
            </a:r>
            <a:r>
              <a:rPr dirty="0" spc="-35"/>
              <a:t> </a:t>
            </a:r>
            <a:r>
              <a:rPr dirty="0" spc="-5"/>
              <a:t>2000</a:t>
            </a:r>
          </a:p>
        </p:txBody>
      </p:sp>
      <p:sp>
        <p:nvSpPr>
          <p:cNvPr id="5" name="object 5"/>
          <p:cNvSpPr/>
          <p:nvPr/>
        </p:nvSpPr>
        <p:spPr>
          <a:xfrm>
            <a:off x="1993804" y="2012509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8079" y="8726678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3804" y="6189792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43200" y="6310884"/>
            <a:ext cx="423545" cy="1797050"/>
          </a:xfrm>
          <a:custGeom>
            <a:avLst/>
            <a:gdLst/>
            <a:ahLst/>
            <a:cxnLst/>
            <a:rect l="l" t="t" r="r" b="b"/>
            <a:pathLst>
              <a:path w="423544" h="1797050">
                <a:moveTo>
                  <a:pt x="191262" y="0"/>
                </a:moveTo>
                <a:lnTo>
                  <a:pt x="175081" y="1154"/>
                </a:lnTo>
                <a:lnTo>
                  <a:pt x="158400" y="1809"/>
                </a:lnTo>
                <a:lnTo>
                  <a:pt x="142720" y="4607"/>
                </a:lnTo>
                <a:lnTo>
                  <a:pt x="129539" y="12191"/>
                </a:lnTo>
                <a:lnTo>
                  <a:pt x="124968" y="17525"/>
                </a:lnTo>
                <a:lnTo>
                  <a:pt x="127254" y="25145"/>
                </a:lnTo>
                <a:lnTo>
                  <a:pt x="123443" y="30479"/>
                </a:lnTo>
                <a:lnTo>
                  <a:pt x="109096" y="46672"/>
                </a:lnTo>
                <a:lnTo>
                  <a:pt x="91535" y="60007"/>
                </a:lnTo>
                <a:lnTo>
                  <a:pt x="72973" y="72485"/>
                </a:lnTo>
                <a:lnTo>
                  <a:pt x="55625" y="86105"/>
                </a:lnTo>
                <a:lnTo>
                  <a:pt x="0" y="120395"/>
                </a:lnTo>
                <a:lnTo>
                  <a:pt x="0" y="1796795"/>
                </a:lnTo>
                <a:lnTo>
                  <a:pt x="419100" y="1796795"/>
                </a:lnTo>
                <a:lnTo>
                  <a:pt x="419211" y="1694162"/>
                </a:lnTo>
                <a:lnTo>
                  <a:pt x="419342" y="1642845"/>
                </a:lnTo>
                <a:lnTo>
                  <a:pt x="419514" y="1591528"/>
                </a:lnTo>
                <a:lnTo>
                  <a:pt x="419722" y="1540212"/>
                </a:lnTo>
                <a:lnTo>
                  <a:pt x="420222" y="1437578"/>
                </a:lnTo>
                <a:lnTo>
                  <a:pt x="421956" y="1129678"/>
                </a:lnTo>
                <a:lnTo>
                  <a:pt x="422453" y="1027044"/>
                </a:lnTo>
                <a:lnTo>
                  <a:pt x="422659" y="975727"/>
                </a:lnTo>
                <a:lnTo>
                  <a:pt x="422829" y="924411"/>
                </a:lnTo>
                <a:lnTo>
                  <a:pt x="422956" y="873094"/>
                </a:lnTo>
                <a:lnTo>
                  <a:pt x="422925" y="667827"/>
                </a:lnTo>
                <a:lnTo>
                  <a:pt x="422752" y="616510"/>
                </a:lnTo>
                <a:lnTo>
                  <a:pt x="422501" y="565193"/>
                </a:lnTo>
                <a:lnTo>
                  <a:pt x="422165" y="513877"/>
                </a:lnTo>
                <a:lnTo>
                  <a:pt x="421740" y="462560"/>
                </a:lnTo>
                <a:lnTo>
                  <a:pt x="421218" y="411243"/>
                </a:lnTo>
                <a:lnTo>
                  <a:pt x="420594" y="359926"/>
                </a:lnTo>
                <a:lnTo>
                  <a:pt x="419862" y="308610"/>
                </a:lnTo>
                <a:lnTo>
                  <a:pt x="399288" y="275713"/>
                </a:lnTo>
                <a:lnTo>
                  <a:pt x="395477" y="272033"/>
                </a:lnTo>
                <a:lnTo>
                  <a:pt x="389405" y="253876"/>
                </a:lnTo>
                <a:lnTo>
                  <a:pt x="388619" y="253650"/>
                </a:lnTo>
                <a:lnTo>
                  <a:pt x="384976" y="253281"/>
                </a:lnTo>
                <a:lnTo>
                  <a:pt x="370331" y="234695"/>
                </a:lnTo>
                <a:lnTo>
                  <a:pt x="362033" y="219884"/>
                </a:lnTo>
                <a:lnTo>
                  <a:pt x="355949" y="207644"/>
                </a:lnTo>
                <a:lnTo>
                  <a:pt x="347722" y="196548"/>
                </a:lnTo>
                <a:lnTo>
                  <a:pt x="332994" y="185165"/>
                </a:lnTo>
                <a:lnTo>
                  <a:pt x="323326" y="165889"/>
                </a:lnTo>
                <a:lnTo>
                  <a:pt x="315658" y="148113"/>
                </a:lnTo>
                <a:lnTo>
                  <a:pt x="305990" y="131909"/>
                </a:lnTo>
                <a:lnTo>
                  <a:pt x="290322" y="117348"/>
                </a:lnTo>
                <a:lnTo>
                  <a:pt x="274843" y="84653"/>
                </a:lnTo>
                <a:lnTo>
                  <a:pt x="250507" y="48958"/>
                </a:lnTo>
                <a:lnTo>
                  <a:pt x="221313" y="18121"/>
                </a:lnTo>
                <a:lnTo>
                  <a:pt x="191262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43200" y="6310884"/>
            <a:ext cx="423545" cy="1797050"/>
          </a:xfrm>
          <a:custGeom>
            <a:avLst/>
            <a:gdLst/>
            <a:ahLst/>
            <a:cxnLst/>
            <a:rect l="l" t="t" r="r" b="b"/>
            <a:pathLst>
              <a:path w="423544" h="1797050">
                <a:moveTo>
                  <a:pt x="419100" y="1796795"/>
                </a:moveTo>
                <a:lnTo>
                  <a:pt x="419128" y="1745479"/>
                </a:lnTo>
                <a:lnTo>
                  <a:pt x="419211" y="1694162"/>
                </a:lnTo>
                <a:lnTo>
                  <a:pt x="419342" y="1642845"/>
                </a:lnTo>
                <a:lnTo>
                  <a:pt x="419514" y="1591528"/>
                </a:lnTo>
                <a:lnTo>
                  <a:pt x="419722" y="1540212"/>
                </a:lnTo>
                <a:lnTo>
                  <a:pt x="419960" y="1488895"/>
                </a:lnTo>
                <a:lnTo>
                  <a:pt x="420222" y="1437578"/>
                </a:lnTo>
                <a:lnTo>
                  <a:pt x="420501" y="1386261"/>
                </a:lnTo>
                <a:lnTo>
                  <a:pt x="420793" y="1334945"/>
                </a:lnTo>
                <a:lnTo>
                  <a:pt x="421090" y="1283628"/>
                </a:lnTo>
                <a:lnTo>
                  <a:pt x="421387" y="1232311"/>
                </a:lnTo>
                <a:lnTo>
                  <a:pt x="421677" y="1180994"/>
                </a:lnTo>
                <a:lnTo>
                  <a:pt x="421956" y="1129678"/>
                </a:lnTo>
                <a:lnTo>
                  <a:pt x="422216" y="1078361"/>
                </a:lnTo>
                <a:lnTo>
                  <a:pt x="422453" y="1027044"/>
                </a:lnTo>
                <a:lnTo>
                  <a:pt x="422659" y="975727"/>
                </a:lnTo>
                <a:lnTo>
                  <a:pt x="422829" y="924411"/>
                </a:lnTo>
                <a:lnTo>
                  <a:pt x="422956" y="873094"/>
                </a:lnTo>
                <a:lnTo>
                  <a:pt x="423036" y="821777"/>
                </a:lnTo>
                <a:lnTo>
                  <a:pt x="423061" y="770460"/>
                </a:lnTo>
                <a:lnTo>
                  <a:pt x="423026" y="719144"/>
                </a:lnTo>
                <a:lnTo>
                  <a:pt x="422925" y="667827"/>
                </a:lnTo>
                <a:lnTo>
                  <a:pt x="422752" y="616510"/>
                </a:lnTo>
                <a:lnTo>
                  <a:pt x="422501" y="565193"/>
                </a:lnTo>
                <a:lnTo>
                  <a:pt x="422165" y="513877"/>
                </a:lnTo>
                <a:lnTo>
                  <a:pt x="421740" y="462560"/>
                </a:lnTo>
                <a:lnTo>
                  <a:pt x="421218" y="411243"/>
                </a:lnTo>
                <a:lnTo>
                  <a:pt x="420594" y="359926"/>
                </a:lnTo>
                <a:lnTo>
                  <a:pt x="419862" y="308610"/>
                </a:lnTo>
                <a:lnTo>
                  <a:pt x="399288" y="275713"/>
                </a:lnTo>
                <a:lnTo>
                  <a:pt x="395477" y="272033"/>
                </a:lnTo>
                <a:lnTo>
                  <a:pt x="389405" y="253876"/>
                </a:lnTo>
                <a:lnTo>
                  <a:pt x="388619" y="253650"/>
                </a:lnTo>
                <a:lnTo>
                  <a:pt x="384976" y="253281"/>
                </a:lnTo>
                <a:lnTo>
                  <a:pt x="370331" y="234695"/>
                </a:lnTo>
                <a:lnTo>
                  <a:pt x="362033" y="219884"/>
                </a:lnTo>
                <a:lnTo>
                  <a:pt x="355949" y="207644"/>
                </a:lnTo>
                <a:lnTo>
                  <a:pt x="347722" y="196548"/>
                </a:lnTo>
                <a:lnTo>
                  <a:pt x="332994" y="185165"/>
                </a:lnTo>
                <a:lnTo>
                  <a:pt x="323326" y="165889"/>
                </a:lnTo>
                <a:lnTo>
                  <a:pt x="315658" y="148113"/>
                </a:lnTo>
                <a:lnTo>
                  <a:pt x="305990" y="131909"/>
                </a:lnTo>
                <a:lnTo>
                  <a:pt x="290322" y="117348"/>
                </a:lnTo>
                <a:lnTo>
                  <a:pt x="274843" y="84653"/>
                </a:lnTo>
                <a:lnTo>
                  <a:pt x="250507" y="48958"/>
                </a:lnTo>
                <a:lnTo>
                  <a:pt x="221313" y="18121"/>
                </a:lnTo>
                <a:lnTo>
                  <a:pt x="191262" y="0"/>
                </a:lnTo>
                <a:lnTo>
                  <a:pt x="175081" y="1154"/>
                </a:lnTo>
                <a:lnTo>
                  <a:pt x="158400" y="1809"/>
                </a:lnTo>
                <a:lnTo>
                  <a:pt x="142720" y="4607"/>
                </a:lnTo>
                <a:lnTo>
                  <a:pt x="129539" y="12191"/>
                </a:lnTo>
                <a:lnTo>
                  <a:pt x="124968" y="17525"/>
                </a:lnTo>
                <a:lnTo>
                  <a:pt x="127254" y="25145"/>
                </a:lnTo>
                <a:lnTo>
                  <a:pt x="123443" y="30479"/>
                </a:lnTo>
                <a:lnTo>
                  <a:pt x="109096" y="46672"/>
                </a:lnTo>
                <a:lnTo>
                  <a:pt x="91535" y="60007"/>
                </a:lnTo>
                <a:lnTo>
                  <a:pt x="72973" y="72485"/>
                </a:lnTo>
                <a:lnTo>
                  <a:pt x="55625" y="86105"/>
                </a:lnTo>
                <a:lnTo>
                  <a:pt x="0" y="120395"/>
                </a:lnTo>
                <a:lnTo>
                  <a:pt x="0" y="1796795"/>
                </a:lnTo>
                <a:lnTo>
                  <a:pt x="419100" y="17967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79670" y="6740926"/>
            <a:ext cx="628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5" i="1">
                <a:latin typeface="Times New Roman"/>
                <a:cs typeface="Times New Roman"/>
              </a:rPr>
              <a:t>b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7783" y="5660165"/>
            <a:ext cx="4054475" cy="16078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PDF of American Ages in</a:t>
            </a:r>
            <a:r>
              <a:rPr dirty="0" sz="22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2000</a:t>
            </a:r>
            <a:endParaRPr sz="2200">
              <a:latin typeface="Tahoma"/>
              <a:cs typeface="Tahoma"/>
            </a:endParaRPr>
          </a:p>
          <a:p>
            <a:pPr marL="2027555" marR="331470">
              <a:lnSpc>
                <a:spcPct val="100000"/>
              </a:lnSpc>
              <a:spcBef>
                <a:spcPts val="65"/>
              </a:spcBef>
            </a:pPr>
            <a:r>
              <a:rPr dirty="0" sz="1000">
                <a:latin typeface="Tahoma"/>
                <a:cs typeface="Tahoma"/>
              </a:rPr>
              <a:t>Let X be a </a:t>
            </a:r>
            <a:r>
              <a:rPr dirty="0" sz="1000" spc="-5">
                <a:latin typeface="Tahoma"/>
                <a:cs typeface="Tahoma"/>
              </a:rPr>
              <a:t>continuous random  variable.</a:t>
            </a:r>
            <a:endParaRPr sz="1000">
              <a:latin typeface="Tahoma"/>
              <a:cs typeface="Tahoma"/>
            </a:endParaRPr>
          </a:p>
          <a:p>
            <a:pPr marL="2027555" marR="34861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If p(x) is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Probability Density  Function for </a:t>
            </a:r>
            <a:r>
              <a:rPr dirty="0" sz="1000">
                <a:latin typeface="Tahoma"/>
                <a:cs typeface="Tahoma"/>
              </a:rPr>
              <a:t>X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then…</a:t>
            </a:r>
            <a:endParaRPr sz="1000">
              <a:latin typeface="Tahoma"/>
              <a:cs typeface="Tahoma"/>
            </a:endParaRPr>
          </a:p>
          <a:p>
            <a:pPr marL="2051050">
              <a:lnSpc>
                <a:spcPct val="100000"/>
              </a:lnSpc>
              <a:spcBef>
                <a:spcPts val="595"/>
              </a:spcBef>
            </a:pPr>
            <a:r>
              <a:rPr dirty="0" sz="1350" spc="-45" i="1">
                <a:latin typeface="Times New Roman"/>
                <a:cs typeface="Times New Roman"/>
              </a:rPr>
              <a:t>P</a:t>
            </a:r>
            <a:r>
              <a:rPr dirty="0" sz="1750" spc="-45">
                <a:latin typeface="Symbol"/>
                <a:cs typeface="Symbol"/>
              </a:rPr>
              <a:t></a:t>
            </a:r>
            <a:r>
              <a:rPr dirty="0" sz="1350" spc="-45" i="1">
                <a:latin typeface="Times New Roman"/>
                <a:cs typeface="Times New Roman"/>
              </a:rPr>
              <a:t>a </a:t>
            </a:r>
            <a:r>
              <a:rPr dirty="0" sz="1350" spc="-5">
                <a:latin typeface="Symbol"/>
                <a:cs typeface="Symbol"/>
              </a:rPr>
              <a:t>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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45" i="1">
                <a:latin typeface="Times New Roman"/>
                <a:cs typeface="Times New Roman"/>
              </a:rPr>
              <a:t>b</a:t>
            </a:r>
            <a:r>
              <a:rPr dirty="0" sz="1750" spc="-45">
                <a:latin typeface="Symbol"/>
                <a:cs typeface="Symbol"/>
              </a:rPr>
              <a:t>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135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</a:t>
            </a:r>
            <a:r>
              <a:rPr dirty="0" sz="1350" spc="30" i="1">
                <a:latin typeface="Times New Roman"/>
                <a:cs typeface="Times New Roman"/>
              </a:rPr>
              <a:t>x</a:t>
            </a:r>
            <a:r>
              <a:rPr dirty="0" sz="1350" spc="30">
                <a:latin typeface="Times New Roman"/>
                <a:cs typeface="Times New Roman"/>
              </a:rPr>
              <a:t>)</a:t>
            </a:r>
            <a:r>
              <a:rPr dirty="0" sz="1350" spc="30" i="1">
                <a:latin typeface="Times New Roman"/>
                <a:cs typeface="Times New Roman"/>
              </a:rPr>
              <a:t>dx</a:t>
            </a:r>
            <a:endParaRPr sz="1350">
              <a:latin typeface="Times New Roman"/>
              <a:cs typeface="Times New Roman"/>
            </a:endParaRPr>
          </a:p>
          <a:p>
            <a:pPr algn="r" marR="785495">
              <a:lnSpc>
                <a:spcPct val="100000"/>
              </a:lnSpc>
              <a:spcBef>
                <a:spcPts val="310"/>
              </a:spcBef>
            </a:pPr>
            <a:r>
              <a:rPr dirty="0" sz="750" spc="65" i="1">
                <a:latin typeface="Times New Roman"/>
                <a:cs typeface="Times New Roman"/>
              </a:rPr>
              <a:t>x</a:t>
            </a:r>
            <a:r>
              <a:rPr dirty="0" sz="750" spc="60">
                <a:latin typeface="Symbol"/>
                <a:cs typeface="Symbol"/>
              </a:rPr>
              <a:t></a:t>
            </a:r>
            <a:r>
              <a:rPr dirty="0" sz="750" spc="15" i="1">
                <a:latin typeface="Times New Roman"/>
                <a:cs typeface="Times New Roman"/>
              </a:rPr>
              <a:t>a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4628" y="7496029"/>
            <a:ext cx="11303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5">
                <a:latin typeface="Times New Roman"/>
                <a:cs typeface="Times New Roman"/>
              </a:rPr>
              <a:t>50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64405" y="7448344"/>
            <a:ext cx="2405380" cy="57467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10"/>
              </a:spcBef>
              <a:tabLst>
                <a:tab pos="1475740" algn="l"/>
              </a:tabLst>
            </a:pPr>
            <a:r>
              <a:rPr dirty="0" sz="1350" spc="-45" i="1">
                <a:latin typeface="Times New Roman"/>
                <a:cs typeface="Times New Roman"/>
              </a:rPr>
              <a:t>P</a:t>
            </a:r>
            <a:r>
              <a:rPr dirty="0" sz="1750" spc="-45">
                <a:latin typeface="Symbol"/>
                <a:cs typeface="Symbol"/>
              </a:rPr>
              <a:t></a:t>
            </a:r>
            <a:r>
              <a:rPr dirty="0" sz="1350" spc="-45">
                <a:latin typeface="Times New Roman"/>
                <a:cs typeface="Times New Roman"/>
              </a:rPr>
              <a:t>30 </a:t>
            </a:r>
            <a:r>
              <a:rPr dirty="0" sz="1350" spc="-5">
                <a:latin typeface="Symbol"/>
                <a:cs typeface="Symbol"/>
              </a:rPr>
              <a:t></a:t>
            </a:r>
            <a:r>
              <a:rPr dirty="0" sz="1350" spc="-5">
                <a:latin typeface="Times New Roman"/>
                <a:cs typeface="Times New Roman"/>
              </a:rPr>
              <a:t> Age </a:t>
            </a:r>
            <a:r>
              <a:rPr dirty="0" sz="1350" spc="-5">
                <a:latin typeface="Symbol"/>
                <a:cs typeface="Symbol"/>
              </a:rPr>
              <a:t></a:t>
            </a:r>
            <a:r>
              <a:rPr dirty="0" sz="1350" spc="-17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50</a:t>
            </a:r>
            <a:r>
              <a:rPr dirty="0" sz="1750" spc="-35">
                <a:latin typeface="Symbol"/>
                <a:cs typeface="Symbol"/>
              </a:rPr>
              <a:t></a:t>
            </a:r>
            <a:r>
              <a:rPr dirty="0" sz="1750" spc="-24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	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247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p</a:t>
            </a:r>
            <a:r>
              <a:rPr dirty="0" sz="1350" spc="5">
                <a:latin typeface="Times New Roman"/>
                <a:cs typeface="Times New Roman"/>
              </a:rPr>
              <a:t>(age)</a:t>
            </a:r>
            <a:r>
              <a:rPr dirty="0" sz="1350" spc="5" i="1">
                <a:latin typeface="Times New Roman"/>
                <a:cs typeface="Times New Roman"/>
              </a:rPr>
              <a:t>d</a:t>
            </a:r>
            <a:r>
              <a:rPr dirty="0" sz="1350" spc="5">
                <a:latin typeface="Times New Roman"/>
                <a:cs typeface="Times New Roman"/>
              </a:rPr>
              <a:t>age</a:t>
            </a:r>
            <a:endParaRPr sz="1350">
              <a:latin typeface="Times New Roman"/>
              <a:cs typeface="Times New Roman"/>
            </a:endParaRPr>
          </a:p>
          <a:p>
            <a:pPr marL="1360170">
              <a:lnSpc>
                <a:spcPct val="100000"/>
              </a:lnSpc>
              <a:spcBef>
                <a:spcPts val="305"/>
              </a:spcBef>
            </a:pPr>
            <a:r>
              <a:rPr dirty="0" sz="750" spc="25">
                <a:latin typeface="Times New Roman"/>
                <a:cs typeface="Times New Roman"/>
              </a:rPr>
              <a:t>age</a:t>
            </a:r>
            <a:r>
              <a:rPr dirty="0" sz="750" spc="25">
                <a:latin typeface="Symbol"/>
                <a:cs typeface="Symbol"/>
              </a:rPr>
              <a:t></a:t>
            </a:r>
            <a:r>
              <a:rPr dirty="0" sz="750" spc="25">
                <a:latin typeface="Times New Roman"/>
                <a:cs typeface="Times New Roman"/>
              </a:rPr>
              <a:t>30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9120" y="8193276"/>
            <a:ext cx="3911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0.36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49394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1544" y="1500630"/>
            <a:ext cx="22923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Properties of</a:t>
            </a:r>
            <a:r>
              <a:rPr dirty="0" spc="-75"/>
              <a:t> </a:t>
            </a:r>
            <a:r>
              <a:rPr dirty="0" spc="-5"/>
              <a:t>PDFs</a:t>
            </a:r>
          </a:p>
        </p:txBody>
      </p:sp>
      <p:sp>
        <p:nvSpPr>
          <p:cNvPr id="5" name="object 5"/>
          <p:cNvSpPr/>
          <p:nvPr/>
        </p:nvSpPr>
        <p:spPr>
          <a:xfrm>
            <a:off x="1993804" y="2012509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3865" y="306705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5918" y="0"/>
                </a:lnTo>
              </a:path>
            </a:pathLst>
          </a:custGeom>
          <a:ln w="3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65114" y="306705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5918" y="0"/>
                </a:lnTo>
              </a:path>
            </a:pathLst>
          </a:custGeom>
          <a:ln w="3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3523" y="3296411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 h="0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7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76850" y="3289187"/>
            <a:ext cx="9842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5" i="1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0055" y="3078103"/>
            <a:ext cx="7874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490">
                <a:latin typeface="Symbol"/>
                <a:cs typeface="Symbol"/>
              </a:rPr>
              <a:t>⎠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7709" y="3078085"/>
            <a:ext cx="7874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490">
                <a:latin typeface="Symbol"/>
                <a:cs typeface="Symbol"/>
              </a:rPr>
              <a:t>⎝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4865" y="2926478"/>
            <a:ext cx="152908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350" spc="-235" i="1">
                <a:latin typeface="Times New Roman"/>
                <a:cs typeface="Times New Roman"/>
              </a:rPr>
              <a:t>P</a:t>
            </a:r>
            <a:r>
              <a:rPr dirty="0" baseline="30864" sz="2025" spc="-352">
                <a:latin typeface="Symbol"/>
                <a:cs typeface="Symbol"/>
              </a:rPr>
              <a:t>⎛</a:t>
            </a:r>
            <a:r>
              <a:rPr dirty="0" baseline="30864" sz="2025" spc="-352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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baseline="34979" sz="2025" spc="-7" i="1">
                <a:latin typeface="Times New Roman"/>
                <a:cs typeface="Times New Roman"/>
              </a:rPr>
              <a:t>h </a:t>
            </a:r>
            <a:r>
              <a:rPr dirty="0" sz="1350" spc="-5">
                <a:latin typeface="Symbol"/>
                <a:cs typeface="Symbol"/>
              </a:rPr>
              <a:t>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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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baseline="34979" sz="2025" spc="-7" i="1">
                <a:latin typeface="Times New Roman"/>
                <a:cs typeface="Times New Roman"/>
              </a:rPr>
              <a:t>h</a:t>
            </a:r>
            <a:r>
              <a:rPr dirty="0" baseline="34979" sz="2025" spc="75" i="1">
                <a:latin typeface="Times New Roman"/>
                <a:cs typeface="Times New Roman"/>
              </a:rPr>
              <a:t> </a:t>
            </a:r>
            <a:r>
              <a:rPr dirty="0" baseline="30864" sz="2025" spc="-1364">
                <a:latin typeface="Symbol"/>
                <a:cs typeface="Symbol"/>
              </a:rPr>
              <a:t>⎞</a:t>
            </a:r>
            <a:endParaRPr baseline="30864" sz="202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2309" y="2943215"/>
            <a:ext cx="143446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205230" algn="l"/>
              </a:tabLst>
            </a:pPr>
            <a:r>
              <a:rPr dirty="0" sz="1350" spc="-490">
                <a:latin typeface="Symbol"/>
                <a:cs typeface="Symbol"/>
              </a:rPr>
              <a:t>⎜</a:t>
            </a:r>
            <a:r>
              <a:rPr dirty="0" sz="1350" spc="-490">
                <a:latin typeface="Times New Roman"/>
                <a:cs typeface="Times New Roman"/>
              </a:rPr>
              <a:t>	</a:t>
            </a:r>
            <a:r>
              <a:rPr dirty="0" baseline="-37037" sz="2025" spc="-7">
                <a:latin typeface="Times New Roman"/>
                <a:cs typeface="Times New Roman"/>
              </a:rPr>
              <a:t>2</a:t>
            </a:r>
            <a:r>
              <a:rPr dirty="0" baseline="-37037" sz="2025" spc="-315">
                <a:latin typeface="Times New Roman"/>
                <a:cs typeface="Times New Roman"/>
              </a:rPr>
              <a:t> </a:t>
            </a:r>
            <a:r>
              <a:rPr dirty="0" sz="1350" spc="-490">
                <a:latin typeface="Symbol"/>
                <a:cs typeface="Symbol"/>
              </a:rPr>
              <a:t>⎟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6827" y="3057540"/>
            <a:ext cx="9842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7508" y="3069414"/>
            <a:ext cx="871855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)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baseline="-12500" sz="3000" spc="15">
                <a:latin typeface="Times New Roman"/>
                <a:cs typeface="Times New Roman"/>
              </a:rPr>
              <a:t>lim</a:t>
            </a:r>
            <a:endParaRPr baseline="-12500"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6340" y="3382663"/>
            <a:ext cx="22161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70">
                <a:latin typeface="Times New Roman"/>
                <a:cs typeface="Times New Roman"/>
              </a:rPr>
              <a:t>h</a:t>
            </a:r>
            <a:r>
              <a:rPr dirty="0" sz="750" spc="55">
                <a:latin typeface="Symbol"/>
                <a:cs typeface="Symbol"/>
              </a:rPr>
              <a:t></a:t>
            </a:r>
            <a:r>
              <a:rPr dirty="0" sz="750" spc="15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0570" y="1915941"/>
            <a:ext cx="628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5" i="1">
                <a:latin typeface="Times New Roman"/>
                <a:cs typeface="Times New Roman"/>
              </a:rPr>
              <a:t>b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4832" y="1868099"/>
            <a:ext cx="1725295" cy="80200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10"/>
              </a:spcBef>
            </a:pPr>
            <a:r>
              <a:rPr dirty="0" sz="1350" spc="-50" i="1">
                <a:latin typeface="Times New Roman"/>
                <a:cs typeface="Times New Roman"/>
              </a:rPr>
              <a:t>P</a:t>
            </a:r>
            <a:r>
              <a:rPr dirty="0" sz="1750" spc="-50">
                <a:latin typeface="Symbol"/>
                <a:cs typeface="Symbol"/>
              </a:rPr>
              <a:t></a:t>
            </a:r>
            <a:r>
              <a:rPr dirty="0" sz="1350" spc="-50" i="1">
                <a:latin typeface="Times New Roman"/>
                <a:cs typeface="Times New Roman"/>
              </a:rPr>
              <a:t>a </a:t>
            </a:r>
            <a:r>
              <a:rPr dirty="0" sz="1350" spc="-5">
                <a:latin typeface="Symbol"/>
                <a:cs typeface="Symbol"/>
              </a:rPr>
              <a:t>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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45" i="1">
                <a:latin typeface="Times New Roman"/>
                <a:cs typeface="Times New Roman"/>
              </a:rPr>
              <a:t>b</a:t>
            </a:r>
            <a:r>
              <a:rPr dirty="0" sz="1750" spc="-45">
                <a:latin typeface="Symbol"/>
                <a:cs typeface="Symbol"/>
              </a:rPr>
              <a:t>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150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</a:t>
            </a:r>
            <a:r>
              <a:rPr dirty="0" sz="1350" spc="30" i="1">
                <a:latin typeface="Times New Roman"/>
                <a:cs typeface="Times New Roman"/>
              </a:rPr>
              <a:t>x</a:t>
            </a:r>
            <a:r>
              <a:rPr dirty="0" sz="1350" spc="30">
                <a:latin typeface="Times New Roman"/>
                <a:cs typeface="Times New Roman"/>
              </a:rPr>
              <a:t>)</a:t>
            </a:r>
            <a:r>
              <a:rPr dirty="0" sz="1350" spc="30" i="1">
                <a:latin typeface="Times New Roman"/>
                <a:cs typeface="Times New Roman"/>
              </a:rPr>
              <a:t>dx</a:t>
            </a:r>
            <a:endParaRPr sz="1350">
              <a:latin typeface="Times New Roman"/>
              <a:cs typeface="Times New Roman"/>
            </a:endParaRPr>
          </a:p>
          <a:p>
            <a:pPr marL="1071880">
              <a:lnSpc>
                <a:spcPct val="100000"/>
              </a:lnSpc>
              <a:spcBef>
                <a:spcPts val="305"/>
              </a:spcBef>
            </a:pPr>
            <a:r>
              <a:rPr dirty="0" sz="750" spc="45" i="1">
                <a:latin typeface="Times New Roman"/>
                <a:cs typeface="Times New Roman"/>
              </a:rPr>
              <a:t>x</a:t>
            </a:r>
            <a:r>
              <a:rPr dirty="0" sz="750" spc="45">
                <a:latin typeface="Symbol"/>
                <a:cs typeface="Symbol"/>
              </a:rPr>
              <a:t></a:t>
            </a:r>
            <a:r>
              <a:rPr dirty="0" sz="750" spc="45" i="1">
                <a:latin typeface="Times New Roman"/>
                <a:cs typeface="Times New Roman"/>
              </a:rPr>
              <a:t>a</a:t>
            </a:r>
            <a:endParaRPr sz="75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That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means…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19194" y="4005834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 h="0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7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28338" y="3998844"/>
            <a:ext cx="17208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20">
                <a:latin typeface="Symbol"/>
                <a:cs typeface="Symbol"/>
              </a:rPr>
              <a:t></a:t>
            </a:r>
            <a:r>
              <a:rPr dirty="0" sz="1350" spc="-5" i="1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9514" y="3810688"/>
            <a:ext cx="133858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34979" sz="2025" spc="-7">
                <a:latin typeface="Symbol"/>
                <a:cs typeface="Symbol"/>
              </a:rPr>
              <a:t></a:t>
            </a:r>
            <a:r>
              <a:rPr dirty="0" baseline="34979" sz="2025" spc="-7">
                <a:latin typeface="Times New Roman"/>
                <a:cs typeface="Times New Roman"/>
              </a:rPr>
              <a:t> </a:t>
            </a:r>
            <a:r>
              <a:rPr dirty="0" sz="1350" spc="-10" i="1">
                <a:latin typeface="Times New Roman"/>
                <a:cs typeface="Times New Roman"/>
              </a:rPr>
              <a:t>P</a:t>
            </a:r>
            <a:r>
              <a:rPr dirty="0" sz="1750" spc="-10">
                <a:latin typeface="Symbol"/>
                <a:cs typeface="Symbol"/>
              </a:rPr>
              <a:t></a:t>
            </a:r>
            <a:r>
              <a:rPr dirty="0" sz="1350" spc="-10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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35" i="1">
                <a:latin typeface="Times New Roman"/>
                <a:cs typeface="Times New Roman"/>
              </a:rPr>
              <a:t>x</a:t>
            </a:r>
            <a:r>
              <a:rPr dirty="0" sz="1750" spc="-35">
                <a:latin typeface="Symbol"/>
                <a:cs typeface="Symbol"/>
              </a:rPr>
              <a:t>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58079" y="8726678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4244" y="5677916"/>
            <a:ext cx="22796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Properties of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PDFs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93804" y="6189792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60370" y="7312426"/>
            <a:ext cx="628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5" i="1">
                <a:latin typeface="Times New Roman"/>
                <a:cs typeface="Times New Roman"/>
              </a:rPr>
              <a:t>b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4661" y="7264579"/>
            <a:ext cx="1737995" cy="57531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10"/>
              </a:spcBef>
            </a:pPr>
            <a:r>
              <a:rPr dirty="0" sz="1350" spc="-45" i="1">
                <a:latin typeface="Times New Roman"/>
                <a:cs typeface="Times New Roman"/>
              </a:rPr>
              <a:t>P</a:t>
            </a:r>
            <a:r>
              <a:rPr dirty="0" sz="1750" spc="-45">
                <a:latin typeface="Symbol"/>
                <a:cs typeface="Symbol"/>
              </a:rPr>
              <a:t></a:t>
            </a:r>
            <a:r>
              <a:rPr dirty="0" sz="1350" spc="-45" i="1">
                <a:latin typeface="Times New Roman"/>
                <a:cs typeface="Times New Roman"/>
              </a:rPr>
              <a:t>a </a:t>
            </a:r>
            <a:r>
              <a:rPr dirty="0" sz="1350" spc="-5">
                <a:latin typeface="Symbol"/>
                <a:cs typeface="Symbol"/>
              </a:rPr>
              <a:t>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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45" i="1">
                <a:latin typeface="Times New Roman"/>
                <a:cs typeface="Times New Roman"/>
              </a:rPr>
              <a:t>b</a:t>
            </a:r>
            <a:r>
              <a:rPr dirty="0" sz="1750" spc="-45">
                <a:latin typeface="Symbol"/>
                <a:cs typeface="Symbol"/>
              </a:rPr>
              <a:t>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172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</a:t>
            </a:r>
            <a:r>
              <a:rPr dirty="0" sz="1350" spc="30" i="1">
                <a:latin typeface="Times New Roman"/>
                <a:cs typeface="Times New Roman"/>
              </a:rPr>
              <a:t>x</a:t>
            </a:r>
            <a:r>
              <a:rPr dirty="0" sz="1350" spc="30">
                <a:latin typeface="Times New Roman"/>
                <a:cs typeface="Times New Roman"/>
              </a:rPr>
              <a:t>)</a:t>
            </a:r>
            <a:r>
              <a:rPr dirty="0" sz="1350" spc="30" i="1">
                <a:latin typeface="Times New Roman"/>
                <a:cs typeface="Times New Roman"/>
              </a:rPr>
              <a:t>dx</a:t>
            </a:r>
            <a:endParaRPr sz="1350">
              <a:latin typeface="Times New Roman"/>
              <a:cs typeface="Times New Roman"/>
            </a:endParaRPr>
          </a:p>
          <a:p>
            <a:pPr marL="1071880">
              <a:lnSpc>
                <a:spcPct val="100000"/>
              </a:lnSpc>
              <a:spcBef>
                <a:spcPts val="305"/>
              </a:spcBef>
            </a:pPr>
            <a:r>
              <a:rPr dirty="0" sz="750" spc="45" i="1">
                <a:latin typeface="Times New Roman"/>
                <a:cs typeface="Times New Roman"/>
              </a:rPr>
              <a:t>x</a:t>
            </a:r>
            <a:r>
              <a:rPr dirty="0" sz="750" spc="45">
                <a:latin typeface="Symbol"/>
                <a:cs typeface="Symbol"/>
              </a:rPr>
              <a:t></a:t>
            </a:r>
            <a:r>
              <a:rPr dirty="0" sz="750" spc="45" i="1">
                <a:latin typeface="Times New Roman"/>
                <a:cs typeface="Times New Roman"/>
              </a:rPr>
              <a:t>a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33194" y="8183118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 h="0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7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942338" y="8176127"/>
            <a:ext cx="17208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 spc="-20">
                <a:latin typeface="Symbol"/>
                <a:cs typeface="Symbol"/>
              </a:rPr>
              <a:t></a:t>
            </a:r>
            <a:r>
              <a:rPr dirty="0" sz="1350" spc="-5" i="1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3516" y="7987971"/>
            <a:ext cx="133858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34979" sz="2025" spc="-7">
                <a:latin typeface="Symbol"/>
                <a:cs typeface="Symbol"/>
              </a:rPr>
              <a:t></a:t>
            </a:r>
            <a:r>
              <a:rPr dirty="0" baseline="34979" sz="2025" spc="-7">
                <a:latin typeface="Times New Roman"/>
                <a:cs typeface="Times New Roman"/>
              </a:rPr>
              <a:t> </a:t>
            </a:r>
            <a:r>
              <a:rPr dirty="0" sz="1350" spc="-10" i="1">
                <a:latin typeface="Times New Roman"/>
                <a:cs typeface="Times New Roman"/>
              </a:rPr>
              <a:t>P</a:t>
            </a:r>
            <a:r>
              <a:rPr dirty="0" sz="1750" spc="-10">
                <a:latin typeface="Symbol"/>
                <a:cs typeface="Symbol"/>
              </a:rPr>
              <a:t></a:t>
            </a:r>
            <a:r>
              <a:rPr dirty="0" sz="1350" spc="-10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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35" i="1">
                <a:latin typeface="Times New Roman"/>
                <a:cs typeface="Times New Roman"/>
              </a:rPr>
              <a:t>x</a:t>
            </a:r>
            <a:r>
              <a:rPr dirty="0" sz="1750" spc="-35">
                <a:latin typeface="Symbol"/>
                <a:cs typeface="Symbol"/>
              </a:rPr>
              <a:t>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41420" y="7469376"/>
            <a:ext cx="6635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Therefore…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30814" y="7312426"/>
            <a:ext cx="970915" cy="527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680720">
              <a:lnSpc>
                <a:spcPts val="600"/>
              </a:lnSpc>
              <a:spcBef>
                <a:spcPts val="135"/>
              </a:spcBef>
            </a:pPr>
            <a:r>
              <a:rPr dirty="0" sz="750" spc="25">
                <a:latin typeface="Symbol"/>
                <a:cs typeface="Symbol"/>
              </a:rPr>
              <a:t></a:t>
            </a:r>
            <a:endParaRPr sz="750">
              <a:latin typeface="Symbol"/>
              <a:cs typeface="Symbol"/>
            </a:endParaRPr>
          </a:p>
          <a:p>
            <a:pPr marL="106680">
              <a:lnSpc>
                <a:spcPts val="2100"/>
              </a:lnSpc>
            </a:pP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577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</a:t>
            </a:r>
            <a:r>
              <a:rPr dirty="0" sz="1350" spc="30" i="1">
                <a:latin typeface="Times New Roman"/>
                <a:cs typeface="Times New Roman"/>
              </a:rPr>
              <a:t>x</a:t>
            </a:r>
            <a:r>
              <a:rPr dirty="0" sz="1350" spc="30">
                <a:latin typeface="Times New Roman"/>
                <a:cs typeface="Times New Roman"/>
              </a:rPr>
              <a:t>)</a:t>
            </a:r>
            <a:r>
              <a:rPr dirty="0" sz="1350" spc="30" i="1">
                <a:latin typeface="Times New Roman"/>
                <a:cs typeface="Times New Roman"/>
              </a:rPr>
              <a:t>dx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 1</a:t>
            </a:r>
            <a:endParaRPr sz="1350">
              <a:latin typeface="Times New Roman"/>
              <a:cs typeface="Times New Roman"/>
            </a:endParaRPr>
          </a:p>
          <a:p>
            <a:pPr algn="ctr" marR="675005">
              <a:lnSpc>
                <a:spcPct val="100000"/>
              </a:lnSpc>
              <a:spcBef>
                <a:spcPts val="305"/>
              </a:spcBef>
            </a:pPr>
            <a:r>
              <a:rPr dirty="0" sz="750" spc="40" i="1">
                <a:latin typeface="Times New Roman"/>
                <a:cs typeface="Times New Roman"/>
              </a:rPr>
              <a:t>x</a:t>
            </a:r>
            <a:r>
              <a:rPr dirty="0" sz="750" spc="40">
                <a:latin typeface="Symbol"/>
                <a:cs typeface="Symbol"/>
              </a:rPr>
              <a:t></a:t>
            </a:r>
            <a:endParaRPr sz="7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22297" y="8004872"/>
            <a:ext cx="4121785" cy="815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18995">
              <a:lnSpc>
                <a:spcPct val="100000"/>
              </a:lnSpc>
              <a:spcBef>
                <a:spcPts val="95"/>
              </a:spcBef>
              <a:tabLst>
                <a:tab pos="3236595" algn="l"/>
              </a:tabLst>
            </a:pPr>
            <a:r>
              <a:rPr dirty="0" baseline="2777" sz="1500" spc="-7">
                <a:latin typeface="Tahoma"/>
                <a:cs typeface="Tahoma"/>
              </a:rPr>
              <a:t>Therefore…	</a:t>
            </a:r>
            <a:r>
              <a:rPr dirty="0" sz="1350" spc="-15">
                <a:latin typeface="Symbol"/>
                <a:cs typeface="Symbol"/>
              </a:rPr>
              <a:t></a:t>
            </a:r>
            <a:r>
              <a:rPr dirty="0" sz="1350" spc="-1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Times New Roman"/>
                <a:cs typeface="Times New Roman"/>
              </a:rPr>
              <a:t>: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)</a:t>
            </a:r>
            <a:r>
              <a:rPr dirty="0" sz="1350" spc="-22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</a:t>
            </a:r>
            <a:r>
              <a:rPr dirty="0" sz="1350" spc="-5">
                <a:latin typeface="Times New Roman"/>
                <a:cs typeface="Times New Roman"/>
              </a:rPr>
              <a:t> 0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49394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6451" y="1500630"/>
            <a:ext cx="300164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Talking to your</a:t>
            </a:r>
            <a:r>
              <a:rPr dirty="0" spc="-60"/>
              <a:t> </a:t>
            </a:r>
            <a:r>
              <a:rPr dirty="0" spc="-5"/>
              <a:t>stomach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19731"/>
            <a:ext cx="4044315" cy="2299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What’s the gut-feel </a:t>
            </a:r>
            <a:r>
              <a:rPr dirty="0" sz="1600" spc="-5">
                <a:latin typeface="Tahoma"/>
                <a:cs typeface="Tahoma"/>
              </a:rPr>
              <a:t>meaning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p(x)?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ahoma"/>
                <a:cs typeface="Tahoma"/>
              </a:rPr>
              <a:t>If</a:t>
            </a:r>
            <a:endParaRPr sz="1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Tahoma"/>
                <a:cs typeface="Tahoma"/>
              </a:rPr>
              <a:t>p(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5.31</a:t>
            </a:r>
            <a:r>
              <a:rPr dirty="0" sz="1400" spc="-5">
                <a:latin typeface="Tahoma"/>
                <a:cs typeface="Tahoma"/>
              </a:rPr>
              <a:t>) = 0.06 and </a:t>
            </a:r>
            <a:r>
              <a:rPr dirty="0" sz="1400" spc="-10">
                <a:latin typeface="Tahoma"/>
                <a:cs typeface="Tahoma"/>
              </a:rPr>
              <a:t>p(</a:t>
            </a:r>
            <a:r>
              <a:rPr dirty="0" sz="1400" spc="-10">
                <a:solidFill>
                  <a:srgbClr val="3333CC"/>
                </a:solidFill>
                <a:latin typeface="Tahoma"/>
                <a:cs typeface="Tahoma"/>
              </a:rPr>
              <a:t>5.92</a:t>
            </a:r>
            <a:r>
              <a:rPr dirty="0" sz="1400" spc="-10">
                <a:latin typeface="Tahoma"/>
                <a:cs typeface="Tahoma"/>
              </a:rPr>
              <a:t>) </a:t>
            </a:r>
            <a:r>
              <a:rPr dirty="0" sz="1400" spc="-5">
                <a:latin typeface="Tahoma"/>
                <a:cs typeface="Tahoma"/>
              </a:rPr>
              <a:t>=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0.03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>
                <a:latin typeface="Tahoma"/>
                <a:cs typeface="Tahoma"/>
              </a:rPr>
              <a:t>then</a:t>
            </a:r>
            <a:endParaRPr sz="1600">
              <a:latin typeface="Tahoma"/>
              <a:cs typeface="Tahoma"/>
            </a:endParaRPr>
          </a:p>
          <a:p>
            <a:pPr marL="584200" marR="5080" indent="-11430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latin typeface="Tahoma"/>
                <a:cs typeface="Tahoma"/>
              </a:rPr>
              <a:t>when a value X is sampled from the  distribution, you are 2 times as likely to find  that X is “very close to”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5.31 </a:t>
            </a:r>
            <a:r>
              <a:rPr dirty="0" sz="1400" spc="-5">
                <a:latin typeface="Tahoma"/>
                <a:cs typeface="Tahoma"/>
              </a:rPr>
              <a:t>than that X is  “very close to”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5.92</a:t>
            </a:r>
            <a:r>
              <a:rPr dirty="0" sz="1400" spc="-5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1724" y="7944096"/>
            <a:ext cx="3362325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tabLst>
                <a:tab pos="1537970" algn="l"/>
                <a:tab pos="2295525" algn="l"/>
              </a:tabLst>
            </a:pPr>
            <a:r>
              <a:rPr dirty="0" sz="1400" spc="-5">
                <a:latin typeface="Tahoma"/>
                <a:cs typeface="Tahoma"/>
              </a:rPr>
              <a:t>that X is “very</a:t>
            </a:r>
            <a:r>
              <a:rPr dirty="0" sz="1400" spc="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close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to”	than that X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is  “very close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to” </a:t>
            </a:r>
            <a:r>
              <a:rPr dirty="0" sz="1400" spc="90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b	</a:t>
            </a:r>
            <a:r>
              <a:rPr dirty="0" sz="1400" spc="-5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2906" y="7926554"/>
            <a:ext cx="1060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220" y="5563123"/>
            <a:ext cx="4031615" cy="240665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14287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Talking to your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stomach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What’s the gut-feel </a:t>
            </a:r>
            <a:r>
              <a:rPr dirty="0" sz="1600" spc="-5">
                <a:latin typeface="Tahoma"/>
                <a:cs typeface="Tahoma"/>
              </a:rPr>
              <a:t>meaning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p(x)?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600">
                <a:latin typeface="Tahoma"/>
                <a:cs typeface="Tahoma"/>
              </a:rPr>
              <a:t>If</a:t>
            </a:r>
            <a:endParaRPr sz="1600">
              <a:latin typeface="Tahoma"/>
              <a:cs typeface="Tahoma"/>
            </a:endParaRPr>
          </a:p>
          <a:p>
            <a:pPr marL="457200">
              <a:lnSpc>
                <a:spcPct val="100000"/>
              </a:lnSpc>
              <a:spcBef>
                <a:spcPts val="380"/>
              </a:spcBef>
              <a:tabLst>
                <a:tab pos="967105" algn="l"/>
                <a:tab pos="2534285" algn="l"/>
              </a:tabLst>
            </a:pPr>
            <a:r>
              <a:rPr dirty="0" baseline="1984" sz="2100" spc="-7">
                <a:latin typeface="Tahoma"/>
                <a:cs typeface="Tahoma"/>
              </a:rPr>
              <a:t>p(</a:t>
            </a:r>
            <a:r>
              <a:rPr dirty="0" baseline="1984" sz="2100" spc="75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	</a:t>
            </a:r>
            <a:r>
              <a:rPr dirty="0" baseline="1984" sz="2100" spc="-7">
                <a:latin typeface="Tahoma"/>
                <a:cs typeface="Tahoma"/>
              </a:rPr>
              <a:t>) = 0.06 and</a:t>
            </a:r>
            <a:r>
              <a:rPr dirty="0" baseline="1984" sz="2100" spc="60">
                <a:latin typeface="Tahoma"/>
                <a:cs typeface="Tahoma"/>
              </a:rPr>
              <a:t> </a:t>
            </a:r>
            <a:r>
              <a:rPr dirty="0" baseline="1984" sz="2100" spc="-7">
                <a:latin typeface="Tahoma"/>
                <a:cs typeface="Tahoma"/>
              </a:rPr>
              <a:t>p(</a:t>
            </a:r>
            <a:r>
              <a:rPr dirty="0" baseline="1984" sz="2100" spc="472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b	</a:t>
            </a:r>
            <a:r>
              <a:rPr dirty="0" baseline="1984" sz="2100" spc="-7">
                <a:latin typeface="Tahoma"/>
                <a:cs typeface="Tahoma"/>
              </a:rPr>
              <a:t>) =</a:t>
            </a:r>
            <a:r>
              <a:rPr dirty="0" baseline="1984" sz="2100" spc="7">
                <a:latin typeface="Tahoma"/>
                <a:cs typeface="Tahoma"/>
              </a:rPr>
              <a:t> </a:t>
            </a:r>
            <a:r>
              <a:rPr dirty="0" baseline="1984" sz="2100" spc="-7">
                <a:latin typeface="Tahoma"/>
                <a:cs typeface="Tahoma"/>
              </a:rPr>
              <a:t>0.03</a:t>
            </a:r>
            <a:endParaRPr baseline="1984"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dirty="0" sz="1600">
                <a:latin typeface="Tahoma"/>
                <a:cs typeface="Tahoma"/>
              </a:rPr>
              <a:t>then</a:t>
            </a:r>
            <a:endParaRPr sz="1600">
              <a:latin typeface="Tahoma"/>
              <a:cs typeface="Tahoma"/>
            </a:endParaRPr>
          </a:p>
          <a:p>
            <a:pPr marL="571500" marR="5080" indent="-11430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latin typeface="Tahoma"/>
                <a:cs typeface="Tahoma"/>
              </a:rPr>
              <a:t>when a value X is sampled from the  distribution, you are 2 times as likely to</a:t>
            </a:r>
            <a:r>
              <a:rPr dirty="0" sz="1400" spc="9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find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6451" y="1500630"/>
            <a:ext cx="300228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Talking to your</a:t>
            </a:r>
            <a:r>
              <a:rPr dirty="0" spc="-55"/>
              <a:t> </a:t>
            </a:r>
            <a:r>
              <a:rPr dirty="0" spc="-5"/>
              <a:t>stomach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1724" y="3766813"/>
            <a:ext cx="3362325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tabLst>
                <a:tab pos="1537970" algn="l"/>
                <a:tab pos="2295525" algn="l"/>
              </a:tabLst>
            </a:pPr>
            <a:r>
              <a:rPr dirty="0" sz="1400" spc="-5">
                <a:latin typeface="Tahoma"/>
                <a:cs typeface="Tahoma"/>
              </a:rPr>
              <a:t>that X is “very</a:t>
            </a:r>
            <a:r>
              <a:rPr dirty="0" sz="1400" spc="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close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to”	than that X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is  “very close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to” </a:t>
            </a:r>
            <a:r>
              <a:rPr dirty="0" sz="1400" spc="90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b	</a:t>
            </a:r>
            <a:r>
              <a:rPr dirty="0" sz="1400" spc="-5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2906" y="3749272"/>
            <a:ext cx="1060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7520" y="1919731"/>
            <a:ext cx="4044315" cy="18726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What’s the gut-feel </a:t>
            </a:r>
            <a:r>
              <a:rPr dirty="0" sz="1600" spc="-5">
                <a:latin typeface="Tahoma"/>
                <a:cs typeface="Tahoma"/>
              </a:rPr>
              <a:t>meaning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p(x)?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ahoma"/>
                <a:cs typeface="Tahoma"/>
              </a:rPr>
              <a:t>If</a:t>
            </a:r>
            <a:endParaRPr sz="1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  <a:tabLst>
                <a:tab pos="979805" algn="l"/>
                <a:tab pos="1689735" algn="l"/>
                <a:tab pos="2546985" algn="l"/>
                <a:tab pos="2945765" algn="l"/>
              </a:tabLst>
            </a:pPr>
            <a:r>
              <a:rPr dirty="0" baseline="1984" sz="2100" spc="-7">
                <a:latin typeface="Tahoma"/>
                <a:cs typeface="Tahoma"/>
              </a:rPr>
              <a:t>p(</a:t>
            </a:r>
            <a:r>
              <a:rPr dirty="0" baseline="1984" sz="2100" spc="75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	</a:t>
            </a:r>
            <a:r>
              <a:rPr dirty="0" baseline="1984" sz="2100" spc="-7">
                <a:latin typeface="Tahoma"/>
                <a:cs typeface="Tahoma"/>
              </a:rPr>
              <a:t>)</a:t>
            </a:r>
            <a:r>
              <a:rPr dirty="0" baseline="1984" sz="2100" spc="7">
                <a:latin typeface="Tahoma"/>
                <a:cs typeface="Tahoma"/>
              </a:rPr>
              <a:t> </a:t>
            </a:r>
            <a:r>
              <a:rPr dirty="0" baseline="1984" sz="2100" spc="-7">
                <a:latin typeface="Tahoma"/>
                <a:cs typeface="Tahoma"/>
              </a:rPr>
              <a:t>=</a:t>
            </a:r>
            <a:r>
              <a:rPr dirty="0" baseline="1984" sz="2100" spc="232">
                <a:latin typeface="Tahoma"/>
                <a:cs typeface="Tahoma"/>
              </a:rPr>
              <a:t> </a:t>
            </a:r>
            <a:r>
              <a:rPr dirty="0" sz="1450" spc="-30" i="1">
                <a:latin typeface="Tahoma"/>
                <a:cs typeface="Tahoma"/>
              </a:rPr>
              <a:t>2</a:t>
            </a:r>
            <a:r>
              <a:rPr dirty="0" sz="1450" spc="-30" i="1">
                <a:solidFill>
                  <a:srgbClr val="33CC33"/>
                </a:solidFill>
                <a:latin typeface="Tahoma"/>
                <a:cs typeface="Tahoma"/>
              </a:rPr>
              <a:t>z	</a:t>
            </a:r>
            <a:r>
              <a:rPr dirty="0" baseline="1984" sz="2100" spc="-7">
                <a:latin typeface="Tahoma"/>
                <a:cs typeface="Tahoma"/>
              </a:rPr>
              <a:t>and</a:t>
            </a:r>
            <a:r>
              <a:rPr dirty="0" baseline="1984" sz="2100" spc="15">
                <a:latin typeface="Tahoma"/>
                <a:cs typeface="Tahoma"/>
              </a:rPr>
              <a:t> </a:t>
            </a:r>
            <a:r>
              <a:rPr dirty="0" baseline="1984" sz="2100" spc="-7">
                <a:latin typeface="Tahoma"/>
                <a:cs typeface="Tahoma"/>
              </a:rPr>
              <a:t>p(</a:t>
            </a:r>
            <a:r>
              <a:rPr dirty="0" baseline="1984" sz="2100" spc="480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b	</a:t>
            </a:r>
            <a:r>
              <a:rPr dirty="0" baseline="1984" sz="2100" spc="-7">
                <a:latin typeface="Tahoma"/>
                <a:cs typeface="Tahoma"/>
              </a:rPr>
              <a:t>)</a:t>
            </a:r>
            <a:r>
              <a:rPr dirty="0" baseline="1984" sz="2100" spc="7">
                <a:latin typeface="Tahoma"/>
                <a:cs typeface="Tahoma"/>
              </a:rPr>
              <a:t> </a:t>
            </a:r>
            <a:r>
              <a:rPr dirty="0" baseline="1984" sz="2100" spc="-7">
                <a:latin typeface="Tahoma"/>
                <a:cs typeface="Tahoma"/>
              </a:rPr>
              <a:t>=	</a:t>
            </a:r>
            <a:r>
              <a:rPr dirty="0" sz="1450" spc="-25" i="1">
                <a:solidFill>
                  <a:srgbClr val="33CC33"/>
                </a:solidFill>
                <a:latin typeface="Tahoma"/>
                <a:cs typeface="Tahoma"/>
              </a:rPr>
              <a:t>z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600">
                <a:latin typeface="Tahoma"/>
                <a:cs typeface="Tahoma"/>
              </a:rPr>
              <a:t>then</a:t>
            </a:r>
            <a:endParaRPr sz="1600">
              <a:latin typeface="Tahoma"/>
              <a:cs typeface="Tahoma"/>
            </a:endParaRPr>
          </a:p>
          <a:p>
            <a:pPr marL="584200" marR="5080" indent="-11430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latin typeface="Tahoma"/>
                <a:cs typeface="Tahoma"/>
              </a:rPr>
              <a:t>when a value X is sampled from the  distribution, you are 2 times as likely to</a:t>
            </a:r>
            <a:r>
              <a:rPr dirty="0" sz="1400" spc="9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find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1723" y="7944104"/>
            <a:ext cx="3362325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tabLst>
                <a:tab pos="1537970" algn="l"/>
                <a:tab pos="2295525" algn="l"/>
              </a:tabLst>
            </a:pPr>
            <a:r>
              <a:rPr dirty="0" sz="1400" spc="-5">
                <a:latin typeface="Tahoma"/>
                <a:cs typeface="Tahoma"/>
              </a:rPr>
              <a:t>that X is “very</a:t>
            </a:r>
            <a:r>
              <a:rPr dirty="0" sz="1400" spc="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close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to”	than that X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is  “very close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to” </a:t>
            </a:r>
            <a:r>
              <a:rPr dirty="0" sz="1400" spc="90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b	</a:t>
            </a:r>
            <a:r>
              <a:rPr dirty="0" sz="1400" spc="-5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2906" y="7926562"/>
            <a:ext cx="1060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220" y="5563123"/>
            <a:ext cx="4046854" cy="240665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12763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Talking to your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stomach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What’s the gut-feel </a:t>
            </a:r>
            <a:r>
              <a:rPr dirty="0" sz="1600" spc="-5">
                <a:latin typeface="Tahoma"/>
                <a:cs typeface="Tahoma"/>
              </a:rPr>
              <a:t>meaning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p(x)?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600">
                <a:latin typeface="Tahoma"/>
                <a:cs typeface="Tahoma"/>
              </a:rPr>
              <a:t>If</a:t>
            </a:r>
            <a:endParaRPr sz="1600">
              <a:latin typeface="Tahoma"/>
              <a:cs typeface="Tahoma"/>
            </a:endParaRPr>
          </a:p>
          <a:p>
            <a:pPr marL="457200">
              <a:lnSpc>
                <a:spcPct val="100000"/>
              </a:lnSpc>
              <a:spcBef>
                <a:spcPts val="330"/>
              </a:spcBef>
              <a:tabLst>
                <a:tab pos="967105" algn="l"/>
                <a:tab pos="1677035" algn="l"/>
                <a:tab pos="2534285" algn="l"/>
                <a:tab pos="2933065" algn="l"/>
              </a:tabLst>
            </a:pPr>
            <a:r>
              <a:rPr dirty="0" baseline="1984" sz="2100" spc="-7">
                <a:latin typeface="Tahoma"/>
                <a:cs typeface="Tahoma"/>
              </a:rPr>
              <a:t>p(</a:t>
            </a:r>
            <a:r>
              <a:rPr dirty="0" baseline="1984" sz="2100" spc="75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	</a:t>
            </a:r>
            <a:r>
              <a:rPr dirty="0" baseline="1984" sz="2100" spc="-7">
                <a:latin typeface="Tahoma"/>
                <a:cs typeface="Tahoma"/>
              </a:rPr>
              <a:t>)</a:t>
            </a:r>
            <a:r>
              <a:rPr dirty="0" baseline="1984" sz="2100" spc="7">
                <a:latin typeface="Tahoma"/>
                <a:cs typeface="Tahoma"/>
              </a:rPr>
              <a:t> </a:t>
            </a:r>
            <a:r>
              <a:rPr dirty="0" baseline="1984" sz="2100" spc="-7">
                <a:latin typeface="Tahoma"/>
                <a:cs typeface="Tahoma"/>
              </a:rPr>
              <a:t>=</a:t>
            </a:r>
            <a:r>
              <a:rPr dirty="0" baseline="1984" sz="2100" spc="225">
                <a:latin typeface="Tahoma"/>
                <a:cs typeface="Tahoma"/>
              </a:rPr>
              <a:t> </a:t>
            </a:r>
            <a:r>
              <a:rPr dirty="0" sz="1450" spc="-30" i="1">
                <a:solidFill>
                  <a:srgbClr val="885C87"/>
                </a:solidFill>
                <a:latin typeface="Symbol"/>
                <a:cs typeface="Symbol"/>
              </a:rPr>
              <a:t></a:t>
            </a:r>
            <a:r>
              <a:rPr dirty="0" sz="1450" spc="-30" i="1">
                <a:solidFill>
                  <a:srgbClr val="33CC33"/>
                </a:solidFill>
                <a:latin typeface="Tahoma"/>
                <a:cs typeface="Tahoma"/>
              </a:rPr>
              <a:t>z	</a:t>
            </a:r>
            <a:r>
              <a:rPr dirty="0" baseline="1984" sz="2100" spc="-7">
                <a:latin typeface="Tahoma"/>
                <a:cs typeface="Tahoma"/>
              </a:rPr>
              <a:t>and</a:t>
            </a:r>
            <a:r>
              <a:rPr dirty="0" baseline="1984" sz="2100" spc="15">
                <a:latin typeface="Tahoma"/>
                <a:cs typeface="Tahoma"/>
              </a:rPr>
              <a:t> </a:t>
            </a:r>
            <a:r>
              <a:rPr dirty="0" baseline="1984" sz="2100" spc="-7">
                <a:latin typeface="Tahoma"/>
                <a:cs typeface="Tahoma"/>
              </a:rPr>
              <a:t>p(</a:t>
            </a:r>
            <a:r>
              <a:rPr dirty="0" baseline="1984" sz="2100" spc="487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b	</a:t>
            </a:r>
            <a:r>
              <a:rPr dirty="0" baseline="1984" sz="2100" spc="-7">
                <a:latin typeface="Tahoma"/>
                <a:cs typeface="Tahoma"/>
              </a:rPr>
              <a:t>)</a:t>
            </a:r>
            <a:r>
              <a:rPr dirty="0" baseline="1984" sz="2100" spc="7">
                <a:latin typeface="Tahoma"/>
                <a:cs typeface="Tahoma"/>
              </a:rPr>
              <a:t> </a:t>
            </a:r>
            <a:r>
              <a:rPr dirty="0" baseline="1984" sz="2100" spc="-7">
                <a:latin typeface="Tahoma"/>
                <a:cs typeface="Tahoma"/>
              </a:rPr>
              <a:t>=	</a:t>
            </a:r>
            <a:r>
              <a:rPr dirty="0" sz="1450" spc="-25" i="1">
                <a:solidFill>
                  <a:srgbClr val="33CC33"/>
                </a:solidFill>
                <a:latin typeface="Tahoma"/>
                <a:cs typeface="Tahoma"/>
              </a:rPr>
              <a:t>z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r>
              <a:rPr dirty="0" sz="1600">
                <a:latin typeface="Tahoma"/>
                <a:cs typeface="Tahoma"/>
              </a:rPr>
              <a:t>then</a:t>
            </a:r>
            <a:endParaRPr sz="1600">
              <a:latin typeface="Tahoma"/>
              <a:cs typeface="Tahoma"/>
            </a:endParaRPr>
          </a:p>
          <a:p>
            <a:pPr marL="571500" marR="5080" indent="-114300">
              <a:lnSpc>
                <a:spcPts val="1670"/>
              </a:lnSpc>
              <a:spcBef>
                <a:spcPts val="409"/>
              </a:spcBef>
            </a:pPr>
            <a:r>
              <a:rPr dirty="0" sz="1400" spc="-5">
                <a:latin typeface="Tahoma"/>
                <a:cs typeface="Tahoma"/>
              </a:rPr>
              <a:t>when a value X is sampled from the  distribution, you are </a:t>
            </a:r>
            <a:r>
              <a:rPr dirty="0" sz="1450" spc="-35" i="1">
                <a:solidFill>
                  <a:srgbClr val="885C87"/>
                </a:solidFill>
                <a:latin typeface="Symbol"/>
                <a:cs typeface="Symbol"/>
              </a:rPr>
              <a:t></a:t>
            </a:r>
            <a:r>
              <a:rPr dirty="0" sz="1450" spc="-35" i="1">
                <a:solidFill>
                  <a:srgbClr val="885C87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times as likely to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find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6451" y="1500630"/>
            <a:ext cx="300228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Talking to your</a:t>
            </a:r>
            <a:r>
              <a:rPr dirty="0" spc="-55"/>
              <a:t> </a:t>
            </a:r>
            <a:r>
              <a:rPr dirty="0" spc="-5"/>
              <a:t>stomach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19731"/>
            <a:ext cx="35159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What’s the gut-feel </a:t>
            </a:r>
            <a:r>
              <a:rPr dirty="0" sz="1600" spc="-5">
                <a:latin typeface="Tahoma"/>
                <a:cs typeface="Tahoma"/>
              </a:rPr>
              <a:t>meaning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4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p(x)?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20" y="2504194"/>
            <a:ext cx="153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If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220" y="3037594"/>
            <a:ext cx="4046854" cy="79121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r>
              <a:rPr dirty="0" sz="1600">
                <a:latin typeface="Tahoma"/>
                <a:cs typeface="Tahoma"/>
              </a:rPr>
              <a:t>then</a:t>
            </a:r>
            <a:endParaRPr sz="1600">
              <a:latin typeface="Tahoma"/>
              <a:cs typeface="Tahoma"/>
            </a:endParaRPr>
          </a:p>
          <a:p>
            <a:pPr marL="571500" marR="5080" indent="-114300">
              <a:lnSpc>
                <a:spcPts val="1670"/>
              </a:lnSpc>
              <a:spcBef>
                <a:spcPts val="409"/>
              </a:spcBef>
            </a:pPr>
            <a:r>
              <a:rPr dirty="0" sz="1400" spc="-5">
                <a:latin typeface="Tahoma"/>
                <a:cs typeface="Tahoma"/>
              </a:rPr>
              <a:t>when a value X is sampled from the  distribution, you are </a:t>
            </a:r>
            <a:r>
              <a:rPr dirty="0" sz="1450" spc="-35" i="1">
                <a:solidFill>
                  <a:srgbClr val="885C87"/>
                </a:solidFill>
                <a:latin typeface="Symbol"/>
                <a:cs typeface="Symbol"/>
              </a:rPr>
              <a:t></a:t>
            </a:r>
            <a:r>
              <a:rPr dirty="0" sz="1450" spc="-35" i="1">
                <a:solidFill>
                  <a:srgbClr val="885C87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times as likely to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find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3623" y="3802633"/>
            <a:ext cx="3425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1576070" algn="l"/>
                <a:tab pos="2333625" algn="l"/>
              </a:tabLst>
            </a:pPr>
            <a:r>
              <a:rPr dirty="0" sz="1400" spc="-5">
                <a:latin typeface="Tahoma"/>
                <a:cs typeface="Tahoma"/>
              </a:rPr>
              <a:t>that X is “very</a:t>
            </a:r>
            <a:r>
              <a:rPr dirty="0" sz="1400" spc="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close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to”	than that X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is  “very close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to” </a:t>
            </a:r>
            <a:r>
              <a:rPr dirty="0" sz="1400" spc="85">
                <a:latin typeface="Tahoma"/>
                <a:cs typeface="Tahoma"/>
              </a:rPr>
              <a:t> </a:t>
            </a:r>
            <a:r>
              <a:rPr dirty="0" baseline="11904" sz="2100" spc="-7">
                <a:solidFill>
                  <a:srgbClr val="3333CC"/>
                </a:solidFill>
                <a:latin typeface="Tahoma"/>
                <a:cs typeface="Tahoma"/>
              </a:rPr>
              <a:t>b	</a:t>
            </a:r>
            <a:r>
              <a:rPr dirty="0" sz="1400" spc="-5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2924" y="3749281"/>
            <a:ext cx="1060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6238" y="2818638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 h="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84293" y="2450611"/>
            <a:ext cx="814069" cy="6565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dirty="0" sz="1750" spc="40" i="1">
                <a:latin typeface="Times New Roman"/>
                <a:cs typeface="Times New Roman"/>
              </a:rPr>
              <a:t>p</a:t>
            </a:r>
            <a:r>
              <a:rPr dirty="0" sz="1750" spc="40">
                <a:latin typeface="Times New Roman"/>
                <a:cs typeface="Times New Roman"/>
              </a:rPr>
              <a:t>(</a:t>
            </a:r>
            <a:r>
              <a:rPr dirty="0" sz="1750" spc="40" i="1">
                <a:latin typeface="Times New Roman"/>
                <a:cs typeface="Times New Roman"/>
              </a:rPr>
              <a:t>a</a:t>
            </a:r>
            <a:r>
              <a:rPr dirty="0" sz="1750" spc="40">
                <a:latin typeface="Times New Roman"/>
                <a:cs typeface="Times New Roman"/>
              </a:rPr>
              <a:t>) </a:t>
            </a:r>
            <a:r>
              <a:rPr dirty="0" baseline="-34920" sz="2625" spc="7">
                <a:latin typeface="Symbol"/>
                <a:cs typeface="Symbol"/>
              </a:rPr>
              <a:t></a:t>
            </a:r>
            <a:r>
              <a:rPr dirty="0" baseline="-34920" sz="2625" spc="-89">
                <a:latin typeface="Times New Roman"/>
                <a:cs typeface="Times New Roman"/>
              </a:rPr>
              <a:t> </a:t>
            </a:r>
            <a:r>
              <a:rPr dirty="0" baseline="-34920" sz="2625" spc="7" i="1">
                <a:latin typeface="Times New Roman"/>
                <a:cs typeface="Times New Roman"/>
              </a:rPr>
              <a:t>α</a:t>
            </a:r>
            <a:endParaRPr baseline="-34920" sz="2625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385"/>
              </a:spcBef>
            </a:pPr>
            <a:r>
              <a:rPr dirty="0" sz="1750" spc="20" i="1">
                <a:latin typeface="Times New Roman"/>
                <a:cs typeface="Times New Roman"/>
              </a:rPr>
              <a:t>p</a:t>
            </a:r>
            <a:r>
              <a:rPr dirty="0" sz="1750" spc="20">
                <a:latin typeface="Times New Roman"/>
                <a:cs typeface="Times New Roman"/>
              </a:rPr>
              <a:t>(</a:t>
            </a:r>
            <a:r>
              <a:rPr dirty="0" sz="1750" spc="20" i="1">
                <a:latin typeface="Times New Roman"/>
                <a:cs typeface="Times New Roman"/>
              </a:rPr>
              <a:t>b</a:t>
            </a:r>
            <a:r>
              <a:rPr dirty="0" sz="1750" spc="2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0220" y="5563123"/>
            <a:ext cx="3588385" cy="80391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58610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Talking to your</a:t>
            </a:r>
            <a:r>
              <a:rPr dirty="0" sz="2200" spc="-6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stomach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What’s the gut-feel </a:t>
            </a:r>
            <a:r>
              <a:rPr dirty="0" sz="1600" spc="-5">
                <a:latin typeface="Tahoma"/>
                <a:cs typeface="Tahoma"/>
              </a:rPr>
              <a:t>meaning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p(x)?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0220" y="6681477"/>
            <a:ext cx="153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If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66238" y="6995921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 h="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84293" y="6627895"/>
            <a:ext cx="814069" cy="6565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dirty="0" sz="1750" spc="40" i="1">
                <a:latin typeface="Times New Roman"/>
                <a:cs typeface="Times New Roman"/>
              </a:rPr>
              <a:t>p</a:t>
            </a:r>
            <a:r>
              <a:rPr dirty="0" sz="1750" spc="40">
                <a:latin typeface="Times New Roman"/>
                <a:cs typeface="Times New Roman"/>
              </a:rPr>
              <a:t>(</a:t>
            </a:r>
            <a:r>
              <a:rPr dirty="0" sz="1750" spc="40" i="1">
                <a:latin typeface="Times New Roman"/>
                <a:cs typeface="Times New Roman"/>
              </a:rPr>
              <a:t>a</a:t>
            </a:r>
            <a:r>
              <a:rPr dirty="0" sz="1750" spc="40">
                <a:latin typeface="Times New Roman"/>
                <a:cs typeface="Times New Roman"/>
              </a:rPr>
              <a:t>) </a:t>
            </a:r>
            <a:r>
              <a:rPr dirty="0" baseline="-34920" sz="2625" spc="7">
                <a:latin typeface="Symbol"/>
                <a:cs typeface="Symbol"/>
              </a:rPr>
              <a:t></a:t>
            </a:r>
            <a:r>
              <a:rPr dirty="0" baseline="-34920" sz="2625" spc="-89">
                <a:latin typeface="Times New Roman"/>
                <a:cs typeface="Times New Roman"/>
              </a:rPr>
              <a:t> </a:t>
            </a:r>
            <a:r>
              <a:rPr dirty="0" baseline="-34920" sz="2625" spc="7" i="1">
                <a:latin typeface="Times New Roman"/>
                <a:cs typeface="Times New Roman"/>
              </a:rPr>
              <a:t>α</a:t>
            </a:r>
            <a:endParaRPr baseline="-34920" sz="2625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385"/>
              </a:spcBef>
            </a:pPr>
            <a:r>
              <a:rPr dirty="0" sz="1750" spc="20" i="1">
                <a:latin typeface="Times New Roman"/>
                <a:cs typeface="Times New Roman"/>
              </a:rPr>
              <a:t>p</a:t>
            </a:r>
            <a:r>
              <a:rPr dirty="0" sz="1750" spc="20">
                <a:latin typeface="Times New Roman"/>
                <a:cs typeface="Times New Roman"/>
              </a:rPr>
              <a:t>(</a:t>
            </a:r>
            <a:r>
              <a:rPr dirty="0" sz="1750" spc="20" i="1">
                <a:latin typeface="Times New Roman"/>
                <a:cs typeface="Times New Roman"/>
              </a:rPr>
              <a:t>b</a:t>
            </a:r>
            <a:r>
              <a:rPr dirty="0" sz="1750" spc="2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72867" y="7910321"/>
            <a:ext cx="1826895" cy="0"/>
          </a:xfrm>
          <a:custGeom>
            <a:avLst/>
            <a:gdLst/>
            <a:ahLst/>
            <a:cxnLst/>
            <a:rect l="l" t="t" r="r" b="b"/>
            <a:pathLst>
              <a:path w="1826895" h="0">
                <a:moveTo>
                  <a:pt x="0" y="0"/>
                </a:moveTo>
                <a:lnTo>
                  <a:pt x="1826514" y="0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34820" y="7192266"/>
            <a:ext cx="2876550" cy="10064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Tahoma"/>
                <a:cs typeface="Tahoma"/>
              </a:rPr>
              <a:t>then</a:t>
            </a:r>
            <a:endParaRPr sz="1600">
              <a:latin typeface="Tahoma"/>
              <a:cs typeface="Tahoma"/>
            </a:endParaRPr>
          </a:p>
          <a:p>
            <a:pPr marL="305435">
              <a:lnSpc>
                <a:spcPct val="100000"/>
              </a:lnSpc>
              <a:spcBef>
                <a:spcPts val="640"/>
              </a:spcBef>
            </a:pPr>
            <a:r>
              <a:rPr dirty="0" baseline="-34920" sz="2625">
                <a:latin typeface="Times New Roman"/>
                <a:cs typeface="Times New Roman"/>
              </a:rPr>
              <a:t>lim </a:t>
            </a:r>
            <a:r>
              <a:rPr dirty="0" sz="1750" spc="35" i="1">
                <a:latin typeface="Times New Roman"/>
                <a:cs typeface="Times New Roman"/>
              </a:rPr>
              <a:t>P</a:t>
            </a:r>
            <a:r>
              <a:rPr dirty="0" sz="1750" spc="35">
                <a:latin typeface="Times New Roman"/>
                <a:cs typeface="Times New Roman"/>
              </a:rPr>
              <a:t>(</a:t>
            </a:r>
            <a:r>
              <a:rPr dirty="0" sz="1750" spc="35" i="1">
                <a:latin typeface="Times New Roman"/>
                <a:cs typeface="Times New Roman"/>
              </a:rPr>
              <a:t>a </a:t>
            </a:r>
            <a:r>
              <a:rPr dirty="0" sz="1750" spc="5">
                <a:latin typeface="Symbol"/>
                <a:cs typeface="Symbol"/>
              </a:rPr>
              <a:t>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h </a:t>
            </a:r>
            <a:r>
              <a:rPr dirty="0" sz="1750" spc="5">
                <a:latin typeface="Symbol"/>
                <a:cs typeface="Symbol"/>
              </a:rPr>
              <a:t>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X </a:t>
            </a:r>
            <a:r>
              <a:rPr dirty="0" sz="1750" spc="5">
                <a:latin typeface="Symbol"/>
                <a:cs typeface="Symbol"/>
              </a:rPr>
              <a:t>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a </a:t>
            </a:r>
            <a:r>
              <a:rPr dirty="0" sz="1750" spc="5">
                <a:latin typeface="Symbol"/>
                <a:cs typeface="Symbol"/>
              </a:rPr>
              <a:t>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5" i="1">
                <a:latin typeface="Times New Roman"/>
                <a:cs typeface="Times New Roman"/>
              </a:rPr>
              <a:t>h</a:t>
            </a:r>
            <a:r>
              <a:rPr dirty="0" sz="1750" spc="15">
                <a:latin typeface="Times New Roman"/>
                <a:cs typeface="Times New Roman"/>
              </a:rPr>
              <a:t>) </a:t>
            </a:r>
            <a:r>
              <a:rPr dirty="0" baseline="-34920" sz="2625" spc="7">
                <a:latin typeface="Symbol"/>
                <a:cs typeface="Symbol"/>
              </a:rPr>
              <a:t></a:t>
            </a:r>
            <a:r>
              <a:rPr dirty="0" baseline="-34920" sz="2625" spc="-487">
                <a:latin typeface="Times New Roman"/>
                <a:cs typeface="Times New Roman"/>
              </a:rPr>
              <a:t> </a:t>
            </a:r>
            <a:r>
              <a:rPr dirty="0" baseline="-34920" sz="2625" spc="7" i="1">
                <a:latin typeface="Times New Roman"/>
                <a:cs typeface="Times New Roman"/>
              </a:rPr>
              <a:t>α</a:t>
            </a:r>
            <a:endParaRPr baseline="-34920" sz="2625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  <a:spcBef>
                <a:spcPts val="385"/>
              </a:spcBef>
            </a:pPr>
            <a:r>
              <a:rPr dirty="0" baseline="19444" sz="1500" spc="60" i="1">
                <a:latin typeface="Times New Roman"/>
                <a:cs typeface="Times New Roman"/>
              </a:rPr>
              <a:t>h</a:t>
            </a:r>
            <a:r>
              <a:rPr dirty="0" baseline="19444" sz="1500" spc="60">
                <a:latin typeface="Symbol"/>
                <a:cs typeface="Symbol"/>
              </a:rPr>
              <a:t></a:t>
            </a:r>
            <a:r>
              <a:rPr dirty="0" baseline="19444" sz="1500" spc="60">
                <a:latin typeface="Times New Roman"/>
                <a:cs typeface="Times New Roman"/>
              </a:rPr>
              <a:t>0</a:t>
            </a:r>
            <a:r>
              <a:rPr dirty="0" baseline="19444" sz="1500" spc="104">
                <a:latin typeface="Times New Roman"/>
                <a:cs typeface="Times New Roman"/>
              </a:rPr>
              <a:t> </a:t>
            </a:r>
            <a:r>
              <a:rPr dirty="0" sz="1750" spc="20" i="1">
                <a:latin typeface="Times New Roman"/>
                <a:cs typeface="Times New Roman"/>
              </a:rPr>
              <a:t>P</a:t>
            </a:r>
            <a:r>
              <a:rPr dirty="0" sz="1750" spc="20">
                <a:latin typeface="Times New Roman"/>
                <a:cs typeface="Times New Roman"/>
              </a:rPr>
              <a:t>(</a:t>
            </a:r>
            <a:r>
              <a:rPr dirty="0" sz="1750" spc="20" i="1">
                <a:latin typeface="Times New Roman"/>
                <a:cs typeface="Times New Roman"/>
              </a:rPr>
              <a:t>b</a:t>
            </a:r>
            <a:r>
              <a:rPr dirty="0" sz="1750" spc="-145" i="1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Symbol"/>
                <a:cs typeface="Symbol"/>
              </a:rPr>
              <a:t></a:t>
            </a:r>
            <a:r>
              <a:rPr dirty="0" sz="1750" spc="-140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h</a:t>
            </a:r>
            <a:r>
              <a:rPr dirty="0" sz="1750" spc="-60" i="1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Symbol"/>
                <a:cs typeface="Symbol"/>
              </a:rPr>
              <a:t></a:t>
            </a:r>
            <a:r>
              <a:rPr dirty="0" sz="1750" spc="100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X</a:t>
            </a:r>
            <a:r>
              <a:rPr dirty="0" sz="1750" spc="210" i="1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Symbol"/>
                <a:cs typeface="Symbol"/>
              </a:rPr>
              <a:t></a:t>
            </a:r>
            <a:r>
              <a:rPr dirty="0" sz="1750" spc="-90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b</a:t>
            </a:r>
            <a:r>
              <a:rPr dirty="0" sz="1750" spc="-135" i="1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Symbol"/>
                <a:cs typeface="Symbol"/>
              </a:rPr>
              <a:t></a:t>
            </a:r>
            <a:r>
              <a:rPr dirty="0" sz="1750" spc="-114">
                <a:latin typeface="Times New Roman"/>
                <a:cs typeface="Times New Roman"/>
              </a:rPr>
              <a:t> </a:t>
            </a:r>
            <a:r>
              <a:rPr dirty="0" sz="1750" spc="15" i="1">
                <a:latin typeface="Times New Roman"/>
                <a:cs typeface="Times New Roman"/>
              </a:rPr>
              <a:t>h</a:t>
            </a:r>
            <a:r>
              <a:rPr dirty="0" sz="1750" spc="15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1161" y="1500630"/>
            <a:ext cx="3834129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Yet another way to view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5"/>
              <a:t>PDF</a:t>
            </a:r>
          </a:p>
        </p:txBody>
      </p:sp>
      <p:sp>
        <p:nvSpPr>
          <p:cNvPr id="5" name="object 5"/>
          <p:cNvSpPr/>
          <p:nvPr/>
        </p:nvSpPr>
        <p:spPr>
          <a:xfrm>
            <a:off x="1993804" y="2012509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85920" y="2034793"/>
            <a:ext cx="1824989" cy="162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41910" indent="-2286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recipe for sampling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random  age.</a:t>
            </a:r>
            <a:endParaRPr sz="1000">
              <a:latin typeface="Tahoma"/>
              <a:cs typeface="Tahoma"/>
            </a:endParaRPr>
          </a:p>
          <a:p>
            <a:pPr marL="240665" marR="41275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1935" algn="l"/>
              </a:tabLst>
            </a:pPr>
            <a:r>
              <a:rPr dirty="0" sz="1000" spc="-5">
                <a:latin typeface="Tahoma"/>
                <a:cs typeface="Tahoma"/>
              </a:rPr>
              <a:t>Generate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random </a:t>
            </a:r>
            <a:r>
              <a:rPr dirty="0" sz="1000">
                <a:latin typeface="Tahoma"/>
                <a:cs typeface="Tahoma"/>
              </a:rPr>
              <a:t>dot  </a:t>
            </a:r>
            <a:r>
              <a:rPr dirty="0" sz="1000" spc="-5">
                <a:latin typeface="Tahoma"/>
                <a:cs typeface="Tahoma"/>
              </a:rPr>
              <a:t>from the rectangle  surrounding the PDF curve.  Call the dot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(age,d)</a:t>
            </a:r>
            <a:endParaRPr sz="1000">
              <a:latin typeface="Tahoma"/>
              <a:cs typeface="Tahoma"/>
            </a:endParaRPr>
          </a:p>
          <a:p>
            <a:pPr marL="240665" marR="311150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1935" algn="l"/>
              </a:tabLst>
            </a:pPr>
            <a:r>
              <a:rPr dirty="0" sz="1000" spc="-5">
                <a:latin typeface="Tahoma"/>
                <a:cs typeface="Tahoma"/>
              </a:rPr>
              <a:t>If </a:t>
            </a:r>
            <a:r>
              <a:rPr dirty="0" sz="1000">
                <a:latin typeface="Tahoma"/>
                <a:cs typeface="Tahoma"/>
              </a:rPr>
              <a:t>d &lt; </a:t>
            </a:r>
            <a:r>
              <a:rPr dirty="0" sz="1000" spc="-5">
                <a:latin typeface="Tahoma"/>
                <a:cs typeface="Tahoma"/>
              </a:rPr>
              <a:t>p(age) stop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and  return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age</a:t>
            </a:r>
            <a:endParaRPr sz="10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1935" algn="l"/>
              </a:tabLst>
            </a:pPr>
            <a:r>
              <a:rPr dirty="0" sz="1000" spc="-5">
                <a:latin typeface="Tahoma"/>
                <a:cs typeface="Tahoma"/>
              </a:rPr>
              <a:t>Else try again: </a:t>
            </a:r>
            <a:r>
              <a:rPr dirty="0" sz="1000">
                <a:latin typeface="Tahoma"/>
                <a:cs typeface="Tahoma"/>
              </a:rPr>
              <a:t>go </a:t>
            </a:r>
            <a:r>
              <a:rPr dirty="0" sz="1000" spc="-5">
                <a:latin typeface="Tahoma"/>
                <a:cs typeface="Tahoma"/>
              </a:rPr>
              <a:t>to Step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025395"/>
            <a:ext cx="1943100" cy="1943100"/>
          </a:xfrm>
          <a:custGeom>
            <a:avLst/>
            <a:gdLst/>
            <a:ahLst/>
            <a:cxnLst/>
            <a:rect l="l" t="t" r="r" b="b"/>
            <a:pathLst>
              <a:path w="1943100" h="1943100">
                <a:moveTo>
                  <a:pt x="1943100" y="0"/>
                </a:moveTo>
                <a:lnTo>
                  <a:pt x="0" y="0"/>
                </a:lnTo>
                <a:lnTo>
                  <a:pt x="0" y="1943100"/>
                </a:lnTo>
                <a:lnTo>
                  <a:pt x="1943100" y="1943100"/>
                </a:lnTo>
                <a:lnTo>
                  <a:pt x="1943100" y="0"/>
                </a:lnTo>
                <a:close/>
              </a:path>
            </a:pathLst>
          </a:custGeom>
          <a:ln w="28575">
            <a:solidFill>
              <a:srgbClr val="048C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220" y="5563123"/>
            <a:ext cx="3606800" cy="1644014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567690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Test your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understanding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True or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False:</a:t>
            </a:r>
            <a:endParaRPr sz="16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  <a:spcBef>
                <a:spcPts val="1395"/>
              </a:spcBef>
            </a:pPr>
            <a:r>
              <a:rPr dirty="0" sz="1350" spc="-15">
                <a:latin typeface="Symbol"/>
                <a:cs typeface="Symbol"/>
              </a:rPr>
              <a:t></a:t>
            </a:r>
            <a:r>
              <a:rPr dirty="0" sz="1350" spc="-15" i="1">
                <a:latin typeface="Times New Roman"/>
                <a:cs typeface="Times New Roman"/>
              </a:rPr>
              <a:t>x</a:t>
            </a:r>
            <a:r>
              <a:rPr dirty="0" sz="1350" spc="-120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: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)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</a:t>
            </a:r>
            <a:r>
              <a:rPr dirty="0" sz="1350" spc="-17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</a:pPr>
            <a:r>
              <a:rPr dirty="0" sz="1350" spc="-15">
                <a:latin typeface="Symbol"/>
                <a:cs typeface="Symbol"/>
              </a:rPr>
              <a:t></a:t>
            </a:r>
            <a:r>
              <a:rPr dirty="0" sz="1350" spc="-1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Times New Roman"/>
                <a:cs typeface="Times New Roman"/>
              </a:rPr>
              <a:t>: </a:t>
            </a:r>
            <a:r>
              <a:rPr dirty="0" sz="1350" spc="15" i="1">
                <a:latin typeface="Times New Roman"/>
                <a:cs typeface="Times New Roman"/>
              </a:rPr>
              <a:t>P</a:t>
            </a:r>
            <a:r>
              <a:rPr dirty="0" sz="1350" spc="15">
                <a:latin typeface="Times New Roman"/>
                <a:cs typeface="Times New Roman"/>
              </a:rPr>
              <a:t>(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10">
                <a:latin typeface="Times New Roman"/>
                <a:cs typeface="Times New Roman"/>
              </a:rPr>
              <a:t>)</a:t>
            </a:r>
            <a:r>
              <a:rPr dirty="0" sz="1350" spc="-24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 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7398" y="1500630"/>
            <a:ext cx="157924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Expectations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993804" y="2012509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1320" y="1920493"/>
            <a:ext cx="1780539" cy="1322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2382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E[X]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expected value of  random variable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X</a:t>
            </a:r>
            <a:endParaRPr sz="1000">
              <a:latin typeface="Tahoma"/>
              <a:cs typeface="Tahoma"/>
            </a:endParaRPr>
          </a:p>
          <a:p>
            <a:pPr marL="25400" marR="1778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average value we’d see  </a:t>
            </a:r>
            <a:r>
              <a:rPr dirty="0" sz="1000">
                <a:latin typeface="Tahoma"/>
                <a:cs typeface="Tahoma"/>
              </a:rPr>
              <a:t>if </a:t>
            </a:r>
            <a:r>
              <a:rPr dirty="0" sz="1000" spc="-5">
                <a:latin typeface="Tahoma"/>
                <a:cs typeface="Tahoma"/>
              </a:rPr>
              <a:t>we took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very </a:t>
            </a:r>
            <a:r>
              <a:rPr dirty="0" sz="1000">
                <a:latin typeface="Tahoma"/>
                <a:cs typeface="Tahoma"/>
              </a:rPr>
              <a:t>large </a:t>
            </a:r>
            <a:r>
              <a:rPr dirty="0" sz="1000" spc="-5">
                <a:latin typeface="Tahoma"/>
                <a:cs typeface="Tahoma"/>
              </a:rPr>
              <a:t>number  </a:t>
            </a:r>
            <a:r>
              <a:rPr dirty="0" sz="1000">
                <a:latin typeface="Tahoma"/>
                <a:cs typeface="Tahoma"/>
              </a:rPr>
              <a:t>of random </a:t>
            </a:r>
            <a:r>
              <a:rPr dirty="0" sz="1000" spc="-5">
                <a:latin typeface="Tahoma"/>
                <a:cs typeface="Tahoma"/>
              </a:rPr>
              <a:t>samples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X</a:t>
            </a:r>
            <a:endParaRPr sz="1000">
              <a:latin typeface="Tahoma"/>
              <a:cs typeface="Tahoma"/>
            </a:endParaRPr>
          </a:p>
          <a:p>
            <a:pPr algn="ctr" marR="488950">
              <a:lnSpc>
                <a:spcPts val="295"/>
              </a:lnSpc>
            </a:pPr>
            <a:r>
              <a:rPr dirty="0" sz="750" spc="25">
                <a:latin typeface="Symbol"/>
                <a:cs typeface="Symbol"/>
              </a:rPr>
              <a:t></a:t>
            </a:r>
            <a:endParaRPr sz="750">
              <a:latin typeface="Symbol"/>
              <a:cs typeface="Symbol"/>
            </a:endParaRPr>
          </a:p>
          <a:p>
            <a:pPr marL="386080">
              <a:lnSpc>
                <a:spcPts val="2100"/>
              </a:lnSpc>
              <a:tabLst>
                <a:tab pos="607695" algn="l"/>
              </a:tabLst>
            </a:pP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	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61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) </a:t>
            </a:r>
            <a:r>
              <a:rPr dirty="0" sz="1350" spc="-5" i="1">
                <a:latin typeface="Times New Roman"/>
                <a:cs typeface="Times New Roman"/>
              </a:rPr>
              <a:t>dx</a:t>
            </a:r>
            <a:endParaRPr sz="1350">
              <a:latin typeface="Times New Roman"/>
              <a:cs typeface="Times New Roman"/>
            </a:endParaRPr>
          </a:p>
          <a:p>
            <a:pPr algn="ctr" marR="482600">
              <a:lnSpc>
                <a:spcPct val="100000"/>
              </a:lnSpc>
              <a:spcBef>
                <a:spcPts val="309"/>
              </a:spcBef>
            </a:pPr>
            <a:r>
              <a:rPr dirty="0" sz="750" spc="40" i="1">
                <a:latin typeface="Times New Roman"/>
                <a:cs typeface="Times New Roman"/>
              </a:rPr>
              <a:t>x</a:t>
            </a:r>
            <a:r>
              <a:rPr dirty="0" sz="750" spc="40">
                <a:latin typeface="Symbol"/>
                <a:cs typeface="Symbol"/>
              </a:rPr>
              <a:t></a:t>
            </a:r>
            <a:endParaRPr sz="7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93804" y="6189792"/>
            <a:ext cx="2125937" cy="209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0098" y="5492708"/>
            <a:ext cx="2908935" cy="1469390"/>
          </a:xfrm>
          <a:prstGeom prst="rect">
            <a:avLst/>
          </a:prstGeom>
        </p:spPr>
        <p:txBody>
          <a:bodyPr wrap="square" lIns="0" tIns="1981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6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Expectations</a:t>
            </a:r>
            <a:endParaRPr sz="2200">
              <a:latin typeface="Tahoma"/>
              <a:cs typeface="Tahoma"/>
            </a:endParaRPr>
          </a:p>
          <a:p>
            <a:pPr marL="1166495" marR="111125">
              <a:lnSpc>
                <a:spcPct val="100000"/>
              </a:lnSpc>
              <a:spcBef>
                <a:spcPts val="665"/>
              </a:spcBef>
            </a:pPr>
            <a:r>
              <a:rPr dirty="0" sz="1000" spc="-5">
                <a:latin typeface="Tahoma"/>
                <a:cs typeface="Tahoma"/>
              </a:rPr>
              <a:t>E[X]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expected value of  random variable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X</a:t>
            </a:r>
            <a:endParaRPr sz="1000">
              <a:latin typeface="Tahoma"/>
              <a:cs typeface="Tahoma"/>
            </a:endParaRPr>
          </a:p>
          <a:p>
            <a:pPr marL="1166495" marR="508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average value we’d see  </a:t>
            </a:r>
            <a:r>
              <a:rPr dirty="0" sz="1000">
                <a:latin typeface="Tahoma"/>
                <a:cs typeface="Tahoma"/>
              </a:rPr>
              <a:t>if </a:t>
            </a:r>
            <a:r>
              <a:rPr dirty="0" sz="1000" spc="-5">
                <a:latin typeface="Tahoma"/>
                <a:cs typeface="Tahoma"/>
              </a:rPr>
              <a:t>we took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very </a:t>
            </a:r>
            <a:r>
              <a:rPr dirty="0" sz="1000">
                <a:latin typeface="Tahoma"/>
                <a:cs typeface="Tahoma"/>
              </a:rPr>
              <a:t>large </a:t>
            </a:r>
            <a:r>
              <a:rPr dirty="0" sz="1000" spc="-5">
                <a:latin typeface="Tahoma"/>
                <a:cs typeface="Tahoma"/>
              </a:rPr>
              <a:t>number  </a:t>
            </a:r>
            <a:r>
              <a:rPr dirty="0" sz="1000">
                <a:latin typeface="Tahoma"/>
                <a:cs typeface="Tahoma"/>
              </a:rPr>
              <a:t>of random </a:t>
            </a:r>
            <a:r>
              <a:rPr dirty="0" sz="1000" spc="-5">
                <a:latin typeface="Tahoma"/>
                <a:cs typeface="Tahoma"/>
              </a:rPr>
              <a:t>samples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X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9420" y="6893326"/>
            <a:ext cx="1765300" cy="17068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549910">
              <a:lnSpc>
                <a:spcPts val="600"/>
              </a:lnSpc>
              <a:spcBef>
                <a:spcPts val="135"/>
              </a:spcBef>
            </a:pPr>
            <a:r>
              <a:rPr dirty="0" sz="750" spc="25">
                <a:latin typeface="Symbol"/>
                <a:cs typeface="Symbol"/>
              </a:rPr>
              <a:t></a:t>
            </a:r>
            <a:endParaRPr sz="750">
              <a:latin typeface="Symbol"/>
              <a:cs typeface="Symbol"/>
            </a:endParaRPr>
          </a:p>
          <a:p>
            <a:pPr marL="347980">
              <a:lnSpc>
                <a:spcPts val="2100"/>
              </a:lnSpc>
              <a:tabLst>
                <a:tab pos="569595" algn="l"/>
              </a:tabLst>
            </a:pPr>
            <a:r>
              <a:rPr dirty="0" sz="1350" spc="-5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	</a:t>
            </a:r>
            <a:r>
              <a:rPr dirty="0" baseline="-13888" sz="3000" spc="7">
                <a:latin typeface="Symbol"/>
                <a:cs typeface="Symbol"/>
              </a:rPr>
              <a:t></a:t>
            </a:r>
            <a:r>
              <a:rPr dirty="0" baseline="-13888" sz="3000" spc="-61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x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sz="1350" spc="40">
                <a:latin typeface="Times New Roman"/>
                <a:cs typeface="Times New Roman"/>
              </a:rPr>
              <a:t>) </a:t>
            </a:r>
            <a:r>
              <a:rPr dirty="0" sz="1350" spc="-5" i="1">
                <a:latin typeface="Times New Roman"/>
                <a:cs typeface="Times New Roman"/>
              </a:rPr>
              <a:t>dx</a:t>
            </a:r>
            <a:endParaRPr sz="1350">
              <a:latin typeface="Times New Roman"/>
              <a:cs typeface="Times New Roman"/>
            </a:endParaRPr>
          </a:p>
          <a:p>
            <a:pPr algn="ctr" marR="543560">
              <a:lnSpc>
                <a:spcPct val="100000"/>
              </a:lnSpc>
              <a:spcBef>
                <a:spcPts val="305"/>
              </a:spcBef>
            </a:pPr>
            <a:r>
              <a:rPr dirty="0" sz="750" spc="40" i="1">
                <a:latin typeface="Times New Roman"/>
                <a:cs typeface="Times New Roman"/>
              </a:rPr>
              <a:t>x</a:t>
            </a:r>
            <a:r>
              <a:rPr dirty="0" sz="750" spc="40">
                <a:latin typeface="Symbol"/>
                <a:cs typeface="Symbol"/>
              </a:rPr>
              <a:t></a:t>
            </a:r>
            <a:endParaRPr sz="750">
              <a:latin typeface="Symbol"/>
              <a:cs typeface="Symbol"/>
            </a:endParaRPr>
          </a:p>
          <a:p>
            <a:pPr marL="25400" marR="3048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first moment of the  </a:t>
            </a:r>
            <a:r>
              <a:rPr dirty="0" sz="1000" spc="-10">
                <a:latin typeface="Tahoma"/>
                <a:cs typeface="Tahoma"/>
              </a:rPr>
              <a:t>shape </a:t>
            </a:r>
            <a:r>
              <a:rPr dirty="0" sz="1000" spc="-5">
                <a:latin typeface="Tahoma"/>
                <a:cs typeface="Tahoma"/>
              </a:rPr>
              <a:t>formed </a:t>
            </a:r>
            <a:r>
              <a:rPr dirty="0" sz="1000">
                <a:latin typeface="Tahoma"/>
                <a:cs typeface="Tahoma"/>
              </a:rPr>
              <a:t>by </a:t>
            </a:r>
            <a:r>
              <a:rPr dirty="0" sz="1000" spc="-5">
                <a:latin typeface="Tahoma"/>
                <a:cs typeface="Tahoma"/>
              </a:rPr>
              <a:t>the axes and  the </a:t>
            </a:r>
            <a:r>
              <a:rPr dirty="0" sz="1000">
                <a:latin typeface="Tahoma"/>
                <a:cs typeface="Tahoma"/>
              </a:rPr>
              <a:t>blue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curve</a:t>
            </a:r>
            <a:endParaRPr sz="1000">
              <a:latin typeface="Tahoma"/>
              <a:cs typeface="Tahoma"/>
            </a:endParaRPr>
          </a:p>
          <a:p>
            <a:pPr marL="25400" marR="67945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best value to choose if  you must guess an unknown  person’s age and you’ll be  </a:t>
            </a:r>
            <a:r>
              <a:rPr dirty="0" sz="1000">
                <a:latin typeface="Tahoma"/>
                <a:cs typeface="Tahoma"/>
              </a:rPr>
              <a:t>fined the </a:t>
            </a:r>
            <a:r>
              <a:rPr dirty="0" sz="1000" spc="-5">
                <a:latin typeface="Tahoma"/>
                <a:cs typeface="Tahoma"/>
              </a:rPr>
              <a:t>square </a:t>
            </a:r>
            <a:r>
              <a:rPr dirty="0" sz="1000">
                <a:latin typeface="Tahoma"/>
                <a:cs typeface="Tahoma"/>
              </a:rPr>
              <a:t>of your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error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1300" y="64312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27020" y="7431276"/>
            <a:ext cx="8604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E[age]=35.897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pdf12.ppt</dc:title>
  <dcterms:created xsi:type="dcterms:W3CDTF">2019-03-23T11:39:00Z</dcterms:created>
  <dcterms:modified xsi:type="dcterms:W3CDTF">2019-03-23T11:39:00Z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2005-09-08T00:00:00Z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2019-03-23T00:00:00Z</vt:filetime>
  </property>
</Properties>
</file>