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1944" y="1165352"/>
            <a:ext cx="358851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4820" y="1910397"/>
            <a:ext cx="4180840" cy="217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1030" y="9570893"/>
            <a:ext cx="232409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720" y="1835911"/>
            <a:ext cx="35909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3515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ahoma"/>
                <a:cs typeface="Tahoma"/>
              </a:rPr>
              <a:t>Probabilistic and  Bayesian</a:t>
            </a:r>
            <a:r>
              <a:rPr dirty="0" sz="3000" spc="-55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Analytics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0" y="2874517"/>
            <a:ext cx="2158365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7510" marR="389890">
              <a:lnSpc>
                <a:spcPct val="1196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Andrew W.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600"/>
              </a:lnSpc>
              <a:spcBef>
                <a:spcPts val="5"/>
              </a:spcBef>
            </a:pPr>
            <a:r>
              <a:rPr dirty="0" sz="1200" spc="-5" b="1">
                <a:latin typeface="Tahoma"/>
                <a:cs typeface="Tahoma"/>
              </a:rPr>
              <a:t>School of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Computer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Science </a:t>
            </a:r>
            <a:r>
              <a:rPr dirty="0" sz="1200" spc="-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2130" marR="525145">
              <a:lnSpc>
                <a:spcPct val="120600"/>
              </a:lnSpc>
              <a:spcBef>
                <a:spcPts val="10"/>
              </a:spcBef>
            </a:pPr>
            <a:r>
              <a:rPr dirty="0" sz="800" spc="-5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800" spc="-5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967" y="2977895"/>
            <a:ext cx="1257300" cy="11144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5563123"/>
            <a:ext cx="4154170" cy="187515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968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Probability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The world is a very uncertain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place</a:t>
            </a:r>
            <a:endParaRPr sz="1600">
              <a:latin typeface="Tahoma"/>
              <a:cs typeface="Tahoma"/>
            </a:endParaRPr>
          </a:p>
          <a:p>
            <a:pPr marL="171450" marR="12890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30 years of Artificial Intelligence and  </a:t>
            </a:r>
            <a:r>
              <a:rPr dirty="0" sz="1600" spc="-5">
                <a:latin typeface="Tahoma"/>
                <a:cs typeface="Tahoma"/>
              </a:rPr>
              <a:t>Database research danced around this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fact</a:t>
            </a:r>
            <a:endParaRPr sz="16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And then </a:t>
            </a: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few </a:t>
            </a:r>
            <a:r>
              <a:rPr dirty="0" sz="1600">
                <a:latin typeface="Tahoma"/>
                <a:cs typeface="Tahoma"/>
              </a:rPr>
              <a:t>AI </a:t>
            </a:r>
            <a:r>
              <a:rPr dirty="0" sz="1600" spc="-5">
                <a:latin typeface="Tahoma"/>
                <a:cs typeface="Tahoma"/>
              </a:rPr>
              <a:t>researchers </a:t>
            </a:r>
            <a:r>
              <a:rPr dirty="0" sz="1600">
                <a:latin typeface="Tahoma"/>
                <a:cs typeface="Tahoma"/>
              </a:rPr>
              <a:t>decided </a:t>
            </a:r>
            <a:r>
              <a:rPr dirty="0" sz="1600" spc="-5">
                <a:latin typeface="Tahoma"/>
                <a:cs typeface="Tahoma"/>
              </a:rPr>
              <a:t>to  </a:t>
            </a:r>
            <a:r>
              <a:rPr dirty="0" sz="1600">
                <a:latin typeface="Tahoma"/>
                <a:cs typeface="Tahoma"/>
              </a:rPr>
              <a:t>use </a:t>
            </a:r>
            <a:r>
              <a:rPr dirty="0" sz="1600" spc="-5">
                <a:latin typeface="Tahoma"/>
                <a:cs typeface="Tahoma"/>
              </a:rPr>
              <a:t>some </a:t>
            </a:r>
            <a:r>
              <a:rPr dirty="0" sz="1600">
                <a:latin typeface="Tahoma"/>
                <a:cs typeface="Tahoma"/>
              </a:rPr>
              <a:t>ideas from the eighteenth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century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067" y="1165352"/>
            <a:ext cx="38157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7395" marR="5080" indent="-73533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An easy fact about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Multivalued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Random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Variables: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20" y="3177775"/>
            <a:ext cx="1433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It’s </a:t>
            </a:r>
            <a:r>
              <a:rPr dirty="0" sz="1000">
                <a:latin typeface="Tahoma"/>
                <a:cs typeface="Tahoma"/>
              </a:rPr>
              <a:t>easy to prove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2461" y="3245155"/>
            <a:ext cx="577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8264" y="3636057"/>
            <a:ext cx="184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85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420" y="1890321"/>
            <a:ext cx="3999865" cy="17564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22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Using the axioms 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probability…</a:t>
            </a:r>
            <a:endParaRPr sz="1000">
              <a:latin typeface="Tahoma"/>
              <a:cs typeface="Tahoma"/>
            </a:endParaRPr>
          </a:p>
          <a:p>
            <a:pPr marL="735965" marR="835025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P(A) &lt;= 1, P(True)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1, P(False) </a:t>
            </a:r>
            <a:r>
              <a:rPr dirty="0" sz="1000">
                <a:latin typeface="Tahoma"/>
                <a:cs typeface="Tahoma"/>
              </a:rPr>
              <a:t>= 0  </a:t>
            </a:r>
            <a:r>
              <a:rPr dirty="0" sz="1000" spc="-5">
                <a:latin typeface="Tahoma"/>
                <a:cs typeface="Tahoma"/>
              </a:rPr>
              <a:t>P(A or B)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P(B)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And assuming that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obeys…</a:t>
            </a:r>
            <a:endParaRPr sz="1000">
              <a:latin typeface="Tahoma"/>
              <a:cs typeface="Tahoma"/>
            </a:endParaRPr>
          </a:p>
          <a:p>
            <a:pPr marL="650240">
              <a:lnSpc>
                <a:spcPct val="100000"/>
              </a:lnSpc>
              <a:spcBef>
                <a:spcPts val="2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8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136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3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87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620" y="3711194"/>
            <a:ext cx="14865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And thus we can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prove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6191" y="3778561"/>
            <a:ext cx="768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4595" y="3760108"/>
            <a:ext cx="1360170" cy="57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94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2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22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50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8782" y="5342636"/>
            <a:ext cx="382016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935" marR="5080" indent="-73787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Another fact about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Multivalued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Random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Variables: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7520" y="7355072"/>
            <a:ext cx="1433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It’s </a:t>
            </a:r>
            <a:r>
              <a:rPr dirty="0" sz="1000">
                <a:latin typeface="Tahoma"/>
                <a:cs typeface="Tahoma"/>
              </a:rPr>
              <a:t>easy to prove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9420" y="6067605"/>
            <a:ext cx="3220085" cy="12325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22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Using the axioms 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probability…</a:t>
            </a:r>
            <a:endParaRPr sz="1000">
              <a:latin typeface="Tahoma"/>
              <a:cs typeface="Tahoma"/>
            </a:endParaRPr>
          </a:p>
          <a:p>
            <a:pPr marL="735965" marR="55880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P(A) &lt;= 1, P(True)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1, P(False) </a:t>
            </a:r>
            <a:r>
              <a:rPr dirty="0" sz="1000">
                <a:latin typeface="Tahoma"/>
                <a:cs typeface="Tahoma"/>
              </a:rPr>
              <a:t>= 0  </a:t>
            </a:r>
            <a:r>
              <a:rPr dirty="0" sz="1000" spc="-5">
                <a:latin typeface="Tahoma"/>
                <a:cs typeface="Tahoma"/>
              </a:rPr>
              <a:t>P(A or B)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P(B)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And assuming that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obeys…</a:t>
            </a:r>
            <a:endParaRPr sz="1000">
              <a:latin typeface="Tahoma"/>
              <a:cs typeface="Tahoma"/>
            </a:endParaRPr>
          </a:p>
          <a:p>
            <a:pPr marL="650240">
              <a:lnSpc>
                <a:spcPct val="100000"/>
              </a:lnSpc>
              <a:spcBef>
                <a:spcPts val="2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8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897" y="7422439"/>
            <a:ext cx="577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2379" y="7403974"/>
            <a:ext cx="4119879" cy="57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sz="1550" spc="80">
                <a:latin typeface="Symbol"/>
                <a:cs typeface="Symbol"/>
              </a:rPr>
              <a:t></a:t>
            </a:r>
            <a:r>
              <a:rPr dirty="0" sz="1550" spc="80">
                <a:latin typeface="Times New Roman"/>
                <a:cs typeface="Times New Roman"/>
              </a:rPr>
              <a:t>[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10" i="1">
                <a:latin typeface="Times New Roman"/>
                <a:cs typeface="Times New Roman"/>
              </a:rPr>
              <a:t>v</a:t>
            </a:r>
            <a:r>
              <a:rPr dirty="0" baseline="-24691" sz="1350" spc="15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])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94">
                <a:latin typeface="Times New Roman"/>
                <a:cs typeface="Times New Roman"/>
              </a:rPr>
              <a:t> </a:t>
            </a: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r" marR="1155700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40" i="1">
                <a:latin typeface="Times New Roman"/>
                <a:cs typeface="Times New Roman"/>
              </a:rPr>
              <a:t> </a:t>
            </a:r>
            <a:r>
              <a:rPr dirty="0" sz="900" spc="-45">
                <a:latin typeface="Symbol"/>
                <a:cs typeface="Symbol"/>
              </a:rPr>
              <a:t>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782" y="1165352"/>
            <a:ext cx="382016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935" marR="5080" indent="-73787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Another fact about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Multivalued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Random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Variables: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20" y="3177775"/>
            <a:ext cx="1433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It’s </a:t>
            </a:r>
            <a:r>
              <a:rPr dirty="0" sz="1000">
                <a:latin typeface="Tahoma"/>
                <a:cs typeface="Tahoma"/>
              </a:rPr>
              <a:t>easy to prove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420" y="1890321"/>
            <a:ext cx="3220085" cy="12325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22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Using the axioms 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probability…</a:t>
            </a:r>
            <a:endParaRPr sz="1000">
              <a:latin typeface="Tahoma"/>
              <a:cs typeface="Tahoma"/>
            </a:endParaRPr>
          </a:p>
          <a:p>
            <a:pPr marL="735965" marR="55880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P(A) &lt;= 1, P(True)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1, P(False) </a:t>
            </a:r>
            <a:r>
              <a:rPr dirty="0" sz="1000">
                <a:latin typeface="Tahoma"/>
                <a:cs typeface="Tahoma"/>
              </a:rPr>
              <a:t>= 0  </a:t>
            </a:r>
            <a:r>
              <a:rPr dirty="0" sz="1000" spc="-5">
                <a:latin typeface="Tahoma"/>
                <a:cs typeface="Tahoma"/>
              </a:rPr>
              <a:t>P(A or B)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P(B)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And assuming that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obeys…</a:t>
            </a:r>
            <a:endParaRPr sz="1000">
              <a:latin typeface="Tahoma"/>
              <a:cs typeface="Tahoma"/>
            </a:endParaRPr>
          </a:p>
          <a:p>
            <a:pPr marL="650240">
              <a:lnSpc>
                <a:spcPct val="100000"/>
              </a:lnSpc>
              <a:spcBef>
                <a:spcPts val="2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8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897" y="3245155"/>
            <a:ext cx="577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700" y="3636057"/>
            <a:ext cx="184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85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2379" y="3264792"/>
            <a:ext cx="4119879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sz="1550" spc="80">
                <a:latin typeface="Symbol"/>
                <a:cs typeface="Symbol"/>
              </a:rPr>
              <a:t></a:t>
            </a:r>
            <a:r>
              <a:rPr dirty="0" sz="1550" spc="80">
                <a:latin typeface="Times New Roman"/>
                <a:cs typeface="Times New Roman"/>
              </a:rPr>
              <a:t>[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10" i="1">
                <a:latin typeface="Times New Roman"/>
                <a:cs typeface="Times New Roman"/>
              </a:rPr>
              <a:t>v</a:t>
            </a:r>
            <a:r>
              <a:rPr dirty="0" baseline="-24691" sz="1350" spc="15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])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94">
                <a:latin typeface="Times New Roman"/>
                <a:cs typeface="Times New Roman"/>
              </a:rPr>
              <a:t> </a:t>
            </a: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1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5620" y="3711194"/>
            <a:ext cx="14865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And thus we can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prove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8991" y="3778556"/>
            <a:ext cx="768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2292" y="3760120"/>
            <a:ext cx="1997075" cy="573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45">
                <a:latin typeface="Times New Roman"/>
                <a:cs typeface="Times New Roman"/>
              </a:rPr>
              <a:t>)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502">
                <a:latin typeface="Times New Roman"/>
                <a:cs typeface="Times New Roman"/>
              </a:rPr>
              <a:t> </a:t>
            </a:r>
            <a:r>
              <a:rPr dirty="0" sz="1550" spc="45" i="1">
                <a:latin typeface="Times New Roman"/>
                <a:cs typeface="Times New Roman"/>
              </a:rPr>
              <a:t>P</a:t>
            </a:r>
            <a:r>
              <a:rPr dirty="0" sz="1550" spc="45">
                <a:latin typeface="Times New Roman"/>
                <a:cs typeface="Times New Roman"/>
              </a:rPr>
              <a:t>(</a:t>
            </a:r>
            <a:r>
              <a:rPr dirty="0" sz="1550" spc="45" i="1">
                <a:latin typeface="Times New Roman"/>
                <a:cs typeface="Times New Roman"/>
              </a:rPr>
              <a:t>B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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15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ctr" marR="478790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45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0220" y="5563123"/>
            <a:ext cx="4159885" cy="80391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Elementary Probability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in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Pictures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P(~A) </a:t>
            </a:r>
            <a:r>
              <a:rPr dirty="0" sz="1600">
                <a:latin typeface="Tahoma"/>
                <a:cs typeface="Tahoma"/>
              </a:rPr>
              <a:t>+ </a:t>
            </a:r>
            <a:r>
              <a:rPr dirty="0" sz="1600" spc="-5">
                <a:latin typeface="Tahoma"/>
                <a:cs typeface="Tahoma"/>
              </a:rPr>
              <a:t>P(A) </a:t>
            </a:r>
            <a:r>
              <a:rPr dirty="0" sz="1600">
                <a:latin typeface="Tahoma"/>
                <a:cs typeface="Tahoma"/>
              </a:rPr>
              <a:t>=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385833"/>
            <a:ext cx="4159885" cy="80391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Elementary Probability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in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Pictures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P(B) </a:t>
            </a:r>
            <a:r>
              <a:rPr dirty="0" sz="1600">
                <a:latin typeface="Tahoma"/>
                <a:cs typeface="Tahoma"/>
              </a:rPr>
              <a:t>= </a:t>
            </a:r>
            <a:r>
              <a:rPr dirty="0" sz="1600" spc="-5">
                <a:latin typeface="Tahoma"/>
                <a:cs typeface="Tahoma"/>
              </a:rPr>
              <a:t>P(B </a:t>
            </a:r>
            <a:r>
              <a:rPr dirty="0" sz="1600">
                <a:latin typeface="Tahoma"/>
                <a:cs typeface="Tahoma"/>
              </a:rPr>
              <a:t>^ </a:t>
            </a:r>
            <a:r>
              <a:rPr dirty="0" sz="1600" spc="-5">
                <a:latin typeface="Tahoma"/>
                <a:cs typeface="Tahoma"/>
              </a:rPr>
              <a:t>A) </a:t>
            </a:r>
            <a:r>
              <a:rPr dirty="0" sz="1600">
                <a:latin typeface="Tahoma"/>
                <a:cs typeface="Tahoma"/>
              </a:rPr>
              <a:t>+ </a:t>
            </a:r>
            <a:r>
              <a:rPr dirty="0" sz="1600" spc="-5">
                <a:latin typeface="Tahoma"/>
                <a:cs typeface="Tahoma"/>
              </a:rPr>
              <a:t>P(B </a:t>
            </a:r>
            <a:r>
              <a:rPr dirty="0" sz="1600">
                <a:latin typeface="Tahoma"/>
                <a:cs typeface="Tahoma"/>
              </a:rPr>
              <a:t>^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~A)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1288" y="6050843"/>
            <a:ext cx="641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251" y="5624277"/>
            <a:ext cx="4182745" cy="98171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Elementary Probability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in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Pictures</a:t>
            </a:r>
            <a:endParaRPr sz="2200">
              <a:latin typeface="Tahoma"/>
              <a:cs typeface="Tahoma"/>
            </a:endParaRPr>
          </a:p>
          <a:p>
            <a:pPr marL="132715">
              <a:lnSpc>
                <a:spcPct val="100000"/>
              </a:lnSpc>
              <a:spcBef>
                <a:spcPts val="484"/>
              </a:spcBef>
            </a:pP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87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2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50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4951" y="1500630"/>
            <a:ext cx="41446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Elementary Probability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in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Pictures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35" y="1873555"/>
            <a:ext cx="641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1136" y="1855123"/>
            <a:ext cx="1971675" cy="573405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550" spc="4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1550" spc="4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550" spc="4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1550" spc="4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155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55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baseline="-8454" sz="3450" spc="-4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4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1550" spc="4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550" spc="45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1550" spc="-10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000000"/>
                </a:solidFill>
                <a:latin typeface="Symbol"/>
                <a:cs typeface="Symbol"/>
              </a:rPr>
              <a:t></a:t>
            </a:r>
            <a:r>
              <a:rPr dirty="0" sz="15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550" spc="-8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55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sz="1550" spc="-2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24691" sz="1350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baseline="-24691" sz="135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ctr" marR="478790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z="900" spc="-14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900" spc="-2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800" y="772668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53746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4" y="304800"/>
                </a:lnTo>
                <a:lnTo>
                  <a:pt x="558545" y="304800"/>
                </a:lnTo>
                <a:lnTo>
                  <a:pt x="578417" y="300787"/>
                </a:lnTo>
                <a:lnTo>
                  <a:pt x="594645" y="289845"/>
                </a:lnTo>
                <a:lnTo>
                  <a:pt x="605587" y="273617"/>
                </a:lnTo>
                <a:lnTo>
                  <a:pt x="609600" y="253746"/>
                </a:lnTo>
                <a:lnTo>
                  <a:pt x="609600" y="51054"/>
                </a:lnTo>
                <a:lnTo>
                  <a:pt x="605587" y="31182"/>
                </a:lnTo>
                <a:lnTo>
                  <a:pt x="594645" y="14954"/>
                </a:lnTo>
                <a:lnTo>
                  <a:pt x="578417" y="4012"/>
                </a:lnTo>
                <a:lnTo>
                  <a:pt x="558545" y="0"/>
                </a:lnTo>
                <a:lnTo>
                  <a:pt x="5105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1300" y="7574280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32004" y="0"/>
                </a:moveTo>
                <a:lnTo>
                  <a:pt x="19609" y="2536"/>
                </a:lnTo>
                <a:lnTo>
                  <a:pt x="9429" y="9429"/>
                </a:lnTo>
                <a:lnTo>
                  <a:pt x="2536" y="19609"/>
                </a:lnTo>
                <a:lnTo>
                  <a:pt x="0" y="32004"/>
                </a:lnTo>
                <a:lnTo>
                  <a:pt x="0" y="272796"/>
                </a:lnTo>
                <a:lnTo>
                  <a:pt x="2536" y="285190"/>
                </a:lnTo>
                <a:lnTo>
                  <a:pt x="9429" y="295370"/>
                </a:lnTo>
                <a:lnTo>
                  <a:pt x="19609" y="302263"/>
                </a:lnTo>
                <a:lnTo>
                  <a:pt x="32004" y="304800"/>
                </a:lnTo>
                <a:lnTo>
                  <a:pt x="158495" y="304800"/>
                </a:lnTo>
                <a:lnTo>
                  <a:pt x="170890" y="302263"/>
                </a:lnTo>
                <a:lnTo>
                  <a:pt x="181070" y="295370"/>
                </a:lnTo>
                <a:lnTo>
                  <a:pt x="187963" y="285190"/>
                </a:lnTo>
                <a:lnTo>
                  <a:pt x="190500" y="272796"/>
                </a:lnTo>
                <a:lnTo>
                  <a:pt x="190500" y="32004"/>
                </a:lnTo>
                <a:lnTo>
                  <a:pt x="187963" y="19609"/>
                </a:lnTo>
                <a:lnTo>
                  <a:pt x="181070" y="9429"/>
                </a:lnTo>
                <a:lnTo>
                  <a:pt x="170890" y="2536"/>
                </a:lnTo>
                <a:lnTo>
                  <a:pt x="158495" y="0"/>
                </a:lnTo>
                <a:lnTo>
                  <a:pt x="320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47900" y="7231380"/>
            <a:ext cx="167640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81000">
              <a:lnSpc>
                <a:spcPct val="100000"/>
              </a:lnSpc>
              <a:spcBef>
                <a:spcPts val="650"/>
              </a:spcBef>
            </a:pPr>
            <a:r>
              <a:rPr dirty="0" sz="800" spc="-5">
                <a:latin typeface="Tahoma"/>
                <a:cs typeface="Tahoma"/>
              </a:rPr>
              <a:t>F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387985">
              <a:lnSpc>
                <a:spcPct val="100000"/>
              </a:lnSpc>
            </a:pPr>
            <a:r>
              <a:rPr dirty="0" sz="800" spc="-5">
                <a:latin typeface="Tahoma"/>
                <a:cs typeface="Tahoma"/>
              </a:rPr>
              <a:t>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220" y="5563123"/>
            <a:ext cx="4000500" cy="292290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7589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Conditional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Probability</a:t>
            </a:r>
            <a:endParaRPr sz="2200">
              <a:latin typeface="Tahoma"/>
              <a:cs typeface="Tahoma"/>
            </a:endParaRPr>
          </a:p>
          <a:p>
            <a:pPr marL="171450" marR="16383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P(A|B) </a:t>
            </a:r>
            <a:r>
              <a:rPr dirty="0" sz="1600">
                <a:latin typeface="Tahoma"/>
                <a:cs typeface="Tahoma"/>
              </a:rPr>
              <a:t>= </a:t>
            </a:r>
            <a:r>
              <a:rPr dirty="0" sz="1600" spc="-5">
                <a:latin typeface="Tahoma"/>
                <a:cs typeface="Tahoma"/>
              </a:rPr>
              <a:t>Fraction of worlds </a:t>
            </a:r>
            <a:r>
              <a:rPr dirty="0" sz="1600">
                <a:latin typeface="Tahoma"/>
                <a:cs typeface="Tahoma"/>
              </a:rPr>
              <a:t>in </a:t>
            </a:r>
            <a:r>
              <a:rPr dirty="0" sz="1600" spc="-5">
                <a:latin typeface="Tahoma"/>
                <a:cs typeface="Tahoma"/>
              </a:rPr>
              <a:t>which </a:t>
            </a:r>
            <a:r>
              <a:rPr dirty="0" sz="1600">
                <a:latin typeface="Tahoma"/>
                <a:cs typeface="Tahoma"/>
              </a:rPr>
              <a:t>B is  </a:t>
            </a:r>
            <a:r>
              <a:rPr dirty="0" sz="1600" spc="-5">
                <a:latin typeface="Tahoma"/>
                <a:cs typeface="Tahoma"/>
              </a:rPr>
              <a:t>true that also </a:t>
            </a:r>
            <a:r>
              <a:rPr dirty="0" sz="1600">
                <a:latin typeface="Tahoma"/>
                <a:cs typeface="Tahoma"/>
              </a:rPr>
              <a:t>have A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true</a:t>
            </a:r>
            <a:endParaRPr sz="1600">
              <a:latin typeface="Tahoma"/>
              <a:cs typeface="Tahoma"/>
            </a:endParaRPr>
          </a:p>
          <a:p>
            <a:pPr marL="2400300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Tahoma"/>
                <a:cs typeface="Tahoma"/>
              </a:rPr>
              <a:t>H = </a:t>
            </a:r>
            <a:r>
              <a:rPr dirty="0" sz="1000" spc="-5">
                <a:latin typeface="Tahoma"/>
                <a:cs typeface="Tahoma"/>
              </a:rPr>
              <a:t>“Have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headache”</a:t>
            </a:r>
            <a:endParaRPr sz="1000">
              <a:latin typeface="Tahoma"/>
              <a:cs typeface="Tahoma"/>
            </a:endParaRPr>
          </a:p>
          <a:p>
            <a:pPr marL="24003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F = </a:t>
            </a:r>
            <a:r>
              <a:rPr dirty="0" sz="1000" spc="-5">
                <a:latin typeface="Tahoma"/>
                <a:cs typeface="Tahoma"/>
              </a:rPr>
              <a:t>“Coming down with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Flu”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2400300" marR="86614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P(H)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1/10  P(F)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1/40  P(H|F)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1/2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400300" marR="2159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“Headaches are rare and flu  </a:t>
            </a:r>
            <a:r>
              <a:rPr dirty="0" sz="1000">
                <a:latin typeface="Tahoma"/>
                <a:cs typeface="Tahoma"/>
              </a:rPr>
              <a:t>is </a:t>
            </a:r>
            <a:r>
              <a:rPr dirty="0" sz="1000" spc="-5">
                <a:latin typeface="Tahoma"/>
                <a:cs typeface="Tahoma"/>
              </a:rPr>
              <a:t>rarer, but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you’re  coming down with ‘flu  </a:t>
            </a:r>
            <a:r>
              <a:rPr dirty="0" sz="1000">
                <a:latin typeface="Tahoma"/>
                <a:cs typeface="Tahoma"/>
              </a:rPr>
              <a:t>there’s a </a:t>
            </a:r>
            <a:r>
              <a:rPr dirty="0" sz="1000" spc="-5">
                <a:latin typeface="Tahoma"/>
                <a:cs typeface="Tahoma"/>
              </a:rPr>
              <a:t>50-50 chance  </a:t>
            </a:r>
            <a:r>
              <a:rPr dirty="0" sz="1000">
                <a:latin typeface="Tahoma"/>
                <a:cs typeface="Tahoma"/>
              </a:rPr>
              <a:t>you’ll have 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headache.”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2368295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3"/>
                </a:lnTo>
                <a:lnTo>
                  <a:pt x="0" y="253746"/>
                </a:lnTo>
                <a:lnTo>
                  <a:pt x="4012" y="273617"/>
                </a:lnTo>
                <a:lnTo>
                  <a:pt x="14954" y="289845"/>
                </a:lnTo>
                <a:lnTo>
                  <a:pt x="31182" y="300787"/>
                </a:lnTo>
                <a:lnTo>
                  <a:pt x="51054" y="304800"/>
                </a:lnTo>
                <a:lnTo>
                  <a:pt x="558545" y="304800"/>
                </a:lnTo>
                <a:lnTo>
                  <a:pt x="578417" y="300787"/>
                </a:lnTo>
                <a:lnTo>
                  <a:pt x="594645" y="289845"/>
                </a:lnTo>
                <a:lnTo>
                  <a:pt x="605587" y="273617"/>
                </a:lnTo>
                <a:lnTo>
                  <a:pt x="609600" y="253746"/>
                </a:lnTo>
                <a:lnTo>
                  <a:pt x="609600" y="51053"/>
                </a:lnTo>
                <a:lnTo>
                  <a:pt x="605587" y="31182"/>
                </a:lnTo>
                <a:lnTo>
                  <a:pt x="594645" y="14954"/>
                </a:lnTo>
                <a:lnTo>
                  <a:pt x="578417" y="4012"/>
                </a:lnTo>
                <a:lnTo>
                  <a:pt x="558545" y="0"/>
                </a:lnTo>
                <a:lnTo>
                  <a:pt x="5105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600" y="2215895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32004" y="0"/>
                </a:moveTo>
                <a:lnTo>
                  <a:pt x="19609" y="2536"/>
                </a:lnTo>
                <a:lnTo>
                  <a:pt x="9429" y="9429"/>
                </a:lnTo>
                <a:lnTo>
                  <a:pt x="2536" y="19609"/>
                </a:lnTo>
                <a:lnTo>
                  <a:pt x="0" y="32003"/>
                </a:lnTo>
                <a:lnTo>
                  <a:pt x="0" y="272796"/>
                </a:lnTo>
                <a:lnTo>
                  <a:pt x="2536" y="285190"/>
                </a:lnTo>
                <a:lnTo>
                  <a:pt x="9429" y="295370"/>
                </a:lnTo>
                <a:lnTo>
                  <a:pt x="19609" y="302263"/>
                </a:lnTo>
                <a:lnTo>
                  <a:pt x="32004" y="304800"/>
                </a:lnTo>
                <a:lnTo>
                  <a:pt x="158495" y="304800"/>
                </a:lnTo>
                <a:lnTo>
                  <a:pt x="170890" y="302263"/>
                </a:lnTo>
                <a:lnTo>
                  <a:pt x="181070" y="295370"/>
                </a:lnTo>
                <a:lnTo>
                  <a:pt x="187963" y="285190"/>
                </a:lnTo>
                <a:lnTo>
                  <a:pt x="190500" y="272796"/>
                </a:lnTo>
                <a:lnTo>
                  <a:pt x="190500" y="32003"/>
                </a:lnTo>
                <a:lnTo>
                  <a:pt x="187963" y="19609"/>
                </a:lnTo>
                <a:lnTo>
                  <a:pt x="181070" y="9429"/>
                </a:lnTo>
                <a:lnTo>
                  <a:pt x="170890" y="2536"/>
                </a:lnTo>
                <a:lnTo>
                  <a:pt x="158495" y="0"/>
                </a:lnTo>
                <a:lnTo>
                  <a:pt x="320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1200" y="1872995"/>
            <a:ext cx="167640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81000">
              <a:lnSpc>
                <a:spcPct val="100000"/>
              </a:lnSpc>
              <a:spcBef>
                <a:spcPts val="650"/>
              </a:spcBef>
            </a:pPr>
            <a:r>
              <a:rPr dirty="0" sz="800" spc="-5">
                <a:latin typeface="Tahoma"/>
                <a:cs typeface="Tahoma"/>
              </a:rPr>
              <a:t>F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387985">
              <a:lnSpc>
                <a:spcPct val="100000"/>
              </a:lnSpc>
            </a:pPr>
            <a:r>
              <a:rPr dirty="0" sz="800" spc="-5">
                <a:latin typeface="Tahoma"/>
                <a:cs typeface="Tahoma"/>
              </a:rPr>
              <a:t>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020" y="3063493"/>
            <a:ext cx="16002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H = </a:t>
            </a:r>
            <a:r>
              <a:rPr dirty="0" sz="1000" spc="-5">
                <a:latin typeface="Tahoma"/>
                <a:cs typeface="Tahoma"/>
              </a:rPr>
              <a:t>“Have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headache”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F = </a:t>
            </a:r>
            <a:r>
              <a:rPr dirty="0" sz="1000" spc="-5">
                <a:latin typeface="Tahoma"/>
                <a:cs typeface="Tahoma"/>
              </a:rPr>
              <a:t>“Coming down with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Flu”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R="86614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P(H)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1/10  P(F)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1/40  P(H|F)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1/2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4561" y="1392453"/>
            <a:ext cx="3310254" cy="975994"/>
          </a:xfrm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pc="-5"/>
              <a:t>Conditional</a:t>
            </a:r>
            <a:r>
              <a:rPr dirty="0" spc="-20"/>
              <a:t> </a:t>
            </a:r>
            <a:r>
              <a:rPr dirty="0" spc="-5"/>
              <a:t>Probability</a:t>
            </a:r>
          </a:p>
          <a:p>
            <a:pPr marL="1497330" marR="5080">
              <a:lnSpc>
                <a:spcPct val="100000"/>
              </a:lnSpc>
              <a:spcBef>
                <a:spcPts val="390"/>
              </a:spcBef>
            </a:pPr>
            <a:r>
              <a:rPr dirty="0" sz="1000" spc="-5">
                <a:solidFill>
                  <a:srgbClr val="000000"/>
                </a:solidFill>
              </a:rPr>
              <a:t>P(H|F) </a:t>
            </a:r>
            <a:r>
              <a:rPr dirty="0" sz="1000">
                <a:solidFill>
                  <a:srgbClr val="000000"/>
                </a:solidFill>
              </a:rPr>
              <a:t>= </a:t>
            </a:r>
            <a:r>
              <a:rPr dirty="0" sz="1000" spc="-5">
                <a:solidFill>
                  <a:srgbClr val="000000"/>
                </a:solidFill>
              </a:rPr>
              <a:t>Fraction of flu-inflicted  worlds </a:t>
            </a:r>
            <a:r>
              <a:rPr dirty="0" sz="1000">
                <a:solidFill>
                  <a:srgbClr val="000000"/>
                </a:solidFill>
              </a:rPr>
              <a:t>in </a:t>
            </a:r>
            <a:r>
              <a:rPr dirty="0" sz="1000" spc="-5">
                <a:solidFill>
                  <a:srgbClr val="000000"/>
                </a:solidFill>
              </a:rPr>
              <a:t>which you </a:t>
            </a:r>
            <a:r>
              <a:rPr dirty="0" sz="1000">
                <a:solidFill>
                  <a:srgbClr val="000000"/>
                </a:solidFill>
              </a:rPr>
              <a:t>have a  </a:t>
            </a:r>
            <a:r>
              <a:rPr dirty="0" sz="1000" spc="-5">
                <a:solidFill>
                  <a:srgbClr val="000000"/>
                </a:solidFill>
              </a:rPr>
              <a:t>headache</a:t>
            </a: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949702" y="2495037"/>
            <a:ext cx="189611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= #worlds </a:t>
            </a:r>
            <a:r>
              <a:rPr dirty="0" sz="1000" spc="-5">
                <a:latin typeface="Tahoma"/>
                <a:cs typeface="Tahoma"/>
              </a:rPr>
              <a:t>with flu and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headache</a:t>
            </a:r>
            <a:endParaRPr sz="1000">
              <a:latin typeface="Tahoma"/>
              <a:cs typeface="Tahoma"/>
            </a:endParaRPr>
          </a:p>
          <a:p>
            <a:pPr algn="r" marR="5905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------------------------------------</a:t>
            </a:r>
            <a:endParaRPr sz="1000">
              <a:latin typeface="Tahoma"/>
              <a:cs typeface="Tahoma"/>
            </a:endParaRPr>
          </a:p>
          <a:p>
            <a:pPr marL="40894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#worlds </a:t>
            </a:r>
            <a:r>
              <a:rPr dirty="0" sz="1000" spc="-5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flu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402" y="3104635"/>
            <a:ext cx="15208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= Area </a:t>
            </a:r>
            <a:r>
              <a:rPr dirty="0" sz="1000" spc="-5">
                <a:latin typeface="Tahoma"/>
                <a:cs typeface="Tahoma"/>
              </a:rPr>
              <a:t>of “H and F”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region</a:t>
            </a:r>
            <a:endParaRPr sz="1000">
              <a:latin typeface="Tahoma"/>
              <a:cs typeface="Tahoma"/>
            </a:endParaRPr>
          </a:p>
          <a:p>
            <a:pPr algn="r" marR="127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--</a:t>
            </a:r>
            <a:endParaRPr sz="1000">
              <a:latin typeface="Tahoma"/>
              <a:cs typeface="Tahoma"/>
            </a:endParaRPr>
          </a:p>
          <a:p>
            <a:pPr marL="35623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Area of “F”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region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2297" y="3714232"/>
            <a:ext cx="2978785" cy="92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25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P(H </a:t>
            </a:r>
            <a:r>
              <a:rPr dirty="0" sz="1000">
                <a:latin typeface="Tahoma"/>
                <a:cs typeface="Tahoma"/>
              </a:rPr>
              <a:t>^</a:t>
            </a:r>
            <a:r>
              <a:rPr dirty="0" sz="1000" spc="-10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F)</a:t>
            </a:r>
            <a:endParaRPr sz="1000">
              <a:latin typeface="Tahoma"/>
              <a:cs typeface="Tahoma"/>
            </a:endParaRPr>
          </a:p>
          <a:p>
            <a:pPr marL="2616835" marR="5080" indent="-15875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5">
                <a:latin typeface="Tahoma"/>
                <a:cs typeface="Tahoma"/>
              </a:rPr>
              <a:t>--</a:t>
            </a:r>
            <a:r>
              <a:rPr dirty="0" sz="1000">
                <a:latin typeface="Tahoma"/>
                <a:cs typeface="Tahoma"/>
              </a:rPr>
              <a:t>--  </a:t>
            </a:r>
            <a:r>
              <a:rPr dirty="0" sz="1000">
                <a:latin typeface="Tahoma"/>
                <a:cs typeface="Tahoma"/>
              </a:rPr>
              <a:t>P(F)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854" y="5573318"/>
            <a:ext cx="3949700" cy="228155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6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Definition of Conditional</a:t>
            </a:r>
            <a:r>
              <a:rPr dirty="0" sz="2000" spc="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Probability</a:t>
            </a:r>
            <a:endParaRPr sz="2000">
              <a:latin typeface="Tahoma"/>
              <a:cs typeface="Tahoma"/>
            </a:endParaRPr>
          </a:p>
          <a:p>
            <a:pPr marL="24765" marR="2108200" indent="1022350">
              <a:lnSpc>
                <a:spcPts val="1920"/>
              </a:lnSpc>
              <a:spcBef>
                <a:spcPts val="1060"/>
              </a:spcBef>
              <a:tabLst>
                <a:tab pos="1014094" algn="l"/>
              </a:tabLst>
            </a:pPr>
            <a:r>
              <a:rPr dirty="0" sz="1700" spc="-55" i="1">
                <a:latin typeface="Tahoma"/>
                <a:cs typeface="Tahoma"/>
              </a:rPr>
              <a:t>P(A </a:t>
            </a:r>
            <a:r>
              <a:rPr dirty="0" sz="1700" spc="-75" i="1">
                <a:latin typeface="Tahoma"/>
                <a:cs typeface="Tahoma"/>
              </a:rPr>
              <a:t>^ </a:t>
            </a:r>
            <a:r>
              <a:rPr dirty="0" sz="1700" spc="-50" i="1">
                <a:latin typeface="Tahoma"/>
                <a:cs typeface="Tahoma"/>
              </a:rPr>
              <a:t>B)  </a:t>
            </a:r>
            <a:r>
              <a:rPr dirty="0" sz="1700" spc="-55" i="1">
                <a:latin typeface="Tahoma"/>
                <a:cs typeface="Tahoma"/>
              </a:rPr>
              <a:t>P(A|B) </a:t>
            </a:r>
            <a:r>
              <a:rPr dirty="0" sz="1700" i="1">
                <a:latin typeface="Tahoma"/>
                <a:cs typeface="Tahoma"/>
              </a:rPr>
              <a:t> </a:t>
            </a:r>
            <a:r>
              <a:rPr dirty="0" sz="1700" spc="-75" i="1">
                <a:latin typeface="Tahoma"/>
                <a:cs typeface="Tahoma"/>
              </a:rPr>
              <a:t>=	</a:t>
            </a:r>
            <a:r>
              <a:rPr dirty="0" sz="1700" spc="-45" i="1">
                <a:latin typeface="Tahoma"/>
                <a:cs typeface="Tahoma"/>
              </a:rPr>
              <a:t>-----------</a:t>
            </a:r>
            <a:endParaRPr sz="1700">
              <a:latin typeface="Tahoma"/>
              <a:cs typeface="Tahoma"/>
            </a:endParaRPr>
          </a:p>
          <a:p>
            <a:pPr marL="1294130">
              <a:lnSpc>
                <a:spcPts val="1875"/>
              </a:lnSpc>
            </a:pPr>
            <a:r>
              <a:rPr dirty="0" sz="1700" spc="-50" i="1">
                <a:latin typeface="Tahoma"/>
                <a:cs typeface="Tahoma"/>
              </a:rPr>
              <a:t>P(B)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64769">
              <a:lnSpc>
                <a:spcPct val="100000"/>
              </a:lnSpc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Corollary: The Chain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Rule</a:t>
            </a:r>
            <a:endParaRPr sz="20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865"/>
              </a:spcBef>
            </a:pPr>
            <a:r>
              <a:rPr dirty="0" sz="1700" spc="-55" i="1">
                <a:latin typeface="Tahoma"/>
                <a:cs typeface="Tahoma"/>
              </a:rPr>
              <a:t>P(A </a:t>
            </a:r>
            <a:r>
              <a:rPr dirty="0" sz="1700" spc="-75" i="1">
                <a:latin typeface="Tahoma"/>
                <a:cs typeface="Tahoma"/>
              </a:rPr>
              <a:t>^ </a:t>
            </a:r>
            <a:r>
              <a:rPr dirty="0" sz="1700" spc="-55" i="1">
                <a:latin typeface="Tahoma"/>
                <a:cs typeface="Tahoma"/>
              </a:rPr>
              <a:t>B) </a:t>
            </a:r>
            <a:r>
              <a:rPr dirty="0" sz="1700" spc="-75" i="1">
                <a:latin typeface="Tahoma"/>
                <a:cs typeface="Tahoma"/>
              </a:rPr>
              <a:t>= </a:t>
            </a:r>
            <a:r>
              <a:rPr dirty="0" sz="1700" spc="-55" i="1">
                <a:latin typeface="Tahoma"/>
                <a:cs typeface="Tahoma"/>
              </a:rPr>
              <a:t>P(A|B)</a:t>
            </a:r>
            <a:r>
              <a:rPr dirty="0" sz="1700" spc="75" i="1">
                <a:latin typeface="Tahoma"/>
                <a:cs typeface="Tahoma"/>
              </a:rPr>
              <a:t> </a:t>
            </a:r>
            <a:r>
              <a:rPr dirty="0" sz="1700" spc="-55" i="1">
                <a:latin typeface="Tahoma"/>
                <a:cs typeface="Tahoma"/>
              </a:rPr>
              <a:t>P(B)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29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2182" y="1500630"/>
            <a:ext cx="27489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Probabilistic</a:t>
            </a:r>
            <a:r>
              <a:rPr dirty="0" spc="-70"/>
              <a:t> </a:t>
            </a:r>
            <a:r>
              <a:rPr dirty="0" spc="-5"/>
              <a:t>Inference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2476500" y="2408682"/>
            <a:ext cx="609600" cy="283845"/>
          </a:xfrm>
          <a:custGeom>
            <a:avLst/>
            <a:gdLst/>
            <a:ahLst/>
            <a:cxnLst/>
            <a:rect l="l" t="t" r="r" b="b"/>
            <a:pathLst>
              <a:path w="609600" h="283844">
                <a:moveTo>
                  <a:pt x="47243" y="0"/>
                </a:move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0" y="236220"/>
                </a:lnTo>
                <a:lnTo>
                  <a:pt x="3738" y="254531"/>
                </a:lnTo>
                <a:lnTo>
                  <a:pt x="13906" y="269557"/>
                </a:lnTo>
                <a:lnTo>
                  <a:pt x="28932" y="279725"/>
                </a:lnTo>
                <a:lnTo>
                  <a:pt x="47243" y="283464"/>
                </a:lnTo>
                <a:lnTo>
                  <a:pt x="562356" y="283464"/>
                </a:lnTo>
                <a:lnTo>
                  <a:pt x="580667" y="279725"/>
                </a:lnTo>
                <a:lnTo>
                  <a:pt x="595693" y="269557"/>
                </a:lnTo>
                <a:lnTo>
                  <a:pt x="605861" y="254531"/>
                </a:lnTo>
                <a:lnTo>
                  <a:pt x="609600" y="236220"/>
                </a:lnTo>
                <a:lnTo>
                  <a:pt x="609600" y="47244"/>
                </a:lnTo>
                <a:lnTo>
                  <a:pt x="605861" y="28932"/>
                </a:lnTo>
                <a:lnTo>
                  <a:pt x="595693" y="13906"/>
                </a:lnTo>
                <a:lnTo>
                  <a:pt x="580667" y="3738"/>
                </a:lnTo>
                <a:lnTo>
                  <a:pt x="562356" y="0"/>
                </a:lnTo>
                <a:lnTo>
                  <a:pt x="4724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67000" y="2267711"/>
            <a:ext cx="190500" cy="283845"/>
          </a:xfrm>
          <a:custGeom>
            <a:avLst/>
            <a:gdLst/>
            <a:ahLst/>
            <a:cxnLst/>
            <a:rect l="l" t="t" r="r" b="b"/>
            <a:pathLst>
              <a:path w="190500" h="283844">
                <a:moveTo>
                  <a:pt x="32004" y="0"/>
                </a:moveTo>
                <a:lnTo>
                  <a:pt x="19609" y="2416"/>
                </a:lnTo>
                <a:lnTo>
                  <a:pt x="9429" y="9048"/>
                </a:lnTo>
                <a:lnTo>
                  <a:pt x="2536" y="18966"/>
                </a:lnTo>
                <a:lnTo>
                  <a:pt x="0" y="31242"/>
                </a:lnTo>
                <a:lnTo>
                  <a:pt x="0" y="251460"/>
                </a:lnTo>
                <a:lnTo>
                  <a:pt x="2536" y="263854"/>
                </a:lnTo>
                <a:lnTo>
                  <a:pt x="9429" y="274034"/>
                </a:lnTo>
                <a:lnTo>
                  <a:pt x="19609" y="280927"/>
                </a:lnTo>
                <a:lnTo>
                  <a:pt x="32004" y="283464"/>
                </a:lnTo>
                <a:lnTo>
                  <a:pt x="158495" y="283464"/>
                </a:lnTo>
                <a:lnTo>
                  <a:pt x="170890" y="280927"/>
                </a:lnTo>
                <a:lnTo>
                  <a:pt x="181070" y="274034"/>
                </a:lnTo>
                <a:lnTo>
                  <a:pt x="187963" y="263854"/>
                </a:lnTo>
                <a:lnTo>
                  <a:pt x="190500" y="251460"/>
                </a:lnTo>
                <a:lnTo>
                  <a:pt x="190500" y="31242"/>
                </a:lnTo>
                <a:lnTo>
                  <a:pt x="187963" y="18966"/>
                </a:lnTo>
                <a:lnTo>
                  <a:pt x="181070" y="9048"/>
                </a:lnTo>
                <a:lnTo>
                  <a:pt x="170890" y="2416"/>
                </a:lnTo>
                <a:lnTo>
                  <a:pt x="158495" y="0"/>
                </a:lnTo>
                <a:lnTo>
                  <a:pt x="320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33600" y="1949195"/>
            <a:ext cx="1676400" cy="990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81000">
              <a:lnSpc>
                <a:spcPct val="100000"/>
              </a:lnSpc>
              <a:spcBef>
                <a:spcPts val="540"/>
              </a:spcBef>
            </a:pPr>
            <a:r>
              <a:rPr dirty="0" sz="800" spc="-5">
                <a:latin typeface="Tahoma"/>
                <a:cs typeface="Tahoma"/>
              </a:rPr>
              <a:t>F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L="387985">
              <a:lnSpc>
                <a:spcPct val="100000"/>
              </a:lnSpc>
              <a:spcBef>
                <a:spcPts val="795"/>
              </a:spcBef>
            </a:pPr>
            <a:r>
              <a:rPr dirty="0" sz="800" spc="-5">
                <a:latin typeface="Tahoma"/>
                <a:cs typeface="Tahoma"/>
              </a:rPr>
              <a:t>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300" y="1958593"/>
            <a:ext cx="4089400" cy="164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772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H = </a:t>
            </a:r>
            <a:r>
              <a:rPr dirty="0" sz="1000" spc="-5">
                <a:latin typeface="Tahoma"/>
                <a:cs typeface="Tahoma"/>
              </a:rPr>
              <a:t>“Have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headache”</a:t>
            </a:r>
            <a:endParaRPr sz="1000">
              <a:latin typeface="Tahoma"/>
              <a:cs typeface="Tahoma"/>
            </a:endParaRPr>
          </a:p>
          <a:p>
            <a:pPr marL="207772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F = </a:t>
            </a:r>
            <a:r>
              <a:rPr dirty="0" sz="1000" spc="-5">
                <a:latin typeface="Tahoma"/>
                <a:cs typeface="Tahoma"/>
              </a:rPr>
              <a:t>“Coming down with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Flu”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2077720" marR="127825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P(H)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1/10  P(F)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1/40  P(H|F)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1/2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One </a:t>
            </a:r>
            <a:r>
              <a:rPr dirty="0" sz="1200">
                <a:latin typeface="Tahoma"/>
                <a:cs typeface="Tahoma"/>
              </a:rPr>
              <a:t>day </a:t>
            </a:r>
            <a:r>
              <a:rPr dirty="0" sz="1200" spc="-5">
                <a:latin typeface="Tahoma"/>
                <a:cs typeface="Tahoma"/>
              </a:rPr>
              <a:t>you wake </a:t>
            </a:r>
            <a:r>
              <a:rPr dirty="0" sz="1200">
                <a:latin typeface="Tahoma"/>
                <a:cs typeface="Tahoma"/>
              </a:rPr>
              <a:t>up </a:t>
            </a:r>
            <a:r>
              <a:rPr dirty="0" sz="1200" spc="-5">
                <a:latin typeface="Tahoma"/>
                <a:cs typeface="Tahoma"/>
              </a:rPr>
              <a:t>with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headache. You think: “Drat!  </a:t>
            </a:r>
            <a:r>
              <a:rPr dirty="0" sz="1200">
                <a:latin typeface="Tahoma"/>
                <a:cs typeface="Tahoma"/>
              </a:rPr>
              <a:t>50% </a:t>
            </a:r>
            <a:r>
              <a:rPr dirty="0" sz="1200" spc="-5">
                <a:latin typeface="Tahoma"/>
                <a:cs typeface="Tahoma"/>
              </a:rPr>
              <a:t>of flus are associated with headaches so I must have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50-50 chance of coming </a:t>
            </a:r>
            <a:r>
              <a:rPr dirty="0" sz="1200">
                <a:latin typeface="Tahoma"/>
                <a:cs typeface="Tahoma"/>
              </a:rPr>
              <a:t>down </a:t>
            </a:r>
            <a:r>
              <a:rPr dirty="0" sz="1200" spc="-5">
                <a:latin typeface="Tahoma"/>
                <a:cs typeface="Tahoma"/>
              </a:rPr>
              <a:t>with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flu”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297" y="4122673"/>
            <a:ext cx="18637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Is this reasoning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good?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76500" y="6585966"/>
            <a:ext cx="609600" cy="283845"/>
          </a:xfrm>
          <a:custGeom>
            <a:avLst/>
            <a:gdLst/>
            <a:ahLst/>
            <a:cxnLst/>
            <a:rect l="l" t="t" r="r" b="b"/>
            <a:pathLst>
              <a:path w="609600" h="283845">
                <a:moveTo>
                  <a:pt x="47243" y="0"/>
                </a:move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0" y="236220"/>
                </a:lnTo>
                <a:lnTo>
                  <a:pt x="3738" y="254531"/>
                </a:lnTo>
                <a:lnTo>
                  <a:pt x="13906" y="269557"/>
                </a:lnTo>
                <a:lnTo>
                  <a:pt x="28932" y="279725"/>
                </a:lnTo>
                <a:lnTo>
                  <a:pt x="47243" y="283464"/>
                </a:lnTo>
                <a:lnTo>
                  <a:pt x="562356" y="283464"/>
                </a:lnTo>
                <a:lnTo>
                  <a:pt x="580667" y="279725"/>
                </a:lnTo>
                <a:lnTo>
                  <a:pt x="595693" y="269557"/>
                </a:lnTo>
                <a:lnTo>
                  <a:pt x="605861" y="254531"/>
                </a:lnTo>
                <a:lnTo>
                  <a:pt x="609600" y="236220"/>
                </a:lnTo>
                <a:lnTo>
                  <a:pt x="609600" y="47244"/>
                </a:lnTo>
                <a:lnTo>
                  <a:pt x="605861" y="28932"/>
                </a:lnTo>
                <a:lnTo>
                  <a:pt x="595693" y="13906"/>
                </a:lnTo>
                <a:lnTo>
                  <a:pt x="580667" y="3738"/>
                </a:lnTo>
                <a:lnTo>
                  <a:pt x="562356" y="0"/>
                </a:lnTo>
                <a:lnTo>
                  <a:pt x="4724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7000" y="6444996"/>
            <a:ext cx="190500" cy="283845"/>
          </a:xfrm>
          <a:custGeom>
            <a:avLst/>
            <a:gdLst/>
            <a:ahLst/>
            <a:cxnLst/>
            <a:rect l="l" t="t" r="r" b="b"/>
            <a:pathLst>
              <a:path w="190500" h="283845">
                <a:moveTo>
                  <a:pt x="32004" y="0"/>
                </a:moveTo>
                <a:lnTo>
                  <a:pt x="19609" y="2416"/>
                </a:lnTo>
                <a:lnTo>
                  <a:pt x="9429" y="9048"/>
                </a:lnTo>
                <a:lnTo>
                  <a:pt x="2536" y="18966"/>
                </a:lnTo>
                <a:lnTo>
                  <a:pt x="0" y="31241"/>
                </a:lnTo>
                <a:lnTo>
                  <a:pt x="0" y="251459"/>
                </a:lnTo>
                <a:lnTo>
                  <a:pt x="2536" y="263854"/>
                </a:lnTo>
                <a:lnTo>
                  <a:pt x="9429" y="274034"/>
                </a:lnTo>
                <a:lnTo>
                  <a:pt x="19609" y="280927"/>
                </a:lnTo>
                <a:lnTo>
                  <a:pt x="32004" y="283463"/>
                </a:lnTo>
                <a:lnTo>
                  <a:pt x="158495" y="283463"/>
                </a:lnTo>
                <a:lnTo>
                  <a:pt x="170890" y="280927"/>
                </a:lnTo>
                <a:lnTo>
                  <a:pt x="181070" y="274034"/>
                </a:lnTo>
                <a:lnTo>
                  <a:pt x="187963" y="263854"/>
                </a:lnTo>
                <a:lnTo>
                  <a:pt x="190500" y="251459"/>
                </a:lnTo>
                <a:lnTo>
                  <a:pt x="190500" y="31241"/>
                </a:lnTo>
                <a:lnTo>
                  <a:pt x="187963" y="18966"/>
                </a:lnTo>
                <a:lnTo>
                  <a:pt x="181070" y="9048"/>
                </a:lnTo>
                <a:lnTo>
                  <a:pt x="170890" y="2416"/>
                </a:lnTo>
                <a:lnTo>
                  <a:pt x="158495" y="0"/>
                </a:lnTo>
                <a:lnTo>
                  <a:pt x="3200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33600" y="6126479"/>
            <a:ext cx="1676400" cy="990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R="381000">
              <a:lnSpc>
                <a:spcPct val="100000"/>
              </a:lnSpc>
              <a:spcBef>
                <a:spcPts val="540"/>
              </a:spcBef>
            </a:pPr>
            <a:r>
              <a:rPr dirty="0" sz="800" spc="-5">
                <a:latin typeface="Tahoma"/>
                <a:cs typeface="Tahoma"/>
              </a:rPr>
              <a:t>F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L="387985">
              <a:lnSpc>
                <a:spcPct val="100000"/>
              </a:lnSpc>
              <a:spcBef>
                <a:spcPts val="795"/>
              </a:spcBef>
            </a:pPr>
            <a:r>
              <a:rPr dirty="0" sz="800" spc="-5">
                <a:latin typeface="Tahoma"/>
                <a:cs typeface="Tahoma"/>
              </a:rPr>
              <a:t>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5000" y="5677916"/>
            <a:ext cx="3665220" cy="173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844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Probabilistic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Inference</a:t>
            </a:r>
            <a:endParaRPr sz="2200">
              <a:latin typeface="Tahoma"/>
              <a:cs typeface="Tahoma"/>
            </a:endParaRPr>
          </a:p>
          <a:p>
            <a:pPr marL="2065020">
              <a:lnSpc>
                <a:spcPct val="100000"/>
              </a:lnSpc>
              <a:spcBef>
                <a:spcPts val="965"/>
              </a:spcBef>
            </a:pPr>
            <a:r>
              <a:rPr dirty="0" sz="1000">
                <a:latin typeface="Tahoma"/>
                <a:cs typeface="Tahoma"/>
              </a:rPr>
              <a:t>H = </a:t>
            </a:r>
            <a:r>
              <a:rPr dirty="0" sz="1000" spc="-5">
                <a:latin typeface="Tahoma"/>
                <a:cs typeface="Tahoma"/>
              </a:rPr>
              <a:t>“Have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headache”</a:t>
            </a:r>
            <a:endParaRPr sz="1000">
              <a:latin typeface="Tahoma"/>
              <a:cs typeface="Tahoma"/>
            </a:endParaRPr>
          </a:p>
          <a:p>
            <a:pPr marL="206502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F = </a:t>
            </a:r>
            <a:r>
              <a:rPr dirty="0" sz="1000" spc="-5">
                <a:latin typeface="Tahoma"/>
                <a:cs typeface="Tahoma"/>
              </a:rPr>
              <a:t>“Coming down with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Flu”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2065020" marR="86614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P(H)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1/10  P(F)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1/40  P(H|F)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1/2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P(F </a:t>
            </a:r>
            <a:r>
              <a:rPr dirty="0" sz="1200">
                <a:latin typeface="Tahoma"/>
                <a:cs typeface="Tahoma"/>
              </a:rPr>
              <a:t>^ </a:t>
            </a:r>
            <a:r>
              <a:rPr dirty="0" sz="1200" spc="-5">
                <a:latin typeface="Tahoma"/>
                <a:cs typeface="Tahoma"/>
              </a:rPr>
              <a:t>H)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5000" y="7752840"/>
            <a:ext cx="786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P(F|H)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220" y="1226311"/>
            <a:ext cx="3847465" cy="872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4489" marR="5080" indent="-129413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Another way to understand the  intuition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1000" spc="-5">
                <a:latin typeface="Tahoma"/>
                <a:cs typeface="Tahoma"/>
              </a:rPr>
              <a:t>Thanks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5">
                <a:latin typeface="Tahoma"/>
                <a:cs typeface="Tahoma"/>
              </a:rPr>
              <a:t>Jahanzeb Sherwani </a:t>
            </a:r>
            <a:r>
              <a:rPr dirty="0" sz="1000">
                <a:latin typeface="Tahoma"/>
                <a:cs typeface="Tahoma"/>
              </a:rPr>
              <a:t>for contributing this explanation: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499" y="2143505"/>
            <a:ext cx="4114799" cy="231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09927" y="2138933"/>
            <a:ext cx="4124325" cy="2334260"/>
          </a:xfrm>
          <a:custGeom>
            <a:avLst/>
            <a:gdLst/>
            <a:ahLst/>
            <a:cxnLst/>
            <a:rect l="l" t="t" r="r" b="b"/>
            <a:pathLst>
              <a:path w="4124325" h="2334260">
                <a:moveTo>
                  <a:pt x="0" y="0"/>
                </a:moveTo>
                <a:lnTo>
                  <a:pt x="4123944" y="0"/>
                </a:lnTo>
                <a:lnTo>
                  <a:pt x="4123944" y="2334005"/>
                </a:lnTo>
                <a:lnTo>
                  <a:pt x="0" y="23340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5524666"/>
            <a:ext cx="3260090" cy="165735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927735">
              <a:lnSpc>
                <a:spcPct val="100000"/>
              </a:lnSpc>
              <a:spcBef>
                <a:spcPts val="13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What we just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did…</a:t>
            </a:r>
            <a:endParaRPr sz="2200">
              <a:latin typeface="Tahoma"/>
              <a:cs typeface="Tahoma"/>
            </a:endParaRPr>
          </a:p>
          <a:p>
            <a:pPr marR="953769" indent="667385">
              <a:lnSpc>
                <a:spcPct val="119600"/>
              </a:lnSpc>
              <a:spcBef>
                <a:spcPts val="380"/>
              </a:spcBef>
              <a:tabLst>
                <a:tab pos="1493520" algn="l"/>
              </a:tabLst>
            </a:pPr>
            <a:r>
              <a:rPr dirty="0" sz="1200" spc="-5">
                <a:latin typeface="Tahoma"/>
                <a:cs typeface="Tahoma"/>
              </a:rPr>
              <a:t>P(A</a:t>
            </a:r>
            <a:r>
              <a:rPr dirty="0" sz="1200">
                <a:latin typeface="Tahoma"/>
                <a:cs typeface="Tahoma"/>
              </a:rPr>
              <a:t> ^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B)	P(A|B) P(B)  P(B|A)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-----------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---------------</a:t>
            </a:r>
            <a:endParaRPr sz="1200">
              <a:latin typeface="Tahoma"/>
              <a:cs typeface="Tahoma"/>
            </a:endParaRPr>
          </a:p>
          <a:p>
            <a:pPr marL="809625">
              <a:lnSpc>
                <a:spcPct val="100000"/>
              </a:lnSpc>
              <a:spcBef>
                <a:spcPts val="285"/>
              </a:spcBef>
              <a:tabLst>
                <a:tab pos="1722120" algn="l"/>
              </a:tabLst>
            </a:pPr>
            <a:r>
              <a:rPr dirty="0" sz="1200" spc="-5">
                <a:latin typeface="Tahoma"/>
                <a:cs typeface="Tahoma"/>
              </a:rPr>
              <a:t>P(A)	P(A)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This is Bayes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Rule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798" y="7726933"/>
            <a:ext cx="1621155" cy="6375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R="5080">
              <a:lnSpc>
                <a:spcPct val="96100"/>
              </a:lnSpc>
              <a:spcBef>
                <a:spcPts val="135"/>
              </a:spcBef>
            </a:pPr>
            <a:r>
              <a:rPr dirty="0" sz="800" spc="-5" b="1">
                <a:latin typeface="Tahoma"/>
                <a:cs typeface="Tahoma"/>
              </a:rPr>
              <a:t>Bayes, Thomas (1763) </a:t>
            </a:r>
            <a:r>
              <a:rPr dirty="0" sz="800" spc="-5">
                <a:latin typeface="Tahoma"/>
                <a:cs typeface="Tahoma"/>
              </a:rPr>
              <a:t>An essay  towards solving a problem in </a:t>
            </a:r>
            <a:r>
              <a:rPr dirty="0" sz="800" spc="-10">
                <a:latin typeface="Tahoma"/>
                <a:cs typeface="Tahoma"/>
              </a:rPr>
              <a:t>the  </a:t>
            </a:r>
            <a:r>
              <a:rPr dirty="0" sz="800" spc="-5">
                <a:latin typeface="Tahoma"/>
                <a:cs typeface="Tahoma"/>
              </a:rPr>
              <a:t>doctrine of chances. </a:t>
            </a:r>
            <a:r>
              <a:rPr dirty="0" sz="850" spc="-30" i="1">
                <a:latin typeface="Tahoma"/>
                <a:cs typeface="Tahoma"/>
              </a:rPr>
              <a:t>Philosophical  Transactions </a:t>
            </a:r>
            <a:r>
              <a:rPr dirty="0" sz="850" spc="-25" i="1">
                <a:latin typeface="Tahoma"/>
                <a:cs typeface="Tahoma"/>
              </a:rPr>
              <a:t>of </a:t>
            </a:r>
            <a:r>
              <a:rPr dirty="0" sz="850" spc="-30" i="1">
                <a:latin typeface="Tahoma"/>
                <a:cs typeface="Tahoma"/>
              </a:rPr>
              <a:t>the Royal Society </a:t>
            </a:r>
            <a:r>
              <a:rPr dirty="0" sz="850" spc="-25" i="1">
                <a:latin typeface="Tahoma"/>
                <a:cs typeface="Tahoma"/>
              </a:rPr>
              <a:t>of  </a:t>
            </a:r>
            <a:r>
              <a:rPr dirty="0" sz="850" spc="-30" i="1">
                <a:latin typeface="Tahoma"/>
                <a:cs typeface="Tahoma"/>
              </a:rPr>
              <a:t>London,</a:t>
            </a:r>
            <a:r>
              <a:rPr dirty="0" sz="850" spc="-25" i="1">
                <a:latin typeface="Tahoma"/>
                <a:cs typeface="Tahoma"/>
              </a:rPr>
              <a:t> </a:t>
            </a:r>
            <a:r>
              <a:rPr dirty="0" sz="800" b="1">
                <a:latin typeface="Tahoma"/>
                <a:cs typeface="Tahoma"/>
              </a:rPr>
              <a:t>53:370-418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8599" y="6774179"/>
            <a:ext cx="1719833" cy="1834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264" y="1500630"/>
            <a:ext cx="34829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Bayes Rule to</a:t>
            </a:r>
            <a:r>
              <a:rPr dirty="0" spc="-70"/>
              <a:t> </a:t>
            </a:r>
            <a:r>
              <a:rPr dirty="0" spc="-5"/>
              <a:t>Gamble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220" y="3062731"/>
            <a:ext cx="158115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“Win” envelope  has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dollar </a:t>
            </a:r>
            <a:r>
              <a:rPr dirty="0" sz="1200">
                <a:latin typeface="Tahoma"/>
                <a:cs typeface="Tahoma"/>
              </a:rPr>
              <a:t>and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four  beads </a:t>
            </a: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5">
                <a:latin typeface="Tahoma"/>
                <a:cs typeface="Tahoma"/>
              </a:rPr>
              <a:t> 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6900" y="206349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30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8900" y="206349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2306" y="2519902"/>
            <a:ext cx="115887" cy="11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2806" y="2519902"/>
            <a:ext cx="115887" cy="11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3306" y="25199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3806" y="25199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88157" y="2597657"/>
            <a:ext cx="408940" cy="303530"/>
          </a:xfrm>
          <a:custGeom>
            <a:avLst/>
            <a:gdLst/>
            <a:ahLst/>
            <a:cxnLst/>
            <a:rect l="l" t="t" r="r" b="b"/>
            <a:pathLst>
              <a:path w="408939" h="303530">
                <a:moveTo>
                  <a:pt x="408431" y="272796"/>
                </a:moveTo>
                <a:lnTo>
                  <a:pt x="361402" y="248316"/>
                </a:lnTo>
                <a:lnTo>
                  <a:pt x="306324" y="242316"/>
                </a:lnTo>
                <a:lnTo>
                  <a:pt x="286131" y="243744"/>
                </a:lnTo>
                <a:lnTo>
                  <a:pt x="234696" y="251460"/>
                </a:lnTo>
                <a:lnTo>
                  <a:pt x="204216" y="272796"/>
                </a:lnTo>
                <a:lnTo>
                  <a:pt x="200096" y="278475"/>
                </a:lnTo>
                <a:lnTo>
                  <a:pt x="157722" y="296525"/>
                </a:lnTo>
                <a:lnTo>
                  <a:pt x="102108" y="303275"/>
                </a:lnTo>
                <a:lnTo>
                  <a:pt x="82236" y="301406"/>
                </a:lnTo>
                <a:lnTo>
                  <a:pt x="30480" y="293370"/>
                </a:lnTo>
                <a:lnTo>
                  <a:pt x="0" y="272796"/>
                </a:lnTo>
                <a:lnTo>
                  <a:pt x="0" y="30480"/>
                </a:lnTo>
                <a:lnTo>
                  <a:pt x="3583" y="36040"/>
                </a:lnTo>
                <a:lnTo>
                  <a:pt x="9810" y="41243"/>
                </a:lnTo>
                <a:lnTo>
                  <a:pt x="46493" y="53887"/>
                </a:lnTo>
                <a:lnTo>
                  <a:pt x="102108" y="60960"/>
                </a:lnTo>
                <a:lnTo>
                  <a:pt x="121979" y="59078"/>
                </a:lnTo>
                <a:lnTo>
                  <a:pt x="173736" y="50292"/>
                </a:lnTo>
                <a:lnTo>
                  <a:pt x="207478" y="24776"/>
                </a:lnTo>
                <a:lnTo>
                  <a:pt x="213741" y="19145"/>
                </a:lnTo>
                <a:lnTo>
                  <a:pt x="250602" y="5679"/>
                </a:lnTo>
                <a:lnTo>
                  <a:pt x="306324" y="0"/>
                </a:lnTo>
                <a:lnTo>
                  <a:pt x="325540" y="1416"/>
                </a:lnTo>
                <a:lnTo>
                  <a:pt x="377190" y="8382"/>
                </a:lnTo>
                <a:lnTo>
                  <a:pt x="408431" y="30480"/>
                </a:lnTo>
                <a:lnTo>
                  <a:pt x="408431" y="2727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66900" y="2063495"/>
            <a:ext cx="1524000" cy="9525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6837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$1.00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4300" y="2063495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1524000" y="0"/>
                </a:moveTo>
                <a:lnTo>
                  <a:pt x="0" y="0"/>
                </a:lnTo>
                <a:lnTo>
                  <a:pt x="0" y="952500"/>
                </a:lnTo>
                <a:lnTo>
                  <a:pt x="1524000" y="952500"/>
                </a:lnTo>
                <a:lnTo>
                  <a:pt x="15240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24300" y="206349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30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86300" y="206349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90206" y="2519902"/>
            <a:ext cx="115887" cy="11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80706" y="25199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1206" y="2519902"/>
            <a:ext cx="115887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970020" y="3100831"/>
            <a:ext cx="155702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“Lose” </a:t>
            </a:r>
            <a:r>
              <a:rPr dirty="0" sz="1200" spc="-10">
                <a:latin typeface="Tahoma"/>
                <a:cs typeface="Tahoma"/>
              </a:rPr>
              <a:t>envelope  </a:t>
            </a:r>
            <a:r>
              <a:rPr dirty="0" sz="1200" spc="-5">
                <a:latin typeface="Tahoma"/>
                <a:cs typeface="Tahoma"/>
              </a:rPr>
              <a:t>has three beads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and  </a:t>
            </a:r>
            <a:r>
              <a:rPr dirty="0" sz="1200">
                <a:latin typeface="Tahoma"/>
                <a:cs typeface="Tahoma"/>
              </a:rPr>
              <a:t>no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money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2297" y="4057142"/>
            <a:ext cx="4516120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 marR="31559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Trivial </a:t>
            </a:r>
            <a:r>
              <a:rPr dirty="0" sz="1000" spc="-5">
                <a:latin typeface="Tahoma"/>
                <a:cs typeface="Tahoma"/>
              </a:rPr>
              <a:t>question: someone </a:t>
            </a:r>
            <a:r>
              <a:rPr dirty="0" sz="1000">
                <a:latin typeface="Tahoma"/>
                <a:cs typeface="Tahoma"/>
              </a:rPr>
              <a:t>draws an </a:t>
            </a:r>
            <a:r>
              <a:rPr dirty="0" sz="1000" spc="-5">
                <a:latin typeface="Tahoma"/>
                <a:cs typeface="Tahoma"/>
              </a:rPr>
              <a:t>envelope </a:t>
            </a:r>
            <a:r>
              <a:rPr dirty="0" sz="1000">
                <a:latin typeface="Tahoma"/>
                <a:cs typeface="Tahoma"/>
              </a:rPr>
              <a:t>at </a:t>
            </a:r>
            <a:r>
              <a:rPr dirty="0" sz="1000" spc="-5">
                <a:latin typeface="Tahoma"/>
                <a:cs typeface="Tahoma"/>
              </a:rPr>
              <a:t>random </a:t>
            </a: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offers </a:t>
            </a:r>
            <a:r>
              <a:rPr dirty="0" sz="1000">
                <a:latin typeface="Tahoma"/>
                <a:cs typeface="Tahoma"/>
              </a:rPr>
              <a:t>to  sell it to you. How </a:t>
            </a:r>
            <a:r>
              <a:rPr dirty="0" sz="1000" spc="-5">
                <a:latin typeface="Tahoma"/>
                <a:cs typeface="Tahoma"/>
              </a:rPr>
              <a:t>much should </a:t>
            </a:r>
            <a:r>
              <a:rPr dirty="0" sz="1000">
                <a:latin typeface="Tahoma"/>
                <a:cs typeface="Tahoma"/>
              </a:rPr>
              <a:t>you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pay?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040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12264" y="5677916"/>
            <a:ext cx="3482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Using Bayes Rule to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Gamble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0220" y="7240016"/>
            <a:ext cx="158115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“Win” envelope  has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dollar </a:t>
            </a:r>
            <a:r>
              <a:rPr dirty="0" sz="1200">
                <a:latin typeface="Tahoma"/>
                <a:cs typeface="Tahoma"/>
              </a:rPr>
              <a:t>and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four  beads </a:t>
            </a: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5">
                <a:latin typeface="Tahoma"/>
                <a:cs typeface="Tahoma"/>
              </a:rPr>
              <a:t> 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66900" y="624077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30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28900" y="624077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42306" y="6697186"/>
            <a:ext cx="115887" cy="115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32806" y="6697186"/>
            <a:ext cx="115887" cy="115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23306" y="66971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13806" y="66971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88157" y="6774942"/>
            <a:ext cx="408940" cy="303530"/>
          </a:xfrm>
          <a:custGeom>
            <a:avLst/>
            <a:gdLst/>
            <a:ahLst/>
            <a:cxnLst/>
            <a:rect l="l" t="t" r="r" b="b"/>
            <a:pathLst>
              <a:path w="408939" h="303529">
                <a:moveTo>
                  <a:pt x="408431" y="272795"/>
                </a:moveTo>
                <a:lnTo>
                  <a:pt x="361402" y="248316"/>
                </a:lnTo>
                <a:lnTo>
                  <a:pt x="306324" y="242315"/>
                </a:lnTo>
                <a:lnTo>
                  <a:pt x="286131" y="243744"/>
                </a:lnTo>
                <a:lnTo>
                  <a:pt x="234696" y="251459"/>
                </a:lnTo>
                <a:lnTo>
                  <a:pt x="204216" y="272795"/>
                </a:lnTo>
                <a:lnTo>
                  <a:pt x="200096" y="278475"/>
                </a:lnTo>
                <a:lnTo>
                  <a:pt x="157722" y="296525"/>
                </a:lnTo>
                <a:lnTo>
                  <a:pt x="102108" y="303275"/>
                </a:lnTo>
                <a:lnTo>
                  <a:pt x="82236" y="301406"/>
                </a:lnTo>
                <a:lnTo>
                  <a:pt x="30480" y="293369"/>
                </a:lnTo>
                <a:lnTo>
                  <a:pt x="0" y="272795"/>
                </a:lnTo>
                <a:lnTo>
                  <a:pt x="0" y="30479"/>
                </a:lnTo>
                <a:lnTo>
                  <a:pt x="3583" y="36040"/>
                </a:lnTo>
                <a:lnTo>
                  <a:pt x="9810" y="41243"/>
                </a:lnTo>
                <a:lnTo>
                  <a:pt x="46493" y="53887"/>
                </a:lnTo>
                <a:lnTo>
                  <a:pt x="102108" y="60959"/>
                </a:lnTo>
                <a:lnTo>
                  <a:pt x="121979" y="59078"/>
                </a:lnTo>
                <a:lnTo>
                  <a:pt x="173736" y="50291"/>
                </a:lnTo>
                <a:lnTo>
                  <a:pt x="207478" y="24776"/>
                </a:lnTo>
                <a:lnTo>
                  <a:pt x="213741" y="19145"/>
                </a:lnTo>
                <a:lnTo>
                  <a:pt x="250602" y="5679"/>
                </a:lnTo>
                <a:lnTo>
                  <a:pt x="306324" y="0"/>
                </a:lnTo>
                <a:lnTo>
                  <a:pt x="325540" y="1416"/>
                </a:lnTo>
                <a:lnTo>
                  <a:pt x="377190" y="8381"/>
                </a:lnTo>
                <a:lnTo>
                  <a:pt x="408431" y="30479"/>
                </a:lnTo>
                <a:lnTo>
                  <a:pt x="408431" y="2727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66900" y="6240779"/>
            <a:ext cx="1524000" cy="9525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96837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$1.00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24300" y="6240779"/>
            <a:ext cx="1524000" cy="952500"/>
          </a:xfrm>
          <a:custGeom>
            <a:avLst/>
            <a:gdLst/>
            <a:ahLst/>
            <a:cxnLst/>
            <a:rect l="l" t="t" r="r" b="b"/>
            <a:pathLst>
              <a:path w="1524000" h="952500">
                <a:moveTo>
                  <a:pt x="1524000" y="0"/>
                </a:moveTo>
                <a:lnTo>
                  <a:pt x="0" y="0"/>
                </a:lnTo>
                <a:lnTo>
                  <a:pt x="0" y="952500"/>
                </a:lnTo>
                <a:lnTo>
                  <a:pt x="1524000" y="952500"/>
                </a:lnTo>
                <a:lnTo>
                  <a:pt x="15240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24300" y="624077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304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86300" y="6240779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90206" y="6697186"/>
            <a:ext cx="115887" cy="115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80706" y="66971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1206" y="6697186"/>
            <a:ext cx="115887" cy="115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970020" y="7278116"/>
            <a:ext cx="155702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“Lose” </a:t>
            </a:r>
            <a:r>
              <a:rPr dirty="0" sz="1200" spc="-10">
                <a:latin typeface="Tahoma"/>
                <a:cs typeface="Tahoma"/>
              </a:rPr>
              <a:t>envelope  </a:t>
            </a:r>
            <a:r>
              <a:rPr dirty="0" sz="1200" spc="-5">
                <a:latin typeface="Tahoma"/>
                <a:cs typeface="Tahoma"/>
              </a:rPr>
              <a:t>has three beads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and  </a:t>
            </a:r>
            <a:r>
              <a:rPr dirty="0" sz="1200">
                <a:latin typeface="Tahoma"/>
                <a:cs typeface="Tahoma"/>
              </a:rPr>
              <a:t>no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money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22297" y="7888478"/>
            <a:ext cx="4516120" cy="93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2575" marR="246379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Interesting question: </a:t>
            </a:r>
            <a:r>
              <a:rPr dirty="0" sz="1000">
                <a:latin typeface="Tahoma"/>
                <a:cs typeface="Tahoma"/>
              </a:rPr>
              <a:t>before </a:t>
            </a:r>
            <a:r>
              <a:rPr dirty="0" sz="1000" spc="-5">
                <a:latin typeface="Tahoma"/>
                <a:cs typeface="Tahoma"/>
              </a:rPr>
              <a:t>deciding, you are allowed to see one </a:t>
            </a:r>
            <a:r>
              <a:rPr dirty="0" sz="1000">
                <a:latin typeface="Tahoma"/>
                <a:cs typeface="Tahoma"/>
              </a:rPr>
              <a:t>bead  </a:t>
            </a:r>
            <a:r>
              <a:rPr dirty="0" sz="1000" spc="-5">
                <a:latin typeface="Tahoma"/>
                <a:cs typeface="Tahoma"/>
              </a:rPr>
              <a:t>drawn from 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envelope.</a:t>
            </a:r>
            <a:endParaRPr sz="1000">
              <a:latin typeface="Tahoma"/>
              <a:cs typeface="Tahoma"/>
            </a:endParaRPr>
          </a:p>
          <a:p>
            <a:pPr marL="511175" marR="137160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Suppose </a:t>
            </a:r>
            <a:r>
              <a:rPr dirty="0" sz="1000">
                <a:latin typeface="Tahoma"/>
                <a:cs typeface="Tahoma"/>
              </a:rPr>
              <a:t>it’s </a:t>
            </a:r>
            <a:r>
              <a:rPr dirty="0" sz="1000" spc="-5">
                <a:latin typeface="Tahoma"/>
                <a:cs typeface="Tahoma"/>
              </a:rPr>
              <a:t>black: How much should you </a:t>
            </a:r>
            <a:r>
              <a:rPr dirty="0" sz="1000">
                <a:latin typeface="Tahoma"/>
                <a:cs typeface="Tahoma"/>
              </a:rPr>
              <a:t>pay?  </a:t>
            </a:r>
            <a:r>
              <a:rPr dirty="0" sz="1000" spc="-5">
                <a:latin typeface="Tahoma"/>
                <a:cs typeface="Tahoma"/>
              </a:rPr>
              <a:t>Suppose </a:t>
            </a:r>
            <a:r>
              <a:rPr dirty="0" sz="1000">
                <a:latin typeface="Tahoma"/>
                <a:cs typeface="Tahoma"/>
              </a:rPr>
              <a:t>it’s </a:t>
            </a:r>
            <a:r>
              <a:rPr dirty="0" sz="1000" spc="-5">
                <a:latin typeface="Tahoma"/>
                <a:cs typeface="Tahoma"/>
              </a:rPr>
              <a:t>red: How much should you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pay?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040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6514" y="1348230"/>
            <a:ext cx="15779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Calculation…</a:t>
            </a:r>
          </a:p>
        </p:txBody>
      </p:sp>
      <p:sp>
        <p:nvSpPr>
          <p:cNvPr id="5" name="object 5"/>
          <p:cNvSpPr/>
          <p:nvPr/>
        </p:nvSpPr>
        <p:spPr>
          <a:xfrm>
            <a:off x="3619500" y="1377696"/>
            <a:ext cx="495300" cy="219075"/>
          </a:xfrm>
          <a:custGeom>
            <a:avLst/>
            <a:gdLst/>
            <a:ahLst/>
            <a:cxnLst/>
            <a:rect l="l" t="t" r="r" b="b"/>
            <a:pathLst>
              <a:path w="495300" h="219075">
                <a:moveTo>
                  <a:pt x="0" y="0"/>
                </a:moveTo>
                <a:lnTo>
                  <a:pt x="495300" y="2186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1377696"/>
            <a:ext cx="495300" cy="219075"/>
          </a:xfrm>
          <a:custGeom>
            <a:avLst/>
            <a:gdLst/>
            <a:ahLst/>
            <a:cxnLst/>
            <a:rect l="l" t="t" r="r" b="b"/>
            <a:pathLst>
              <a:path w="495300" h="219075">
                <a:moveTo>
                  <a:pt x="0" y="218694"/>
                </a:moveTo>
                <a:lnTo>
                  <a:pt x="4953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68236" y="1706086"/>
            <a:ext cx="75501" cy="83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91680" y="1706086"/>
            <a:ext cx="76263" cy="83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15886" y="1706086"/>
            <a:ext cx="75501" cy="83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9330" y="1706086"/>
            <a:ext cx="76263" cy="83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47565" y="1719833"/>
            <a:ext cx="407670" cy="303530"/>
          </a:xfrm>
          <a:custGeom>
            <a:avLst/>
            <a:gdLst/>
            <a:ahLst/>
            <a:cxnLst/>
            <a:rect l="l" t="t" r="r" b="b"/>
            <a:pathLst>
              <a:path w="407670" h="303530">
                <a:moveTo>
                  <a:pt x="407670" y="272796"/>
                </a:moveTo>
                <a:lnTo>
                  <a:pt x="360747" y="248209"/>
                </a:lnTo>
                <a:lnTo>
                  <a:pt x="305562" y="242316"/>
                </a:lnTo>
                <a:lnTo>
                  <a:pt x="285369" y="243423"/>
                </a:lnTo>
                <a:lnTo>
                  <a:pt x="233934" y="251460"/>
                </a:lnTo>
                <a:lnTo>
                  <a:pt x="203454" y="272796"/>
                </a:lnTo>
                <a:lnTo>
                  <a:pt x="199763" y="278475"/>
                </a:lnTo>
                <a:lnTo>
                  <a:pt x="156972" y="296525"/>
                </a:lnTo>
                <a:lnTo>
                  <a:pt x="102108" y="303275"/>
                </a:lnTo>
                <a:lnTo>
                  <a:pt x="81914" y="301406"/>
                </a:lnTo>
                <a:lnTo>
                  <a:pt x="30480" y="293370"/>
                </a:lnTo>
                <a:lnTo>
                  <a:pt x="0" y="272796"/>
                </a:lnTo>
                <a:lnTo>
                  <a:pt x="0" y="29718"/>
                </a:lnTo>
                <a:lnTo>
                  <a:pt x="3155" y="35718"/>
                </a:lnTo>
                <a:lnTo>
                  <a:pt x="9239" y="41148"/>
                </a:lnTo>
                <a:lnTo>
                  <a:pt x="46386" y="53887"/>
                </a:lnTo>
                <a:lnTo>
                  <a:pt x="102108" y="60960"/>
                </a:lnTo>
                <a:lnTo>
                  <a:pt x="121539" y="59078"/>
                </a:lnTo>
                <a:lnTo>
                  <a:pt x="172974" y="50292"/>
                </a:lnTo>
                <a:lnTo>
                  <a:pt x="203454" y="29718"/>
                </a:lnTo>
                <a:lnTo>
                  <a:pt x="206716" y="24455"/>
                </a:lnTo>
                <a:lnTo>
                  <a:pt x="249840" y="5250"/>
                </a:lnTo>
                <a:lnTo>
                  <a:pt x="305562" y="0"/>
                </a:lnTo>
                <a:lnTo>
                  <a:pt x="325100" y="988"/>
                </a:lnTo>
                <a:lnTo>
                  <a:pt x="376428" y="8382"/>
                </a:lnTo>
                <a:lnTo>
                  <a:pt x="407670" y="29718"/>
                </a:lnTo>
                <a:lnTo>
                  <a:pt x="407670" y="2727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19500" y="1377696"/>
            <a:ext cx="990600" cy="685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$1.00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62500" y="1377696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1066800" y="0"/>
                </a:moveTo>
                <a:lnTo>
                  <a:pt x="0" y="0"/>
                </a:lnTo>
                <a:lnTo>
                  <a:pt x="0" y="685800"/>
                </a:lnTo>
                <a:lnTo>
                  <a:pt x="1066800" y="685800"/>
                </a:lnTo>
                <a:lnTo>
                  <a:pt x="1066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62500" y="1377696"/>
            <a:ext cx="533400" cy="219075"/>
          </a:xfrm>
          <a:custGeom>
            <a:avLst/>
            <a:gdLst/>
            <a:ahLst/>
            <a:cxnLst/>
            <a:rect l="l" t="t" r="r" b="b"/>
            <a:pathLst>
              <a:path w="533400" h="219075">
                <a:moveTo>
                  <a:pt x="0" y="0"/>
                </a:moveTo>
                <a:lnTo>
                  <a:pt x="533400" y="2186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5900" y="1377696"/>
            <a:ext cx="533400" cy="219075"/>
          </a:xfrm>
          <a:custGeom>
            <a:avLst/>
            <a:gdLst/>
            <a:ahLst/>
            <a:cxnLst/>
            <a:rect l="l" t="t" r="r" b="b"/>
            <a:pathLst>
              <a:path w="533400" h="219075">
                <a:moveTo>
                  <a:pt x="0" y="218694"/>
                </a:moveTo>
                <a:lnTo>
                  <a:pt x="533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48396" y="1706086"/>
            <a:ext cx="81597" cy="8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1746" y="1706086"/>
            <a:ext cx="81597" cy="8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15096" y="1706086"/>
            <a:ext cx="81597" cy="8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1857" y="5708395"/>
            <a:ext cx="388492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More General Forms of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Rule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42254" y="6476996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 h="0">
                <a:moveTo>
                  <a:pt x="0" y="0"/>
                </a:moveTo>
                <a:lnTo>
                  <a:pt x="2582421" y="0"/>
                </a:lnTo>
              </a:path>
            </a:pathLst>
          </a:custGeom>
          <a:ln w="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62067" y="6091306"/>
            <a:ext cx="2578100" cy="6870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484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r>
              <a:rPr dirty="0" sz="1850" spc="-85" i="1">
                <a:latin typeface="Times New Roman"/>
                <a:cs typeface="Times New Roman"/>
              </a:rPr>
              <a:t>P</a:t>
            </a:r>
            <a:r>
              <a:rPr dirty="0" sz="1850" spc="-85">
                <a:latin typeface="Times New Roman"/>
                <a:cs typeface="Times New Roman"/>
              </a:rPr>
              <a:t>(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384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r>
              <a:rPr dirty="0" sz="1850" spc="-85" i="1">
                <a:latin typeface="Times New Roman"/>
                <a:cs typeface="Times New Roman"/>
              </a:rPr>
              <a:t>P</a:t>
            </a:r>
            <a:r>
              <a:rPr dirty="0" sz="1850" spc="-85">
                <a:latin typeface="Times New Roman"/>
                <a:cs typeface="Times New Roman"/>
              </a:rPr>
              <a:t>(</a:t>
            </a:r>
            <a:r>
              <a:rPr dirty="0" sz="1850" spc="-85" i="1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)</a:t>
            </a:r>
            <a:r>
              <a:rPr dirty="0" sz="1850" spc="-3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Symbol"/>
                <a:cs typeface="Symbol"/>
              </a:rPr>
              <a:t></a:t>
            </a:r>
            <a:r>
              <a:rPr dirty="0" sz="1850" spc="-280">
                <a:latin typeface="Times New Roman"/>
                <a:cs typeface="Times New Roman"/>
              </a:rPr>
              <a:t> </a:t>
            </a: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|~</a:t>
            </a:r>
            <a:r>
              <a:rPr dirty="0" sz="1850" spc="-155">
                <a:latin typeface="Times New Roman"/>
                <a:cs typeface="Times New Roman"/>
              </a:rPr>
              <a:t> </a:t>
            </a:r>
            <a:r>
              <a:rPr dirty="0" sz="1850" spc="-75" i="1">
                <a:latin typeface="Times New Roman"/>
                <a:cs typeface="Times New Roman"/>
              </a:rPr>
              <a:t>A</a:t>
            </a:r>
            <a:r>
              <a:rPr dirty="0" sz="1850" spc="-75">
                <a:latin typeface="Times New Roman"/>
                <a:cs typeface="Times New Roman"/>
              </a:rPr>
              <a:t>)</a:t>
            </a:r>
            <a:r>
              <a:rPr dirty="0" sz="1850" spc="-75" i="1">
                <a:latin typeface="Times New Roman"/>
                <a:cs typeface="Times New Roman"/>
              </a:rPr>
              <a:t>P</a:t>
            </a:r>
            <a:r>
              <a:rPr dirty="0" sz="1850" spc="-75">
                <a:latin typeface="Times New Roman"/>
                <a:cs typeface="Times New Roman"/>
              </a:rPr>
              <a:t>(~</a:t>
            </a:r>
            <a:r>
              <a:rPr dirty="0" sz="1850" spc="-204">
                <a:latin typeface="Times New Roman"/>
                <a:cs typeface="Times New Roman"/>
              </a:rPr>
              <a:t> </a:t>
            </a:r>
            <a:r>
              <a:rPr dirty="0" sz="1850" spc="-105" i="1">
                <a:latin typeface="Times New Roman"/>
                <a:cs typeface="Times New Roman"/>
              </a:rPr>
              <a:t>A</a:t>
            </a:r>
            <a:r>
              <a:rPr dirty="0" sz="1850" spc="-10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5128" y="6288874"/>
            <a:ext cx="77089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850" spc="-55" i="1">
                <a:latin typeface="Times New Roman"/>
                <a:cs typeface="Times New Roman"/>
              </a:rPr>
              <a:t>P</a:t>
            </a:r>
            <a:r>
              <a:rPr dirty="0" sz="1850" spc="-55">
                <a:latin typeface="Times New Roman"/>
                <a:cs typeface="Times New Roman"/>
              </a:rPr>
              <a:t>(</a:t>
            </a:r>
            <a:r>
              <a:rPr dirty="0" sz="1850" spc="-55" i="1">
                <a:latin typeface="Times New Roman"/>
                <a:cs typeface="Times New Roman"/>
              </a:rPr>
              <a:t>A</a:t>
            </a:r>
            <a:r>
              <a:rPr dirty="0" sz="1850" spc="-55">
                <a:latin typeface="Times New Roman"/>
                <a:cs typeface="Times New Roman"/>
              </a:rPr>
              <a:t>|</a:t>
            </a:r>
            <a:r>
              <a:rPr dirty="0" sz="1850" spc="-55" i="1">
                <a:latin typeface="Times New Roman"/>
                <a:cs typeface="Times New Roman"/>
              </a:rPr>
              <a:t>B</a:t>
            </a:r>
            <a:r>
              <a:rPr dirty="0" sz="1850" spc="-55">
                <a:latin typeface="Times New Roman"/>
                <a:cs typeface="Times New Roman"/>
              </a:rPr>
              <a:t>)</a:t>
            </a:r>
            <a:r>
              <a:rPr dirty="0" sz="1850" spc="-26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5572" y="7391401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 h="0">
                <a:moveTo>
                  <a:pt x="0" y="0"/>
                </a:moveTo>
                <a:lnTo>
                  <a:pt x="1789180" y="0"/>
                </a:lnTo>
              </a:path>
            </a:pathLst>
          </a:custGeom>
          <a:ln w="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83748" y="7005705"/>
            <a:ext cx="3024505" cy="6870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baseline="-34534" sz="2775" spc="-22" i="1">
                <a:latin typeface="Times New Roman"/>
                <a:cs typeface="Times New Roman"/>
              </a:rPr>
              <a:t>P</a:t>
            </a:r>
            <a:r>
              <a:rPr dirty="0" baseline="-34534" sz="2775" spc="-22">
                <a:latin typeface="Times New Roman"/>
                <a:cs typeface="Times New Roman"/>
              </a:rPr>
              <a:t>(</a:t>
            </a:r>
            <a:r>
              <a:rPr dirty="0" baseline="-34534" sz="2775" spc="-22" i="1">
                <a:latin typeface="Times New Roman"/>
                <a:cs typeface="Times New Roman"/>
              </a:rPr>
              <a:t>A</a:t>
            </a:r>
            <a:r>
              <a:rPr dirty="0" baseline="-34534" sz="2775" spc="-22">
                <a:latin typeface="Times New Roman"/>
                <a:cs typeface="Times New Roman"/>
              </a:rPr>
              <a:t>|</a:t>
            </a:r>
            <a:r>
              <a:rPr dirty="0" baseline="-34534" sz="2775" spc="-22" i="1">
                <a:latin typeface="Times New Roman"/>
                <a:cs typeface="Times New Roman"/>
              </a:rPr>
              <a:t>B</a:t>
            </a:r>
            <a:r>
              <a:rPr dirty="0" baseline="-34534" sz="2775" spc="-22">
                <a:latin typeface="Symbol"/>
                <a:cs typeface="Symbol"/>
              </a:rPr>
              <a:t></a:t>
            </a:r>
            <a:r>
              <a:rPr dirty="0" baseline="-34534" sz="2775" spc="-352">
                <a:latin typeface="Times New Roman"/>
                <a:cs typeface="Times New Roman"/>
              </a:rPr>
              <a:t> </a:t>
            </a:r>
            <a:r>
              <a:rPr dirty="0" baseline="-34534" sz="2775" spc="60" i="1">
                <a:latin typeface="Times New Roman"/>
                <a:cs typeface="Times New Roman"/>
              </a:rPr>
              <a:t>X</a:t>
            </a:r>
            <a:r>
              <a:rPr dirty="0" baseline="-34534" sz="2775" spc="60">
                <a:latin typeface="Times New Roman"/>
                <a:cs typeface="Times New Roman"/>
              </a:rPr>
              <a:t>)</a:t>
            </a:r>
            <a:r>
              <a:rPr dirty="0" baseline="-34534" sz="2775" spc="-315">
                <a:latin typeface="Times New Roman"/>
                <a:cs typeface="Times New Roman"/>
              </a:rPr>
              <a:t> </a:t>
            </a:r>
            <a:r>
              <a:rPr dirty="0" baseline="-34534" sz="2775" spc="-7">
                <a:latin typeface="Symbol"/>
                <a:cs typeface="Symbol"/>
              </a:rPr>
              <a:t></a:t>
            </a:r>
            <a:r>
              <a:rPr dirty="0" baseline="-34534" sz="2775" spc="-135">
                <a:latin typeface="Times New Roman"/>
                <a:cs typeface="Times New Roman"/>
              </a:rPr>
              <a:t> </a:t>
            </a: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15" i="1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Symbol"/>
                <a:cs typeface="Symbol"/>
              </a:rPr>
              <a:t>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5" i="1">
                <a:latin typeface="Times New Roman"/>
                <a:cs typeface="Times New Roman"/>
              </a:rPr>
              <a:t>X</a:t>
            </a:r>
            <a:r>
              <a:rPr dirty="0" sz="1850" spc="5">
                <a:latin typeface="Times New Roman"/>
                <a:cs typeface="Times New Roman"/>
              </a:rPr>
              <a:t>)</a:t>
            </a:r>
            <a:r>
              <a:rPr dirty="0" sz="1850" spc="5" i="1">
                <a:latin typeface="Times New Roman"/>
                <a:cs typeface="Times New Roman"/>
              </a:rPr>
              <a:t>P</a:t>
            </a:r>
            <a:r>
              <a:rPr dirty="0" sz="1850" spc="5">
                <a:latin typeface="Times New Roman"/>
                <a:cs typeface="Times New Roman"/>
              </a:rPr>
              <a:t>(</a:t>
            </a:r>
            <a:r>
              <a:rPr dirty="0" sz="1850" spc="5" i="1">
                <a:latin typeface="Times New Roman"/>
                <a:cs typeface="Times New Roman"/>
              </a:rPr>
              <a:t>A</a:t>
            </a:r>
            <a:r>
              <a:rPr dirty="0" sz="1850" spc="5">
                <a:latin typeface="Symbol"/>
                <a:cs typeface="Symbol"/>
              </a:rPr>
              <a:t>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40" i="1">
                <a:latin typeface="Times New Roman"/>
                <a:cs typeface="Times New Roman"/>
              </a:rPr>
              <a:t>X</a:t>
            </a:r>
            <a:r>
              <a:rPr dirty="0" sz="1850" spc="4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1704339">
              <a:lnSpc>
                <a:spcPct val="100000"/>
              </a:lnSpc>
              <a:spcBef>
                <a:spcPts val="384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Symbol"/>
                <a:cs typeface="Symbol"/>
              </a:rPr>
              <a:t>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40" i="1">
                <a:latin typeface="Times New Roman"/>
                <a:cs typeface="Times New Roman"/>
              </a:rPr>
              <a:t>X</a:t>
            </a:r>
            <a:r>
              <a:rPr dirty="0" sz="1850" spc="4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1857" y="1531111"/>
            <a:ext cx="388492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More General Forms of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Rule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555" y="2452111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 h="0">
                <a:moveTo>
                  <a:pt x="0" y="0"/>
                </a:moveTo>
                <a:lnTo>
                  <a:pt x="2035293" y="0"/>
                </a:lnTo>
              </a:path>
            </a:pathLst>
          </a:custGeom>
          <a:ln w="97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21303" y="2430163"/>
            <a:ext cx="186055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050" spc="-15" i="1">
                <a:latin typeface="Times New Roman"/>
                <a:cs typeface="Times New Roman"/>
              </a:rPr>
              <a:t>n</a:t>
            </a:r>
            <a:r>
              <a:rPr dirty="0" baseline="-18518" sz="1125" spc="-22" i="1">
                <a:latin typeface="Times New Roman"/>
                <a:cs typeface="Times New Roman"/>
              </a:rPr>
              <a:t>A</a:t>
            </a:r>
            <a:endParaRPr baseline="-18518" sz="11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9003" y="2419489"/>
            <a:ext cx="50800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050" spc="5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346" y="2073598"/>
            <a:ext cx="2089150" cy="101854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440"/>
              </a:spcBef>
            </a:pPr>
            <a:r>
              <a:rPr dirty="0" sz="1850" spc="-10" i="1">
                <a:latin typeface="Times New Roman"/>
                <a:cs typeface="Times New Roman"/>
              </a:rPr>
              <a:t>P</a:t>
            </a:r>
            <a:r>
              <a:rPr dirty="0" sz="1850" spc="-10">
                <a:latin typeface="Times New Roman"/>
                <a:cs typeface="Times New Roman"/>
              </a:rPr>
              <a:t>(</a:t>
            </a:r>
            <a:r>
              <a:rPr dirty="0" sz="1850" spc="-10" i="1">
                <a:latin typeface="Times New Roman"/>
                <a:cs typeface="Times New Roman"/>
              </a:rPr>
              <a:t>B</a:t>
            </a:r>
            <a:r>
              <a:rPr dirty="0" sz="1850" spc="-10">
                <a:latin typeface="Times New Roman"/>
                <a:cs typeface="Times New Roman"/>
              </a:rPr>
              <a:t>|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65" i="1">
                <a:latin typeface="Times New Roman"/>
                <a:cs typeface="Times New Roman"/>
              </a:rPr>
              <a:t>A</a:t>
            </a:r>
            <a:r>
              <a:rPr dirty="0" sz="1850" spc="65">
                <a:latin typeface="Symbol"/>
                <a:cs typeface="Symbol"/>
              </a:rPr>
              <a:t>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v</a:t>
            </a:r>
            <a:r>
              <a:rPr dirty="0" baseline="-23809" sz="1575" spc="-127" i="1">
                <a:latin typeface="Times New Roman"/>
                <a:cs typeface="Times New Roman"/>
              </a:rPr>
              <a:t>i</a:t>
            </a:r>
            <a:r>
              <a:rPr dirty="0" baseline="-23809" sz="1575" spc="-202" i="1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r>
              <a:rPr dirty="0" sz="1850" spc="10" i="1">
                <a:latin typeface="Times New Roman"/>
                <a:cs typeface="Times New Roman"/>
              </a:rPr>
              <a:t>P</a:t>
            </a:r>
            <a:r>
              <a:rPr dirty="0" sz="1850" spc="10">
                <a:latin typeface="Times New Roman"/>
                <a:cs typeface="Times New Roman"/>
              </a:rPr>
              <a:t>(</a:t>
            </a:r>
            <a:r>
              <a:rPr dirty="0" sz="1850" spc="10" i="1">
                <a:latin typeface="Times New Roman"/>
                <a:cs typeface="Times New Roman"/>
              </a:rPr>
              <a:t>A</a:t>
            </a:r>
            <a:r>
              <a:rPr dirty="0" sz="1850" spc="10">
                <a:latin typeface="Symbol"/>
                <a:cs typeface="Symbol"/>
              </a:rPr>
              <a:t>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85" i="1">
                <a:latin typeface="Times New Roman"/>
                <a:cs typeface="Times New Roman"/>
              </a:rPr>
              <a:t>v</a:t>
            </a:r>
            <a:r>
              <a:rPr dirty="0" baseline="-23809" sz="1575" spc="-127" i="1">
                <a:latin typeface="Times New Roman"/>
                <a:cs typeface="Times New Roman"/>
              </a:rPr>
              <a:t>i</a:t>
            </a:r>
            <a:r>
              <a:rPr dirty="0" baseline="-23809" sz="1575" spc="-195" i="1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dirty="0" baseline="-9090" sz="4125" spc="-30">
                <a:latin typeface="Symbol"/>
                <a:cs typeface="Symbol"/>
              </a:rPr>
              <a:t></a:t>
            </a:r>
            <a:r>
              <a:rPr dirty="0" sz="1850" spc="-20" i="1">
                <a:latin typeface="Times New Roman"/>
                <a:cs typeface="Times New Roman"/>
              </a:rPr>
              <a:t>P</a:t>
            </a:r>
            <a:r>
              <a:rPr dirty="0" sz="1850" spc="-20">
                <a:latin typeface="Times New Roman"/>
                <a:cs typeface="Times New Roman"/>
              </a:rPr>
              <a:t>(</a:t>
            </a:r>
            <a:r>
              <a:rPr dirty="0" sz="1850" spc="-20" i="1">
                <a:latin typeface="Times New Roman"/>
                <a:cs typeface="Times New Roman"/>
              </a:rPr>
              <a:t>B</a:t>
            </a:r>
            <a:r>
              <a:rPr dirty="0" sz="1850" spc="-20">
                <a:latin typeface="Times New Roman"/>
                <a:cs typeface="Times New Roman"/>
              </a:rPr>
              <a:t>|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65" i="1">
                <a:latin typeface="Times New Roman"/>
                <a:cs typeface="Times New Roman"/>
              </a:rPr>
              <a:t>A</a:t>
            </a:r>
            <a:r>
              <a:rPr dirty="0" sz="1850" spc="65">
                <a:latin typeface="Symbol"/>
                <a:cs typeface="Symbol"/>
              </a:rPr>
              <a:t>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70" i="1">
                <a:latin typeface="Times New Roman"/>
                <a:cs typeface="Times New Roman"/>
              </a:rPr>
              <a:t>v</a:t>
            </a:r>
            <a:r>
              <a:rPr dirty="0" baseline="-23809" sz="1575" spc="-104" i="1">
                <a:latin typeface="Times New Roman"/>
                <a:cs typeface="Times New Roman"/>
              </a:rPr>
              <a:t>k</a:t>
            </a:r>
            <a:r>
              <a:rPr dirty="0" baseline="-23809" sz="1575" spc="-165" i="1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r>
              <a:rPr dirty="0" sz="1850" spc="10" i="1">
                <a:latin typeface="Times New Roman"/>
                <a:cs typeface="Times New Roman"/>
              </a:rPr>
              <a:t>P</a:t>
            </a:r>
            <a:r>
              <a:rPr dirty="0" sz="1850" spc="10">
                <a:latin typeface="Times New Roman"/>
                <a:cs typeface="Times New Roman"/>
              </a:rPr>
              <a:t>(</a:t>
            </a:r>
            <a:r>
              <a:rPr dirty="0" sz="1850" spc="10" i="1">
                <a:latin typeface="Times New Roman"/>
                <a:cs typeface="Times New Roman"/>
              </a:rPr>
              <a:t>A</a:t>
            </a:r>
            <a:r>
              <a:rPr dirty="0" sz="1850" spc="10">
                <a:latin typeface="Symbol"/>
                <a:cs typeface="Symbol"/>
              </a:rPr>
              <a:t></a:t>
            </a:r>
            <a:r>
              <a:rPr dirty="0" sz="1850" spc="-290">
                <a:latin typeface="Times New Roman"/>
                <a:cs typeface="Times New Roman"/>
              </a:rPr>
              <a:t> </a:t>
            </a:r>
            <a:r>
              <a:rPr dirty="0" sz="1850" spc="-70" i="1">
                <a:latin typeface="Times New Roman"/>
                <a:cs typeface="Times New Roman"/>
              </a:rPr>
              <a:t>v</a:t>
            </a:r>
            <a:r>
              <a:rPr dirty="0" baseline="-23809" sz="1575" spc="-104" i="1">
                <a:latin typeface="Times New Roman"/>
                <a:cs typeface="Times New Roman"/>
              </a:rPr>
              <a:t>k</a:t>
            </a:r>
            <a:r>
              <a:rPr dirty="0" baseline="-23809" sz="1575" spc="-165" i="1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55"/>
              </a:spcBef>
            </a:pPr>
            <a:r>
              <a:rPr dirty="0" sz="1050" spc="-35" i="1">
                <a:latin typeface="Times New Roman"/>
                <a:cs typeface="Times New Roman"/>
              </a:rPr>
              <a:t>k</a:t>
            </a:r>
            <a:r>
              <a:rPr dirty="0" sz="1050" spc="-35">
                <a:latin typeface="Symbol"/>
                <a:cs typeface="Symbol"/>
              </a:rPr>
              <a:t></a:t>
            </a:r>
            <a:r>
              <a:rPr dirty="0" sz="1050" spc="-3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378" y="2263295"/>
            <a:ext cx="110363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850" spc="15" i="1">
                <a:latin typeface="Times New Roman"/>
                <a:cs typeface="Times New Roman"/>
              </a:rPr>
              <a:t>P</a:t>
            </a:r>
            <a:r>
              <a:rPr dirty="0" sz="1850" spc="15">
                <a:latin typeface="Times New Roman"/>
                <a:cs typeface="Times New Roman"/>
              </a:rPr>
              <a:t>(</a:t>
            </a:r>
            <a:r>
              <a:rPr dirty="0" sz="1850" spc="15" i="1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Symbol"/>
                <a:cs typeface="Symbol"/>
              </a:rPr>
              <a:t></a:t>
            </a:r>
            <a:r>
              <a:rPr dirty="0" sz="1850" spc="-390">
                <a:latin typeface="Times New Roman"/>
                <a:cs typeface="Times New Roman"/>
              </a:rPr>
              <a:t> </a:t>
            </a:r>
            <a:r>
              <a:rPr dirty="0" sz="1850" spc="-5" i="1">
                <a:latin typeface="Times New Roman"/>
                <a:cs typeface="Times New Roman"/>
              </a:rPr>
              <a:t>v </a:t>
            </a:r>
            <a:r>
              <a:rPr dirty="0" sz="1850" spc="-100">
                <a:latin typeface="Times New Roman"/>
                <a:cs typeface="Times New Roman"/>
              </a:rPr>
              <a:t>|</a:t>
            </a:r>
            <a:r>
              <a:rPr dirty="0" sz="1850" spc="-100" i="1">
                <a:latin typeface="Times New Roman"/>
                <a:cs typeface="Times New Roman"/>
              </a:rPr>
              <a:t>B</a:t>
            </a:r>
            <a:r>
              <a:rPr dirty="0" sz="1850" spc="-100">
                <a:latin typeface="Times New Roman"/>
                <a:cs typeface="Times New Roman"/>
              </a:rPr>
              <a:t>) </a:t>
            </a:r>
            <a:r>
              <a:rPr dirty="0" sz="1850" spc="-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1264" y="6440831"/>
            <a:ext cx="2044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00" spc="45" i="1">
                <a:latin typeface="Times New Roman"/>
                <a:cs typeface="Times New Roman"/>
              </a:rPr>
              <a:t>n</a:t>
            </a:r>
            <a:r>
              <a:rPr dirty="0" baseline="-22222" sz="1125" spc="67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7260" y="5584166"/>
            <a:ext cx="3292475" cy="153860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84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Useful Easy-to-prove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facts</a:t>
            </a:r>
            <a:endParaRPr sz="2200">
              <a:latin typeface="Tahoma"/>
              <a:cs typeface="Tahoma"/>
            </a:endParaRPr>
          </a:p>
          <a:p>
            <a:pPr algn="ctr" marL="17780">
              <a:lnSpc>
                <a:spcPct val="100000"/>
              </a:lnSpc>
              <a:spcBef>
                <a:spcPts val="625"/>
              </a:spcBef>
            </a:pPr>
            <a:r>
              <a:rPr dirty="0" sz="1900" spc="20" i="1">
                <a:latin typeface="Times New Roman"/>
                <a:cs typeface="Times New Roman"/>
              </a:rPr>
              <a:t>P</a:t>
            </a:r>
            <a:r>
              <a:rPr dirty="0" sz="1900" spc="20">
                <a:latin typeface="Times New Roman"/>
                <a:cs typeface="Times New Roman"/>
              </a:rPr>
              <a:t>(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A</a:t>
            </a:r>
            <a:r>
              <a:rPr dirty="0" sz="1900" spc="-215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|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Times New Roman"/>
                <a:cs typeface="Times New Roman"/>
              </a:rPr>
              <a:t>B</a:t>
            </a:r>
            <a:r>
              <a:rPr dirty="0" sz="1900" spc="-5">
                <a:latin typeface="Times New Roman"/>
                <a:cs typeface="Times New Roman"/>
              </a:rPr>
              <a:t>)</a:t>
            </a:r>
            <a:r>
              <a:rPr dirty="0" sz="1900" spc="-5">
                <a:latin typeface="Symbol"/>
                <a:cs typeface="Symbol"/>
              </a:rPr>
              <a:t></a:t>
            </a:r>
            <a:r>
              <a:rPr dirty="0" sz="1900" spc="-5" i="1">
                <a:latin typeface="Times New Roman"/>
                <a:cs typeface="Times New Roman"/>
              </a:rPr>
              <a:t>P</a:t>
            </a:r>
            <a:r>
              <a:rPr dirty="0" sz="1900" spc="-5">
                <a:latin typeface="Times New Roman"/>
                <a:cs typeface="Times New Roman"/>
              </a:rPr>
              <a:t>(</a:t>
            </a:r>
            <a:r>
              <a:rPr dirty="0" sz="1900" spc="-5">
                <a:latin typeface="Symbol"/>
                <a:cs typeface="Symbol"/>
              </a:rPr>
              <a:t></a:t>
            </a:r>
            <a:r>
              <a:rPr dirty="0" sz="1900" spc="-5" i="1">
                <a:latin typeface="Times New Roman"/>
                <a:cs typeface="Times New Roman"/>
              </a:rPr>
              <a:t>A</a:t>
            </a:r>
            <a:r>
              <a:rPr dirty="0" sz="1900" spc="-220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|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B</a:t>
            </a:r>
            <a:r>
              <a:rPr dirty="0" sz="1900" spc="20">
                <a:latin typeface="Times New Roman"/>
                <a:cs typeface="Times New Roman"/>
              </a:rPr>
              <a:t>)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  <a:spcBef>
                <a:spcPts val="795"/>
              </a:spcBef>
            </a:pPr>
            <a:r>
              <a:rPr dirty="0" baseline="-8928" sz="4200" spc="37">
                <a:latin typeface="Symbol"/>
                <a:cs typeface="Symbol"/>
              </a:rPr>
              <a:t></a:t>
            </a:r>
            <a:r>
              <a:rPr dirty="0" baseline="-8928" sz="4200" spc="-592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P</a:t>
            </a:r>
            <a:r>
              <a:rPr dirty="0" sz="1900" spc="20">
                <a:latin typeface="Times New Roman"/>
                <a:cs typeface="Times New Roman"/>
              </a:rPr>
              <a:t>(</a:t>
            </a:r>
            <a:r>
              <a:rPr dirty="0" sz="1900" spc="-280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Times New Roman"/>
                <a:cs typeface="Times New Roman"/>
              </a:rPr>
              <a:t>A</a:t>
            </a:r>
            <a:r>
              <a:rPr dirty="0" sz="1900" spc="-10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v</a:t>
            </a:r>
            <a:r>
              <a:rPr dirty="0" baseline="-22727" sz="1650" i="1">
                <a:latin typeface="Times New Roman"/>
                <a:cs typeface="Times New Roman"/>
              </a:rPr>
              <a:t>k</a:t>
            </a:r>
            <a:r>
              <a:rPr dirty="0" baseline="-22727" sz="1650" spc="67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|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B</a:t>
            </a:r>
            <a:r>
              <a:rPr dirty="0" sz="1900" spc="20">
                <a:latin typeface="Times New Roman"/>
                <a:cs typeface="Times New Roman"/>
              </a:rPr>
              <a:t>)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2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  <a:spcBef>
                <a:spcPts val="155"/>
              </a:spcBef>
            </a:pPr>
            <a:r>
              <a:rPr dirty="0" sz="1100" i="1">
                <a:latin typeface="Times New Roman"/>
                <a:cs typeface="Times New Roman"/>
              </a:rPr>
              <a:t>k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Symbol"/>
                <a:cs typeface="Symbol"/>
              </a:rPr>
              <a:t></a:t>
            </a:r>
            <a:r>
              <a:rPr dirty="0" sz="1100" spc="-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9885" y="1500630"/>
            <a:ext cx="29152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we’re going to</a:t>
            </a:r>
            <a:r>
              <a:rPr dirty="0" spc="-70"/>
              <a:t> </a:t>
            </a:r>
            <a:r>
              <a:rPr dirty="0" spc="-5"/>
              <a:t>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3736340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37973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will review the fundamentals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  probability.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It’s really going to be worth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it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In this lecture, you’ll see an </a:t>
            </a:r>
            <a:r>
              <a:rPr dirty="0" sz="1600" spc="-5">
                <a:latin typeface="Tahoma"/>
                <a:cs typeface="Tahoma"/>
              </a:rPr>
              <a:t>example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  probabilistic analytics in action: </a:t>
            </a:r>
            <a:r>
              <a:rPr dirty="0" sz="1600" spc="-5">
                <a:latin typeface="Tahoma"/>
                <a:cs typeface="Tahoma"/>
              </a:rPr>
              <a:t>Bayes  Classifiers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63123"/>
            <a:ext cx="4154804" cy="270319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Discrete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Random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Variables</a:t>
            </a:r>
            <a:endParaRPr sz="22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A is a </a:t>
            </a:r>
            <a:r>
              <a:rPr dirty="0" sz="1600" spc="-5">
                <a:latin typeface="Tahoma"/>
                <a:cs typeface="Tahoma"/>
              </a:rPr>
              <a:t>Boolean-valued random variable </a:t>
            </a:r>
            <a:r>
              <a:rPr dirty="0" sz="1600">
                <a:latin typeface="Tahoma"/>
                <a:cs typeface="Tahoma"/>
              </a:rPr>
              <a:t>if A  denotes an event, and there is </a:t>
            </a:r>
            <a:r>
              <a:rPr dirty="0" sz="1600" spc="-5">
                <a:latin typeface="Tahoma"/>
                <a:cs typeface="Tahoma"/>
              </a:rPr>
              <a:t>some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degree  of </a:t>
            </a:r>
            <a:r>
              <a:rPr dirty="0" sz="1600">
                <a:latin typeface="Tahoma"/>
                <a:cs typeface="Tahoma"/>
              </a:rPr>
              <a:t>uncertainty as </a:t>
            </a:r>
            <a:r>
              <a:rPr dirty="0" sz="1600" spc="-5">
                <a:latin typeface="Tahoma"/>
                <a:cs typeface="Tahoma"/>
              </a:rPr>
              <a:t>to whether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occurs.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Examples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A = The US president in 2023 will be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male</a:t>
            </a:r>
            <a:endParaRPr sz="1600">
              <a:latin typeface="Tahoma"/>
              <a:cs typeface="Tahoma"/>
            </a:endParaRPr>
          </a:p>
          <a:p>
            <a:pPr marL="171450" marR="874394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A = You wake up tomorrow with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  </a:t>
            </a:r>
            <a:r>
              <a:rPr dirty="0" sz="1600" spc="-5">
                <a:latin typeface="Tahoma"/>
                <a:cs typeface="Tahoma"/>
              </a:rPr>
              <a:t>headache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A = You have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Ebola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39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3814" y="1348230"/>
            <a:ext cx="26581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Joint</a:t>
            </a:r>
            <a:r>
              <a:rPr dirty="0" spc="-65"/>
              <a:t> </a:t>
            </a:r>
            <a:r>
              <a:rPr dirty="0" spc="-5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1800" y="1923541"/>
            <a:ext cx="2097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Recipe for making </a:t>
            </a:r>
            <a:r>
              <a:rPr dirty="0" sz="1000">
                <a:latin typeface="Tahoma"/>
                <a:cs typeface="Tahoma"/>
              </a:rPr>
              <a:t>a joint distribution  of M</a:t>
            </a:r>
            <a:r>
              <a:rPr dirty="0" sz="1000" spc="-5">
                <a:latin typeface="Tahoma"/>
                <a:cs typeface="Tahoma"/>
              </a:rPr>
              <a:t> variables: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020" y="1532256"/>
            <a:ext cx="1029969" cy="3397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95"/>
              </a:spcBef>
            </a:pP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dirty="0" sz="1050" spc="-9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Boolean  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variables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A, B,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3814" y="5525516"/>
            <a:ext cx="26581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Joint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Distribution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700" y="6100826"/>
            <a:ext cx="217932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 marR="48895" indent="-2286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Recipe for making </a:t>
            </a:r>
            <a:r>
              <a:rPr dirty="0" sz="1000">
                <a:latin typeface="Tahoma"/>
                <a:cs typeface="Tahoma"/>
              </a:rPr>
              <a:t>a joint distribution  of M</a:t>
            </a:r>
            <a:r>
              <a:rPr dirty="0" sz="1000" spc="-5">
                <a:latin typeface="Tahoma"/>
                <a:cs typeface="Tahoma"/>
              </a:rPr>
              <a:t> variables: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78765" marR="43180" indent="-2286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1. </a:t>
            </a:r>
            <a:r>
              <a:rPr dirty="0" sz="1000" spc="-5">
                <a:latin typeface="Tahoma"/>
                <a:cs typeface="Tahoma"/>
              </a:rPr>
              <a:t>Make </a:t>
            </a:r>
            <a:r>
              <a:rPr dirty="0" sz="1000">
                <a:latin typeface="Tahoma"/>
                <a:cs typeface="Tahoma"/>
              </a:rPr>
              <a:t>a truth table listing all  </a:t>
            </a:r>
            <a:r>
              <a:rPr dirty="0" sz="1000" spc="-5">
                <a:latin typeface="Tahoma"/>
                <a:cs typeface="Tahoma"/>
              </a:rPr>
              <a:t>combinations of values of your  </a:t>
            </a:r>
            <a:r>
              <a:rPr dirty="0" sz="1000">
                <a:latin typeface="Tahoma"/>
                <a:cs typeface="Tahoma"/>
              </a:rPr>
              <a:t>variables (if there are M </a:t>
            </a:r>
            <a:r>
              <a:rPr dirty="0" sz="1000" spc="-5">
                <a:latin typeface="Tahoma"/>
                <a:cs typeface="Tahoma"/>
              </a:rPr>
              <a:t>Boolean  </a:t>
            </a:r>
            <a:r>
              <a:rPr dirty="0" sz="1000">
                <a:latin typeface="Tahoma"/>
                <a:cs typeface="Tahoma"/>
              </a:rPr>
              <a:t>variables </a:t>
            </a:r>
            <a:r>
              <a:rPr dirty="0" sz="1000" spc="-5">
                <a:latin typeface="Tahoma"/>
                <a:cs typeface="Tahoma"/>
              </a:rPr>
              <a:t>then </a:t>
            </a:r>
            <a:r>
              <a:rPr dirty="0" sz="1000">
                <a:latin typeface="Tahoma"/>
                <a:cs typeface="Tahoma"/>
              </a:rPr>
              <a:t>the table </a:t>
            </a:r>
            <a:r>
              <a:rPr dirty="0" sz="1000" spc="-5">
                <a:latin typeface="Tahoma"/>
                <a:cs typeface="Tahoma"/>
              </a:rPr>
              <a:t>will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have  </a:t>
            </a:r>
            <a:r>
              <a:rPr dirty="0" sz="1000" spc="-5">
                <a:latin typeface="Tahoma"/>
                <a:cs typeface="Tahoma"/>
              </a:rPr>
              <a:t>2</a:t>
            </a:r>
            <a:r>
              <a:rPr dirty="0" baseline="25641" sz="975" spc="-7">
                <a:latin typeface="Tahoma"/>
                <a:cs typeface="Tahoma"/>
              </a:rPr>
              <a:t>M</a:t>
            </a:r>
            <a:r>
              <a:rPr dirty="0" baseline="25641" sz="975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rows).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5020" y="5709541"/>
            <a:ext cx="1029969" cy="3397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95"/>
              </a:spcBef>
            </a:pP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dirty="0" sz="1050" spc="-9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Boolean  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variables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A, B,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endParaRPr sz="105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07656" y="6043136"/>
          <a:ext cx="1221740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</a:tblGrid>
              <a:tr h="16764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3814" y="1348230"/>
            <a:ext cx="26581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Joint</a:t>
            </a:r>
            <a:r>
              <a:rPr dirty="0" spc="-65"/>
              <a:t> </a:t>
            </a:r>
            <a:r>
              <a:rPr dirty="0" spc="-5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1000" y="1923541"/>
            <a:ext cx="2217420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74295" indent="-2286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Recipe for making </a:t>
            </a:r>
            <a:r>
              <a:rPr dirty="0" sz="1000">
                <a:latin typeface="Tahoma"/>
                <a:cs typeface="Tahoma"/>
              </a:rPr>
              <a:t>a joint distribution  of M</a:t>
            </a:r>
            <a:r>
              <a:rPr dirty="0" sz="1000" spc="-5">
                <a:latin typeface="Tahoma"/>
                <a:cs typeface="Tahoma"/>
              </a:rPr>
              <a:t> variables: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91465" marR="68580" indent="-228600">
              <a:lnSpc>
                <a:spcPct val="100000"/>
              </a:lnSpc>
              <a:buAutoNum type="arabicPeriod"/>
              <a:tabLst>
                <a:tab pos="292735" algn="l"/>
              </a:tabLst>
            </a:pPr>
            <a:r>
              <a:rPr dirty="0" sz="1000" spc="-5">
                <a:latin typeface="Tahoma"/>
                <a:cs typeface="Tahoma"/>
              </a:rPr>
              <a:t>Make </a:t>
            </a:r>
            <a:r>
              <a:rPr dirty="0" sz="1000">
                <a:latin typeface="Tahoma"/>
                <a:cs typeface="Tahoma"/>
              </a:rPr>
              <a:t>a truth table listing all  </a:t>
            </a:r>
            <a:r>
              <a:rPr dirty="0" sz="1000" spc="-5">
                <a:latin typeface="Tahoma"/>
                <a:cs typeface="Tahoma"/>
              </a:rPr>
              <a:t>combinations of values of your  </a:t>
            </a:r>
            <a:r>
              <a:rPr dirty="0" sz="1000">
                <a:latin typeface="Tahoma"/>
                <a:cs typeface="Tahoma"/>
              </a:rPr>
              <a:t>variables (if there are M </a:t>
            </a:r>
            <a:r>
              <a:rPr dirty="0" sz="1000" spc="-5">
                <a:latin typeface="Tahoma"/>
                <a:cs typeface="Tahoma"/>
              </a:rPr>
              <a:t>Boolean  </a:t>
            </a:r>
            <a:r>
              <a:rPr dirty="0" sz="1000">
                <a:latin typeface="Tahoma"/>
                <a:cs typeface="Tahoma"/>
              </a:rPr>
              <a:t>variables </a:t>
            </a:r>
            <a:r>
              <a:rPr dirty="0" sz="1000" spc="-5">
                <a:latin typeface="Tahoma"/>
                <a:cs typeface="Tahoma"/>
              </a:rPr>
              <a:t>then </a:t>
            </a:r>
            <a:r>
              <a:rPr dirty="0" sz="1000">
                <a:latin typeface="Tahoma"/>
                <a:cs typeface="Tahoma"/>
              </a:rPr>
              <a:t>the table </a:t>
            </a:r>
            <a:r>
              <a:rPr dirty="0" sz="1000" spc="-5">
                <a:latin typeface="Tahoma"/>
                <a:cs typeface="Tahoma"/>
              </a:rPr>
              <a:t>will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have  </a:t>
            </a:r>
            <a:r>
              <a:rPr dirty="0" sz="1000" spc="-5">
                <a:latin typeface="Tahoma"/>
                <a:cs typeface="Tahoma"/>
              </a:rPr>
              <a:t>2</a:t>
            </a:r>
            <a:r>
              <a:rPr dirty="0" baseline="25641" sz="975" spc="-7">
                <a:latin typeface="Tahoma"/>
                <a:cs typeface="Tahoma"/>
              </a:rPr>
              <a:t>M</a:t>
            </a:r>
            <a:r>
              <a:rPr dirty="0" baseline="25641" sz="975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rows).</a:t>
            </a:r>
            <a:endParaRPr sz="1000">
              <a:latin typeface="Tahoma"/>
              <a:cs typeface="Tahoma"/>
            </a:endParaRPr>
          </a:p>
          <a:p>
            <a:pPr marL="292100" marR="130175" indent="-228600">
              <a:lnSpc>
                <a:spcPct val="100000"/>
              </a:lnSpc>
              <a:buAutoNum type="arabicPeriod"/>
              <a:tabLst>
                <a:tab pos="292735" algn="l"/>
              </a:tabLst>
            </a:pPr>
            <a:r>
              <a:rPr dirty="0" sz="1000" spc="-5">
                <a:latin typeface="Tahoma"/>
                <a:cs typeface="Tahoma"/>
              </a:rPr>
              <a:t>For each combination of values,  say </a:t>
            </a:r>
            <a:r>
              <a:rPr dirty="0" sz="1000">
                <a:latin typeface="Tahoma"/>
                <a:cs typeface="Tahoma"/>
              </a:rPr>
              <a:t>how </a:t>
            </a:r>
            <a:r>
              <a:rPr dirty="0" sz="1000" spc="-5">
                <a:latin typeface="Tahoma"/>
                <a:cs typeface="Tahoma"/>
              </a:rPr>
              <a:t>probable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020" y="1532256"/>
            <a:ext cx="1029969" cy="3397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95"/>
              </a:spcBef>
            </a:pP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dirty="0" sz="1050" spc="-9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Boolean  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variables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A, B,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endParaRPr sz="105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656" y="1865852"/>
          <a:ext cx="1621790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1676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0.30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0.25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814" y="5525516"/>
            <a:ext cx="26581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Joint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Distribution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8300" y="6100826"/>
            <a:ext cx="2242820" cy="200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marR="86995" indent="-2286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Recipe for making </a:t>
            </a:r>
            <a:r>
              <a:rPr dirty="0" sz="1000">
                <a:latin typeface="Tahoma"/>
                <a:cs typeface="Tahoma"/>
              </a:rPr>
              <a:t>a joint distribution  of M</a:t>
            </a:r>
            <a:r>
              <a:rPr dirty="0" sz="1000" spc="-5">
                <a:latin typeface="Tahoma"/>
                <a:cs typeface="Tahoma"/>
              </a:rPr>
              <a:t> variables: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04165" marR="81280" indent="-228600">
              <a:lnSpc>
                <a:spcPct val="100000"/>
              </a:lnSpc>
              <a:buAutoNum type="arabicPeriod"/>
              <a:tabLst>
                <a:tab pos="305435" algn="l"/>
              </a:tabLst>
            </a:pPr>
            <a:r>
              <a:rPr dirty="0" sz="1000" spc="-5">
                <a:latin typeface="Tahoma"/>
                <a:cs typeface="Tahoma"/>
              </a:rPr>
              <a:t>Make </a:t>
            </a:r>
            <a:r>
              <a:rPr dirty="0" sz="1000">
                <a:latin typeface="Tahoma"/>
                <a:cs typeface="Tahoma"/>
              </a:rPr>
              <a:t>a truth table listing all  </a:t>
            </a:r>
            <a:r>
              <a:rPr dirty="0" sz="1000" spc="-5">
                <a:latin typeface="Tahoma"/>
                <a:cs typeface="Tahoma"/>
              </a:rPr>
              <a:t>combinations of values of your  </a:t>
            </a:r>
            <a:r>
              <a:rPr dirty="0" sz="1000">
                <a:latin typeface="Tahoma"/>
                <a:cs typeface="Tahoma"/>
              </a:rPr>
              <a:t>variables (if there are M </a:t>
            </a:r>
            <a:r>
              <a:rPr dirty="0" sz="1000" spc="-5">
                <a:latin typeface="Tahoma"/>
                <a:cs typeface="Tahoma"/>
              </a:rPr>
              <a:t>Boolean  </a:t>
            </a:r>
            <a:r>
              <a:rPr dirty="0" sz="1000">
                <a:latin typeface="Tahoma"/>
                <a:cs typeface="Tahoma"/>
              </a:rPr>
              <a:t>variables </a:t>
            </a:r>
            <a:r>
              <a:rPr dirty="0" sz="1000" spc="-5">
                <a:latin typeface="Tahoma"/>
                <a:cs typeface="Tahoma"/>
              </a:rPr>
              <a:t>then </a:t>
            </a:r>
            <a:r>
              <a:rPr dirty="0" sz="1000">
                <a:latin typeface="Tahoma"/>
                <a:cs typeface="Tahoma"/>
              </a:rPr>
              <a:t>the table </a:t>
            </a:r>
            <a:r>
              <a:rPr dirty="0" sz="1000" spc="-5">
                <a:latin typeface="Tahoma"/>
                <a:cs typeface="Tahoma"/>
              </a:rPr>
              <a:t>will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have  </a:t>
            </a:r>
            <a:r>
              <a:rPr dirty="0" sz="1000" spc="-5">
                <a:latin typeface="Tahoma"/>
                <a:cs typeface="Tahoma"/>
              </a:rPr>
              <a:t>2</a:t>
            </a:r>
            <a:r>
              <a:rPr dirty="0" baseline="25641" sz="975" spc="-7">
                <a:latin typeface="Tahoma"/>
                <a:cs typeface="Tahoma"/>
              </a:rPr>
              <a:t>M</a:t>
            </a:r>
            <a:r>
              <a:rPr dirty="0" baseline="25641" sz="975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rows).</a:t>
            </a:r>
            <a:endParaRPr sz="1000">
              <a:latin typeface="Tahoma"/>
              <a:cs typeface="Tahoma"/>
            </a:endParaRPr>
          </a:p>
          <a:p>
            <a:pPr marL="304800" marR="142875" indent="-228600">
              <a:lnSpc>
                <a:spcPct val="100000"/>
              </a:lnSpc>
              <a:buAutoNum type="arabicPeriod"/>
              <a:tabLst>
                <a:tab pos="305435" algn="l"/>
              </a:tabLst>
            </a:pPr>
            <a:r>
              <a:rPr dirty="0" sz="1000" spc="-5">
                <a:latin typeface="Tahoma"/>
                <a:cs typeface="Tahoma"/>
              </a:rPr>
              <a:t>For each combination of values,  say </a:t>
            </a:r>
            <a:r>
              <a:rPr dirty="0" sz="1000">
                <a:latin typeface="Tahoma"/>
                <a:cs typeface="Tahoma"/>
              </a:rPr>
              <a:t>how </a:t>
            </a:r>
            <a:r>
              <a:rPr dirty="0" sz="1000" spc="-5">
                <a:latin typeface="Tahoma"/>
                <a:cs typeface="Tahoma"/>
              </a:rPr>
              <a:t>probable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is.</a:t>
            </a:r>
            <a:endParaRPr sz="1000">
              <a:latin typeface="Tahoma"/>
              <a:cs typeface="Tahoma"/>
            </a:endParaRPr>
          </a:p>
          <a:p>
            <a:pPr algn="just" marL="304800" marR="83820" indent="-228600">
              <a:lnSpc>
                <a:spcPct val="100000"/>
              </a:lnSpc>
              <a:buAutoNum type="arabicPeriod"/>
              <a:tabLst>
                <a:tab pos="305435" algn="l"/>
              </a:tabLst>
            </a:pPr>
            <a:r>
              <a:rPr dirty="0" sz="1000" spc="-5">
                <a:latin typeface="Tahoma"/>
                <a:cs typeface="Tahoma"/>
              </a:rPr>
              <a:t>If you subscribe to the </a:t>
            </a:r>
            <a:r>
              <a:rPr dirty="0" sz="1000">
                <a:latin typeface="Tahoma"/>
                <a:cs typeface="Tahoma"/>
              </a:rPr>
              <a:t>axioms </a:t>
            </a:r>
            <a:r>
              <a:rPr dirty="0" sz="1000" spc="-5">
                <a:latin typeface="Tahoma"/>
                <a:cs typeface="Tahoma"/>
              </a:rPr>
              <a:t>of  </a:t>
            </a:r>
            <a:r>
              <a:rPr dirty="0" sz="1000">
                <a:latin typeface="Tahoma"/>
                <a:cs typeface="Tahoma"/>
              </a:rPr>
              <a:t>probability, </a:t>
            </a:r>
            <a:r>
              <a:rPr dirty="0" sz="1000" spc="-5">
                <a:latin typeface="Tahoma"/>
                <a:cs typeface="Tahoma"/>
              </a:rPr>
              <a:t>those numbers must  sum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5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020" y="5709541"/>
            <a:ext cx="1029969" cy="3397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95"/>
              </a:spcBef>
            </a:pP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Example:</a:t>
            </a:r>
            <a:r>
              <a:rPr dirty="0" sz="1050" spc="-9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Boolean  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variables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A, B,</a:t>
            </a:r>
            <a:r>
              <a:rPr dirty="0" sz="1050" spc="-2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05300" y="7498080"/>
            <a:ext cx="876300" cy="609600"/>
          </a:xfrm>
          <a:custGeom>
            <a:avLst/>
            <a:gdLst/>
            <a:ahLst/>
            <a:cxnLst/>
            <a:rect l="l" t="t" r="r" b="b"/>
            <a:pathLst>
              <a:path w="876300" h="609600">
                <a:moveTo>
                  <a:pt x="438150" y="0"/>
                </a:moveTo>
                <a:lnTo>
                  <a:pt x="383124" y="2373"/>
                </a:lnTo>
                <a:lnTo>
                  <a:pt x="330156" y="9304"/>
                </a:lnTo>
                <a:lnTo>
                  <a:pt x="279654" y="20508"/>
                </a:lnTo>
                <a:lnTo>
                  <a:pt x="232026" y="35699"/>
                </a:lnTo>
                <a:lnTo>
                  <a:pt x="187680" y="54592"/>
                </a:lnTo>
                <a:lnTo>
                  <a:pt x="147023" y="76901"/>
                </a:lnTo>
                <a:lnTo>
                  <a:pt x="110464" y="102343"/>
                </a:lnTo>
                <a:lnTo>
                  <a:pt x="78411" y="130632"/>
                </a:lnTo>
                <a:lnTo>
                  <a:pt x="51270" y="161482"/>
                </a:lnTo>
                <a:lnTo>
                  <a:pt x="29451" y="194610"/>
                </a:lnTo>
                <a:lnTo>
                  <a:pt x="13361" y="229728"/>
                </a:lnTo>
                <a:lnTo>
                  <a:pt x="3408" y="266553"/>
                </a:lnTo>
                <a:lnTo>
                  <a:pt x="0" y="304800"/>
                </a:lnTo>
                <a:lnTo>
                  <a:pt x="3408" y="343046"/>
                </a:lnTo>
                <a:lnTo>
                  <a:pt x="13361" y="379871"/>
                </a:lnTo>
                <a:lnTo>
                  <a:pt x="29451" y="414989"/>
                </a:lnTo>
                <a:lnTo>
                  <a:pt x="51270" y="448117"/>
                </a:lnTo>
                <a:lnTo>
                  <a:pt x="78411" y="478967"/>
                </a:lnTo>
                <a:lnTo>
                  <a:pt x="110464" y="507256"/>
                </a:lnTo>
                <a:lnTo>
                  <a:pt x="147023" y="532698"/>
                </a:lnTo>
                <a:lnTo>
                  <a:pt x="187680" y="555007"/>
                </a:lnTo>
                <a:lnTo>
                  <a:pt x="232026" y="573900"/>
                </a:lnTo>
                <a:lnTo>
                  <a:pt x="279654" y="589091"/>
                </a:lnTo>
                <a:lnTo>
                  <a:pt x="330156" y="600295"/>
                </a:lnTo>
                <a:lnTo>
                  <a:pt x="383124" y="607226"/>
                </a:lnTo>
                <a:lnTo>
                  <a:pt x="438150" y="609600"/>
                </a:lnTo>
                <a:lnTo>
                  <a:pt x="493175" y="607226"/>
                </a:lnTo>
                <a:lnTo>
                  <a:pt x="546143" y="600295"/>
                </a:lnTo>
                <a:lnTo>
                  <a:pt x="596645" y="589091"/>
                </a:lnTo>
                <a:lnTo>
                  <a:pt x="644273" y="573900"/>
                </a:lnTo>
                <a:lnTo>
                  <a:pt x="688619" y="555007"/>
                </a:lnTo>
                <a:lnTo>
                  <a:pt x="729276" y="532698"/>
                </a:lnTo>
                <a:lnTo>
                  <a:pt x="765835" y="507256"/>
                </a:lnTo>
                <a:lnTo>
                  <a:pt x="797888" y="478967"/>
                </a:lnTo>
                <a:lnTo>
                  <a:pt x="825029" y="448117"/>
                </a:lnTo>
                <a:lnTo>
                  <a:pt x="846848" y="414989"/>
                </a:lnTo>
                <a:lnTo>
                  <a:pt x="862938" y="379871"/>
                </a:lnTo>
                <a:lnTo>
                  <a:pt x="872891" y="343046"/>
                </a:lnTo>
                <a:lnTo>
                  <a:pt x="876300" y="304800"/>
                </a:lnTo>
                <a:lnTo>
                  <a:pt x="872891" y="266553"/>
                </a:lnTo>
                <a:lnTo>
                  <a:pt x="862938" y="229728"/>
                </a:lnTo>
                <a:lnTo>
                  <a:pt x="846848" y="194610"/>
                </a:lnTo>
                <a:lnTo>
                  <a:pt x="825029" y="161482"/>
                </a:lnTo>
                <a:lnTo>
                  <a:pt x="797888" y="130632"/>
                </a:lnTo>
                <a:lnTo>
                  <a:pt x="765835" y="102343"/>
                </a:lnTo>
                <a:lnTo>
                  <a:pt x="729276" y="76901"/>
                </a:lnTo>
                <a:lnTo>
                  <a:pt x="688619" y="54592"/>
                </a:lnTo>
                <a:lnTo>
                  <a:pt x="644273" y="35699"/>
                </a:lnTo>
                <a:lnTo>
                  <a:pt x="596645" y="20508"/>
                </a:lnTo>
                <a:lnTo>
                  <a:pt x="546143" y="9304"/>
                </a:lnTo>
                <a:lnTo>
                  <a:pt x="493175" y="2373"/>
                </a:lnTo>
                <a:lnTo>
                  <a:pt x="4381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33900" y="7764780"/>
            <a:ext cx="952500" cy="695325"/>
          </a:xfrm>
          <a:custGeom>
            <a:avLst/>
            <a:gdLst/>
            <a:ahLst/>
            <a:cxnLst/>
            <a:rect l="l" t="t" r="r" b="b"/>
            <a:pathLst>
              <a:path w="952500" h="695325">
                <a:moveTo>
                  <a:pt x="476250" y="0"/>
                </a:moveTo>
                <a:lnTo>
                  <a:pt x="420734" y="2335"/>
                </a:lnTo>
                <a:lnTo>
                  <a:pt x="367092" y="9170"/>
                </a:lnTo>
                <a:lnTo>
                  <a:pt x="315684" y="20244"/>
                </a:lnTo>
                <a:lnTo>
                  <a:pt x="266866" y="35296"/>
                </a:lnTo>
                <a:lnTo>
                  <a:pt x="220998" y="54067"/>
                </a:lnTo>
                <a:lnTo>
                  <a:pt x="178436" y="76297"/>
                </a:lnTo>
                <a:lnTo>
                  <a:pt x="139541" y="101726"/>
                </a:lnTo>
                <a:lnTo>
                  <a:pt x="104669" y="130095"/>
                </a:lnTo>
                <a:lnTo>
                  <a:pt x="74179" y="161143"/>
                </a:lnTo>
                <a:lnTo>
                  <a:pt x="48430" y="194609"/>
                </a:lnTo>
                <a:lnTo>
                  <a:pt x="27779" y="230236"/>
                </a:lnTo>
                <a:lnTo>
                  <a:pt x="12585" y="267761"/>
                </a:lnTo>
                <a:lnTo>
                  <a:pt x="3206" y="306927"/>
                </a:lnTo>
                <a:lnTo>
                  <a:pt x="0" y="347472"/>
                </a:lnTo>
                <a:lnTo>
                  <a:pt x="3206" y="388016"/>
                </a:lnTo>
                <a:lnTo>
                  <a:pt x="12585" y="427182"/>
                </a:lnTo>
                <a:lnTo>
                  <a:pt x="27779" y="464707"/>
                </a:lnTo>
                <a:lnTo>
                  <a:pt x="48430" y="500334"/>
                </a:lnTo>
                <a:lnTo>
                  <a:pt x="74179" y="533800"/>
                </a:lnTo>
                <a:lnTo>
                  <a:pt x="104669" y="564848"/>
                </a:lnTo>
                <a:lnTo>
                  <a:pt x="139541" y="593217"/>
                </a:lnTo>
                <a:lnTo>
                  <a:pt x="178436" y="618646"/>
                </a:lnTo>
                <a:lnTo>
                  <a:pt x="220998" y="640876"/>
                </a:lnTo>
                <a:lnTo>
                  <a:pt x="266866" y="659647"/>
                </a:lnTo>
                <a:lnTo>
                  <a:pt x="315684" y="674699"/>
                </a:lnTo>
                <a:lnTo>
                  <a:pt x="367092" y="685773"/>
                </a:lnTo>
                <a:lnTo>
                  <a:pt x="420734" y="692608"/>
                </a:lnTo>
                <a:lnTo>
                  <a:pt x="476250" y="694944"/>
                </a:lnTo>
                <a:lnTo>
                  <a:pt x="531765" y="692608"/>
                </a:lnTo>
                <a:lnTo>
                  <a:pt x="585407" y="685773"/>
                </a:lnTo>
                <a:lnTo>
                  <a:pt x="636815" y="674699"/>
                </a:lnTo>
                <a:lnTo>
                  <a:pt x="685633" y="659647"/>
                </a:lnTo>
                <a:lnTo>
                  <a:pt x="731501" y="640876"/>
                </a:lnTo>
                <a:lnTo>
                  <a:pt x="774063" y="618646"/>
                </a:lnTo>
                <a:lnTo>
                  <a:pt x="812958" y="593217"/>
                </a:lnTo>
                <a:lnTo>
                  <a:pt x="847830" y="564848"/>
                </a:lnTo>
                <a:lnTo>
                  <a:pt x="878320" y="533800"/>
                </a:lnTo>
                <a:lnTo>
                  <a:pt x="904069" y="500334"/>
                </a:lnTo>
                <a:lnTo>
                  <a:pt x="924720" y="464707"/>
                </a:lnTo>
                <a:lnTo>
                  <a:pt x="939914" y="427182"/>
                </a:lnTo>
                <a:lnTo>
                  <a:pt x="949293" y="388016"/>
                </a:lnTo>
                <a:lnTo>
                  <a:pt x="952500" y="347472"/>
                </a:lnTo>
                <a:lnTo>
                  <a:pt x="949293" y="306927"/>
                </a:lnTo>
                <a:lnTo>
                  <a:pt x="939914" y="267761"/>
                </a:lnTo>
                <a:lnTo>
                  <a:pt x="924720" y="230236"/>
                </a:lnTo>
                <a:lnTo>
                  <a:pt x="904069" y="194609"/>
                </a:lnTo>
                <a:lnTo>
                  <a:pt x="878320" y="161143"/>
                </a:lnTo>
                <a:lnTo>
                  <a:pt x="847830" y="130095"/>
                </a:lnTo>
                <a:lnTo>
                  <a:pt x="812958" y="101726"/>
                </a:lnTo>
                <a:lnTo>
                  <a:pt x="774063" y="76297"/>
                </a:lnTo>
                <a:lnTo>
                  <a:pt x="731501" y="54067"/>
                </a:lnTo>
                <a:lnTo>
                  <a:pt x="685633" y="35296"/>
                </a:lnTo>
                <a:lnTo>
                  <a:pt x="636815" y="20244"/>
                </a:lnTo>
                <a:lnTo>
                  <a:pt x="585407" y="9170"/>
                </a:lnTo>
                <a:lnTo>
                  <a:pt x="531765" y="2335"/>
                </a:lnTo>
                <a:lnTo>
                  <a:pt x="4762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38700" y="753618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533400" y="0"/>
                </a:moveTo>
                <a:lnTo>
                  <a:pt x="475227" y="2007"/>
                </a:lnTo>
                <a:lnTo>
                  <a:pt x="418881" y="7892"/>
                </a:lnTo>
                <a:lnTo>
                  <a:pt x="364687" y="17446"/>
                </a:lnTo>
                <a:lnTo>
                  <a:pt x="312967" y="30463"/>
                </a:lnTo>
                <a:lnTo>
                  <a:pt x="264047" y="46736"/>
                </a:lnTo>
                <a:lnTo>
                  <a:pt x="218248" y="66056"/>
                </a:lnTo>
                <a:lnTo>
                  <a:pt x="175897" y="88217"/>
                </a:lnTo>
                <a:lnTo>
                  <a:pt x="137315" y="113011"/>
                </a:lnTo>
                <a:lnTo>
                  <a:pt x="102827" y="140232"/>
                </a:lnTo>
                <a:lnTo>
                  <a:pt x="72756" y="169672"/>
                </a:lnTo>
                <a:lnTo>
                  <a:pt x="47427" y="201123"/>
                </a:lnTo>
                <a:lnTo>
                  <a:pt x="27163" y="234379"/>
                </a:lnTo>
                <a:lnTo>
                  <a:pt x="3126" y="305474"/>
                </a:lnTo>
                <a:lnTo>
                  <a:pt x="0" y="342900"/>
                </a:lnTo>
                <a:lnTo>
                  <a:pt x="3126" y="380325"/>
                </a:lnTo>
                <a:lnTo>
                  <a:pt x="27163" y="451420"/>
                </a:lnTo>
                <a:lnTo>
                  <a:pt x="47427" y="484676"/>
                </a:lnTo>
                <a:lnTo>
                  <a:pt x="72756" y="516128"/>
                </a:lnTo>
                <a:lnTo>
                  <a:pt x="102827" y="545567"/>
                </a:lnTo>
                <a:lnTo>
                  <a:pt x="137315" y="572788"/>
                </a:lnTo>
                <a:lnTo>
                  <a:pt x="175897" y="597582"/>
                </a:lnTo>
                <a:lnTo>
                  <a:pt x="218248" y="619743"/>
                </a:lnTo>
                <a:lnTo>
                  <a:pt x="264047" y="639064"/>
                </a:lnTo>
                <a:lnTo>
                  <a:pt x="312967" y="655336"/>
                </a:lnTo>
                <a:lnTo>
                  <a:pt x="364687" y="668353"/>
                </a:lnTo>
                <a:lnTo>
                  <a:pt x="418881" y="677907"/>
                </a:lnTo>
                <a:lnTo>
                  <a:pt x="475227" y="683792"/>
                </a:lnTo>
                <a:lnTo>
                  <a:pt x="533400" y="685800"/>
                </a:lnTo>
                <a:lnTo>
                  <a:pt x="591572" y="683792"/>
                </a:lnTo>
                <a:lnTo>
                  <a:pt x="647918" y="677907"/>
                </a:lnTo>
                <a:lnTo>
                  <a:pt x="702112" y="668353"/>
                </a:lnTo>
                <a:lnTo>
                  <a:pt x="753832" y="655336"/>
                </a:lnTo>
                <a:lnTo>
                  <a:pt x="802752" y="639064"/>
                </a:lnTo>
                <a:lnTo>
                  <a:pt x="848551" y="619743"/>
                </a:lnTo>
                <a:lnTo>
                  <a:pt x="890902" y="597582"/>
                </a:lnTo>
                <a:lnTo>
                  <a:pt x="929484" y="572788"/>
                </a:lnTo>
                <a:lnTo>
                  <a:pt x="963972" y="545567"/>
                </a:lnTo>
                <a:lnTo>
                  <a:pt x="994043" y="516128"/>
                </a:lnTo>
                <a:lnTo>
                  <a:pt x="1019372" y="484676"/>
                </a:lnTo>
                <a:lnTo>
                  <a:pt x="1039636" y="451420"/>
                </a:lnTo>
                <a:lnTo>
                  <a:pt x="1063673" y="380325"/>
                </a:lnTo>
                <a:lnTo>
                  <a:pt x="1066800" y="342900"/>
                </a:lnTo>
                <a:lnTo>
                  <a:pt x="1063673" y="305474"/>
                </a:lnTo>
                <a:lnTo>
                  <a:pt x="1039636" y="234379"/>
                </a:lnTo>
                <a:lnTo>
                  <a:pt x="1019372" y="201123"/>
                </a:lnTo>
                <a:lnTo>
                  <a:pt x="994043" y="169672"/>
                </a:lnTo>
                <a:lnTo>
                  <a:pt x="963972" y="140232"/>
                </a:lnTo>
                <a:lnTo>
                  <a:pt x="929484" y="113011"/>
                </a:lnTo>
                <a:lnTo>
                  <a:pt x="890902" y="88217"/>
                </a:lnTo>
                <a:lnTo>
                  <a:pt x="848551" y="66056"/>
                </a:lnTo>
                <a:lnTo>
                  <a:pt x="802752" y="46736"/>
                </a:lnTo>
                <a:lnTo>
                  <a:pt x="753832" y="30463"/>
                </a:lnTo>
                <a:lnTo>
                  <a:pt x="702112" y="17446"/>
                </a:lnTo>
                <a:lnTo>
                  <a:pt x="647918" y="7892"/>
                </a:lnTo>
                <a:lnTo>
                  <a:pt x="591572" y="2007"/>
                </a:lnTo>
                <a:lnTo>
                  <a:pt x="533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037806" y="6043136"/>
          <a:ext cx="2059939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315595"/>
                <a:gridCol w="83820"/>
                <a:gridCol w="399415"/>
                <a:gridCol w="238759"/>
                <a:gridCol w="159384"/>
                <a:gridCol w="398780"/>
                <a:gridCol w="379730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0.30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0.25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 marR="7937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6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491490" algn="l"/>
                        </a:tabLst>
                      </a:pPr>
                      <a:r>
                        <a:rPr dirty="0" sz="850" spc="-30" i="1">
                          <a:latin typeface="Tahoma"/>
                          <a:cs typeface="Tahoma"/>
                        </a:rPr>
                        <a:t>0.05	</a:t>
                      </a:r>
                      <a:r>
                        <a:rPr dirty="0" baseline="-19607" sz="1275" spc="-44" i="1">
                          <a:latin typeface="Tahoma"/>
                          <a:cs typeface="Tahoma"/>
                        </a:rPr>
                        <a:t>0.10</a:t>
                      </a:r>
                      <a:endParaRPr baseline="-19607" sz="1275">
                        <a:latin typeface="Tahoma"/>
                        <a:cs typeface="Tahoma"/>
                      </a:endParaRPr>
                    </a:p>
                  </a:txBody>
                  <a:tcPr marL="0" marR="0" marB="0" marT="6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850" spc="-30" i="1">
                          <a:latin typeface="Tahoma"/>
                          <a:cs typeface="Tahoma"/>
                        </a:rPr>
                        <a:t>0.05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baseline="-39215" sz="1275" spc="-44" i="1">
                          <a:latin typeface="Tahoma"/>
                          <a:cs typeface="Tahoma"/>
                        </a:rPr>
                        <a:t>0.25</a:t>
                      </a:r>
                      <a:r>
                        <a:rPr dirty="0" baseline="-39215" sz="1275" spc="1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 spc="-30" i="1">
                          <a:latin typeface="Tahoma"/>
                          <a:cs typeface="Tahoma"/>
                        </a:rPr>
                        <a:t>0.10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9844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4290">
                        <a:lnSpc>
                          <a:spcPts val="835"/>
                        </a:lnSpc>
                        <a:tabLst>
                          <a:tab pos="560070" algn="l"/>
                        </a:tabLst>
                      </a:pPr>
                      <a:r>
                        <a:rPr dirty="0" sz="850" spc="-30" i="1">
                          <a:latin typeface="Tahoma"/>
                          <a:cs typeface="Tahoma"/>
                        </a:rPr>
                        <a:t>0.05	</a:t>
                      </a:r>
                      <a:r>
                        <a:rPr dirty="0" baseline="-11111" sz="1500">
                          <a:latin typeface="Tahoma"/>
                          <a:cs typeface="Tahoma"/>
                        </a:rPr>
                        <a:t>C</a:t>
                      </a:r>
                      <a:endParaRPr baseline="-11111" sz="1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ct val="100000"/>
                        </a:lnSpc>
                      </a:pPr>
                      <a:r>
                        <a:rPr dirty="0" sz="850" i="1">
                          <a:latin typeface="Tahoma"/>
                          <a:cs typeface="Tahoma"/>
                        </a:rPr>
                        <a:t>0.30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571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453390" algn="l"/>
                        </a:tabLst>
                      </a:pPr>
                      <a:r>
                        <a:rPr dirty="0" baseline="-27777" sz="1500">
                          <a:latin typeface="Tahoma"/>
                          <a:cs typeface="Tahoma"/>
                        </a:rPr>
                        <a:t>B	</a:t>
                      </a:r>
                      <a:r>
                        <a:rPr dirty="0" sz="850" spc="-30" i="1">
                          <a:latin typeface="Tahoma"/>
                          <a:cs typeface="Tahoma"/>
                        </a:rPr>
                        <a:t>0.10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4520" y="1698752"/>
            <a:ext cx="1177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92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90"/>
              <a:t> </a:t>
            </a:r>
            <a:r>
              <a:rPr dirty="0" spc="-5"/>
              <a:t>the  Joint</a:t>
            </a:r>
          </a:p>
        </p:txBody>
      </p:sp>
      <p:sp>
        <p:nvSpPr>
          <p:cNvPr id="5" name="object 5"/>
          <p:cNvSpPr/>
          <p:nvPr/>
        </p:nvSpPr>
        <p:spPr>
          <a:xfrm>
            <a:off x="3276599" y="1377695"/>
            <a:ext cx="2782061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5000" y="3142741"/>
            <a:ext cx="1669414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One </a:t>
            </a:r>
            <a:r>
              <a:rPr dirty="0" sz="1000" spc="-5">
                <a:latin typeface="Tahoma"/>
                <a:cs typeface="Tahoma"/>
              </a:rPr>
              <a:t>you </a:t>
            </a:r>
            <a:r>
              <a:rPr dirty="0" sz="1000">
                <a:latin typeface="Tahoma"/>
                <a:cs typeface="Tahoma"/>
              </a:rPr>
              <a:t>have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JD </a:t>
            </a:r>
            <a:r>
              <a:rPr dirty="0" sz="1000" spc="-5">
                <a:latin typeface="Tahoma"/>
                <a:cs typeface="Tahoma"/>
              </a:rPr>
              <a:t>you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can  ask for the probability of any  logical expression involving  your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attribute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888" y="3014391"/>
            <a:ext cx="1567815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03910" algn="l"/>
              </a:tabLst>
            </a:pP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E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8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6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4520" y="5876036"/>
            <a:ext cx="117729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921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Using</a:t>
            </a:r>
            <a:r>
              <a:rPr dirty="0" sz="2200" spc="-9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 Joint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599" y="5554979"/>
            <a:ext cx="2782061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05000" y="7320024"/>
            <a:ext cx="12896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P(Poor Male)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0.4654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0888" y="7191674"/>
            <a:ext cx="1567815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03910" algn="l"/>
              </a:tabLst>
            </a:pP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E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8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6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6026" y="6761226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90">
                <a:moveTo>
                  <a:pt x="932688" y="0"/>
                </a:moveTo>
                <a:lnTo>
                  <a:pt x="982277" y="4262"/>
                </a:lnTo>
                <a:lnTo>
                  <a:pt x="1031652" y="8953"/>
                </a:lnTo>
                <a:lnTo>
                  <a:pt x="1080885" y="13930"/>
                </a:lnTo>
                <a:lnTo>
                  <a:pt x="1130046" y="19050"/>
                </a:lnTo>
                <a:lnTo>
                  <a:pt x="1151153" y="18296"/>
                </a:lnTo>
                <a:lnTo>
                  <a:pt x="1185495" y="16621"/>
                </a:lnTo>
                <a:lnTo>
                  <a:pt x="1230752" y="14373"/>
                </a:lnTo>
                <a:lnTo>
                  <a:pt x="1284604" y="11903"/>
                </a:lnTo>
                <a:lnTo>
                  <a:pt x="1344730" y="9560"/>
                </a:lnTo>
                <a:lnTo>
                  <a:pt x="1408811" y="7693"/>
                </a:lnTo>
                <a:lnTo>
                  <a:pt x="1474524" y="6653"/>
                </a:lnTo>
                <a:lnTo>
                  <a:pt x="1539551" y="6788"/>
                </a:lnTo>
                <a:lnTo>
                  <a:pt x="1601571" y="8449"/>
                </a:lnTo>
                <a:lnTo>
                  <a:pt x="1658264" y="11984"/>
                </a:lnTo>
                <a:lnTo>
                  <a:pt x="1707309" y="17745"/>
                </a:lnTo>
                <a:lnTo>
                  <a:pt x="1746385" y="26079"/>
                </a:lnTo>
                <a:lnTo>
                  <a:pt x="1776984" y="44196"/>
                </a:lnTo>
                <a:lnTo>
                  <a:pt x="1782318" y="49530"/>
                </a:lnTo>
                <a:lnTo>
                  <a:pt x="1786127" y="55625"/>
                </a:lnTo>
                <a:lnTo>
                  <a:pt x="1789176" y="61722"/>
                </a:lnTo>
                <a:lnTo>
                  <a:pt x="1792224" y="68580"/>
                </a:lnTo>
                <a:lnTo>
                  <a:pt x="1791462" y="74675"/>
                </a:lnTo>
                <a:lnTo>
                  <a:pt x="1784508" y="102227"/>
                </a:lnTo>
                <a:lnTo>
                  <a:pt x="1771268" y="115633"/>
                </a:lnTo>
                <a:lnTo>
                  <a:pt x="1751171" y="122467"/>
                </a:lnTo>
                <a:lnTo>
                  <a:pt x="1723644" y="130301"/>
                </a:lnTo>
                <a:lnTo>
                  <a:pt x="1708213" y="135624"/>
                </a:lnTo>
                <a:lnTo>
                  <a:pt x="1692782" y="140303"/>
                </a:lnTo>
                <a:lnTo>
                  <a:pt x="1677352" y="144553"/>
                </a:lnTo>
                <a:lnTo>
                  <a:pt x="1661922" y="148590"/>
                </a:lnTo>
                <a:lnTo>
                  <a:pt x="1607489" y="145522"/>
                </a:lnTo>
                <a:lnTo>
                  <a:pt x="1554646" y="142624"/>
                </a:lnTo>
                <a:lnTo>
                  <a:pt x="1502768" y="139923"/>
                </a:lnTo>
                <a:lnTo>
                  <a:pt x="1451229" y="137445"/>
                </a:lnTo>
                <a:lnTo>
                  <a:pt x="1399404" y="135217"/>
                </a:lnTo>
                <a:lnTo>
                  <a:pt x="1346668" y="133266"/>
                </a:lnTo>
                <a:lnTo>
                  <a:pt x="1292396" y="131619"/>
                </a:lnTo>
                <a:lnTo>
                  <a:pt x="1235964" y="130301"/>
                </a:lnTo>
                <a:lnTo>
                  <a:pt x="1187116" y="126303"/>
                </a:lnTo>
                <a:lnTo>
                  <a:pt x="1141451" y="123547"/>
                </a:lnTo>
                <a:lnTo>
                  <a:pt x="1096664" y="122182"/>
                </a:lnTo>
                <a:lnTo>
                  <a:pt x="1050450" y="122352"/>
                </a:lnTo>
                <a:lnTo>
                  <a:pt x="1000506" y="124206"/>
                </a:lnTo>
                <a:lnTo>
                  <a:pt x="974657" y="130373"/>
                </a:lnTo>
                <a:lnTo>
                  <a:pt x="948594" y="136398"/>
                </a:lnTo>
                <a:lnTo>
                  <a:pt x="922389" y="142422"/>
                </a:lnTo>
                <a:lnTo>
                  <a:pt x="896112" y="148590"/>
                </a:lnTo>
                <a:lnTo>
                  <a:pt x="839148" y="146827"/>
                </a:lnTo>
                <a:lnTo>
                  <a:pt x="785300" y="145065"/>
                </a:lnTo>
                <a:lnTo>
                  <a:pt x="733542" y="143446"/>
                </a:lnTo>
                <a:lnTo>
                  <a:pt x="682847" y="142112"/>
                </a:lnTo>
                <a:lnTo>
                  <a:pt x="632187" y="141208"/>
                </a:lnTo>
                <a:lnTo>
                  <a:pt x="580536" y="140874"/>
                </a:lnTo>
                <a:lnTo>
                  <a:pt x="526867" y="141255"/>
                </a:lnTo>
                <a:lnTo>
                  <a:pt x="470153" y="142494"/>
                </a:lnTo>
                <a:lnTo>
                  <a:pt x="418868" y="140567"/>
                </a:lnTo>
                <a:lnTo>
                  <a:pt x="369484" y="139153"/>
                </a:lnTo>
                <a:lnTo>
                  <a:pt x="320978" y="139311"/>
                </a:lnTo>
                <a:lnTo>
                  <a:pt x="272326" y="142103"/>
                </a:lnTo>
                <a:lnTo>
                  <a:pt x="222503" y="148590"/>
                </a:lnTo>
                <a:lnTo>
                  <a:pt x="185249" y="147101"/>
                </a:lnTo>
                <a:lnTo>
                  <a:pt x="110740" y="144410"/>
                </a:lnTo>
                <a:lnTo>
                  <a:pt x="61448" y="140279"/>
                </a:lnTo>
                <a:lnTo>
                  <a:pt x="48517" y="130706"/>
                </a:lnTo>
                <a:lnTo>
                  <a:pt x="37337" y="124206"/>
                </a:lnTo>
                <a:lnTo>
                  <a:pt x="26360" y="120050"/>
                </a:lnTo>
                <a:lnTo>
                  <a:pt x="14097" y="116109"/>
                </a:lnTo>
                <a:lnTo>
                  <a:pt x="4119" y="113168"/>
                </a:lnTo>
                <a:lnTo>
                  <a:pt x="0" y="112013"/>
                </a:lnTo>
                <a:lnTo>
                  <a:pt x="3810" y="105918"/>
                </a:lnTo>
                <a:lnTo>
                  <a:pt x="9144" y="100584"/>
                </a:lnTo>
                <a:lnTo>
                  <a:pt x="12953" y="92963"/>
                </a:lnTo>
                <a:lnTo>
                  <a:pt x="15490" y="83379"/>
                </a:lnTo>
                <a:lnTo>
                  <a:pt x="16668" y="72866"/>
                </a:lnTo>
                <a:lnTo>
                  <a:pt x="18847" y="63067"/>
                </a:lnTo>
                <a:lnTo>
                  <a:pt x="24384" y="55625"/>
                </a:lnTo>
                <a:lnTo>
                  <a:pt x="48648" y="39647"/>
                </a:lnTo>
                <a:lnTo>
                  <a:pt x="72199" y="23812"/>
                </a:lnTo>
                <a:lnTo>
                  <a:pt x="96607" y="9977"/>
                </a:lnTo>
                <a:lnTo>
                  <a:pt x="123444" y="0"/>
                </a:lnTo>
                <a:lnTo>
                  <a:pt x="169299" y="1207"/>
                </a:lnTo>
                <a:lnTo>
                  <a:pt x="209827" y="2293"/>
                </a:lnTo>
                <a:lnTo>
                  <a:pt x="245520" y="3261"/>
                </a:lnTo>
                <a:lnTo>
                  <a:pt x="276872" y="4113"/>
                </a:lnTo>
                <a:lnTo>
                  <a:pt x="304373" y="4854"/>
                </a:lnTo>
                <a:lnTo>
                  <a:pt x="349800" y="6016"/>
                </a:lnTo>
                <a:lnTo>
                  <a:pt x="401386" y="7009"/>
                </a:lnTo>
                <a:lnTo>
                  <a:pt x="430489" y="7212"/>
                </a:lnTo>
                <a:lnTo>
                  <a:pt x="444932" y="7186"/>
                </a:lnTo>
                <a:lnTo>
                  <a:pt x="493739" y="6643"/>
                </a:lnTo>
                <a:lnTo>
                  <a:pt x="535770" y="5926"/>
                </a:lnTo>
                <a:lnTo>
                  <a:pt x="561111" y="5472"/>
                </a:lnTo>
                <a:lnTo>
                  <a:pt x="589993" y="4959"/>
                </a:lnTo>
                <a:lnTo>
                  <a:pt x="660349" y="3768"/>
                </a:lnTo>
                <a:lnTo>
                  <a:pt x="702809" y="3098"/>
                </a:lnTo>
                <a:lnTo>
                  <a:pt x="750780" y="2383"/>
                </a:lnTo>
                <a:lnTo>
                  <a:pt x="804755" y="1625"/>
                </a:lnTo>
                <a:lnTo>
                  <a:pt x="865226" y="830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6600" y="6411467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90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6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2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2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6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6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7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4520" y="1698752"/>
            <a:ext cx="11772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92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90"/>
              <a:t> </a:t>
            </a:r>
            <a:r>
              <a:rPr dirty="0" spc="-5"/>
              <a:t>the  Joint</a:t>
            </a:r>
          </a:p>
        </p:txBody>
      </p:sp>
      <p:sp>
        <p:nvSpPr>
          <p:cNvPr id="5" name="object 5"/>
          <p:cNvSpPr/>
          <p:nvPr/>
        </p:nvSpPr>
        <p:spPr>
          <a:xfrm>
            <a:off x="3276599" y="1377695"/>
            <a:ext cx="2782061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5000" y="3142741"/>
            <a:ext cx="98869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P(Poor)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0.7604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888" y="3014391"/>
            <a:ext cx="1567815" cy="5029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03910" algn="l"/>
              </a:tabLst>
            </a:pPr>
            <a:r>
              <a:rPr dirty="0" sz="1350" spc="50" i="1">
                <a:latin typeface="Times New Roman"/>
                <a:cs typeface="Times New Roman"/>
              </a:rPr>
              <a:t>P</a:t>
            </a:r>
            <a:r>
              <a:rPr dirty="0" sz="1350" spc="50">
                <a:latin typeface="Times New Roman"/>
                <a:cs typeface="Times New Roman"/>
              </a:rPr>
              <a:t>(</a:t>
            </a:r>
            <a:r>
              <a:rPr dirty="0" sz="1350" spc="50" i="1">
                <a:latin typeface="Times New Roman"/>
                <a:cs typeface="Times New Roman"/>
              </a:rPr>
              <a:t>E</a:t>
            </a:r>
            <a:r>
              <a:rPr dirty="0" sz="1350" spc="50">
                <a:latin typeface="Times New Roman"/>
                <a:cs typeface="Times New Roman"/>
              </a:rPr>
              <a:t>)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	</a:t>
            </a: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80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6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6026" y="2583942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4262"/>
                </a:lnTo>
                <a:lnTo>
                  <a:pt x="1031652" y="8953"/>
                </a:lnTo>
                <a:lnTo>
                  <a:pt x="1080885" y="13930"/>
                </a:lnTo>
                <a:lnTo>
                  <a:pt x="1130046" y="19050"/>
                </a:lnTo>
                <a:lnTo>
                  <a:pt x="1151153" y="18296"/>
                </a:lnTo>
                <a:lnTo>
                  <a:pt x="1185495" y="16621"/>
                </a:lnTo>
                <a:lnTo>
                  <a:pt x="1230752" y="14373"/>
                </a:lnTo>
                <a:lnTo>
                  <a:pt x="1284604" y="11903"/>
                </a:lnTo>
                <a:lnTo>
                  <a:pt x="1344730" y="9560"/>
                </a:lnTo>
                <a:lnTo>
                  <a:pt x="1408811" y="7693"/>
                </a:lnTo>
                <a:lnTo>
                  <a:pt x="1474524" y="6653"/>
                </a:lnTo>
                <a:lnTo>
                  <a:pt x="1539551" y="6788"/>
                </a:lnTo>
                <a:lnTo>
                  <a:pt x="1601571" y="8449"/>
                </a:lnTo>
                <a:lnTo>
                  <a:pt x="1658264" y="11984"/>
                </a:lnTo>
                <a:lnTo>
                  <a:pt x="1707309" y="17745"/>
                </a:lnTo>
                <a:lnTo>
                  <a:pt x="1746385" y="26079"/>
                </a:lnTo>
                <a:lnTo>
                  <a:pt x="1776984" y="44196"/>
                </a:lnTo>
                <a:lnTo>
                  <a:pt x="1782318" y="49529"/>
                </a:lnTo>
                <a:lnTo>
                  <a:pt x="1786127" y="55625"/>
                </a:lnTo>
                <a:lnTo>
                  <a:pt x="1789176" y="61722"/>
                </a:lnTo>
                <a:lnTo>
                  <a:pt x="1792224" y="68579"/>
                </a:lnTo>
                <a:lnTo>
                  <a:pt x="1791462" y="74675"/>
                </a:lnTo>
                <a:lnTo>
                  <a:pt x="1784508" y="102227"/>
                </a:lnTo>
                <a:lnTo>
                  <a:pt x="1771268" y="115633"/>
                </a:lnTo>
                <a:lnTo>
                  <a:pt x="1751171" y="122467"/>
                </a:lnTo>
                <a:lnTo>
                  <a:pt x="1723644" y="130301"/>
                </a:lnTo>
                <a:lnTo>
                  <a:pt x="1708213" y="135624"/>
                </a:lnTo>
                <a:lnTo>
                  <a:pt x="1692782" y="140303"/>
                </a:lnTo>
                <a:lnTo>
                  <a:pt x="1677352" y="144553"/>
                </a:lnTo>
                <a:lnTo>
                  <a:pt x="1661922" y="148589"/>
                </a:lnTo>
                <a:lnTo>
                  <a:pt x="1607489" y="145522"/>
                </a:lnTo>
                <a:lnTo>
                  <a:pt x="1554646" y="142624"/>
                </a:lnTo>
                <a:lnTo>
                  <a:pt x="1502768" y="139923"/>
                </a:lnTo>
                <a:lnTo>
                  <a:pt x="1451229" y="137445"/>
                </a:lnTo>
                <a:lnTo>
                  <a:pt x="1399404" y="135217"/>
                </a:lnTo>
                <a:lnTo>
                  <a:pt x="1346668" y="133266"/>
                </a:lnTo>
                <a:lnTo>
                  <a:pt x="1292396" y="131619"/>
                </a:lnTo>
                <a:lnTo>
                  <a:pt x="1235964" y="130301"/>
                </a:lnTo>
                <a:lnTo>
                  <a:pt x="1187116" y="126303"/>
                </a:lnTo>
                <a:lnTo>
                  <a:pt x="1141451" y="123547"/>
                </a:lnTo>
                <a:lnTo>
                  <a:pt x="1096664" y="122182"/>
                </a:lnTo>
                <a:lnTo>
                  <a:pt x="1050450" y="122352"/>
                </a:lnTo>
                <a:lnTo>
                  <a:pt x="1000506" y="124205"/>
                </a:lnTo>
                <a:lnTo>
                  <a:pt x="974657" y="130373"/>
                </a:lnTo>
                <a:lnTo>
                  <a:pt x="948594" y="136398"/>
                </a:lnTo>
                <a:lnTo>
                  <a:pt x="922389" y="142422"/>
                </a:lnTo>
                <a:lnTo>
                  <a:pt x="896112" y="148589"/>
                </a:lnTo>
                <a:lnTo>
                  <a:pt x="839148" y="146827"/>
                </a:lnTo>
                <a:lnTo>
                  <a:pt x="785300" y="145065"/>
                </a:lnTo>
                <a:lnTo>
                  <a:pt x="733542" y="143446"/>
                </a:lnTo>
                <a:lnTo>
                  <a:pt x="682847" y="142113"/>
                </a:lnTo>
                <a:lnTo>
                  <a:pt x="632187" y="141208"/>
                </a:lnTo>
                <a:lnTo>
                  <a:pt x="580536" y="140874"/>
                </a:lnTo>
                <a:lnTo>
                  <a:pt x="526867" y="141255"/>
                </a:lnTo>
                <a:lnTo>
                  <a:pt x="470153" y="142493"/>
                </a:lnTo>
                <a:lnTo>
                  <a:pt x="418868" y="140567"/>
                </a:lnTo>
                <a:lnTo>
                  <a:pt x="369484" y="139153"/>
                </a:lnTo>
                <a:lnTo>
                  <a:pt x="320978" y="139311"/>
                </a:lnTo>
                <a:lnTo>
                  <a:pt x="272326" y="142103"/>
                </a:lnTo>
                <a:lnTo>
                  <a:pt x="222503" y="148589"/>
                </a:lnTo>
                <a:lnTo>
                  <a:pt x="185249" y="147101"/>
                </a:lnTo>
                <a:lnTo>
                  <a:pt x="110740" y="144410"/>
                </a:lnTo>
                <a:lnTo>
                  <a:pt x="61448" y="140279"/>
                </a:lnTo>
                <a:lnTo>
                  <a:pt x="48517" y="130706"/>
                </a:lnTo>
                <a:lnTo>
                  <a:pt x="37337" y="124205"/>
                </a:lnTo>
                <a:lnTo>
                  <a:pt x="26360" y="120050"/>
                </a:lnTo>
                <a:lnTo>
                  <a:pt x="14097" y="116109"/>
                </a:lnTo>
                <a:lnTo>
                  <a:pt x="4119" y="113168"/>
                </a:lnTo>
                <a:lnTo>
                  <a:pt x="0" y="112013"/>
                </a:lnTo>
                <a:lnTo>
                  <a:pt x="3810" y="105917"/>
                </a:lnTo>
                <a:lnTo>
                  <a:pt x="9144" y="100583"/>
                </a:lnTo>
                <a:lnTo>
                  <a:pt x="12953" y="92963"/>
                </a:lnTo>
                <a:lnTo>
                  <a:pt x="15490" y="83379"/>
                </a:lnTo>
                <a:lnTo>
                  <a:pt x="16668" y="72866"/>
                </a:lnTo>
                <a:lnTo>
                  <a:pt x="18847" y="63067"/>
                </a:lnTo>
                <a:lnTo>
                  <a:pt x="24384" y="55625"/>
                </a:lnTo>
                <a:lnTo>
                  <a:pt x="48648" y="39647"/>
                </a:lnTo>
                <a:lnTo>
                  <a:pt x="72199" y="23812"/>
                </a:lnTo>
                <a:lnTo>
                  <a:pt x="96607" y="9977"/>
                </a:lnTo>
                <a:lnTo>
                  <a:pt x="123444" y="0"/>
                </a:lnTo>
                <a:lnTo>
                  <a:pt x="169299" y="1207"/>
                </a:lnTo>
                <a:lnTo>
                  <a:pt x="209827" y="2293"/>
                </a:lnTo>
                <a:lnTo>
                  <a:pt x="245520" y="3261"/>
                </a:lnTo>
                <a:lnTo>
                  <a:pt x="276872" y="4113"/>
                </a:lnTo>
                <a:lnTo>
                  <a:pt x="304373" y="4854"/>
                </a:lnTo>
                <a:lnTo>
                  <a:pt x="349800" y="6016"/>
                </a:lnTo>
                <a:lnTo>
                  <a:pt x="401386" y="7009"/>
                </a:lnTo>
                <a:lnTo>
                  <a:pt x="430489" y="7212"/>
                </a:lnTo>
                <a:lnTo>
                  <a:pt x="444932" y="7186"/>
                </a:lnTo>
                <a:lnTo>
                  <a:pt x="493739" y="6643"/>
                </a:lnTo>
                <a:lnTo>
                  <a:pt x="535770" y="5926"/>
                </a:lnTo>
                <a:lnTo>
                  <a:pt x="561111" y="5472"/>
                </a:lnTo>
                <a:lnTo>
                  <a:pt x="589993" y="4959"/>
                </a:lnTo>
                <a:lnTo>
                  <a:pt x="660349" y="3768"/>
                </a:lnTo>
                <a:lnTo>
                  <a:pt x="702809" y="3098"/>
                </a:lnTo>
                <a:lnTo>
                  <a:pt x="750780" y="2383"/>
                </a:lnTo>
                <a:lnTo>
                  <a:pt x="804755" y="1625"/>
                </a:lnTo>
                <a:lnTo>
                  <a:pt x="865226" y="830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6600" y="22341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6600" y="15483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6600" y="18912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9948" y="5541517"/>
            <a:ext cx="118618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Inference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with the  Joint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599" y="5554979"/>
            <a:ext cx="2782061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6882" y="7521702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 h="0">
                <a:moveTo>
                  <a:pt x="0" y="0"/>
                </a:moveTo>
                <a:lnTo>
                  <a:pt x="768857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00144" y="7521702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29" h="0">
                <a:moveTo>
                  <a:pt x="0" y="0"/>
                </a:moveTo>
                <a:lnTo>
                  <a:pt x="1166621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61459" y="7379026"/>
            <a:ext cx="1079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5944" y="7415417"/>
            <a:ext cx="3365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7020" algn="l"/>
              </a:tabLst>
            </a:pP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6293" y="7630356"/>
            <a:ext cx="63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0272" y="7384993"/>
            <a:ext cx="402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0072" y="7494716"/>
            <a:ext cx="33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3118" y="7360604"/>
            <a:ext cx="970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rows matching </a:t>
            </a:r>
            <a:r>
              <a:rPr dirty="0" sz="800" spc="-5" i="1">
                <a:latin typeface="Times New Roman"/>
                <a:cs typeface="Times New Roman"/>
              </a:rPr>
              <a:t>E </a:t>
            </a:r>
            <a:r>
              <a:rPr dirty="0" sz="800" spc="-5">
                <a:latin typeface="Times New Roman"/>
                <a:cs typeface="Times New Roman"/>
              </a:rPr>
              <a:t>and</a:t>
            </a:r>
            <a:r>
              <a:rPr dirty="0" sz="800" spc="-12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6897" y="7396653"/>
            <a:ext cx="3724910" cy="14243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34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569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algn="r" marR="309245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12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E</a:t>
            </a:r>
            <a:r>
              <a:rPr dirty="0" baseline="-20202" sz="825" spc="15">
                <a:latin typeface="Times New Roman"/>
                <a:cs typeface="Times New Roman"/>
              </a:rPr>
              <a:t>2</a:t>
            </a:r>
            <a:endParaRPr baseline="-20202" sz="8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8321" y="7036299"/>
            <a:ext cx="7880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94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8247" y="7514663"/>
            <a:ext cx="42799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</a:t>
            </a:r>
            <a:r>
              <a:rPr dirty="0" sz="1350" spc="15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4428" y="7270053"/>
            <a:ext cx="7556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Symbol"/>
                <a:cs typeface="Symbol"/>
              </a:rPr>
              <a:t>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E</a:t>
            </a:r>
            <a:r>
              <a:rPr dirty="0" sz="1350" spc="-4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4230" y="7379024"/>
            <a:ext cx="82296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9948" y="1364232"/>
            <a:ext cx="118618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Inference  </a:t>
            </a:r>
            <a:r>
              <a:rPr dirty="0" spc="-5"/>
              <a:t>with the  Joint</a:t>
            </a:r>
          </a:p>
        </p:txBody>
      </p:sp>
      <p:sp>
        <p:nvSpPr>
          <p:cNvPr id="4" name="object 4"/>
          <p:cNvSpPr/>
          <p:nvPr/>
        </p:nvSpPr>
        <p:spPr>
          <a:xfrm>
            <a:off x="3276599" y="1377695"/>
            <a:ext cx="2782061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6882" y="3344417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 h="0">
                <a:moveTo>
                  <a:pt x="0" y="0"/>
                </a:moveTo>
                <a:lnTo>
                  <a:pt x="768857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00144" y="3344417"/>
            <a:ext cx="1167130" cy="0"/>
          </a:xfrm>
          <a:custGeom>
            <a:avLst/>
            <a:gdLst/>
            <a:ahLst/>
            <a:cxnLst/>
            <a:rect l="l" t="t" r="r" b="b"/>
            <a:pathLst>
              <a:path w="1167129" h="0">
                <a:moveTo>
                  <a:pt x="0" y="0"/>
                </a:moveTo>
                <a:lnTo>
                  <a:pt x="1166621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61459" y="3201742"/>
            <a:ext cx="1079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944" y="3238132"/>
            <a:ext cx="3365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7020" algn="l"/>
              </a:tabLst>
            </a:pPr>
            <a:r>
              <a:rPr dirty="0" sz="550" spc="5">
                <a:latin typeface="Times New Roman"/>
                <a:cs typeface="Times New Roman"/>
              </a:rPr>
              <a:t>1</a:t>
            </a:r>
            <a:r>
              <a:rPr dirty="0" sz="550" spc="5">
                <a:latin typeface="Times New Roman"/>
                <a:cs typeface="Times New Roman"/>
              </a:rPr>
              <a:t>	</a:t>
            </a:r>
            <a:r>
              <a:rPr dirty="0" sz="550" spc="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6293" y="3453074"/>
            <a:ext cx="635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0272" y="3207710"/>
            <a:ext cx="402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072" y="3317434"/>
            <a:ext cx="334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3118" y="3183322"/>
            <a:ext cx="970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rows matching </a:t>
            </a:r>
            <a:r>
              <a:rPr dirty="0" sz="800" spc="-5" i="1">
                <a:latin typeface="Times New Roman"/>
                <a:cs typeface="Times New Roman"/>
              </a:rPr>
              <a:t>E </a:t>
            </a:r>
            <a:r>
              <a:rPr dirty="0" sz="800" spc="-5">
                <a:latin typeface="Times New Roman"/>
                <a:cs typeface="Times New Roman"/>
              </a:rPr>
              <a:t>and</a:t>
            </a:r>
            <a:r>
              <a:rPr dirty="0" sz="800" spc="-125">
                <a:latin typeface="Times New Roman"/>
                <a:cs typeface="Times New Roman"/>
              </a:rPr>
              <a:t> </a:t>
            </a:r>
            <a:r>
              <a:rPr dirty="0" sz="800" spc="-5" i="1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6897" y="3219360"/>
            <a:ext cx="3724910" cy="14243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34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569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  <a:p>
            <a:pPr algn="r" marR="309245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Times New Roman"/>
                <a:cs typeface="Times New Roman"/>
              </a:rPr>
              <a:t>rows matching</a:t>
            </a:r>
            <a:r>
              <a:rPr dirty="0" sz="800" spc="-12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E</a:t>
            </a:r>
            <a:r>
              <a:rPr dirty="0" baseline="-20202" sz="825" spc="15">
                <a:latin typeface="Times New Roman"/>
                <a:cs typeface="Times New Roman"/>
              </a:rPr>
              <a:t>2</a:t>
            </a:r>
            <a:endParaRPr baseline="-20202" sz="8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8321" y="2859014"/>
            <a:ext cx="7880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130" sz="3075" spc="-7">
                <a:latin typeface="Symbol"/>
                <a:cs typeface="Symbol"/>
              </a:rPr>
              <a:t></a:t>
            </a:r>
            <a:r>
              <a:rPr dirty="0" baseline="-8130" sz="3075" spc="-494">
                <a:latin typeface="Times New Roman"/>
                <a:cs typeface="Times New Roman"/>
              </a:rPr>
              <a:t> </a:t>
            </a:r>
            <a:r>
              <a:rPr dirty="0" sz="1350" spc="30" i="1">
                <a:latin typeface="Times New Roman"/>
                <a:cs typeface="Times New Roman"/>
              </a:rPr>
              <a:t>P</a:t>
            </a:r>
            <a:r>
              <a:rPr dirty="0" sz="1350" spc="30">
                <a:latin typeface="Times New Roman"/>
                <a:cs typeface="Times New Roman"/>
              </a:rPr>
              <a:t>(row)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8247" y="3337378"/>
            <a:ext cx="42799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</a:t>
            </a:r>
            <a:r>
              <a:rPr dirty="0" sz="1350" spc="15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4428" y="3092768"/>
            <a:ext cx="7556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5" i="1">
                <a:latin typeface="Times New Roman"/>
                <a:cs typeface="Times New Roman"/>
              </a:rPr>
              <a:t>P</a:t>
            </a:r>
            <a:r>
              <a:rPr dirty="0" sz="1350" spc="45">
                <a:latin typeface="Times New Roman"/>
                <a:cs typeface="Times New Roman"/>
              </a:rPr>
              <a:t>(</a:t>
            </a:r>
            <a:r>
              <a:rPr dirty="0" sz="1350" spc="4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Symbol"/>
                <a:cs typeface="Symbol"/>
              </a:rPr>
              <a:t>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E</a:t>
            </a:r>
            <a:r>
              <a:rPr dirty="0" sz="1350" spc="-4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4230" y="3201738"/>
            <a:ext cx="82296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40" i="1">
                <a:latin typeface="Times New Roman"/>
                <a:cs typeface="Times New Roman"/>
              </a:rPr>
              <a:t>P</a:t>
            </a:r>
            <a:r>
              <a:rPr dirty="0" sz="1350" spc="40">
                <a:latin typeface="Times New Roman"/>
                <a:cs typeface="Times New Roman"/>
              </a:rPr>
              <a:t>(</a:t>
            </a:r>
            <a:r>
              <a:rPr dirty="0" sz="1350" spc="40" i="1">
                <a:latin typeface="Times New Roman"/>
                <a:cs typeface="Times New Roman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E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56026" y="2583942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4262"/>
                </a:lnTo>
                <a:lnTo>
                  <a:pt x="1031652" y="8953"/>
                </a:lnTo>
                <a:lnTo>
                  <a:pt x="1080885" y="13930"/>
                </a:lnTo>
                <a:lnTo>
                  <a:pt x="1130046" y="19050"/>
                </a:lnTo>
                <a:lnTo>
                  <a:pt x="1151153" y="18296"/>
                </a:lnTo>
                <a:lnTo>
                  <a:pt x="1185495" y="16621"/>
                </a:lnTo>
                <a:lnTo>
                  <a:pt x="1230752" y="14373"/>
                </a:lnTo>
                <a:lnTo>
                  <a:pt x="1284604" y="11903"/>
                </a:lnTo>
                <a:lnTo>
                  <a:pt x="1344730" y="9560"/>
                </a:lnTo>
                <a:lnTo>
                  <a:pt x="1408811" y="7693"/>
                </a:lnTo>
                <a:lnTo>
                  <a:pt x="1474524" y="6653"/>
                </a:lnTo>
                <a:lnTo>
                  <a:pt x="1539551" y="6788"/>
                </a:lnTo>
                <a:lnTo>
                  <a:pt x="1601571" y="8449"/>
                </a:lnTo>
                <a:lnTo>
                  <a:pt x="1658264" y="11984"/>
                </a:lnTo>
                <a:lnTo>
                  <a:pt x="1707309" y="17745"/>
                </a:lnTo>
                <a:lnTo>
                  <a:pt x="1746385" y="26079"/>
                </a:lnTo>
                <a:lnTo>
                  <a:pt x="1776984" y="44196"/>
                </a:lnTo>
                <a:lnTo>
                  <a:pt x="1782318" y="49529"/>
                </a:lnTo>
                <a:lnTo>
                  <a:pt x="1786127" y="55625"/>
                </a:lnTo>
                <a:lnTo>
                  <a:pt x="1789176" y="61722"/>
                </a:lnTo>
                <a:lnTo>
                  <a:pt x="1792224" y="68579"/>
                </a:lnTo>
                <a:lnTo>
                  <a:pt x="1791462" y="74675"/>
                </a:lnTo>
                <a:lnTo>
                  <a:pt x="1784508" y="102227"/>
                </a:lnTo>
                <a:lnTo>
                  <a:pt x="1771268" y="115633"/>
                </a:lnTo>
                <a:lnTo>
                  <a:pt x="1751171" y="122467"/>
                </a:lnTo>
                <a:lnTo>
                  <a:pt x="1723644" y="130301"/>
                </a:lnTo>
                <a:lnTo>
                  <a:pt x="1708213" y="135624"/>
                </a:lnTo>
                <a:lnTo>
                  <a:pt x="1692782" y="140303"/>
                </a:lnTo>
                <a:lnTo>
                  <a:pt x="1677352" y="144553"/>
                </a:lnTo>
                <a:lnTo>
                  <a:pt x="1661922" y="148589"/>
                </a:lnTo>
                <a:lnTo>
                  <a:pt x="1607489" y="145522"/>
                </a:lnTo>
                <a:lnTo>
                  <a:pt x="1554646" y="142624"/>
                </a:lnTo>
                <a:lnTo>
                  <a:pt x="1502768" y="139923"/>
                </a:lnTo>
                <a:lnTo>
                  <a:pt x="1451229" y="137445"/>
                </a:lnTo>
                <a:lnTo>
                  <a:pt x="1399404" y="135217"/>
                </a:lnTo>
                <a:lnTo>
                  <a:pt x="1346668" y="133266"/>
                </a:lnTo>
                <a:lnTo>
                  <a:pt x="1292396" y="131619"/>
                </a:lnTo>
                <a:lnTo>
                  <a:pt x="1235964" y="130301"/>
                </a:lnTo>
                <a:lnTo>
                  <a:pt x="1187116" y="126303"/>
                </a:lnTo>
                <a:lnTo>
                  <a:pt x="1141451" y="123547"/>
                </a:lnTo>
                <a:lnTo>
                  <a:pt x="1096664" y="122182"/>
                </a:lnTo>
                <a:lnTo>
                  <a:pt x="1050450" y="122352"/>
                </a:lnTo>
                <a:lnTo>
                  <a:pt x="1000506" y="124205"/>
                </a:lnTo>
                <a:lnTo>
                  <a:pt x="974657" y="130373"/>
                </a:lnTo>
                <a:lnTo>
                  <a:pt x="948594" y="136398"/>
                </a:lnTo>
                <a:lnTo>
                  <a:pt x="922389" y="142422"/>
                </a:lnTo>
                <a:lnTo>
                  <a:pt x="896112" y="148589"/>
                </a:lnTo>
                <a:lnTo>
                  <a:pt x="839148" y="146827"/>
                </a:lnTo>
                <a:lnTo>
                  <a:pt x="785300" y="145065"/>
                </a:lnTo>
                <a:lnTo>
                  <a:pt x="733542" y="143446"/>
                </a:lnTo>
                <a:lnTo>
                  <a:pt x="682847" y="142113"/>
                </a:lnTo>
                <a:lnTo>
                  <a:pt x="632187" y="141208"/>
                </a:lnTo>
                <a:lnTo>
                  <a:pt x="580536" y="140874"/>
                </a:lnTo>
                <a:lnTo>
                  <a:pt x="526867" y="141255"/>
                </a:lnTo>
                <a:lnTo>
                  <a:pt x="470153" y="142493"/>
                </a:lnTo>
                <a:lnTo>
                  <a:pt x="418868" y="140567"/>
                </a:lnTo>
                <a:lnTo>
                  <a:pt x="369484" y="139153"/>
                </a:lnTo>
                <a:lnTo>
                  <a:pt x="320978" y="139311"/>
                </a:lnTo>
                <a:lnTo>
                  <a:pt x="272326" y="142103"/>
                </a:lnTo>
                <a:lnTo>
                  <a:pt x="222503" y="148589"/>
                </a:lnTo>
                <a:lnTo>
                  <a:pt x="185249" y="147101"/>
                </a:lnTo>
                <a:lnTo>
                  <a:pt x="110740" y="144410"/>
                </a:lnTo>
                <a:lnTo>
                  <a:pt x="61448" y="140279"/>
                </a:lnTo>
                <a:lnTo>
                  <a:pt x="48517" y="130706"/>
                </a:lnTo>
                <a:lnTo>
                  <a:pt x="37337" y="124205"/>
                </a:lnTo>
                <a:lnTo>
                  <a:pt x="26360" y="120050"/>
                </a:lnTo>
                <a:lnTo>
                  <a:pt x="14097" y="116109"/>
                </a:lnTo>
                <a:lnTo>
                  <a:pt x="4119" y="113168"/>
                </a:lnTo>
                <a:lnTo>
                  <a:pt x="0" y="112013"/>
                </a:lnTo>
                <a:lnTo>
                  <a:pt x="3810" y="105917"/>
                </a:lnTo>
                <a:lnTo>
                  <a:pt x="9144" y="100583"/>
                </a:lnTo>
                <a:lnTo>
                  <a:pt x="12953" y="92963"/>
                </a:lnTo>
                <a:lnTo>
                  <a:pt x="15490" y="83379"/>
                </a:lnTo>
                <a:lnTo>
                  <a:pt x="16668" y="72866"/>
                </a:lnTo>
                <a:lnTo>
                  <a:pt x="18847" y="63067"/>
                </a:lnTo>
                <a:lnTo>
                  <a:pt x="24384" y="55625"/>
                </a:lnTo>
                <a:lnTo>
                  <a:pt x="48648" y="39647"/>
                </a:lnTo>
                <a:lnTo>
                  <a:pt x="72199" y="23812"/>
                </a:lnTo>
                <a:lnTo>
                  <a:pt x="96607" y="9977"/>
                </a:lnTo>
                <a:lnTo>
                  <a:pt x="123444" y="0"/>
                </a:lnTo>
                <a:lnTo>
                  <a:pt x="169299" y="1207"/>
                </a:lnTo>
                <a:lnTo>
                  <a:pt x="209827" y="2293"/>
                </a:lnTo>
                <a:lnTo>
                  <a:pt x="245520" y="3261"/>
                </a:lnTo>
                <a:lnTo>
                  <a:pt x="276872" y="4113"/>
                </a:lnTo>
                <a:lnTo>
                  <a:pt x="304373" y="4854"/>
                </a:lnTo>
                <a:lnTo>
                  <a:pt x="349800" y="6016"/>
                </a:lnTo>
                <a:lnTo>
                  <a:pt x="401386" y="7009"/>
                </a:lnTo>
                <a:lnTo>
                  <a:pt x="430489" y="7212"/>
                </a:lnTo>
                <a:lnTo>
                  <a:pt x="444932" y="7186"/>
                </a:lnTo>
                <a:lnTo>
                  <a:pt x="493739" y="6643"/>
                </a:lnTo>
                <a:lnTo>
                  <a:pt x="535770" y="5926"/>
                </a:lnTo>
                <a:lnTo>
                  <a:pt x="561111" y="5472"/>
                </a:lnTo>
                <a:lnTo>
                  <a:pt x="589993" y="4959"/>
                </a:lnTo>
                <a:lnTo>
                  <a:pt x="660349" y="3768"/>
                </a:lnTo>
                <a:lnTo>
                  <a:pt x="702809" y="3098"/>
                </a:lnTo>
                <a:lnTo>
                  <a:pt x="750780" y="2383"/>
                </a:lnTo>
                <a:lnTo>
                  <a:pt x="804755" y="1625"/>
                </a:lnTo>
                <a:lnTo>
                  <a:pt x="865226" y="830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6600" y="22341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6600" y="15483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76600" y="1891283"/>
            <a:ext cx="1792605" cy="148590"/>
          </a:xfrm>
          <a:custGeom>
            <a:avLst/>
            <a:gdLst/>
            <a:ahLst/>
            <a:cxnLst/>
            <a:rect l="l" t="t" r="r" b="b"/>
            <a:pathLst>
              <a:path w="1792604" h="148589">
                <a:moveTo>
                  <a:pt x="932688" y="0"/>
                </a:moveTo>
                <a:lnTo>
                  <a:pt x="982277" y="3940"/>
                </a:lnTo>
                <a:lnTo>
                  <a:pt x="1031652" y="8667"/>
                </a:lnTo>
                <a:lnTo>
                  <a:pt x="1080885" y="13823"/>
                </a:lnTo>
                <a:lnTo>
                  <a:pt x="1130046" y="19050"/>
                </a:lnTo>
                <a:lnTo>
                  <a:pt x="1151165" y="18296"/>
                </a:lnTo>
                <a:lnTo>
                  <a:pt x="1185541" y="16621"/>
                </a:lnTo>
                <a:lnTo>
                  <a:pt x="1230846" y="14373"/>
                </a:lnTo>
                <a:lnTo>
                  <a:pt x="1284754" y="11903"/>
                </a:lnTo>
                <a:lnTo>
                  <a:pt x="1344939" y="9560"/>
                </a:lnTo>
                <a:lnTo>
                  <a:pt x="1409073" y="7693"/>
                </a:lnTo>
                <a:lnTo>
                  <a:pt x="1474830" y="6653"/>
                </a:lnTo>
                <a:lnTo>
                  <a:pt x="1539884" y="6788"/>
                </a:lnTo>
                <a:lnTo>
                  <a:pt x="1601908" y="8449"/>
                </a:lnTo>
                <a:lnTo>
                  <a:pt x="1658576" y="11984"/>
                </a:lnTo>
                <a:lnTo>
                  <a:pt x="1707560" y="17745"/>
                </a:lnTo>
                <a:lnTo>
                  <a:pt x="1746535" y="26079"/>
                </a:lnTo>
                <a:lnTo>
                  <a:pt x="1776984" y="43434"/>
                </a:lnTo>
                <a:lnTo>
                  <a:pt x="1783079" y="49530"/>
                </a:lnTo>
                <a:lnTo>
                  <a:pt x="1786127" y="55625"/>
                </a:lnTo>
                <a:lnTo>
                  <a:pt x="1789176" y="60960"/>
                </a:lnTo>
                <a:lnTo>
                  <a:pt x="1792224" y="68580"/>
                </a:lnTo>
                <a:lnTo>
                  <a:pt x="1771268" y="115347"/>
                </a:lnTo>
                <a:lnTo>
                  <a:pt x="1723644" y="130301"/>
                </a:lnTo>
                <a:lnTo>
                  <a:pt x="1708213" y="135195"/>
                </a:lnTo>
                <a:lnTo>
                  <a:pt x="1692782" y="139731"/>
                </a:lnTo>
                <a:lnTo>
                  <a:pt x="1677352" y="144125"/>
                </a:lnTo>
                <a:lnTo>
                  <a:pt x="1661922" y="148590"/>
                </a:lnTo>
                <a:lnTo>
                  <a:pt x="1607489" y="145303"/>
                </a:lnTo>
                <a:lnTo>
                  <a:pt x="1554646" y="142303"/>
                </a:lnTo>
                <a:lnTo>
                  <a:pt x="1502768" y="139588"/>
                </a:lnTo>
                <a:lnTo>
                  <a:pt x="1451229" y="137160"/>
                </a:lnTo>
                <a:lnTo>
                  <a:pt x="1399404" y="135016"/>
                </a:lnTo>
                <a:lnTo>
                  <a:pt x="1346668" y="133159"/>
                </a:lnTo>
                <a:lnTo>
                  <a:pt x="1292396" y="131587"/>
                </a:lnTo>
                <a:lnTo>
                  <a:pt x="1235964" y="130301"/>
                </a:lnTo>
                <a:lnTo>
                  <a:pt x="1187122" y="125931"/>
                </a:lnTo>
                <a:lnTo>
                  <a:pt x="1141500" y="122950"/>
                </a:lnTo>
                <a:lnTo>
                  <a:pt x="1096828" y="121468"/>
                </a:lnTo>
                <a:lnTo>
                  <a:pt x="1050840" y="121596"/>
                </a:lnTo>
                <a:lnTo>
                  <a:pt x="1001267" y="123444"/>
                </a:lnTo>
                <a:lnTo>
                  <a:pt x="974978" y="129944"/>
                </a:lnTo>
                <a:lnTo>
                  <a:pt x="948689" y="136017"/>
                </a:lnTo>
                <a:lnTo>
                  <a:pt x="922401" y="142089"/>
                </a:lnTo>
                <a:lnTo>
                  <a:pt x="896112" y="148590"/>
                </a:lnTo>
                <a:lnTo>
                  <a:pt x="839148" y="146576"/>
                </a:lnTo>
                <a:lnTo>
                  <a:pt x="785300" y="144625"/>
                </a:lnTo>
                <a:lnTo>
                  <a:pt x="733542" y="142870"/>
                </a:lnTo>
                <a:lnTo>
                  <a:pt x="682847" y="141446"/>
                </a:lnTo>
                <a:lnTo>
                  <a:pt x="632187" y="140486"/>
                </a:lnTo>
                <a:lnTo>
                  <a:pt x="580536" y="140124"/>
                </a:lnTo>
                <a:lnTo>
                  <a:pt x="526867" y="140495"/>
                </a:lnTo>
                <a:lnTo>
                  <a:pt x="470153" y="141732"/>
                </a:lnTo>
                <a:lnTo>
                  <a:pt x="418868" y="139884"/>
                </a:lnTo>
                <a:lnTo>
                  <a:pt x="369484" y="138659"/>
                </a:lnTo>
                <a:lnTo>
                  <a:pt x="320978" y="139043"/>
                </a:lnTo>
                <a:lnTo>
                  <a:pt x="272326" y="142024"/>
                </a:lnTo>
                <a:lnTo>
                  <a:pt x="222503" y="148590"/>
                </a:lnTo>
                <a:lnTo>
                  <a:pt x="185249" y="147089"/>
                </a:lnTo>
                <a:lnTo>
                  <a:pt x="110740" y="144089"/>
                </a:lnTo>
                <a:lnTo>
                  <a:pt x="61448" y="139624"/>
                </a:lnTo>
                <a:lnTo>
                  <a:pt x="48517" y="130266"/>
                </a:lnTo>
                <a:lnTo>
                  <a:pt x="37337" y="123444"/>
                </a:lnTo>
                <a:lnTo>
                  <a:pt x="26360" y="119407"/>
                </a:lnTo>
                <a:lnTo>
                  <a:pt x="14097" y="115728"/>
                </a:lnTo>
                <a:lnTo>
                  <a:pt x="4119" y="113049"/>
                </a:lnTo>
                <a:lnTo>
                  <a:pt x="0" y="112014"/>
                </a:lnTo>
                <a:lnTo>
                  <a:pt x="3810" y="105156"/>
                </a:lnTo>
                <a:lnTo>
                  <a:pt x="9144" y="99822"/>
                </a:lnTo>
                <a:lnTo>
                  <a:pt x="12953" y="92964"/>
                </a:lnTo>
                <a:lnTo>
                  <a:pt x="15490" y="82950"/>
                </a:lnTo>
                <a:lnTo>
                  <a:pt x="16668" y="72294"/>
                </a:lnTo>
                <a:lnTo>
                  <a:pt x="18847" y="62638"/>
                </a:lnTo>
                <a:lnTo>
                  <a:pt x="24384" y="55625"/>
                </a:lnTo>
                <a:lnTo>
                  <a:pt x="48648" y="39540"/>
                </a:lnTo>
                <a:lnTo>
                  <a:pt x="72199" y="23526"/>
                </a:lnTo>
                <a:lnTo>
                  <a:pt x="96607" y="9655"/>
                </a:lnTo>
                <a:lnTo>
                  <a:pt x="123444" y="0"/>
                </a:lnTo>
                <a:lnTo>
                  <a:pt x="169299" y="1204"/>
                </a:lnTo>
                <a:lnTo>
                  <a:pt x="209827" y="2282"/>
                </a:lnTo>
                <a:lnTo>
                  <a:pt x="245520" y="3236"/>
                </a:lnTo>
                <a:lnTo>
                  <a:pt x="276872" y="4070"/>
                </a:lnTo>
                <a:lnTo>
                  <a:pt x="328519" y="5399"/>
                </a:lnTo>
                <a:lnTo>
                  <a:pt x="368710" y="6302"/>
                </a:lnTo>
                <a:lnTo>
                  <a:pt x="416138" y="6929"/>
                </a:lnTo>
                <a:lnTo>
                  <a:pt x="430489" y="6961"/>
                </a:lnTo>
                <a:lnTo>
                  <a:pt x="444932" y="6912"/>
                </a:lnTo>
                <a:lnTo>
                  <a:pt x="493739" y="6316"/>
                </a:lnTo>
                <a:lnTo>
                  <a:pt x="535770" y="5588"/>
                </a:lnTo>
                <a:lnTo>
                  <a:pt x="561111" y="5137"/>
                </a:lnTo>
                <a:lnTo>
                  <a:pt x="589993" y="4634"/>
                </a:lnTo>
                <a:lnTo>
                  <a:pt x="660349" y="3487"/>
                </a:lnTo>
                <a:lnTo>
                  <a:pt x="702809" y="2852"/>
                </a:lnTo>
                <a:lnTo>
                  <a:pt x="750780" y="2182"/>
                </a:lnTo>
                <a:lnTo>
                  <a:pt x="804755" y="1480"/>
                </a:lnTo>
                <a:lnTo>
                  <a:pt x="865226" y="751"/>
                </a:lnTo>
                <a:lnTo>
                  <a:pt x="932688" y="0"/>
                </a:lnTo>
                <a:close/>
              </a:path>
            </a:pathLst>
          </a:custGeom>
          <a:ln w="19050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90700" y="4006596"/>
            <a:ext cx="2533650" cy="200025"/>
          </a:xfrm>
          <a:prstGeom prst="rect">
            <a:avLst/>
          </a:prstGeom>
          <a:ln w="3175">
            <a:solidFill>
              <a:srgbClr val="FFCF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Male </a:t>
            </a:r>
            <a:r>
              <a:rPr dirty="0" sz="1000">
                <a:latin typeface="Tahoma"/>
                <a:cs typeface="Tahoma"/>
              </a:rPr>
              <a:t>| </a:t>
            </a:r>
            <a:r>
              <a:rPr dirty="0" sz="1000" spc="-5">
                <a:solidFill>
                  <a:srgbClr val="FFCF01"/>
                </a:solidFill>
                <a:latin typeface="Tahoma"/>
                <a:cs typeface="Tahoma"/>
              </a:rPr>
              <a:t>Poor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0.4654 </a:t>
            </a:r>
            <a:r>
              <a:rPr dirty="0" sz="1000">
                <a:latin typeface="Tahoma"/>
                <a:cs typeface="Tahoma"/>
              </a:rPr>
              <a:t>/ </a:t>
            </a:r>
            <a:r>
              <a:rPr dirty="0" sz="1000" spc="-5">
                <a:latin typeface="Tahoma"/>
                <a:cs typeface="Tahoma"/>
              </a:rPr>
              <a:t>0.7604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0.612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2202942"/>
            <a:ext cx="1828164" cy="203835"/>
          </a:xfrm>
          <a:custGeom>
            <a:avLst/>
            <a:gdLst/>
            <a:ahLst/>
            <a:cxnLst/>
            <a:rect l="l" t="t" r="r" b="b"/>
            <a:pathLst>
              <a:path w="1828164" h="203835">
                <a:moveTo>
                  <a:pt x="951738" y="0"/>
                </a:moveTo>
                <a:lnTo>
                  <a:pt x="1002363" y="5226"/>
                </a:lnTo>
                <a:lnTo>
                  <a:pt x="1052702" y="11525"/>
                </a:lnTo>
                <a:lnTo>
                  <a:pt x="1103042" y="18538"/>
                </a:lnTo>
                <a:lnTo>
                  <a:pt x="1153667" y="25907"/>
                </a:lnTo>
                <a:lnTo>
                  <a:pt x="1173108" y="25050"/>
                </a:lnTo>
                <a:lnTo>
                  <a:pt x="1204364" y="23062"/>
                </a:lnTo>
                <a:lnTo>
                  <a:pt x="1245533" y="20327"/>
                </a:lnTo>
                <a:lnTo>
                  <a:pt x="1294715" y="17230"/>
                </a:lnTo>
                <a:lnTo>
                  <a:pt x="1350009" y="14157"/>
                </a:lnTo>
                <a:lnTo>
                  <a:pt x="1409513" y="11492"/>
                </a:lnTo>
                <a:lnTo>
                  <a:pt x="1471326" y="9620"/>
                </a:lnTo>
                <a:lnTo>
                  <a:pt x="1533548" y="8926"/>
                </a:lnTo>
                <a:lnTo>
                  <a:pt x="1594277" y="9795"/>
                </a:lnTo>
                <a:lnTo>
                  <a:pt x="1651611" y="12611"/>
                </a:lnTo>
                <a:lnTo>
                  <a:pt x="1703651" y="17761"/>
                </a:lnTo>
                <a:lnTo>
                  <a:pt x="1748494" y="25628"/>
                </a:lnTo>
                <a:lnTo>
                  <a:pt x="1808988" y="51053"/>
                </a:lnTo>
                <a:lnTo>
                  <a:pt x="1812512" y="57233"/>
                </a:lnTo>
                <a:lnTo>
                  <a:pt x="1816036" y="63341"/>
                </a:lnTo>
                <a:lnTo>
                  <a:pt x="1819275" y="69592"/>
                </a:lnTo>
                <a:lnTo>
                  <a:pt x="1821941" y="76200"/>
                </a:lnTo>
                <a:lnTo>
                  <a:pt x="1824608" y="82284"/>
                </a:lnTo>
                <a:lnTo>
                  <a:pt x="1826704" y="88868"/>
                </a:lnTo>
                <a:lnTo>
                  <a:pt x="1827942" y="95595"/>
                </a:lnTo>
                <a:lnTo>
                  <a:pt x="1828038" y="102107"/>
                </a:lnTo>
                <a:lnTo>
                  <a:pt x="1820644" y="139838"/>
                </a:lnTo>
                <a:lnTo>
                  <a:pt x="1807178" y="158210"/>
                </a:lnTo>
                <a:lnTo>
                  <a:pt x="1786997" y="167580"/>
                </a:lnTo>
                <a:lnTo>
                  <a:pt x="1759458" y="178307"/>
                </a:lnTo>
                <a:lnTo>
                  <a:pt x="1743467" y="185344"/>
                </a:lnTo>
                <a:lnTo>
                  <a:pt x="1727549" y="191738"/>
                </a:lnTo>
                <a:lnTo>
                  <a:pt x="1711773" y="197703"/>
                </a:lnTo>
                <a:lnTo>
                  <a:pt x="1696212" y="203453"/>
                </a:lnTo>
                <a:lnTo>
                  <a:pt x="1646721" y="199531"/>
                </a:lnTo>
                <a:lnTo>
                  <a:pt x="1598542" y="195890"/>
                </a:lnTo>
                <a:lnTo>
                  <a:pt x="1551234" y="192532"/>
                </a:lnTo>
                <a:lnTo>
                  <a:pt x="1504359" y="189455"/>
                </a:lnTo>
                <a:lnTo>
                  <a:pt x="1457478" y="186661"/>
                </a:lnTo>
                <a:lnTo>
                  <a:pt x="1410151" y="184150"/>
                </a:lnTo>
                <a:lnTo>
                  <a:pt x="1361940" y="181920"/>
                </a:lnTo>
                <a:lnTo>
                  <a:pt x="1312406" y="179973"/>
                </a:lnTo>
                <a:lnTo>
                  <a:pt x="1261110" y="178307"/>
                </a:lnTo>
                <a:lnTo>
                  <a:pt x="1211348" y="172681"/>
                </a:lnTo>
                <a:lnTo>
                  <a:pt x="1164768" y="168773"/>
                </a:lnTo>
                <a:lnTo>
                  <a:pt x="1119067" y="166841"/>
                </a:lnTo>
                <a:lnTo>
                  <a:pt x="1071938" y="167140"/>
                </a:lnTo>
                <a:lnTo>
                  <a:pt x="1021079" y="169925"/>
                </a:lnTo>
                <a:lnTo>
                  <a:pt x="994660" y="178272"/>
                </a:lnTo>
                <a:lnTo>
                  <a:pt x="968025" y="186404"/>
                </a:lnTo>
                <a:lnTo>
                  <a:pt x="941248" y="194679"/>
                </a:lnTo>
                <a:lnTo>
                  <a:pt x="914400" y="203453"/>
                </a:lnTo>
                <a:lnTo>
                  <a:pt x="862601" y="201134"/>
                </a:lnTo>
                <a:lnTo>
                  <a:pt x="813393" y="198840"/>
                </a:lnTo>
                <a:lnTo>
                  <a:pt x="766035" y="196708"/>
                </a:lnTo>
                <a:lnTo>
                  <a:pt x="719787" y="194878"/>
                </a:lnTo>
                <a:lnTo>
                  <a:pt x="673910" y="193487"/>
                </a:lnTo>
                <a:lnTo>
                  <a:pt x="627662" y="192673"/>
                </a:lnTo>
                <a:lnTo>
                  <a:pt x="580304" y="192573"/>
                </a:lnTo>
                <a:lnTo>
                  <a:pt x="531096" y="193327"/>
                </a:lnTo>
                <a:lnTo>
                  <a:pt x="479298" y="195072"/>
                </a:lnTo>
                <a:lnTo>
                  <a:pt x="427097" y="192286"/>
                </a:lnTo>
                <a:lnTo>
                  <a:pt x="376799" y="190341"/>
                </a:lnTo>
                <a:lnTo>
                  <a:pt x="327379" y="190628"/>
                </a:lnTo>
                <a:lnTo>
                  <a:pt x="277813" y="194535"/>
                </a:lnTo>
                <a:lnTo>
                  <a:pt x="227075" y="203453"/>
                </a:lnTo>
                <a:lnTo>
                  <a:pt x="189237" y="201394"/>
                </a:lnTo>
                <a:lnTo>
                  <a:pt x="113276" y="197560"/>
                </a:lnTo>
                <a:lnTo>
                  <a:pt x="62638" y="192000"/>
                </a:lnTo>
                <a:lnTo>
                  <a:pt x="49613" y="178998"/>
                </a:lnTo>
                <a:lnTo>
                  <a:pt x="38100" y="169925"/>
                </a:lnTo>
                <a:lnTo>
                  <a:pt x="27003" y="164091"/>
                </a:lnTo>
                <a:lnTo>
                  <a:pt x="14478" y="158686"/>
                </a:lnTo>
                <a:lnTo>
                  <a:pt x="4238" y="154709"/>
                </a:lnTo>
                <a:lnTo>
                  <a:pt x="0" y="153161"/>
                </a:lnTo>
                <a:lnTo>
                  <a:pt x="3202" y="146970"/>
                </a:lnTo>
                <a:lnTo>
                  <a:pt x="16763" y="99441"/>
                </a:lnTo>
                <a:lnTo>
                  <a:pt x="19169" y="86106"/>
                </a:lnTo>
                <a:lnTo>
                  <a:pt x="25146" y="76200"/>
                </a:lnTo>
                <a:lnTo>
                  <a:pt x="49982" y="54221"/>
                </a:lnTo>
                <a:lnTo>
                  <a:pt x="74104" y="32384"/>
                </a:lnTo>
                <a:lnTo>
                  <a:pt x="99083" y="13406"/>
                </a:lnTo>
                <a:lnTo>
                  <a:pt x="126491" y="0"/>
                </a:lnTo>
                <a:lnTo>
                  <a:pt x="173223" y="1609"/>
                </a:lnTo>
                <a:lnTo>
                  <a:pt x="214525" y="3054"/>
                </a:lnTo>
                <a:lnTo>
                  <a:pt x="250898" y="4339"/>
                </a:lnTo>
                <a:lnTo>
                  <a:pt x="282846" y="5470"/>
                </a:lnTo>
                <a:lnTo>
                  <a:pt x="310870" y="6451"/>
                </a:lnTo>
                <a:lnTo>
                  <a:pt x="357159" y="7983"/>
                </a:lnTo>
                <a:lnTo>
                  <a:pt x="409729" y="9279"/>
                </a:lnTo>
                <a:lnTo>
                  <a:pt x="439394" y="9532"/>
                </a:lnTo>
                <a:lnTo>
                  <a:pt x="454120" y="9490"/>
                </a:lnTo>
                <a:lnTo>
                  <a:pt x="503899" y="8748"/>
                </a:lnTo>
                <a:lnTo>
                  <a:pt x="546777" y="7789"/>
                </a:lnTo>
                <a:lnTo>
                  <a:pt x="572631" y="7184"/>
                </a:lnTo>
                <a:lnTo>
                  <a:pt x="602097" y="6503"/>
                </a:lnTo>
                <a:lnTo>
                  <a:pt x="673880" y="4931"/>
                </a:lnTo>
                <a:lnTo>
                  <a:pt x="717201" y="4049"/>
                </a:lnTo>
                <a:lnTo>
                  <a:pt x="766145" y="3110"/>
                </a:lnTo>
                <a:lnTo>
                  <a:pt x="821214" y="2119"/>
                </a:lnTo>
                <a:lnTo>
                  <a:pt x="882911" y="1081"/>
                </a:lnTo>
                <a:lnTo>
                  <a:pt x="951738" y="0"/>
                </a:lnTo>
                <a:close/>
              </a:path>
            </a:pathLst>
          </a:custGeom>
          <a:ln w="19050">
            <a:solidFill>
              <a:srgbClr val="048C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38500" y="2545842"/>
            <a:ext cx="1828164" cy="203835"/>
          </a:xfrm>
          <a:custGeom>
            <a:avLst/>
            <a:gdLst/>
            <a:ahLst/>
            <a:cxnLst/>
            <a:rect l="l" t="t" r="r" b="b"/>
            <a:pathLst>
              <a:path w="1828164" h="203835">
                <a:moveTo>
                  <a:pt x="951738" y="0"/>
                </a:moveTo>
                <a:lnTo>
                  <a:pt x="1002363" y="5226"/>
                </a:lnTo>
                <a:lnTo>
                  <a:pt x="1052702" y="11525"/>
                </a:lnTo>
                <a:lnTo>
                  <a:pt x="1103042" y="18538"/>
                </a:lnTo>
                <a:lnTo>
                  <a:pt x="1153667" y="25907"/>
                </a:lnTo>
                <a:lnTo>
                  <a:pt x="1173108" y="25050"/>
                </a:lnTo>
                <a:lnTo>
                  <a:pt x="1204364" y="23062"/>
                </a:lnTo>
                <a:lnTo>
                  <a:pt x="1245533" y="20327"/>
                </a:lnTo>
                <a:lnTo>
                  <a:pt x="1294715" y="17230"/>
                </a:lnTo>
                <a:lnTo>
                  <a:pt x="1350009" y="14157"/>
                </a:lnTo>
                <a:lnTo>
                  <a:pt x="1409513" y="11492"/>
                </a:lnTo>
                <a:lnTo>
                  <a:pt x="1471326" y="9620"/>
                </a:lnTo>
                <a:lnTo>
                  <a:pt x="1533548" y="8926"/>
                </a:lnTo>
                <a:lnTo>
                  <a:pt x="1594277" y="9795"/>
                </a:lnTo>
                <a:lnTo>
                  <a:pt x="1651611" y="12611"/>
                </a:lnTo>
                <a:lnTo>
                  <a:pt x="1703651" y="17761"/>
                </a:lnTo>
                <a:lnTo>
                  <a:pt x="1748494" y="25628"/>
                </a:lnTo>
                <a:lnTo>
                  <a:pt x="1808988" y="51053"/>
                </a:lnTo>
                <a:lnTo>
                  <a:pt x="1812512" y="57233"/>
                </a:lnTo>
                <a:lnTo>
                  <a:pt x="1816036" y="63341"/>
                </a:lnTo>
                <a:lnTo>
                  <a:pt x="1819275" y="69592"/>
                </a:lnTo>
                <a:lnTo>
                  <a:pt x="1821941" y="76200"/>
                </a:lnTo>
                <a:lnTo>
                  <a:pt x="1824608" y="82284"/>
                </a:lnTo>
                <a:lnTo>
                  <a:pt x="1826704" y="88868"/>
                </a:lnTo>
                <a:lnTo>
                  <a:pt x="1827942" y="95595"/>
                </a:lnTo>
                <a:lnTo>
                  <a:pt x="1828038" y="102107"/>
                </a:lnTo>
                <a:lnTo>
                  <a:pt x="1820644" y="139838"/>
                </a:lnTo>
                <a:lnTo>
                  <a:pt x="1807178" y="158210"/>
                </a:lnTo>
                <a:lnTo>
                  <a:pt x="1786997" y="167580"/>
                </a:lnTo>
                <a:lnTo>
                  <a:pt x="1759458" y="178307"/>
                </a:lnTo>
                <a:lnTo>
                  <a:pt x="1743467" y="185344"/>
                </a:lnTo>
                <a:lnTo>
                  <a:pt x="1727549" y="191738"/>
                </a:lnTo>
                <a:lnTo>
                  <a:pt x="1711773" y="197703"/>
                </a:lnTo>
                <a:lnTo>
                  <a:pt x="1696212" y="203453"/>
                </a:lnTo>
                <a:lnTo>
                  <a:pt x="1646721" y="199531"/>
                </a:lnTo>
                <a:lnTo>
                  <a:pt x="1598542" y="195890"/>
                </a:lnTo>
                <a:lnTo>
                  <a:pt x="1551234" y="192532"/>
                </a:lnTo>
                <a:lnTo>
                  <a:pt x="1504359" y="189455"/>
                </a:lnTo>
                <a:lnTo>
                  <a:pt x="1457478" y="186661"/>
                </a:lnTo>
                <a:lnTo>
                  <a:pt x="1410151" y="184150"/>
                </a:lnTo>
                <a:lnTo>
                  <a:pt x="1361940" y="181920"/>
                </a:lnTo>
                <a:lnTo>
                  <a:pt x="1312406" y="179973"/>
                </a:lnTo>
                <a:lnTo>
                  <a:pt x="1261110" y="178307"/>
                </a:lnTo>
                <a:lnTo>
                  <a:pt x="1211348" y="172681"/>
                </a:lnTo>
                <a:lnTo>
                  <a:pt x="1164768" y="168773"/>
                </a:lnTo>
                <a:lnTo>
                  <a:pt x="1119067" y="166841"/>
                </a:lnTo>
                <a:lnTo>
                  <a:pt x="1071938" y="167140"/>
                </a:lnTo>
                <a:lnTo>
                  <a:pt x="1021079" y="169925"/>
                </a:lnTo>
                <a:lnTo>
                  <a:pt x="994660" y="178272"/>
                </a:lnTo>
                <a:lnTo>
                  <a:pt x="968025" y="186404"/>
                </a:lnTo>
                <a:lnTo>
                  <a:pt x="941248" y="194679"/>
                </a:lnTo>
                <a:lnTo>
                  <a:pt x="914400" y="203453"/>
                </a:lnTo>
                <a:lnTo>
                  <a:pt x="862601" y="201134"/>
                </a:lnTo>
                <a:lnTo>
                  <a:pt x="813393" y="198840"/>
                </a:lnTo>
                <a:lnTo>
                  <a:pt x="766035" y="196708"/>
                </a:lnTo>
                <a:lnTo>
                  <a:pt x="719787" y="194878"/>
                </a:lnTo>
                <a:lnTo>
                  <a:pt x="673910" y="193487"/>
                </a:lnTo>
                <a:lnTo>
                  <a:pt x="627662" y="192673"/>
                </a:lnTo>
                <a:lnTo>
                  <a:pt x="580304" y="192573"/>
                </a:lnTo>
                <a:lnTo>
                  <a:pt x="531096" y="193327"/>
                </a:lnTo>
                <a:lnTo>
                  <a:pt x="479298" y="195072"/>
                </a:lnTo>
                <a:lnTo>
                  <a:pt x="427097" y="192286"/>
                </a:lnTo>
                <a:lnTo>
                  <a:pt x="376799" y="190341"/>
                </a:lnTo>
                <a:lnTo>
                  <a:pt x="327379" y="190628"/>
                </a:lnTo>
                <a:lnTo>
                  <a:pt x="277813" y="194535"/>
                </a:lnTo>
                <a:lnTo>
                  <a:pt x="227075" y="203453"/>
                </a:lnTo>
                <a:lnTo>
                  <a:pt x="189237" y="201394"/>
                </a:lnTo>
                <a:lnTo>
                  <a:pt x="113276" y="197560"/>
                </a:lnTo>
                <a:lnTo>
                  <a:pt x="62638" y="192000"/>
                </a:lnTo>
                <a:lnTo>
                  <a:pt x="49613" y="178998"/>
                </a:lnTo>
                <a:lnTo>
                  <a:pt x="38100" y="169925"/>
                </a:lnTo>
                <a:lnTo>
                  <a:pt x="27003" y="164091"/>
                </a:lnTo>
                <a:lnTo>
                  <a:pt x="14478" y="158686"/>
                </a:lnTo>
                <a:lnTo>
                  <a:pt x="4238" y="154709"/>
                </a:lnTo>
                <a:lnTo>
                  <a:pt x="0" y="153161"/>
                </a:lnTo>
                <a:lnTo>
                  <a:pt x="3202" y="146970"/>
                </a:lnTo>
                <a:lnTo>
                  <a:pt x="16763" y="99441"/>
                </a:lnTo>
                <a:lnTo>
                  <a:pt x="19169" y="86106"/>
                </a:lnTo>
                <a:lnTo>
                  <a:pt x="25146" y="76200"/>
                </a:lnTo>
                <a:lnTo>
                  <a:pt x="49982" y="54221"/>
                </a:lnTo>
                <a:lnTo>
                  <a:pt x="74104" y="32384"/>
                </a:lnTo>
                <a:lnTo>
                  <a:pt x="99083" y="13406"/>
                </a:lnTo>
                <a:lnTo>
                  <a:pt x="126491" y="0"/>
                </a:lnTo>
                <a:lnTo>
                  <a:pt x="173223" y="1609"/>
                </a:lnTo>
                <a:lnTo>
                  <a:pt x="214525" y="3054"/>
                </a:lnTo>
                <a:lnTo>
                  <a:pt x="250898" y="4339"/>
                </a:lnTo>
                <a:lnTo>
                  <a:pt x="282846" y="5470"/>
                </a:lnTo>
                <a:lnTo>
                  <a:pt x="310870" y="6451"/>
                </a:lnTo>
                <a:lnTo>
                  <a:pt x="357159" y="7983"/>
                </a:lnTo>
                <a:lnTo>
                  <a:pt x="409729" y="9279"/>
                </a:lnTo>
                <a:lnTo>
                  <a:pt x="439394" y="9532"/>
                </a:lnTo>
                <a:lnTo>
                  <a:pt x="454120" y="9490"/>
                </a:lnTo>
                <a:lnTo>
                  <a:pt x="503899" y="8748"/>
                </a:lnTo>
                <a:lnTo>
                  <a:pt x="546777" y="7789"/>
                </a:lnTo>
                <a:lnTo>
                  <a:pt x="572631" y="7184"/>
                </a:lnTo>
                <a:lnTo>
                  <a:pt x="602097" y="6503"/>
                </a:lnTo>
                <a:lnTo>
                  <a:pt x="673880" y="4931"/>
                </a:lnTo>
                <a:lnTo>
                  <a:pt x="717201" y="4049"/>
                </a:lnTo>
                <a:lnTo>
                  <a:pt x="766145" y="3110"/>
                </a:lnTo>
                <a:lnTo>
                  <a:pt x="821214" y="2119"/>
                </a:lnTo>
                <a:lnTo>
                  <a:pt x="882911" y="1081"/>
                </a:lnTo>
                <a:lnTo>
                  <a:pt x="951738" y="0"/>
                </a:lnTo>
                <a:close/>
              </a:path>
            </a:pathLst>
          </a:custGeom>
          <a:ln w="19050">
            <a:solidFill>
              <a:srgbClr val="048C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0220" y="5320252"/>
            <a:ext cx="4201795" cy="1758314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41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Inference is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big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deal</a:t>
            </a:r>
            <a:endParaRPr sz="2200">
              <a:latin typeface="Tahoma"/>
              <a:cs typeface="Tahoma"/>
            </a:endParaRPr>
          </a:p>
          <a:p>
            <a:pPr marL="171450" marR="329565" indent="-171450">
              <a:lnSpc>
                <a:spcPct val="100000"/>
              </a:lnSpc>
              <a:spcBef>
                <a:spcPts val="9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I’ve got this evidence. What’s the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chance  that this conclusion is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true?</a:t>
            </a:r>
            <a:endParaRPr sz="16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72110" algn="l"/>
              </a:tabLst>
            </a:pPr>
            <a:r>
              <a:rPr dirty="0" sz="1200" spc="-5">
                <a:latin typeface="Tahoma"/>
                <a:cs typeface="Tahoma"/>
              </a:rPr>
              <a:t>I’ve got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sore neck: how likely am I to have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meningitis?</a:t>
            </a:r>
            <a:endParaRPr sz="1200">
              <a:latin typeface="Tahoma"/>
              <a:cs typeface="Tahoma"/>
            </a:endParaRPr>
          </a:p>
          <a:p>
            <a:pPr lvl="1" marL="371475" marR="95250" indent="-143510">
              <a:lnSpc>
                <a:spcPct val="100000"/>
              </a:lnSpc>
              <a:spcBef>
                <a:spcPts val="290"/>
              </a:spcBef>
              <a:buChar char="•"/>
              <a:tabLst>
                <a:tab pos="372110" algn="l"/>
              </a:tabLst>
            </a:pPr>
            <a:r>
              <a:rPr dirty="0" sz="1200" spc="-5">
                <a:latin typeface="Tahoma"/>
                <a:cs typeface="Tahoma"/>
              </a:rPr>
              <a:t>I see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lights are out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it’s </a:t>
            </a:r>
            <a:r>
              <a:rPr dirty="0" sz="1200">
                <a:latin typeface="Tahoma"/>
                <a:cs typeface="Tahoma"/>
              </a:rPr>
              <a:t>9pm. </a:t>
            </a:r>
            <a:r>
              <a:rPr dirty="0" sz="1200" spc="-5">
                <a:latin typeface="Tahoma"/>
                <a:cs typeface="Tahoma"/>
              </a:rPr>
              <a:t>What’s the chance 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spouse is already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asleep?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49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038" y="1310130"/>
            <a:ext cx="27692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Inference is </a:t>
            </a:r>
            <a:r>
              <a:rPr dirty="0"/>
              <a:t>a </a:t>
            </a:r>
            <a:r>
              <a:rPr dirty="0" spc="-5"/>
              <a:t>big</a:t>
            </a:r>
            <a:r>
              <a:rPr dirty="0" spc="-65"/>
              <a:t> </a:t>
            </a:r>
            <a:r>
              <a:rPr dirty="0" spc="-5"/>
              <a:t>deal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767331"/>
            <a:ext cx="4214495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32956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I’ve got this evidence. What’s the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chance  that this conclusion is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true?</a:t>
            </a:r>
            <a:endParaRPr sz="16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Tahoma"/>
                <a:cs typeface="Tahoma"/>
              </a:rPr>
              <a:t>I’ve got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sore neck: how likely am I to have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meningitis?</a:t>
            </a:r>
            <a:endParaRPr sz="1200">
              <a:latin typeface="Tahoma"/>
              <a:cs typeface="Tahoma"/>
            </a:endParaRPr>
          </a:p>
          <a:p>
            <a:pPr lvl="1" marL="384175" marR="95250" indent="-143510">
              <a:lnSpc>
                <a:spcPct val="100000"/>
              </a:lnSpc>
              <a:spcBef>
                <a:spcPts val="290"/>
              </a:spcBef>
              <a:buChar char="•"/>
              <a:tabLst>
                <a:tab pos="384810" algn="l"/>
              </a:tabLst>
            </a:pPr>
            <a:r>
              <a:rPr dirty="0" sz="1200" spc="-5">
                <a:latin typeface="Tahoma"/>
                <a:cs typeface="Tahoma"/>
              </a:rPr>
              <a:t>I see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lights are out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it’s </a:t>
            </a:r>
            <a:r>
              <a:rPr dirty="0" sz="1200">
                <a:latin typeface="Tahoma"/>
                <a:cs typeface="Tahoma"/>
              </a:rPr>
              <a:t>9pm. </a:t>
            </a:r>
            <a:r>
              <a:rPr dirty="0" sz="1200" spc="-5">
                <a:latin typeface="Tahoma"/>
                <a:cs typeface="Tahoma"/>
              </a:rPr>
              <a:t>What’s the chance 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spouse is already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asleep?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320252"/>
            <a:ext cx="4201795" cy="287464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41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Inference is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big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deal</a:t>
            </a:r>
            <a:endParaRPr sz="2200">
              <a:latin typeface="Tahoma"/>
              <a:cs typeface="Tahoma"/>
            </a:endParaRPr>
          </a:p>
          <a:p>
            <a:pPr marL="171450" marR="329565" indent="-171450">
              <a:lnSpc>
                <a:spcPct val="100000"/>
              </a:lnSpc>
              <a:spcBef>
                <a:spcPts val="9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I’ve got this evidence. What’s the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chance  that this conclusion is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true?</a:t>
            </a:r>
            <a:endParaRPr sz="16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72110" algn="l"/>
              </a:tabLst>
            </a:pPr>
            <a:r>
              <a:rPr dirty="0" sz="1200" spc="-5">
                <a:latin typeface="Tahoma"/>
                <a:cs typeface="Tahoma"/>
              </a:rPr>
              <a:t>I’ve got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sore neck: how likely am I to have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meningitis?</a:t>
            </a:r>
            <a:endParaRPr sz="1200">
              <a:latin typeface="Tahoma"/>
              <a:cs typeface="Tahoma"/>
            </a:endParaRPr>
          </a:p>
          <a:p>
            <a:pPr lvl="1" marL="371475" marR="95250" indent="-143510">
              <a:lnSpc>
                <a:spcPct val="100000"/>
              </a:lnSpc>
              <a:spcBef>
                <a:spcPts val="290"/>
              </a:spcBef>
              <a:buChar char="•"/>
              <a:tabLst>
                <a:tab pos="372110" algn="l"/>
              </a:tabLst>
            </a:pPr>
            <a:r>
              <a:rPr dirty="0" sz="1200" spc="-5">
                <a:latin typeface="Tahoma"/>
                <a:cs typeface="Tahoma"/>
              </a:rPr>
              <a:t>I see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lights are out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it’s </a:t>
            </a:r>
            <a:r>
              <a:rPr dirty="0" sz="1200">
                <a:latin typeface="Tahoma"/>
                <a:cs typeface="Tahoma"/>
              </a:rPr>
              <a:t>9pm. </a:t>
            </a:r>
            <a:r>
              <a:rPr dirty="0" sz="1200" spc="-5">
                <a:latin typeface="Tahoma"/>
                <a:cs typeface="Tahoma"/>
              </a:rPr>
              <a:t>What’s the chance 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spouse is already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asleep?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71450" marR="142875" indent="-171450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There’s a thriving set of industries growing based  around Bayesian Inference. Highlights </a:t>
            </a:r>
            <a:r>
              <a:rPr dirty="0" sz="1400">
                <a:latin typeface="Tahoma"/>
                <a:cs typeface="Tahoma"/>
              </a:rPr>
              <a:t>are:  </a:t>
            </a:r>
            <a:r>
              <a:rPr dirty="0" sz="1400" spc="-5">
                <a:latin typeface="Tahoma"/>
                <a:cs typeface="Tahoma"/>
              </a:rPr>
              <a:t>Medicine, Pharma, Help Desk Support, Engine  Fault Diagnosis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794" marR="5080" indent="-101473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Where do Joint Distributions  come</a:t>
            </a:r>
            <a:r>
              <a:rPr dirty="0" spc="-15"/>
              <a:t> </a:t>
            </a:r>
            <a:r>
              <a:rPr dirty="0" spc="-5"/>
              <a:t>from?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872021"/>
            <a:ext cx="3865879" cy="85344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Idea One: Expert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Humans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Idea Two: Simpler probabilistic facts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  </a:t>
            </a:r>
            <a:r>
              <a:rPr dirty="0" sz="1600" spc="-5">
                <a:latin typeface="Tahoma"/>
                <a:cs typeface="Tahoma"/>
              </a:rPr>
              <a:t>some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algebra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20" y="2664506"/>
            <a:ext cx="2242185" cy="4629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Example: Suppose you</a:t>
            </a:r>
            <a:r>
              <a:rPr dirty="0" sz="1000" spc="-2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knew</a:t>
            </a:r>
            <a:endParaRPr sz="1000">
              <a:latin typeface="Tahoma"/>
              <a:cs typeface="Tahoma"/>
            </a:endParaRPr>
          </a:p>
          <a:p>
            <a:pPr marL="431165">
              <a:lnSpc>
                <a:spcPct val="100000"/>
              </a:lnSpc>
              <a:spcBef>
                <a:spcPts val="520"/>
              </a:spcBef>
              <a:tabLst>
                <a:tab pos="1345565" algn="l"/>
              </a:tabLst>
            </a:pP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">
                <a:latin typeface="Tahoma"/>
                <a:cs typeface="Tahoma"/>
              </a:rPr>
              <a:t> 0.7	P(C|A^B)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014" y="3101597"/>
            <a:ext cx="10007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P(C|A^~B)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6618" y="3253997"/>
            <a:ext cx="19151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000" spc="-5">
                <a:latin typeface="Tahoma"/>
                <a:cs typeface="Tahoma"/>
              </a:rPr>
              <a:t>P(B|A)</a:t>
            </a:r>
            <a:r>
              <a:rPr dirty="0" sz="1000">
                <a:latin typeface="Tahoma"/>
                <a:cs typeface="Tahoma"/>
              </a:rPr>
              <a:t> =</a:t>
            </a:r>
            <a:r>
              <a:rPr dirty="0" sz="1000" spc="-5">
                <a:latin typeface="Tahoma"/>
                <a:cs typeface="Tahoma"/>
              </a:rPr>
              <a:t> 0.2	P(C|~A^B)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6618" y="3406397"/>
            <a:ext cx="20072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P(B|~A)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0.1 P(C|~A^~B)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899" y="3066539"/>
            <a:ext cx="156781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Then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you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can</a:t>
            </a:r>
            <a:r>
              <a:rPr dirty="0" sz="1000" spc="-7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automatically 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compute the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JD using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the  chain</a:t>
            </a:r>
            <a:r>
              <a:rPr dirty="0" sz="1000" spc="-1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5990" y="3866636"/>
            <a:ext cx="2212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862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P(A=x </a:t>
            </a:r>
            <a:r>
              <a:rPr dirty="0" sz="1000">
                <a:latin typeface="Tahoma"/>
                <a:cs typeface="Tahoma"/>
              </a:rPr>
              <a:t>^ </a:t>
            </a:r>
            <a:r>
              <a:rPr dirty="0" sz="1000" spc="-5">
                <a:latin typeface="Tahoma"/>
                <a:cs typeface="Tahoma"/>
              </a:rPr>
              <a:t>B=y </a:t>
            </a:r>
            <a:r>
              <a:rPr dirty="0" sz="1000">
                <a:latin typeface="Tahoma"/>
                <a:cs typeface="Tahoma"/>
              </a:rPr>
              <a:t>^ </a:t>
            </a:r>
            <a:r>
              <a:rPr dirty="0" sz="1000" spc="-5">
                <a:latin typeface="Tahoma"/>
                <a:cs typeface="Tahoma"/>
              </a:rPr>
              <a:t>C=z) </a:t>
            </a:r>
            <a:r>
              <a:rPr dirty="0" sz="1000">
                <a:latin typeface="Tahoma"/>
                <a:cs typeface="Tahoma"/>
              </a:rPr>
              <a:t>=  </a:t>
            </a:r>
            <a:r>
              <a:rPr dirty="0" sz="1000" spc="-5">
                <a:latin typeface="Tahoma"/>
                <a:cs typeface="Tahoma"/>
              </a:rPr>
              <a:t>P(C=z|A=x^ B=y) P(B=y|A=x)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P(A=x)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9707" y="3714237"/>
            <a:ext cx="10820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In another</a:t>
            </a:r>
            <a:r>
              <a:rPr dirty="0" sz="1000" spc="-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lecture: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Bayes Nets,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systematic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way to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do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this.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7520" y="5342636"/>
            <a:ext cx="3856990" cy="102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0965" marR="5080" indent="-101473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Where do Joint Distributions  come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from?</a:t>
            </a:r>
            <a:endParaRPr sz="22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Idea </a:t>
            </a:r>
            <a:r>
              <a:rPr dirty="0" sz="1600" spc="-5">
                <a:latin typeface="Tahoma"/>
                <a:cs typeface="Tahoma"/>
              </a:rPr>
              <a:t>Three: Learn </a:t>
            </a:r>
            <a:r>
              <a:rPr dirty="0" sz="1600">
                <a:latin typeface="Tahoma"/>
                <a:cs typeface="Tahoma"/>
              </a:rPr>
              <a:t>them from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data!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4720" y="7253730"/>
            <a:ext cx="364236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Prepare to see one of the most impressive learning  algorithms </a:t>
            </a:r>
            <a:r>
              <a:rPr dirty="0" sz="1200">
                <a:latin typeface="Tahoma"/>
                <a:cs typeface="Tahoma"/>
              </a:rPr>
              <a:t>you’ll </a:t>
            </a:r>
            <a:r>
              <a:rPr dirty="0" sz="1200" spc="-5">
                <a:latin typeface="Tahoma"/>
                <a:cs typeface="Tahoma"/>
              </a:rPr>
              <a:t>come across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entire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course….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9950" y="1500630"/>
            <a:ext cx="34156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Learning </a:t>
            </a:r>
            <a:r>
              <a:rPr dirty="0"/>
              <a:t>a </a:t>
            </a:r>
            <a:r>
              <a:rPr dirty="0" spc="-5"/>
              <a:t>joint</a:t>
            </a:r>
            <a:r>
              <a:rPr dirty="0" spc="-65"/>
              <a:t> </a:t>
            </a:r>
            <a:r>
              <a:rPr dirty="0" spc="-5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1958593"/>
            <a:ext cx="15887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Build </a:t>
            </a:r>
            <a:r>
              <a:rPr dirty="0" sz="1000">
                <a:latin typeface="Tahoma"/>
                <a:cs typeface="Tahoma"/>
              </a:rPr>
              <a:t>a JD </a:t>
            </a:r>
            <a:r>
              <a:rPr dirty="0" sz="1000" spc="-5">
                <a:latin typeface="Tahoma"/>
                <a:cs typeface="Tahoma"/>
              </a:rPr>
              <a:t>table for your  </a:t>
            </a:r>
            <a:r>
              <a:rPr dirty="0" sz="1000">
                <a:latin typeface="Tahoma"/>
                <a:cs typeface="Tahoma"/>
              </a:rPr>
              <a:t>attributes in which the  probabilities are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unspecified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014" y="1958593"/>
            <a:ext cx="13728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fill in </a:t>
            </a:r>
            <a:r>
              <a:rPr dirty="0" sz="1000" spc="-5">
                <a:latin typeface="Tahoma"/>
                <a:cs typeface="Tahoma"/>
              </a:rPr>
              <a:t>each </a:t>
            </a:r>
            <a:r>
              <a:rPr dirty="0" sz="1000">
                <a:latin typeface="Tahoma"/>
                <a:cs typeface="Tahoma"/>
              </a:rPr>
              <a:t>row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7220" y="2490216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 h="0">
                <a:moveTo>
                  <a:pt x="0" y="0"/>
                </a:moveTo>
                <a:lnTo>
                  <a:pt x="1405127" y="0"/>
                </a:lnTo>
              </a:path>
            </a:pathLst>
          </a:custGeom>
          <a:ln w="6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26717" y="2482017"/>
            <a:ext cx="141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5">
                <a:latin typeface="Times New Roman"/>
                <a:cs typeface="Times New Roman"/>
              </a:rPr>
              <a:t>total </a:t>
            </a:r>
            <a:r>
              <a:rPr dirty="0" sz="1150" spc="10">
                <a:latin typeface="Times New Roman"/>
                <a:cs typeface="Times New Roman"/>
              </a:rPr>
              <a:t>number </a:t>
            </a:r>
            <a:r>
              <a:rPr dirty="0" sz="1150" spc="5">
                <a:latin typeface="Times New Roman"/>
                <a:cs typeface="Times New Roman"/>
              </a:rPr>
              <a:t>of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records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251" y="2272464"/>
            <a:ext cx="130492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5">
                <a:latin typeface="Times New Roman"/>
                <a:cs typeface="Times New Roman"/>
              </a:rPr>
              <a:t>records matching</a:t>
            </a:r>
            <a:r>
              <a:rPr dirty="0" sz="1150" spc="-16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row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9344" y="2366194"/>
            <a:ext cx="62992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150" spc="-30" i="1">
                <a:latin typeface="Times New Roman"/>
                <a:cs typeface="Times New Roman"/>
              </a:rPr>
              <a:t>P</a:t>
            </a:r>
            <a:r>
              <a:rPr dirty="0" baseline="14492" sz="1725" spc="-44">
                <a:latin typeface="Times New Roman"/>
                <a:cs typeface="Times New Roman"/>
              </a:rPr>
              <a:t>ˆ</a:t>
            </a:r>
            <a:r>
              <a:rPr dirty="0" sz="1150" spc="-30">
                <a:latin typeface="Times New Roman"/>
                <a:cs typeface="Times New Roman"/>
              </a:rPr>
              <a:t>(row)</a:t>
            </a:r>
            <a:r>
              <a:rPr dirty="0" sz="1150" spc="-6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</a:t>
            </a:r>
            <a:endParaRPr sz="1150">
              <a:latin typeface="Symbol"/>
              <a:cs typeface="Symbo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45456" y="2513552"/>
          <a:ext cx="1621790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1676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?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221956" y="2780252"/>
          <a:ext cx="1621790" cy="136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1676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Prob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0.30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8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0.05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82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600" spc="-5" b="1">
                          <a:solidFill>
                            <a:srgbClr val="33339A"/>
                          </a:solidFill>
                          <a:latin typeface="Tahoma"/>
                          <a:cs typeface="Tahoma"/>
                        </a:rPr>
                        <a:t>0.25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0.10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20900" y="4019042"/>
            <a:ext cx="17691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Fraction of all records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in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which 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and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B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are True but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C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is</a:t>
            </a:r>
            <a:r>
              <a:rPr dirty="0" sz="1000" spc="-8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False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28109" y="3962400"/>
            <a:ext cx="1583055" cy="323850"/>
          </a:xfrm>
          <a:custGeom>
            <a:avLst/>
            <a:gdLst/>
            <a:ahLst/>
            <a:cxnLst/>
            <a:rect l="l" t="t" r="r" b="b"/>
            <a:pathLst>
              <a:path w="1583054" h="323850">
                <a:moveTo>
                  <a:pt x="1524" y="301751"/>
                </a:moveTo>
                <a:lnTo>
                  <a:pt x="51406" y="319579"/>
                </a:lnTo>
                <a:lnTo>
                  <a:pt x="103295" y="322000"/>
                </a:lnTo>
                <a:lnTo>
                  <a:pt x="155481" y="323097"/>
                </a:lnTo>
                <a:lnTo>
                  <a:pt x="207778" y="323236"/>
                </a:lnTo>
                <a:lnTo>
                  <a:pt x="673622" y="321238"/>
                </a:lnTo>
                <a:lnTo>
                  <a:pt x="724029" y="320218"/>
                </a:lnTo>
                <a:lnTo>
                  <a:pt x="774429" y="318134"/>
                </a:lnTo>
                <a:lnTo>
                  <a:pt x="824717" y="314620"/>
                </a:lnTo>
                <a:lnTo>
                  <a:pt x="874785" y="309306"/>
                </a:lnTo>
                <a:lnTo>
                  <a:pt x="875675" y="309172"/>
                </a:lnTo>
                <a:lnTo>
                  <a:pt x="246148" y="309172"/>
                </a:lnTo>
                <a:lnTo>
                  <a:pt x="197177" y="309140"/>
                </a:lnTo>
                <a:lnTo>
                  <a:pt x="148224" y="308543"/>
                </a:lnTo>
                <a:lnTo>
                  <a:pt x="99294" y="307220"/>
                </a:lnTo>
                <a:lnTo>
                  <a:pt x="50392" y="305009"/>
                </a:lnTo>
                <a:lnTo>
                  <a:pt x="1524" y="301751"/>
                </a:lnTo>
                <a:close/>
              </a:path>
              <a:path w="1583054" h="323850">
                <a:moveTo>
                  <a:pt x="669357" y="321266"/>
                </a:moveTo>
                <a:lnTo>
                  <a:pt x="415286" y="321266"/>
                </a:lnTo>
                <a:lnTo>
                  <a:pt x="571326" y="321855"/>
                </a:lnTo>
                <a:lnTo>
                  <a:pt x="669357" y="321266"/>
                </a:lnTo>
                <a:close/>
              </a:path>
              <a:path w="1583054" h="323850">
                <a:moveTo>
                  <a:pt x="491096" y="306486"/>
                </a:moveTo>
                <a:lnTo>
                  <a:pt x="246148" y="309172"/>
                </a:lnTo>
                <a:lnTo>
                  <a:pt x="875675" y="309172"/>
                </a:lnTo>
                <a:lnTo>
                  <a:pt x="889550" y="307086"/>
                </a:lnTo>
                <a:lnTo>
                  <a:pt x="589026" y="307086"/>
                </a:lnTo>
                <a:lnTo>
                  <a:pt x="540069" y="306505"/>
                </a:lnTo>
                <a:lnTo>
                  <a:pt x="491096" y="306486"/>
                </a:lnTo>
                <a:close/>
              </a:path>
              <a:path w="1583054" h="323850">
                <a:moveTo>
                  <a:pt x="1018332" y="265298"/>
                </a:moveTo>
                <a:lnTo>
                  <a:pt x="971646" y="277714"/>
                </a:lnTo>
                <a:lnTo>
                  <a:pt x="924410" y="287464"/>
                </a:lnTo>
                <a:lnTo>
                  <a:pt x="877059" y="294775"/>
                </a:lnTo>
                <a:lnTo>
                  <a:pt x="829566" y="299999"/>
                </a:lnTo>
                <a:lnTo>
                  <a:pt x="781903" y="303486"/>
                </a:lnTo>
                <a:lnTo>
                  <a:pt x="734045" y="305587"/>
                </a:lnTo>
                <a:lnTo>
                  <a:pt x="685964" y="306653"/>
                </a:lnTo>
                <a:lnTo>
                  <a:pt x="589026" y="307086"/>
                </a:lnTo>
                <a:lnTo>
                  <a:pt x="889550" y="307086"/>
                </a:lnTo>
                <a:lnTo>
                  <a:pt x="924526" y="301825"/>
                </a:lnTo>
                <a:lnTo>
                  <a:pt x="973835" y="291810"/>
                </a:lnTo>
                <a:lnTo>
                  <a:pt x="1022603" y="278891"/>
                </a:lnTo>
                <a:lnTo>
                  <a:pt x="1023365" y="278891"/>
                </a:lnTo>
                <a:lnTo>
                  <a:pt x="1024127" y="278129"/>
                </a:lnTo>
                <a:lnTo>
                  <a:pt x="1024889" y="278129"/>
                </a:lnTo>
                <a:lnTo>
                  <a:pt x="1045290" y="265938"/>
                </a:lnTo>
                <a:lnTo>
                  <a:pt x="1017269" y="265938"/>
                </a:lnTo>
                <a:lnTo>
                  <a:pt x="1018332" y="265298"/>
                </a:lnTo>
                <a:close/>
              </a:path>
              <a:path w="1583054" h="323850">
                <a:moveTo>
                  <a:pt x="1018793" y="265175"/>
                </a:moveTo>
                <a:lnTo>
                  <a:pt x="1018332" y="265298"/>
                </a:lnTo>
                <a:lnTo>
                  <a:pt x="1017269" y="265938"/>
                </a:lnTo>
                <a:lnTo>
                  <a:pt x="1018793" y="265175"/>
                </a:lnTo>
                <a:close/>
              </a:path>
              <a:path w="1583054" h="323850">
                <a:moveTo>
                  <a:pt x="1046565" y="265175"/>
                </a:moveTo>
                <a:lnTo>
                  <a:pt x="1018793" y="265175"/>
                </a:lnTo>
                <a:lnTo>
                  <a:pt x="1017269" y="265938"/>
                </a:lnTo>
                <a:lnTo>
                  <a:pt x="1045290" y="265938"/>
                </a:lnTo>
                <a:lnTo>
                  <a:pt x="1046565" y="265175"/>
                </a:lnTo>
                <a:close/>
              </a:path>
              <a:path w="1583054" h="323850">
                <a:moveTo>
                  <a:pt x="1284029" y="141978"/>
                </a:moveTo>
                <a:lnTo>
                  <a:pt x="1261763" y="149810"/>
                </a:lnTo>
                <a:lnTo>
                  <a:pt x="1237921" y="159262"/>
                </a:lnTo>
                <a:lnTo>
                  <a:pt x="1214625" y="169855"/>
                </a:lnTo>
                <a:lnTo>
                  <a:pt x="1193291" y="181355"/>
                </a:lnTo>
                <a:lnTo>
                  <a:pt x="1182144" y="186816"/>
                </a:lnTo>
                <a:lnTo>
                  <a:pt x="1171694" y="193767"/>
                </a:lnTo>
                <a:lnTo>
                  <a:pt x="1160993" y="200036"/>
                </a:lnTo>
                <a:lnTo>
                  <a:pt x="1149095" y="203453"/>
                </a:lnTo>
                <a:lnTo>
                  <a:pt x="1117396" y="214901"/>
                </a:lnTo>
                <a:lnTo>
                  <a:pt x="1081058" y="230890"/>
                </a:lnTo>
                <a:lnTo>
                  <a:pt x="1045783" y="248782"/>
                </a:lnTo>
                <a:lnTo>
                  <a:pt x="1018332" y="265298"/>
                </a:lnTo>
                <a:lnTo>
                  <a:pt x="1018793" y="265175"/>
                </a:lnTo>
                <a:lnTo>
                  <a:pt x="1046565" y="265175"/>
                </a:lnTo>
                <a:lnTo>
                  <a:pt x="1053288" y="261158"/>
                </a:lnTo>
                <a:lnTo>
                  <a:pt x="1089083" y="243006"/>
                </a:lnTo>
                <a:lnTo>
                  <a:pt x="1125929" y="226986"/>
                </a:lnTo>
                <a:lnTo>
                  <a:pt x="1157477" y="216408"/>
                </a:lnTo>
                <a:lnTo>
                  <a:pt x="1171274" y="210781"/>
                </a:lnTo>
                <a:lnTo>
                  <a:pt x="1185352" y="202387"/>
                </a:lnTo>
                <a:lnTo>
                  <a:pt x="1199781" y="193383"/>
                </a:lnTo>
                <a:lnTo>
                  <a:pt x="1214627" y="185927"/>
                </a:lnTo>
                <a:lnTo>
                  <a:pt x="1232741" y="177437"/>
                </a:lnTo>
                <a:lnTo>
                  <a:pt x="1251523" y="169225"/>
                </a:lnTo>
                <a:lnTo>
                  <a:pt x="1270526" y="161555"/>
                </a:lnTo>
                <a:lnTo>
                  <a:pt x="1289303" y="154686"/>
                </a:lnTo>
                <a:lnTo>
                  <a:pt x="1290065" y="154686"/>
                </a:lnTo>
                <a:lnTo>
                  <a:pt x="1290827" y="153924"/>
                </a:lnTo>
                <a:lnTo>
                  <a:pt x="1309700" y="142494"/>
                </a:lnTo>
                <a:lnTo>
                  <a:pt x="1283207" y="142494"/>
                </a:lnTo>
                <a:lnTo>
                  <a:pt x="1284029" y="141978"/>
                </a:lnTo>
                <a:close/>
              </a:path>
              <a:path w="1583054" h="323850">
                <a:moveTo>
                  <a:pt x="1284731" y="141732"/>
                </a:moveTo>
                <a:lnTo>
                  <a:pt x="1284029" y="141978"/>
                </a:lnTo>
                <a:lnTo>
                  <a:pt x="1283207" y="142494"/>
                </a:lnTo>
                <a:lnTo>
                  <a:pt x="1284731" y="141732"/>
                </a:lnTo>
                <a:close/>
              </a:path>
              <a:path w="1583054" h="323850">
                <a:moveTo>
                  <a:pt x="1310959" y="141732"/>
                </a:moveTo>
                <a:lnTo>
                  <a:pt x="1284731" y="141732"/>
                </a:lnTo>
                <a:lnTo>
                  <a:pt x="1283207" y="142494"/>
                </a:lnTo>
                <a:lnTo>
                  <a:pt x="1309700" y="142494"/>
                </a:lnTo>
                <a:lnTo>
                  <a:pt x="1310959" y="141732"/>
                </a:lnTo>
                <a:close/>
              </a:path>
              <a:path w="1583054" h="323850">
                <a:moveTo>
                  <a:pt x="1450039" y="61270"/>
                </a:moveTo>
                <a:lnTo>
                  <a:pt x="1406928" y="77807"/>
                </a:lnTo>
                <a:lnTo>
                  <a:pt x="1364365" y="96278"/>
                </a:lnTo>
                <a:lnTo>
                  <a:pt x="1323133" y="117474"/>
                </a:lnTo>
                <a:lnTo>
                  <a:pt x="1284029" y="141978"/>
                </a:lnTo>
                <a:lnTo>
                  <a:pt x="1284731" y="141732"/>
                </a:lnTo>
                <a:lnTo>
                  <a:pt x="1310959" y="141732"/>
                </a:lnTo>
                <a:lnTo>
                  <a:pt x="1329648" y="130413"/>
                </a:lnTo>
                <a:lnTo>
                  <a:pt x="1370980" y="109075"/>
                </a:lnTo>
                <a:lnTo>
                  <a:pt x="1413575" y="90349"/>
                </a:lnTo>
                <a:lnTo>
                  <a:pt x="1456181" y="74675"/>
                </a:lnTo>
                <a:lnTo>
                  <a:pt x="1456943" y="73913"/>
                </a:lnTo>
                <a:lnTo>
                  <a:pt x="1457705" y="73913"/>
                </a:lnTo>
                <a:lnTo>
                  <a:pt x="1476438" y="61722"/>
                </a:lnTo>
                <a:lnTo>
                  <a:pt x="1449324" y="61722"/>
                </a:lnTo>
                <a:lnTo>
                  <a:pt x="1450039" y="61270"/>
                </a:lnTo>
                <a:close/>
              </a:path>
              <a:path w="1583054" h="323850">
                <a:moveTo>
                  <a:pt x="1450848" y="60960"/>
                </a:moveTo>
                <a:lnTo>
                  <a:pt x="1450039" y="61270"/>
                </a:lnTo>
                <a:lnTo>
                  <a:pt x="1449324" y="61722"/>
                </a:lnTo>
                <a:lnTo>
                  <a:pt x="1450848" y="60960"/>
                </a:lnTo>
                <a:close/>
              </a:path>
              <a:path w="1583054" h="323850">
                <a:moveTo>
                  <a:pt x="1477609" y="60960"/>
                </a:moveTo>
                <a:lnTo>
                  <a:pt x="1450848" y="60960"/>
                </a:lnTo>
                <a:lnTo>
                  <a:pt x="1449324" y="61722"/>
                </a:lnTo>
                <a:lnTo>
                  <a:pt x="1476438" y="61722"/>
                </a:lnTo>
                <a:lnTo>
                  <a:pt x="1477609" y="60960"/>
                </a:lnTo>
                <a:close/>
              </a:path>
              <a:path w="1583054" h="323850">
                <a:moveTo>
                  <a:pt x="1541049" y="13034"/>
                </a:moveTo>
                <a:lnTo>
                  <a:pt x="1522454" y="20966"/>
                </a:lnTo>
                <a:lnTo>
                  <a:pt x="1497463" y="33146"/>
                </a:lnTo>
                <a:lnTo>
                  <a:pt x="1473167" y="46660"/>
                </a:lnTo>
                <a:lnTo>
                  <a:pt x="1450039" y="61270"/>
                </a:lnTo>
                <a:lnTo>
                  <a:pt x="1450848" y="60960"/>
                </a:lnTo>
                <a:lnTo>
                  <a:pt x="1477609" y="60960"/>
                </a:lnTo>
                <a:lnTo>
                  <a:pt x="1481460" y="58453"/>
                </a:lnTo>
                <a:lnTo>
                  <a:pt x="1504626" y="45529"/>
                </a:lnTo>
                <a:lnTo>
                  <a:pt x="1528525" y="34034"/>
                </a:lnTo>
                <a:lnTo>
                  <a:pt x="1547681" y="25787"/>
                </a:lnTo>
                <a:lnTo>
                  <a:pt x="1541049" y="13034"/>
                </a:lnTo>
                <a:close/>
              </a:path>
              <a:path w="1583054" h="323850">
                <a:moveTo>
                  <a:pt x="1575487" y="9905"/>
                </a:moveTo>
                <a:lnTo>
                  <a:pt x="1548384" y="9905"/>
                </a:lnTo>
                <a:lnTo>
                  <a:pt x="1554479" y="22860"/>
                </a:lnTo>
                <a:lnTo>
                  <a:pt x="1547681" y="25787"/>
                </a:lnTo>
                <a:lnTo>
                  <a:pt x="1554479" y="38862"/>
                </a:lnTo>
                <a:lnTo>
                  <a:pt x="1575487" y="9905"/>
                </a:lnTo>
                <a:close/>
              </a:path>
              <a:path w="1583054" h="323850">
                <a:moveTo>
                  <a:pt x="1548384" y="9905"/>
                </a:moveTo>
                <a:lnTo>
                  <a:pt x="1541049" y="13034"/>
                </a:lnTo>
                <a:lnTo>
                  <a:pt x="1547681" y="25787"/>
                </a:lnTo>
                <a:lnTo>
                  <a:pt x="1554479" y="22860"/>
                </a:lnTo>
                <a:lnTo>
                  <a:pt x="1548384" y="9905"/>
                </a:lnTo>
                <a:close/>
              </a:path>
              <a:path w="1583054" h="323850">
                <a:moveTo>
                  <a:pt x="1582674" y="0"/>
                </a:moveTo>
                <a:lnTo>
                  <a:pt x="1534667" y="762"/>
                </a:lnTo>
                <a:lnTo>
                  <a:pt x="1541049" y="13034"/>
                </a:lnTo>
                <a:lnTo>
                  <a:pt x="1548384" y="9905"/>
                </a:lnTo>
                <a:lnTo>
                  <a:pt x="1575487" y="9905"/>
                </a:lnTo>
                <a:lnTo>
                  <a:pt x="158267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2297" y="5563123"/>
            <a:ext cx="3950970" cy="325755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50165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Example of Learning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Joint</a:t>
            </a:r>
            <a:endParaRPr sz="2200">
              <a:latin typeface="Tahoma"/>
              <a:cs typeface="Tahoma"/>
            </a:endParaRPr>
          </a:p>
          <a:p>
            <a:pPr marL="309245" marR="2365375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309880" algn="l"/>
              </a:tabLst>
            </a:pPr>
            <a:r>
              <a:rPr dirty="0" sz="1600">
                <a:latin typeface="Tahoma"/>
                <a:cs typeface="Tahoma"/>
              </a:rPr>
              <a:t>This Joint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was  </a:t>
            </a:r>
            <a:r>
              <a:rPr dirty="0" sz="1600">
                <a:latin typeface="Tahoma"/>
                <a:cs typeface="Tahoma"/>
              </a:rPr>
              <a:t>obtained by  learning </a:t>
            </a:r>
            <a:r>
              <a:rPr dirty="0" sz="1600" spc="-5">
                <a:latin typeface="Tahoma"/>
                <a:cs typeface="Tahoma"/>
              </a:rPr>
              <a:t>from  </a:t>
            </a:r>
            <a:r>
              <a:rPr dirty="0" sz="1600">
                <a:latin typeface="Tahoma"/>
                <a:cs typeface="Tahoma"/>
              </a:rPr>
              <a:t>three  </a:t>
            </a:r>
            <a:r>
              <a:rPr dirty="0" sz="1600" spc="-5">
                <a:latin typeface="Tahoma"/>
                <a:cs typeface="Tahoma"/>
              </a:rPr>
              <a:t>attributes </a:t>
            </a:r>
            <a:r>
              <a:rPr dirty="0" sz="1600">
                <a:latin typeface="Tahoma"/>
                <a:cs typeface="Tahoma"/>
              </a:rPr>
              <a:t>in  the UCI  “Adult”  Census  </a:t>
            </a:r>
            <a:r>
              <a:rPr dirty="0" sz="1600" spc="-5">
                <a:latin typeface="Tahoma"/>
                <a:cs typeface="Tahoma"/>
              </a:rPr>
              <a:t>Database  </a:t>
            </a:r>
            <a:r>
              <a:rPr dirty="0" sz="1600">
                <a:latin typeface="Tahoma"/>
                <a:cs typeface="Tahoma"/>
              </a:rPr>
              <a:t>[Kohavi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1995]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8499" y="6659879"/>
            <a:ext cx="2782061" cy="1517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5760" y="1500630"/>
            <a:ext cx="18834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Where are</a:t>
            </a:r>
            <a:r>
              <a:rPr dirty="0" spc="-85"/>
              <a:t> </a:t>
            </a:r>
            <a:r>
              <a:rPr dirty="0" spc="-5"/>
              <a:t>we?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4155440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5562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</a:t>
            </a:r>
            <a:r>
              <a:rPr dirty="0" sz="1600" spc="-5">
                <a:latin typeface="Tahoma"/>
                <a:cs typeface="Tahoma"/>
              </a:rPr>
              <a:t>have </a:t>
            </a:r>
            <a:r>
              <a:rPr dirty="0" sz="1600">
                <a:latin typeface="Tahoma"/>
                <a:cs typeface="Tahoma"/>
              </a:rPr>
              <a:t>recalled the fundamentals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  probability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have become </a:t>
            </a:r>
            <a:r>
              <a:rPr dirty="0" sz="1600" spc="-5">
                <a:latin typeface="Tahoma"/>
                <a:cs typeface="Tahoma"/>
              </a:rPr>
              <a:t>content with what </a:t>
            </a:r>
            <a:r>
              <a:rPr dirty="0" sz="1600">
                <a:latin typeface="Tahoma"/>
                <a:cs typeface="Tahoma"/>
              </a:rPr>
              <a:t>JDs are  and how to use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them</a:t>
            </a:r>
            <a:endParaRPr sz="1600">
              <a:latin typeface="Tahoma"/>
              <a:cs typeface="Tahoma"/>
            </a:endParaRPr>
          </a:p>
          <a:p>
            <a:pPr marL="184150" marR="211454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And we even know </a:t>
            </a:r>
            <a:r>
              <a:rPr dirty="0" sz="1600">
                <a:latin typeface="Tahoma"/>
                <a:cs typeface="Tahoma"/>
              </a:rPr>
              <a:t>how </a:t>
            </a:r>
            <a:r>
              <a:rPr dirty="0" sz="1600" spc="-5">
                <a:latin typeface="Tahoma"/>
                <a:cs typeface="Tahoma"/>
              </a:rPr>
              <a:t>to </a:t>
            </a:r>
            <a:r>
              <a:rPr dirty="0" sz="1600">
                <a:latin typeface="Tahoma"/>
                <a:cs typeface="Tahoma"/>
              </a:rPr>
              <a:t>learn JDs </a:t>
            </a:r>
            <a:r>
              <a:rPr dirty="0" sz="1600" spc="-5">
                <a:latin typeface="Tahoma"/>
                <a:cs typeface="Tahoma"/>
              </a:rPr>
              <a:t>from  data.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63123"/>
            <a:ext cx="4039870" cy="182689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94488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Density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200">
              <a:latin typeface="Tahoma"/>
              <a:cs typeface="Tahoma"/>
            </a:endParaRPr>
          </a:p>
          <a:p>
            <a:pPr marL="171450" marR="29210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Our Joint </a:t>
            </a:r>
            <a:r>
              <a:rPr dirty="0" sz="1600" spc="-5">
                <a:latin typeface="Tahoma"/>
                <a:cs typeface="Tahoma"/>
              </a:rPr>
              <a:t>Distribution </a:t>
            </a:r>
            <a:r>
              <a:rPr dirty="0" sz="1600">
                <a:latin typeface="Tahoma"/>
                <a:cs typeface="Tahoma"/>
              </a:rPr>
              <a:t>learner is </a:t>
            </a:r>
            <a:r>
              <a:rPr dirty="0" sz="1600" spc="-5">
                <a:latin typeface="Tahoma"/>
                <a:cs typeface="Tahoma"/>
              </a:rPr>
              <a:t>our first  </a:t>
            </a:r>
            <a:r>
              <a:rPr dirty="0" sz="1600">
                <a:latin typeface="Tahoma"/>
                <a:cs typeface="Tahoma"/>
              </a:rPr>
              <a:t>example of something called Density  Estimation</a:t>
            </a:r>
            <a:endParaRPr sz="16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A Density Estimator learns a mapping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from  a </a:t>
            </a:r>
            <a:r>
              <a:rPr dirty="0" sz="1600" spc="-5">
                <a:latin typeface="Tahoma"/>
                <a:cs typeface="Tahoma"/>
              </a:rPr>
              <a:t>set of attributes to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Probability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665" y="7703057"/>
            <a:ext cx="624205" cy="352425"/>
          </a:xfrm>
          <a:prstGeom prst="rect">
            <a:avLst/>
          </a:prstGeom>
          <a:solidFill>
            <a:srgbClr val="FFCF01"/>
          </a:solidFill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 marR="38735" indent="57150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latin typeface="Tahoma"/>
                <a:cs typeface="Tahoma"/>
              </a:rPr>
              <a:t>Density  </a:t>
            </a:r>
            <a:r>
              <a:rPr dirty="0" sz="1000">
                <a:latin typeface="Tahoma"/>
                <a:cs typeface="Tahoma"/>
              </a:rPr>
              <a:t>Estima</a:t>
            </a:r>
            <a:r>
              <a:rPr dirty="0" sz="1000" spc="-10">
                <a:latin typeface="Tahoma"/>
                <a:cs typeface="Tahoma"/>
              </a:rPr>
              <a:t>t</a:t>
            </a:r>
            <a:r>
              <a:rPr dirty="0" sz="1000">
                <a:latin typeface="Tahoma"/>
                <a:cs typeface="Tahoma"/>
              </a:rPr>
              <a:t>o</a:t>
            </a:r>
            <a:r>
              <a:rPr dirty="0" sz="100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5824" y="7774172"/>
            <a:ext cx="598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Probability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3122" y="7697972"/>
            <a:ext cx="556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06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  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4338" y="7707630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8"/>
                </a:lnTo>
                <a:lnTo>
                  <a:pt x="723138" y="18288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8"/>
                </a:lnTo>
                <a:close/>
              </a:path>
              <a:path w="725170" h="38100">
                <a:moveTo>
                  <a:pt x="723138" y="18288"/>
                </a:moveTo>
                <a:lnTo>
                  <a:pt x="692658" y="18288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4338" y="7783830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8"/>
                </a:lnTo>
                <a:lnTo>
                  <a:pt x="723138" y="18288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8"/>
                </a:lnTo>
                <a:close/>
              </a:path>
              <a:path w="725170" h="38100">
                <a:moveTo>
                  <a:pt x="723138" y="18288"/>
                </a:moveTo>
                <a:lnTo>
                  <a:pt x="692658" y="18288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04338" y="7860030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8"/>
                </a:lnTo>
                <a:lnTo>
                  <a:pt x="723138" y="18288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8"/>
                </a:lnTo>
                <a:close/>
              </a:path>
              <a:path w="725170" h="38100">
                <a:moveTo>
                  <a:pt x="723138" y="18288"/>
                </a:moveTo>
                <a:lnTo>
                  <a:pt x="692658" y="18288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4338" y="7936230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8"/>
                </a:lnTo>
                <a:lnTo>
                  <a:pt x="723138" y="18288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8"/>
                </a:lnTo>
                <a:close/>
              </a:path>
              <a:path w="725170" h="38100">
                <a:moveTo>
                  <a:pt x="723138" y="18288"/>
                </a:moveTo>
                <a:lnTo>
                  <a:pt x="692658" y="18288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04338" y="8012430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8"/>
                </a:lnTo>
                <a:lnTo>
                  <a:pt x="723138" y="18288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8"/>
                </a:lnTo>
                <a:close/>
              </a:path>
              <a:path w="725170" h="38100">
                <a:moveTo>
                  <a:pt x="723138" y="18288"/>
                </a:moveTo>
                <a:lnTo>
                  <a:pt x="692658" y="18288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37838" y="7860030"/>
            <a:ext cx="572770" cy="38100"/>
          </a:xfrm>
          <a:custGeom>
            <a:avLst/>
            <a:gdLst/>
            <a:ahLst/>
            <a:cxnLst/>
            <a:rect l="l" t="t" r="r" b="b"/>
            <a:pathLst>
              <a:path w="572770" h="38100">
                <a:moveTo>
                  <a:pt x="534162" y="0"/>
                </a:moveTo>
                <a:lnTo>
                  <a:pt x="534162" y="38100"/>
                </a:lnTo>
                <a:lnTo>
                  <a:pt x="570738" y="19812"/>
                </a:lnTo>
                <a:lnTo>
                  <a:pt x="540258" y="19812"/>
                </a:lnTo>
                <a:lnTo>
                  <a:pt x="541020" y="19050"/>
                </a:lnTo>
                <a:lnTo>
                  <a:pt x="540258" y="18288"/>
                </a:lnTo>
                <a:lnTo>
                  <a:pt x="570738" y="18288"/>
                </a:lnTo>
                <a:lnTo>
                  <a:pt x="534162" y="0"/>
                </a:lnTo>
                <a:close/>
              </a:path>
              <a:path w="572770" h="38100">
                <a:moveTo>
                  <a:pt x="534162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34162" y="19812"/>
                </a:lnTo>
                <a:lnTo>
                  <a:pt x="534162" y="18288"/>
                </a:lnTo>
                <a:close/>
              </a:path>
              <a:path w="572770" h="38100">
                <a:moveTo>
                  <a:pt x="570738" y="18288"/>
                </a:moveTo>
                <a:lnTo>
                  <a:pt x="540258" y="18288"/>
                </a:lnTo>
                <a:lnTo>
                  <a:pt x="541020" y="19050"/>
                </a:lnTo>
                <a:lnTo>
                  <a:pt x="540258" y="19812"/>
                </a:lnTo>
                <a:lnTo>
                  <a:pt x="570738" y="19812"/>
                </a:lnTo>
                <a:lnTo>
                  <a:pt x="572262" y="19050"/>
                </a:lnTo>
                <a:lnTo>
                  <a:pt x="57073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2400" y="1500630"/>
            <a:ext cx="23094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Density</a:t>
            </a:r>
            <a:r>
              <a:rPr dirty="0" spc="-75"/>
              <a:t> </a:t>
            </a:r>
            <a:r>
              <a:rPr dirty="0" spc="-5"/>
              <a:t>Estimation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88435" y="3601973"/>
            <a:ext cx="649605" cy="200025"/>
          </a:xfrm>
          <a:prstGeom prst="rect">
            <a:avLst/>
          </a:prstGeom>
          <a:solidFill>
            <a:srgbClr val="FFCF01"/>
          </a:solidFill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Regressor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4848" y="3596888"/>
            <a:ext cx="10394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6256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Prediction of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real-valued</a:t>
            </a:r>
            <a:r>
              <a:rPr dirty="0" sz="1000" spc="-7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output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9317" y="3520689"/>
            <a:ext cx="556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06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  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0538" y="3530346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0538" y="3606546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8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8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80538" y="3682746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8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8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0538" y="3758946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8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8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80538" y="3835146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2"/>
                </a:lnTo>
                <a:lnTo>
                  <a:pt x="692658" y="19812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8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2"/>
                </a:lnTo>
                <a:lnTo>
                  <a:pt x="686562" y="19812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8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2"/>
                </a:lnTo>
                <a:lnTo>
                  <a:pt x="723138" y="19812"/>
                </a:lnTo>
                <a:lnTo>
                  <a:pt x="724662" y="19050"/>
                </a:lnTo>
                <a:lnTo>
                  <a:pt x="72313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4038" y="3682746"/>
            <a:ext cx="572770" cy="38100"/>
          </a:xfrm>
          <a:custGeom>
            <a:avLst/>
            <a:gdLst/>
            <a:ahLst/>
            <a:cxnLst/>
            <a:rect l="l" t="t" r="r" b="b"/>
            <a:pathLst>
              <a:path w="572770" h="38100">
                <a:moveTo>
                  <a:pt x="534162" y="0"/>
                </a:moveTo>
                <a:lnTo>
                  <a:pt x="534162" y="38100"/>
                </a:lnTo>
                <a:lnTo>
                  <a:pt x="570738" y="19812"/>
                </a:lnTo>
                <a:lnTo>
                  <a:pt x="540258" y="19812"/>
                </a:lnTo>
                <a:lnTo>
                  <a:pt x="541020" y="19050"/>
                </a:lnTo>
                <a:lnTo>
                  <a:pt x="540258" y="18287"/>
                </a:lnTo>
                <a:lnTo>
                  <a:pt x="570738" y="18287"/>
                </a:lnTo>
                <a:lnTo>
                  <a:pt x="534162" y="0"/>
                </a:lnTo>
                <a:close/>
              </a:path>
              <a:path w="572770" h="38100">
                <a:moveTo>
                  <a:pt x="5341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2"/>
                </a:lnTo>
                <a:lnTo>
                  <a:pt x="534162" y="19812"/>
                </a:lnTo>
                <a:lnTo>
                  <a:pt x="534162" y="18287"/>
                </a:lnTo>
                <a:close/>
              </a:path>
              <a:path w="572770" h="38100">
                <a:moveTo>
                  <a:pt x="570738" y="18287"/>
                </a:moveTo>
                <a:lnTo>
                  <a:pt x="540258" y="18287"/>
                </a:lnTo>
                <a:lnTo>
                  <a:pt x="541020" y="19050"/>
                </a:lnTo>
                <a:lnTo>
                  <a:pt x="540258" y="19812"/>
                </a:lnTo>
                <a:lnTo>
                  <a:pt x="570738" y="19812"/>
                </a:lnTo>
                <a:lnTo>
                  <a:pt x="572262" y="19050"/>
                </a:lnTo>
                <a:lnTo>
                  <a:pt x="57073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99865" y="2992373"/>
            <a:ext cx="624205" cy="352425"/>
          </a:xfrm>
          <a:prstGeom prst="rect">
            <a:avLst/>
          </a:prstGeom>
          <a:solidFill>
            <a:srgbClr val="FFCF01"/>
          </a:solidFill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 marR="38735" indent="57150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latin typeface="Tahoma"/>
                <a:cs typeface="Tahoma"/>
              </a:rPr>
              <a:t>Density  </a:t>
            </a:r>
            <a:r>
              <a:rPr dirty="0" sz="1000">
                <a:latin typeface="Tahoma"/>
                <a:cs typeface="Tahoma"/>
              </a:rPr>
              <a:t>Estima</a:t>
            </a:r>
            <a:r>
              <a:rPr dirty="0" sz="1000" spc="-10">
                <a:latin typeface="Tahoma"/>
                <a:cs typeface="Tahoma"/>
              </a:rPr>
              <a:t>t</a:t>
            </a:r>
            <a:r>
              <a:rPr dirty="0" sz="1000">
                <a:latin typeface="Tahoma"/>
                <a:cs typeface="Tahoma"/>
              </a:rPr>
              <a:t>o</a:t>
            </a:r>
            <a:r>
              <a:rPr dirty="0" sz="100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2024" y="3063487"/>
            <a:ext cx="598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Probability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9322" y="2987287"/>
            <a:ext cx="556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06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  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0538" y="29969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80538" y="30731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80538" y="31493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80538" y="32255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0538" y="3301746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14038" y="3149345"/>
            <a:ext cx="572770" cy="38100"/>
          </a:xfrm>
          <a:custGeom>
            <a:avLst/>
            <a:gdLst/>
            <a:ahLst/>
            <a:cxnLst/>
            <a:rect l="l" t="t" r="r" b="b"/>
            <a:pathLst>
              <a:path w="572770" h="38100">
                <a:moveTo>
                  <a:pt x="534162" y="0"/>
                </a:moveTo>
                <a:lnTo>
                  <a:pt x="534162" y="38100"/>
                </a:lnTo>
                <a:lnTo>
                  <a:pt x="570738" y="19811"/>
                </a:lnTo>
                <a:lnTo>
                  <a:pt x="540258" y="19811"/>
                </a:lnTo>
                <a:lnTo>
                  <a:pt x="541020" y="19050"/>
                </a:lnTo>
                <a:lnTo>
                  <a:pt x="540258" y="18287"/>
                </a:lnTo>
                <a:lnTo>
                  <a:pt x="570737" y="18287"/>
                </a:lnTo>
                <a:lnTo>
                  <a:pt x="534162" y="0"/>
                </a:lnTo>
                <a:close/>
              </a:path>
              <a:path w="572770" h="38100">
                <a:moveTo>
                  <a:pt x="5341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534162" y="19811"/>
                </a:lnTo>
                <a:lnTo>
                  <a:pt x="534162" y="18287"/>
                </a:lnTo>
                <a:close/>
              </a:path>
              <a:path w="572770" h="38100">
                <a:moveTo>
                  <a:pt x="570737" y="18287"/>
                </a:moveTo>
                <a:lnTo>
                  <a:pt x="540258" y="18287"/>
                </a:lnTo>
                <a:lnTo>
                  <a:pt x="541020" y="19050"/>
                </a:lnTo>
                <a:lnTo>
                  <a:pt x="540258" y="19811"/>
                </a:lnTo>
                <a:lnTo>
                  <a:pt x="570738" y="19811"/>
                </a:lnTo>
                <a:lnTo>
                  <a:pt x="572262" y="19050"/>
                </a:lnTo>
                <a:lnTo>
                  <a:pt x="5707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18915" y="2535173"/>
            <a:ext cx="590550" cy="200025"/>
          </a:xfrm>
          <a:prstGeom prst="rect">
            <a:avLst/>
          </a:prstGeom>
          <a:solidFill>
            <a:srgbClr val="FFCF01"/>
          </a:solidFill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Classifier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23226" y="2530087"/>
            <a:ext cx="1022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430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Prediction of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categorical</a:t>
            </a:r>
            <a:r>
              <a:rPr dirty="0" sz="1000" spc="-7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output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7520" y="1919731"/>
            <a:ext cx="3748404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Compare </a:t>
            </a:r>
            <a:r>
              <a:rPr dirty="0" sz="1600">
                <a:latin typeface="Tahoma"/>
                <a:cs typeface="Tahoma"/>
              </a:rPr>
              <a:t>it against </a:t>
            </a:r>
            <a:r>
              <a:rPr dirty="0" sz="1600" spc="-5">
                <a:latin typeface="Tahoma"/>
                <a:cs typeface="Tahoma"/>
              </a:rPr>
              <a:t>the two other </a:t>
            </a:r>
            <a:r>
              <a:rPr dirty="0" sz="1600">
                <a:latin typeface="Tahoma"/>
                <a:cs typeface="Tahoma"/>
              </a:rPr>
              <a:t>major  kinds of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models:</a:t>
            </a:r>
            <a:endParaRPr sz="1600">
              <a:latin typeface="Tahoma"/>
              <a:cs typeface="Tahoma"/>
            </a:endParaRPr>
          </a:p>
          <a:p>
            <a:pPr marL="552450">
              <a:lnSpc>
                <a:spcPct val="100000"/>
              </a:lnSpc>
              <a:spcBef>
                <a:spcPts val="365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9309" y="2606287"/>
            <a:ext cx="5568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80538" y="24635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80538" y="25397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80538" y="26159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80538" y="26921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0538" y="2768345"/>
            <a:ext cx="725170" cy="38100"/>
          </a:xfrm>
          <a:custGeom>
            <a:avLst/>
            <a:gdLst/>
            <a:ahLst/>
            <a:cxnLst/>
            <a:rect l="l" t="t" r="r" b="b"/>
            <a:pathLst>
              <a:path w="725170" h="38100">
                <a:moveTo>
                  <a:pt x="686562" y="0"/>
                </a:moveTo>
                <a:lnTo>
                  <a:pt x="686562" y="38100"/>
                </a:lnTo>
                <a:lnTo>
                  <a:pt x="723138" y="19811"/>
                </a:lnTo>
                <a:lnTo>
                  <a:pt x="692658" y="19811"/>
                </a:lnTo>
                <a:lnTo>
                  <a:pt x="693420" y="19050"/>
                </a:lnTo>
                <a:lnTo>
                  <a:pt x="692658" y="18287"/>
                </a:lnTo>
                <a:lnTo>
                  <a:pt x="723137" y="18287"/>
                </a:lnTo>
                <a:lnTo>
                  <a:pt x="686562" y="0"/>
                </a:lnTo>
                <a:close/>
              </a:path>
              <a:path w="725170" h="38100">
                <a:moveTo>
                  <a:pt x="6865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686562" y="19811"/>
                </a:lnTo>
                <a:lnTo>
                  <a:pt x="686562" y="18287"/>
                </a:lnTo>
                <a:close/>
              </a:path>
              <a:path w="725170" h="38100">
                <a:moveTo>
                  <a:pt x="723137" y="18287"/>
                </a:moveTo>
                <a:lnTo>
                  <a:pt x="692658" y="18287"/>
                </a:lnTo>
                <a:lnTo>
                  <a:pt x="693420" y="19050"/>
                </a:lnTo>
                <a:lnTo>
                  <a:pt x="692658" y="19811"/>
                </a:lnTo>
                <a:lnTo>
                  <a:pt x="723138" y="19811"/>
                </a:lnTo>
                <a:lnTo>
                  <a:pt x="724662" y="19050"/>
                </a:lnTo>
                <a:lnTo>
                  <a:pt x="7231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14038" y="2615945"/>
            <a:ext cx="572770" cy="38100"/>
          </a:xfrm>
          <a:custGeom>
            <a:avLst/>
            <a:gdLst/>
            <a:ahLst/>
            <a:cxnLst/>
            <a:rect l="l" t="t" r="r" b="b"/>
            <a:pathLst>
              <a:path w="572770" h="38100">
                <a:moveTo>
                  <a:pt x="534162" y="0"/>
                </a:moveTo>
                <a:lnTo>
                  <a:pt x="534162" y="38100"/>
                </a:lnTo>
                <a:lnTo>
                  <a:pt x="570738" y="19811"/>
                </a:lnTo>
                <a:lnTo>
                  <a:pt x="540258" y="19811"/>
                </a:lnTo>
                <a:lnTo>
                  <a:pt x="541020" y="19050"/>
                </a:lnTo>
                <a:lnTo>
                  <a:pt x="540258" y="18287"/>
                </a:lnTo>
                <a:lnTo>
                  <a:pt x="570737" y="18287"/>
                </a:lnTo>
                <a:lnTo>
                  <a:pt x="534162" y="0"/>
                </a:lnTo>
                <a:close/>
              </a:path>
              <a:path w="572770" h="38100">
                <a:moveTo>
                  <a:pt x="534162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534162" y="19811"/>
                </a:lnTo>
                <a:lnTo>
                  <a:pt x="534162" y="18287"/>
                </a:lnTo>
                <a:close/>
              </a:path>
              <a:path w="572770" h="38100">
                <a:moveTo>
                  <a:pt x="570737" y="18287"/>
                </a:moveTo>
                <a:lnTo>
                  <a:pt x="540258" y="18287"/>
                </a:lnTo>
                <a:lnTo>
                  <a:pt x="541020" y="19050"/>
                </a:lnTo>
                <a:lnTo>
                  <a:pt x="540258" y="19811"/>
                </a:lnTo>
                <a:lnTo>
                  <a:pt x="570738" y="19811"/>
                </a:lnTo>
                <a:lnTo>
                  <a:pt x="572262" y="19050"/>
                </a:lnTo>
                <a:lnTo>
                  <a:pt x="57073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53689" y="7893557"/>
            <a:ext cx="649605" cy="200025"/>
          </a:xfrm>
          <a:custGeom>
            <a:avLst/>
            <a:gdLst/>
            <a:ahLst/>
            <a:cxnLst/>
            <a:rect l="l" t="t" r="r" b="b"/>
            <a:pathLst>
              <a:path w="649604" h="200025">
                <a:moveTo>
                  <a:pt x="0" y="199644"/>
                </a:moveTo>
                <a:lnTo>
                  <a:pt x="649224" y="199644"/>
                </a:lnTo>
                <a:lnTo>
                  <a:pt x="649224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53689" y="7893557"/>
            <a:ext cx="649605" cy="200025"/>
          </a:xfrm>
          <a:custGeom>
            <a:avLst/>
            <a:gdLst/>
            <a:ahLst/>
            <a:cxnLst/>
            <a:rect l="l" t="t" r="r" b="b"/>
            <a:pathLst>
              <a:path w="649604" h="200025">
                <a:moveTo>
                  <a:pt x="649224" y="0"/>
                </a:moveTo>
                <a:lnTo>
                  <a:pt x="0" y="0"/>
                </a:lnTo>
                <a:lnTo>
                  <a:pt x="0" y="199644"/>
                </a:lnTo>
                <a:lnTo>
                  <a:pt x="649224" y="199644"/>
                </a:lnTo>
                <a:lnTo>
                  <a:pt x="64922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00172" y="7903718"/>
            <a:ext cx="5695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Regressor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23136" y="7888472"/>
            <a:ext cx="10394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6256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Prediction of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real-valued</a:t>
            </a:r>
            <a:r>
              <a:rPr dirty="0" sz="1000" spc="-7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output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19840" y="7812273"/>
            <a:ext cx="556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06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  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78379" y="78219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78379" y="78981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78379" y="79743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78379" y="80505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78379" y="81267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40429" y="7974330"/>
            <a:ext cx="499109" cy="38100"/>
          </a:xfrm>
          <a:custGeom>
            <a:avLst/>
            <a:gdLst/>
            <a:ahLst/>
            <a:cxnLst/>
            <a:rect l="l" t="t" r="r" b="b"/>
            <a:pathLst>
              <a:path w="499110" h="38100">
                <a:moveTo>
                  <a:pt x="461010" y="0"/>
                </a:moveTo>
                <a:lnTo>
                  <a:pt x="461010" y="38100"/>
                </a:lnTo>
                <a:lnTo>
                  <a:pt x="497586" y="19812"/>
                </a:lnTo>
                <a:lnTo>
                  <a:pt x="467106" y="19812"/>
                </a:lnTo>
                <a:lnTo>
                  <a:pt x="467868" y="19050"/>
                </a:lnTo>
                <a:lnTo>
                  <a:pt x="467106" y="18288"/>
                </a:lnTo>
                <a:lnTo>
                  <a:pt x="497586" y="18288"/>
                </a:lnTo>
                <a:lnTo>
                  <a:pt x="461010" y="0"/>
                </a:lnTo>
                <a:close/>
              </a:path>
              <a:path w="499110" h="38100">
                <a:moveTo>
                  <a:pt x="461010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461010" y="19812"/>
                </a:lnTo>
                <a:lnTo>
                  <a:pt x="461010" y="18288"/>
                </a:lnTo>
                <a:close/>
              </a:path>
              <a:path w="499110" h="38100">
                <a:moveTo>
                  <a:pt x="497586" y="18288"/>
                </a:moveTo>
                <a:lnTo>
                  <a:pt x="467106" y="18288"/>
                </a:lnTo>
                <a:lnTo>
                  <a:pt x="467868" y="19050"/>
                </a:lnTo>
                <a:lnTo>
                  <a:pt x="467106" y="19812"/>
                </a:lnTo>
                <a:lnTo>
                  <a:pt x="497586" y="19812"/>
                </a:lnTo>
                <a:lnTo>
                  <a:pt x="499110" y="19050"/>
                </a:lnTo>
                <a:lnTo>
                  <a:pt x="497586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65120" y="7283957"/>
            <a:ext cx="624840" cy="352425"/>
          </a:xfrm>
          <a:custGeom>
            <a:avLst/>
            <a:gdLst/>
            <a:ahLst/>
            <a:cxnLst/>
            <a:rect l="l" t="t" r="r" b="b"/>
            <a:pathLst>
              <a:path w="624839" h="352425">
                <a:moveTo>
                  <a:pt x="0" y="352044"/>
                </a:moveTo>
                <a:lnTo>
                  <a:pt x="624840" y="352044"/>
                </a:lnTo>
                <a:lnTo>
                  <a:pt x="62484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65120" y="7283957"/>
            <a:ext cx="624840" cy="352425"/>
          </a:xfrm>
          <a:custGeom>
            <a:avLst/>
            <a:gdLst/>
            <a:ahLst/>
            <a:cxnLst/>
            <a:rect l="l" t="t" r="r" b="b"/>
            <a:pathLst>
              <a:path w="624839" h="352425">
                <a:moveTo>
                  <a:pt x="624839" y="0"/>
                </a:moveTo>
                <a:lnTo>
                  <a:pt x="0" y="0"/>
                </a:lnTo>
                <a:lnTo>
                  <a:pt x="0" y="352044"/>
                </a:lnTo>
                <a:lnTo>
                  <a:pt x="624839" y="352044"/>
                </a:lnTo>
                <a:lnTo>
                  <a:pt x="62483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912364" y="7294118"/>
            <a:ext cx="5441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715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Density  </a:t>
            </a:r>
            <a:r>
              <a:rPr dirty="0" sz="1000">
                <a:latin typeface="Tahoma"/>
                <a:cs typeface="Tahoma"/>
              </a:rPr>
              <a:t>Estima</a:t>
            </a:r>
            <a:r>
              <a:rPr dirty="0" sz="1000" spc="-10">
                <a:latin typeface="Tahoma"/>
                <a:cs typeface="Tahoma"/>
              </a:rPr>
              <a:t>t</a:t>
            </a:r>
            <a:r>
              <a:rPr dirty="0" sz="1000">
                <a:latin typeface="Tahoma"/>
                <a:cs typeface="Tahoma"/>
              </a:rPr>
              <a:t>o</a:t>
            </a:r>
            <a:r>
              <a:rPr dirty="0" sz="100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41823" y="7355072"/>
            <a:ext cx="598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Probability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19828" y="7278872"/>
            <a:ext cx="556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06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  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78379" y="72885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78379" y="73647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78379" y="74409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78379" y="75171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78379" y="75933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40429" y="7440930"/>
            <a:ext cx="499109" cy="38100"/>
          </a:xfrm>
          <a:custGeom>
            <a:avLst/>
            <a:gdLst/>
            <a:ahLst/>
            <a:cxnLst/>
            <a:rect l="l" t="t" r="r" b="b"/>
            <a:pathLst>
              <a:path w="499110" h="38100">
                <a:moveTo>
                  <a:pt x="461010" y="0"/>
                </a:moveTo>
                <a:lnTo>
                  <a:pt x="461010" y="38100"/>
                </a:lnTo>
                <a:lnTo>
                  <a:pt x="497586" y="19812"/>
                </a:lnTo>
                <a:lnTo>
                  <a:pt x="467106" y="19812"/>
                </a:lnTo>
                <a:lnTo>
                  <a:pt x="467868" y="19050"/>
                </a:lnTo>
                <a:lnTo>
                  <a:pt x="467106" y="18288"/>
                </a:lnTo>
                <a:lnTo>
                  <a:pt x="497586" y="18288"/>
                </a:lnTo>
                <a:lnTo>
                  <a:pt x="461010" y="0"/>
                </a:lnTo>
                <a:close/>
              </a:path>
              <a:path w="499110" h="38100">
                <a:moveTo>
                  <a:pt x="461010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461010" y="19812"/>
                </a:lnTo>
                <a:lnTo>
                  <a:pt x="461010" y="18288"/>
                </a:lnTo>
                <a:close/>
              </a:path>
              <a:path w="499110" h="38100">
                <a:moveTo>
                  <a:pt x="497586" y="18288"/>
                </a:moveTo>
                <a:lnTo>
                  <a:pt x="467106" y="18288"/>
                </a:lnTo>
                <a:lnTo>
                  <a:pt x="467868" y="19050"/>
                </a:lnTo>
                <a:lnTo>
                  <a:pt x="467106" y="19812"/>
                </a:lnTo>
                <a:lnTo>
                  <a:pt x="497586" y="19812"/>
                </a:lnTo>
                <a:lnTo>
                  <a:pt x="499110" y="19050"/>
                </a:lnTo>
                <a:lnTo>
                  <a:pt x="497586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83407" y="6826757"/>
            <a:ext cx="590550" cy="200025"/>
          </a:xfrm>
          <a:custGeom>
            <a:avLst/>
            <a:gdLst/>
            <a:ahLst/>
            <a:cxnLst/>
            <a:rect l="l" t="t" r="r" b="b"/>
            <a:pathLst>
              <a:path w="590550" h="200025">
                <a:moveTo>
                  <a:pt x="0" y="199644"/>
                </a:moveTo>
                <a:lnTo>
                  <a:pt x="590549" y="199644"/>
                </a:lnTo>
                <a:lnTo>
                  <a:pt x="590549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883407" y="6826757"/>
            <a:ext cx="590550" cy="2000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Classifier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32275" y="6821672"/>
            <a:ext cx="1022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367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Prediction of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categorical</a:t>
            </a:r>
            <a:r>
              <a:rPr dirty="0" sz="1000" spc="-7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output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19830" y="6745473"/>
            <a:ext cx="556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192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  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78379" y="67551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7"/>
                </a:lnTo>
                <a:lnTo>
                  <a:pt x="630173" y="18287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7"/>
                </a:lnTo>
                <a:close/>
              </a:path>
              <a:path w="631825" h="38100">
                <a:moveTo>
                  <a:pt x="630173" y="18287"/>
                </a:moveTo>
                <a:lnTo>
                  <a:pt x="599694" y="18287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78379" y="68313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78379" y="69075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78379" y="69837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78379" y="7059930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3" y="19812"/>
                </a:lnTo>
                <a:lnTo>
                  <a:pt x="599694" y="19812"/>
                </a:lnTo>
                <a:lnTo>
                  <a:pt x="600456" y="19050"/>
                </a:lnTo>
                <a:lnTo>
                  <a:pt x="599694" y="18288"/>
                </a:lnTo>
                <a:lnTo>
                  <a:pt x="630173" y="18288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593597" y="19812"/>
                </a:lnTo>
                <a:lnTo>
                  <a:pt x="593597" y="18288"/>
                </a:lnTo>
                <a:close/>
              </a:path>
              <a:path w="631825" h="38100">
                <a:moveTo>
                  <a:pt x="630173" y="18288"/>
                </a:moveTo>
                <a:lnTo>
                  <a:pt x="599694" y="18288"/>
                </a:lnTo>
                <a:lnTo>
                  <a:pt x="600456" y="19050"/>
                </a:lnTo>
                <a:lnTo>
                  <a:pt x="599694" y="19812"/>
                </a:lnTo>
                <a:lnTo>
                  <a:pt x="630173" y="19812"/>
                </a:lnTo>
                <a:lnTo>
                  <a:pt x="631697" y="19050"/>
                </a:lnTo>
                <a:lnTo>
                  <a:pt x="63017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40429" y="6907530"/>
            <a:ext cx="499109" cy="38100"/>
          </a:xfrm>
          <a:custGeom>
            <a:avLst/>
            <a:gdLst/>
            <a:ahLst/>
            <a:cxnLst/>
            <a:rect l="l" t="t" r="r" b="b"/>
            <a:pathLst>
              <a:path w="499110" h="38100">
                <a:moveTo>
                  <a:pt x="461010" y="0"/>
                </a:moveTo>
                <a:lnTo>
                  <a:pt x="461010" y="38100"/>
                </a:lnTo>
                <a:lnTo>
                  <a:pt x="497586" y="19812"/>
                </a:lnTo>
                <a:lnTo>
                  <a:pt x="467106" y="19812"/>
                </a:lnTo>
                <a:lnTo>
                  <a:pt x="467868" y="19050"/>
                </a:lnTo>
                <a:lnTo>
                  <a:pt x="467106" y="18288"/>
                </a:lnTo>
                <a:lnTo>
                  <a:pt x="497586" y="18288"/>
                </a:lnTo>
                <a:lnTo>
                  <a:pt x="461010" y="0"/>
                </a:lnTo>
                <a:close/>
              </a:path>
              <a:path w="499110" h="38100">
                <a:moveTo>
                  <a:pt x="461010" y="18288"/>
                </a:moveTo>
                <a:lnTo>
                  <a:pt x="762" y="18288"/>
                </a:lnTo>
                <a:lnTo>
                  <a:pt x="0" y="19050"/>
                </a:lnTo>
                <a:lnTo>
                  <a:pt x="762" y="19812"/>
                </a:lnTo>
                <a:lnTo>
                  <a:pt x="461010" y="19812"/>
                </a:lnTo>
                <a:lnTo>
                  <a:pt x="461010" y="18288"/>
                </a:lnTo>
                <a:close/>
              </a:path>
              <a:path w="499110" h="38100">
                <a:moveTo>
                  <a:pt x="497586" y="18288"/>
                </a:moveTo>
                <a:lnTo>
                  <a:pt x="467106" y="18288"/>
                </a:lnTo>
                <a:lnTo>
                  <a:pt x="467868" y="19050"/>
                </a:lnTo>
                <a:lnTo>
                  <a:pt x="467106" y="19812"/>
                </a:lnTo>
                <a:lnTo>
                  <a:pt x="497586" y="19812"/>
                </a:lnTo>
                <a:lnTo>
                  <a:pt x="499110" y="19050"/>
                </a:lnTo>
                <a:lnTo>
                  <a:pt x="497586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114544" y="6744714"/>
            <a:ext cx="61087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17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Test set 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Accuracy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7434" y="7316214"/>
            <a:ext cx="8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76444" y="7925814"/>
            <a:ext cx="61087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17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Test set 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Accuracy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23110" y="5492708"/>
            <a:ext cx="3863975" cy="1028065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6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Evaluating Density</a:t>
            </a:r>
            <a:r>
              <a:rPr dirty="0" sz="2200" spc="-4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200">
              <a:latin typeface="Tahoma"/>
              <a:cs typeface="Tahoma"/>
            </a:endParaRPr>
          </a:p>
          <a:p>
            <a:pPr marL="1337310" marR="5080">
              <a:lnSpc>
                <a:spcPct val="100000"/>
              </a:lnSpc>
              <a:spcBef>
                <a:spcPts val="665"/>
              </a:spcBef>
            </a:pPr>
            <a:r>
              <a:rPr dirty="0" sz="1000" spc="-5">
                <a:latin typeface="Tahoma"/>
                <a:cs typeface="Tahoma"/>
              </a:rPr>
              <a:t>Test-set criterion for estimating performance  on future data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000">
              <a:latin typeface="Tahoma"/>
              <a:cs typeface="Tahoma"/>
            </a:endParaRPr>
          </a:p>
          <a:p>
            <a:pPr marL="1337310">
              <a:lnSpc>
                <a:spcPts val="720"/>
              </a:lnSpc>
            </a:pPr>
            <a:r>
              <a:rPr dirty="0" sz="600" i="1">
                <a:solidFill>
                  <a:srgbClr val="FF0000"/>
                </a:solidFill>
                <a:latin typeface="Tahoma"/>
                <a:cs typeface="Tahoma"/>
              </a:rPr>
              <a:t>* </a:t>
            </a:r>
            <a:r>
              <a:rPr dirty="0" sz="600" spc="-5" i="1">
                <a:solidFill>
                  <a:srgbClr val="FF0000"/>
                </a:solidFill>
                <a:latin typeface="Tahoma"/>
                <a:cs typeface="Tahoma"/>
              </a:rPr>
              <a:t>See the Decision Tree or Cross Validation lecture for </a:t>
            </a:r>
            <a:r>
              <a:rPr dirty="0" sz="600" i="1">
                <a:solidFill>
                  <a:srgbClr val="FF0000"/>
                </a:solidFill>
                <a:latin typeface="Tahoma"/>
                <a:cs typeface="Tahoma"/>
              </a:rPr>
              <a:t>more</a:t>
            </a:r>
            <a:r>
              <a:rPr dirty="0" sz="600" spc="105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600" spc="-5" i="1">
                <a:solidFill>
                  <a:srgbClr val="FF0000"/>
                </a:solidFill>
                <a:latin typeface="Tahoma"/>
                <a:cs typeface="Tahoma"/>
              </a:rPr>
              <a:t>detail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311396" y="6320028"/>
            <a:ext cx="1391285" cy="436245"/>
          </a:xfrm>
          <a:custGeom>
            <a:avLst/>
            <a:gdLst/>
            <a:ahLst/>
            <a:cxnLst/>
            <a:rect l="l" t="t" r="r" b="b"/>
            <a:pathLst>
              <a:path w="1391285" h="436245">
                <a:moveTo>
                  <a:pt x="1196291" y="378713"/>
                </a:moveTo>
                <a:lnTo>
                  <a:pt x="1177289" y="378713"/>
                </a:lnTo>
                <a:lnTo>
                  <a:pt x="1206245" y="435863"/>
                </a:lnTo>
                <a:lnTo>
                  <a:pt x="1229553" y="388620"/>
                </a:lnTo>
                <a:lnTo>
                  <a:pt x="1196339" y="388620"/>
                </a:lnTo>
                <a:lnTo>
                  <a:pt x="1196291" y="378713"/>
                </a:lnTo>
                <a:close/>
              </a:path>
              <a:path w="1391285" h="436245">
                <a:moveTo>
                  <a:pt x="1347865" y="66510"/>
                </a:moveTo>
                <a:lnTo>
                  <a:pt x="1365379" y="92886"/>
                </a:lnTo>
                <a:lnTo>
                  <a:pt x="1371766" y="124848"/>
                </a:lnTo>
                <a:lnTo>
                  <a:pt x="1367973" y="157823"/>
                </a:lnTo>
                <a:lnTo>
                  <a:pt x="1347080" y="200689"/>
                </a:lnTo>
                <a:lnTo>
                  <a:pt x="1308353" y="230886"/>
                </a:lnTo>
                <a:lnTo>
                  <a:pt x="1278636" y="239268"/>
                </a:lnTo>
                <a:lnTo>
                  <a:pt x="1276350" y="240030"/>
                </a:lnTo>
                <a:lnTo>
                  <a:pt x="1274064" y="240030"/>
                </a:lnTo>
                <a:lnTo>
                  <a:pt x="1272539" y="240792"/>
                </a:lnTo>
                <a:lnTo>
                  <a:pt x="1271777" y="240792"/>
                </a:lnTo>
                <a:lnTo>
                  <a:pt x="1270253" y="241554"/>
                </a:lnTo>
                <a:lnTo>
                  <a:pt x="1269491" y="241554"/>
                </a:lnTo>
                <a:lnTo>
                  <a:pt x="1268729" y="242316"/>
                </a:lnTo>
                <a:lnTo>
                  <a:pt x="1254229" y="253424"/>
                </a:lnTo>
                <a:lnTo>
                  <a:pt x="1239045" y="266147"/>
                </a:lnTo>
                <a:lnTo>
                  <a:pt x="1224415" y="279527"/>
                </a:lnTo>
                <a:lnTo>
                  <a:pt x="1211579" y="292608"/>
                </a:lnTo>
                <a:lnTo>
                  <a:pt x="1210055" y="293370"/>
                </a:lnTo>
                <a:lnTo>
                  <a:pt x="1208531" y="296418"/>
                </a:lnTo>
                <a:lnTo>
                  <a:pt x="1202292" y="320816"/>
                </a:lnTo>
                <a:lnTo>
                  <a:pt x="1198192" y="341771"/>
                </a:lnTo>
                <a:lnTo>
                  <a:pt x="1196214" y="363099"/>
                </a:lnTo>
                <a:lnTo>
                  <a:pt x="1196339" y="388620"/>
                </a:lnTo>
                <a:lnTo>
                  <a:pt x="1215389" y="387858"/>
                </a:lnTo>
                <a:lnTo>
                  <a:pt x="1215429" y="363099"/>
                </a:lnTo>
                <a:lnTo>
                  <a:pt x="1217137" y="344176"/>
                </a:lnTo>
                <a:lnTo>
                  <a:pt x="1220946" y="324282"/>
                </a:lnTo>
                <a:lnTo>
                  <a:pt x="1225628" y="306324"/>
                </a:lnTo>
                <a:lnTo>
                  <a:pt x="1224533" y="306324"/>
                </a:lnTo>
                <a:lnTo>
                  <a:pt x="1226819" y="301751"/>
                </a:lnTo>
                <a:lnTo>
                  <a:pt x="1229018" y="301751"/>
                </a:lnTo>
                <a:lnTo>
                  <a:pt x="1236942" y="293672"/>
                </a:lnTo>
                <a:lnTo>
                  <a:pt x="1250784" y="280854"/>
                </a:lnTo>
                <a:lnTo>
                  <a:pt x="1265217" y="268769"/>
                </a:lnTo>
                <a:lnTo>
                  <a:pt x="1278234" y="259175"/>
                </a:lnTo>
                <a:lnTo>
                  <a:pt x="1277112" y="259080"/>
                </a:lnTo>
                <a:lnTo>
                  <a:pt x="1279398" y="258318"/>
                </a:lnTo>
                <a:lnTo>
                  <a:pt x="1281957" y="258318"/>
                </a:lnTo>
                <a:lnTo>
                  <a:pt x="1287246" y="256387"/>
                </a:lnTo>
                <a:lnTo>
                  <a:pt x="1290065" y="256032"/>
                </a:lnTo>
                <a:lnTo>
                  <a:pt x="1296494" y="254028"/>
                </a:lnTo>
                <a:lnTo>
                  <a:pt x="1310022" y="250422"/>
                </a:lnTo>
                <a:lnTo>
                  <a:pt x="1348363" y="227233"/>
                </a:lnTo>
                <a:lnTo>
                  <a:pt x="1372362" y="197358"/>
                </a:lnTo>
                <a:lnTo>
                  <a:pt x="1386739" y="161271"/>
                </a:lnTo>
                <a:lnTo>
                  <a:pt x="1390792" y="122543"/>
                </a:lnTo>
                <a:lnTo>
                  <a:pt x="1382963" y="85027"/>
                </a:lnTo>
                <a:lnTo>
                  <a:pt x="1371683" y="67818"/>
                </a:lnTo>
                <a:lnTo>
                  <a:pt x="1351026" y="67818"/>
                </a:lnTo>
                <a:lnTo>
                  <a:pt x="1349502" y="67056"/>
                </a:lnTo>
                <a:lnTo>
                  <a:pt x="1347865" y="66510"/>
                </a:lnTo>
                <a:close/>
              </a:path>
              <a:path w="1391285" h="436245">
                <a:moveTo>
                  <a:pt x="1234439" y="378713"/>
                </a:moveTo>
                <a:lnTo>
                  <a:pt x="1215360" y="378713"/>
                </a:lnTo>
                <a:lnTo>
                  <a:pt x="1215389" y="387858"/>
                </a:lnTo>
                <a:lnTo>
                  <a:pt x="1196339" y="388620"/>
                </a:lnTo>
                <a:lnTo>
                  <a:pt x="1229553" y="388620"/>
                </a:lnTo>
                <a:lnTo>
                  <a:pt x="1234439" y="378713"/>
                </a:lnTo>
                <a:close/>
              </a:path>
              <a:path w="1391285" h="436245">
                <a:moveTo>
                  <a:pt x="1226819" y="301751"/>
                </a:moveTo>
                <a:lnTo>
                  <a:pt x="1224533" y="306324"/>
                </a:lnTo>
                <a:lnTo>
                  <a:pt x="1226024" y="304804"/>
                </a:lnTo>
                <a:lnTo>
                  <a:pt x="1226819" y="301751"/>
                </a:lnTo>
                <a:close/>
              </a:path>
              <a:path w="1391285" h="436245">
                <a:moveTo>
                  <a:pt x="1226024" y="304804"/>
                </a:moveTo>
                <a:lnTo>
                  <a:pt x="1224533" y="306324"/>
                </a:lnTo>
                <a:lnTo>
                  <a:pt x="1225628" y="306324"/>
                </a:lnTo>
                <a:lnTo>
                  <a:pt x="1226024" y="304804"/>
                </a:lnTo>
                <a:close/>
              </a:path>
              <a:path w="1391285" h="436245">
                <a:moveTo>
                  <a:pt x="1229018" y="301751"/>
                </a:moveTo>
                <a:lnTo>
                  <a:pt x="1226819" y="301751"/>
                </a:lnTo>
                <a:lnTo>
                  <a:pt x="1226024" y="304804"/>
                </a:lnTo>
                <a:lnTo>
                  <a:pt x="1229018" y="301751"/>
                </a:lnTo>
                <a:close/>
              </a:path>
              <a:path w="1391285" h="436245">
                <a:moveTo>
                  <a:pt x="1281957" y="258318"/>
                </a:moveTo>
                <a:lnTo>
                  <a:pt x="1279398" y="258318"/>
                </a:lnTo>
                <a:lnTo>
                  <a:pt x="1278234" y="259175"/>
                </a:lnTo>
                <a:lnTo>
                  <a:pt x="1279347" y="259270"/>
                </a:lnTo>
                <a:lnTo>
                  <a:pt x="1281957" y="258318"/>
                </a:lnTo>
                <a:close/>
              </a:path>
              <a:path w="1391285" h="436245">
                <a:moveTo>
                  <a:pt x="1279398" y="258318"/>
                </a:moveTo>
                <a:lnTo>
                  <a:pt x="1277112" y="259080"/>
                </a:lnTo>
                <a:lnTo>
                  <a:pt x="1278234" y="259175"/>
                </a:lnTo>
                <a:lnTo>
                  <a:pt x="1279398" y="258318"/>
                </a:lnTo>
                <a:close/>
              </a:path>
              <a:path w="1391285" h="436245">
                <a:moveTo>
                  <a:pt x="1347215" y="65532"/>
                </a:moveTo>
                <a:lnTo>
                  <a:pt x="1347865" y="66510"/>
                </a:lnTo>
                <a:lnTo>
                  <a:pt x="1349502" y="67056"/>
                </a:lnTo>
                <a:lnTo>
                  <a:pt x="1351026" y="67818"/>
                </a:lnTo>
                <a:lnTo>
                  <a:pt x="1351788" y="67818"/>
                </a:lnTo>
                <a:lnTo>
                  <a:pt x="1347215" y="65532"/>
                </a:lnTo>
                <a:close/>
              </a:path>
              <a:path w="1391285" h="436245">
                <a:moveTo>
                  <a:pt x="1370184" y="65532"/>
                </a:moveTo>
                <a:lnTo>
                  <a:pt x="1347215" y="65532"/>
                </a:lnTo>
                <a:lnTo>
                  <a:pt x="1351788" y="67818"/>
                </a:lnTo>
                <a:lnTo>
                  <a:pt x="1371683" y="67818"/>
                </a:lnTo>
                <a:lnTo>
                  <a:pt x="1370184" y="65532"/>
                </a:lnTo>
                <a:close/>
              </a:path>
              <a:path w="1391285" h="436245">
                <a:moveTo>
                  <a:pt x="1245861" y="19050"/>
                </a:moveTo>
                <a:lnTo>
                  <a:pt x="442721" y="19050"/>
                </a:lnTo>
                <a:lnTo>
                  <a:pt x="465030" y="19748"/>
                </a:lnTo>
                <a:lnTo>
                  <a:pt x="509403" y="19960"/>
                </a:lnTo>
                <a:lnTo>
                  <a:pt x="531876" y="20574"/>
                </a:lnTo>
                <a:lnTo>
                  <a:pt x="1075326" y="28544"/>
                </a:lnTo>
                <a:lnTo>
                  <a:pt x="1127436" y="29032"/>
                </a:lnTo>
                <a:lnTo>
                  <a:pt x="1179327" y="30625"/>
                </a:lnTo>
                <a:lnTo>
                  <a:pt x="1229105" y="35051"/>
                </a:lnTo>
                <a:lnTo>
                  <a:pt x="1274030" y="44719"/>
                </a:lnTo>
                <a:lnTo>
                  <a:pt x="1318259" y="57150"/>
                </a:lnTo>
                <a:lnTo>
                  <a:pt x="1324694" y="58995"/>
                </a:lnTo>
                <a:lnTo>
                  <a:pt x="1337833" y="63529"/>
                </a:lnTo>
                <a:lnTo>
                  <a:pt x="1344167" y="65532"/>
                </a:lnTo>
                <a:lnTo>
                  <a:pt x="1347215" y="66294"/>
                </a:lnTo>
                <a:lnTo>
                  <a:pt x="1347865" y="66510"/>
                </a:lnTo>
                <a:lnTo>
                  <a:pt x="1347215" y="65532"/>
                </a:lnTo>
                <a:lnTo>
                  <a:pt x="1370184" y="65532"/>
                </a:lnTo>
                <a:lnTo>
                  <a:pt x="1361693" y="52577"/>
                </a:lnTo>
                <a:lnTo>
                  <a:pt x="1360169" y="51054"/>
                </a:lnTo>
                <a:lnTo>
                  <a:pt x="1357121" y="49530"/>
                </a:lnTo>
                <a:lnTo>
                  <a:pt x="1355598" y="49530"/>
                </a:lnTo>
                <a:lnTo>
                  <a:pt x="1353312" y="48768"/>
                </a:lnTo>
                <a:lnTo>
                  <a:pt x="1351026" y="47244"/>
                </a:lnTo>
                <a:lnTo>
                  <a:pt x="1347215" y="46482"/>
                </a:lnTo>
                <a:lnTo>
                  <a:pt x="1343405" y="44958"/>
                </a:lnTo>
                <a:lnTo>
                  <a:pt x="1283566" y="27516"/>
                </a:lnTo>
                <a:lnTo>
                  <a:pt x="1257642" y="21326"/>
                </a:lnTo>
                <a:lnTo>
                  <a:pt x="1245861" y="19050"/>
                </a:lnTo>
                <a:close/>
              </a:path>
              <a:path w="1391285" h="436245">
                <a:moveTo>
                  <a:pt x="436625" y="0"/>
                </a:moveTo>
                <a:lnTo>
                  <a:pt x="145341" y="10360"/>
                </a:lnTo>
                <a:lnTo>
                  <a:pt x="48373" y="15144"/>
                </a:lnTo>
                <a:lnTo>
                  <a:pt x="0" y="18287"/>
                </a:lnTo>
                <a:lnTo>
                  <a:pt x="1524" y="37337"/>
                </a:lnTo>
                <a:lnTo>
                  <a:pt x="50377" y="34212"/>
                </a:lnTo>
                <a:lnTo>
                  <a:pt x="148347" y="29331"/>
                </a:lnTo>
                <a:lnTo>
                  <a:pt x="442721" y="19050"/>
                </a:lnTo>
                <a:lnTo>
                  <a:pt x="1245861" y="19050"/>
                </a:lnTo>
                <a:lnTo>
                  <a:pt x="1231547" y="16284"/>
                </a:lnTo>
                <a:lnTo>
                  <a:pt x="1206245" y="12954"/>
                </a:lnTo>
                <a:lnTo>
                  <a:pt x="1157939" y="10896"/>
                </a:lnTo>
                <a:lnTo>
                  <a:pt x="520445" y="1524"/>
                </a:lnTo>
                <a:lnTo>
                  <a:pt x="499591" y="801"/>
                </a:lnTo>
                <a:lnTo>
                  <a:pt x="457752" y="600"/>
                </a:lnTo>
                <a:lnTo>
                  <a:pt x="436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3973" y="1500630"/>
            <a:ext cx="150749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Probabilities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4142740" cy="134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24257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write P(A) as “the fraction of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possible  </a:t>
            </a:r>
            <a:r>
              <a:rPr dirty="0" sz="1600" spc="-5">
                <a:latin typeface="Tahoma"/>
                <a:cs typeface="Tahoma"/>
              </a:rPr>
              <a:t>worlds </a:t>
            </a:r>
            <a:r>
              <a:rPr dirty="0" sz="1600">
                <a:latin typeface="Tahoma"/>
                <a:cs typeface="Tahoma"/>
              </a:rPr>
              <a:t>in </a:t>
            </a:r>
            <a:r>
              <a:rPr dirty="0" sz="1600" spc="-5">
                <a:latin typeface="Tahoma"/>
                <a:cs typeface="Tahoma"/>
              </a:rPr>
              <a:t>which </a:t>
            </a:r>
            <a:r>
              <a:rPr dirty="0" sz="1600">
                <a:latin typeface="Tahoma"/>
                <a:cs typeface="Tahoma"/>
              </a:rPr>
              <a:t>A is</a:t>
            </a:r>
            <a:r>
              <a:rPr dirty="0" sz="1600" spc="-5">
                <a:latin typeface="Tahoma"/>
                <a:cs typeface="Tahoma"/>
              </a:rPr>
              <a:t> true”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could at this point spend 2 hours </a:t>
            </a:r>
            <a:r>
              <a:rPr dirty="0" sz="1600" spc="-5">
                <a:latin typeface="Tahoma"/>
                <a:cs typeface="Tahoma"/>
              </a:rPr>
              <a:t>on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  philosophy of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this.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But we</a:t>
            </a:r>
            <a:r>
              <a:rPr dirty="0" sz="160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won’t.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9242" y="5677916"/>
            <a:ext cx="15513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Visualizing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5920" y="6745476"/>
            <a:ext cx="83566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Event </a:t>
            </a:r>
            <a:r>
              <a:rPr dirty="0" sz="1000" spc="-5">
                <a:latin typeface="Tahoma"/>
                <a:cs typeface="Tahoma"/>
              </a:rPr>
              <a:t>space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  </a:t>
            </a:r>
            <a:r>
              <a:rPr dirty="0" sz="1000" spc="-5">
                <a:latin typeface="Tahoma"/>
                <a:cs typeface="Tahoma"/>
              </a:rPr>
              <a:t>all possible  worlds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0696" y="7510527"/>
            <a:ext cx="6807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Its area </a:t>
            </a:r>
            <a:r>
              <a:rPr dirty="0" sz="1000" spc="-5">
                <a:latin typeface="Tahoma"/>
                <a:cs typeface="Tahoma"/>
              </a:rPr>
              <a:t>is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09900" y="6650735"/>
            <a:ext cx="1905000" cy="1266825"/>
          </a:xfrm>
          <a:custGeom>
            <a:avLst/>
            <a:gdLst/>
            <a:ahLst/>
            <a:cxnLst/>
            <a:rect l="l" t="t" r="r" b="b"/>
            <a:pathLst>
              <a:path w="1905000" h="1266825">
                <a:moveTo>
                  <a:pt x="0" y="1266443"/>
                </a:moveTo>
                <a:lnTo>
                  <a:pt x="1905000" y="1266443"/>
                </a:lnTo>
                <a:lnTo>
                  <a:pt x="1905000" y="0"/>
                </a:lnTo>
                <a:lnTo>
                  <a:pt x="0" y="0"/>
                </a:lnTo>
                <a:lnTo>
                  <a:pt x="0" y="1266443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1900" y="6697980"/>
            <a:ext cx="952500" cy="911860"/>
          </a:xfrm>
          <a:custGeom>
            <a:avLst/>
            <a:gdLst/>
            <a:ahLst/>
            <a:cxnLst/>
            <a:rect l="l" t="t" r="r" b="b"/>
            <a:pathLst>
              <a:path w="952500" h="911859">
                <a:moveTo>
                  <a:pt x="476250" y="0"/>
                </a:moveTo>
                <a:lnTo>
                  <a:pt x="427578" y="2354"/>
                </a:lnTo>
                <a:lnTo>
                  <a:pt x="380307" y="9266"/>
                </a:lnTo>
                <a:lnTo>
                  <a:pt x="334678" y="20503"/>
                </a:lnTo>
                <a:lnTo>
                  <a:pt x="290929" y="35837"/>
                </a:lnTo>
                <a:lnTo>
                  <a:pt x="249301" y="55038"/>
                </a:lnTo>
                <a:lnTo>
                  <a:pt x="210033" y="77875"/>
                </a:lnTo>
                <a:lnTo>
                  <a:pt x="173367" y="104119"/>
                </a:lnTo>
                <a:lnTo>
                  <a:pt x="139541" y="133540"/>
                </a:lnTo>
                <a:lnTo>
                  <a:pt x="108796" y="165908"/>
                </a:lnTo>
                <a:lnTo>
                  <a:pt x="81371" y="200992"/>
                </a:lnTo>
                <a:lnTo>
                  <a:pt x="57508" y="238563"/>
                </a:lnTo>
                <a:lnTo>
                  <a:pt x="37445" y="278391"/>
                </a:lnTo>
                <a:lnTo>
                  <a:pt x="21422" y="320247"/>
                </a:lnTo>
                <a:lnTo>
                  <a:pt x="9681" y="363899"/>
                </a:lnTo>
                <a:lnTo>
                  <a:pt x="2460" y="409119"/>
                </a:lnTo>
                <a:lnTo>
                  <a:pt x="0" y="455676"/>
                </a:lnTo>
                <a:lnTo>
                  <a:pt x="2460" y="502232"/>
                </a:lnTo>
                <a:lnTo>
                  <a:pt x="9681" y="547452"/>
                </a:lnTo>
                <a:lnTo>
                  <a:pt x="21422" y="591104"/>
                </a:lnTo>
                <a:lnTo>
                  <a:pt x="37445" y="632960"/>
                </a:lnTo>
                <a:lnTo>
                  <a:pt x="57508" y="672788"/>
                </a:lnTo>
                <a:lnTo>
                  <a:pt x="81371" y="710359"/>
                </a:lnTo>
                <a:lnTo>
                  <a:pt x="108796" y="745443"/>
                </a:lnTo>
                <a:lnTo>
                  <a:pt x="139541" y="777811"/>
                </a:lnTo>
                <a:lnTo>
                  <a:pt x="173367" y="807232"/>
                </a:lnTo>
                <a:lnTo>
                  <a:pt x="210033" y="833476"/>
                </a:lnTo>
                <a:lnTo>
                  <a:pt x="249301" y="856313"/>
                </a:lnTo>
                <a:lnTo>
                  <a:pt x="290929" y="875514"/>
                </a:lnTo>
                <a:lnTo>
                  <a:pt x="334678" y="890848"/>
                </a:lnTo>
                <a:lnTo>
                  <a:pt x="380307" y="902085"/>
                </a:lnTo>
                <a:lnTo>
                  <a:pt x="427578" y="908997"/>
                </a:lnTo>
                <a:lnTo>
                  <a:pt x="476250" y="911352"/>
                </a:lnTo>
                <a:lnTo>
                  <a:pt x="524921" y="908997"/>
                </a:lnTo>
                <a:lnTo>
                  <a:pt x="572192" y="902085"/>
                </a:lnTo>
                <a:lnTo>
                  <a:pt x="617821" y="890848"/>
                </a:lnTo>
                <a:lnTo>
                  <a:pt x="661570" y="875514"/>
                </a:lnTo>
                <a:lnTo>
                  <a:pt x="703198" y="856313"/>
                </a:lnTo>
                <a:lnTo>
                  <a:pt x="742466" y="833476"/>
                </a:lnTo>
                <a:lnTo>
                  <a:pt x="779132" y="807232"/>
                </a:lnTo>
                <a:lnTo>
                  <a:pt x="812958" y="777811"/>
                </a:lnTo>
                <a:lnTo>
                  <a:pt x="843703" y="745443"/>
                </a:lnTo>
                <a:lnTo>
                  <a:pt x="871128" y="710359"/>
                </a:lnTo>
                <a:lnTo>
                  <a:pt x="894991" y="672788"/>
                </a:lnTo>
                <a:lnTo>
                  <a:pt x="915054" y="632960"/>
                </a:lnTo>
                <a:lnTo>
                  <a:pt x="931077" y="591104"/>
                </a:lnTo>
                <a:lnTo>
                  <a:pt x="942818" y="547452"/>
                </a:lnTo>
                <a:lnTo>
                  <a:pt x="950039" y="502232"/>
                </a:lnTo>
                <a:lnTo>
                  <a:pt x="952500" y="455676"/>
                </a:lnTo>
                <a:lnTo>
                  <a:pt x="950039" y="409119"/>
                </a:lnTo>
                <a:lnTo>
                  <a:pt x="942818" y="363899"/>
                </a:lnTo>
                <a:lnTo>
                  <a:pt x="931077" y="320247"/>
                </a:lnTo>
                <a:lnTo>
                  <a:pt x="915054" y="278391"/>
                </a:lnTo>
                <a:lnTo>
                  <a:pt x="894991" y="238563"/>
                </a:lnTo>
                <a:lnTo>
                  <a:pt x="871128" y="200992"/>
                </a:lnTo>
                <a:lnTo>
                  <a:pt x="843703" y="165908"/>
                </a:lnTo>
                <a:lnTo>
                  <a:pt x="812958" y="133540"/>
                </a:lnTo>
                <a:lnTo>
                  <a:pt x="779132" y="104119"/>
                </a:lnTo>
                <a:lnTo>
                  <a:pt x="742466" y="77875"/>
                </a:lnTo>
                <a:lnTo>
                  <a:pt x="703198" y="55038"/>
                </a:lnTo>
                <a:lnTo>
                  <a:pt x="661570" y="35837"/>
                </a:lnTo>
                <a:lnTo>
                  <a:pt x="617821" y="20503"/>
                </a:lnTo>
                <a:lnTo>
                  <a:pt x="572192" y="9266"/>
                </a:lnTo>
                <a:lnTo>
                  <a:pt x="524921" y="2354"/>
                </a:lnTo>
                <a:lnTo>
                  <a:pt x="47625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1900" y="6697980"/>
            <a:ext cx="952500" cy="911860"/>
          </a:xfrm>
          <a:custGeom>
            <a:avLst/>
            <a:gdLst/>
            <a:ahLst/>
            <a:cxnLst/>
            <a:rect l="l" t="t" r="r" b="b"/>
            <a:pathLst>
              <a:path w="952500" h="911859">
                <a:moveTo>
                  <a:pt x="476250" y="0"/>
                </a:moveTo>
                <a:lnTo>
                  <a:pt x="427578" y="2354"/>
                </a:lnTo>
                <a:lnTo>
                  <a:pt x="380307" y="9266"/>
                </a:lnTo>
                <a:lnTo>
                  <a:pt x="334678" y="20503"/>
                </a:lnTo>
                <a:lnTo>
                  <a:pt x="290929" y="35837"/>
                </a:lnTo>
                <a:lnTo>
                  <a:pt x="249301" y="55038"/>
                </a:lnTo>
                <a:lnTo>
                  <a:pt x="210033" y="77875"/>
                </a:lnTo>
                <a:lnTo>
                  <a:pt x="173367" y="104119"/>
                </a:lnTo>
                <a:lnTo>
                  <a:pt x="139541" y="133540"/>
                </a:lnTo>
                <a:lnTo>
                  <a:pt x="108796" y="165908"/>
                </a:lnTo>
                <a:lnTo>
                  <a:pt x="81371" y="200992"/>
                </a:lnTo>
                <a:lnTo>
                  <a:pt x="57508" y="238563"/>
                </a:lnTo>
                <a:lnTo>
                  <a:pt x="37445" y="278391"/>
                </a:lnTo>
                <a:lnTo>
                  <a:pt x="21422" y="320247"/>
                </a:lnTo>
                <a:lnTo>
                  <a:pt x="9681" y="363899"/>
                </a:lnTo>
                <a:lnTo>
                  <a:pt x="2460" y="409119"/>
                </a:lnTo>
                <a:lnTo>
                  <a:pt x="0" y="455676"/>
                </a:lnTo>
                <a:lnTo>
                  <a:pt x="2460" y="502232"/>
                </a:lnTo>
                <a:lnTo>
                  <a:pt x="9681" y="547452"/>
                </a:lnTo>
                <a:lnTo>
                  <a:pt x="21422" y="591104"/>
                </a:lnTo>
                <a:lnTo>
                  <a:pt x="37445" y="632960"/>
                </a:lnTo>
                <a:lnTo>
                  <a:pt x="57508" y="672788"/>
                </a:lnTo>
                <a:lnTo>
                  <a:pt x="81371" y="710359"/>
                </a:lnTo>
                <a:lnTo>
                  <a:pt x="108796" y="745443"/>
                </a:lnTo>
                <a:lnTo>
                  <a:pt x="139541" y="777811"/>
                </a:lnTo>
                <a:lnTo>
                  <a:pt x="173367" y="807232"/>
                </a:lnTo>
                <a:lnTo>
                  <a:pt x="210033" y="833476"/>
                </a:lnTo>
                <a:lnTo>
                  <a:pt x="249301" y="856313"/>
                </a:lnTo>
                <a:lnTo>
                  <a:pt x="290929" y="875514"/>
                </a:lnTo>
                <a:lnTo>
                  <a:pt x="334678" y="890848"/>
                </a:lnTo>
                <a:lnTo>
                  <a:pt x="380307" y="902085"/>
                </a:lnTo>
                <a:lnTo>
                  <a:pt x="427578" y="908997"/>
                </a:lnTo>
                <a:lnTo>
                  <a:pt x="476250" y="911352"/>
                </a:lnTo>
                <a:lnTo>
                  <a:pt x="524921" y="908997"/>
                </a:lnTo>
                <a:lnTo>
                  <a:pt x="572192" y="902085"/>
                </a:lnTo>
                <a:lnTo>
                  <a:pt x="617821" y="890848"/>
                </a:lnTo>
                <a:lnTo>
                  <a:pt x="661570" y="875514"/>
                </a:lnTo>
                <a:lnTo>
                  <a:pt x="703198" y="856313"/>
                </a:lnTo>
                <a:lnTo>
                  <a:pt x="742466" y="833476"/>
                </a:lnTo>
                <a:lnTo>
                  <a:pt x="779132" y="807232"/>
                </a:lnTo>
                <a:lnTo>
                  <a:pt x="812958" y="777811"/>
                </a:lnTo>
                <a:lnTo>
                  <a:pt x="843703" y="745443"/>
                </a:lnTo>
                <a:lnTo>
                  <a:pt x="871128" y="710359"/>
                </a:lnTo>
                <a:lnTo>
                  <a:pt x="894991" y="672788"/>
                </a:lnTo>
                <a:lnTo>
                  <a:pt x="915054" y="632960"/>
                </a:lnTo>
                <a:lnTo>
                  <a:pt x="931077" y="591104"/>
                </a:lnTo>
                <a:lnTo>
                  <a:pt x="942818" y="547452"/>
                </a:lnTo>
                <a:lnTo>
                  <a:pt x="950039" y="502232"/>
                </a:lnTo>
                <a:lnTo>
                  <a:pt x="952500" y="455676"/>
                </a:lnTo>
                <a:lnTo>
                  <a:pt x="950039" y="409119"/>
                </a:lnTo>
                <a:lnTo>
                  <a:pt x="942818" y="363899"/>
                </a:lnTo>
                <a:lnTo>
                  <a:pt x="931077" y="320247"/>
                </a:lnTo>
                <a:lnTo>
                  <a:pt x="915054" y="278391"/>
                </a:lnTo>
                <a:lnTo>
                  <a:pt x="894991" y="238563"/>
                </a:lnTo>
                <a:lnTo>
                  <a:pt x="871128" y="200992"/>
                </a:lnTo>
                <a:lnTo>
                  <a:pt x="843703" y="165908"/>
                </a:lnTo>
                <a:lnTo>
                  <a:pt x="812958" y="133540"/>
                </a:lnTo>
                <a:lnTo>
                  <a:pt x="779132" y="104119"/>
                </a:lnTo>
                <a:lnTo>
                  <a:pt x="742466" y="77875"/>
                </a:lnTo>
                <a:lnTo>
                  <a:pt x="703198" y="55038"/>
                </a:lnTo>
                <a:lnTo>
                  <a:pt x="661570" y="35837"/>
                </a:lnTo>
                <a:lnTo>
                  <a:pt x="617821" y="20503"/>
                </a:lnTo>
                <a:lnTo>
                  <a:pt x="572192" y="9266"/>
                </a:lnTo>
                <a:lnTo>
                  <a:pt x="524921" y="2354"/>
                </a:lnTo>
                <a:lnTo>
                  <a:pt x="4762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09900" y="6649973"/>
            <a:ext cx="1905000" cy="12674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883919" marR="304800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latin typeface="Tahoma"/>
                <a:cs typeface="Tahoma"/>
              </a:rPr>
              <a:t>Worlds in</a:t>
            </a:r>
            <a:r>
              <a:rPr dirty="0" sz="800" spc="-6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which  </a:t>
            </a:r>
            <a:r>
              <a:rPr dirty="0" sz="800" spc="-5">
                <a:latin typeface="Tahoma"/>
                <a:cs typeface="Tahoma"/>
              </a:rPr>
              <a:t>A is</a:t>
            </a:r>
            <a:r>
              <a:rPr dirty="0" sz="800" spc="-1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true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dirty="0" sz="800" spc="-5">
                <a:latin typeface="Tahoma"/>
                <a:cs typeface="Tahoma"/>
              </a:rPr>
              <a:t>Worlds in which A is</a:t>
            </a:r>
            <a:r>
              <a:rPr dirty="0" sz="800" spc="-4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False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9200" y="6977124"/>
            <a:ext cx="8318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Area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of  reddish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oval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2576" y="6995921"/>
            <a:ext cx="421005" cy="97155"/>
          </a:xfrm>
          <a:custGeom>
            <a:avLst/>
            <a:gdLst/>
            <a:ahLst/>
            <a:cxnLst/>
            <a:rect l="l" t="t" r="r" b="b"/>
            <a:pathLst>
              <a:path w="421005" h="97154">
                <a:moveTo>
                  <a:pt x="377432" y="82612"/>
                </a:moveTo>
                <a:lnTo>
                  <a:pt x="374904" y="96773"/>
                </a:lnTo>
                <a:lnTo>
                  <a:pt x="418083" y="83819"/>
                </a:lnTo>
                <a:lnTo>
                  <a:pt x="384048" y="83819"/>
                </a:lnTo>
                <a:lnTo>
                  <a:pt x="377432" y="82612"/>
                </a:lnTo>
                <a:close/>
              </a:path>
              <a:path w="421005" h="97154">
                <a:moveTo>
                  <a:pt x="380030" y="68066"/>
                </a:moveTo>
                <a:lnTo>
                  <a:pt x="377432" y="82612"/>
                </a:lnTo>
                <a:lnTo>
                  <a:pt x="384048" y="83819"/>
                </a:lnTo>
                <a:lnTo>
                  <a:pt x="387096" y="69341"/>
                </a:lnTo>
                <a:lnTo>
                  <a:pt x="380030" y="68066"/>
                </a:lnTo>
                <a:close/>
              </a:path>
              <a:path w="421005" h="97154">
                <a:moveTo>
                  <a:pt x="382524" y="54101"/>
                </a:moveTo>
                <a:lnTo>
                  <a:pt x="380030" y="68066"/>
                </a:lnTo>
                <a:lnTo>
                  <a:pt x="387096" y="69341"/>
                </a:lnTo>
                <a:lnTo>
                  <a:pt x="384048" y="83819"/>
                </a:lnTo>
                <a:lnTo>
                  <a:pt x="418083" y="83819"/>
                </a:lnTo>
                <a:lnTo>
                  <a:pt x="420624" y="83057"/>
                </a:lnTo>
                <a:lnTo>
                  <a:pt x="382524" y="54101"/>
                </a:lnTo>
                <a:close/>
              </a:path>
              <a:path w="421005" h="97154">
                <a:moveTo>
                  <a:pt x="3048" y="0"/>
                </a:moveTo>
                <a:lnTo>
                  <a:pt x="0" y="13715"/>
                </a:lnTo>
                <a:lnTo>
                  <a:pt x="377432" y="82612"/>
                </a:lnTo>
                <a:lnTo>
                  <a:pt x="380030" y="68066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73451" y="7495031"/>
            <a:ext cx="269875" cy="124460"/>
          </a:xfrm>
          <a:custGeom>
            <a:avLst/>
            <a:gdLst/>
            <a:ahLst/>
            <a:cxnLst/>
            <a:rect l="l" t="t" r="r" b="b"/>
            <a:pathLst>
              <a:path w="269875" h="124459">
                <a:moveTo>
                  <a:pt x="227429" y="13443"/>
                </a:moveTo>
                <a:lnTo>
                  <a:pt x="0" y="110490"/>
                </a:lnTo>
                <a:lnTo>
                  <a:pt x="6096" y="124206"/>
                </a:lnTo>
                <a:lnTo>
                  <a:pt x="233012" y="26639"/>
                </a:lnTo>
                <a:lnTo>
                  <a:pt x="227429" y="13443"/>
                </a:lnTo>
                <a:close/>
              </a:path>
              <a:path w="269875" h="124459">
                <a:moveTo>
                  <a:pt x="263239" y="10668"/>
                </a:moveTo>
                <a:lnTo>
                  <a:pt x="233934" y="10668"/>
                </a:lnTo>
                <a:lnTo>
                  <a:pt x="240030" y="23622"/>
                </a:lnTo>
                <a:lnTo>
                  <a:pt x="233012" y="26639"/>
                </a:lnTo>
                <a:lnTo>
                  <a:pt x="238506" y="39624"/>
                </a:lnTo>
                <a:lnTo>
                  <a:pt x="263239" y="10668"/>
                </a:lnTo>
                <a:close/>
              </a:path>
              <a:path w="269875" h="124459">
                <a:moveTo>
                  <a:pt x="233934" y="10668"/>
                </a:moveTo>
                <a:lnTo>
                  <a:pt x="227429" y="13443"/>
                </a:lnTo>
                <a:lnTo>
                  <a:pt x="233012" y="26639"/>
                </a:lnTo>
                <a:lnTo>
                  <a:pt x="240030" y="23622"/>
                </a:lnTo>
                <a:lnTo>
                  <a:pt x="233934" y="10668"/>
                </a:lnTo>
                <a:close/>
              </a:path>
              <a:path w="269875" h="124459">
                <a:moveTo>
                  <a:pt x="221742" y="0"/>
                </a:moveTo>
                <a:lnTo>
                  <a:pt x="227429" y="13443"/>
                </a:lnTo>
                <a:lnTo>
                  <a:pt x="233934" y="10668"/>
                </a:lnTo>
                <a:lnTo>
                  <a:pt x="263239" y="10668"/>
                </a:lnTo>
                <a:lnTo>
                  <a:pt x="269748" y="3048"/>
                </a:lnTo>
                <a:lnTo>
                  <a:pt x="221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59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5357" y="1500630"/>
            <a:ext cx="37445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Evaluating </a:t>
            </a:r>
            <a:r>
              <a:rPr dirty="0"/>
              <a:t>a </a:t>
            </a:r>
            <a:r>
              <a:rPr dirty="0" spc="-5"/>
              <a:t>density</a:t>
            </a:r>
            <a:r>
              <a:rPr dirty="0" spc="-80"/>
              <a:t> </a:t>
            </a:r>
            <a:r>
              <a:rPr dirty="0" spc="-5"/>
              <a:t>estimator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9367" y="3853262"/>
            <a:ext cx="7747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15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811" y="1908161"/>
            <a:ext cx="4243705" cy="245808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96850" marR="105410" indent="-171450">
              <a:lnSpc>
                <a:spcPts val="1920"/>
              </a:lnSpc>
              <a:spcBef>
                <a:spcPts val="254"/>
              </a:spcBef>
              <a:buChar char="•"/>
              <a:tabLst>
                <a:tab pos="1974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a record </a:t>
            </a:r>
            <a:r>
              <a:rPr dirty="0" sz="1600" spc="-5" b="1">
                <a:latin typeface="Tahoma"/>
                <a:cs typeface="Tahoma"/>
              </a:rPr>
              <a:t>x</a:t>
            </a:r>
            <a:r>
              <a:rPr dirty="0" sz="1600" spc="-5">
                <a:latin typeface="Tahoma"/>
                <a:cs typeface="Tahoma"/>
              </a:rPr>
              <a:t>, </a:t>
            </a:r>
            <a:r>
              <a:rPr dirty="0" sz="1600">
                <a:latin typeface="Tahoma"/>
                <a:cs typeface="Tahoma"/>
              </a:rPr>
              <a:t>a density estimator </a:t>
            </a:r>
            <a:r>
              <a:rPr dirty="0" sz="1700" spc="-80" i="1">
                <a:latin typeface="Tahoma"/>
                <a:cs typeface="Tahoma"/>
              </a:rPr>
              <a:t>M </a:t>
            </a:r>
            <a:r>
              <a:rPr dirty="0" sz="1600" spc="-5">
                <a:latin typeface="Tahoma"/>
                <a:cs typeface="Tahoma"/>
              </a:rPr>
              <a:t>can  </a:t>
            </a:r>
            <a:r>
              <a:rPr dirty="0" sz="1600">
                <a:latin typeface="Tahoma"/>
                <a:cs typeface="Tahoma"/>
              </a:rPr>
              <a:t>tell you how likely the record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is:</a:t>
            </a:r>
            <a:endParaRPr sz="1600">
              <a:latin typeface="Tahoma"/>
              <a:cs typeface="Tahoma"/>
            </a:endParaRPr>
          </a:p>
          <a:p>
            <a:pPr algn="ctr" marR="70485">
              <a:lnSpc>
                <a:spcPct val="100000"/>
              </a:lnSpc>
              <a:spcBef>
                <a:spcPts val="375"/>
              </a:spcBef>
            </a:pPr>
            <a:r>
              <a:rPr dirty="0" sz="1400" spc="-65" i="1">
                <a:latin typeface="Times New Roman"/>
                <a:cs typeface="Times New Roman"/>
              </a:rPr>
              <a:t>P</a:t>
            </a:r>
            <a:r>
              <a:rPr dirty="0" baseline="15873" sz="2100" spc="-97">
                <a:latin typeface="Times New Roman"/>
                <a:cs typeface="Times New Roman"/>
              </a:rPr>
              <a:t>ˆ</a:t>
            </a:r>
            <a:r>
              <a:rPr dirty="0" sz="1400" spc="-65">
                <a:latin typeface="Times New Roman"/>
                <a:cs typeface="Times New Roman"/>
              </a:rPr>
              <a:t>(</a:t>
            </a:r>
            <a:r>
              <a:rPr dirty="0" sz="1400" spc="-65" b="1">
                <a:latin typeface="Times New Roman"/>
                <a:cs typeface="Times New Roman"/>
              </a:rPr>
              <a:t>x</a:t>
            </a:r>
            <a:r>
              <a:rPr dirty="0" sz="1400" spc="-65" i="1">
                <a:latin typeface="Times New Roman"/>
                <a:cs typeface="Times New Roman"/>
              </a:rPr>
              <a:t>|M</a:t>
            </a:r>
            <a:r>
              <a:rPr dirty="0" sz="1400" spc="-105" i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96850" marR="71120" indent="-171450">
              <a:lnSpc>
                <a:spcPts val="1920"/>
              </a:lnSpc>
              <a:spcBef>
                <a:spcPts val="620"/>
              </a:spcBef>
              <a:buChar char="•"/>
              <a:tabLst>
                <a:tab pos="197485" algn="l"/>
              </a:tabLst>
            </a:pPr>
            <a:r>
              <a:rPr dirty="0" sz="1600" spc="-5">
                <a:latin typeface="Tahoma"/>
                <a:cs typeface="Tahoma"/>
              </a:rPr>
              <a:t>Given </a:t>
            </a:r>
            <a:r>
              <a:rPr dirty="0" sz="1600">
                <a:latin typeface="Tahoma"/>
                <a:cs typeface="Tahoma"/>
              </a:rPr>
              <a:t>a dataset </a:t>
            </a:r>
            <a:r>
              <a:rPr dirty="0" sz="1600" spc="-5">
                <a:latin typeface="Tahoma"/>
                <a:cs typeface="Tahoma"/>
              </a:rPr>
              <a:t>with </a:t>
            </a:r>
            <a:r>
              <a:rPr dirty="0" sz="1700" spc="-65" i="1">
                <a:latin typeface="Tahoma"/>
                <a:cs typeface="Tahoma"/>
              </a:rPr>
              <a:t>R </a:t>
            </a:r>
            <a:r>
              <a:rPr dirty="0" sz="1600">
                <a:latin typeface="Tahoma"/>
                <a:cs typeface="Tahoma"/>
              </a:rPr>
              <a:t>records, a density  estimator can tell you how likely the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dataset  </a:t>
            </a:r>
            <a:r>
              <a:rPr dirty="0" sz="1600" spc="-5">
                <a:latin typeface="Tahoma"/>
                <a:cs typeface="Tahoma"/>
              </a:rPr>
              <a:t>is:</a:t>
            </a:r>
            <a:endParaRPr sz="1600">
              <a:latin typeface="Tahoma"/>
              <a:cs typeface="Tahoma"/>
            </a:endParaRPr>
          </a:p>
          <a:p>
            <a:pPr marL="396875" marR="17780" indent="-143510"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latin typeface="Tahoma"/>
                <a:cs typeface="Tahoma"/>
              </a:rPr>
              <a:t>(Under the assumption that all records were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independently  </a:t>
            </a:r>
            <a:r>
              <a:rPr dirty="0" sz="1200" spc="-5">
                <a:latin typeface="Tahoma"/>
                <a:cs typeface="Tahoma"/>
              </a:rPr>
              <a:t>generated from the Density Estimator’s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JD)</a:t>
            </a:r>
            <a:endParaRPr sz="1200">
              <a:latin typeface="Tahoma"/>
              <a:cs typeface="Tahoma"/>
            </a:endParaRPr>
          </a:p>
          <a:p>
            <a:pPr algn="ctr" marR="112395">
              <a:lnSpc>
                <a:spcPts val="2495"/>
              </a:lnSpc>
            </a:pPr>
            <a:r>
              <a:rPr dirty="0" sz="1400" spc="-25" i="1">
                <a:latin typeface="Times New Roman"/>
                <a:cs typeface="Times New Roman"/>
              </a:rPr>
              <a:t>P</a:t>
            </a:r>
            <a:r>
              <a:rPr dirty="0" baseline="15873" sz="2100" spc="-37">
                <a:latin typeface="Times New Roman"/>
                <a:cs typeface="Times New Roman"/>
              </a:rPr>
              <a:t>ˆ</a:t>
            </a:r>
            <a:r>
              <a:rPr dirty="0" sz="1400" spc="-25">
                <a:latin typeface="Times New Roman"/>
                <a:cs typeface="Times New Roman"/>
              </a:rPr>
              <a:t>(dataset</a:t>
            </a:r>
            <a:r>
              <a:rPr dirty="0" sz="1400" spc="-25" i="1">
                <a:latin typeface="Times New Roman"/>
                <a:cs typeface="Times New Roman"/>
              </a:rPr>
              <a:t>|M</a:t>
            </a:r>
            <a:r>
              <a:rPr dirty="0" sz="1400" spc="-105" i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Symbol"/>
                <a:cs typeface="Symbol"/>
              </a:rPr>
              <a:t>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75" i="1">
                <a:latin typeface="Times New Roman"/>
                <a:cs typeface="Times New Roman"/>
              </a:rPr>
              <a:t>P</a:t>
            </a:r>
            <a:r>
              <a:rPr dirty="0" baseline="15873" sz="2100" spc="-112">
                <a:latin typeface="Times New Roman"/>
                <a:cs typeface="Times New Roman"/>
              </a:rPr>
              <a:t>ˆ</a:t>
            </a:r>
            <a:r>
              <a:rPr dirty="0" sz="1400" spc="-75">
                <a:latin typeface="Times New Roman"/>
                <a:cs typeface="Times New Roman"/>
              </a:rPr>
              <a:t>(</a:t>
            </a:r>
            <a:r>
              <a:rPr dirty="0" sz="1400" spc="-75" b="1">
                <a:latin typeface="Times New Roman"/>
                <a:cs typeface="Times New Roman"/>
              </a:rPr>
              <a:t>x</a:t>
            </a:r>
            <a:r>
              <a:rPr dirty="0" baseline="-24305" sz="1200" spc="-112">
                <a:latin typeface="Times New Roman"/>
                <a:cs typeface="Times New Roman"/>
              </a:rPr>
              <a:t>1</a:t>
            </a:r>
            <a:r>
              <a:rPr dirty="0" baseline="-24305" sz="1200" spc="-1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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50" b="1">
                <a:latin typeface="Times New Roman"/>
                <a:cs typeface="Times New Roman"/>
              </a:rPr>
              <a:t>x</a:t>
            </a:r>
            <a:r>
              <a:rPr dirty="0" baseline="-24305" sz="1200" spc="75">
                <a:latin typeface="Times New Roman"/>
                <a:cs typeface="Times New Roman"/>
              </a:rPr>
              <a:t>2</a:t>
            </a:r>
            <a:r>
              <a:rPr dirty="0" baseline="-24305" sz="1200">
                <a:latin typeface="Times New Roman"/>
                <a:cs typeface="Times New Roman"/>
              </a:rPr>
              <a:t> </a:t>
            </a:r>
            <a:r>
              <a:rPr dirty="0" sz="1400" spc="320">
                <a:latin typeface="Arial"/>
                <a:cs typeface="Arial"/>
              </a:rPr>
              <a:t>K</a:t>
            </a:r>
            <a:r>
              <a:rPr dirty="0" sz="1400" spc="320">
                <a:latin typeface="Symbol"/>
                <a:cs typeface="Symbol"/>
              </a:rPr>
              <a:t>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x</a:t>
            </a:r>
            <a:r>
              <a:rPr dirty="0" baseline="-24305" sz="1200" spc="30" i="1">
                <a:latin typeface="Times New Roman"/>
                <a:cs typeface="Times New Roman"/>
              </a:rPr>
              <a:t>R</a:t>
            </a:r>
            <a:r>
              <a:rPr dirty="0" sz="1400" spc="20" i="1">
                <a:latin typeface="Times New Roman"/>
                <a:cs typeface="Times New Roman"/>
              </a:rPr>
              <a:t>|M</a:t>
            </a:r>
            <a:r>
              <a:rPr dirty="0" sz="1400" spc="-105" i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Symbol"/>
                <a:cs typeface="Symbol"/>
              </a:rPr>
              <a:t>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baseline="-9259" sz="3150" spc="44">
                <a:latin typeface="Symbol"/>
                <a:cs typeface="Symbol"/>
              </a:rPr>
              <a:t></a:t>
            </a:r>
            <a:r>
              <a:rPr dirty="0" baseline="-9259" sz="3150" spc="-442">
                <a:latin typeface="Times New Roman"/>
                <a:cs typeface="Times New Roman"/>
              </a:rPr>
              <a:t> </a:t>
            </a:r>
            <a:r>
              <a:rPr dirty="0" sz="1400" spc="-40" i="1">
                <a:latin typeface="Times New Roman"/>
                <a:cs typeface="Times New Roman"/>
              </a:rPr>
              <a:t>P</a:t>
            </a:r>
            <a:r>
              <a:rPr dirty="0" baseline="15873" sz="2100" spc="-60">
                <a:latin typeface="Times New Roman"/>
                <a:cs typeface="Times New Roman"/>
              </a:rPr>
              <a:t>ˆ</a:t>
            </a:r>
            <a:r>
              <a:rPr dirty="0" sz="1400" spc="-40">
                <a:latin typeface="Times New Roman"/>
                <a:cs typeface="Times New Roman"/>
              </a:rPr>
              <a:t>(</a:t>
            </a:r>
            <a:r>
              <a:rPr dirty="0" sz="1400" spc="-40" b="1">
                <a:latin typeface="Times New Roman"/>
                <a:cs typeface="Times New Roman"/>
              </a:rPr>
              <a:t>x</a:t>
            </a:r>
            <a:r>
              <a:rPr dirty="0" baseline="-24305" sz="1200" spc="-60" i="1">
                <a:latin typeface="Times New Roman"/>
                <a:cs typeface="Times New Roman"/>
              </a:rPr>
              <a:t>k</a:t>
            </a:r>
            <a:r>
              <a:rPr dirty="0" sz="1400" spc="-40" i="1">
                <a:latin typeface="Times New Roman"/>
                <a:cs typeface="Times New Roman"/>
              </a:rPr>
              <a:t>|M</a:t>
            </a:r>
            <a:r>
              <a:rPr dirty="0" sz="1400" spc="-100" i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r" marR="1000760">
              <a:lnSpc>
                <a:spcPct val="100000"/>
              </a:lnSpc>
              <a:spcBef>
                <a:spcPts val="155"/>
              </a:spcBef>
            </a:pP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-90" i="1">
                <a:latin typeface="Times New Roman"/>
                <a:cs typeface="Times New Roman"/>
              </a:rPr>
              <a:t> </a:t>
            </a:r>
            <a:r>
              <a:rPr dirty="0" sz="800" spc="-30">
                <a:latin typeface="Symbol"/>
                <a:cs typeface="Symbol"/>
              </a:rPr>
              <a:t></a:t>
            </a:r>
            <a:r>
              <a:rPr dirty="0" sz="800" spc="1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1433" y="5677916"/>
            <a:ext cx="40506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small dataset: Miles Per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Gallon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1651" y="8188704"/>
            <a:ext cx="3361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From the </a:t>
            </a:r>
            <a:r>
              <a:rPr dirty="0" sz="1200">
                <a:latin typeface="Tahoma"/>
                <a:cs typeface="Tahoma"/>
              </a:rPr>
              <a:t>UCI </a:t>
            </a:r>
            <a:r>
              <a:rPr dirty="0" sz="1200" spc="-5">
                <a:latin typeface="Tahoma"/>
                <a:cs typeface="Tahoma"/>
              </a:rPr>
              <a:t>repository (thanks to Ross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Quinlan)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100" y="6495540"/>
            <a:ext cx="4826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192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Training  </a:t>
            </a:r>
            <a:r>
              <a:rPr dirty="0" sz="1000">
                <a:latin typeface="Tahoma"/>
                <a:cs typeface="Tahoma"/>
              </a:rPr>
              <a:t>Set  </a:t>
            </a:r>
            <a:r>
              <a:rPr dirty="0" sz="1000">
                <a:latin typeface="Tahoma"/>
                <a:cs typeface="Tahoma"/>
              </a:rPr>
              <a:t>Re</a:t>
            </a:r>
            <a:r>
              <a:rPr dirty="0" sz="1000" spc="-10">
                <a:latin typeface="Tahoma"/>
                <a:cs typeface="Tahoma"/>
              </a:rPr>
              <a:t>c</a:t>
            </a:r>
            <a:r>
              <a:rPr dirty="0" sz="1000">
                <a:latin typeface="Tahoma"/>
                <a:cs typeface="Tahoma"/>
              </a:rPr>
              <a:t>o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sz="1000" spc="-10">
                <a:latin typeface="Tahoma"/>
                <a:cs typeface="Tahoma"/>
              </a:rPr>
              <a:t>d</a:t>
            </a:r>
            <a:r>
              <a:rPr dirty="0" sz="100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625470" y="6238875"/>
          <a:ext cx="852169" cy="194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/>
                <a:gridCol w="315595"/>
                <a:gridCol w="315595"/>
              </a:tblGrid>
              <a:tr h="8420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mpg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5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maker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2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2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2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1433" y="1500630"/>
            <a:ext cx="40506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small dataset: Miles Per</a:t>
            </a:r>
            <a:r>
              <a:rPr dirty="0" spc="-50"/>
              <a:t> </a:t>
            </a:r>
            <a:r>
              <a:rPr dirty="0" spc="-5"/>
              <a:t>Gallon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100" y="2318257"/>
            <a:ext cx="4826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192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Training  </a:t>
            </a:r>
            <a:r>
              <a:rPr dirty="0" sz="1000">
                <a:latin typeface="Tahoma"/>
                <a:cs typeface="Tahoma"/>
              </a:rPr>
              <a:t>Set  </a:t>
            </a:r>
            <a:r>
              <a:rPr dirty="0" sz="1000">
                <a:latin typeface="Tahoma"/>
                <a:cs typeface="Tahoma"/>
              </a:rPr>
              <a:t>Re</a:t>
            </a:r>
            <a:r>
              <a:rPr dirty="0" sz="1000" spc="-10">
                <a:latin typeface="Tahoma"/>
                <a:cs typeface="Tahoma"/>
              </a:rPr>
              <a:t>c</a:t>
            </a:r>
            <a:r>
              <a:rPr dirty="0" sz="1000">
                <a:latin typeface="Tahoma"/>
                <a:cs typeface="Tahoma"/>
              </a:rPr>
              <a:t>o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sz="1000" spc="-10">
                <a:latin typeface="Tahoma"/>
                <a:cs typeface="Tahoma"/>
              </a:rPr>
              <a:t>d</a:t>
            </a:r>
            <a:r>
              <a:rPr dirty="0" sz="1000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25470" y="2061591"/>
          <a:ext cx="852169" cy="194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/>
                <a:gridCol w="315595"/>
                <a:gridCol w="315595"/>
              </a:tblGrid>
              <a:tr h="84200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mpg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5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maker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: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2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2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2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79to83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4581"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83819"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57599" y="1872995"/>
            <a:ext cx="2023109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433" y="5677916"/>
            <a:ext cx="40506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small dataset: Miles Per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Gallon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8800" y="6965376"/>
            <a:ext cx="1568450" cy="1202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9"/>
              </a:lnSpc>
              <a:tabLst>
                <a:tab pos="810895" algn="l"/>
              </a:tabLst>
            </a:pPr>
            <a:r>
              <a:rPr dirty="0" baseline="-13888" sz="1500" spc="-7">
                <a:latin typeface="Tahoma"/>
                <a:cs typeface="Tahoma"/>
              </a:rPr>
              <a:t>Records	</a:t>
            </a:r>
            <a:r>
              <a:rPr dirty="0" sz="500" spc="-5">
                <a:latin typeface="Arial"/>
                <a:cs typeface="Arial"/>
              </a:rPr>
              <a:t>bad 75to78</a:t>
            </a:r>
            <a:r>
              <a:rPr dirty="0" sz="500" spc="11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america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ts val="580"/>
              </a:lnSpc>
              <a:tabLst>
                <a:tab pos="1023619" algn="l"/>
                <a:tab pos="1339215" algn="l"/>
              </a:tabLst>
            </a:pPr>
            <a:r>
              <a:rPr dirty="0" sz="500">
                <a:latin typeface="Arial"/>
                <a:cs typeface="Arial"/>
              </a:rPr>
              <a:t>:	:	: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00000"/>
              </a:lnSpc>
              <a:spcBef>
                <a:spcPts val="65"/>
              </a:spcBef>
              <a:tabLst>
                <a:tab pos="1023619" algn="l"/>
                <a:tab pos="1339215" algn="l"/>
              </a:tabLst>
            </a:pPr>
            <a:r>
              <a:rPr dirty="0" sz="500">
                <a:latin typeface="Arial"/>
                <a:cs typeface="Arial"/>
              </a:rPr>
              <a:t>:	:	: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00000"/>
              </a:lnSpc>
              <a:spcBef>
                <a:spcPts val="60"/>
              </a:spcBef>
              <a:tabLst>
                <a:tab pos="1023619" algn="l"/>
                <a:tab pos="1339215" algn="l"/>
              </a:tabLst>
            </a:pPr>
            <a:r>
              <a:rPr dirty="0" sz="500">
                <a:latin typeface="Arial"/>
                <a:cs typeface="Arial"/>
              </a:rPr>
              <a:t>:	:	: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00000"/>
              </a:lnSpc>
              <a:spcBef>
                <a:spcPts val="60"/>
              </a:spcBef>
            </a:pPr>
            <a:r>
              <a:rPr dirty="0" sz="500" spc="-5">
                <a:latin typeface="Arial"/>
                <a:cs typeface="Arial"/>
              </a:rPr>
              <a:t>bad 70to74</a:t>
            </a:r>
            <a:r>
              <a:rPr dirty="0" sz="500" spc="11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america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10500"/>
              </a:lnSpc>
              <a:spcBef>
                <a:spcPts val="5"/>
              </a:spcBef>
            </a:pP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5">
                <a:latin typeface="Arial"/>
                <a:cs typeface="Arial"/>
              </a:rPr>
              <a:t>bad 75to78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5">
                <a:latin typeface="Arial"/>
                <a:cs typeface="Arial"/>
              </a:rPr>
              <a:t>bad 75to78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5">
                <a:latin typeface="Arial"/>
                <a:cs typeface="Arial"/>
              </a:rPr>
              <a:t>bad 70to74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75to78 </a:t>
            </a:r>
            <a:r>
              <a:rPr dirty="0" sz="500" spc="-10">
                <a:latin typeface="Arial"/>
                <a:cs typeface="Arial"/>
              </a:rPr>
              <a:t>europe  </a:t>
            </a:r>
            <a:r>
              <a:rPr dirty="0" sz="500" spc="-5">
                <a:latin typeface="Arial"/>
                <a:cs typeface="Arial"/>
              </a:rPr>
              <a:t>bad 75to78 </a:t>
            </a:r>
            <a:r>
              <a:rPr dirty="0" sz="500" spc="-10">
                <a:latin typeface="Arial"/>
                <a:cs typeface="Arial"/>
              </a:rPr>
              <a:t>europe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599" y="6050279"/>
            <a:ext cx="2023109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8800" y="7026402"/>
            <a:ext cx="3657600" cy="1267460"/>
          </a:xfrm>
          <a:custGeom>
            <a:avLst/>
            <a:gdLst/>
            <a:ahLst/>
            <a:cxnLst/>
            <a:rect l="l" t="t" r="r" b="b"/>
            <a:pathLst>
              <a:path w="3657600" h="1267459">
                <a:moveTo>
                  <a:pt x="0" y="1267206"/>
                </a:moveTo>
                <a:lnTo>
                  <a:pt x="3657600" y="1267206"/>
                </a:lnTo>
                <a:lnTo>
                  <a:pt x="3657600" y="0"/>
                </a:lnTo>
                <a:lnTo>
                  <a:pt x="0" y="0"/>
                </a:lnTo>
                <a:lnTo>
                  <a:pt x="0" y="1267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28006" y="6238875"/>
          <a:ext cx="3660140" cy="205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/>
                <a:gridCol w="212725"/>
                <a:gridCol w="316229"/>
                <a:gridCol w="316230"/>
                <a:gridCol w="2014854"/>
              </a:tblGrid>
              <a:tr h="84201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192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33401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Training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Set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mpg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5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maker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8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7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7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70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720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18130">
                        <a:lnSpc>
                          <a:spcPts val="509"/>
                        </a:lnSpc>
                      </a:pPr>
                      <a:r>
                        <a:rPr dirty="0" sz="750" i="1">
                          <a:latin typeface="Times New Roman"/>
                          <a:cs typeface="Times New Roman"/>
                        </a:rPr>
                        <a:t>R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ts val="2010"/>
                        </a:lnSpc>
                      </a:pPr>
                      <a:r>
                        <a:rPr dirty="0" sz="1300" spc="-2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14957" sz="1950" spc="-30">
                          <a:latin typeface="Times New Roman"/>
                          <a:cs typeface="Times New Roman"/>
                        </a:rPr>
                        <a:t>ˆ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(dataset</a:t>
                      </a:r>
                      <a:r>
                        <a:rPr dirty="0" sz="1300" spc="-20" i="1">
                          <a:latin typeface="Times New Roman"/>
                          <a:cs typeface="Times New Roman"/>
                        </a:rPr>
                        <a:t>|M</a:t>
                      </a:r>
                      <a:r>
                        <a:rPr dirty="0" sz="130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65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14957" sz="1950" spc="-97">
                          <a:latin typeface="Times New Roman"/>
                          <a:cs typeface="Times New Roman"/>
                        </a:rPr>
                        <a:t>ˆ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spc="-6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-9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25925" sz="112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20">
                          <a:latin typeface="Symbol"/>
                          <a:cs typeface="Symbol"/>
                        </a:rPr>
                        <a:t>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5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-25925" sz="112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300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300" spc="300">
                          <a:latin typeface="Symbol"/>
                          <a:cs typeface="Symbol"/>
                        </a:rPr>
                        <a:t>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2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37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00" spc="25" i="1">
                          <a:latin typeface="Times New Roman"/>
                          <a:cs typeface="Times New Roman"/>
                        </a:rPr>
                        <a:t>|M</a:t>
                      </a:r>
                      <a:r>
                        <a:rPr dirty="0" sz="1300" spc="-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8333" sz="3000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8333" sz="30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3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14957" sz="1950" spc="-44">
                          <a:latin typeface="Times New Roman"/>
                          <a:cs typeface="Times New Roman"/>
                        </a:rPr>
                        <a:t>ˆ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spc="-3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-44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 spc="-30" i="1">
                          <a:latin typeface="Times New Roman"/>
                          <a:cs typeface="Times New Roman"/>
                        </a:rPr>
                        <a:t>|M</a:t>
                      </a:r>
                      <a:r>
                        <a:rPr dirty="0" sz="130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774950">
                        <a:lnSpc>
                          <a:spcPts val="880"/>
                        </a:lnSpc>
                        <a:spcBef>
                          <a:spcPts val="140"/>
                        </a:spcBef>
                      </a:pPr>
                      <a:r>
                        <a:rPr dirty="0" sz="750" spc="1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750" spc="-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1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ts val="1540"/>
                        </a:lnSpc>
                      </a:pP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(in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case)</a:t>
                      </a:r>
                      <a:r>
                        <a:rPr dirty="0" sz="1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3.4</a:t>
                      </a:r>
                      <a:r>
                        <a:rPr dirty="0" sz="130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3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300" spc="3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44444" sz="1125" spc="52">
                          <a:latin typeface="Times New Roman"/>
                          <a:cs typeface="Times New Roman"/>
                        </a:rPr>
                        <a:t>-203</a:t>
                      </a:r>
                      <a:endParaRPr baseline="44444" sz="11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9973" y="1500630"/>
            <a:ext cx="202818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Log</a:t>
            </a:r>
            <a:r>
              <a:rPr dirty="0" spc="-75"/>
              <a:t> </a:t>
            </a:r>
            <a:r>
              <a:rPr dirty="0" spc="-5"/>
              <a:t>Probabilities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71700" y="2151379"/>
            <a:ext cx="33312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Since probabilities of datasets get so  small we usually use log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probabilities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8709" y="3540887"/>
            <a:ext cx="113982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70915" algn="l"/>
              </a:tabLst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-85" i="1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Symbol"/>
                <a:cs typeface="Symbol"/>
              </a:rPr>
              <a:t></a:t>
            </a:r>
            <a:r>
              <a:rPr dirty="0" sz="750" spc="-10">
                <a:latin typeface="Times New Roman"/>
                <a:cs typeface="Times New Roman"/>
              </a:rPr>
              <a:t>1	</a:t>
            </a: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-130" i="1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Symbol"/>
                <a:cs typeface="Symbol"/>
              </a:rPr>
              <a:t>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515" y="3205605"/>
            <a:ext cx="3665220" cy="346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75130">
              <a:lnSpc>
                <a:spcPts val="500"/>
              </a:lnSpc>
              <a:spcBef>
                <a:spcPts val="125"/>
              </a:spcBef>
              <a:tabLst>
                <a:tab pos="2646680" algn="l"/>
              </a:tabLst>
            </a:pPr>
            <a:r>
              <a:rPr dirty="0" sz="750" spc="15" i="1">
                <a:latin typeface="Times New Roman"/>
                <a:cs typeface="Times New Roman"/>
              </a:rPr>
              <a:t>R	R</a:t>
            </a:r>
            <a:endParaRPr sz="750">
              <a:latin typeface="Times New Roman"/>
              <a:cs typeface="Times New Roman"/>
            </a:endParaRPr>
          </a:p>
          <a:p>
            <a:pPr marL="38100">
              <a:lnSpc>
                <a:spcPts val="2000"/>
              </a:lnSpc>
            </a:pPr>
            <a:r>
              <a:rPr dirty="0" sz="1300" spc="10">
                <a:latin typeface="Times New Roman"/>
                <a:cs typeface="Times New Roman"/>
              </a:rPr>
              <a:t>log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 spc="-20" i="1">
                <a:latin typeface="Times New Roman"/>
                <a:cs typeface="Times New Roman"/>
              </a:rPr>
              <a:t>P</a:t>
            </a:r>
            <a:r>
              <a:rPr dirty="0" baseline="14957" sz="1950" spc="-30">
                <a:latin typeface="Times New Roman"/>
                <a:cs typeface="Times New Roman"/>
              </a:rPr>
              <a:t>ˆ</a:t>
            </a:r>
            <a:r>
              <a:rPr dirty="0" sz="1300" spc="-20">
                <a:latin typeface="Times New Roman"/>
                <a:cs typeface="Times New Roman"/>
              </a:rPr>
              <a:t>(dataset</a:t>
            </a:r>
            <a:r>
              <a:rPr dirty="0" sz="1300" spc="-20" i="1">
                <a:latin typeface="Times New Roman"/>
                <a:cs typeface="Times New Roman"/>
              </a:rPr>
              <a:t>|M</a:t>
            </a:r>
            <a:r>
              <a:rPr dirty="0" sz="1300" spc="-100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45">
                <a:latin typeface="Times New Roman"/>
                <a:cs typeface="Times New Roman"/>
              </a:rPr>
              <a:t>log</a:t>
            </a:r>
            <a:r>
              <a:rPr dirty="0" baseline="-8333" sz="3000" spc="67">
                <a:latin typeface="Symbol"/>
                <a:cs typeface="Symbol"/>
              </a:rPr>
              <a:t></a:t>
            </a:r>
            <a:r>
              <a:rPr dirty="0" baseline="-8333" sz="3000" spc="-419">
                <a:latin typeface="Times New Roman"/>
                <a:cs typeface="Times New Roman"/>
              </a:rPr>
              <a:t> </a:t>
            </a:r>
            <a:r>
              <a:rPr dirty="0" sz="1300" spc="-30" i="1">
                <a:latin typeface="Times New Roman"/>
                <a:cs typeface="Times New Roman"/>
              </a:rPr>
              <a:t>P</a:t>
            </a:r>
            <a:r>
              <a:rPr dirty="0" baseline="14957" sz="1950" spc="-44">
                <a:latin typeface="Times New Roman"/>
                <a:cs typeface="Times New Roman"/>
              </a:rPr>
              <a:t>ˆ</a:t>
            </a:r>
            <a:r>
              <a:rPr dirty="0" sz="1300" spc="-30">
                <a:latin typeface="Times New Roman"/>
                <a:cs typeface="Times New Roman"/>
              </a:rPr>
              <a:t>(</a:t>
            </a:r>
            <a:r>
              <a:rPr dirty="0" sz="1300" spc="-30" b="1">
                <a:latin typeface="Times New Roman"/>
                <a:cs typeface="Times New Roman"/>
              </a:rPr>
              <a:t>x</a:t>
            </a:r>
            <a:r>
              <a:rPr dirty="0" baseline="-25925" sz="1125" spc="-44" i="1">
                <a:latin typeface="Times New Roman"/>
                <a:cs typeface="Times New Roman"/>
              </a:rPr>
              <a:t>k</a:t>
            </a:r>
            <a:r>
              <a:rPr dirty="0" sz="1300" spc="-30" i="1">
                <a:latin typeface="Times New Roman"/>
                <a:cs typeface="Times New Roman"/>
              </a:rPr>
              <a:t>|M</a:t>
            </a:r>
            <a:r>
              <a:rPr dirty="0" sz="1300" spc="-100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baseline="-8333" sz="3000" spc="67">
                <a:latin typeface="Symbol"/>
                <a:cs typeface="Symbol"/>
              </a:rPr>
              <a:t></a:t>
            </a:r>
            <a:r>
              <a:rPr dirty="0" sz="1300" spc="45">
                <a:latin typeface="Times New Roman"/>
                <a:cs typeface="Times New Roman"/>
              </a:rPr>
              <a:t>log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 spc="-30" i="1">
                <a:latin typeface="Times New Roman"/>
                <a:cs typeface="Times New Roman"/>
              </a:rPr>
              <a:t>P</a:t>
            </a:r>
            <a:r>
              <a:rPr dirty="0" baseline="14957" sz="1950" spc="-44">
                <a:latin typeface="Times New Roman"/>
                <a:cs typeface="Times New Roman"/>
              </a:rPr>
              <a:t>ˆ</a:t>
            </a:r>
            <a:r>
              <a:rPr dirty="0" sz="1300" spc="-30">
                <a:latin typeface="Times New Roman"/>
                <a:cs typeface="Times New Roman"/>
              </a:rPr>
              <a:t>(</a:t>
            </a:r>
            <a:r>
              <a:rPr dirty="0" sz="1300" spc="-30" b="1">
                <a:latin typeface="Times New Roman"/>
                <a:cs typeface="Times New Roman"/>
              </a:rPr>
              <a:t>x</a:t>
            </a:r>
            <a:r>
              <a:rPr dirty="0" baseline="-25925" sz="1125" spc="-44" i="1">
                <a:latin typeface="Times New Roman"/>
                <a:cs typeface="Times New Roman"/>
              </a:rPr>
              <a:t>k</a:t>
            </a:r>
            <a:r>
              <a:rPr dirty="0" sz="1300" spc="-30" i="1">
                <a:latin typeface="Times New Roman"/>
                <a:cs typeface="Times New Roman"/>
              </a:rPr>
              <a:t>|M</a:t>
            </a:r>
            <a:r>
              <a:rPr dirty="0" sz="1300" spc="-100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433" y="5677916"/>
            <a:ext cx="40506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small dataset: Miles Per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Gallon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8800" y="6965376"/>
            <a:ext cx="1568450" cy="1202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9"/>
              </a:lnSpc>
              <a:tabLst>
                <a:tab pos="810895" algn="l"/>
              </a:tabLst>
            </a:pPr>
            <a:r>
              <a:rPr dirty="0" baseline="-13888" sz="1500" spc="-7">
                <a:latin typeface="Tahoma"/>
                <a:cs typeface="Tahoma"/>
              </a:rPr>
              <a:t>Records	</a:t>
            </a:r>
            <a:r>
              <a:rPr dirty="0" sz="500" spc="-5">
                <a:latin typeface="Arial"/>
                <a:cs typeface="Arial"/>
              </a:rPr>
              <a:t>bad 75to78</a:t>
            </a:r>
            <a:r>
              <a:rPr dirty="0" sz="500" spc="11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america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ts val="580"/>
              </a:lnSpc>
              <a:tabLst>
                <a:tab pos="1023619" algn="l"/>
                <a:tab pos="1339215" algn="l"/>
              </a:tabLst>
            </a:pPr>
            <a:r>
              <a:rPr dirty="0" sz="500">
                <a:latin typeface="Arial"/>
                <a:cs typeface="Arial"/>
              </a:rPr>
              <a:t>:	:	: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00000"/>
              </a:lnSpc>
              <a:spcBef>
                <a:spcPts val="65"/>
              </a:spcBef>
              <a:tabLst>
                <a:tab pos="1023619" algn="l"/>
                <a:tab pos="1339215" algn="l"/>
              </a:tabLst>
            </a:pPr>
            <a:r>
              <a:rPr dirty="0" sz="500">
                <a:latin typeface="Arial"/>
                <a:cs typeface="Arial"/>
              </a:rPr>
              <a:t>:	:	: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00000"/>
              </a:lnSpc>
              <a:spcBef>
                <a:spcPts val="60"/>
              </a:spcBef>
              <a:tabLst>
                <a:tab pos="1023619" algn="l"/>
                <a:tab pos="1339215" algn="l"/>
              </a:tabLst>
            </a:pPr>
            <a:r>
              <a:rPr dirty="0" sz="500">
                <a:latin typeface="Arial"/>
                <a:cs typeface="Arial"/>
              </a:rPr>
              <a:t>:	:	: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00000"/>
              </a:lnSpc>
              <a:spcBef>
                <a:spcPts val="60"/>
              </a:spcBef>
            </a:pPr>
            <a:r>
              <a:rPr dirty="0" sz="500" spc="-5">
                <a:latin typeface="Arial"/>
                <a:cs typeface="Arial"/>
              </a:rPr>
              <a:t>bad 70to74</a:t>
            </a:r>
            <a:r>
              <a:rPr dirty="0" sz="500" spc="11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america</a:t>
            </a:r>
            <a:endParaRPr sz="500">
              <a:latin typeface="Arial"/>
              <a:cs typeface="Arial"/>
            </a:endParaRPr>
          </a:p>
          <a:p>
            <a:pPr marL="811530">
              <a:lnSpc>
                <a:spcPct val="110500"/>
              </a:lnSpc>
              <a:spcBef>
                <a:spcPts val="5"/>
              </a:spcBef>
            </a:pP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5">
                <a:latin typeface="Arial"/>
                <a:cs typeface="Arial"/>
              </a:rPr>
              <a:t>bad 75to78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5">
                <a:latin typeface="Arial"/>
                <a:cs typeface="Arial"/>
              </a:rPr>
              <a:t>bad 75to78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79to83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5">
                <a:latin typeface="Arial"/>
                <a:cs typeface="Arial"/>
              </a:rPr>
              <a:t>bad 70to74 </a:t>
            </a:r>
            <a:r>
              <a:rPr dirty="0" sz="500">
                <a:latin typeface="Arial"/>
                <a:cs typeface="Arial"/>
              </a:rPr>
              <a:t>america  </a:t>
            </a:r>
            <a:r>
              <a:rPr dirty="0" sz="500" spc="-10">
                <a:latin typeface="Arial"/>
                <a:cs typeface="Arial"/>
              </a:rPr>
              <a:t>good </a:t>
            </a:r>
            <a:r>
              <a:rPr dirty="0" sz="500" spc="-5">
                <a:latin typeface="Arial"/>
                <a:cs typeface="Arial"/>
              </a:rPr>
              <a:t>75to78 </a:t>
            </a:r>
            <a:r>
              <a:rPr dirty="0" sz="500" spc="-10">
                <a:latin typeface="Arial"/>
                <a:cs typeface="Arial"/>
              </a:rPr>
              <a:t>europe  </a:t>
            </a:r>
            <a:r>
              <a:rPr dirty="0" sz="500" spc="-5">
                <a:latin typeface="Arial"/>
                <a:cs typeface="Arial"/>
              </a:rPr>
              <a:t>bad 75to78 </a:t>
            </a:r>
            <a:r>
              <a:rPr dirty="0" sz="500" spc="-10">
                <a:latin typeface="Arial"/>
                <a:cs typeface="Arial"/>
              </a:rPr>
              <a:t>europe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599" y="6050279"/>
            <a:ext cx="2023109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8800" y="7026402"/>
            <a:ext cx="3657600" cy="1267460"/>
          </a:xfrm>
          <a:custGeom>
            <a:avLst/>
            <a:gdLst/>
            <a:ahLst/>
            <a:cxnLst/>
            <a:rect l="l" t="t" r="r" b="b"/>
            <a:pathLst>
              <a:path w="3657600" h="1267459">
                <a:moveTo>
                  <a:pt x="0" y="1267206"/>
                </a:moveTo>
                <a:lnTo>
                  <a:pt x="3657600" y="1267206"/>
                </a:lnTo>
                <a:lnTo>
                  <a:pt x="3657600" y="0"/>
                </a:lnTo>
                <a:lnTo>
                  <a:pt x="0" y="0"/>
                </a:lnTo>
                <a:lnTo>
                  <a:pt x="0" y="12672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28006" y="6238875"/>
          <a:ext cx="3660140" cy="205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465"/>
                <a:gridCol w="212725"/>
                <a:gridCol w="316229"/>
                <a:gridCol w="316230"/>
                <a:gridCol w="2014854"/>
              </a:tblGrid>
              <a:tr h="84201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192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R="33401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Training 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Set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mpg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5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maker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good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75to78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europe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5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5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america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6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60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8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C0C0C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7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bad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ts val="570"/>
                        </a:lnSpc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70to74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570"/>
                        </a:lnSpc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asia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C0C0C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720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673225">
                        <a:lnSpc>
                          <a:spcPts val="505"/>
                        </a:lnSpc>
                        <a:tabLst>
                          <a:tab pos="2644775" algn="l"/>
                        </a:tabLst>
                      </a:pPr>
                      <a:r>
                        <a:rPr dirty="0" sz="750" spc="15" i="1">
                          <a:latin typeface="Times New Roman"/>
                          <a:cs typeface="Times New Roman"/>
                        </a:rPr>
                        <a:t>R	R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R="1905">
                        <a:lnSpc>
                          <a:spcPts val="2005"/>
                        </a:lnSpc>
                      </a:pPr>
                      <a:r>
                        <a:rPr dirty="0" sz="1300" spc="1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14957" sz="1950" spc="-30">
                          <a:latin typeface="Times New Roman"/>
                          <a:cs typeface="Times New Roman"/>
                        </a:rPr>
                        <a:t>ˆ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(dataset</a:t>
                      </a:r>
                      <a:r>
                        <a:rPr dirty="0" sz="1300" spc="-20" i="1">
                          <a:latin typeface="Times New Roman"/>
                          <a:cs typeface="Times New Roman"/>
                        </a:rPr>
                        <a:t>|M</a:t>
                      </a:r>
                      <a:r>
                        <a:rPr dirty="0" sz="1300" spc="-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45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8333" sz="3000" spc="67">
                          <a:latin typeface="Symbol"/>
                          <a:cs typeface="Symbol"/>
                        </a:rPr>
                        <a:t></a:t>
                      </a:r>
                      <a:r>
                        <a:rPr dirty="0" baseline="-8333" sz="3000" spc="-42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3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14957" sz="1950" spc="-44">
                          <a:latin typeface="Times New Roman"/>
                          <a:cs typeface="Times New Roman"/>
                        </a:rPr>
                        <a:t>ˆ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spc="-3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-44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 spc="-30" i="1">
                          <a:latin typeface="Times New Roman"/>
                          <a:cs typeface="Times New Roman"/>
                        </a:rPr>
                        <a:t>|M</a:t>
                      </a:r>
                      <a:r>
                        <a:rPr dirty="0" sz="130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3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8333" sz="3000" spc="6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1300" spc="45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3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14957" sz="1950" spc="-44">
                          <a:latin typeface="Times New Roman"/>
                          <a:cs typeface="Times New Roman"/>
                        </a:rPr>
                        <a:t>ˆ</a:t>
                      </a:r>
                      <a:r>
                        <a:rPr dirty="0" sz="1300" spc="-3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spc="-3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-44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300" spc="-30" i="1">
                          <a:latin typeface="Times New Roman"/>
                          <a:cs typeface="Times New Roman"/>
                        </a:rPr>
                        <a:t>|M</a:t>
                      </a:r>
                      <a:r>
                        <a:rPr dirty="0" sz="1300" spc="-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29410">
                        <a:lnSpc>
                          <a:spcPts val="795"/>
                        </a:lnSpc>
                        <a:spcBef>
                          <a:spcPts val="135"/>
                        </a:spcBef>
                        <a:tabLst>
                          <a:tab pos="2600960" algn="l"/>
                        </a:tabLst>
                      </a:pPr>
                      <a:r>
                        <a:rPr dirty="0" sz="750" spc="1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75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750" spc="1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750" spc="-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1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55"/>
                        </a:lnSpc>
                      </a:pP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(in</a:t>
                      </a:r>
                      <a:r>
                        <a:rPr dirty="0" sz="13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0">
                          <a:latin typeface="Times New Roman"/>
                          <a:cs typeface="Times New Roman"/>
                        </a:rPr>
                        <a:t>case)</a:t>
                      </a:r>
                      <a:r>
                        <a:rPr dirty="0" sz="1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3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15">
                          <a:latin typeface="Times New Roman"/>
                          <a:cs typeface="Times New Roman"/>
                        </a:rPr>
                        <a:t>466.19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C0C0C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2622" y="1500630"/>
            <a:ext cx="33286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Summary: The Good</a:t>
            </a:r>
            <a:r>
              <a:rPr dirty="0" spc="-70"/>
              <a:t> </a:t>
            </a:r>
            <a:r>
              <a:rPr dirty="0" spc="-5"/>
              <a:t>News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4135120" cy="221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have a </a:t>
            </a:r>
            <a:r>
              <a:rPr dirty="0" sz="1600" spc="-5">
                <a:latin typeface="Tahoma"/>
                <a:cs typeface="Tahoma"/>
              </a:rPr>
              <a:t>way to </a:t>
            </a:r>
            <a:r>
              <a:rPr dirty="0" sz="1600">
                <a:latin typeface="Tahoma"/>
                <a:cs typeface="Tahoma"/>
              </a:rPr>
              <a:t>learn a </a:t>
            </a:r>
            <a:r>
              <a:rPr dirty="0" sz="1600" spc="-5">
                <a:latin typeface="Tahoma"/>
                <a:cs typeface="Tahoma"/>
              </a:rPr>
              <a:t>Density Estimator  from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 marL="184150" marR="55308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Density estimators can </a:t>
            </a:r>
            <a:r>
              <a:rPr dirty="0" sz="1600">
                <a:latin typeface="Tahoma"/>
                <a:cs typeface="Tahoma"/>
              </a:rPr>
              <a:t>do many good  things…</a:t>
            </a:r>
            <a:endParaRPr sz="1600">
              <a:latin typeface="Tahoma"/>
              <a:cs typeface="Tahoma"/>
            </a:endParaRPr>
          </a:p>
          <a:p>
            <a:pPr lvl="1" marL="384175" marR="232410" indent="-143510">
              <a:lnSpc>
                <a:spcPct val="100000"/>
              </a:lnSpc>
              <a:spcBef>
                <a:spcPts val="335"/>
              </a:spcBef>
              <a:buChar char="•"/>
              <a:tabLst>
                <a:tab pos="384810" algn="l"/>
              </a:tabLst>
            </a:pPr>
            <a:r>
              <a:rPr dirty="0" sz="1400">
                <a:latin typeface="Tahoma"/>
                <a:cs typeface="Tahoma"/>
              </a:rPr>
              <a:t>Can </a:t>
            </a:r>
            <a:r>
              <a:rPr dirty="0" sz="1400" spc="-5">
                <a:latin typeface="Tahoma"/>
                <a:cs typeface="Tahoma"/>
              </a:rPr>
              <a:t>sort the records by probability, and thus  spot weird records (anomaly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detection)</a:t>
            </a:r>
            <a:endParaRPr sz="14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har char="•"/>
              <a:tabLst>
                <a:tab pos="384810" algn="l"/>
              </a:tabLst>
            </a:pPr>
            <a:r>
              <a:rPr dirty="0" sz="1400">
                <a:latin typeface="Tahoma"/>
                <a:cs typeface="Tahoma"/>
              </a:rPr>
              <a:t>Can </a:t>
            </a:r>
            <a:r>
              <a:rPr dirty="0" sz="1400" spc="-5">
                <a:latin typeface="Tahoma"/>
                <a:cs typeface="Tahoma"/>
              </a:rPr>
              <a:t>do inference: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P(E1|E2)</a:t>
            </a:r>
            <a:endParaRPr sz="1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44"/>
              </a:spcBef>
            </a:pPr>
            <a:r>
              <a:rPr dirty="0" sz="1000">
                <a:latin typeface="Tahoma"/>
                <a:cs typeface="Tahoma"/>
              </a:rPr>
              <a:t>Automatic Doctor / Help </a:t>
            </a:r>
            <a:r>
              <a:rPr dirty="0" sz="1000" spc="-5">
                <a:latin typeface="Tahoma"/>
                <a:cs typeface="Tahoma"/>
              </a:rPr>
              <a:t>Desk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etc</a:t>
            </a:r>
            <a:endParaRPr sz="10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330"/>
              </a:spcBef>
              <a:buChar char="•"/>
              <a:tabLst>
                <a:tab pos="384810" algn="l"/>
              </a:tabLst>
            </a:pPr>
            <a:r>
              <a:rPr dirty="0" sz="1400" spc="-5">
                <a:latin typeface="Tahoma"/>
                <a:cs typeface="Tahoma"/>
              </a:rPr>
              <a:t>Ingredient for Bayes Classifiers (see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later)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63123"/>
            <a:ext cx="3970654" cy="104775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20320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Summary: The Bad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News</a:t>
            </a:r>
            <a:endParaRPr sz="22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Density </a:t>
            </a:r>
            <a:r>
              <a:rPr dirty="0" sz="1600">
                <a:latin typeface="Tahoma"/>
                <a:cs typeface="Tahoma"/>
              </a:rPr>
              <a:t>estimation by directly learning the  joint is trivial, mindless and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dangerous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0266" y="1500630"/>
            <a:ext cx="19278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</a:t>
            </a:r>
            <a:r>
              <a:rPr dirty="0"/>
              <a:t>a </a:t>
            </a:r>
            <a:r>
              <a:rPr dirty="0" spc="-5"/>
              <a:t>test</a:t>
            </a:r>
            <a:r>
              <a:rPr dirty="0" spc="-75"/>
              <a:t> </a:t>
            </a:r>
            <a:r>
              <a:rPr dirty="0" spc="-5"/>
              <a:t>set</a:t>
            </a:r>
          </a:p>
        </p:txBody>
      </p:sp>
      <p:sp>
        <p:nvSpPr>
          <p:cNvPr id="5" name="object 5"/>
          <p:cNvSpPr/>
          <p:nvPr/>
        </p:nvSpPr>
        <p:spPr>
          <a:xfrm>
            <a:off x="2705099" y="1911096"/>
            <a:ext cx="2325623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43100" y="2914141"/>
            <a:ext cx="362648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An </a:t>
            </a:r>
            <a:r>
              <a:rPr dirty="0" sz="1000" spc="-5">
                <a:latin typeface="Tahoma"/>
                <a:cs typeface="Tahoma"/>
              </a:rPr>
              <a:t>independent test set with </a:t>
            </a:r>
            <a:r>
              <a:rPr dirty="0" sz="1000">
                <a:latin typeface="Tahoma"/>
                <a:cs typeface="Tahoma"/>
              </a:rPr>
              <a:t>196 </a:t>
            </a:r>
            <a:r>
              <a:rPr dirty="0" sz="1000" spc="-5">
                <a:latin typeface="Tahoma"/>
                <a:cs typeface="Tahoma"/>
              </a:rPr>
              <a:t>cars </a:t>
            </a:r>
            <a:r>
              <a:rPr dirty="0" sz="1000">
                <a:latin typeface="Tahoma"/>
                <a:cs typeface="Tahoma"/>
              </a:rPr>
              <a:t>has a </a:t>
            </a:r>
            <a:r>
              <a:rPr dirty="0" sz="1000" spc="-5">
                <a:latin typeface="Tahoma"/>
                <a:cs typeface="Tahoma"/>
              </a:rPr>
              <a:t>worse </a:t>
            </a:r>
            <a:r>
              <a:rPr dirty="0" sz="1000">
                <a:latin typeface="Tahoma"/>
                <a:cs typeface="Tahoma"/>
              </a:rPr>
              <a:t>log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likelihood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R="151765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(actually it’s a billion quintillion </a:t>
            </a:r>
            <a:r>
              <a:rPr dirty="0" sz="1000" spc="-5">
                <a:latin typeface="Tahoma"/>
                <a:cs typeface="Tahoma"/>
              </a:rPr>
              <a:t>quintillion quintillion quintillion  times </a:t>
            </a:r>
            <a:r>
              <a:rPr dirty="0" sz="1000">
                <a:latin typeface="Tahoma"/>
                <a:cs typeface="Tahoma"/>
              </a:rPr>
              <a:t>less</a:t>
            </a:r>
            <a:r>
              <a:rPr dirty="0" sz="1000" spc="-5">
                <a:latin typeface="Tahoma"/>
                <a:cs typeface="Tahoma"/>
              </a:rPr>
              <a:t> likely)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R="35306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….Density estimators can overfit. </a:t>
            </a: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the full </a:t>
            </a:r>
            <a:r>
              <a:rPr dirty="0" sz="1000">
                <a:latin typeface="Tahoma"/>
                <a:cs typeface="Tahoma"/>
              </a:rPr>
              <a:t>joint density  </a:t>
            </a:r>
            <a:r>
              <a:rPr dirty="0" sz="1000" spc="-5">
                <a:latin typeface="Tahoma"/>
                <a:cs typeface="Tahoma"/>
              </a:rPr>
              <a:t>estimator </a:t>
            </a:r>
            <a:r>
              <a:rPr dirty="0" sz="1000">
                <a:latin typeface="Tahoma"/>
                <a:cs typeface="Tahoma"/>
              </a:rPr>
              <a:t>is the overfittiest of them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7599" y="6050279"/>
            <a:ext cx="2023109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36420" y="5677916"/>
            <a:ext cx="3862704" cy="1017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Overfitting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Density</a:t>
            </a:r>
            <a:r>
              <a:rPr dirty="0" sz="2200" spc="-8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Estimators</a:t>
            </a:r>
            <a:endParaRPr sz="2200">
              <a:latin typeface="Tahoma"/>
              <a:cs typeface="Tahoma"/>
            </a:endParaRPr>
          </a:p>
          <a:p>
            <a:pPr algn="just" marR="2143760">
              <a:lnSpc>
                <a:spcPct val="100000"/>
              </a:lnSpc>
              <a:spcBef>
                <a:spcPts val="1565"/>
              </a:spcBef>
            </a:pPr>
            <a:r>
              <a:rPr dirty="0" sz="1000" spc="-5">
                <a:latin typeface="Tahoma"/>
                <a:cs typeface="Tahoma"/>
              </a:rPr>
              <a:t>If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this </a:t>
            </a:r>
            <a:r>
              <a:rPr dirty="0" sz="1000">
                <a:latin typeface="Tahoma"/>
                <a:cs typeface="Tahoma"/>
              </a:rPr>
              <a:t>ever </a:t>
            </a:r>
            <a:r>
              <a:rPr dirty="0" sz="1000" spc="-5">
                <a:latin typeface="Tahoma"/>
                <a:cs typeface="Tahoma"/>
              </a:rPr>
              <a:t>happens, </a:t>
            </a:r>
            <a:r>
              <a:rPr dirty="0" sz="1000">
                <a:latin typeface="Tahoma"/>
                <a:cs typeface="Tahoma"/>
              </a:rPr>
              <a:t>it </a:t>
            </a:r>
            <a:r>
              <a:rPr dirty="0" sz="1000" spc="-5">
                <a:latin typeface="Tahoma"/>
                <a:cs typeface="Tahoma"/>
              </a:rPr>
              <a:t>means  </a:t>
            </a:r>
            <a:r>
              <a:rPr dirty="0" sz="1000">
                <a:latin typeface="Tahoma"/>
                <a:cs typeface="Tahoma"/>
              </a:rPr>
              <a:t>there are </a:t>
            </a:r>
            <a:r>
              <a:rPr dirty="0" sz="1000" spc="-5">
                <a:latin typeface="Tahoma"/>
                <a:cs typeface="Tahoma"/>
              </a:rPr>
              <a:t>certain combinations  that we learn are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impossible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8800" y="7612380"/>
            <a:ext cx="3657600" cy="962660"/>
          </a:xfrm>
          <a:custGeom>
            <a:avLst/>
            <a:gdLst/>
            <a:ahLst/>
            <a:cxnLst/>
            <a:rect l="l" t="t" r="r" b="b"/>
            <a:pathLst>
              <a:path w="3657600" h="962659">
                <a:moveTo>
                  <a:pt x="0" y="962406"/>
                </a:moveTo>
                <a:lnTo>
                  <a:pt x="3657600" y="962406"/>
                </a:lnTo>
                <a:lnTo>
                  <a:pt x="3657600" y="0"/>
                </a:lnTo>
                <a:lnTo>
                  <a:pt x="0" y="0"/>
                </a:lnTo>
                <a:lnTo>
                  <a:pt x="0" y="962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8800" y="7612380"/>
            <a:ext cx="3657600" cy="962025"/>
          </a:xfrm>
          <a:custGeom>
            <a:avLst/>
            <a:gdLst/>
            <a:ahLst/>
            <a:cxnLst/>
            <a:rect l="l" t="t" r="r" b="b"/>
            <a:pathLst>
              <a:path w="3657600" h="962025">
                <a:moveTo>
                  <a:pt x="3657600" y="0"/>
                </a:moveTo>
                <a:lnTo>
                  <a:pt x="0" y="0"/>
                </a:lnTo>
                <a:lnTo>
                  <a:pt x="0" y="961644"/>
                </a:lnTo>
                <a:lnTo>
                  <a:pt x="3657600" y="961644"/>
                </a:lnTo>
                <a:lnTo>
                  <a:pt x="3657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26311" y="7721107"/>
            <a:ext cx="3675379" cy="6858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61160">
              <a:lnSpc>
                <a:spcPts val="505"/>
              </a:lnSpc>
              <a:spcBef>
                <a:spcPts val="125"/>
              </a:spcBef>
              <a:tabLst>
                <a:tab pos="2632075" algn="l"/>
              </a:tabLst>
            </a:pPr>
            <a:r>
              <a:rPr dirty="0" sz="750" spc="15" i="1">
                <a:latin typeface="Times New Roman"/>
                <a:cs typeface="Times New Roman"/>
              </a:rPr>
              <a:t>R	R</a:t>
            </a:r>
            <a:endParaRPr sz="750">
              <a:latin typeface="Times New Roman"/>
              <a:cs typeface="Times New Roman"/>
            </a:endParaRPr>
          </a:p>
          <a:p>
            <a:pPr algn="ctr" marR="5080">
              <a:lnSpc>
                <a:spcPts val="2005"/>
              </a:lnSpc>
            </a:pPr>
            <a:r>
              <a:rPr dirty="0" sz="1300" spc="10">
                <a:latin typeface="Times New Roman"/>
                <a:cs typeface="Times New Roman"/>
              </a:rPr>
              <a:t>log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 spc="-20" i="1">
                <a:latin typeface="Times New Roman"/>
                <a:cs typeface="Times New Roman"/>
              </a:rPr>
              <a:t>P</a:t>
            </a:r>
            <a:r>
              <a:rPr dirty="0" baseline="14957" sz="1950" spc="-30">
                <a:latin typeface="Times New Roman"/>
                <a:cs typeface="Times New Roman"/>
              </a:rPr>
              <a:t>ˆ</a:t>
            </a:r>
            <a:r>
              <a:rPr dirty="0" sz="1300" spc="-20">
                <a:latin typeface="Times New Roman"/>
                <a:cs typeface="Times New Roman"/>
              </a:rPr>
              <a:t>(testset</a:t>
            </a:r>
            <a:r>
              <a:rPr dirty="0" sz="1300" spc="-20" i="1">
                <a:latin typeface="Times New Roman"/>
                <a:cs typeface="Times New Roman"/>
              </a:rPr>
              <a:t>|M</a:t>
            </a:r>
            <a:r>
              <a:rPr dirty="0" sz="1300" spc="-90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45">
                <a:latin typeface="Times New Roman"/>
                <a:cs typeface="Times New Roman"/>
              </a:rPr>
              <a:t>log</a:t>
            </a:r>
            <a:r>
              <a:rPr dirty="0" baseline="-8333" sz="3000" spc="67">
                <a:latin typeface="Symbol"/>
                <a:cs typeface="Symbol"/>
              </a:rPr>
              <a:t></a:t>
            </a:r>
            <a:r>
              <a:rPr dirty="0" baseline="-8333" sz="3000" spc="-412">
                <a:latin typeface="Times New Roman"/>
                <a:cs typeface="Times New Roman"/>
              </a:rPr>
              <a:t> </a:t>
            </a:r>
            <a:r>
              <a:rPr dirty="0" sz="1300" spc="-35" i="1">
                <a:latin typeface="Times New Roman"/>
                <a:cs typeface="Times New Roman"/>
              </a:rPr>
              <a:t>P</a:t>
            </a:r>
            <a:r>
              <a:rPr dirty="0" baseline="14957" sz="1950" spc="-52">
                <a:latin typeface="Times New Roman"/>
                <a:cs typeface="Times New Roman"/>
              </a:rPr>
              <a:t>ˆ</a:t>
            </a:r>
            <a:r>
              <a:rPr dirty="0" sz="1300" spc="-35">
                <a:latin typeface="Times New Roman"/>
                <a:cs typeface="Times New Roman"/>
              </a:rPr>
              <a:t>(</a:t>
            </a:r>
            <a:r>
              <a:rPr dirty="0" sz="1300" spc="-35" b="1">
                <a:latin typeface="Times New Roman"/>
                <a:cs typeface="Times New Roman"/>
              </a:rPr>
              <a:t>x</a:t>
            </a:r>
            <a:r>
              <a:rPr dirty="0" baseline="-25925" sz="1125" spc="-52" i="1">
                <a:latin typeface="Times New Roman"/>
                <a:cs typeface="Times New Roman"/>
              </a:rPr>
              <a:t>k</a:t>
            </a:r>
            <a:r>
              <a:rPr dirty="0" sz="1300" spc="-35" i="1">
                <a:latin typeface="Times New Roman"/>
                <a:cs typeface="Times New Roman"/>
              </a:rPr>
              <a:t>|M</a:t>
            </a:r>
            <a:r>
              <a:rPr dirty="0" sz="1300" spc="-90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baseline="-8333" sz="3000" spc="67">
                <a:latin typeface="Symbol"/>
                <a:cs typeface="Symbol"/>
              </a:rPr>
              <a:t></a:t>
            </a:r>
            <a:r>
              <a:rPr dirty="0" sz="1300" spc="45">
                <a:latin typeface="Times New Roman"/>
                <a:cs typeface="Times New Roman"/>
              </a:rPr>
              <a:t>log</a:t>
            </a:r>
            <a:r>
              <a:rPr dirty="0" sz="1300" spc="-95">
                <a:latin typeface="Times New Roman"/>
                <a:cs typeface="Times New Roman"/>
              </a:rPr>
              <a:t> </a:t>
            </a:r>
            <a:r>
              <a:rPr dirty="0" sz="1300" spc="-30" i="1">
                <a:latin typeface="Times New Roman"/>
                <a:cs typeface="Times New Roman"/>
              </a:rPr>
              <a:t>P</a:t>
            </a:r>
            <a:r>
              <a:rPr dirty="0" baseline="14957" sz="1950" spc="-44">
                <a:latin typeface="Times New Roman"/>
                <a:cs typeface="Times New Roman"/>
              </a:rPr>
              <a:t>ˆ</a:t>
            </a:r>
            <a:r>
              <a:rPr dirty="0" sz="1300" spc="-30">
                <a:latin typeface="Times New Roman"/>
                <a:cs typeface="Times New Roman"/>
              </a:rPr>
              <a:t>(</a:t>
            </a:r>
            <a:r>
              <a:rPr dirty="0" sz="1300" spc="-30" b="1">
                <a:latin typeface="Times New Roman"/>
                <a:cs typeface="Times New Roman"/>
              </a:rPr>
              <a:t>x</a:t>
            </a:r>
            <a:r>
              <a:rPr dirty="0" baseline="-25925" sz="1125" spc="-44" i="1">
                <a:latin typeface="Times New Roman"/>
                <a:cs typeface="Times New Roman"/>
              </a:rPr>
              <a:t>k</a:t>
            </a:r>
            <a:r>
              <a:rPr dirty="0" sz="1300" spc="-30" i="1">
                <a:latin typeface="Times New Roman"/>
                <a:cs typeface="Times New Roman"/>
              </a:rPr>
              <a:t>|M</a:t>
            </a:r>
            <a:r>
              <a:rPr dirty="0" sz="1300" spc="-90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1617345">
              <a:lnSpc>
                <a:spcPct val="100000"/>
              </a:lnSpc>
              <a:spcBef>
                <a:spcPts val="135"/>
              </a:spcBef>
              <a:tabLst>
                <a:tab pos="2588260" algn="l"/>
              </a:tabLst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-85" i="1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Symbol"/>
                <a:cs typeface="Symbol"/>
              </a:rPr>
              <a:t></a:t>
            </a:r>
            <a:r>
              <a:rPr dirty="0" sz="750" spc="-10">
                <a:latin typeface="Times New Roman"/>
                <a:cs typeface="Times New Roman"/>
              </a:rPr>
              <a:t>1	</a:t>
            </a: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-90" i="1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Symbol"/>
                <a:cs typeface="Symbol"/>
              </a:rPr>
              <a:t>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</a:t>
            </a:r>
            <a:r>
              <a:rPr dirty="0" sz="1300" spc="-114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Symbol"/>
                <a:cs typeface="Symbol"/>
              </a:rPr>
              <a:t>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if</a:t>
            </a:r>
            <a:r>
              <a:rPr dirty="0" sz="1300" spc="10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for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any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k</a:t>
            </a:r>
            <a:r>
              <a:rPr dirty="0" sz="1300" spc="85" i="1">
                <a:latin typeface="Times New Roman"/>
                <a:cs typeface="Times New Roman"/>
              </a:rPr>
              <a:t> </a:t>
            </a:r>
            <a:r>
              <a:rPr dirty="0" sz="1300" spc="-30" i="1">
                <a:latin typeface="Times New Roman"/>
                <a:cs typeface="Times New Roman"/>
              </a:rPr>
              <a:t>P</a:t>
            </a:r>
            <a:r>
              <a:rPr dirty="0" baseline="14957" sz="1950" spc="-44">
                <a:latin typeface="Times New Roman"/>
                <a:cs typeface="Times New Roman"/>
              </a:rPr>
              <a:t>ˆ</a:t>
            </a:r>
            <a:r>
              <a:rPr dirty="0" sz="1300" spc="-30">
                <a:latin typeface="Times New Roman"/>
                <a:cs typeface="Times New Roman"/>
              </a:rPr>
              <a:t>(</a:t>
            </a:r>
            <a:r>
              <a:rPr dirty="0" sz="1300" spc="-30" b="1">
                <a:latin typeface="Times New Roman"/>
                <a:cs typeface="Times New Roman"/>
              </a:rPr>
              <a:t>x</a:t>
            </a:r>
            <a:r>
              <a:rPr dirty="0" baseline="-25925" sz="1125" spc="-44" i="1">
                <a:latin typeface="Times New Roman"/>
                <a:cs typeface="Times New Roman"/>
              </a:rPr>
              <a:t>k</a:t>
            </a:r>
            <a:r>
              <a:rPr dirty="0" sz="1300" spc="-30" i="1">
                <a:latin typeface="Times New Roman"/>
                <a:cs typeface="Times New Roman"/>
              </a:rPr>
              <a:t>|M</a:t>
            </a:r>
            <a:r>
              <a:rPr dirty="0" sz="1300" spc="-95" i="1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50364" y="6088379"/>
            <a:ext cx="2545080" cy="1211580"/>
          </a:xfrm>
          <a:custGeom>
            <a:avLst/>
            <a:gdLst/>
            <a:ahLst/>
            <a:cxnLst/>
            <a:rect l="l" t="t" r="r" b="b"/>
            <a:pathLst>
              <a:path w="2545079" h="1211579">
                <a:moveTo>
                  <a:pt x="0" y="166878"/>
                </a:moveTo>
                <a:lnTo>
                  <a:pt x="48958" y="143696"/>
                </a:lnTo>
                <a:lnTo>
                  <a:pt x="95631" y="114585"/>
                </a:lnTo>
                <a:lnTo>
                  <a:pt x="142303" y="85332"/>
                </a:lnTo>
                <a:lnTo>
                  <a:pt x="191262" y="61722"/>
                </a:lnTo>
                <a:lnTo>
                  <a:pt x="238827" y="46880"/>
                </a:lnTo>
                <a:lnTo>
                  <a:pt x="289464" y="35147"/>
                </a:lnTo>
                <a:lnTo>
                  <a:pt x="342245" y="25985"/>
                </a:lnTo>
                <a:lnTo>
                  <a:pt x="396240" y="18859"/>
                </a:lnTo>
                <a:lnTo>
                  <a:pt x="450520" y="13233"/>
                </a:lnTo>
                <a:lnTo>
                  <a:pt x="504158" y="8572"/>
                </a:lnTo>
                <a:lnTo>
                  <a:pt x="556224" y="4339"/>
                </a:lnTo>
                <a:lnTo>
                  <a:pt x="605790" y="0"/>
                </a:lnTo>
                <a:lnTo>
                  <a:pt x="665011" y="957"/>
                </a:lnTo>
                <a:lnTo>
                  <a:pt x="721028" y="2078"/>
                </a:lnTo>
                <a:lnTo>
                  <a:pt x="774476" y="3483"/>
                </a:lnTo>
                <a:lnTo>
                  <a:pt x="825989" y="5291"/>
                </a:lnTo>
                <a:lnTo>
                  <a:pt x="876204" y="7619"/>
                </a:lnTo>
                <a:lnTo>
                  <a:pt x="925756" y="10588"/>
                </a:lnTo>
                <a:lnTo>
                  <a:pt x="975281" y="14316"/>
                </a:lnTo>
                <a:lnTo>
                  <a:pt x="1025414" y="18921"/>
                </a:lnTo>
                <a:lnTo>
                  <a:pt x="1076790" y="24524"/>
                </a:lnTo>
                <a:lnTo>
                  <a:pt x="1130046" y="31242"/>
                </a:lnTo>
                <a:lnTo>
                  <a:pt x="1159097" y="40183"/>
                </a:lnTo>
                <a:lnTo>
                  <a:pt x="1188148" y="48482"/>
                </a:lnTo>
                <a:lnTo>
                  <a:pt x="1217485" y="55780"/>
                </a:lnTo>
                <a:lnTo>
                  <a:pt x="1247394" y="61722"/>
                </a:lnTo>
                <a:lnTo>
                  <a:pt x="1272313" y="68853"/>
                </a:lnTo>
                <a:lnTo>
                  <a:pt x="1298733" y="74771"/>
                </a:lnTo>
                <a:lnTo>
                  <a:pt x="1324439" y="81974"/>
                </a:lnTo>
                <a:lnTo>
                  <a:pt x="1347215" y="92964"/>
                </a:lnTo>
                <a:lnTo>
                  <a:pt x="1365075" y="105417"/>
                </a:lnTo>
                <a:lnTo>
                  <a:pt x="1382649" y="117157"/>
                </a:lnTo>
                <a:lnTo>
                  <a:pt x="1400794" y="127468"/>
                </a:lnTo>
                <a:lnTo>
                  <a:pt x="1420368" y="135636"/>
                </a:lnTo>
                <a:lnTo>
                  <a:pt x="1444835" y="154709"/>
                </a:lnTo>
                <a:lnTo>
                  <a:pt x="1470374" y="173926"/>
                </a:lnTo>
                <a:lnTo>
                  <a:pt x="1497199" y="191142"/>
                </a:lnTo>
                <a:lnTo>
                  <a:pt x="1525524" y="204216"/>
                </a:lnTo>
                <a:lnTo>
                  <a:pt x="1562992" y="237303"/>
                </a:lnTo>
                <a:lnTo>
                  <a:pt x="1602962" y="268890"/>
                </a:lnTo>
                <a:lnTo>
                  <a:pt x="1641359" y="302049"/>
                </a:lnTo>
                <a:lnTo>
                  <a:pt x="1674114" y="339852"/>
                </a:lnTo>
                <a:lnTo>
                  <a:pt x="1701539" y="376714"/>
                </a:lnTo>
                <a:lnTo>
                  <a:pt x="1731306" y="412370"/>
                </a:lnTo>
                <a:lnTo>
                  <a:pt x="1762829" y="446891"/>
                </a:lnTo>
                <a:lnTo>
                  <a:pt x="1795521" y="480352"/>
                </a:lnTo>
                <a:lnTo>
                  <a:pt x="1828800" y="512825"/>
                </a:lnTo>
                <a:lnTo>
                  <a:pt x="1851469" y="538031"/>
                </a:lnTo>
                <a:lnTo>
                  <a:pt x="1872424" y="565308"/>
                </a:lnTo>
                <a:lnTo>
                  <a:pt x="1893093" y="592443"/>
                </a:lnTo>
                <a:lnTo>
                  <a:pt x="1914906" y="617220"/>
                </a:lnTo>
                <a:lnTo>
                  <a:pt x="1949291" y="652760"/>
                </a:lnTo>
                <a:lnTo>
                  <a:pt x="1982533" y="688943"/>
                </a:lnTo>
                <a:lnTo>
                  <a:pt x="2014347" y="726412"/>
                </a:lnTo>
                <a:lnTo>
                  <a:pt x="2044446" y="765810"/>
                </a:lnTo>
                <a:lnTo>
                  <a:pt x="2068830" y="803148"/>
                </a:lnTo>
                <a:lnTo>
                  <a:pt x="2073402" y="809244"/>
                </a:lnTo>
                <a:lnTo>
                  <a:pt x="2081784" y="821436"/>
                </a:lnTo>
                <a:lnTo>
                  <a:pt x="2091011" y="849558"/>
                </a:lnTo>
                <a:lnTo>
                  <a:pt x="2103596" y="877824"/>
                </a:lnTo>
                <a:lnTo>
                  <a:pt x="2119181" y="904374"/>
                </a:lnTo>
                <a:lnTo>
                  <a:pt x="2137410" y="927354"/>
                </a:lnTo>
                <a:lnTo>
                  <a:pt x="2143577" y="945284"/>
                </a:lnTo>
                <a:lnTo>
                  <a:pt x="2143887" y="944499"/>
                </a:lnTo>
                <a:lnTo>
                  <a:pt x="2147054" y="944284"/>
                </a:lnTo>
                <a:lnTo>
                  <a:pt x="2161794" y="963930"/>
                </a:lnTo>
                <a:lnTo>
                  <a:pt x="2172455" y="982589"/>
                </a:lnTo>
                <a:lnTo>
                  <a:pt x="2169548" y="983546"/>
                </a:lnTo>
                <a:lnTo>
                  <a:pt x="2163823" y="978907"/>
                </a:lnTo>
                <a:lnTo>
                  <a:pt x="2166036" y="980779"/>
                </a:lnTo>
                <a:lnTo>
                  <a:pt x="2186940" y="1001268"/>
                </a:lnTo>
                <a:lnTo>
                  <a:pt x="2191821" y="1016746"/>
                </a:lnTo>
                <a:lnTo>
                  <a:pt x="2193417" y="1019365"/>
                </a:lnTo>
                <a:lnTo>
                  <a:pt x="2197869" y="1020556"/>
                </a:lnTo>
                <a:lnTo>
                  <a:pt x="2211324" y="1031748"/>
                </a:lnTo>
                <a:lnTo>
                  <a:pt x="2216658" y="1037082"/>
                </a:lnTo>
                <a:lnTo>
                  <a:pt x="2217420" y="1046226"/>
                </a:lnTo>
                <a:lnTo>
                  <a:pt x="2224278" y="1050036"/>
                </a:lnTo>
                <a:lnTo>
                  <a:pt x="2245435" y="1059739"/>
                </a:lnTo>
                <a:lnTo>
                  <a:pt x="2269521" y="1065942"/>
                </a:lnTo>
                <a:lnTo>
                  <a:pt x="2294036" y="1070288"/>
                </a:lnTo>
                <a:lnTo>
                  <a:pt x="2316480" y="1074420"/>
                </a:lnTo>
                <a:lnTo>
                  <a:pt x="2345388" y="1071133"/>
                </a:lnTo>
                <a:lnTo>
                  <a:pt x="2358580" y="1069276"/>
                </a:lnTo>
                <a:lnTo>
                  <a:pt x="2370915" y="1065418"/>
                </a:lnTo>
                <a:lnTo>
                  <a:pt x="2397252" y="1056132"/>
                </a:lnTo>
                <a:lnTo>
                  <a:pt x="2404110" y="1053846"/>
                </a:lnTo>
                <a:lnTo>
                  <a:pt x="2408682" y="1046988"/>
                </a:lnTo>
                <a:lnTo>
                  <a:pt x="2415540" y="1043940"/>
                </a:lnTo>
                <a:lnTo>
                  <a:pt x="2420874" y="1040892"/>
                </a:lnTo>
                <a:lnTo>
                  <a:pt x="2427732" y="1040130"/>
                </a:lnTo>
                <a:lnTo>
                  <a:pt x="2434590" y="1037844"/>
                </a:lnTo>
                <a:lnTo>
                  <a:pt x="2442745" y="1038784"/>
                </a:lnTo>
                <a:lnTo>
                  <a:pt x="2490216" y="1050036"/>
                </a:lnTo>
                <a:lnTo>
                  <a:pt x="2521934" y="1095851"/>
                </a:lnTo>
                <a:lnTo>
                  <a:pt x="2545080" y="1149096"/>
                </a:lnTo>
                <a:lnTo>
                  <a:pt x="2543913" y="1157085"/>
                </a:lnTo>
                <a:lnTo>
                  <a:pt x="2543175" y="1165002"/>
                </a:lnTo>
                <a:lnTo>
                  <a:pt x="2518171" y="1196042"/>
                </a:lnTo>
                <a:lnTo>
                  <a:pt x="2452830" y="1209163"/>
                </a:lnTo>
                <a:lnTo>
                  <a:pt x="2427732" y="1211580"/>
                </a:lnTo>
                <a:lnTo>
                  <a:pt x="2404741" y="1209865"/>
                </a:lnTo>
                <a:lnTo>
                  <a:pt x="2381535" y="1208722"/>
                </a:lnTo>
                <a:lnTo>
                  <a:pt x="2334768" y="1204722"/>
                </a:lnTo>
                <a:lnTo>
                  <a:pt x="2297430" y="1192530"/>
                </a:lnTo>
                <a:lnTo>
                  <a:pt x="2267747" y="1153525"/>
                </a:lnTo>
                <a:lnTo>
                  <a:pt x="2253424" y="1114044"/>
                </a:lnTo>
                <a:lnTo>
                  <a:pt x="2244756" y="1068895"/>
                </a:lnTo>
                <a:lnTo>
                  <a:pt x="2243197" y="1055536"/>
                </a:lnTo>
                <a:lnTo>
                  <a:pt x="2242566" y="1050036"/>
                </a:lnTo>
              </a:path>
            </a:pathLst>
          </a:custGeom>
          <a:ln w="14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69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0266" y="1500630"/>
            <a:ext cx="192786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</a:t>
            </a:r>
            <a:r>
              <a:rPr dirty="0"/>
              <a:t>a </a:t>
            </a:r>
            <a:r>
              <a:rPr dirty="0" spc="-5"/>
              <a:t>test</a:t>
            </a:r>
            <a:r>
              <a:rPr dirty="0" spc="-75"/>
              <a:t> </a:t>
            </a:r>
            <a:r>
              <a:rPr dirty="0" spc="-5"/>
              <a:t>set</a:t>
            </a:r>
          </a:p>
        </p:txBody>
      </p:sp>
      <p:sp>
        <p:nvSpPr>
          <p:cNvPr id="5" name="object 5"/>
          <p:cNvSpPr/>
          <p:nvPr/>
        </p:nvSpPr>
        <p:spPr>
          <a:xfrm>
            <a:off x="2705099" y="1911096"/>
            <a:ext cx="2325623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05000" y="2914141"/>
            <a:ext cx="3780790" cy="128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13017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only reason that our test set </a:t>
            </a:r>
            <a:r>
              <a:rPr dirty="0" sz="1000">
                <a:latin typeface="Tahoma"/>
                <a:cs typeface="Tahoma"/>
              </a:rPr>
              <a:t>didn’t </a:t>
            </a:r>
            <a:r>
              <a:rPr dirty="0" sz="1000" spc="-5">
                <a:latin typeface="Tahoma"/>
                <a:cs typeface="Tahoma"/>
              </a:rPr>
              <a:t>score -infinity </a:t>
            </a:r>
            <a:r>
              <a:rPr dirty="0" sz="1000">
                <a:latin typeface="Tahoma"/>
                <a:cs typeface="Tahoma"/>
              </a:rPr>
              <a:t>is </a:t>
            </a:r>
            <a:r>
              <a:rPr dirty="0" sz="1000" spc="-5">
                <a:latin typeface="Tahoma"/>
                <a:cs typeface="Tahoma"/>
              </a:rPr>
              <a:t>that </a:t>
            </a:r>
            <a:r>
              <a:rPr dirty="0" sz="1000">
                <a:latin typeface="Tahoma"/>
                <a:cs typeface="Tahoma"/>
              </a:rPr>
              <a:t>my  </a:t>
            </a:r>
            <a:r>
              <a:rPr dirty="0" sz="1000" spc="-5">
                <a:latin typeface="Tahoma"/>
                <a:cs typeface="Tahoma"/>
              </a:rPr>
              <a:t>code is hard-wired to </a:t>
            </a:r>
            <a:r>
              <a:rPr dirty="0" sz="1000">
                <a:latin typeface="Tahoma"/>
                <a:cs typeface="Tahoma"/>
              </a:rPr>
              <a:t>always predict a </a:t>
            </a:r>
            <a:r>
              <a:rPr dirty="0" sz="1000" spc="-5">
                <a:latin typeface="Tahoma"/>
                <a:cs typeface="Tahoma"/>
              </a:rPr>
              <a:t>probability of </a:t>
            </a:r>
            <a:r>
              <a:rPr dirty="0" sz="1000">
                <a:latin typeface="Tahoma"/>
                <a:cs typeface="Tahoma"/>
              </a:rPr>
              <a:t>at least </a:t>
            </a:r>
            <a:r>
              <a:rPr dirty="0" sz="1000" spc="-5">
                <a:latin typeface="Tahoma"/>
                <a:cs typeface="Tahoma"/>
              </a:rPr>
              <a:t>one  in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10</a:t>
            </a:r>
            <a:r>
              <a:rPr dirty="0" baseline="25641" sz="975" spc="-7">
                <a:latin typeface="Tahoma"/>
                <a:cs typeface="Tahoma"/>
              </a:rPr>
              <a:t>20</a:t>
            </a:r>
            <a:endParaRPr baseline="25641" sz="97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380490" marR="17780" indent="-1366520">
              <a:lnSpc>
                <a:spcPts val="1680"/>
              </a:lnSpc>
            </a:pPr>
            <a:r>
              <a:rPr dirty="0" sz="1450" spc="-40" i="1">
                <a:latin typeface="Tahoma"/>
                <a:cs typeface="Tahoma"/>
              </a:rPr>
              <a:t>We </a:t>
            </a:r>
            <a:r>
              <a:rPr dirty="0" sz="1450" spc="-30" i="1">
                <a:latin typeface="Tahoma"/>
                <a:cs typeface="Tahoma"/>
              </a:rPr>
              <a:t>need </a:t>
            </a:r>
            <a:r>
              <a:rPr dirty="0" sz="1450" spc="-25" i="1">
                <a:latin typeface="Tahoma"/>
                <a:cs typeface="Tahoma"/>
              </a:rPr>
              <a:t>Density Estimators that are less </a:t>
            </a:r>
            <a:r>
              <a:rPr dirty="0" sz="1450" spc="-30" i="1">
                <a:latin typeface="Tahoma"/>
                <a:cs typeface="Tahoma"/>
              </a:rPr>
              <a:t>prone  </a:t>
            </a:r>
            <a:r>
              <a:rPr dirty="0" sz="1450" spc="-25" i="1">
                <a:latin typeface="Tahoma"/>
                <a:cs typeface="Tahoma"/>
              </a:rPr>
              <a:t>to</a:t>
            </a:r>
            <a:r>
              <a:rPr dirty="0" sz="1450" spc="-2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overfitting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2120" y="5677916"/>
            <a:ext cx="4185920" cy="1344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Naïve Density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200">
              <a:latin typeface="Tahoma"/>
              <a:cs typeface="Tahoma"/>
            </a:endParaRPr>
          </a:p>
          <a:p>
            <a:pPr marR="222885">
              <a:lnSpc>
                <a:spcPct val="100000"/>
              </a:lnSpc>
              <a:spcBef>
                <a:spcPts val="1860"/>
              </a:spcBef>
            </a:pPr>
            <a:r>
              <a:rPr dirty="0" sz="1400" spc="-5">
                <a:latin typeface="Tahoma"/>
                <a:cs typeface="Tahoma"/>
              </a:rPr>
              <a:t>The problem with the Joint Estimator is that it just  mirrors the training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Tahoma"/>
                <a:cs typeface="Tahoma"/>
              </a:rPr>
              <a:t>We need something which generalizes more</a:t>
            </a:r>
            <a:r>
              <a:rPr dirty="0" sz="1400" spc="8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usefully.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1058" y="7638994"/>
            <a:ext cx="3506470" cy="880744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44"/>
              </a:spcBef>
            </a:pPr>
            <a:r>
              <a:rPr dirty="0" sz="1400" spc="-5">
                <a:latin typeface="Tahoma"/>
                <a:cs typeface="Tahoma"/>
              </a:rPr>
              <a:t>The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naïve model </a:t>
            </a:r>
            <a:r>
              <a:rPr dirty="0" sz="1400" spc="-5">
                <a:latin typeface="Tahoma"/>
                <a:cs typeface="Tahoma"/>
              </a:rPr>
              <a:t>generalizes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strongly:</a:t>
            </a:r>
            <a:endParaRPr sz="1400">
              <a:latin typeface="Tahoma"/>
              <a:cs typeface="Tahoma"/>
            </a:endParaRPr>
          </a:p>
          <a:p>
            <a:pPr algn="r" marR="5080" indent="306705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Assume that each attribute</a:t>
            </a:r>
            <a:r>
              <a:rPr dirty="0" sz="1400" spc="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distributed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independently of any of the other</a:t>
            </a:r>
            <a:r>
              <a:rPr dirty="0" sz="1400" spc="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attributes.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820" y="1407058"/>
            <a:ext cx="4358005" cy="292544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83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Independently Distributed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560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Let </a:t>
            </a:r>
            <a:r>
              <a:rPr dirty="0" sz="1700" spc="-45" i="1">
                <a:latin typeface="Tahoma"/>
                <a:cs typeface="Tahoma"/>
              </a:rPr>
              <a:t>x[i] </a:t>
            </a:r>
            <a:r>
              <a:rPr dirty="0" sz="1600">
                <a:latin typeface="Tahoma"/>
                <a:cs typeface="Tahoma"/>
              </a:rPr>
              <a:t>denote the </a:t>
            </a:r>
            <a:r>
              <a:rPr dirty="0" sz="1700" spc="-10" i="1">
                <a:latin typeface="Tahoma"/>
                <a:cs typeface="Tahoma"/>
              </a:rPr>
              <a:t>i</a:t>
            </a:r>
            <a:r>
              <a:rPr dirty="0" sz="1600" spc="-10">
                <a:latin typeface="Tahoma"/>
                <a:cs typeface="Tahoma"/>
              </a:rPr>
              <a:t>’th </a:t>
            </a:r>
            <a:r>
              <a:rPr dirty="0" sz="1600">
                <a:latin typeface="Tahoma"/>
                <a:cs typeface="Tahoma"/>
              </a:rPr>
              <a:t>field of record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700" spc="-30" i="1">
                <a:latin typeface="Tahoma"/>
                <a:cs typeface="Tahoma"/>
              </a:rPr>
              <a:t>x</a:t>
            </a:r>
            <a:r>
              <a:rPr dirty="0" sz="1600" spc="-3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96850" marR="381635" indent="-171450">
              <a:lnSpc>
                <a:spcPts val="1920"/>
              </a:lnSpc>
              <a:spcBef>
                <a:spcPts val="425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The independently distributed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assumption  says that for any </a:t>
            </a:r>
            <a:r>
              <a:rPr dirty="0" sz="1700" spc="-35" i="1">
                <a:latin typeface="Tahoma"/>
                <a:cs typeface="Tahoma"/>
              </a:rPr>
              <a:t>i,v, </a:t>
            </a:r>
            <a:r>
              <a:rPr dirty="0" sz="1700" spc="-45" i="1">
                <a:latin typeface="Tahoma"/>
                <a:cs typeface="Tahoma"/>
              </a:rPr>
              <a:t>u</a:t>
            </a:r>
            <a:r>
              <a:rPr dirty="0" baseline="-20202" sz="1650" spc="-67" i="1">
                <a:latin typeface="Tahoma"/>
                <a:cs typeface="Tahoma"/>
              </a:rPr>
              <a:t>1 </a:t>
            </a:r>
            <a:r>
              <a:rPr dirty="0" sz="1700" spc="-55" i="1">
                <a:latin typeface="Tahoma"/>
                <a:cs typeface="Tahoma"/>
              </a:rPr>
              <a:t>u</a:t>
            </a:r>
            <a:r>
              <a:rPr dirty="0" baseline="-20202" sz="1650" spc="-82" i="1">
                <a:latin typeface="Tahoma"/>
                <a:cs typeface="Tahoma"/>
              </a:rPr>
              <a:t>2</a:t>
            </a:r>
            <a:r>
              <a:rPr dirty="0" sz="1700" spc="-55" i="1">
                <a:latin typeface="Tahoma"/>
                <a:cs typeface="Tahoma"/>
              </a:rPr>
              <a:t>… </a:t>
            </a:r>
            <a:r>
              <a:rPr dirty="0" sz="1700" spc="-30" i="1">
                <a:latin typeface="Tahoma"/>
                <a:cs typeface="Tahoma"/>
              </a:rPr>
              <a:t>u</a:t>
            </a:r>
            <a:r>
              <a:rPr dirty="0" baseline="-20202" sz="1650" spc="-44" i="1">
                <a:latin typeface="Tahoma"/>
                <a:cs typeface="Tahoma"/>
              </a:rPr>
              <a:t>i-1 </a:t>
            </a:r>
            <a:r>
              <a:rPr dirty="0" sz="1700" spc="-45" i="1">
                <a:latin typeface="Tahoma"/>
                <a:cs typeface="Tahoma"/>
              </a:rPr>
              <a:t>u</a:t>
            </a:r>
            <a:r>
              <a:rPr dirty="0" baseline="-20202" sz="1650" spc="-67" i="1">
                <a:latin typeface="Tahoma"/>
                <a:cs typeface="Tahoma"/>
              </a:rPr>
              <a:t>i+1</a:t>
            </a:r>
            <a:r>
              <a:rPr dirty="0" sz="1700" spc="-45" i="1">
                <a:latin typeface="Tahoma"/>
                <a:cs typeface="Tahoma"/>
              </a:rPr>
              <a:t>…</a:t>
            </a:r>
            <a:r>
              <a:rPr dirty="0" sz="1700" spc="-305" i="1">
                <a:latin typeface="Tahoma"/>
                <a:cs typeface="Tahoma"/>
              </a:rPr>
              <a:t> </a:t>
            </a:r>
            <a:r>
              <a:rPr dirty="0" sz="1700" spc="-50" i="1">
                <a:latin typeface="Tahoma"/>
                <a:cs typeface="Tahoma"/>
              </a:rPr>
              <a:t>u</a:t>
            </a:r>
            <a:r>
              <a:rPr dirty="0" baseline="-20202" sz="1650" spc="-75" i="1">
                <a:latin typeface="Tahoma"/>
                <a:cs typeface="Tahoma"/>
              </a:rPr>
              <a:t>M</a:t>
            </a:r>
            <a:endParaRPr baseline="-20202"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1150" spc="20" i="1">
                <a:latin typeface="Times New Roman"/>
                <a:cs typeface="Times New Roman"/>
              </a:rPr>
              <a:t>P</a:t>
            </a:r>
            <a:r>
              <a:rPr dirty="0" sz="1150" spc="20">
                <a:latin typeface="Times New Roman"/>
                <a:cs typeface="Times New Roman"/>
              </a:rPr>
              <a:t>(</a:t>
            </a:r>
            <a:r>
              <a:rPr dirty="0" sz="1150" spc="20" i="1">
                <a:latin typeface="Times New Roman"/>
                <a:cs typeface="Times New Roman"/>
              </a:rPr>
              <a:t>x</a:t>
            </a:r>
            <a:r>
              <a:rPr dirty="0" sz="1150" spc="20">
                <a:latin typeface="Times New Roman"/>
                <a:cs typeface="Times New Roman"/>
              </a:rPr>
              <a:t>[</a:t>
            </a:r>
            <a:r>
              <a:rPr dirty="0" sz="1150" spc="20" i="1">
                <a:latin typeface="Times New Roman"/>
                <a:cs typeface="Times New Roman"/>
              </a:rPr>
              <a:t>i</a:t>
            </a:r>
            <a:r>
              <a:rPr dirty="0" sz="1150" spc="20">
                <a:latin typeface="Times New Roman"/>
                <a:cs typeface="Times New Roman"/>
              </a:rPr>
              <a:t>]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v</a:t>
            </a:r>
            <a:r>
              <a:rPr dirty="0" sz="1150" spc="-75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|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55" i="1">
                <a:latin typeface="Times New Roman"/>
                <a:cs typeface="Times New Roman"/>
              </a:rPr>
              <a:t>x</a:t>
            </a:r>
            <a:r>
              <a:rPr dirty="0" sz="1150" spc="-55">
                <a:latin typeface="Times New Roman"/>
                <a:cs typeface="Times New Roman"/>
              </a:rPr>
              <a:t>[1]</a:t>
            </a:r>
            <a:r>
              <a:rPr dirty="0" sz="1150" spc="-7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 spc="-15" i="1">
                <a:latin typeface="Times New Roman"/>
                <a:cs typeface="Times New Roman"/>
              </a:rPr>
              <a:t>u</a:t>
            </a:r>
            <a:r>
              <a:rPr dirty="0" baseline="-25641" sz="975" spc="-22">
                <a:latin typeface="Times New Roman"/>
                <a:cs typeface="Times New Roman"/>
              </a:rPr>
              <a:t>1</a:t>
            </a:r>
            <a:r>
              <a:rPr dirty="0" baseline="-25641" sz="975" spc="-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150" spc="-90">
                <a:latin typeface="Times New Roman"/>
                <a:cs typeface="Times New Roman"/>
              </a:rPr>
              <a:t> </a:t>
            </a:r>
            <a:r>
              <a:rPr dirty="0" sz="1150" i="1">
                <a:latin typeface="Times New Roman"/>
                <a:cs typeface="Times New Roman"/>
              </a:rPr>
              <a:t>x</a:t>
            </a:r>
            <a:r>
              <a:rPr dirty="0" sz="1150">
                <a:latin typeface="Times New Roman"/>
                <a:cs typeface="Times New Roman"/>
              </a:rPr>
              <a:t>[2]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 spc="25" i="1">
                <a:latin typeface="Times New Roman"/>
                <a:cs typeface="Times New Roman"/>
              </a:rPr>
              <a:t>u</a:t>
            </a:r>
            <a:r>
              <a:rPr dirty="0" baseline="-25641" sz="975" spc="37">
                <a:latin typeface="Times New Roman"/>
                <a:cs typeface="Times New Roman"/>
              </a:rPr>
              <a:t>2</a:t>
            </a:r>
            <a:r>
              <a:rPr dirty="0" baseline="-25641" sz="975" spc="-82">
                <a:latin typeface="Times New Roman"/>
                <a:cs typeface="Times New Roman"/>
              </a:rPr>
              <a:t> </a:t>
            </a:r>
            <a:r>
              <a:rPr dirty="0" sz="1150" spc="215">
                <a:latin typeface="Times New Roman"/>
                <a:cs typeface="Times New Roman"/>
              </a:rPr>
              <a:t>,</a:t>
            </a:r>
            <a:r>
              <a:rPr dirty="0" sz="1150" spc="215">
                <a:latin typeface="Arial"/>
                <a:cs typeface="Arial"/>
              </a:rPr>
              <a:t>K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15" i="1">
                <a:latin typeface="Times New Roman"/>
                <a:cs typeface="Times New Roman"/>
              </a:rPr>
              <a:t>x</a:t>
            </a:r>
            <a:r>
              <a:rPr dirty="0" sz="1150" spc="-15">
                <a:latin typeface="Times New Roman"/>
                <a:cs typeface="Times New Roman"/>
              </a:rPr>
              <a:t>[</a:t>
            </a:r>
            <a:r>
              <a:rPr dirty="0" sz="1150" spc="-15" i="1">
                <a:latin typeface="Times New Roman"/>
                <a:cs typeface="Times New Roman"/>
              </a:rPr>
              <a:t>i</a:t>
            </a:r>
            <a:r>
              <a:rPr dirty="0" sz="1150" spc="-65" i="1">
                <a:latin typeface="Times New Roman"/>
                <a:cs typeface="Times New Roman"/>
              </a:rPr>
              <a:t> </a:t>
            </a:r>
            <a:r>
              <a:rPr dirty="0" sz="1150" spc="-5">
                <a:latin typeface="Symbol"/>
                <a:cs typeface="Symbol"/>
              </a:rPr>
              <a:t></a:t>
            </a:r>
            <a:r>
              <a:rPr dirty="0" sz="1150" spc="-5">
                <a:latin typeface="Times New Roman"/>
                <a:cs typeface="Times New Roman"/>
              </a:rPr>
              <a:t>1]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u</a:t>
            </a:r>
            <a:r>
              <a:rPr dirty="0" baseline="-25641" sz="975" spc="22" i="1">
                <a:latin typeface="Times New Roman"/>
                <a:cs typeface="Times New Roman"/>
              </a:rPr>
              <a:t>i</a:t>
            </a:r>
            <a:r>
              <a:rPr dirty="0" baseline="-25641" sz="975" spc="22">
                <a:latin typeface="Symbol"/>
                <a:cs typeface="Symbol"/>
              </a:rPr>
              <a:t></a:t>
            </a:r>
            <a:r>
              <a:rPr dirty="0" baseline="-25641" sz="975" spc="22">
                <a:latin typeface="Times New Roman"/>
                <a:cs typeface="Times New Roman"/>
              </a:rPr>
              <a:t>1</a:t>
            </a:r>
            <a:r>
              <a:rPr dirty="0" baseline="-25641" sz="975" spc="-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150" spc="-90">
                <a:latin typeface="Times New Roman"/>
                <a:cs typeface="Times New Roman"/>
              </a:rPr>
              <a:t> </a:t>
            </a:r>
            <a:r>
              <a:rPr dirty="0" sz="1150" spc="-15" i="1">
                <a:latin typeface="Times New Roman"/>
                <a:cs typeface="Times New Roman"/>
              </a:rPr>
              <a:t>x</a:t>
            </a:r>
            <a:r>
              <a:rPr dirty="0" sz="1150" spc="-15">
                <a:latin typeface="Times New Roman"/>
                <a:cs typeface="Times New Roman"/>
              </a:rPr>
              <a:t>[</a:t>
            </a:r>
            <a:r>
              <a:rPr dirty="0" sz="1150" spc="-15" i="1">
                <a:latin typeface="Times New Roman"/>
                <a:cs typeface="Times New Roman"/>
              </a:rPr>
              <a:t>i</a:t>
            </a:r>
            <a:r>
              <a:rPr dirty="0" sz="1150" spc="-65" i="1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>
                <a:latin typeface="Times New Roman"/>
                <a:cs typeface="Times New Roman"/>
              </a:rPr>
              <a:t>1]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u</a:t>
            </a:r>
            <a:r>
              <a:rPr dirty="0" baseline="-25641" sz="975" spc="22" i="1">
                <a:latin typeface="Times New Roman"/>
                <a:cs typeface="Times New Roman"/>
              </a:rPr>
              <a:t>i</a:t>
            </a:r>
            <a:r>
              <a:rPr dirty="0" baseline="-25641" sz="975" spc="22">
                <a:latin typeface="Symbol"/>
                <a:cs typeface="Symbol"/>
              </a:rPr>
              <a:t></a:t>
            </a:r>
            <a:r>
              <a:rPr dirty="0" baseline="-25641" sz="975" spc="22">
                <a:latin typeface="Times New Roman"/>
                <a:cs typeface="Times New Roman"/>
              </a:rPr>
              <a:t>1</a:t>
            </a:r>
            <a:r>
              <a:rPr dirty="0" baseline="-25641" sz="975" spc="-150">
                <a:latin typeface="Times New Roman"/>
                <a:cs typeface="Times New Roman"/>
              </a:rPr>
              <a:t> </a:t>
            </a:r>
            <a:r>
              <a:rPr dirty="0" sz="1150" spc="210">
                <a:latin typeface="Times New Roman"/>
                <a:cs typeface="Times New Roman"/>
              </a:rPr>
              <a:t>,</a:t>
            </a:r>
            <a:r>
              <a:rPr dirty="0" sz="1150" spc="210">
                <a:latin typeface="Arial"/>
                <a:cs typeface="Arial"/>
              </a:rPr>
              <a:t>K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x</a:t>
            </a:r>
            <a:r>
              <a:rPr dirty="0" sz="1150" spc="5">
                <a:latin typeface="Times New Roman"/>
                <a:cs typeface="Times New Roman"/>
              </a:rPr>
              <a:t>[</a:t>
            </a:r>
            <a:r>
              <a:rPr dirty="0" sz="1150" spc="5" i="1">
                <a:latin typeface="Times New Roman"/>
                <a:cs typeface="Times New Roman"/>
              </a:rPr>
              <a:t>M</a:t>
            </a:r>
            <a:r>
              <a:rPr dirty="0" sz="1150" spc="-95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]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 spc="30" i="1">
                <a:latin typeface="Times New Roman"/>
                <a:cs typeface="Times New Roman"/>
              </a:rPr>
              <a:t>u</a:t>
            </a:r>
            <a:r>
              <a:rPr dirty="0" baseline="-25641" sz="975" spc="44" i="1">
                <a:latin typeface="Times New Roman"/>
                <a:cs typeface="Times New Roman"/>
              </a:rPr>
              <a:t>M</a:t>
            </a:r>
            <a:r>
              <a:rPr dirty="0" baseline="-25641" sz="975" spc="12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20" i="1">
                <a:latin typeface="Times New Roman"/>
                <a:cs typeface="Times New Roman"/>
              </a:rPr>
              <a:t>P</a:t>
            </a:r>
            <a:r>
              <a:rPr dirty="0" sz="1150" spc="20">
                <a:latin typeface="Times New Roman"/>
                <a:cs typeface="Times New Roman"/>
              </a:rPr>
              <a:t>(</a:t>
            </a:r>
            <a:r>
              <a:rPr dirty="0" sz="1150" spc="20" i="1">
                <a:latin typeface="Times New Roman"/>
                <a:cs typeface="Times New Roman"/>
              </a:rPr>
              <a:t>x</a:t>
            </a:r>
            <a:r>
              <a:rPr dirty="0" sz="1150" spc="20">
                <a:latin typeface="Times New Roman"/>
                <a:cs typeface="Times New Roman"/>
              </a:rPr>
              <a:t>[</a:t>
            </a:r>
            <a:r>
              <a:rPr dirty="0" sz="1150" spc="20" i="1">
                <a:latin typeface="Times New Roman"/>
                <a:cs typeface="Times New Roman"/>
              </a:rPr>
              <a:t>i</a:t>
            </a:r>
            <a:r>
              <a:rPr dirty="0" sz="1150" spc="20">
                <a:latin typeface="Times New Roman"/>
                <a:cs typeface="Times New Roman"/>
              </a:rPr>
              <a:t>]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125">
                <a:latin typeface="Times New Roman"/>
                <a:cs typeface="Times New Roman"/>
              </a:rPr>
              <a:t> </a:t>
            </a:r>
            <a:r>
              <a:rPr dirty="0" sz="1150" spc="10" i="1">
                <a:latin typeface="Times New Roman"/>
                <a:cs typeface="Times New Roman"/>
              </a:rPr>
              <a:t>v</a:t>
            </a:r>
            <a:r>
              <a:rPr dirty="0" sz="1150" spc="1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234950" indent="-172085">
              <a:lnSpc>
                <a:spcPts val="1980"/>
              </a:lnSpc>
              <a:spcBef>
                <a:spcPts val="610"/>
              </a:spcBef>
              <a:buChar char="•"/>
              <a:tabLst>
                <a:tab pos="235585" algn="l"/>
              </a:tabLst>
            </a:pPr>
            <a:r>
              <a:rPr dirty="0" sz="1600">
                <a:latin typeface="Tahoma"/>
                <a:cs typeface="Tahoma"/>
              </a:rPr>
              <a:t>Or in </a:t>
            </a:r>
            <a:r>
              <a:rPr dirty="0" sz="1600" spc="-5">
                <a:latin typeface="Tahoma"/>
                <a:cs typeface="Tahoma"/>
              </a:rPr>
              <a:t>other words, </a:t>
            </a:r>
            <a:r>
              <a:rPr dirty="0" sz="1700" spc="-45" i="1">
                <a:latin typeface="Tahoma"/>
                <a:cs typeface="Tahoma"/>
              </a:rPr>
              <a:t>x[i] </a:t>
            </a:r>
            <a:r>
              <a:rPr dirty="0" sz="1600">
                <a:latin typeface="Tahoma"/>
                <a:cs typeface="Tahoma"/>
              </a:rPr>
              <a:t>is independent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</a:t>
            </a:r>
            <a:endParaRPr sz="1600">
              <a:latin typeface="Tahoma"/>
              <a:cs typeface="Tahoma"/>
            </a:endParaRPr>
          </a:p>
          <a:p>
            <a:pPr marL="234950">
              <a:lnSpc>
                <a:spcPts val="1980"/>
              </a:lnSpc>
            </a:pPr>
            <a:r>
              <a:rPr dirty="0" sz="1700" spc="-40" i="1">
                <a:latin typeface="Tahoma"/>
                <a:cs typeface="Tahoma"/>
              </a:rPr>
              <a:t>{x[1],x[2],..x[i-1], </a:t>
            </a:r>
            <a:r>
              <a:rPr dirty="0" sz="1700" spc="-50" i="1">
                <a:latin typeface="Tahoma"/>
                <a:cs typeface="Tahoma"/>
              </a:rPr>
              <a:t>x[i+1],…x[M]}</a:t>
            </a:r>
            <a:endParaRPr sz="1700">
              <a:latin typeface="Tahoma"/>
              <a:cs typeface="Tahoma"/>
            </a:endParaRPr>
          </a:p>
          <a:p>
            <a:pPr marL="23495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235585" algn="l"/>
              </a:tabLst>
            </a:pPr>
            <a:r>
              <a:rPr dirty="0" sz="1600">
                <a:latin typeface="Tahoma"/>
                <a:cs typeface="Tahoma"/>
              </a:rPr>
              <a:t>This is often written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  <a:p>
            <a:pPr algn="ctr" marL="11430">
              <a:lnSpc>
                <a:spcPct val="100000"/>
              </a:lnSpc>
              <a:spcBef>
                <a:spcPts val="475"/>
              </a:spcBef>
            </a:pPr>
            <a:r>
              <a:rPr dirty="0" sz="1150" i="1">
                <a:latin typeface="Times New Roman"/>
                <a:cs typeface="Times New Roman"/>
              </a:rPr>
              <a:t>x</a:t>
            </a:r>
            <a:r>
              <a:rPr dirty="0" sz="1150">
                <a:latin typeface="Times New Roman"/>
                <a:cs typeface="Times New Roman"/>
              </a:rPr>
              <a:t>[</a:t>
            </a:r>
            <a:r>
              <a:rPr dirty="0" sz="1150" i="1">
                <a:latin typeface="Times New Roman"/>
                <a:cs typeface="Times New Roman"/>
              </a:rPr>
              <a:t>i</a:t>
            </a:r>
            <a:r>
              <a:rPr dirty="0" sz="1150">
                <a:latin typeface="Times New Roman"/>
                <a:cs typeface="Times New Roman"/>
              </a:rPr>
              <a:t>]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</a:t>
            </a:r>
            <a:r>
              <a:rPr dirty="0" sz="1150" spc="-90">
                <a:latin typeface="Times New Roman"/>
                <a:cs typeface="Times New Roman"/>
              </a:rPr>
              <a:t> </a:t>
            </a:r>
            <a:r>
              <a:rPr dirty="0" sz="1150" spc="-35">
                <a:latin typeface="Times New Roman"/>
                <a:cs typeface="Times New Roman"/>
              </a:rPr>
              <a:t>{</a:t>
            </a:r>
            <a:r>
              <a:rPr dirty="0" sz="1150" spc="-35" i="1">
                <a:latin typeface="Times New Roman"/>
                <a:cs typeface="Times New Roman"/>
              </a:rPr>
              <a:t>x</a:t>
            </a:r>
            <a:r>
              <a:rPr dirty="0" sz="1150" spc="-35">
                <a:latin typeface="Times New Roman"/>
                <a:cs typeface="Times New Roman"/>
              </a:rPr>
              <a:t>[1],</a:t>
            </a:r>
            <a:r>
              <a:rPr dirty="0" sz="1150" spc="-95">
                <a:latin typeface="Times New Roman"/>
                <a:cs typeface="Times New Roman"/>
              </a:rPr>
              <a:t> </a:t>
            </a:r>
            <a:r>
              <a:rPr dirty="0" sz="1150" spc="70" i="1">
                <a:latin typeface="Times New Roman"/>
                <a:cs typeface="Times New Roman"/>
              </a:rPr>
              <a:t>x</a:t>
            </a:r>
            <a:r>
              <a:rPr dirty="0" sz="1150" spc="70">
                <a:latin typeface="Times New Roman"/>
                <a:cs typeface="Times New Roman"/>
              </a:rPr>
              <a:t>[2],</a:t>
            </a:r>
            <a:r>
              <a:rPr dirty="0" sz="1150" spc="70">
                <a:latin typeface="Arial"/>
                <a:cs typeface="Arial"/>
              </a:rPr>
              <a:t>K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-15" i="1">
                <a:latin typeface="Times New Roman"/>
                <a:cs typeface="Times New Roman"/>
              </a:rPr>
              <a:t>x</a:t>
            </a:r>
            <a:r>
              <a:rPr dirty="0" sz="1150" spc="-15">
                <a:latin typeface="Times New Roman"/>
                <a:cs typeface="Times New Roman"/>
              </a:rPr>
              <a:t>[</a:t>
            </a:r>
            <a:r>
              <a:rPr dirty="0" sz="1150" spc="-15" i="1">
                <a:latin typeface="Times New Roman"/>
                <a:cs typeface="Times New Roman"/>
              </a:rPr>
              <a:t>i</a:t>
            </a:r>
            <a:r>
              <a:rPr dirty="0" sz="1150" spc="-30" i="1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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-30">
                <a:latin typeface="Times New Roman"/>
                <a:cs typeface="Times New Roman"/>
              </a:rPr>
              <a:t>1],</a:t>
            </a:r>
            <a:r>
              <a:rPr dirty="0" sz="1150" spc="-95">
                <a:latin typeface="Times New Roman"/>
                <a:cs typeface="Times New Roman"/>
              </a:rPr>
              <a:t> </a:t>
            </a:r>
            <a:r>
              <a:rPr dirty="0" sz="1150" spc="-15" i="1">
                <a:latin typeface="Times New Roman"/>
                <a:cs typeface="Times New Roman"/>
              </a:rPr>
              <a:t>x</a:t>
            </a:r>
            <a:r>
              <a:rPr dirty="0" sz="1150" spc="-15">
                <a:latin typeface="Times New Roman"/>
                <a:cs typeface="Times New Roman"/>
              </a:rPr>
              <a:t>[</a:t>
            </a:r>
            <a:r>
              <a:rPr dirty="0" sz="1150" spc="-15" i="1">
                <a:latin typeface="Times New Roman"/>
                <a:cs typeface="Times New Roman"/>
              </a:rPr>
              <a:t>i</a:t>
            </a:r>
            <a:r>
              <a:rPr dirty="0" sz="1150" spc="-30" i="1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</a:t>
            </a:r>
            <a:r>
              <a:rPr dirty="0" sz="1150" spc="-17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1],</a:t>
            </a:r>
            <a:r>
              <a:rPr dirty="0" sz="1150" spc="85">
                <a:latin typeface="Arial"/>
                <a:cs typeface="Arial"/>
              </a:rPr>
              <a:t>K</a:t>
            </a:r>
            <a:r>
              <a:rPr dirty="0" sz="1150" spc="-195">
                <a:latin typeface="Arial"/>
                <a:cs typeface="Arial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x</a:t>
            </a:r>
            <a:r>
              <a:rPr dirty="0" sz="1150" spc="5">
                <a:latin typeface="Times New Roman"/>
                <a:cs typeface="Times New Roman"/>
              </a:rPr>
              <a:t>[</a:t>
            </a:r>
            <a:r>
              <a:rPr dirty="0" sz="1150" spc="5" i="1">
                <a:latin typeface="Times New Roman"/>
                <a:cs typeface="Times New Roman"/>
              </a:rPr>
              <a:t>M</a:t>
            </a:r>
            <a:r>
              <a:rPr dirty="0" sz="1150" spc="-10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]}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5563123"/>
            <a:ext cx="4057650" cy="250761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18110">
              <a:lnSpc>
                <a:spcPct val="100000"/>
              </a:lnSpc>
              <a:spcBef>
                <a:spcPts val="1005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note about</a:t>
            </a:r>
            <a:r>
              <a:rPr dirty="0" sz="22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independence</a:t>
            </a:r>
            <a:endParaRPr sz="2200">
              <a:latin typeface="Tahoma"/>
              <a:cs typeface="Tahoma"/>
            </a:endParaRPr>
          </a:p>
          <a:p>
            <a:pPr marL="171450" marR="48514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Assume A and B are Boolean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Random  Variables.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Then</a:t>
            </a:r>
            <a:endParaRPr sz="1600">
              <a:latin typeface="Tahoma"/>
              <a:cs typeface="Tahoma"/>
            </a:endParaRPr>
          </a:p>
          <a:p>
            <a:pPr marR="755015" indent="900430">
              <a:lnSpc>
                <a:spcPct val="119700"/>
              </a:lnSpc>
            </a:pPr>
            <a:r>
              <a:rPr dirty="0" sz="1600">
                <a:latin typeface="Tahoma"/>
                <a:cs typeface="Tahoma"/>
              </a:rPr>
              <a:t>“A and B are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independent”  if and only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  <a:p>
            <a:pPr algn="ctr" marL="13716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Tahoma"/>
                <a:cs typeface="Tahoma"/>
              </a:rPr>
              <a:t>P(A|B) </a:t>
            </a:r>
            <a:r>
              <a:rPr dirty="0" sz="1600">
                <a:latin typeface="Tahoma"/>
                <a:cs typeface="Tahoma"/>
              </a:rPr>
              <a:t>=</a:t>
            </a:r>
            <a:r>
              <a:rPr dirty="0" sz="1600" spc="-5">
                <a:latin typeface="Tahoma"/>
                <a:cs typeface="Tahoma"/>
              </a:rPr>
              <a:t> P(A)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71450" indent="-172085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“A </a:t>
            </a:r>
            <a:r>
              <a:rPr dirty="0" sz="1600">
                <a:latin typeface="Tahoma"/>
                <a:cs typeface="Tahoma"/>
              </a:rPr>
              <a:t>and B are independent” is often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notated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1670" y="8044700"/>
            <a:ext cx="2101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3451" y="8106469"/>
            <a:ext cx="76454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500" spc="15" i="1">
                <a:latin typeface="Times New Roman"/>
                <a:cs typeface="Times New Roman"/>
              </a:rPr>
              <a:t>A </a:t>
            </a:r>
            <a:r>
              <a:rPr dirty="0" sz="2500" spc="15">
                <a:latin typeface="Symbol"/>
                <a:cs typeface="Symbol"/>
              </a:rPr>
              <a:t></a:t>
            </a:r>
            <a:r>
              <a:rPr dirty="0" sz="2500" spc="-195">
                <a:latin typeface="Times New Roman"/>
                <a:cs typeface="Times New Roman"/>
              </a:rPr>
              <a:t> </a:t>
            </a:r>
            <a:r>
              <a:rPr dirty="0" sz="2500" spc="15" i="1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3017" y="1500630"/>
            <a:ext cx="30886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Independence</a:t>
            </a:r>
            <a:r>
              <a:rPr dirty="0" spc="-65"/>
              <a:t> </a:t>
            </a:r>
            <a:r>
              <a:rPr dirty="0" spc="-5"/>
              <a:t>Theorems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4453" y="4228591"/>
            <a:ext cx="9321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 P(A)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P(B)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20" y="1876747"/>
            <a:ext cx="4136390" cy="53911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440"/>
              </a:spcBef>
              <a:buChar char="•"/>
              <a:tabLst>
                <a:tab pos="184785" algn="l"/>
                <a:tab pos="2193925" algn="l"/>
              </a:tabLst>
            </a:pPr>
            <a:r>
              <a:rPr dirty="0" sz="1400" spc="-5">
                <a:latin typeface="Tahoma"/>
                <a:cs typeface="Tahoma"/>
              </a:rPr>
              <a:t>Assume P(A|B)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=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P(A)	• Assume P(A|B) =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P(A)</a:t>
            </a:r>
            <a:endParaRPr sz="14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184785" algn="l"/>
                <a:tab pos="2193925" algn="l"/>
              </a:tabLst>
            </a:pPr>
            <a:r>
              <a:rPr dirty="0" sz="1400" spc="-5">
                <a:latin typeface="Tahoma"/>
                <a:cs typeface="Tahoma"/>
              </a:rPr>
              <a:t>Then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P(A^B)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=	• Then P(B|A)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2315" y="4228591"/>
            <a:ext cx="706120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P(B)</a:t>
            </a:r>
            <a:endParaRPr sz="1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850"/>
              </a:spcBef>
            </a:pPr>
            <a:r>
              <a:rPr dirty="0" sz="450" spc="-5">
                <a:latin typeface="Tahoma"/>
                <a:cs typeface="Tahoma"/>
              </a:rPr>
              <a:t>Slid</a:t>
            </a:r>
            <a:r>
              <a:rPr dirty="0" sz="450" spc="-5">
                <a:latin typeface="Tahoma"/>
                <a:cs typeface="Tahoma"/>
              </a:rPr>
              <a:t>e</a:t>
            </a:r>
            <a:r>
              <a:rPr dirty="0" sz="450" spc="-1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1949195"/>
            <a:ext cx="0" cy="2476500"/>
          </a:xfrm>
          <a:custGeom>
            <a:avLst/>
            <a:gdLst/>
            <a:ahLst/>
            <a:cxnLst/>
            <a:rect l="l" t="t" r="r" b="b"/>
            <a:pathLst>
              <a:path w="0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8872" y="8405892"/>
            <a:ext cx="6680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P(~A)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220" y="5545172"/>
            <a:ext cx="4123690" cy="104838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114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Independence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Theorems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5"/>
              </a:spcBef>
              <a:buChar char="•"/>
              <a:tabLst>
                <a:tab pos="172085" algn="l"/>
                <a:tab pos="2181225" algn="l"/>
              </a:tabLst>
            </a:pPr>
            <a:r>
              <a:rPr dirty="0" sz="1400" spc="-5">
                <a:latin typeface="Tahoma"/>
                <a:cs typeface="Tahoma"/>
              </a:rPr>
              <a:t>Assume P(A|B)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=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P(A)	• Assume P(A|B) =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P(A)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72085" algn="l"/>
                <a:tab pos="2181225" algn="l"/>
              </a:tabLst>
            </a:pPr>
            <a:r>
              <a:rPr dirty="0" sz="1400" spc="-5">
                <a:latin typeface="Tahoma"/>
                <a:cs typeface="Tahoma"/>
              </a:rPr>
              <a:t>Then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P(~A|B)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=	• Then P(A|~B)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0788" y="8405910"/>
            <a:ext cx="708025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P(A)</a:t>
            </a:r>
            <a:endParaRPr sz="1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850"/>
              </a:spcBef>
            </a:pPr>
            <a:r>
              <a:rPr dirty="0" sz="450" spc="-5">
                <a:latin typeface="Tahoma"/>
                <a:cs typeface="Tahoma"/>
              </a:rPr>
              <a:t>Slid</a:t>
            </a:r>
            <a:r>
              <a:rPr dirty="0" sz="450" spc="-5">
                <a:latin typeface="Tahoma"/>
                <a:cs typeface="Tahoma"/>
              </a:rPr>
              <a:t>e</a:t>
            </a:r>
            <a:r>
              <a:rPr dirty="0" sz="450" spc="-1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6200" y="6126479"/>
            <a:ext cx="0" cy="2476500"/>
          </a:xfrm>
          <a:custGeom>
            <a:avLst/>
            <a:gdLst/>
            <a:ahLst/>
            <a:cxnLst/>
            <a:rect l="l" t="t" r="r" b="b"/>
            <a:pathLst>
              <a:path w="0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500630"/>
            <a:ext cx="3910329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Multivalued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Independence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>
              <a:lnSpc>
                <a:spcPts val="1545"/>
              </a:lnSpc>
            </a:pPr>
            <a:r>
              <a:rPr dirty="0" sz="1400" spc="-5">
                <a:latin typeface="Tahoma"/>
                <a:cs typeface="Tahoma"/>
              </a:rPr>
              <a:t>For multivalued Random Variables A and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B,</a:t>
            </a:r>
            <a:endParaRPr sz="1400">
              <a:latin typeface="Tahoma"/>
              <a:cs typeface="Tahoma"/>
            </a:endParaRPr>
          </a:p>
          <a:p>
            <a:pPr algn="ctr" marR="490220">
              <a:lnSpc>
                <a:spcPts val="2865"/>
              </a:lnSpc>
            </a:pPr>
            <a:r>
              <a:rPr dirty="0" sz="2500" spc="15" i="1">
                <a:latin typeface="Times New Roman"/>
                <a:cs typeface="Times New Roman"/>
              </a:rPr>
              <a:t>A </a:t>
            </a:r>
            <a:r>
              <a:rPr dirty="0" sz="2500" spc="15">
                <a:latin typeface="Symbol"/>
                <a:cs typeface="Symbol"/>
              </a:rPr>
              <a:t>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15" i="1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  <a:p>
            <a:pPr marL="45085">
              <a:lnSpc>
                <a:spcPts val="1565"/>
              </a:lnSpc>
              <a:spcBef>
                <a:spcPts val="355"/>
              </a:spcBef>
            </a:pPr>
            <a:r>
              <a:rPr dirty="0" sz="1400" spc="-5">
                <a:latin typeface="Tahoma"/>
                <a:cs typeface="Tahoma"/>
              </a:rPr>
              <a:t>if and </a:t>
            </a:r>
            <a:r>
              <a:rPr dirty="0" sz="1400">
                <a:latin typeface="Tahoma"/>
                <a:cs typeface="Tahoma"/>
              </a:rPr>
              <a:t>only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if</a:t>
            </a:r>
            <a:endParaRPr sz="1400">
              <a:latin typeface="Tahoma"/>
              <a:cs typeface="Tahoma"/>
            </a:endParaRPr>
          </a:p>
          <a:p>
            <a:pPr marL="487680">
              <a:lnSpc>
                <a:spcPts val="2285"/>
              </a:lnSpc>
            </a:pPr>
            <a:r>
              <a:rPr dirty="0" sz="2000" spc="5">
                <a:latin typeface="Symbol"/>
                <a:cs typeface="Symbol"/>
              </a:rPr>
              <a:t></a:t>
            </a:r>
            <a:r>
              <a:rPr dirty="0" sz="2000" spc="5" i="1">
                <a:latin typeface="Times New Roman"/>
                <a:cs typeface="Times New Roman"/>
              </a:rPr>
              <a:t>u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29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v</a:t>
            </a:r>
            <a:r>
              <a:rPr dirty="0" sz="2000" spc="-17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: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25" i="1">
                <a:latin typeface="Times New Roman"/>
                <a:cs typeface="Times New Roman"/>
              </a:rPr>
              <a:t>P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110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u</a:t>
            </a:r>
            <a:r>
              <a:rPr dirty="0" sz="2000" spc="-11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|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B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20" i="1">
                <a:latin typeface="Times New Roman"/>
                <a:cs typeface="Times New Roman"/>
              </a:rPr>
              <a:t>v</a:t>
            </a:r>
            <a:r>
              <a:rPr dirty="0" sz="2000" spc="20">
                <a:latin typeface="Times New Roman"/>
                <a:cs typeface="Times New Roman"/>
              </a:rPr>
              <a:t>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25" i="1">
                <a:latin typeface="Times New Roman"/>
                <a:cs typeface="Times New Roman"/>
              </a:rPr>
              <a:t>P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110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40" i="1">
                <a:latin typeface="Times New Roman"/>
                <a:cs typeface="Times New Roman"/>
              </a:rPr>
              <a:t>u</a:t>
            </a:r>
            <a:r>
              <a:rPr dirty="0" sz="2000" spc="4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355"/>
              </a:spcBef>
            </a:pPr>
            <a:r>
              <a:rPr dirty="0" sz="1400" spc="-5">
                <a:latin typeface="Tahoma"/>
                <a:cs typeface="Tahoma"/>
              </a:rPr>
              <a:t>from which you can then prove things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like…</a:t>
            </a:r>
            <a:endParaRPr sz="1400">
              <a:latin typeface="Tahoma"/>
              <a:cs typeface="Tahoma"/>
            </a:endParaRPr>
          </a:p>
          <a:p>
            <a:pPr algn="ctr" marL="165100">
              <a:lnSpc>
                <a:spcPct val="100000"/>
              </a:lnSpc>
              <a:spcBef>
                <a:spcPts val="400"/>
              </a:spcBef>
            </a:pPr>
            <a:r>
              <a:rPr dirty="0" sz="1700">
                <a:latin typeface="Symbol"/>
                <a:cs typeface="Symbol"/>
              </a:rPr>
              <a:t></a:t>
            </a:r>
            <a:r>
              <a:rPr dirty="0" sz="1700" i="1">
                <a:latin typeface="Times New Roman"/>
                <a:cs typeface="Times New Roman"/>
              </a:rPr>
              <a:t>u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24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v</a:t>
            </a:r>
            <a:r>
              <a:rPr dirty="0" sz="1700" spc="-15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: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P</a:t>
            </a:r>
            <a:r>
              <a:rPr dirty="0" sz="1700" spc="20">
                <a:latin typeface="Times New Roman"/>
                <a:cs typeface="Times New Roman"/>
              </a:rPr>
              <a:t>(</a:t>
            </a:r>
            <a:r>
              <a:rPr dirty="0" sz="1700" spc="-254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A</a:t>
            </a:r>
            <a:r>
              <a:rPr dirty="0" sz="1700" spc="-8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u</a:t>
            </a:r>
            <a:r>
              <a:rPr dirty="0" sz="1700" spc="-8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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B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v</a:t>
            </a:r>
            <a:r>
              <a:rPr dirty="0" sz="1700" spc="15">
                <a:latin typeface="Times New Roman"/>
                <a:cs typeface="Times New Roman"/>
              </a:rPr>
              <a:t>)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P</a:t>
            </a:r>
            <a:r>
              <a:rPr dirty="0" sz="1700" spc="15">
                <a:latin typeface="Times New Roman"/>
                <a:cs typeface="Times New Roman"/>
              </a:rPr>
              <a:t>(</a:t>
            </a:r>
            <a:r>
              <a:rPr dirty="0" sz="1700" spc="-254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A</a:t>
            </a:r>
            <a:r>
              <a:rPr dirty="0" sz="1700" spc="-9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55" i="1">
                <a:latin typeface="Times New Roman"/>
                <a:cs typeface="Times New Roman"/>
              </a:rPr>
              <a:t>u</a:t>
            </a:r>
            <a:r>
              <a:rPr dirty="0" sz="1700" spc="55">
                <a:latin typeface="Times New Roman"/>
                <a:cs typeface="Times New Roman"/>
              </a:rPr>
              <a:t>)</a:t>
            </a:r>
            <a:r>
              <a:rPr dirty="0" sz="1700" spc="55" i="1">
                <a:latin typeface="Times New Roman"/>
                <a:cs typeface="Times New Roman"/>
              </a:rPr>
              <a:t>P</a:t>
            </a:r>
            <a:r>
              <a:rPr dirty="0" sz="1700" spc="55">
                <a:latin typeface="Times New Roman"/>
                <a:cs typeface="Times New Roman"/>
              </a:rPr>
              <a:t>(</a:t>
            </a:r>
            <a:r>
              <a:rPr dirty="0" sz="1700" spc="55" i="1">
                <a:latin typeface="Times New Roman"/>
                <a:cs typeface="Times New Roman"/>
              </a:rPr>
              <a:t>B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v</a:t>
            </a:r>
            <a:r>
              <a:rPr dirty="0" sz="1700" spc="1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algn="ctr" marL="160020">
              <a:lnSpc>
                <a:spcPct val="100000"/>
              </a:lnSpc>
              <a:spcBef>
                <a:spcPts val="360"/>
              </a:spcBef>
            </a:pPr>
            <a:r>
              <a:rPr dirty="0" sz="1700">
                <a:latin typeface="Symbol"/>
                <a:cs typeface="Symbol"/>
              </a:rPr>
              <a:t></a:t>
            </a:r>
            <a:r>
              <a:rPr dirty="0" sz="1700" i="1">
                <a:latin typeface="Times New Roman"/>
                <a:cs typeface="Times New Roman"/>
              </a:rPr>
              <a:t>u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24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v</a:t>
            </a:r>
            <a:r>
              <a:rPr dirty="0" sz="1700" spc="-15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: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40" i="1">
                <a:latin typeface="Times New Roman"/>
                <a:cs typeface="Times New Roman"/>
              </a:rPr>
              <a:t>P</a:t>
            </a:r>
            <a:r>
              <a:rPr dirty="0" sz="1700" spc="40">
                <a:latin typeface="Times New Roman"/>
                <a:cs typeface="Times New Roman"/>
              </a:rPr>
              <a:t>(</a:t>
            </a:r>
            <a:r>
              <a:rPr dirty="0" sz="1700" spc="40" i="1">
                <a:latin typeface="Times New Roman"/>
                <a:cs typeface="Times New Roman"/>
              </a:rPr>
              <a:t>B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v</a:t>
            </a:r>
            <a:r>
              <a:rPr dirty="0" sz="1700" spc="-12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|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A</a:t>
            </a:r>
            <a:r>
              <a:rPr dirty="0" sz="1700" spc="-9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v</a:t>
            </a:r>
            <a:r>
              <a:rPr dirty="0" sz="1700" spc="15">
                <a:latin typeface="Times New Roman"/>
                <a:cs typeface="Times New Roman"/>
              </a:rPr>
              <a:t>)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40" i="1">
                <a:latin typeface="Times New Roman"/>
                <a:cs typeface="Times New Roman"/>
              </a:rPr>
              <a:t>P</a:t>
            </a:r>
            <a:r>
              <a:rPr dirty="0" sz="1700" spc="40">
                <a:latin typeface="Times New Roman"/>
                <a:cs typeface="Times New Roman"/>
              </a:rPr>
              <a:t>(</a:t>
            </a:r>
            <a:r>
              <a:rPr dirty="0" sz="1700" spc="40" i="1">
                <a:latin typeface="Times New Roman"/>
                <a:cs typeface="Times New Roman"/>
              </a:rPr>
              <a:t>B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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v</a:t>
            </a:r>
            <a:r>
              <a:rPr dirty="0" sz="1700" spc="1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5564935"/>
            <a:ext cx="4126229" cy="155829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99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Back to Naïve Density</a:t>
            </a:r>
            <a:r>
              <a:rPr dirty="0" sz="22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65"/>
              </a:spcBef>
              <a:buChar char="•"/>
              <a:tabLst>
                <a:tab pos="172085" algn="l"/>
              </a:tabLst>
            </a:pPr>
            <a:r>
              <a:rPr dirty="0" sz="900" spc="-5">
                <a:latin typeface="Tahoma"/>
                <a:cs typeface="Tahoma"/>
              </a:rPr>
              <a:t>Let x[i] denote the </a:t>
            </a:r>
            <a:r>
              <a:rPr dirty="0" sz="900" spc="-10">
                <a:latin typeface="Tahoma"/>
                <a:cs typeface="Tahoma"/>
              </a:rPr>
              <a:t>i’th </a:t>
            </a:r>
            <a:r>
              <a:rPr dirty="0" sz="900" spc="-5">
                <a:latin typeface="Tahoma"/>
                <a:cs typeface="Tahoma"/>
              </a:rPr>
              <a:t>field of record</a:t>
            </a:r>
            <a:r>
              <a:rPr dirty="0" sz="900" spc="4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x:</a:t>
            </a:r>
            <a:endParaRPr sz="9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170"/>
              </a:spcBef>
              <a:buChar char="•"/>
              <a:tabLst>
                <a:tab pos="172085" algn="l"/>
              </a:tabLst>
            </a:pPr>
            <a:r>
              <a:rPr dirty="0" sz="900" spc="-5">
                <a:latin typeface="Tahoma"/>
                <a:cs typeface="Tahoma"/>
              </a:rPr>
              <a:t>Naïve DE assumes </a:t>
            </a:r>
            <a:r>
              <a:rPr dirty="0" sz="950" spc="-25" i="1">
                <a:latin typeface="Tahoma"/>
                <a:cs typeface="Tahoma"/>
              </a:rPr>
              <a:t>x[i] </a:t>
            </a:r>
            <a:r>
              <a:rPr dirty="0" sz="900" spc="-5">
                <a:latin typeface="Tahoma"/>
                <a:cs typeface="Tahoma"/>
              </a:rPr>
              <a:t>is </a:t>
            </a:r>
            <a:r>
              <a:rPr dirty="0" sz="900">
                <a:latin typeface="Tahoma"/>
                <a:cs typeface="Tahoma"/>
              </a:rPr>
              <a:t>independent </a:t>
            </a:r>
            <a:r>
              <a:rPr dirty="0" sz="900" spc="-5">
                <a:latin typeface="Tahoma"/>
                <a:cs typeface="Tahoma"/>
              </a:rPr>
              <a:t>of </a:t>
            </a:r>
            <a:r>
              <a:rPr dirty="0" sz="950" spc="-25" i="1">
                <a:latin typeface="Tahoma"/>
                <a:cs typeface="Tahoma"/>
              </a:rPr>
              <a:t>{x[1],x[2],..x[i-1],</a:t>
            </a:r>
            <a:r>
              <a:rPr dirty="0" sz="950" spc="55" i="1">
                <a:latin typeface="Tahoma"/>
                <a:cs typeface="Tahoma"/>
              </a:rPr>
              <a:t> </a:t>
            </a:r>
            <a:r>
              <a:rPr dirty="0" sz="950" spc="-30" i="1">
                <a:latin typeface="Tahoma"/>
                <a:cs typeface="Tahoma"/>
              </a:rPr>
              <a:t>x[i+1],…x[M]}</a:t>
            </a:r>
            <a:endParaRPr sz="95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15"/>
              </a:spcBef>
              <a:buChar char="•"/>
              <a:tabLst>
                <a:tab pos="172085" algn="l"/>
              </a:tabLst>
            </a:pPr>
            <a:r>
              <a:rPr dirty="0" sz="900" spc="-5">
                <a:latin typeface="Tahoma"/>
                <a:cs typeface="Tahoma"/>
              </a:rPr>
              <a:t>Example:</a:t>
            </a:r>
            <a:endParaRPr sz="900">
              <a:latin typeface="Tahoma"/>
              <a:cs typeface="Tahoma"/>
            </a:endParaRPr>
          </a:p>
          <a:p>
            <a:pPr lvl="1" marL="371475" marR="52705" indent="-143510">
              <a:lnSpc>
                <a:spcPct val="100000"/>
              </a:lnSpc>
              <a:spcBef>
                <a:spcPts val="215"/>
              </a:spcBef>
              <a:buChar char="•"/>
              <a:tabLst>
                <a:tab pos="372110" algn="l"/>
              </a:tabLst>
            </a:pPr>
            <a:r>
              <a:rPr dirty="0" sz="900" spc="-5">
                <a:latin typeface="Tahoma"/>
                <a:cs typeface="Tahoma"/>
              </a:rPr>
              <a:t>Suppose that each record is generated </a:t>
            </a:r>
            <a:r>
              <a:rPr dirty="0" sz="900">
                <a:latin typeface="Tahoma"/>
                <a:cs typeface="Tahoma"/>
              </a:rPr>
              <a:t>by randomly shaking a </a:t>
            </a:r>
            <a:r>
              <a:rPr dirty="0" sz="900" spc="-5">
                <a:latin typeface="Tahoma"/>
                <a:cs typeface="Tahoma"/>
              </a:rPr>
              <a:t>green dice  </a:t>
            </a:r>
            <a:r>
              <a:rPr dirty="0" sz="900">
                <a:latin typeface="Tahoma"/>
                <a:cs typeface="Tahoma"/>
              </a:rPr>
              <a:t>and a </a:t>
            </a:r>
            <a:r>
              <a:rPr dirty="0" sz="900" spc="-5">
                <a:latin typeface="Tahoma"/>
                <a:cs typeface="Tahoma"/>
              </a:rPr>
              <a:t>red dice</a:t>
            </a:r>
            <a:endParaRPr sz="9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lvl="2" marL="571500" indent="-114935">
              <a:lnSpc>
                <a:spcPct val="100000"/>
              </a:lnSpc>
              <a:buChar char="•"/>
              <a:tabLst>
                <a:tab pos="572135" algn="l"/>
              </a:tabLst>
            </a:pPr>
            <a:r>
              <a:rPr dirty="0" sz="900" spc="-5">
                <a:latin typeface="Tahoma"/>
                <a:cs typeface="Tahoma"/>
              </a:rPr>
              <a:t>Dataset </a:t>
            </a:r>
            <a:r>
              <a:rPr dirty="0" sz="900">
                <a:latin typeface="Tahoma"/>
                <a:cs typeface="Tahoma"/>
              </a:rPr>
              <a:t>1: A = </a:t>
            </a:r>
            <a:r>
              <a:rPr dirty="0" sz="900" spc="-5">
                <a:latin typeface="Tahoma"/>
                <a:cs typeface="Tahoma"/>
              </a:rPr>
              <a:t>red value, B </a:t>
            </a:r>
            <a:r>
              <a:rPr dirty="0" sz="900">
                <a:latin typeface="Tahoma"/>
                <a:cs typeface="Tahoma"/>
              </a:rPr>
              <a:t>= </a:t>
            </a:r>
            <a:r>
              <a:rPr dirty="0" sz="900" spc="-5">
                <a:latin typeface="Tahoma"/>
                <a:cs typeface="Tahoma"/>
              </a:rPr>
              <a:t>green</a:t>
            </a:r>
            <a:r>
              <a:rPr dirty="0" sz="900" spc="3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value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7420" y="7537956"/>
            <a:ext cx="2371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indent="-114935">
              <a:lnSpc>
                <a:spcPct val="100000"/>
              </a:lnSpc>
              <a:spcBef>
                <a:spcPts val="100"/>
              </a:spcBef>
              <a:buChar char="•"/>
              <a:tabLst>
                <a:tab pos="114935" algn="l"/>
              </a:tabLst>
            </a:pPr>
            <a:r>
              <a:rPr dirty="0" sz="900" spc="-5">
                <a:latin typeface="Tahoma"/>
                <a:cs typeface="Tahoma"/>
              </a:rPr>
              <a:t>Dataset </a:t>
            </a:r>
            <a:r>
              <a:rPr dirty="0" sz="900">
                <a:latin typeface="Tahoma"/>
                <a:cs typeface="Tahoma"/>
              </a:rPr>
              <a:t>2: A = </a:t>
            </a:r>
            <a:r>
              <a:rPr dirty="0" sz="900" spc="-5">
                <a:latin typeface="Tahoma"/>
                <a:cs typeface="Tahoma"/>
              </a:rPr>
              <a:t>red value, B </a:t>
            </a:r>
            <a:r>
              <a:rPr dirty="0" sz="900">
                <a:latin typeface="Tahoma"/>
                <a:cs typeface="Tahoma"/>
              </a:rPr>
              <a:t>= </a:t>
            </a:r>
            <a:r>
              <a:rPr dirty="0" sz="900" spc="-5">
                <a:latin typeface="Tahoma"/>
                <a:cs typeface="Tahoma"/>
              </a:rPr>
              <a:t>sum of</a:t>
            </a:r>
            <a:r>
              <a:rPr dirty="0" sz="900" spc="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2297" y="8115548"/>
            <a:ext cx="3486150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9295" indent="-114935">
              <a:lnSpc>
                <a:spcPct val="100000"/>
              </a:lnSpc>
              <a:spcBef>
                <a:spcPts val="100"/>
              </a:spcBef>
              <a:buChar char="•"/>
              <a:tabLst>
                <a:tab pos="709930" algn="l"/>
              </a:tabLst>
            </a:pPr>
            <a:r>
              <a:rPr dirty="0" sz="900" spc="-5">
                <a:latin typeface="Tahoma"/>
                <a:cs typeface="Tahoma"/>
              </a:rPr>
              <a:t>Dataset </a:t>
            </a:r>
            <a:r>
              <a:rPr dirty="0" sz="900">
                <a:latin typeface="Tahoma"/>
                <a:cs typeface="Tahoma"/>
              </a:rPr>
              <a:t>3: A = </a:t>
            </a:r>
            <a:r>
              <a:rPr dirty="0" sz="900" spc="-5">
                <a:latin typeface="Tahoma"/>
                <a:cs typeface="Tahoma"/>
              </a:rPr>
              <a:t>sum of values, B </a:t>
            </a:r>
            <a:r>
              <a:rPr dirty="0" sz="900">
                <a:latin typeface="Tahoma"/>
                <a:cs typeface="Tahoma"/>
              </a:rPr>
              <a:t>= difference </a:t>
            </a:r>
            <a:r>
              <a:rPr dirty="0" sz="900" spc="-5">
                <a:latin typeface="Tahoma"/>
                <a:cs typeface="Tahoma"/>
              </a:rPr>
              <a:t>of</a:t>
            </a:r>
            <a:r>
              <a:rPr dirty="0" sz="900" spc="5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509270" indent="-143510">
              <a:lnSpc>
                <a:spcPct val="100000"/>
              </a:lnSpc>
              <a:buChar char="•"/>
              <a:tabLst>
                <a:tab pos="509905" algn="l"/>
              </a:tabLst>
            </a:pPr>
            <a:r>
              <a:rPr dirty="0" sz="900" spc="-5">
                <a:latin typeface="Tahoma"/>
                <a:cs typeface="Tahoma"/>
              </a:rPr>
              <a:t>Which of these datasets </a:t>
            </a:r>
            <a:r>
              <a:rPr dirty="0" sz="900">
                <a:latin typeface="Tahoma"/>
                <a:cs typeface="Tahoma"/>
              </a:rPr>
              <a:t>violates </a:t>
            </a:r>
            <a:r>
              <a:rPr dirty="0" sz="900" spc="-5">
                <a:latin typeface="Tahoma"/>
                <a:cs typeface="Tahoma"/>
              </a:rPr>
              <a:t>the naïve</a:t>
            </a:r>
            <a:r>
              <a:rPr dirty="0" sz="900" spc="5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assumption?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7851" y="1500630"/>
            <a:ext cx="34569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the Naïve</a:t>
            </a:r>
            <a:r>
              <a:rPr dirty="0" spc="-65"/>
              <a:t> </a:t>
            </a:r>
            <a:r>
              <a:rPr dirty="0" spc="-5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20494"/>
            <a:ext cx="4126865" cy="924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Once you have a Naïve Distribution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can easily  compute any row of the joint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distribution.</a:t>
            </a:r>
            <a:endParaRPr sz="1400">
              <a:latin typeface="Tahoma"/>
              <a:cs typeface="Tahoma"/>
            </a:endParaRPr>
          </a:p>
          <a:p>
            <a:pPr marL="184150" marR="687070" indent="-172085">
              <a:lnSpc>
                <a:spcPts val="1680"/>
              </a:lnSpc>
              <a:spcBef>
                <a:spcPts val="400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Suppose </a:t>
            </a:r>
            <a:r>
              <a:rPr dirty="0" sz="1450" spc="-25" i="1">
                <a:latin typeface="Tahoma"/>
                <a:cs typeface="Tahoma"/>
              </a:rPr>
              <a:t>A, B, </a:t>
            </a:r>
            <a:r>
              <a:rPr dirty="0" sz="1450" spc="-35" i="1">
                <a:latin typeface="Tahoma"/>
                <a:cs typeface="Tahoma"/>
              </a:rPr>
              <a:t>C </a:t>
            </a:r>
            <a:r>
              <a:rPr dirty="0" sz="1400" spc="-5">
                <a:latin typeface="Tahoma"/>
                <a:cs typeface="Tahoma"/>
              </a:rPr>
              <a:t>and </a:t>
            </a:r>
            <a:r>
              <a:rPr dirty="0" sz="1450" spc="-40" i="1">
                <a:latin typeface="Tahoma"/>
                <a:cs typeface="Tahoma"/>
              </a:rPr>
              <a:t>D </a:t>
            </a:r>
            <a:r>
              <a:rPr dirty="0" sz="1400" spc="-5">
                <a:latin typeface="Tahoma"/>
                <a:cs typeface="Tahoma"/>
              </a:rPr>
              <a:t>are independently  distributed. What is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30" i="1">
                <a:latin typeface="Tahoma"/>
                <a:cs typeface="Tahoma"/>
              </a:rPr>
              <a:t>P(A^~B^C^~D)</a:t>
            </a:r>
            <a:r>
              <a:rPr dirty="0" sz="1400" spc="-3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81940" rIns="0" bIns="0" rtlCol="0" vert="horz">
            <a:spAutoFit/>
          </a:bodyPr>
          <a:lstStyle/>
          <a:p>
            <a:pPr algn="ctr" marR="71755">
              <a:lnSpc>
                <a:spcPct val="100000"/>
              </a:lnSpc>
              <a:spcBef>
                <a:spcPts val="222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Using the Naïve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Distribution</a:t>
            </a:r>
            <a:endParaRPr sz="2200">
              <a:latin typeface="Tahoma"/>
              <a:cs typeface="Tahoma"/>
            </a:endParaRPr>
          </a:p>
          <a:p>
            <a:pPr marL="325120" marR="29591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Tahoma"/>
                <a:cs typeface="Tahoma"/>
              </a:rPr>
              <a:t>Once you have a Naïve Distribution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can easily  compute any row of the joint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distribution.</a:t>
            </a:r>
            <a:endParaRPr sz="1400">
              <a:latin typeface="Tahoma"/>
              <a:cs typeface="Tahoma"/>
            </a:endParaRPr>
          </a:p>
          <a:p>
            <a:pPr marL="325120" marR="977265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Tahoma"/>
                <a:cs typeface="Tahoma"/>
              </a:rPr>
              <a:t>Suppose A, B, C and D are independently  distributed. What is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P(A^~B^C^~D)</a:t>
            </a:r>
            <a:r>
              <a:rPr dirty="0" sz="1400" spc="-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Tahoma"/>
                <a:cs typeface="Tahoma"/>
              </a:rPr>
              <a:t>= P(A|~B^C^~D)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P(~B^C^~D)</a:t>
            </a:r>
            <a:endParaRPr sz="14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Tahoma"/>
                <a:cs typeface="Tahoma"/>
              </a:rPr>
              <a:t>= P(A)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P(~B^C^~D)</a:t>
            </a:r>
            <a:endParaRPr sz="14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Tahoma"/>
                <a:cs typeface="Tahoma"/>
              </a:rPr>
              <a:t>= P(A) P(~B|C^~D)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P(C^~D)</a:t>
            </a:r>
            <a:endParaRPr sz="14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= P(A) P(~B)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P(C^~D)</a:t>
            </a:r>
            <a:endParaRPr sz="14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latin typeface="Tahoma"/>
                <a:cs typeface="Tahoma"/>
              </a:rPr>
              <a:t>= P(A) P(~B) P(C|~D)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P(~D)</a:t>
            </a:r>
            <a:endParaRPr sz="14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=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P(A) P(~B) P(C)</a:t>
            </a:r>
            <a:r>
              <a:rPr dirty="0" sz="14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P(~D)</a:t>
            </a:r>
            <a:endParaRPr sz="1400">
              <a:latin typeface="Tahoma"/>
              <a:cs typeface="Tahoma"/>
            </a:endParaRPr>
          </a:p>
          <a:p>
            <a:pPr algn="ctr" marR="15875">
              <a:lnSpc>
                <a:spcPct val="100000"/>
              </a:lnSpc>
              <a:spcBef>
                <a:spcPts val="1525"/>
              </a:spcBef>
              <a:tabLst>
                <a:tab pos="43040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35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62066"/>
            <a:ext cx="167640" cy="69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95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445" y="1225296"/>
            <a:ext cx="3364991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56303" y="1401317"/>
            <a:ext cx="492759" cy="532130"/>
          </a:xfrm>
          <a:custGeom>
            <a:avLst/>
            <a:gdLst/>
            <a:ahLst/>
            <a:cxnLst/>
            <a:rect l="l" t="t" r="r" b="b"/>
            <a:pathLst>
              <a:path w="492760" h="532130">
                <a:moveTo>
                  <a:pt x="204978" y="0"/>
                </a:moveTo>
                <a:lnTo>
                  <a:pt x="0" y="374141"/>
                </a:lnTo>
                <a:lnTo>
                  <a:pt x="287274" y="531876"/>
                </a:lnTo>
                <a:lnTo>
                  <a:pt x="492251" y="157733"/>
                </a:lnTo>
                <a:lnTo>
                  <a:pt x="2049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1680000">
            <a:off x="4209580" y="1503317"/>
            <a:ext cx="130754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5" b="1">
                <a:solidFill>
                  <a:srgbClr val="FFFF9A"/>
                </a:solidFill>
                <a:latin typeface="Arial"/>
                <a:cs typeface="Arial"/>
              </a:rPr>
              <a:t>T</a:t>
            </a:r>
            <a:r>
              <a:rPr dirty="0" sz="500" spc="-20" b="1">
                <a:solidFill>
                  <a:srgbClr val="FFFF9A"/>
                </a:solidFill>
                <a:latin typeface="Arial"/>
                <a:cs typeface="Arial"/>
              </a:rPr>
              <a:t>h</a:t>
            </a:r>
            <a:r>
              <a:rPr dirty="0" sz="500" spc="-5" b="1">
                <a:solidFill>
                  <a:srgbClr val="FFFF9A"/>
                </a:solidFill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680000">
            <a:off x="4119444" y="1569995"/>
            <a:ext cx="237867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25" b="1">
                <a:solidFill>
                  <a:srgbClr val="FFFF9A"/>
                </a:solidFill>
                <a:latin typeface="Arial"/>
                <a:cs typeface="Arial"/>
              </a:rPr>
              <a:t>A</a:t>
            </a: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x</a:t>
            </a:r>
            <a:r>
              <a:rPr dirty="0" sz="500" spc="-15" b="1">
                <a:solidFill>
                  <a:srgbClr val="FFFF9A"/>
                </a:solidFill>
                <a:latin typeface="Arial"/>
                <a:cs typeface="Arial"/>
              </a:rPr>
              <a:t>i</a:t>
            </a: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o</a:t>
            </a: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m</a:t>
            </a:r>
            <a:r>
              <a:rPr dirty="0" sz="500" spc="-5" b="1">
                <a:solidFill>
                  <a:srgbClr val="FFFF9A"/>
                </a:solidFill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680000">
            <a:off x="4153517" y="1637094"/>
            <a:ext cx="95817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O</a:t>
            </a:r>
            <a:r>
              <a:rPr dirty="0" sz="500" spc="-5" b="1">
                <a:solidFill>
                  <a:srgbClr val="FFFF9A"/>
                </a:solidFill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1680000">
            <a:off x="4042253" y="1703408"/>
            <a:ext cx="245219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20" b="1">
                <a:solidFill>
                  <a:srgbClr val="FFFF9A"/>
                </a:solidFill>
                <a:latin typeface="Arial"/>
                <a:cs typeface="Arial"/>
              </a:rPr>
              <a:t>P</a:t>
            </a:r>
            <a:r>
              <a:rPr dirty="0" sz="500" spc="-15" b="1">
                <a:solidFill>
                  <a:srgbClr val="FFFF9A"/>
                </a:solidFill>
                <a:latin typeface="Arial"/>
                <a:cs typeface="Arial"/>
              </a:rPr>
              <a:t>r</a:t>
            </a: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ob</a:t>
            </a:r>
            <a:r>
              <a:rPr dirty="0" sz="500" spc="-15" b="1">
                <a:solidFill>
                  <a:srgbClr val="FFFF9A"/>
                </a:solidFill>
                <a:latin typeface="Arial"/>
                <a:cs typeface="Arial"/>
              </a:rPr>
              <a:t>a</a:t>
            </a: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b</a:t>
            </a:r>
            <a:r>
              <a:rPr dirty="0" sz="500" spc="-5" b="1">
                <a:solidFill>
                  <a:srgbClr val="FFFF9A"/>
                </a:solidFill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680000">
            <a:off x="4072022" y="1771167"/>
            <a:ext cx="112371" cy="6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0"/>
              </a:lnSpc>
            </a:pPr>
            <a:r>
              <a:rPr dirty="0" sz="500" spc="-15" b="1">
                <a:solidFill>
                  <a:srgbClr val="FFFF9A"/>
                </a:solidFill>
                <a:latin typeface="Arial"/>
                <a:cs typeface="Arial"/>
              </a:rPr>
              <a:t>li</a:t>
            </a:r>
            <a:r>
              <a:rPr dirty="0" sz="500" spc="-10" b="1">
                <a:solidFill>
                  <a:srgbClr val="FFFF9A"/>
                </a:solidFill>
                <a:latin typeface="Arial"/>
                <a:cs typeface="Arial"/>
              </a:rPr>
              <a:t>t</a:t>
            </a:r>
            <a:r>
              <a:rPr dirty="0" sz="500" spc="-5" b="1">
                <a:solidFill>
                  <a:srgbClr val="FFFF9A"/>
                </a:solidFill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8079" y="8726678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520" y="5563123"/>
            <a:ext cx="3681729" cy="168021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51943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Axioms of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Probability</a:t>
            </a:r>
            <a:endParaRPr sz="22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0 </a:t>
            </a:r>
            <a:r>
              <a:rPr dirty="0" sz="1600" spc="-5">
                <a:latin typeface="Tahoma"/>
                <a:cs typeface="Tahoma"/>
              </a:rPr>
              <a:t>&lt;= P(A) &lt;=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P(True) </a:t>
            </a:r>
            <a:r>
              <a:rPr dirty="0" sz="1600">
                <a:latin typeface="Tahoma"/>
                <a:cs typeface="Tahoma"/>
              </a:rPr>
              <a:t>=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5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P(False) </a:t>
            </a:r>
            <a:r>
              <a:rPr dirty="0" sz="1600">
                <a:latin typeface="Tahoma"/>
                <a:cs typeface="Tahoma"/>
              </a:rPr>
              <a:t>=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P(A or B) </a:t>
            </a:r>
            <a:r>
              <a:rPr dirty="0" sz="1600">
                <a:latin typeface="Tahoma"/>
                <a:cs typeface="Tahoma"/>
              </a:rPr>
              <a:t>= </a:t>
            </a:r>
            <a:r>
              <a:rPr dirty="0" sz="1600" spc="-5">
                <a:latin typeface="Tahoma"/>
                <a:cs typeface="Tahoma"/>
              </a:rPr>
              <a:t>P(A) </a:t>
            </a:r>
            <a:r>
              <a:rPr dirty="0" sz="1600">
                <a:latin typeface="Tahoma"/>
                <a:cs typeface="Tahoma"/>
              </a:rPr>
              <a:t>+ </a:t>
            </a:r>
            <a:r>
              <a:rPr dirty="0" sz="1600" spc="-5">
                <a:latin typeface="Tahoma"/>
                <a:cs typeface="Tahoma"/>
              </a:rPr>
              <a:t>P(B) </a:t>
            </a:r>
            <a:r>
              <a:rPr dirty="0" sz="1600">
                <a:latin typeface="Tahoma"/>
                <a:cs typeface="Tahoma"/>
              </a:rPr>
              <a:t>- </a:t>
            </a:r>
            <a:r>
              <a:rPr dirty="0" sz="1600" spc="-5">
                <a:latin typeface="Tahoma"/>
                <a:cs typeface="Tahoma"/>
              </a:rPr>
              <a:t>P(A and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B)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6020" y="7765342"/>
            <a:ext cx="3446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Where do these axioms come from? Were they “discovered”?  Answers coming </a:t>
            </a:r>
            <a:r>
              <a:rPr dirty="0" sz="1000">
                <a:latin typeface="Tahoma"/>
                <a:cs typeface="Tahoma"/>
              </a:rPr>
              <a:t>up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later.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79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0776" y="1500630"/>
            <a:ext cx="39128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Naïve Distribution General</a:t>
            </a:r>
            <a:r>
              <a:rPr dirty="0" spc="-55"/>
              <a:t> </a:t>
            </a:r>
            <a:r>
              <a:rPr dirty="0" spc="-5"/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49723" y="2365570"/>
            <a:ext cx="996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96215" marR="365125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197485" algn="l"/>
              </a:tabLst>
            </a:pPr>
            <a:r>
              <a:rPr dirty="0" spc="-5"/>
              <a:t>Suppose </a:t>
            </a:r>
            <a:r>
              <a:rPr dirty="0" sz="1450" spc="-25" i="1">
                <a:latin typeface="Tahoma"/>
                <a:cs typeface="Tahoma"/>
              </a:rPr>
              <a:t>x[1], x[2],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0" i="1">
                <a:latin typeface="Tahoma"/>
                <a:cs typeface="Tahoma"/>
              </a:rPr>
              <a:t>x[M] </a:t>
            </a:r>
            <a:r>
              <a:rPr dirty="0" spc="-5"/>
              <a:t>are independently  distributed.</a:t>
            </a:r>
            <a:endParaRPr sz="145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305"/>
              </a:spcBef>
            </a:pPr>
            <a:r>
              <a:rPr dirty="0" spc="-25" i="1">
                <a:latin typeface="Times New Roman"/>
                <a:cs typeface="Times New Roman"/>
              </a:rPr>
              <a:t>P</a:t>
            </a:r>
            <a:r>
              <a:rPr dirty="0" spc="-25">
                <a:latin typeface="Times New Roman"/>
                <a:cs typeface="Times New Roman"/>
              </a:rPr>
              <a:t>(</a:t>
            </a:r>
            <a:r>
              <a:rPr dirty="0" spc="-25" i="1">
                <a:latin typeface="Times New Roman"/>
                <a:cs typeface="Times New Roman"/>
              </a:rPr>
              <a:t>x</a:t>
            </a:r>
            <a:r>
              <a:rPr dirty="0" spc="-25">
                <a:latin typeface="Times New Roman"/>
                <a:cs typeface="Times New Roman"/>
              </a:rPr>
              <a:t>[1]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baseline="-24305" sz="1200" spc="-187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x</a:t>
            </a:r>
            <a:r>
              <a:rPr dirty="0" sz="1400" spc="-5">
                <a:latin typeface="Times New Roman"/>
                <a:cs typeface="Times New Roman"/>
              </a:rPr>
              <a:t>[2]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20" i="1">
                <a:latin typeface="Times New Roman"/>
                <a:cs typeface="Times New Roman"/>
              </a:rPr>
              <a:t>u</a:t>
            </a:r>
            <a:r>
              <a:rPr dirty="0" baseline="-24305" sz="1200" spc="30">
                <a:latin typeface="Times New Roman"/>
                <a:cs typeface="Times New Roman"/>
              </a:rPr>
              <a:t>2</a:t>
            </a:r>
            <a:r>
              <a:rPr dirty="0" baseline="-24305" sz="1200" spc="-97">
                <a:latin typeface="Times New Roman"/>
                <a:cs typeface="Times New Roman"/>
              </a:rPr>
              <a:t> </a:t>
            </a:r>
            <a:r>
              <a:rPr dirty="0" sz="1400" spc="254">
                <a:latin typeface="Times New Roman"/>
                <a:cs typeface="Times New Roman"/>
              </a:rPr>
              <a:t>,</a:t>
            </a:r>
            <a:r>
              <a:rPr dirty="0" sz="1400" spc="254">
                <a:latin typeface="Arial"/>
                <a:cs typeface="Arial"/>
              </a:rPr>
              <a:t>K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x</a:t>
            </a:r>
            <a:r>
              <a:rPr dirty="0" sz="1400" spc="5">
                <a:latin typeface="Times New Roman"/>
                <a:cs typeface="Times New Roman"/>
              </a:rPr>
              <a:t>[</a:t>
            </a:r>
            <a:r>
              <a:rPr dirty="0" sz="1400" spc="5" i="1">
                <a:latin typeface="Times New Roman"/>
                <a:cs typeface="Times New Roman"/>
              </a:rPr>
              <a:t>M</a:t>
            </a:r>
            <a:r>
              <a:rPr dirty="0" sz="1400" spc="-12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]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35" i="1">
                <a:latin typeface="Times New Roman"/>
                <a:cs typeface="Times New Roman"/>
              </a:rPr>
              <a:t>u</a:t>
            </a:r>
            <a:r>
              <a:rPr dirty="0" baseline="-24305" sz="1200" spc="52" i="1">
                <a:latin typeface="Times New Roman"/>
                <a:cs typeface="Times New Roman"/>
              </a:rPr>
              <a:t>M</a:t>
            </a:r>
            <a:r>
              <a:rPr dirty="0" baseline="-24305" sz="1200" spc="13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baseline="-9259" sz="3150" spc="15">
                <a:latin typeface="Symbol"/>
                <a:cs typeface="Symbol"/>
              </a:rPr>
              <a:t></a:t>
            </a:r>
            <a:r>
              <a:rPr dirty="0" baseline="-9259" sz="3150" spc="-450">
                <a:latin typeface="Times New Roman"/>
                <a:cs typeface="Times New Roman"/>
              </a:rPr>
              <a:t> </a:t>
            </a:r>
            <a:r>
              <a:rPr dirty="0" sz="1400" spc="25" i="1">
                <a:latin typeface="Times New Roman"/>
                <a:cs typeface="Times New Roman"/>
              </a:rPr>
              <a:t>P</a:t>
            </a:r>
            <a:r>
              <a:rPr dirty="0" sz="1400" spc="25">
                <a:latin typeface="Times New Roman"/>
                <a:cs typeface="Times New Roman"/>
              </a:rPr>
              <a:t>(</a:t>
            </a:r>
            <a:r>
              <a:rPr dirty="0" sz="1400" spc="25" i="1">
                <a:latin typeface="Times New Roman"/>
                <a:cs typeface="Times New Roman"/>
              </a:rPr>
              <a:t>x</a:t>
            </a:r>
            <a:r>
              <a:rPr dirty="0" sz="1400" spc="25">
                <a:latin typeface="Times New Roman"/>
                <a:cs typeface="Times New Roman"/>
              </a:rPr>
              <a:t>[</a:t>
            </a:r>
            <a:r>
              <a:rPr dirty="0" sz="1400" spc="25" i="1">
                <a:latin typeface="Times New Roman"/>
                <a:cs typeface="Times New Roman"/>
              </a:rPr>
              <a:t>k</a:t>
            </a:r>
            <a:r>
              <a:rPr dirty="0" sz="1400" spc="-22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]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k</a:t>
            </a:r>
            <a:r>
              <a:rPr dirty="0" baseline="-24305" sz="1200" spc="37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r" marR="1120140">
              <a:lnSpc>
                <a:spcPct val="100000"/>
              </a:lnSpc>
              <a:spcBef>
                <a:spcPts val="140"/>
              </a:spcBef>
            </a:pPr>
            <a:r>
              <a:rPr dirty="0" sz="800" spc="5" i="1">
                <a:latin typeface="Times New Roman"/>
                <a:cs typeface="Times New Roman"/>
              </a:rPr>
              <a:t>k</a:t>
            </a:r>
            <a:r>
              <a:rPr dirty="0" sz="800" spc="-95" i="1">
                <a:latin typeface="Times New Roman"/>
                <a:cs typeface="Times New Roman"/>
              </a:rPr>
              <a:t> </a:t>
            </a:r>
            <a:r>
              <a:rPr dirty="0" sz="800" spc="-35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L="234950" marR="17780" indent="-171450">
              <a:lnSpc>
                <a:spcPct val="100000"/>
              </a:lnSpc>
              <a:spcBef>
                <a:spcPts val="505"/>
              </a:spcBef>
              <a:buChar char="•"/>
              <a:tabLst>
                <a:tab pos="235585" algn="l"/>
              </a:tabLst>
            </a:pPr>
            <a:r>
              <a:rPr dirty="0" spc="-5"/>
              <a:t>So if we have a Naïve Distribution we can  construct any row of the implied Joint Distribution  on demand.</a:t>
            </a:r>
          </a:p>
          <a:p>
            <a:pPr marL="23495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235585" algn="l"/>
              </a:tabLst>
            </a:pPr>
            <a:r>
              <a:rPr dirty="0" spc="-5"/>
              <a:t>So we can do any</a:t>
            </a:r>
            <a:r>
              <a:rPr dirty="0" spc="15"/>
              <a:t> </a:t>
            </a:r>
            <a:r>
              <a:rPr dirty="0" spc="-5"/>
              <a:t>inference</a:t>
            </a:r>
          </a:p>
          <a:p>
            <a:pPr marL="2349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235585" algn="l"/>
              </a:tabLst>
            </a:pPr>
            <a:r>
              <a:rPr dirty="0" spc="-5"/>
              <a:t>But how do we learn a Naïve Density</a:t>
            </a:r>
            <a:r>
              <a:rPr dirty="0" spc="65"/>
              <a:t> </a:t>
            </a:r>
            <a:r>
              <a:rPr dirty="0" spc="-5"/>
              <a:t>Estimator?</a:t>
            </a: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1494" y="5342636"/>
            <a:ext cx="309372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2660" marR="5080" indent="-950594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Learning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Naïve Density  Estimator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6985" y="6806183"/>
            <a:ext cx="1908175" cy="0"/>
          </a:xfrm>
          <a:custGeom>
            <a:avLst/>
            <a:gdLst/>
            <a:ahLst/>
            <a:cxnLst/>
            <a:rect l="l" t="t" r="r" b="b"/>
            <a:pathLst>
              <a:path w="1908175" h="0">
                <a:moveTo>
                  <a:pt x="0" y="0"/>
                </a:moveTo>
                <a:lnTo>
                  <a:pt x="1908048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01520" y="6509208"/>
            <a:ext cx="3450590" cy="12992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74015">
              <a:lnSpc>
                <a:spcPct val="100000"/>
              </a:lnSpc>
              <a:spcBef>
                <a:spcPts val="405"/>
              </a:spcBef>
            </a:pPr>
            <a:r>
              <a:rPr dirty="0" baseline="-35714" sz="2100" spc="-75" i="1">
                <a:latin typeface="Times New Roman"/>
                <a:cs typeface="Times New Roman"/>
              </a:rPr>
              <a:t>P</a:t>
            </a:r>
            <a:r>
              <a:rPr dirty="0" baseline="-19841" sz="2100" spc="-75">
                <a:latin typeface="Times New Roman"/>
                <a:cs typeface="Times New Roman"/>
              </a:rPr>
              <a:t>ˆ</a:t>
            </a:r>
            <a:r>
              <a:rPr dirty="0" baseline="-35714" sz="2100" spc="-75">
                <a:latin typeface="Times New Roman"/>
                <a:cs typeface="Times New Roman"/>
              </a:rPr>
              <a:t>(</a:t>
            </a:r>
            <a:r>
              <a:rPr dirty="0" baseline="-35714" sz="2100" spc="-75" i="1">
                <a:latin typeface="Times New Roman"/>
                <a:cs typeface="Times New Roman"/>
              </a:rPr>
              <a:t>x</a:t>
            </a:r>
            <a:r>
              <a:rPr dirty="0" baseline="-35714" sz="2100" spc="-75">
                <a:latin typeface="Times New Roman"/>
                <a:cs typeface="Times New Roman"/>
              </a:rPr>
              <a:t>[</a:t>
            </a:r>
            <a:r>
              <a:rPr dirty="0" baseline="-35714" sz="2100" spc="-75" i="1">
                <a:latin typeface="Times New Roman"/>
                <a:cs typeface="Times New Roman"/>
              </a:rPr>
              <a:t>i</a:t>
            </a:r>
            <a:r>
              <a:rPr dirty="0" baseline="-35714" sz="2100" spc="-75">
                <a:latin typeface="Times New Roman"/>
                <a:cs typeface="Times New Roman"/>
              </a:rPr>
              <a:t>]</a:t>
            </a:r>
            <a:r>
              <a:rPr dirty="0" baseline="-35714" sz="2100" spc="-142">
                <a:latin typeface="Times New Roman"/>
                <a:cs typeface="Times New Roman"/>
              </a:rPr>
              <a:t> </a:t>
            </a:r>
            <a:r>
              <a:rPr dirty="0" baseline="-35714" sz="2100">
                <a:latin typeface="Symbol"/>
                <a:cs typeface="Symbol"/>
              </a:rPr>
              <a:t></a:t>
            </a:r>
            <a:r>
              <a:rPr dirty="0" baseline="-35714" sz="2100" spc="-104">
                <a:latin typeface="Times New Roman"/>
                <a:cs typeface="Times New Roman"/>
              </a:rPr>
              <a:t> </a:t>
            </a:r>
            <a:r>
              <a:rPr dirty="0" baseline="-35714" sz="2100" spc="44" i="1">
                <a:latin typeface="Times New Roman"/>
                <a:cs typeface="Times New Roman"/>
              </a:rPr>
              <a:t>u</a:t>
            </a:r>
            <a:r>
              <a:rPr dirty="0" baseline="-35714" sz="2100" spc="44">
                <a:latin typeface="Times New Roman"/>
                <a:cs typeface="Times New Roman"/>
              </a:rPr>
              <a:t>)</a:t>
            </a:r>
            <a:r>
              <a:rPr dirty="0" baseline="-35714" sz="2100" spc="-44">
                <a:latin typeface="Times New Roman"/>
                <a:cs typeface="Times New Roman"/>
              </a:rPr>
              <a:t> </a:t>
            </a:r>
            <a:r>
              <a:rPr dirty="0" baseline="-35714" sz="2100">
                <a:latin typeface="Symbol"/>
                <a:cs typeface="Symbol"/>
              </a:rPr>
              <a:t></a:t>
            </a:r>
            <a:r>
              <a:rPr dirty="0" baseline="-35714" sz="2100" spc="127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records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 which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x</a:t>
            </a:r>
            <a:r>
              <a:rPr dirty="0" sz="1400" spc="-5">
                <a:latin typeface="Times New Roman"/>
                <a:cs typeface="Times New Roman"/>
              </a:rPr>
              <a:t>[</a:t>
            </a:r>
            <a:r>
              <a:rPr dirty="0" sz="1400" spc="-5" i="1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]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1440180">
              <a:lnSpc>
                <a:spcPct val="100000"/>
              </a:lnSpc>
              <a:spcBef>
                <a:spcPts val="305"/>
              </a:spcBef>
            </a:pPr>
            <a:r>
              <a:rPr dirty="0" sz="1400">
                <a:latin typeface="Times New Roman"/>
                <a:cs typeface="Times New Roman"/>
              </a:rPr>
              <a:t>total number 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ahoma"/>
                <a:cs typeface="Tahoma"/>
              </a:rPr>
              <a:t>Another trivial learning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algorithm!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0" y="1500630"/>
            <a:ext cx="10604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Contrast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7856" y="1916906"/>
          <a:ext cx="4212590" cy="204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/>
                <a:gridCol w="2095500"/>
              </a:tblGrid>
              <a:tr h="507492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Joint 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Naïve 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Can model anything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43560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Can model only</a:t>
                      </a:r>
                      <a:r>
                        <a:rPr dirty="0" sz="14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very 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boring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distributions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marL="45085" marR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No problem to model “C  is a noisy copy of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A”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Outside Naïve’s scope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marL="45085" marR="533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Given 100 records and more than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6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Boolean attributes will screw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up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badly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77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Given 100 records and </a:t>
                      </a:r>
                      <a:r>
                        <a:rPr dirty="0" sz="1000" spc="-10">
                          <a:latin typeface="Tahoma"/>
                          <a:cs typeface="Tahoma"/>
                        </a:rPr>
                        <a:t>10,000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multivalued attributes will be</a:t>
                      </a:r>
                      <a:r>
                        <a:rPr dirty="0" sz="10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fine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599" y="6850379"/>
            <a:ext cx="2954273" cy="919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22297" y="8231376"/>
            <a:ext cx="3913504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295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Despite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vast </a:t>
            </a:r>
            <a:r>
              <a:rPr dirty="0" sz="1000" spc="-5">
                <a:latin typeface="Tahoma"/>
                <a:cs typeface="Tahoma"/>
              </a:rPr>
              <a:t>amount </a:t>
            </a:r>
            <a:r>
              <a:rPr dirty="0" sz="1000">
                <a:latin typeface="Tahoma"/>
                <a:cs typeface="Tahoma"/>
              </a:rPr>
              <a:t>of data, “Joint” overfits </a:t>
            </a:r>
            <a:r>
              <a:rPr dirty="0" sz="1000" spc="-5">
                <a:latin typeface="Tahoma"/>
                <a:cs typeface="Tahoma"/>
              </a:rPr>
              <a:t>hopelessly </a:t>
            </a:r>
            <a:r>
              <a:rPr dirty="0" sz="1000">
                <a:latin typeface="Tahoma"/>
                <a:cs typeface="Tahoma"/>
              </a:rPr>
              <a:t>and  </a:t>
            </a:r>
            <a:r>
              <a:rPr dirty="0" sz="1000" spc="-5">
                <a:latin typeface="Tahoma"/>
                <a:cs typeface="Tahoma"/>
              </a:rPr>
              <a:t>does much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worse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0700" y="5677916"/>
            <a:ext cx="4187190" cy="200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Empirical Results:</a:t>
            </a:r>
            <a:r>
              <a:rPr dirty="0" sz="22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“Hopeless”</a:t>
            </a:r>
            <a:endParaRPr sz="2200">
              <a:latin typeface="Tahoma"/>
              <a:cs typeface="Tahoma"/>
            </a:endParaRPr>
          </a:p>
          <a:p>
            <a:pPr marR="247015">
              <a:lnSpc>
                <a:spcPct val="100000"/>
              </a:lnSpc>
              <a:spcBef>
                <a:spcPts val="1590"/>
              </a:spcBef>
            </a:pPr>
            <a:r>
              <a:rPr dirty="0" sz="1000" spc="-5">
                <a:latin typeface="Tahoma"/>
                <a:cs typeface="Tahoma"/>
              </a:rPr>
              <a:t>The “hopeless” dataset consists of 40,000 records and 21 Boolean  attributes called a,b,c, </a:t>
            </a:r>
            <a:r>
              <a:rPr dirty="0" sz="1000">
                <a:latin typeface="Tahoma"/>
                <a:cs typeface="Tahoma"/>
              </a:rPr>
              <a:t>… </a:t>
            </a:r>
            <a:r>
              <a:rPr dirty="0" sz="1000" spc="-5">
                <a:latin typeface="Tahoma"/>
                <a:cs typeface="Tahoma"/>
              </a:rPr>
              <a:t>u. Each attribute in each record is generated  50-50 randomly as </a:t>
            </a: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055620" marR="5080">
              <a:lnSpc>
                <a:spcPct val="100000"/>
              </a:lnSpc>
              <a:spcBef>
                <a:spcPts val="695"/>
              </a:spcBef>
            </a:pPr>
            <a:r>
              <a:rPr dirty="0" sz="1000">
                <a:latin typeface="Tahoma"/>
                <a:cs typeface="Tahoma"/>
              </a:rPr>
              <a:t>Average </a:t>
            </a:r>
            <a:r>
              <a:rPr dirty="0" sz="1000" spc="-5">
                <a:latin typeface="Tahoma"/>
                <a:cs typeface="Tahoma"/>
              </a:rPr>
              <a:t>test </a:t>
            </a:r>
            <a:r>
              <a:rPr dirty="0" sz="1000">
                <a:latin typeface="Tahoma"/>
                <a:cs typeface="Tahoma"/>
              </a:rPr>
              <a:t>set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log  </a:t>
            </a:r>
            <a:r>
              <a:rPr dirty="0" sz="1000" spc="-5">
                <a:latin typeface="Tahoma"/>
                <a:cs typeface="Tahoma"/>
              </a:rPr>
              <a:t>probability during  10 folds of k-fold  cross-validation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000">
              <a:latin typeface="Tahoma"/>
              <a:cs typeface="Tahoma"/>
            </a:endParaRPr>
          </a:p>
          <a:p>
            <a:pPr marL="3055620">
              <a:lnSpc>
                <a:spcPct val="100000"/>
              </a:lnSpc>
              <a:spcBef>
                <a:spcPts val="300"/>
              </a:spcBef>
            </a:pPr>
            <a:r>
              <a:rPr dirty="0" sz="500" spc="-5">
                <a:solidFill>
                  <a:srgbClr val="FF0000"/>
                </a:solidFill>
                <a:latin typeface="Tahoma"/>
                <a:cs typeface="Tahoma"/>
              </a:rPr>
              <a:t>Described in a future Andrew</a:t>
            </a:r>
            <a:r>
              <a:rPr dirty="0" sz="5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</a:rPr>
              <a:t>lecture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6180" y="6897623"/>
            <a:ext cx="1276985" cy="878205"/>
          </a:xfrm>
          <a:custGeom>
            <a:avLst/>
            <a:gdLst/>
            <a:ahLst/>
            <a:cxnLst/>
            <a:rect l="l" t="t" r="r" b="b"/>
            <a:pathLst>
              <a:path w="1276985" h="878204">
                <a:moveTo>
                  <a:pt x="528957" y="12192"/>
                </a:moveTo>
                <a:lnTo>
                  <a:pt x="473069" y="13573"/>
                </a:lnTo>
                <a:lnTo>
                  <a:pt x="417324" y="14668"/>
                </a:lnTo>
                <a:lnTo>
                  <a:pt x="361579" y="16049"/>
                </a:lnTo>
                <a:lnTo>
                  <a:pt x="305691" y="18287"/>
                </a:lnTo>
                <a:lnTo>
                  <a:pt x="290058" y="20931"/>
                </a:lnTo>
                <a:lnTo>
                  <a:pt x="274925" y="26288"/>
                </a:lnTo>
                <a:lnTo>
                  <a:pt x="259935" y="32218"/>
                </a:lnTo>
                <a:lnTo>
                  <a:pt x="244731" y="36575"/>
                </a:lnTo>
                <a:lnTo>
                  <a:pt x="201845" y="42350"/>
                </a:lnTo>
                <a:lnTo>
                  <a:pt x="157672" y="45624"/>
                </a:lnTo>
                <a:lnTo>
                  <a:pt x="113786" y="47613"/>
                </a:lnTo>
                <a:lnTo>
                  <a:pt x="71757" y="49530"/>
                </a:lnTo>
                <a:lnTo>
                  <a:pt x="58422" y="60483"/>
                </a:lnTo>
                <a:lnTo>
                  <a:pt x="50230" y="71437"/>
                </a:lnTo>
                <a:lnTo>
                  <a:pt x="43468" y="83819"/>
                </a:lnTo>
                <a:lnTo>
                  <a:pt x="34419" y="99059"/>
                </a:lnTo>
                <a:lnTo>
                  <a:pt x="26966" y="144184"/>
                </a:lnTo>
                <a:lnTo>
                  <a:pt x="21655" y="189166"/>
                </a:lnTo>
                <a:lnTo>
                  <a:pt x="14917" y="233862"/>
                </a:lnTo>
                <a:lnTo>
                  <a:pt x="3177" y="278130"/>
                </a:lnTo>
                <a:lnTo>
                  <a:pt x="0" y="329596"/>
                </a:lnTo>
                <a:lnTo>
                  <a:pt x="1189" y="379678"/>
                </a:lnTo>
                <a:lnTo>
                  <a:pt x="5682" y="428778"/>
                </a:lnTo>
                <a:lnTo>
                  <a:pt x="12416" y="477297"/>
                </a:lnTo>
                <a:lnTo>
                  <a:pt x="20329" y="525638"/>
                </a:lnTo>
                <a:lnTo>
                  <a:pt x="28359" y="574202"/>
                </a:lnTo>
                <a:lnTo>
                  <a:pt x="35441" y="623391"/>
                </a:lnTo>
                <a:lnTo>
                  <a:pt x="40515" y="673607"/>
                </a:lnTo>
                <a:lnTo>
                  <a:pt x="40586" y="706183"/>
                </a:lnTo>
                <a:lnTo>
                  <a:pt x="39943" y="739901"/>
                </a:lnTo>
                <a:lnTo>
                  <a:pt x="44158" y="771334"/>
                </a:lnTo>
                <a:lnTo>
                  <a:pt x="100865" y="829080"/>
                </a:lnTo>
                <a:lnTo>
                  <a:pt x="149329" y="850830"/>
                </a:lnTo>
                <a:lnTo>
                  <a:pt x="201449" y="864644"/>
                </a:lnTo>
                <a:lnTo>
                  <a:pt x="254485" y="872861"/>
                </a:lnTo>
                <a:lnTo>
                  <a:pt x="305691" y="877824"/>
                </a:lnTo>
                <a:lnTo>
                  <a:pt x="356745" y="875204"/>
                </a:lnTo>
                <a:lnTo>
                  <a:pt x="407795" y="872997"/>
                </a:lnTo>
                <a:lnTo>
                  <a:pt x="458841" y="871108"/>
                </a:lnTo>
                <a:lnTo>
                  <a:pt x="509879" y="869441"/>
                </a:lnTo>
                <a:lnTo>
                  <a:pt x="560906" y="867902"/>
                </a:lnTo>
                <a:lnTo>
                  <a:pt x="611920" y="866393"/>
                </a:lnTo>
                <a:lnTo>
                  <a:pt x="662918" y="864822"/>
                </a:lnTo>
                <a:lnTo>
                  <a:pt x="713897" y="863091"/>
                </a:lnTo>
                <a:lnTo>
                  <a:pt x="764856" y="861107"/>
                </a:lnTo>
                <a:lnTo>
                  <a:pt x="815790" y="858773"/>
                </a:lnTo>
                <a:lnTo>
                  <a:pt x="866698" y="855995"/>
                </a:lnTo>
                <a:lnTo>
                  <a:pt x="917577" y="852677"/>
                </a:lnTo>
                <a:lnTo>
                  <a:pt x="962285" y="839235"/>
                </a:lnTo>
                <a:lnTo>
                  <a:pt x="1006064" y="829151"/>
                </a:lnTo>
                <a:lnTo>
                  <a:pt x="1050558" y="821495"/>
                </a:lnTo>
                <a:lnTo>
                  <a:pt x="1097409" y="815339"/>
                </a:lnTo>
                <a:lnTo>
                  <a:pt x="1114102" y="811089"/>
                </a:lnTo>
                <a:lnTo>
                  <a:pt x="1130937" y="806481"/>
                </a:lnTo>
                <a:lnTo>
                  <a:pt x="1147772" y="801731"/>
                </a:lnTo>
                <a:lnTo>
                  <a:pt x="1164465" y="797051"/>
                </a:lnTo>
                <a:lnTo>
                  <a:pt x="1179586" y="788539"/>
                </a:lnTo>
                <a:lnTo>
                  <a:pt x="1193992" y="780954"/>
                </a:lnTo>
                <a:lnTo>
                  <a:pt x="1207542" y="772084"/>
                </a:lnTo>
                <a:lnTo>
                  <a:pt x="1236760" y="736758"/>
                </a:lnTo>
                <a:lnTo>
                  <a:pt x="1255048" y="691419"/>
                </a:lnTo>
                <a:lnTo>
                  <a:pt x="1270859" y="631507"/>
                </a:lnTo>
                <a:lnTo>
                  <a:pt x="1276479" y="599694"/>
                </a:lnTo>
                <a:lnTo>
                  <a:pt x="1275098" y="573285"/>
                </a:lnTo>
                <a:lnTo>
                  <a:pt x="1274002" y="546734"/>
                </a:lnTo>
                <a:lnTo>
                  <a:pt x="1270383" y="493775"/>
                </a:lnTo>
                <a:lnTo>
                  <a:pt x="1261025" y="439935"/>
                </a:lnTo>
                <a:lnTo>
                  <a:pt x="1247523" y="385952"/>
                </a:lnTo>
                <a:lnTo>
                  <a:pt x="1232878" y="331970"/>
                </a:lnTo>
                <a:lnTo>
                  <a:pt x="1220091" y="278130"/>
                </a:lnTo>
                <a:lnTo>
                  <a:pt x="1217984" y="234184"/>
                </a:lnTo>
                <a:lnTo>
                  <a:pt x="1215805" y="188880"/>
                </a:lnTo>
                <a:lnTo>
                  <a:pt x="1212912" y="143434"/>
                </a:lnTo>
                <a:lnTo>
                  <a:pt x="1208661" y="99059"/>
                </a:lnTo>
                <a:lnTo>
                  <a:pt x="1207280" y="85641"/>
                </a:lnTo>
                <a:lnTo>
                  <a:pt x="1206184" y="71723"/>
                </a:lnTo>
                <a:lnTo>
                  <a:pt x="1159881" y="32432"/>
                </a:lnTo>
                <a:lnTo>
                  <a:pt x="1119412" y="25907"/>
                </a:lnTo>
                <a:lnTo>
                  <a:pt x="1077085" y="25098"/>
                </a:lnTo>
                <a:lnTo>
                  <a:pt x="1035687" y="25145"/>
                </a:lnTo>
                <a:lnTo>
                  <a:pt x="985598" y="23230"/>
                </a:lnTo>
                <a:lnTo>
                  <a:pt x="935427" y="21445"/>
                </a:lnTo>
                <a:lnTo>
                  <a:pt x="885206" y="19642"/>
                </a:lnTo>
                <a:lnTo>
                  <a:pt x="834966" y="17670"/>
                </a:lnTo>
                <a:lnTo>
                  <a:pt x="784739" y="15377"/>
                </a:lnTo>
                <a:lnTo>
                  <a:pt x="734556" y="12615"/>
                </a:lnTo>
                <a:lnTo>
                  <a:pt x="684448" y="9231"/>
                </a:lnTo>
                <a:lnTo>
                  <a:pt x="634446" y="5076"/>
                </a:lnTo>
                <a:lnTo>
                  <a:pt x="584583" y="0"/>
                </a:lnTo>
                <a:lnTo>
                  <a:pt x="547769" y="3190"/>
                </a:lnTo>
                <a:lnTo>
                  <a:pt x="506097" y="7238"/>
                </a:lnTo>
                <a:lnTo>
                  <a:pt x="463282" y="10715"/>
                </a:lnTo>
                <a:lnTo>
                  <a:pt x="423039" y="12192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9728" y="6562287"/>
            <a:ext cx="1150620" cy="520700"/>
          </a:xfrm>
          <a:custGeom>
            <a:avLst/>
            <a:gdLst/>
            <a:ahLst/>
            <a:cxnLst/>
            <a:rect l="l" t="t" r="r" b="b"/>
            <a:pathLst>
              <a:path w="1150620" h="520700">
                <a:moveTo>
                  <a:pt x="0" y="425252"/>
                </a:moveTo>
                <a:lnTo>
                  <a:pt x="9144" y="520502"/>
                </a:lnTo>
                <a:lnTo>
                  <a:pt x="77479" y="458780"/>
                </a:lnTo>
                <a:lnTo>
                  <a:pt x="48006" y="458780"/>
                </a:lnTo>
                <a:lnTo>
                  <a:pt x="21336" y="448874"/>
                </a:lnTo>
                <a:lnTo>
                  <a:pt x="26498" y="435599"/>
                </a:lnTo>
                <a:lnTo>
                  <a:pt x="0" y="425252"/>
                </a:lnTo>
                <a:close/>
              </a:path>
              <a:path w="1150620" h="520700">
                <a:moveTo>
                  <a:pt x="26498" y="435599"/>
                </a:moveTo>
                <a:lnTo>
                  <a:pt x="21336" y="448874"/>
                </a:lnTo>
                <a:lnTo>
                  <a:pt x="48006" y="458780"/>
                </a:lnTo>
                <a:lnTo>
                  <a:pt x="53249" y="446045"/>
                </a:lnTo>
                <a:lnTo>
                  <a:pt x="26498" y="435599"/>
                </a:lnTo>
                <a:close/>
              </a:path>
              <a:path w="1150620" h="520700">
                <a:moveTo>
                  <a:pt x="53249" y="446045"/>
                </a:moveTo>
                <a:lnTo>
                  <a:pt x="48006" y="458780"/>
                </a:lnTo>
                <a:lnTo>
                  <a:pt x="77479" y="458780"/>
                </a:lnTo>
                <a:lnTo>
                  <a:pt x="80010" y="456494"/>
                </a:lnTo>
                <a:lnTo>
                  <a:pt x="58543" y="448112"/>
                </a:lnTo>
                <a:lnTo>
                  <a:pt x="52577" y="448112"/>
                </a:lnTo>
                <a:lnTo>
                  <a:pt x="53210" y="446215"/>
                </a:lnTo>
                <a:lnTo>
                  <a:pt x="53249" y="446045"/>
                </a:lnTo>
                <a:close/>
              </a:path>
              <a:path w="1150620" h="520700">
                <a:moveTo>
                  <a:pt x="53265" y="446051"/>
                </a:moveTo>
                <a:lnTo>
                  <a:pt x="52577" y="448112"/>
                </a:lnTo>
                <a:lnTo>
                  <a:pt x="53685" y="446215"/>
                </a:lnTo>
                <a:lnTo>
                  <a:pt x="53265" y="446051"/>
                </a:lnTo>
                <a:close/>
              </a:path>
              <a:path w="1150620" h="520700">
                <a:moveTo>
                  <a:pt x="53685" y="446215"/>
                </a:moveTo>
                <a:lnTo>
                  <a:pt x="52577" y="448112"/>
                </a:lnTo>
                <a:lnTo>
                  <a:pt x="58543" y="448112"/>
                </a:lnTo>
                <a:lnTo>
                  <a:pt x="53685" y="446215"/>
                </a:lnTo>
                <a:close/>
              </a:path>
              <a:path w="1150620" h="520700">
                <a:moveTo>
                  <a:pt x="53913" y="445826"/>
                </a:moveTo>
                <a:lnTo>
                  <a:pt x="53339" y="445826"/>
                </a:lnTo>
                <a:lnTo>
                  <a:pt x="53265" y="446051"/>
                </a:lnTo>
                <a:lnTo>
                  <a:pt x="53685" y="446215"/>
                </a:lnTo>
                <a:lnTo>
                  <a:pt x="53913" y="445826"/>
                </a:lnTo>
                <a:close/>
              </a:path>
              <a:path w="1150620" h="520700">
                <a:moveTo>
                  <a:pt x="548876" y="0"/>
                </a:moveTo>
                <a:lnTo>
                  <a:pt x="500695" y="823"/>
                </a:lnTo>
                <a:lnTo>
                  <a:pt x="453246" y="5644"/>
                </a:lnTo>
                <a:lnTo>
                  <a:pt x="408432" y="17582"/>
                </a:lnTo>
                <a:lnTo>
                  <a:pt x="371351" y="38780"/>
                </a:lnTo>
                <a:lnTo>
                  <a:pt x="352585" y="48473"/>
                </a:lnTo>
                <a:lnTo>
                  <a:pt x="329946" y="57206"/>
                </a:lnTo>
                <a:lnTo>
                  <a:pt x="323990" y="59680"/>
                </a:lnTo>
                <a:lnTo>
                  <a:pt x="309864" y="64027"/>
                </a:lnTo>
                <a:lnTo>
                  <a:pt x="304038" y="66350"/>
                </a:lnTo>
                <a:lnTo>
                  <a:pt x="299466" y="67874"/>
                </a:lnTo>
                <a:lnTo>
                  <a:pt x="297942" y="67874"/>
                </a:lnTo>
                <a:lnTo>
                  <a:pt x="296418" y="68636"/>
                </a:lnTo>
                <a:lnTo>
                  <a:pt x="295656" y="68636"/>
                </a:lnTo>
                <a:lnTo>
                  <a:pt x="293370" y="69398"/>
                </a:lnTo>
                <a:lnTo>
                  <a:pt x="290322" y="72446"/>
                </a:lnTo>
                <a:lnTo>
                  <a:pt x="248828" y="107276"/>
                </a:lnTo>
                <a:lnTo>
                  <a:pt x="229386" y="125953"/>
                </a:lnTo>
                <a:lnTo>
                  <a:pt x="212598" y="147122"/>
                </a:lnTo>
                <a:lnTo>
                  <a:pt x="203918" y="158219"/>
                </a:lnTo>
                <a:lnTo>
                  <a:pt x="194919" y="169087"/>
                </a:lnTo>
                <a:lnTo>
                  <a:pt x="185044" y="179069"/>
                </a:lnTo>
                <a:lnTo>
                  <a:pt x="173736" y="187508"/>
                </a:lnTo>
                <a:lnTo>
                  <a:pt x="171450" y="189794"/>
                </a:lnTo>
                <a:lnTo>
                  <a:pt x="170687" y="191318"/>
                </a:lnTo>
                <a:lnTo>
                  <a:pt x="152890" y="217870"/>
                </a:lnTo>
                <a:lnTo>
                  <a:pt x="134416" y="243220"/>
                </a:lnTo>
                <a:lnTo>
                  <a:pt x="96012" y="293426"/>
                </a:lnTo>
                <a:lnTo>
                  <a:pt x="86227" y="309856"/>
                </a:lnTo>
                <a:lnTo>
                  <a:pt x="77528" y="326149"/>
                </a:lnTo>
                <a:lnTo>
                  <a:pt x="68813" y="342677"/>
                </a:lnTo>
                <a:lnTo>
                  <a:pt x="59392" y="359045"/>
                </a:lnTo>
                <a:lnTo>
                  <a:pt x="58674" y="360482"/>
                </a:lnTo>
                <a:lnTo>
                  <a:pt x="57912" y="361244"/>
                </a:lnTo>
                <a:lnTo>
                  <a:pt x="57150" y="362768"/>
                </a:lnTo>
                <a:lnTo>
                  <a:pt x="45634" y="399320"/>
                </a:lnTo>
                <a:lnTo>
                  <a:pt x="27432" y="433634"/>
                </a:lnTo>
                <a:lnTo>
                  <a:pt x="27432" y="434396"/>
                </a:lnTo>
                <a:lnTo>
                  <a:pt x="26670" y="435158"/>
                </a:lnTo>
                <a:lnTo>
                  <a:pt x="26498" y="435599"/>
                </a:lnTo>
                <a:lnTo>
                  <a:pt x="53249" y="446045"/>
                </a:lnTo>
                <a:lnTo>
                  <a:pt x="53339" y="445826"/>
                </a:lnTo>
                <a:lnTo>
                  <a:pt x="53913" y="445826"/>
                </a:lnTo>
                <a:lnTo>
                  <a:pt x="62539" y="431055"/>
                </a:lnTo>
                <a:lnTo>
                  <a:pt x="71799" y="410665"/>
                </a:lnTo>
                <a:lnTo>
                  <a:pt x="79449" y="389567"/>
                </a:lnTo>
                <a:lnTo>
                  <a:pt x="83562" y="374198"/>
                </a:lnTo>
                <a:lnTo>
                  <a:pt x="83058" y="374198"/>
                </a:lnTo>
                <a:lnTo>
                  <a:pt x="84582" y="370388"/>
                </a:lnTo>
                <a:lnTo>
                  <a:pt x="85480" y="370388"/>
                </a:lnTo>
                <a:lnTo>
                  <a:pt x="92740" y="358958"/>
                </a:lnTo>
                <a:lnTo>
                  <a:pt x="101712" y="342337"/>
                </a:lnTo>
                <a:lnTo>
                  <a:pt x="110548" y="325367"/>
                </a:lnTo>
                <a:lnTo>
                  <a:pt x="119634" y="309428"/>
                </a:lnTo>
                <a:lnTo>
                  <a:pt x="139067" y="284682"/>
                </a:lnTo>
                <a:lnTo>
                  <a:pt x="158753" y="259107"/>
                </a:lnTo>
                <a:lnTo>
                  <a:pt x="177548" y="232976"/>
                </a:lnTo>
                <a:lnTo>
                  <a:pt x="191892" y="210368"/>
                </a:lnTo>
                <a:lnTo>
                  <a:pt x="191262" y="210368"/>
                </a:lnTo>
                <a:lnTo>
                  <a:pt x="194310" y="206558"/>
                </a:lnTo>
                <a:lnTo>
                  <a:pt x="196130" y="206558"/>
                </a:lnTo>
                <a:lnTo>
                  <a:pt x="206313" y="198589"/>
                </a:lnTo>
                <a:lnTo>
                  <a:pt x="218694" y="185565"/>
                </a:lnTo>
                <a:lnTo>
                  <a:pt x="229931" y="171417"/>
                </a:lnTo>
                <a:lnTo>
                  <a:pt x="241554" y="156266"/>
                </a:lnTo>
                <a:lnTo>
                  <a:pt x="256956" y="138908"/>
                </a:lnTo>
                <a:lnTo>
                  <a:pt x="274134" y="123386"/>
                </a:lnTo>
                <a:lnTo>
                  <a:pt x="292102" y="108380"/>
                </a:lnTo>
                <a:lnTo>
                  <a:pt x="305945" y="96068"/>
                </a:lnTo>
                <a:lnTo>
                  <a:pt x="304038" y="96068"/>
                </a:lnTo>
                <a:lnTo>
                  <a:pt x="309372" y="93020"/>
                </a:lnTo>
                <a:lnTo>
                  <a:pt x="313182" y="93020"/>
                </a:lnTo>
                <a:lnTo>
                  <a:pt x="318516" y="91496"/>
                </a:lnTo>
                <a:lnTo>
                  <a:pt x="324588" y="89211"/>
                </a:lnTo>
                <a:lnTo>
                  <a:pt x="336877" y="85285"/>
                </a:lnTo>
                <a:lnTo>
                  <a:pt x="342900" y="83114"/>
                </a:lnTo>
                <a:lnTo>
                  <a:pt x="365642" y="73709"/>
                </a:lnTo>
                <a:lnTo>
                  <a:pt x="385386" y="63454"/>
                </a:lnTo>
                <a:lnTo>
                  <a:pt x="404270" y="52742"/>
                </a:lnTo>
                <a:lnTo>
                  <a:pt x="424434" y="41966"/>
                </a:lnTo>
                <a:lnTo>
                  <a:pt x="454344" y="34462"/>
                </a:lnTo>
                <a:lnTo>
                  <a:pt x="485498" y="30422"/>
                </a:lnTo>
                <a:lnTo>
                  <a:pt x="516981" y="28725"/>
                </a:lnTo>
                <a:lnTo>
                  <a:pt x="560294" y="28068"/>
                </a:lnTo>
                <a:lnTo>
                  <a:pt x="710261" y="28068"/>
                </a:lnTo>
                <a:lnTo>
                  <a:pt x="706516" y="26907"/>
                </a:lnTo>
                <a:lnTo>
                  <a:pt x="653438" y="12216"/>
                </a:lnTo>
                <a:lnTo>
                  <a:pt x="599694" y="56"/>
                </a:lnTo>
                <a:lnTo>
                  <a:pt x="548876" y="0"/>
                </a:lnTo>
                <a:close/>
              </a:path>
              <a:path w="1150620" h="520700">
                <a:moveTo>
                  <a:pt x="84582" y="370388"/>
                </a:moveTo>
                <a:lnTo>
                  <a:pt x="83058" y="374198"/>
                </a:lnTo>
                <a:lnTo>
                  <a:pt x="83928" y="372828"/>
                </a:lnTo>
                <a:lnTo>
                  <a:pt x="84582" y="370388"/>
                </a:lnTo>
                <a:close/>
              </a:path>
              <a:path w="1150620" h="520700">
                <a:moveTo>
                  <a:pt x="83928" y="372828"/>
                </a:moveTo>
                <a:lnTo>
                  <a:pt x="83058" y="374198"/>
                </a:lnTo>
                <a:lnTo>
                  <a:pt x="83562" y="374198"/>
                </a:lnTo>
                <a:lnTo>
                  <a:pt x="83928" y="372828"/>
                </a:lnTo>
                <a:close/>
              </a:path>
              <a:path w="1150620" h="520700">
                <a:moveTo>
                  <a:pt x="85480" y="370388"/>
                </a:moveTo>
                <a:lnTo>
                  <a:pt x="84582" y="370388"/>
                </a:lnTo>
                <a:lnTo>
                  <a:pt x="83928" y="372828"/>
                </a:lnTo>
                <a:lnTo>
                  <a:pt x="85480" y="370388"/>
                </a:lnTo>
                <a:close/>
              </a:path>
              <a:path w="1150620" h="520700">
                <a:moveTo>
                  <a:pt x="710848" y="28250"/>
                </a:moveTo>
                <a:lnTo>
                  <a:pt x="597408" y="28250"/>
                </a:lnTo>
                <a:lnTo>
                  <a:pt x="594466" y="28444"/>
                </a:lnTo>
                <a:lnTo>
                  <a:pt x="646489" y="40055"/>
                </a:lnTo>
                <a:lnTo>
                  <a:pt x="699354" y="54330"/>
                </a:lnTo>
                <a:lnTo>
                  <a:pt x="751728" y="70423"/>
                </a:lnTo>
                <a:lnTo>
                  <a:pt x="803148" y="87686"/>
                </a:lnTo>
                <a:lnTo>
                  <a:pt x="824537" y="93812"/>
                </a:lnTo>
                <a:lnTo>
                  <a:pt x="845877" y="100359"/>
                </a:lnTo>
                <a:lnTo>
                  <a:pt x="866616" y="108380"/>
                </a:lnTo>
                <a:lnTo>
                  <a:pt x="886206" y="118928"/>
                </a:lnTo>
                <a:lnTo>
                  <a:pt x="887730" y="120452"/>
                </a:lnTo>
                <a:lnTo>
                  <a:pt x="889254" y="120452"/>
                </a:lnTo>
                <a:lnTo>
                  <a:pt x="925474" y="133888"/>
                </a:lnTo>
                <a:lnTo>
                  <a:pt x="959843" y="151694"/>
                </a:lnTo>
                <a:lnTo>
                  <a:pt x="991113" y="174262"/>
                </a:lnTo>
                <a:lnTo>
                  <a:pt x="1018032" y="201986"/>
                </a:lnTo>
                <a:lnTo>
                  <a:pt x="1030928" y="229357"/>
                </a:lnTo>
                <a:lnTo>
                  <a:pt x="1035558" y="238562"/>
                </a:lnTo>
                <a:lnTo>
                  <a:pt x="1056974" y="269753"/>
                </a:lnTo>
                <a:lnTo>
                  <a:pt x="1079911" y="300308"/>
                </a:lnTo>
                <a:lnTo>
                  <a:pt x="1104293" y="329707"/>
                </a:lnTo>
                <a:lnTo>
                  <a:pt x="1130046" y="357434"/>
                </a:lnTo>
                <a:lnTo>
                  <a:pt x="1150620" y="337622"/>
                </a:lnTo>
                <a:lnTo>
                  <a:pt x="1124964" y="309856"/>
                </a:lnTo>
                <a:lnTo>
                  <a:pt x="1100947" y="280677"/>
                </a:lnTo>
                <a:lnTo>
                  <a:pt x="1078525" y="250252"/>
                </a:lnTo>
                <a:lnTo>
                  <a:pt x="1057656" y="218750"/>
                </a:lnTo>
                <a:lnTo>
                  <a:pt x="1052597" y="206938"/>
                </a:lnTo>
                <a:lnTo>
                  <a:pt x="1047969" y="196657"/>
                </a:lnTo>
                <a:lnTo>
                  <a:pt x="1005663" y="149309"/>
                </a:lnTo>
                <a:lnTo>
                  <a:pt x="972009" y="125922"/>
                </a:lnTo>
                <a:lnTo>
                  <a:pt x="935464" y="107246"/>
                </a:lnTo>
                <a:lnTo>
                  <a:pt x="902593" y="95306"/>
                </a:lnTo>
                <a:lnTo>
                  <a:pt x="901446" y="95306"/>
                </a:lnTo>
                <a:lnTo>
                  <a:pt x="898398" y="93782"/>
                </a:lnTo>
                <a:lnTo>
                  <a:pt x="898765" y="93782"/>
                </a:lnTo>
                <a:lnTo>
                  <a:pt x="880393" y="83337"/>
                </a:lnTo>
                <a:lnTo>
                  <a:pt x="857950" y="74318"/>
                </a:lnTo>
                <a:lnTo>
                  <a:pt x="834775" y="67029"/>
                </a:lnTo>
                <a:lnTo>
                  <a:pt x="811530" y="60254"/>
                </a:lnTo>
                <a:lnTo>
                  <a:pt x="759142" y="43222"/>
                </a:lnTo>
                <a:lnTo>
                  <a:pt x="710848" y="28250"/>
                </a:lnTo>
                <a:close/>
              </a:path>
              <a:path w="1150620" h="520700">
                <a:moveTo>
                  <a:pt x="194310" y="206558"/>
                </a:moveTo>
                <a:lnTo>
                  <a:pt x="191262" y="210368"/>
                </a:lnTo>
                <a:lnTo>
                  <a:pt x="192514" y="209388"/>
                </a:lnTo>
                <a:lnTo>
                  <a:pt x="194310" y="206558"/>
                </a:lnTo>
                <a:close/>
              </a:path>
              <a:path w="1150620" h="520700">
                <a:moveTo>
                  <a:pt x="192514" y="209388"/>
                </a:moveTo>
                <a:lnTo>
                  <a:pt x="191262" y="210368"/>
                </a:lnTo>
                <a:lnTo>
                  <a:pt x="191892" y="210368"/>
                </a:lnTo>
                <a:lnTo>
                  <a:pt x="192514" y="209388"/>
                </a:lnTo>
                <a:close/>
              </a:path>
              <a:path w="1150620" h="520700">
                <a:moveTo>
                  <a:pt x="196130" y="206558"/>
                </a:moveTo>
                <a:lnTo>
                  <a:pt x="194310" y="206558"/>
                </a:lnTo>
                <a:lnTo>
                  <a:pt x="192514" y="209388"/>
                </a:lnTo>
                <a:lnTo>
                  <a:pt x="196130" y="206558"/>
                </a:lnTo>
                <a:close/>
              </a:path>
              <a:path w="1150620" h="520700">
                <a:moveTo>
                  <a:pt x="309372" y="93020"/>
                </a:moveTo>
                <a:lnTo>
                  <a:pt x="304038" y="96068"/>
                </a:lnTo>
                <a:lnTo>
                  <a:pt x="305562" y="96068"/>
                </a:lnTo>
                <a:lnTo>
                  <a:pt x="306436" y="95631"/>
                </a:lnTo>
                <a:lnTo>
                  <a:pt x="309372" y="93020"/>
                </a:lnTo>
                <a:close/>
              </a:path>
              <a:path w="1150620" h="520700">
                <a:moveTo>
                  <a:pt x="306436" y="95631"/>
                </a:moveTo>
                <a:lnTo>
                  <a:pt x="305562" y="96068"/>
                </a:lnTo>
                <a:lnTo>
                  <a:pt x="305945" y="96068"/>
                </a:lnTo>
                <a:lnTo>
                  <a:pt x="306436" y="95631"/>
                </a:lnTo>
                <a:close/>
              </a:path>
              <a:path w="1150620" h="520700">
                <a:moveTo>
                  <a:pt x="313182" y="93020"/>
                </a:moveTo>
                <a:lnTo>
                  <a:pt x="309372" y="93020"/>
                </a:lnTo>
                <a:lnTo>
                  <a:pt x="306436" y="95631"/>
                </a:lnTo>
                <a:lnTo>
                  <a:pt x="310134" y="93782"/>
                </a:lnTo>
                <a:lnTo>
                  <a:pt x="313182" y="93020"/>
                </a:lnTo>
                <a:close/>
              </a:path>
              <a:path w="1150620" h="520700">
                <a:moveTo>
                  <a:pt x="898398" y="93782"/>
                </a:moveTo>
                <a:lnTo>
                  <a:pt x="901446" y="95306"/>
                </a:lnTo>
                <a:lnTo>
                  <a:pt x="899415" y="94152"/>
                </a:lnTo>
                <a:lnTo>
                  <a:pt x="898398" y="93782"/>
                </a:lnTo>
                <a:close/>
              </a:path>
              <a:path w="1150620" h="520700">
                <a:moveTo>
                  <a:pt x="899415" y="94152"/>
                </a:moveTo>
                <a:lnTo>
                  <a:pt x="901446" y="95306"/>
                </a:lnTo>
                <a:lnTo>
                  <a:pt x="902593" y="95306"/>
                </a:lnTo>
                <a:lnTo>
                  <a:pt x="899415" y="94152"/>
                </a:lnTo>
                <a:close/>
              </a:path>
              <a:path w="1150620" h="520700">
                <a:moveTo>
                  <a:pt x="898765" y="93782"/>
                </a:moveTo>
                <a:lnTo>
                  <a:pt x="898398" y="93782"/>
                </a:lnTo>
                <a:lnTo>
                  <a:pt x="899415" y="94152"/>
                </a:lnTo>
                <a:lnTo>
                  <a:pt x="898765" y="93782"/>
                </a:lnTo>
                <a:close/>
              </a:path>
              <a:path w="1150620" h="520700">
                <a:moveTo>
                  <a:pt x="710261" y="28068"/>
                </a:moveTo>
                <a:lnTo>
                  <a:pt x="560294" y="28068"/>
                </a:lnTo>
                <a:lnTo>
                  <a:pt x="572714" y="28669"/>
                </a:lnTo>
                <a:lnTo>
                  <a:pt x="585098" y="29061"/>
                </a:lnTo>
                <a:lnTo>
                  <a:pt x="594466" y="28444"/>
                </a:lnTo>
                <a:lnTo>
                  <a:pt x="593598" y="28250"/>
                </a:lnTo>
                <a:lnTo>
                  <a:pt x="710848" y="28250"/>
                </a:lnTo>
                <a:lnTo>
                  <a:pt x="710261" y="28068"/>
                </a:lnTo>
                <a:close/>
              </a:path>
              <a:path w="1150620" h="520700">
                <a:moveTo>
                  <a:pt x="597408" y="28250"/>
                </a:moveTo>
                <a:lnTo>
                  <a:pt x="593598" y="28250"/>
                </a:lnTo>
                <a:lnTo>
                  <a:pt x="594466" y="28444"/>
                </a:lnTo>
                <a:lnTo>
                  <a:pt x="597408" y="282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35729" y="7521702"/>
            <a:ext cx="1114425" cy="428625"/>
          </a:xfrm>
          <a:custGeom>
            <a:avLst/>
            <a:gdLst/>
            <a:ahLst/>
            <a:cxnLst/>
            <a:rect l="l" t="t" r="r" b="b"/>
            <a:pathLst>
              <a:path w="1114425" h="428625">
                <a:moveTo>
                  <a:pt x="57131" y="65736"/>
                </a:moveTo>
                <a:lnTo>
                  <a:pt x="32725" y="80893"/>
                </a:lnTo>
                <a:lnTo>
                  <a:pt x="39648" y="92138"/>
                </a:lnTo>
                <a:lnTo>
                  <a:pt x="52582" y="114752"/>
                </a:lnTo>
                <a:lnTo>
                  <a:pt x="63609" y="138283"/>
                </a:lnTo>
                <a:lnTo>
                  <a:pt x="72390" y="164592"/>
                </a:lnTo>
                <a:lnTo>
                  <a:pt x="74675" y="169164"/>
                </a:lnTo>
                <a:lnTo>
                  <a:pt x="94785" y="196085"/>
                </a:lnTo>
                <a:lnTo>
                  <a:pt x="114319" y="225194"/>
                </a:lnTo>
                <a:lnTo>
                  <a:pt x="132318" y="255244"/>
                </a:lnTo>
                <a:lnTo>
                  <a:pt x="147828" y="284988"/>
                </a:lnTo>
                <a:lnTo>
                  <a:pt x="152400" y="289560"/>
                </a:lnTo>
                <a:lnTo>
                  <a:pt x="189855" y="317844"/>
                </a:lnTo>
                <a:lnTo>
                  <a:pt x="225689" y="344243"/>
                </a:lnTo>
                <a:lnTo>
                  <a:pt x="262380" y="367854"/>
                </a:lnTo>
                <a:lnTo>
                  <a:pt x="302403" y="387773"/>
                </a:lnTo>
                <a:lnTo>
                  <a:pt x="348234" y="403098"/>
                </a:lnTo>
                <a:lnTo>
                  <a:pt x="350520" y="403098"/>
                </a:lnTo>
                <a:lnTo>
                  <a:pt x="400636" y="408558"/>
                </a:lnTo>
                <a:lnTo>
                  <a:pt x="450818" y="413106"/>
                </a:lnTo>
                <a:lnTo>
                  <a:pt x="501057" y="416847"/>
                </a:lnTo>
                <a:lnTo>
                  <a:pt x="551343" y="419887"/>
                </a:lnTo>
                <a:lnTo>
                  <a:pt x="652018" y="424281"/>
                </a:lnTo>
                <a:lnTo>
                  <a:pt x="803148" y="428244"/>
                </a:lnTo>
                <a:lnTo>
                  <a:pt x="853404" y="426531"/>
                </a:lnTo>
                <a:lnTo>
                  <a:pt x="903560" y="424219"/>
                </a:lnTo>
                <a:lnTo>
                  <a:pt x="953231" y="418205"/>
                </a:lnTo>
                <a:lnTo>
                  <a:pt x="1002030" y="405384"/>
                </a:lnTo>
                <a:lnTo>
                  <a:pt x="1016137" y="399288"/>
                </a:lnTo>
                <a:lnTo>
                  <a:pt x="802386" y="399288"/>
                </a:lnTo>
                <a:lnTo>
                  <a:pt x="652737" y="395675"/>
                </a:lnTo>
                <a:lnTo>
                  <a:pt x="602666" y="393716"/>
                </a:lnTo>
                <a:lnTo>
                  <a:pt x="552600" y="391256"/>
                </a:lnTo>
                <a:lnTo>
                  <a:pt x="502598" y="388219"/>
                </a:lnTo>
                <a:lnTo>
                  <a:pt x="452719" y="384531"/>
                </a:lnTo>
                <a:lnTo>
                  <a:pt x="403022" y="380117"/>
                </a:lnTo>
                <a:lnTo>
                  <a:pt x="360795" y="375666"/>
                </a:lnTo>
                <a:lnTo>
                  <a:pt x="355854" y="375666"/>
                </a:lnTo>
                <a:lnTo>
                  <a:pt x="317259" y="363061"/>
                </a:lnTo>
                <a:lnTo>
                  <a:pt x="251473" y="327422"/>
                </a:lnTo>
                <a:lnTo>
                  <a:pt x="218694" y="304038"/>
                </a:lnTo>
                <a:lnTo>
                  <a:pt x="209736" y="296780"/>
                </a:lnTo>
                <a:lnTo>
                  <a:pt x="191394" y="282865"/>
                </a:lnTo>
                <a:lnTo>
                  <a:pt x="182880" y="275844"/>
                </a:lnTo>
                <a:lnTo>
                  <a:pt x="178308" y="273558"/>
                </a:lnTo>
                <a:lnTo>
                  <a:pt x="176022" y="271272"/>
                </a:lnTo>
                <a:lnTo>
                  <a:pt x="173736" y="271272"/>
                </a:lnTo>
                <a:lnTo>
                  <a:pt x="169164" y="266700"/>
                </a:lnTo>
                <a:lnTo>
                  <a:pt x="171227" y="266700"/>
                </a:lnTo>
                <a:lnTo>
                  <a:pt x="156413" y="239695"/>
                </a:lnTo>
                <a:lnTo>
                  <a:pt x="138317" y="209750"/>
                </a:lnTo>
                <a:lnTo>
                  <a:pt x="118880" y="180657"/>
                </a:lnTo>
                <a:lnTo>
                  <a:pt x="100898" y="156210"/>
                </a:lnTo>
                <a:lnTo>
                  <a:pt x="99822" y="156210"/>
                </a:lnTo>
                <a:lnTo>
                  <a:pt x="97536" y="151637"/>
                </a:lnTo>
                <a:lnTo>
                  <a:pt x="98320" y="151637"/>
                </a:lnTo>
                <a:lnTo>
                  <a:pt x="90853" y="128904"/>
                </a:lnTo>
                <a:lnTo>
                  <a:pt x="78705" y="102893"/>
                </a:lnTo>
                <a:lnTo>
                  <a:pt x="64542" y="77823"/>
                </a:lnTo>
                <a:lnTo>
                  <a:pt x="57131" y="65736"/>
                </a:lnTo>
                <a:close/>
              </a:path>
              <a:path w="1114425" h="428625">
                <a:moveTo>
                  <a:pt x="1080041" y="310720"/>
                </a:moveTo>
                <a:lnTo>
                  <a:pt x="1041411" y="351334"/>
                </a:lnTo>
                <a:lnTo>
                  <a:pt x="991362" y="378714"/>
                </a:lnTo>
                <a:lnTo>
                  <a:pt x="945198" y="390697"/>
                </a:lnTo>
                <a:lnTo>
                  <a:pt x="897859" y="396154"/>
                </a:lnTo>
                <a:lnTo>
                  <a:pt x="850028" y="398034"/>
                </a:lnTo>
                <a:lnTo>
                  <a:pt x="802386" y="399288"/>
                </a:lnTo>
                <a:lnTo>
                  <a:pt x="1016137" y="399288"/>
                </a:lnTo>
                <a:lnTo>
                  <a:pt x="1057019" y="375158"/>
                </a:lnTo>
                <a:lnTo>
                  <a:pt x="1090317" y="343909"/>
                </a:lnTo>
                <a:lnTo>
                  <a:pt x="1105662" y="323850"/>
                </a:lnTo>
                <a:lnTo>
                  <a:pt x="1105662" y="322325"/>
                </a:lnTo>
                <a:lnTo>
                  <a:pt x="1106424" y="322325"/>
                </a:lnTo>
                <a:lnTo>
                  <a:pt x="1108456" y="312420"/>
                </a:lnTo>
                <a:lnTo>
                  <a:pt x="1078992" y="312420"/>
                </a:lnTo>
                <a:lnTo>
                  <a:pt x="1080013" y="310888"/>
                </a:lnTo>
                <a:lnTo>
                  <a:pt x="1080041" y="310720"/>
                </a:lnTo>
                <a:close/>
              </a:path>
              <a:path w="1114425" h="428625">
                <a:moveTo>
                  <a:pt x="353568" y="374904"/>
                </a:moveTo>
                <a:lnTo>
                  <a:pt x="355854" y="375666"/>
                </a:lnTo>
                <a:lnTo>
                  <a:pt x="360795" y="375666"/>
                </a:lnTo>
                <a:lnTo>
                  <a:pt x="353568" y="374904"/>
                </a:lnTo>
                <a:close/>
              </a:path>
              <a:path w="1114425" h="428625">
                <a:moveTo>
                  <a:pt x="1108925" y="310134"/>
                </a:moveTo>
                <a:lnTo>
                  <a:pt x="1080516" y="310134"/>
                </a:lnTo>
                <a:lnTo>
                  <a:pt x="1080013" y="310888"/>
                </a:lnTo>
                <a:lnTo>
                  <a:pt x="1079754" y="312420"/>
                </a:lnTo>
                <a:lnTo>
                  <a:pt x="1108456" y="312420"/>
                </a:lnTo>
                <a:lnTo>
                  <a:pt x="1108925" y="310134"/>
                </a:lnTo>
                <a:close/>
              </a:path>
              <a:path w="1114425" h="428625">
                <a:moveTo>
                  <a:pt x="1080516" y="310134"/>
                </a:moveTo>
                <a:lnTo>
                  <a:pt x="1080041" y="310720"/>
                </a:lnTo>
                <a:lnTo>
                  <a:pt x="1080013" y="310888"/>
                </a:lnTo>
                <a:lnTo>
                  <a:pt x="1080516" y="310134"/>
                </a:lnTo>
                <a:close/>
              </a:path>
              <a:path w="1114425" h="428625">
                <a:moveTo>
                  <a:pt x="1085850" y="258318"/>
                </a:moveTo>
                <a:lnTo>
                  <a:pt x="1084474" y="272357"/>
                </a:lnTo>
                <a:lnTo>
                  <a:pt x="1083483" y="285283"/>
                </a:lnTo>
                <a:lnTo>
                  <a:pt x="1082151" y="298251"/>
                </a:lnTo>
                <a:lnTo>
                  <a:pt x="1080041" y="310720"/>
                </a:lnTo>
                <a:lnTo>
                  <a:pt x="1080516" y="310134"/>
                </a:lnTo>
                <a:lnTo>
                  <a:pt x="1108925" y="310134"/>
                </a:lnTo>
                <a:lnTo>
                  <a:pt x="1109518" y="307243"/>
                </a:lnTo>
                <a:lnTo>
                  <a:pt x="1111319" y="291998"/>
                </a:lnTo>
                <a:lnTo>
                  <a:pt x="1112658" y="275844"/>
                </a:lnTo>
                <a:lnTo>
                  <a:pt x="1114044" y="261366"/>
                </a:lnTo>
                <a:lnTo>
                  <a:pt x="1085850" y="258318"/>
                </a:lnTo>
                <a:close/>
              </a:path>
              <a:path w="1114425" h="428625">
                <a:moveTo>
                  <a:pt x="169925" y="266700"/>
                </a:moveTo>
                <a:lnTo>
                  <a:pt x="169164" y="266700"/>
                </a:lnTo>
                <a:lnTo>
                  <a:pt x="173736" y="271272"/>
                </a:lnTo>
                <a:lnTo>
                  <a:pt x="172365" y="268773"/>
                </a:lnTo>
                <a:lnTo>
                  <a:pt x="171450" y="268224"/>
                </a:lnTo>
                <a:lnTo>
                  <a:pt x="169925" y="266700"/>
                </a:lnTo>
                <a:close/>
              </a:path>
              <a:path w="1114425" h="428625">
                <a:moveTo>
                  <a:pt x="172365" y="268773"/>
                </a:moveTo>
                <a:lnTo>
                  <a:pt x="173736" y="271272"/>
                </a:lnTo>
                <a:lnTo>
                  <a:pt x="176022" y="271272"/>
                </a:lnTo>
                <a:lnTo>
                  <a:pt x="175260" y="270510"/>
                </a:lnTo>
                <a:lnTo>
                  <a:pt x="172365" y="268773"/>
                </a:lnTo>
                <a:close/>
              </a:path>
              <a:path w="1114425" h="428625">
                <a:moveTo>
                  <a:pt x="171227" y="266700"/>
                </a:moveTo>
                <a:lnTo>
                  <a:pt x="169925" y="266700"/>
                </a:lnTo>
                <a:lnTo>
                  <a:pt x="171450" y="268224"/>
                </a:lnTo>
                <a:lnTo>
                  <a:pt x="172365" y="268773"/>
                </a:lnTo>
                <a:lnTo>
                  <a:pt x="171227" y="266700"/>
                </a:lnTo>
                <a:close/>
              </a:path>
              <a:path w="1114425" h="428625">
                <a:moveTo>
                  <a:pt x="97536" y="151637"/>
                </a:moveTo>
                <a:lnTo>
                  <a:pt x="99822" y="156210"/>
                </a:lnTo>
                <a:lnTo>
                  <a:pt x="98953" y="153564"/>
                </a:lnTo>
                <a:lnTo>
                  <a:pt x="97536" y="151637"/>
                </a:lnTo>
                <a:close/>
              </a:path>
              <a:path w="1114425" h="428625">
                <a:moveTo>
                  <a:pt x="98953" y="153564"/>
                </a:moveTo>
                <a:lnTo>
                  <a:pt x="99822" y="156210"/>
                </a:lnTo>
                <a:lnTo>
                  <a:pt x="100898" y="156210"/>
                </a:lnTo>
                <a:lnTo>
                  <a:pt x="98953" y="153564"/>
                </a:lnTo>
                <a:close/>
              </a:path>
              <a:path w="1114425" h="428625">
                <a:moveTo>
                  <a:pt x="98320" y="151637"/>
                </a:moveTo>
                <a:lnTo>
                  <a:pt x="97536" y="151637"/>
                </a:lnTo>
                <a:lnTo>
                  <a:pt x="98953" y="153564"/>
                </a:lnTo>
                <a:lnTo>
                  <a:pt x="98320" y="151637"/>
                </a:lnTo>
                <a:close/>
              </a:path>
              <a:path w="1114425" h="428625">
                <a:moveTo>
                  <a:pt x="0" y="0"/>
                </a:moveTo>
                <a:lnTo>
                  <a:pt x="8382" y="96012"/>
                </a:lnTo>
                <a:lnTo>
                  <a:pt x="32725" y="80893"/>
                </a:lnTo>
                <a:lnTo>
                  <a:pt x="25146" y="68580"/>
                </a:lnTo>
                <a:lnTo>
                  <a:pt x="49530" y="53340"/>
                </a:lnTo>
                <a:lnTo>
                  <a:pt x="77091" y="53340"/>
                </a:lnTo>
                <a:lnTo>
                  <a:pt x="80772" y="51054"/>
                </a:lnTo>
                <a:lnTo>
                  <a:pt x="0" y="0"/>
                </a:lnTo>
                <a:close/>
              </a:path>
              <a:path w="1114425" h="428625">
                <a:moveTo>
                  <a:pt x="49530" y="53340"/>
                </a:moveTo>
                <a:lnTo>
                  <a:pt x="25146" y="68580"/>
                </a:lnTo>
                <a:lnTo>
                  <a:pt x="32725" y="80893"/>
                </a:lnTo>
                <a:lnTo>
                  <a:pt x="57131" y="65736"/>
                </a:lnTo>
                <a:lnTo>
                  <a:pt x="49530" y="53340"/>
                </a:lnTo>
                <a:close/>
              </a:path>
              <a:path w="1114425" h="428625">
                <a:moveTo>
                  <a:pt x="77091" y="53340"/>
                </a:moveTo>
                <a:lnTo>
                  <a:pt x="49530" y="53340"/>
                </a:lnTo>
                <a:lnTo>
                  <a:pt x="57131" y="65736"/>
                </a:lnTo>
                <a:lnTo>
                  <a:pt x="77091" y="5334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699" y="2101595"/>
            <a:ext cx="1562861" cy="222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799" y="2177795"/>
            <a:ext cx="1471422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4794" y="2177795"/>
            <a:ext cx="1038860" cy="1142365"/>
          </a:xfrm>
          <a:custGeom>
            <a:avLst/>
            <a:gdLst/>
            <a:ahLst/>
            <a:cxnLst/>
            <a:rect l="l" t="t" r="r" b="b"/>
            <a:pathLst>
              <a:path w="1038860" h="1142364">
                <a:moveTo>
                  <a:pt x="527303" y="838200"/>
                </a:moveTo>
                <a:lnTo>
                  <a:pt x="308609" y="838200"/>
                </a:lnTo>
                <a:lnTo>
                  <a:pt x="0" y="1142237"/>
                </a:lnTo>
                <a:lnTo>
                  <a:pt x="527303" y="838200"/>
                </a:lnTo>
                <a:close/>
              </a:path>
              <a:path w="1038860" h="1142364">
                <a:moveTo>
                  <a:pt x="1038605" y="0"/>
                </a:moveTo>
                <a:lnTo>
                  <a:pt x="162305" y="0"/>
                </a:lnTo>
                <a:lnTo>
                  <a:pt x="162305" y="838200"/>
                </a:lnTo>
                <a:lnTo>
                  <a:pt x="1038605" y="838200"/>
                </a:lnTo>
                <a:lnTo>
                  <a:pt x="1038605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04794" y="2177795"/>
            <a:ext cx="1038860" cy="1142365"/>
          </a:xfrm>
          <a:custGeom>
            <a:avLst/>
            <a:gdLst/>
            <a:ahLst/>
            <a:cxnLst/>
            <a:rect l="l" t="t" r="r" b="b"/>
            <a:pathLst>
              <a:path w="1038860" h="1142364">
                <a:moveTo>
                  <a:pt x="162305" y="0"/>
                </a:moveTo>
                <a:lnTo>
                  <a:pt x="162305" y="838200"/>
                </a:lnTo>
                <a:lnTo>
                  <a:pt x="308609" y="838200"/>
                </a:lnTo>
                <a:lnTo>
                  <a:pt x="0" y="1142237"/>
                </a:lnTo>
                <a:lnTo>
                  <a:pt x="527303" y="838200"/>
                </a:lnTo>
                <a:lnTo>
                  <a:pt x="1038605" y="838200"/>
                </a:lnTo>
                <a:lnTo>
                  <a:pt x="1038605" y="0"/>
                </a:lnTo>
                <a:lnTo>
                  <a:pt x="308609" y="0"/>
                </a:lnTo>
                <a:lnTo>
                  <a:pt x="1623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6420" y="1175423"/>
            <a:ext cx="4041775" cy="16624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Empirical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“Logical”</a:t>
            </a:r>
            <a:endParaRPr sz="18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“logical” </a:t>
            </a:r>
            <a:r>
              <a:rPr dirty="0" sz="1000">
                <a:latin typeface="Tahoma"/>
                <a:cs typeface="Tahoma"/>
              </a:rPr>
              <a:t>dataset </a:t>
            </a:r>
            <a:r>
              <a:rPr dirty="0" sz="1000" spc="-5">
                <a:latin typeface="Tahoma"/>
                <a:cs typeface="Tahoma"/>
              </a:rPr>
              <a:t>consists of 40,000 records </a:t>
            </a:r>
            <a:r>
              <a:rPr dirty="0" sz="1000">
                <a:latin typeface="Tahoma"/>
                <a:cs typeface="Tahoma"/>
              </a:rPr>
              <a:t>and 4 </a:t>
            </a:r>
            <a:r>
              <a:rPr dirty="0" sz="1000" spc="-5">
                <a:latin typeface="Tahoma"/>
                <a:cs typeface="Tahoma"/>
              </a:rPr>
              <a:t>Boolean  attributes called a,b,c,d where a,b,c are generated 50-50 randomly as </a:t>
            </a:r>
            <a:r>
              <a:rPr dirty="0" sz="1000">
                <a:latin typeface="Tahoma"/>
                <a:cs typeface="Tahoma"/>
              </a:rPr>
              <a:t>0 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D = </a:t>
            </a:r>
            <a:r>
              <a:rPr dirty="0" sz="1000" spc="-5">
                <a:latin typeface="Tahoma"/>
                <a:cs typeface="Tahoma"/>
              </a:rPr>
              <a:t>A^~C, except that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10% of records </a:t>
            </a:r>
            <a:r>
              <a:rPr dirty="0" sz="1000">
                <a:latin typeface="Tahoma"/>
                <a:cs typeface="Tahoma"/>
              </a:rPr>
              <a:t>it 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flipped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1772920" marR="167005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</a:t>
            </a:r>
            <a:r>
              <a:rPr dirty="0" sz="1000">
                <a:latin typeface="Tahoma"/>
                <a:cs typeface="Tahoma"/>
              </a:rPr>
              <a:t>“Joint”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3300" y="3192017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876300" y="357377"/>
                </a:moveTo>
                <a:lnTo>
                  <a:pt x="0" y="357377"/>
                </a:lnTo>
                <a:lnTo>
                  <a:pt x="0" y="1195577"/>
                </a:lnTo>
                <a:lnTo>
                  <a:pt x="876300" y="1195577"/>
                </a:lnTo>
                <a:lnTo>
                  <a:pt x="876300" y="357377"/>
                </a:lnTo>
                <a:close/>
              </a:path>
              <a:path w="986789" h="1195704">
                <a:moveTo>
                  <a:pt x="986789" y="0"/>
                </a:moveTo>
                <a:lnTo>
                  <a:pt x="511301" y="357377"/>
                </a:lnTo>
                <a:lnTo>
                  <a:pt x="729996" y="357377"/>
                </a:lnTo>
                <a:lnTo>
                  <a:pt x="986789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43300" y="3192017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0" y="357377"/>
                </a:moveTo>
                <a:lnTo>
                  <a:pt x="0" y="1195577"/>
                </a:lnTo>
                <a:lnTo>
                  <a:pt x="876300" y="1195577"/>
                </a:lnTo>
                <a:lnTo>
                  <a:pt x="876300" y="357377"/>
                </a:lnTo>
                <a:lnTo>
                  <a:pt x="729996" y="357377"/>
                </a:lnTo>
                <a:lnTo>
                  <a:pt x="986789" y="0"/>
                </a:lnTo>
                <a:lnTo>
                  <a:pt x="511301" y="357377"/>
                </a:lnTo>
                <a:lnTo>
                  <a:pt x="0" y="3573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85790" y="3726434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0699" y="6278879"/>
            <a:ext cx="1562861" cy="222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799" y="6355079"/>
            <a:ext cx="1471422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04794" y="6355079"/>
            <a:ext cx="1038860" cy="1142365"/>
          </a:xfrm>
          <a:custGeom>
            <a:avLst/>
            <a:gdLst/>
            <a:ahLst/>
            <a:cxnLst/>
            <a:rect l="l" t="t" r="r" b="b"/>
            <a:pathLst>
              <a:path w="1038860" h="1142365">
                <a:moveTo>
                  <a:pt x="527303" y="838200"/>
                </a:moveTo>
                <a:lnTo>
                  <a:pt x="308609" y="838200"/>
                </a:lnTo>
                <a:lnTo>
                  <a:pt x="0" y="1142238"/>
                </a:lnTo>
                <a:lnTo>
                  <a:pt x="527303" y="838200"/>
                </a:lnTo>
                <a:close/>
              </a:path>
              <a:path w="1038860" h="1142365">
                <a:moveTo>
                  <a:pt x="1038605" y="0"/>
                </a:moveTo>
                <a:lnTo>
                  <a:pt x="162305" y="0"/>
                </a:lnTo>
                <a:lnTo>
                  <a:pt x="162305" y="838200"/>
                </a:lnTo>
                <a:lnTo>
                  <a:pt x="1038605" y="838200"/>
                </a:lnTo>
                <a:lnTo>
                  <a:pt x="1038605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04794" y="6355079"/>
            <a:ext cx="1038860" cy="1142365"/>
          </a:xfrm>
          <a:custGeom>
            <a:avLst/>
            <a:gdLst/>
            <a:ahLst/>
            <a:cxnLst/>
            <a:rect l="l" t="t" r="r" b="b"/>
            <a:pathLst>
              <a:path w="1038860" h="1142365">
                <a:moveTo>
                  <a:pt x="162305" y="0"/>
                </a:moveTo>
                <a:lnTo>
                  <a:pt x="162305" y="838200"/>
                </a:lnTo>
                <a:lnTo>
                  <a:pt x="308609" y="838200"/>
                </a:lnTo>
                <a:lnTo>
                  <a:pt x="0" y="1142238"/>
                </a:lnTo>
                <a:lnTo>
                  <a:pt x="527303" y="838200"/>
                </a:lnTo>
                <a:lnTo>
                  <a:pt x="1038605" y="838200"/>
                </a:lnTo>
                <a:lnTo>
                  <a:pt x="1038605" y="0"/>
                </a:lnTo>
                <a:lnTo>
                  <a:pt x="308609" y="0"/>
                </a:lnTo>
                <a:lnTo>
                  <a:pt x="1623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36420" y="5352706"/>
            <a:ext cx="4041775" cy="13576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Empirical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“Logical”</a:t>
            </a:r>
            <a:endParaRPr sz="18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“logical” </a:t>
            </a:r>
            <a:r>
              <a:rPr dirty="0" sz="1000">
                <a:latin typeface="Tahoma"/>
                <a:cs typeface="Tahoma"/>
              </a:rPr>
              <a:t>dataset </a:t>
            </a:r>
            <a:r>
              <a:rPr dirty="0" sz="1000" spc="-5">
                <a:latin typeface="Tahoma"/>
                <a:cs typeface="Tahoma"/>
              </a:rPr>
              <a:t>consists of 40,000 records </a:t>
            </a:r>
            <a:r>
              <a:rPr dirty="0" sz="1000">
                <a:latin typeface="Tahoma"/>
                <a:cs typeface="Tahoma"/>
              </a:rPr>
              <a:t>and 4 </a:t>
            </a:r>
            <a:r>
              <a:rPr dirty="0" sz="1000" spc="-5">
                <a:latin typeface="Tahoma"/>
                <a:cs typeface="Tahoma"/>
              </a:rPr>
              <a:t>Boolean  attributes called a,b,c,d where a,b,c are generated 50-50 randomly as </a:t>
            </a:r>
            <a:r>
              <a:rPr dirty="0" sz="1000">
                <a:latin typeface="Tahoma"/>
                <a:cs typeface="Tahoma"/>
              </a:rPr>
              <a:t>0 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D = </a:t>
            </a:r>
            <a:r>
              <a:rPr dirty="0" sz="1000" spc="-5">
                <a:latin typeface="Tahoma"/>
                <a:cs typeface="Tahoma"/>
              </a:rPr>
              <a:t>A^~C, except that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10% of records </a:t>
            </a:r>
            <a:r>
              <a:rPr dirty="0" sz="1000">
                <a:latin typeface="Tahoma"/>
                <a:cs typeface="Tahoma"/>
              </a:rPr>
              <a:t>it 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flipped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9525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9590" y="6697154"/>
            <a:ext cx="59055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1125" indent="-11176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</a:t>
            </a:r>
            <a:r>
              <a:rPr dirty="0" sz="1000">
                <a:latin typeface="Tahoma"/>
                <a:cs typeface="Tahoma"/>
              </a:rPr>
              <a:t>“Joint”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3300" y="7369302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876300" y="357378"/>
                </a:moveTo>
                <a:lnTo>
                  <a:pt x="0" y="357378"/>
                </a:lnTo>
                <a:lnTo>
                  <a:pt x="0" y="1195578"/>
                </a:lnTo>
                <a:lnTo>
                  <a:pt x="876300" y="1195578"/>
                </a:lnTo>
                <a:lnTo>
                  <a:pt x="876300" y="357378"/>
                </a:lnTo>
                <a:close/>
              </a:path>
              <a:path w="986789" h="1195704">
                <a:moveTo>
                  <a:pt x="986789" y="0"/>
                </a:moveTo>
                <a:lnTo>
                  <a:pt x="511301" y="357378"/>
                </a:lnTo>
                <a:lnTo>
                  <a:pt x="729996" y="357378"/>
                </a:lnTo>
                <a:lnTo>
                  <a:pt x="986789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43300" y="7369302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0" y="357378"/>
                </a:moveTo>
                <a:lnTo>
                  <a:pt x="0" y="1195578"/>
                </a:lnTo>
                <a:lnTo>
                  <a:pt x="876300" y="1195578"/>
                </a:lnTo>
                <a:lnTo>
                  <a:pt x="876300" y="357378"/>
                </a:lnTo>
                <a:lnTo>
                  <a:pt x="729996" y="357378"/>
                </a:lnTo>
                <a:lnTo>
                  <a:pt x="986789" y="0"/>
                </a:lnTo>
                <a:lnTo>
                  <a:pt x="511301" y="357378"/>
                </a:lnTo>
                <a:lnTo>
                  <a:pt x="0" y="3573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85790" y="7903718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2200" y="6621780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0" y="990600"/>
                </a:moveTo>
                <a:lnTo>
                  <a:pt x="3048000" y="990600"/>
                </a:lnTo>
                <a:lnTo>
                  <a:pt x="3048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6621780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3048000" y="0"/>
                </a:moveTo>
                <a:lnTo>
                  <a:pt x="0" y="0"/>
                </a:lnTo>
                <a:lnTo>
                  <a:pt x="0" y="990600"/>
                </a:lnTo>
                <a:lnTo>
                  <a:pt x="3048000" y="990600"/>
                </a:lnTo>
                <a:lnTo>
                  <a:pt x="30480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30779" y="6676642"/>
            <a:ext cx="2909316" cy="880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4794" y="2139695"/>
            <a:ext cx="1153160" cy="1180465"/>
          </a:xfrm>
          <a:custGeom>
            <a:avLst/>
            <a:gdLst/>
            <a:ahLst/>
            <a:cxnLst/>
            <a:rect l="l" t="t" r="r" b="b"/>
            <a:pathLst>
              <a:path w="1153160" h="1180464">
                <a:moveTo>
                  <a:pt x="641603" y="838200"/>
                </a:moveTo>
                <a:lnTo>
                  <a:pt x="422909" y="838200"/>
                </a:lnTo>
                <a:lnTo>
                  <a:pt x="0" y="1180337"/>
                </a:lnTo>
                <a:lnTo>
                  <a:pt x="641603" y="838200"/>
                </a:lnTo>
                <a:close/>
              </a:path>
              <a:path w="1153160" h="1180464">
                <a:moveTo>
                  <a:pt x="1152905" y="0"/>
                </a:moveTo>
                <a:lnTo>
                  <a:pt x="276605" y="0"/>
                </a:lnTo>
                <a:lnTo>
                  <a:pt x="276605" y="838200"/>
                </a:lnTo>
                <a:lnTo>
                  <a:pt x="1152905" y="838200"/>
                </a:lnTo>
                <a:lnTo>
                  <a:pt x="1152905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04794" y="2139695"/>
            <a:ext cx="1153160" cy="1180465"/>
          </a:xfrm>
          <a:custGeom>
            <a:avLst/>
            <a:gdLst/>
            <a:ahLst/>
            <a:cxnLst/>
            <a:rect l="l" t="t" r="r" b="b"/>
            <a:pathLst>
              <a:path w="1153160" h="1180464">
                <a:moveTo>
                  <a:pt x="276605" y="0"/>
                </a:moveTo>
                <a:lnTo>
                  <a:pt x="276605" y="838200"/>
                </a:lnTo>
                <a:lnTo>
                  <a:pt x="422909" y="838200"/>
                </a:lnTo>
                <a:lnTo>
                  <a:pt x="0" y="1180337"/>
                </a:lnTo>
                <a:lnTo>
                  <a:pt x="641603" y="838200"/>
                </a:lnTo>
                <a:lnTo>
                  <a:pt x="1152905" y="838200"/>
                </a:lnTo>
                <a:lnTo>
                  <a:pt x="1152905" y="0"/>
                </a:lnTo>
                <a:lnTo>
                  <a:pt x="422909" y="0"/>
                </a:lnTo>
                <a:lnTo>
                  <a:pt x="2766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50741" y="2240532"/>
            <a:ext cx="7493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tiny </a:t>
            </a:r>
            <a:r>
              <a:rPr dirty="0" sz="1000">
                <a:latin typeface="Tahoma"/>
                <a:cs typeface="Tahoma"/>
              </a:rPr>
              <a:t>part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of  </a:t>
            </a:r>
            <a:r>
              <a:rPr dirty="0" sz="1000">
                <a:latin typeface="Tahoma"/>
                <a:cs typeface="Tahoma"/>
              </a:rPr>
              <a:t>the DE  </a:t>
            </a:r>
            <a:r>
              <a:rPr dirty="0" sz="1000" spc="-5">
                <a:latin typeface="Tahoma"/>
                <a:cs typeface="Tahoma"/>
              </a:rPr>
              <a:t>learned by  </a:t>
            </a:r>
            <a:r>
              <a:rPr dirty="0" sz="1000">
                <a:latin typeface="Tahoma"/>
                <a:cs typeface="Tahoma"/>
              </a:rPr>
              <a:t>“Joint”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911095"/>
            <a:ext cx="1842554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3899" y="1758695"/>
            <a:ext cx="1486661" cy="268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6420" y="1175423"/>
            <a:ext cx="3326129" cy="5803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76200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Empirical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“MPG”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“MPG” dataset consists of 392 records and </a:t>
            </a:r>
            <a:r>
              <a:rPr dirty="0" sz="1000">
                <a:latin typeface="Tahoma"/>
                <a:cs typeface="Tahoma"/>
              </a:rPr>
              <a:t>8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3300" y="3192017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876300" y="357377"/>
                </a:moveTo>
                <a:lnTo>
                  <a:pt x="0" y="357377"/>
                </a:lnTo>
                <a:lnTo>
                  <a:pt x="0" y="1195577"/>
                </a:lnTo>
                <a:lnTo>
                  <a:pt x="876300" y="1195577"/>
                </a:lnTo>
                <a:lnTo>
                  <a:pt x="876300" y="357377"/>
                </a:lnTo>
                <a:close/>
              </a:path>
              <a:path w="986789" h="1195704">
                <a:moveTo>
                  <a:pt x="986789" y="0"/>
                </a:moveTo>
                <a:lnTo>
                  <a:pt x="511301" y="357377"/>
                </a:lnTo>
                <a:lnTo>
                  <a:pt x="729996" y="357377"/>
                </a:lnTo>
                <a:lnTo>
                  <a:pt x="986789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3300" y="3192017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0" y="357377"/>
                </a:moveTo>
                <a:lnTo>
                  <a:pt x="0" y="1195577"/>
                </a:lnTo>
                <a:lnTo>
                  <a:pt x="876300" y="1195577"/>
                </a:lnTo>
                <a:lnTo>
                  <a:pt x="876300" y="357377"/>
                </a:lnTo>
                <a:lnTo>
                  <a:pt x="729996" y="357377"/>
                </a:lnTo>
                <a:lnTo>
                  <a:pt x="986789" y="0"/>
                </a:lnTo>
                <a:lnTo>
                  <a:pt x="511301" y="357377"/>
                </a:lnTo>
                <a:lnTo>
                  <a:pt x="0" y="3573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85790" y="3726434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4794" y="6316979"/>
            <a:ext cx="1153160" cy="1180465"/>
          </a:xfrm>
          <a:custGeom>
            <a:avLst/>
            <a:gdLst/>
            <a:ahLst/>
            <a:cxnLst/>
            <a:rect l="l" t="t" r="r" b="b"/>
            <a:pathLst>
              <a:path w="1153160" h="1180465">
                <a:moveTo>
                  <a:pt x="641603" y="838200"/>
                </a:moveTo>
                <a:lnTo>
                  <a:pt x="422909" y="838200"/>
                </a:lnTo>
                <a:lnTo>
                  <a:pt x="0" y="1180338"/>
                </a:lnTo>
                <a:lnTo>
                  <a:pt x="641603" y="838200"/>
                </a:lnTo>
                <a:close/>
              </a:path>
              <a:path w="1153160" h="1180465">
                <a:moveTo>
                  <a:pt x="1152905" y="0"/>
                </a:moveTo>
                <a:lnTo>
                  <a:pt x="276605" y="0"/>
                </a:lnTo>
                <a:lnTo>
                  <a:pt x="276605" y="838200"/>
                </a:lnTo>
                <a:lnTo>
                  <a:pt x="1152905" y="838200"/>
                </a:lnTo>
                <a:lnTo>
                  <a:pt x="1152905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04794" y="6316979"/>
            <a:ext cx="1153160" cy="1180465"/>
          </a:xfrm>
          <a:custGeom>
            <a:avLst/>
            <a:gdLst/>
            <a:ahLst/>
            <a:cxnLst/>
            <a:rect l="l" t="t" r="r" b="b"/>
            <a:pathLst>
              <a:path w="1153160" h="1180465">
                <a:moveTo>
                  <a:pt x="276605" y="0"/>
                </a:moveTo>
                <a:lnTo>
                  <a:pt x="276605" y="838200"/>
                </a:lnTo>
                <a:lnTo>
                  <a:pt x="422909" y="838200"/>
                </a:lnTo>
                <a:lnTo>
                  <a:pt x="0" y="1180338"/>
                </a:lnTo>
                <a:lnTo>
                  <a:pt x="641603" y="838200"/>
                </a:lnTo>
                <a:lnTo>
                  <a:pt x="1152905" y="838200"/>
                </a:lnTo>
                <a:lnTo>
                  <a:pt x="1152905" y="0"/>
                </a:lnTo>
                <a:lnTo>
                  <a:pt x="422909" y="0"/>
                </a:lnTo>
                <a:lnTo>
                  <a:pt x="27660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50741" y="6417817"/>
            <a:ext cx="7493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tiny </a:t>
            </a:r>
            <a:r>
              <a:rPr dirty="0" sz="1000">
                <a:latin typeface="Tahoma"/>
                <a:cs typeface="Tahoma"/>
              </a:rPr>
              <a:t>part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3900" y="6582855"/>
            <a:ext cx="590550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indent="-635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 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</a:t>
            </a:r>
            <a:r>
              <a:rPr dirty="0" sz="1000">
                <a:latin typeface="Tahoma"/>
                <a:cs typeface="Tahoma"/>
              </a:rPr>
              <a:t>“Joint”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0200" y="6088379"/>
            <a:ext cx="1842554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33899" y="5935979"/>
            <a:ext cx="1486661" cy="268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36420" y="5352706"/>
            <a:ext cx="3326129" cy="5803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76200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Empirical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“MPG”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“MPG” dataset consists of 392 records and </a:t>
            </a:r>
            <a:r>
              <a:rPr dirty="0" sz="1000">
                <a:latin typeface="Tahoma"/>
                <a:cs typeface="Tahoma"/>
              </a:rPr>
              <a:t>8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43300" y="7369302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876300" y="357378"/>
                </a:moveTo>
                <a:lnTo>
                  <a:pt x="0" y="357378"/>
                </a:lnTo>
                <a:lnTo>
                  <a:pt x="0" y="1195578"/>
                </a:lnTo>
                <a:lnTo>
                  <a:pt x="876300" y="1195578"/>
                </a:lnTo>
                <a:lnTo>
                  <a:pt x="876300" y="357378"/>
                </a:lnTo>
                <a:close/>
              </a:path>
              <a:path w="986789" h="1195704">
                <a:moveTo>
                  <a:pt x="986789" y="0"/>
                </a:moveTo>
                <a:lnTo>
                  <a:pt x="511301" y="357378"/>
                </a:lnTo>
                <a:lnTo>
                  <a:pt x="729996" y="357378"/>
                </a:lnTo>
                <a:lnTo>
                  <a:pt x="986789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43300" y="7369302"/>
            <a:ext cx="986790" cy="1195705"/>
          </a:xfrm>
          <a:custGeom>
            <a:avLst/>
            <a:gdLst/>
            <a:ahLst/>
            <a:cxnLst/>
            <a:rect l="l" t="t" r="r" b="b"/>
            <a:pathLst>
              <a:path w="986789" h="1195704">
                <a:moveTo>
                  <a:pt x="0" y="357378"/>
                </a:moveTo>
                <a:lnTo>
                  <a:pt x="0" y="1195578"/>
                </a:lnTo>
                <a:lnTo>
                  <a:pt x="876300" y="1195578"/>
                </a:lnTo>
                <a:lnTo>
                  <a:pt x="876300" y="357378"/>
                </a:lnTo>
                <a:lnTo>
                  <a:pt x="729996" y="357378"/>
                </a:lnTo>
                <a:lnTo>
                  <a:pt x="986789" y="0"/>
                </a:lnTo>
                <a:lnTo>
                  <a:pt x="511301" y="357378"/>
                </a:lnTo>
                <a:lnTo>
                  <a:pt x="0" y="3573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685790" y="7903718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2065" y="6627875"/>
            <a:ext cx="3669029" cy="976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399" y="1911095"/>
            <a:ext cx="2175509" cy="92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2399" y="1949195"/>
            <a:ext cx="2114549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8400" y="2716529"/>
            <a:ext cx="876300" cy="1252220"/>
          </a:xfrm>
          <a:custGeom>
            <a:avLst/>
            <a:gdLst/>
            <a:ahLst/>
            <a:cxnLst/>
            <a:rect l="l" t="t" r="r" b="b"/>
            <a:pathLst>
              <a:path w="876300" h="1252220">
                <a:moveTo>
                  <a:pt x="876300" y="413766"/>
                </a:moveTo>
                <a:lnTo>
                  <a:pt x="0" y="413766"/>
                </a:lnTo>
                <a:lnTo>
                  <a:pt x="0" y="1251966"/>
                </a:lnTo>
                <a:lnTo>
                  <a:pt x="876300" y="1251966"/>
                </a:lnTo>
                <a:lnTo>
                  <a:pt x="876300" y="413766"/>
                </a:lnTo>
                <a:close/>
              </a:path>
              <a:path w="876300" h="1252220">
                <a:moveTo>
                  <a:pt x="150113" y="0"/>
                </a:moveTo>
                <a:lnTo>
                  <a:pt x="146304" y="413766"/>
                </a:lnTo>
                <a:lnTo>
                  <a:pt x="364998" y="413766"/>
                </a:lnTo>
                <a:lnTo>
                  <a:pt x="150113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38400" y="2716529"/>
            <a:ext cx="876300" cy="1252220"/>
          </a:xfrm>
          <a:custGeom>
            <a:avLst/>
            <a:gdLst/>
            <a:ahLst/>
            <a:cxnLst/>
            <a:rect l="l" t="t" r="r" b="b"/>
            <a:pathLst>
              <a:path w="876300" h="1252220">
                <a:moveTo>
                  <a:pt x="0" y="413766"/>
                </a:moveTo>
                <a:lnTo>
                  <a:pt x="0" y="1251966"/>
                </a:lnTo>
                <a:lnTo>
                  <a:pt x="876300" y="1251966"/>
                </a:lnTo>
                <a:lnTo>
                  <a:pt x="876300" y="413766"/>
                </a:lnTo>
                <a:lnTo>
                  <a:pt x="364998" y="413766"/>
                </a:lnTo>
                <a:lnTo>
                  <a:pt x="150113" y="0"/>
                </a:lnTo>
                <a:lnTo>
                  <a:pt x="146304" y="413766"/>
                </a:lnTo>
                <a:lnTo>
                  <a:pt x="0" y="413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80890" y="3307332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</a:t>
            </a:r>
            <a:r>
              <a:rPr dirty="0" sz="1000">
                <a:latin typeface="Tahoma"/>
                <a:cs typeface="Tahoma"/>
              </a:rPr>
              <a:t>“Joint”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6420" y="1175423"/>
            <a:ext cx="3843020" cy="5803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Empirical Results: “Weight vs.</a:t>
            </a:r>
            <a:r>
              <a:rPr dirty="0" sz="1800" spc="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MPG”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Suppose we train only from the “Weight” and “MPG”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400" y="2896361"/>
            <a:ext cx="876300" cy="1453515"/>
          </a:xfrm>
          <a:custGeom>
            <a:avLst/>
            <a:gdLst/>
            <a:ahLst/>
            <a:cxnLst/>
            <a:rect l="l" t="t" r="r" b="b"/>
            <a:pathLst>
              <a:path w="876300" h="1453514">
                <a:moveTo>
                  <a:pt x="876300" y="614934"/>
                </a:moveTo>
                <a:lnTo>
                  <a:pt x="0" y="614934"/>
                </a:lnTo>
                <a:lnTo>
                  <a:pt x="0" y="1453134"/>
                </a:lnTo>
                <a:lnTo>
                  <a:pt x="876300" y="1453134"/>
                </a:lnTo>
                <a:lnTo>
                  <a:pt x="876300" y="614934"/>
                </a:lnTo>
                <a:close/>
              </a:path>
              <a:path w="876300" h="1453514">
                <a:moveTo>
                  <a:pt x="433577" y="0"/>
                </a:moveTo>
                <a:lnTo>
                  <a:pt x="146303" y="614934"/>
                </a:lnTo>
                <a:lnTo>
                  <a:pt x="364998" y="614934"/>
                </a:lnTo>
                <a:lnTo>
                  <a:pt x="433577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3400" y="2896361"/>
            <a:ext cx="876300" cy="1453515"/>
          </a:xfrm>
          <a:custGeom>
            <a:avLst/>
            <a:gdLst/>
            <a:ahLst/>
            <a:cxnLst/>
            <a:rect l="l" t="t" r="r" b="b"/>
            <a:pathLst>
              <a:path w="876300" h="1453514">
                <a:moveTo>
                  <a:pt x="0" y="614934"/>
                </a:moveTo>
                <a:lnTo>
                  <a:pt x="0" y="1453134"/>
                </a:lnTo>
                <a:lnTo>
                  <a:pt x="876300" y="1453134"/>
                </a:lnTo>
                <a:lnTo>
                  <a:pt x="876300" y="614934"/>
                </a:lnTo>
                <a:lnTo>
                  <a:pt x="364998" y="614934"/>
                </a:lnTo>
                <a:lnTo>
                  <a:pt x="433577" y="0"/>
                </a:lnTo>
                <a:lnTo>
                  <a:pt x="146303" y="614934"/>
                </a:lnTo>
                <a:lnTo>
                  <a:pt x="0" y="614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85890" y="3688334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6399" y="6088379"/>
            <a:ext cx="2175509" cy="92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2399" y="6126479"/>
            <a:ext cx="2114549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8400" y="6893814"/>
            <a:ext cx="876300" cy="1252220"/>
          </a:xfrm>
          <a:custGeom>
            <a:avLst/>
            <a:gdLst/>
            <a:ahLst/>
            <a:cxnLst/>
            <a:rect l="l" t="t" r="r" b="b"/>
            <a:pathLst>
              <a:path w="876300" h="1252220">
                <a:moveTo>
                  <a:pt x="876300" y="413766"/>
                </a:moveTo>
                <a:lnTo>
                  <a:pt x="0" y="413766"/>
                </a:lnTo>
                <a:lnTo>
                  <a:pt x="0" y="1251966"/>
                </a:lnTo>
                <a:lnTo>
                  <a:pt x="876300" y="1251966"/>
                </a:lnTo>
                <a:lnTo>
                  <a:pt x="876300" y="413766"/>
                </a:lnTo>
                <a:close/>
              </a:path>
              <a:path w="876300" h="1252220">
                <a:moveTo>
                  <a:pt x="150113" y="0"/>
                </a:moveTo>
                <a:lnTo>
                  <a:pt x="146304" y="413766"/>
                </a:lnTo>
                <a:lnTo>
                  <a:pt x="364998" y="413766"/>
                </a:lnTo>
                <a:lnTo>
                  <a:pt x="150113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8400" y="6893814"/>
            <a:ext cx="876300" cy="1252220"/>
          </a:xfrm>
          <a:custGeom>
            <a:avLst/>
            <a:gdLst/>
            <a:ahLst/>
            <a:cxnLst/>
            <a:rect l="l" t="t" r="r" b="b"/>
            <a:pathLst>
              <a:path w="876300" h="1252220">
                <a:moveTo>
                  <a:pt x="0" y="413766"/>
                </a:moveTo>
                <a:lnTo>
                  <a:pt x="0" y="1251966"/>
                </a:lnTo>
                <a:lnTo>
                  <a:pt x="876300" y="1251966"/>
                </a:lnTo>
                <a:lnTo>
                  <a:pt x="876300" y="413766"/>
                </a:lnTo>
                <a:lnTo>
                  <a:pt x="364998" y="413766"/>
                </a:lnTo>
                <a:lnTo>
                  <a:pt x="150113" y="0"/>
                </a:lnTo>
                <a:lnTo>
                  <a:pt x="146304" y="413766"/>
                </a:lnTo>
                <a:lnTo>
                  <a:pt x="0" y="413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71572" y="7497255"/>
            <a:ext cx="40957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0890" y="7637017"/>
            <a:ext cx="6032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11176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</a:t>
            </a:r>
            <a:r>
              <a:rPr dirty="0" sz="1000">
                <a:latin typeface="Tahoma"/>
                <a:cs typeface="Tahoma"/>
              </a:rPr>
              <a:t>“Joint”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6420" y="5352706"/>
            <a:ext cx="3843020" cy="5803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Empirical Results: “Weight vs.</a:t>
            </a:r>
            <a:r>
              <a:rPr dirty="0" sz="1800" spc="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MPG”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Suppose we train only from the “Weight” and “MPG”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3400" y="7073645"/>
            <a:ext cx="876300" cy="1453515"/>
          </a:xfrm>
          <a:custGeom>
            <a:avLst/>
            <a:gdLst/>
            <a:ahLst/>
            <a:cxnLst/>
            <a:rect l="l" t="t" r="r" b="b"/>
            <a:pathLst>
              <a:path w="876300" h="1453515">
                <a:moveTo>
                  <a:pt x="876300" y="614933"/>
                </a:moveTo>
                <a:lnTo>
                  <a:pt x="0" y="614933"/>
                </a:lnTo>
                <a:lnTo>
                  <a:pt x="0" y="1453133"/>
                </a:lnTo>
                <a:lnTo>
                  <a:pt x="876300" y="1453133"/>
                </a:lnTo>
                <a:lnTo>
                  <a:pt x="876300" y="614933"/>
                </a:lnTo>
                <a:close/>
              </a:path>
              <a:path w="876300" h="1453515">
                <a:moveTo>
                  <a:pt x="433577" y="0"/>
                </a:moveTo>
                <a:lnTo>
                  <a:pt x="146303" y="614933"/>
                </a:lnTo>
                <a:lnTo>
                  <a:pt x="364998" y="614933"/>
                </a:lnTo>
                <a:lnTo>
                  <a:pt x="433577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3400" y="7073645"/>
            <a:ext cx="876300" cy="1453515"/>
          </a:xfrm>
          <a:custGeom>
            <a:avLst/>
            <a:gdLst/>
            <a:ahLst/>
            <a:cxnLst/>
            <a:rect l="l" t="t" r="r" b="b"/>
            <a:pathLst>
              <a:path w="876300" h="1453515">
                <a:moveTo>
                  <a:pt x="0" y="614933"/>
                </a:moveTo>
                <a:lnTo>
                  <a:pt x="0" y="1453133"/>
                </a:lnTo>
                <a:lnTo>
                  <a:pt x="876300" y="1453133"/>
                </a:lnTo>
                <a:lnTo>
                  <a:pt x="876300" y="614933"/>
                </a:lnTo>
                <a:lnTo>
                  <a:pt x="364998" y="614933"/>
                </a:lnTo>
                <a:lnTo>
                  <a:pt x="433577" y="0"/>
                </a:lnTo>
                <a:lnTo>
                  <a:pt x="146303" y="614933"/>
                </a:lnTo>
                <a:lnTo>
                  <a:pt x="0" y="6149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85890" y="7865618"/>
            <a:ext cx="6032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DE  </a:t>
            </a: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  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1200" y="6583680"/>
            <a:ext cx="3810000" cy="1066800"/>
          </a:xfrm>
          <a:custGeom>
            <a:avLst/>
            <a:gdLst/>
            <a:ahLst/>
            <a:cxnLst/>
            <a:rect l="l" t="t" r="r" b="b"/>
            <a:pathLst>
              <a:path w="3810000" h="1066800">
                <a:moveTo>
                  <a:pt x="0" y="1066800"/>
                </a:moveTo>
                <a:lnTo>
                  <a:pt x="3810000" y="1066800"/>
                </a:lnTo>
                <a:lnTo>
                  <a:pt x="3810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81200" y="6583680"/>
            <a:ext cx="3810000" cy="1066800"/>
          </a:xfrm>
          <a:custGeom>
            <a:avLst/>
            <a:gdLst/>
            <a:ahLst/>
            <a:cxnLst/>
            <a:rect l="l" t="t" r="r" b="b"/>
            <a:pathLst>
              <a:path w="3810000" h="1066800">
                <a:moveTo>
                  <a:pt x="3810000" y="0"/>
                </a:moveTo>
                <a:lnTo>
                  <a:pt x="0" y="0"/>
                </a:lnTo>
                <a:lnTo>
                  <a:pt x="0" y="1066800"/>
                </a:lnTo>
                <a:lnTo>
                  <a:pt x="3810000" y="1066800"/>
                </a:lnTo>
                <a:lnTo>
                  <a:pt x="38100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2065" y="6627875"/>
            <a:ext cx="3669029" cy="976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89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399" y="1911095"/>
            <a:ext cx="2175509" cy="92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2399" y="1949195"/>
            <a:ext cx="2114549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8400" y="2716529"/>
            <a:ext cx="876300" cy="1252220"/>
          </a:xfrm>
          <a:custGeom>
            <a:avLst/>
            <a:gdLst/>
            <a:ahLst/>
            <a:cxnLst/>
            <a:rect l="l" t="t" r="r" b="b"/>
            <a:pathLst>
              <a:path w="876300" h="1252220">
                <a:moveTo>
                  <a:pt x="876300" y="413766"/>
                </a:moveTo>
                <a:lnTo>
                  <a:pt x="0" y="413766"/>
                </a:lnTo>
                <a:lnTo>
                  <a:pt x="0" y="1251966"/>
                </a:lnTo>
                <a:lnTo>
                  <a:pt x="876300" y="1251966"/>
                </a:lnTo>
                <a:lnTo>
                  <a:pt x="876300" y="413766"/>
                </a:lnTo>
                <a:close/>
              </a:path>
              <a:path w="876300" h="1252220">
                <a:moveTo>
                  <a:pt x="150113" y="0"/>
                </a:moveTo>
                <a:lnTo>
                  <a:pt x="146304" y="413766"/>
                </a:lnTo>
                <a:lnTo>
                  <a:pt x="364998" y="413766"/>
                </a:lnTo>
                <a:lnTo>
                  <a:pt x="150113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38400" y="2716529"/>
            <a:ext cx="876300" cy="1252220"/>
          </a:xfrm>
          <a:custGeom>
            <a:avLst/>
            <a:gdLst/>
            <a:ahLst/>
            <a:cxnLst/>
            <a:rect l="l" t="t" r="r" b="b"/>
            <a:pathLst>
              <a:path w="876300" h="1252220">
                <a:moveTo>
                  <a:pt x="0" y="413766"/>
                </a:moveTo>
                <a:lnTo>
                  <a:pt x="0" y="1251966"/>
                </a:lnTo>
                <a:lnTo>
                  <a:pt x="876300" y="1251966"/>
                </a:lnTo>
                <a:lnTo>
                  <a:pt x="876300" y="413766"/>
                </a:lnTo>
                <a:lnTo>
                  <a:pt x="364998" y="413766"/>
                </a:lnTo>
                <a:lnTo>
                  <a:pt x="150113" y="0"/>
                </a:lnTo>
                <a:lnTo>
                  <a:pt x="146304" y="413766"/>
                </a:lnTo>
                <a:lnTo>
                  <a:pt x="0" y="413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71572" y="3319970"/>
            <a:ext cx="40957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6222" y="1287272"/>
            <a:ext cx="41567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“Weight vs. MPG”: The best that Naïve can</a:t>
            </a:r>
            <a:r>
              <a:rPr dirty="0" sz="16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do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400" y="2896361"/>
            <a:ext cx="876300" cy="1453515"/>
          </a:xfrm>
          <a:custGeom>
            <a:avLst/>
            <a:gdLst/>
            <a:ahLst/>
            <a:cxnLst/>
            <a:rect l="l" t="t" r="r" b="b"/>
            <a:pathLst>
              <a:path w="876300" h="1453514">
                <a:moveTo>
                  <a:pt x="876300" y="614934"/>
                </a:moveTo>
                <a:lnTo>
                  <a:pt x="0" y="614934"/>
                </a:lnTo>
                <a:lnTo>
                  <a:pt x="0" y="1453134"/>
                </a:lnTo>
                <a:lnTo>
                  <a:pt x="876300" y="1453134"/>
                </a:lnTo>
                <a:lnTo>
                  <a:pt x="876300" y="614934"/>
                </a:lnTo>
                <a:close/>
              </a:path>
              <a:path w="876300" h="1453514">
                <a:moveTo>
                  <a:pt x="433577" y="0"/>
                </a:moveTo>
                <a:lnTo>
                  <a:pt x="146303" y="614934"/>
                </a:lnTo>
                <a:lnTo>
                  <a:pt x="364998" y="614934"/>
                </a:lnTo>
                <a:lnTo>
                  <a:pt x="433577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43400" y="2896361"/>
            <a:ext cx="876300" cy="1453515"/>
          </a:xfrm>
          <a:custGeom>
            <a:avLst/>
            <a:gdLst/>
            <a:ahLst/>
            <a:cxnLst/>
            <a:rect l="l" t="t" r="r" b="b"/>
            <a:pathLst>
              <a:path w="876300" h="1453514">
                <a:moveTo>
                  <a:pt x="0" y="614934"/>
                </a:moveTo>
                <a:lnTo>
                  <a:pt x="0" y="1453134"/>
                </a:lnTo>
                <a:lnTo>
                  <a:pt x="876300" y="1453134"/>
                </a:lnTo>
                <a:lnTo>
                  <a:pt x="876300" y="614934"/>
                </a:lnTo>
                <a:lnTo>
                  <a:pt x="364998" y="614934"/>
                </a:lnTo>
                <a:lnTo>
                  <a:pt x="433577" y="0"/>
                </a:lnTo>
                <a:lnTo>
                  <a:pt x="146303" y="614934"/>
                </a:lnTo>
                <a:lnTo>
                  <a:pt x="0" y="614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80890" y="3472369"/>
            <a:ext cx="2495550" cy="53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marL="111125">
              <a:lnSpc>
                <a:spcPct val="100000"/>
              </a:lnSpc>
              <a:tabLst>
                <a:tab pos="1995170" algn="l"/>
              </a:tabLst>
            </a:pPr>
            <a:r>
              <a:rPr dirty="0" sz="1000">
                <a:latin typeface="Tahoma"/>
                <a:cs typeface="Tahoma"/>
              </a:rPr>
              <a:t>“Joint”	</a:t>
            </a:r>
            <a:r>
              <a:rPr dirty="0" baseline="-33333" sz="1500" spc="-7">
                <a:latin typeface="Tahoma"/>
                <a:cs typeface="Tahoma"/>
              </a:rPr>
              <a:t>The</a:t>
            </a:r>
            <a:r>
              <a:rPr dirty="0" baseline="-33333" sz="1500" spc="-44">
                <a:latin typeface="Tahoma"/>
                <a:cs typeface="Tahoma"/>
              </a:rPr>
              <a:t> </a:t>
            </a:r>
            <a:r>
              <a:rPr dirty="0" baseline="-33333" sz="1500">
                <a:latin typeface="Tahoma"/>
                <a:cs typeface="Tahoma"/>
              </a:rPr>
              <a:t>DE</a:t>
            </a:r>
            <a:endParaRPr baseline="-33333" sz="1500">
              <a:latin typeface="Tahoma"/>
              <a:cs typeface="Tahoma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learned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4281" y="3993133"/>
            <a:ext cx="42608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“Naive”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200" y="2406395"/>
            <a:ext cx="3810000" cy="1066800"/>
          </a:xfrm>
          <a:custGeom>
            <a:avLst/>
            <a:gdLst/>
            <a:ahLst/>
            <a:cxnLst/>
            <a:rect l="l" t="t" r="r" b="b"/>
            <a:pathLst>
              <a:path w="3810000" h="1066800">
                <a:moveTo>
                  <a:pt x="0" y="1066800"/>
                </a:moveTo>
                <a:lnTo>
                  <a:pt x="3810000" y="1066800"/>
                </a:lnTo>
                <a:lnTo>
                  <a:pt x="3810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81200" y="2406395"/>
            <a:ext cx="3810000" cy="1066800"/>
          </a:xfrm>
          <a:custGeom>
            <a:avLst/>
            <a:gdLst/>
            <a:ahLst/>
            <a:cxnLst/>
            <a:rect l="l" t="t" r="r" b="b"/>
            <a:pathLst>
              <a:path w="3810000" h="1066800">
                <a:moveTo>
                  <a:pt x="3810000" y="0"/>
                </a:moveTo>
                <a:lnTo>
                  <a:pt x="0" y="0"/>
                </a:lnTo>
                <a:lnTo>
                  <a:pt x="0" y="1066800"/>
                </a:lnTo>
                <a:lnTo>
                  <a:pt x="3810000" y="1066800"/>
                </a:lnTo>
                <a:lnTo>
                  <a:pt x="38100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065" y="2450591"/>
            <a:ext cx="3669029" cy="976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43099" y="1805939"/>
            <a:ext cx="3733799" cy="2180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06296" y="54086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81940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222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Reminder: The Good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News</a:t>
            </a:r>
            <a:endParaRPr sz="2200">
              <a:latin typeface="Tahoma"/>
              <a:cs typeface="Tahoma"/>
            </a:endParaRPr>
          </a:p>
          <a:p>
            <a:pPr algn="just" marL="325120" marR="887094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We have </a:t>
            </a:r>
            <a:r>
              <a:rPr dirty="0" sz="1600" spc="-5">
                <a:latin typeface="Tahoma"/>
                <a:cs typeface="Tahoma"/>
              </a:rPr>
              <a:t>two ways to learn </a:t>
            </a: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Density  Estimator from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 algn="just" marL="325120" marR="645160" indent="-17145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dirty="0" sz="1600">
                <a:latin typeface="Tahoma"/>
                <a:cs typeface="Tahoma"/>
              </a:rPr>
              <a:t>In other lectures we’ll see vastly more  impressive Density Estimators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(Mixture Models,  Bayesian Networks, Density Trees, Kernel 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Densities and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many</a:t>
            </a:r>
            <a:r>
              <a:rPr dirty="0" sz="900" spc="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more)</a:t>
            </a:r>
            <a:endParaRPr sz="900">
              <a:latin typeface="Tahoma"/>
              <a:cs typeface="Tahoma"/>
            </a:endParaRPr>
          </a:p>
          <a:p>
            <a:pPr algn="just" marL="325120" marR="83566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 spc="-5">
                <a:latin typeface="Tahoma"/>
                <a:cs typeface="Tahoma"/>
              </a:rPr>
              <a:t>Density estimators can </a:t>
            </a:r>
            <a:r>
              <a:rPr dirty="0" sz="1600">
                <a:latin typeface="Tahoma"/>
                <a:cs typeface="Tahoma"/>
              </a:rPr>
              <a:t>do many good  things…</a:t>
            </a:r>
            <a:endParaRPr sz="1600">
              <a:latin typeface="Tahoma"/>
              <a:cs typeface="Tahoma"/>
            </a:endParaRPr>
          </a:p>
          <a:p>
            <a:pPr lvl="1" marL="525780" indent="-144145">
              <a:lnSpc>
                <a:spcPct val="100000"/>
              </a:lnSpc>
              <a:spcBef>
                <a:spcPts val="345"/>
              </a:spcBef>
              <a:buChar char="•"/>
              <a:tabLst>
                <a:tab pos="526415" algn="l"/>
              </a:tabLst>
            </a:pPr>
            <a:r>
              <a:rPr dirty="0" sz="1400" spc="-5">
                <a:latin typeface="Tahoma"/>
                <a:cs typeface="Tahoma"/>
              </a:rPr>
              <a:t>Anomaly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detection</a:t>
            </a:r>
            <a:endParaRPr sz="1400">
              <a:latin typeface="Tahoma"/>
              <a:cs typeface="Tahoma"/>
            </a:endParaRPr>
          </a:p>
          <a:p>
            <a:pPr lvl="1" marL="525780" indent="-144145">
              <a:lnSpc>
                <a:spcPct val="100000"/>
              </a:lnSpc>
              <a:spcBef>
                <a:spcPts val="335"/>
              </a:spcBef>
              <a:buChar char="•"/>
              <a:tabLst>
                <a:tab pos="526415" algn="l"/>
              </a:tabLst>
            </a:pPr>
            <a:r>
              <a:rPr dirty="0" sz="1400">
                <a:latin typeface="Tahoma"/>
                <a:cs typeface="Tahoma"/>
              </a:rPr>
              <a:t>Can </a:t>
            </a:r>
            <a:r>
              <a:rPr dirty="0" sz="1400" spc="-5">
                <a:latin typeface="Tahoma"/>
                <a:cs typeface="Tahoma"/>
              </a:rPr>
              <a:t>do inference: P(E1|E2) </a:t>
            </a:r>
            <a:r>
              <a:rPr dirty="0" sz="800" spc="-5">
                <a:latin typeface="Tahoma"/>
                <a:cs typeface="Tahoma"/>
              </a:rPr>
              <a:t>Automatic Doctor / Help Desk</a:t>
            </a:r>
            <a:r>
              <a:rPr dirty="0" sz="800" spc="7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etc</a:t>
            </a:r>
            <a:endParaRPr sz="800">
              <a:latin typeface="Tahoma"/>
              <a:cs typeface="Tahoma"/>
            </a:endParaRPr>
          </a:p>
          <a:p>
            <a:pPr lvl="1" marL="525780" indent="-144145">
              <a:lnSpc>
                <a:spcPct val="100000"/>
              </a:lnSpc>
              <a:spcBef>
                <a:spcPts val="345"/>
              </a:spcBef>
              <a:buChar char="•"/>
              <a:tabLst>
                <a:tab pos="526415" algn="l"/>
              </a:tabLst>
            </a:pPr>
            <a:r>
              <a:rPr dirty="0" sz="1400" spc="-5">
                <a:latin typeface="Tahoma"/>
                <a:cs typeface="Tahoma"/>
              </a:rPr>
              <a:t>Ingredient for Bayes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Classifiers</a:t>
            </a:r>
            <a:endParaRPr sz="1400">
              <a:latin typeface="Tahoma"/>
              <a:cs typeface="Tahoma"/>
            </a:endParaRPr>
          </a:p>
          <a:p>
            <a:pPr algn="ctr" marR="15875">
              <a:lnSpc>
                <a:spcPct val="100000"/>
              </a:lnSpc>
              <a:spcBef>
                <a:spcPts val="1285"/>
              </a:spcBef>
              <a:tabLst>
                <a:tab pos="4304030" algn="l"/>
              </a:tabLst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</a:t>
            </a:r>
            <a:r>
              <a:rPr dirty="0" sz="450" spc="2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1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1939" y="1500630"/>
            <a:ext cx="205041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Bayes</a:t>
            </a:r>
            <a:r>
              <a:rPr dirty="0" spc="-75"/>
              <a:t> </a:t>
            </a:r>
            <a:r>
              <a:rPr dirty="0" spc="-5"/>
              <a:t>Classifiers</a:t>
            </a:r>
          </a:p>
        </p:txBody>
      </p:sp>
      <p:sp>
        <p:nvSpPr>
          <p:cNvPr id="5" name="object 5"/>
          <p:cNvSpPr/>
          <p:nvPr/>
        </p:nvSpPr>
        <p:spPr>
          <a:xfrm>
            <a:off x="3534155" y="2611373"/>
            <a:ext cx="590550" cy="200025"/>
          </a:xfrm>
          <a:custGeom>
            <a:avLst/>
            <a:gdLst/>
            <a:ahLst/>
            <a:cxnLst/>
            <a:rect l="l" t="t" r="r" b="b"/>
            <a:pathLst>
              <a:path w="590550" h="200025">
                <a:moveTo>
                  <a:pt x="0" y="199644"/>
                </a:moveTo>
                <a:lnTo>
                  <a:pt x="590550" y="199644"/>
                </a:lnTo>
                <a:lnTo>
                  <a:pt x="590550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33394" y="2611373"/>
            <a:ext cx="590550" cy="2000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Classifier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2261" y="2606287"/>
            <a:ext cx="1022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367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Prediction of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categorical</a:t>
            </a:r>
            <a:r>
              <a:rPr dirty="0" sz="1000" spc="-7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output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20" y="1919731"/>
            <a:ext cx="4017645" cy="78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formidable and sworn enemy of </a:t>
            </a:r>
            <a:r>
              <a:rPr dirty="0" sz="1600">
                <a:latin typeface="Tahoma"/>
                <a:cs typeface="Tahoma"/>
              </a:rPr>
              <a:t>decision  trees</a:t>
            </a:r>
            <a:endParaRPr sz="1600">
              <a:latin typeface="Tahoma"/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965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9816" y="2682487"/>
            <a:ext cx="5568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Attributes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8366" y="2539745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4" y="19811"/>
                </a:lnTo>
                <a:lnTo>
                  <a:pt x="599694" y="19811"/>
                </a:lnTo>
                <a:lnTo>
                  <a:pt x="600456" y="19050"/>
                </a:lnTo>
                <a:lnTo>
                  <a:pt x="599694" y="18287"/>
                </a:lnTo>
                <a:lnTo>
                  <a:pt x="630173" y="18287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761" y="19811"/>
                </a:lnTo>
                <a:lnTo>
                  <a:pt x="593597" y="19811"/>
                </a:lnTo>
                <a:lnTo>
                  <a:pt x="593597" y="18287"/>
                </a:lnTo>
                <a:close/>
              </a:path>
              <a:path w="631825" h="38100">
                <a:moveTo>
                  <a:pt x="630173" y="18287"/>
                </a:moveTo>
                <a:lnTo>
                  <a:pt x="599694" y="18287"/>
                </a:lnTo>
                <a:lnTo>
                  <a:pt x="600456" y="19050"/>
                </a:lnTo>
                <a:lnTo>
                  <a:pt x="599694" y="19811"/>
                </a:lnTo>
                <a:lnTo>
                  <a:pt x="630174" y="19811"/>
                </a:lnTo>
                <a:lnTo>
                  <a:pt x="631697" y="19050"/>
                </a:lnTo>
                <a:lnTo>
                  <a:pt x="630173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8366" y="2615945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4" y="19811"/>
                </a:lnTo>
                <a:lnTo>
                  <a:pt x="599694" y="19811"/>
                </a:lnTo>
                <a:lnTo>
                  <a:pt x="600456" y="19050"/>
                </a:lnTo>
                <a:lnTo>
                  <a:pt x="599694" y="18287"/>
                </a:lnTo>
                <a:lnTo>
                  <a:pt x="630173" y="18287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761" y="19811"/>
                </a:lnTo>
                <a:lnTo>
                  <a:pt x="593597" y="19811"/>
                </a:lnTo>
                <a:lnTo>
                  <a:pt x="593597" y="18287"/>
                </a:lnTo>
                <a:close/>
              </a:path>
              <a:path w="631825" h="38100">
                <a:moveTo>
                  <a:pt x="630173" y="18287"/>
                </a:moveTo>
                <a:lnTo>
                  <a:pt x="599694" y="18287"/>
                </a:lnTo>
                <a:lnTo>
                  <a:pt x="600456" y="19050"/>
                </a:lnTo>
                <a:lnTo>
                  <a:pt x="599694" y="19811"/>
                </a:lnTo>
                <a:lnTo>
                  <a:pt x="630174" y="19811"/>
                </a:lnTo>
                <a:lnTo>
                  <a:pt x="631697" y="19050"/>
                </a:lnTo>
                <a:lnTo>
                  <a:pt x="630173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28366" y="2692145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4" y="19811"/>
                </a:lnTo>
                <a:lnTo>
                  <a:pt x="599694" y="19811"/>
                </a:lnTo>
                <a:lnTo>
                  <a:pt x="600456" y="19050"/>
                </a:lnTo>
                <a:lnTo>
                  <a:pt x="599694" y="18287"/>
                </a:lnTo>
                <a:lnTo>
                  <a:pt x="630173" y="18287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761" y="19811"/>
                </a:lnTo>
                <a:lnTo>
                  <a:pt x="593597" y="19811"/>
                </a:lnTo>
                <a:lnTo>
                  <a:pt x="593597" y="18287"/>
                </a:lnTo>
                <a:close/>
              </a:path>
              <a:path w="631825" h="38100">
                <a:moveTo>
                  <a:pt x="630173" y="18287"/>
                </a:moveTo>
                <a:lnTo>
                  <a:pt x="599694" y="18287"/>
                </a:lnTo>
                <a:lnTo>
                  <a:pt x="600456" y="19050"/>
                </a:lnTo>
                <a:lnTo>
                  <a:pt x="599694" y="19811"/>
                </a:lnTo>
                <a:lnTo>
                  <a:pt x="630174" y="19811"/>
                </a:lnTo>
                <a:lnTo>
                  <a:pt x="631697" y="19050"/>
                </a:lnTo>
                <a:lnTo>
                  <a:pt x="630173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28366" y="2768345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4" y="19811"/>
                </a:lnTo>
                <a:lnTo>
                  <a:pt x="599694" y="19811"/>
                </a:lnTo>
                <a:lnTo>
                  <a:pt x="600456" y="19050"/>
                </a:lnTo>
                <a:lnTo>
                  <a:pt x="599694" y="18287"/>
                </a:lnTo>
                <a:lnTo>
                  <a:pt x="630173" y="18287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761" y="19811"/>
                </a:lnTo>
                <a:lnTo>
                  <a:pt x="593597" y="19811"/>
                </a:lnTo>
                <a:lnTo>
                  <a:pt x="593597" y="18287"/>
                </a:lnTo>
                <a:close/>
              </a:path>
              <a:path w="631825" h="38100">
                <a:moveTo>
                  <a:pt x="630173" y="18287"/>
                </a:moveTo>
                <a:lnTo>
                  <a:pt x="599694" y="18287"/>
                </a:lnTo>
                <a:lnTo>
                  <a:pt x="600456" y="19050"/>
                </a:lnTo>
                <a:lnTo>
                  <a:pt x="599694" y="19811"/>
                </a:lnTo>
                <a:lnTo>
                  <a:pt x="630174" y="19811"/>
                </a:lnTo>
                <a:lnTo>
                  <a:pt x="631697" y="19050"/>
                </a:lnTo>
                <a:lnTo>
                  <a:pt x="630173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28366" y="2844545"/>
            <a:ext cx="631825" cy="38100"/>
          </a:xfrm>
          <a:custGeom>
            <a:avLst/>
            <a:gdLst/>
            <a:ahLst/>
            <a:cxnLst/>
            <a:rect l="l" t="t" r="r" b="b"/>
            <a:pathLst>
              <a:path w="631825" h="38100">
                <a:moveTo>
                  <a:pt x="593597" y="0"/>
                </a:moveTo>
                <a:lnTo>
                  <a:pt x="593597" y="38100"/>
                </a:lnTo>
                <a:lnTo>
                  <a:pt x="630174" y="19811"/>
                </a:lnTo>
                <a:lnTo>
                  <a:pt x="599694" y="19811"/>
                </a:lnTo>
                <a:lnTo>
                  <a:pt x="600456" y="19050"/>
                </a:lnTo>
                <a:lnTo>
                  <a:pt x="599694" y="18287"/>
                </a:lnTo>
                <a:lnTo>
                  <a:pt x="630173" y="18287"/>
                </a:lnTo>
                <a:lnTo>
                  <a:pt x="593597" y="0"/>
                </a:lnTo>
                <a:close/>
              </a:path>
              <a:path w="631825" h="38100">
                <a:moveTo>
                  <a:pt x="593597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761" y="19811"/>
                </a:lnTo>
                <a:lnTo>
                  <a:pt x="593597" y="19811"/>
                </a:lnTo>
                <a:lnTo>
                  <a:pt x="593597" y="18287"/>
                </a:lnTo>
                <a:close/>
              </a:path>
              <a:path w="631825" h="38100">
                <a:moveTo>
                  <a:pt x="630173" y="18287"/>
                </a:moveTo>
                <a:lnTo>
                  <a:pt x="599694" y="18287"/>
                </a:lnTo>
                <a:lnTo>
                  <a:pt x="600456" y="19050"/>
                </a:lnTo>
                <a:lnTo>
                  <a:pt x="599694" y="19811"/>
                </a:lnTo>
                <a:lnTo>
                  <a:pt x="630174" y="19811"/>
                </a:lnTo>
                <a:lnTo>
                  <a:pt x="631697" y="19050"/>
                </a:lnTo>
                <a:lnTo>
                  <a:pt x="630173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0415" y="2692145"/>
            <a:ext cx="499109" cy="38100"/>
          </a:xfrm>
          <a:custGeom>
            <a:avLst/>
            <a:gdLst/>
            <a:ahLst/>
            <a:cxnLst/>
            <a:rect l="l" t="t" r="r" b="b"/>
            <a:pathLst>
              <a:path w="499110" h="38100">
                <a:moveTo>
                  <a:pt x="461010" y="0"/>
                </a:moveTo>
                <a:lnTo>
                  <a:pt x="461010" y="38100"/>
                </a:lnTo>
                <a:lnTo>
                  <a:pt x="497586" y="19811"/>
                </a:lnTo>
                <a:lnTo>
                  <a:pt x="467106" y="19811"/>
                </a:lnTo>
                <a:lnTo>
                  <a:pt x="467868" y="19050"/>
                </a:lnTo>
                <a:lnTo>
                  <a:pt x="467106" y="18287"/>
                </a:lnTo>
                <a:lnTo>
                  <a:pt x="497585" y="18287"/>
                </a:lnTo>
                <a:lnTo>
                  <a:pt x="461010" y="0"/>
                </a:lnTo>
                <a:close/>
              </a:path>
              <a:path w="499110" h="38100">
                <a:moveTo>
                  <a:pt x="461010" y="18287"/>
                </a:moveTo>
                <a:lnTo>
                  <a:pt x="762" y="18287"/>
                </a:lnTo>
                <a:lnTo>
                  <a:pt x="0" y="19050"/>
                </a:lnTo>
                <a:lnTo>
                  <a:pt x="762" y="19811"/>
                </a:lnTo>
                <a:lnTo>
                  <a:pt x="461010" y="19811"/>
                </a:lnTo>
                <a:lnTo>
                  <a:pt x="461010" y="18287"/>
                </a:lnTo>
                <a:close/>
              </a:path>
              <a:path w="499110" h="38100">
                <a:moveTo>
                  <a:pt x="497585" y="18287"/>
                </a:moveTo>
                <a:lnTo>
                  <a:pt x="467106" y="18287"/>
                </a:lnTo>
                <a:lnTo>
                  <a:pt x="467868" y="19050"/>
                </a:lnTo>
                <a:lnTo>
                  <a:pt x="467106" y="19811"/>
                </a:lnTo>
                <a:lnTo>
                  <a:pt x="497586" y="19811"/>
                </a:lnTo>
                <a:lnTo>
                  <a:pt x="499110" y="19050"/>
                </a:lnTo>
                <a:lnTo>
                  <a:pt x="497585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95144" y="3211067"/>
            <a:ext cx="858519" cy="829310"/>
          </a:xfrm>
          <a:custGeom>
            <a:avLst/>
            <a:gdLst/>
            <a:ahLst/>
            <a:cxnLst/>
            <a:rect l="l" t="t" r="r" b="b"/>
            <a:pathLst>
              <a:path w="858519" h="829310">
                <a:moveTo>
                  <a:pt x="152400" y="0"/>
                </a:moveTo>
                <a:lnTo>
                  <a:pt x="0" y="668273"/>
                </a:lnTo>
                <a:lnTo>
                  <a:pt x="705612" y="829055"/>
                </a:lnTo>
                <a:lnTo>
                  <a:pt x="858012" y="160781"/>
                </a:lnTo>
                <a:lnTo>
                  <a:pt x="15240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95144" y="3211067"/>
            <a:ext cx="858519" cy="829310"/>
          </a:xfrm>
          <a:custGeom>
            <a:avLst/>
            <a:gdLst/>
            <a:ahLst/>
            <a:cxnLst/>
            <a:rect l="l" t="t" r="r" b="b"/>
            <a:pathLst>
              <a:path w="858519" h="829310">
                <a:moveTo>
                  <a:pt x="152400" y="0"/>
                </a:moveTo>
                <a:lnTo>
                  <a:pt x="0" y="668273"/>
                </a:lnTo>
                <a:lnTo>
                  <a:pt x="705612" y="829055"/>
                </a:lnTo>
                <a:lnTo>
                  <a:pt x="858012" y="160781"/>
                </a:lnTo>
                <a:lnTo>
                  <a:pt x="152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45435" y="3920490"/>
            <a:ext cx="624205" cy="323850"/>
          </a:xfrm>
          <a:custGeom>
            <a:avLst/>
            <a:gdLst/>
            <a:ahLst/>
            <a:cxnLst/>
            <a:rect l="l" t="t" r="r" b="b"/>
            <a:pathLst>
              <a:path w="624205" h="323850">
                <a:moveTo>
                  <a:pt x="128777" y="0"/>
                </a:moveTo>
                <a:lnTo>
                  <a:pt x="0" y="323850"/>
                </a:lnTo>
                <a:lnTo>
                  <a:pt x="624077" y="321563"/>
                </a:lnTo>
                <a:lnTo>
                  <a:pt x="252221" y="181356"/>
                </a:lnTo>
                <a:lnTo>
                  <a:pt x="245363" y="28956"/>
                </a:lnTo>
                <a:lnTo>
                  <a:pt x="12877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45435" y="3920490"/>
            <a:ext cx="624205" cy="323850"/>
          </a:xfrm>
          <a:custGeom>
            <a:avLst/>
            <a:gdLst/>
            <a:ahLst/>
            <a:cxnLst/>
            <a:rect l="l" t="t" r="r" b="b"/>
            <a:pathLst>
              <a:path w="624205" h="323850">
                <a:moveTo>
                  <a:pt x="128777" y="0"/>
                </a:moveTo>
                <a:lnTo>
                  <a:pt x="0" y="323850"/>
                </a:lnTo>
                <a:lnTo>
                  <a:pt x="624077" y="321563"/>
                </a:lnTo>
                <a:lnTo>
                  <a:pt x="252221" y="181356"/>
                </a:lnTo>
                <a:lnTo>
                  <a:pt x="245363" y="28956"/>
                </a:lnTo>
                <a:lnTo>
                  <a:pt x="12877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04694" y="3661409"/>
            <a:ext cx="584200" cy="188595"/>
          </a:xfrm>
          <a:custGeom>
            <a:avLst/>
            <a:gdLst/>
            <a:ahLst/>
            <a:cxnLst/>
            <a:rect l="l" t="t" r="r" b="b"/>
            <a:pathLst>
              <a:path w="584200" h="188595">
                <a:moveTo>
                  <a:pt x="583692" y="0"/>
                </a:moveTo>
                <a:lnTo>
                  <a:pt x="0" y="156972"/>
                </a:lnTo>
                <a:lnTo>
                  <a:pt x="538733" y="188213"/>
                </a:lnTo>
                <a:lnTo>
                  <a:pt x="583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04694" y="3661409"/>
            <a:ext cx="584200" cy="188595"/>
          </a:xfrm>
          <a:custGeom>
            <a:avLst/>
            <a:gdLst/>
            <a:ahLst/>
            <a:cxnLst/>
            <a:rect l="l" t="t" r="r" b="b"/>
            <a:pathLst>
              <a:path w="584200" h="188595">
                <a:moveTo>
                  <a:pt x="583692" y="0"/>
                </a:moveTo>
                <a:lnTo>
                  <a:pt x="0" y="156972"/>
                </a:lnTo>
                <a:lnTo>
                  <a:pt x="538733" y="188213"/>
                </a:lnTo>
                <a:lnTo>
                  <a:pt x="58369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71750" y="3689603"/>
            <a:ext cx="469900" cy="160020"/>
          </a:xfrm>
          <a:custGeom>
            <a:avLst/>
            <a:gdLst/>
            <a:ahLst/>
            <a:cxnLst/>
            <a:rect l="l" t="t" r="r" b="b"/>
            <a:pathLst>
              <a:path w="469900" h="160020">
                <a:moveTo>
                  <a:pt x="469392" y="160020"/>
                </a:moveTo>
                <a:lnTo>
                  <a:pt x="406907" y="0"/>
                </a:lnTo>
                <a:lnTo>
                  <a:pt x="366522" y="152400"/>
                </a:lnTo>
                <a:lnTo>
                  <a:pt x="321563" y="19050"/>
                </a:lnTo>
                <a:lnTo>
                  <a:pt x="275844" y="147828"/>
                </a:lnTo>
                <a:lnTo>
                  <a:pt x="240792" y="48006"/>
                </a:lnTo>
                <a:lnTo>
                  <a:pt x="199644" y="145542"/>
                </a:lnTo>
                <a:lnTo>
                  <a:pt x="166877" y="62484"/>
                </a:lnTo>
                <a:lnTo>
                  <a:pt x="133350" y="140970"/>
                </a:lnTo>
                <a:lnTo>
                  <a:pt x="92963" y="86106"/>
                </a:lnTo>
                <a:lnTo>
                  <a:pt x="76200" y="138684"/>
                </a:lnTo>
                <a:lnTo>
                  <a:pt x="44957" y="100584"/>
                </a:lnTo>
                <a:lnTo>
                  <a:pt x="31242" y="133350"/>
                </a:lnTo>
                <a:lnTo>
                  <a:pt x="14477" y="105156"/>
                </a:lnTo>
                <a:lnTo>
                  <a:pt x="0" y="133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4420" y="3332988"/>
            <a:ext cx="265207" cy="240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51938" y="3452114"/>
            <a:ext cx="1733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DT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62221" y="3172967"/>
            <a:ext cx="858519" cy="829310"/>
          </a:xfrm>
          <a:custGeom>
            <a:avLst/>
            <a:gdLst/>
            <a:ahLst/>
            <a:cxnLst/>
            <a:rect l="l" t="t" r="r" b="b"/>
            <a:pathLst>
              <a:path w="858520" h="829310">
                <a:moveTo>
                  <a:pt x="705612" y="0"/>
                </a:moveTo>
                <a:lnTo>
                  <a:pt x="0" y="160781"/>
                </a:lnTo>
                <a:lnTo>
                  <a:pt x="152400" y="829055"/>
                </a:lnTo>
                <a:lnTo>
                  <a:pt x="858012" y="668273"/>
                </a:lnTo>
                <a:lnTo>
                  <a:pt x="705612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2221" y="3172967"/>
            <a:ext cx="858519" cy="829310"/>
          </a:xfrm>
          <a:custGeom>
            <a:avLst/>
            <a:gdLst/>
            <a:ahLst/>
            <a:cxnLst/>
            <a:rect l="l" t="t" r="r" b="b"/>
            <a:pathLst>
              <a:path w="858520" h="829310">
                <a:moveTo>
                  <a:pt x="705612" y="0"/>
                </a:moveTo>
                <a:lnTo>
                  <a:pt x="858012" y="668273"/>
                </a:lnTo>
                <a:lnTo>
                  <a:pt x="152400" y="829055"/>
                </a:lnTo>
                <a:lnTo>
                  <a:pt x="0" y="160781"/>
                </a:lnTo>
                <a:lnTo>
                  <a:pt x="70561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45864" y="3882390"/>
            <a:ext cx="624205" cy="323850"/>
          </a:xfrm>
          <a:custGeom>
            <a:avLst/>
            <a:gdLst/>
            <a:ahLst/>
            <a:cxnLst/>
            <a:rect l="l" t="t" r="r" b="b"/>
            <a:pathLst>
              <a:path w="624204" h="323850">
                <a:moveTo>
                  <a:pt x="495300" y="0"/>
                </a:moveTo>
                <a:lnTo>
                  <a:pt x="378713" y="28956"/>
                </a:lnTo>
                <a:lnTo>
                  <a:pt x="371094" y="181356"/>
                </a:lnTo>
                <a:lnTo>
                  <a:pt x="0" y="321563"/>
                </a:lnTo>
                <a:lnTo>
                  <a:pt x="624077" y="323850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45864" y="3882390"/>
            <a:ext cx="624205" cy="323850"/>
          </a:xfrm>
          <a:custGeom>
            <a:avLst/>
            <a:gdLst/>
            <a:ahLst/>
            <a:cxnLst/>
            <a:rect l="l" t="t" r="r" b="b"/>
            <a:pathLst>
              <a:path w="624204" h="323850">
                <a:moveTo>
                  <a:pt x="495300" y="0"/>
                </a:moveTo>
                <a:lnTo>
                  <a:pt x="624077" y="323850"/>
                </a:lnTo>
                <a:lnTo>
                  <a:pt x="0" y="321563"/>
                </a:lnTo>
                <a:lnTo>
                  <a:pt x="371094" y="181356"/>
                </a:lnTo>
                <a:lnTo>
                  <a:pt x="378713" y="2895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26991" y="3623309"/>
            <a:ext cx="582930" cy="188595"/>
          </a:xfrm>
          <a:custGeom>
            <a:avLst/>
            <a:gdLst/>
            <a:ahLst/>
            <a:cxnLst/>
            <a:rect l="l" t="t" r="r" b="b"/>
            <a:pathLst>
              <a:path w="582929" h="188595">
                <a:moveTo>
                  <a:pt x="0" y="0"/>
                </a:moveTo>
                <a:lnTo>
                  <a:pt x="44958" y="188213"/>
                </a:lnTo>
                <a:lnTo>
                  <a:pt x="582930" y="156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26991" y="3623309"/>
            <a:ext cx="582930" cy="188595"/>
          </a:xfrm>
          <a:custGeom>
            <a:avLst/>
            <a:gdLst/>
            <a:ahLst/>
            <a:cxnLst/>
            <a:rect l="l" t="t" r="r" b="b"/>
            <a:pathLst>
              <a:path w="582929" h="188595">
                <a:moveTo>
                  <a:pt x="0" y="0"/>
                </a:moveTo>
                <a:lnTo>
                  <a:pt x="582930" y="156972"/>
                </a:lnTo>
                <a:lnTo>
                  <a:pt x="44958" y="18821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74235" y="3651503"/>
            <a:ext cx="469900" cy="160020"/>
          </a:xfrm>
          <a:custGeom>
            <a:avLst/>
            <a:gdLst/>
            <a:ahLst/>
            <a:cxnLst/>
            <a:rect l="l" t="t" r="r" b="b"/>
            <a:pathLst>
              <a:path w="469900" h="160020">
                <a:moveTo>
                  <a:pt x="0" y="160020"/>
                </a:moveTo>
                <a:lnTo>
                  <a:pt x="61722" y="0"/>
                </a:lnTo>
                <a:lnTo>
                  <a:pt x="102108" y="152400"/>
                </a:lnTo>
                <a:lnTo>
                  <a:pt x="147827" y="19050"/>
                </a:lnTo>
                <a:lnTo>
                  <a:pt x="192786" y="147828"/>
                </a:lnTo>
                <a:lnTo>
                  <a:pt x="228600" y="48006"/>
                </a:lnTo>
                <a:lnTo>
                  <a:pt x="268986" y="145542"/>
                </a:lnTo>
                <a:lnTo>
                  <a:pt x="302513" y="62484"/>
                </a:lnTo>
                <a:lnTo>
                  <a:pt x="336041" y="140970"/>
                </a:lnTo>
                <a:lnTo>
                  <a:pt x="376427" y="86106"/>
                </a:lnTo>
                <a:lnTo>
                  <a:pt x="393191" y="138684"/>
                </a:lnTo>
                <a:lnTo>
                  <a:pt x="423672" y="100584"/>
                </a:lnTo>
                <a:lnTo>
                  <a:pt x="438150" y="133350"/>
                </a:lnTo>
                <a:lnTo>
                  <a:pt x="454913" y="105156"/>
                </a:lnTo>
                <a:lnTo>
                  <a:pt x="469391" y="133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95750" y="3294888"/>
            <a:ext cx="265207" cy="240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503420" y="3444494"/>
            <a:ext cx="163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BC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34816" y="5555995"/>
            <a:ext cx="3870960" cy="1412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How to build a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  <a:p>
            <a:pPr marL="196850" indent="-172085">
              <a:lnSpc>
                <a:spcPts val="1115"/>
              </a:lnSpc>
              <a:spcBef>
                <a:spcPts val="20"/>
              </a:spcBef>
              <a:buChar char="•"/>
              <a:tabLst>
                <a:tab pos="197485" algn="l"/>
              </a:tabLst>
            </a:pPr>
            <a:r>
              <a:rPr dirty="0" sz="900" spc="-5">
                <a:latin typeface="Tahoma"/>
                <a:cs typeface="Tahoma"/>
              </a:rPr>
              <a:t>Assume you want to predict output </a:t>
            </a:r>
            <a:r>
              <a:rPr dirty="0" sz="950" spc="-30" i="1">
                <a:latin typeface="Tahoma"/>
                <a:cs typeface="Tahoma"/>
              </a:rPr>
              <a:t>Y </a:t>
            </a:r>
            <a:r>
              <a:rPr dirty="0" sz="900" spc="-5">
                <a:latin typeface="Tahoma"/>
                <a:cs typeface="Tahoma"/>
              </a:rPr>
              <a:t>which has arity </a:t>
            </a:r>
            <a:r>
              <a:rPr dirty="0" sz="950" spc="-20" i="1">
                <a:latin typeface="Tahoma"/>
                <a:cs typeface="Tahoma"/>
              </a:rPr>
              <a:t>n</a:t>
            </a:r>
            <a:r>
              <a:rPr dirty="0" baseline="-23148" sz="900" spc="-30" i="1">
                <a:latin typeface="Tahoma"/>
                <a:cs typeface="Tahoma"/>
              </a:rPr>
              <a:t>Y </a:t>
            </a:r>
            <a:r>
              <a:rPr dirty="0" sz="900" spc="-5">
                <a:latin typeface="Tahoma"/>
                <a:cs typeface="Tahoma"/>
              </a:rPr>
              <a:t>and</a:t>
            </a:r>
            <a:r>
              <a:rPr dirty="0" sz="900" spc="114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 marL="196850">
              <a:lnSpc>
                <a:spcPts val="1115"/>
              </a:lnSpc>
            </a:pPr>
            <a:r>
              <a:rPr dirty="0" sz="950" spc="-10" i="1">
                <a:latin typeface="Tahoma"/>
                <a:cs typeface="Tahoma"/>
              </a:rPr>
              <a:t>v</a:t>
            </a:r>
            <a:r>
              <a:rPr dirty="0" baseline="-23148" sz="900" spc="-15" i="1">
                <a:latin typeface="Tahoma"/>
                <a:cs typeface="Tahoma"/>
              </a:rPr>
              <a:t>1</a:t>
            </a:r>
            <a:r>
              <a:rPr dirty="0" sz="900" spc="-10">
                <a:latin typeface="Tahoma"/>
                <a:cs typeface="Tahoma"/>
              </a:rPr>
              <a:t>, </a:t>
            </a:r>
            <a:r>
              <a:rPr dirty="0" sz="950" spc="-10" i="1">
                <a:latin typeface="Tahoma"/>
                <a:cs typeface="Tahoma"/>
              </a:rPr>
              <a:t>v</a:t>
            </a:r>
            <a:r>
              <a:rPr dirty="0" baseline="-23148" sz="900" spc="-15" i="1">
                <a:latin typeface="Tahoma"/>
                <a:cs typeface="Tahoma"/>
              </a:rPr>
              <a:t>2</a:t>
            </a:r>
            <a:r>
              <a:rPr dirty="0" sz="900" spc="-10">
                <a:latin typeface="Tahoma"/>
                <a:cs typeface="Tahoma"/>
              </a:rPr>
              <a:t>, </a:t>
            </a:r>
            <a:r>
              <a:rPr dirty="0" sz="900" spc="-5">
                <a:latin typeface="Tahoma"/>
                <a:cs typeface="Tahoma"/>
              </a:rPr>
              <a:t>…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50" spc="-10" i="1">
                <a:latin typeface="Tahoma"/>
                <a:cs typeface="Tahoma"/>
              </a:rPr>
              <a:t>v</a:t>
            </a:r>
            <a:r>
              <a:rPr dirty="0" baseline="-23148" sz="900" spc="-15" i="1">
                <a:latin typeface="Tahoma"/>
                <a:cs typeface="Tahoma"/>
              </a:rPr>
              <a:t>ny</a:t>
            </a:r>
            <a:r>
              <a:rPr dirty="0" sz="900" spc="-1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155"/>
              </a:spcBef>
              <a:buChar char="•"/>
              <a:tabLst>
                <a:tab pos="197485" algn="l"/>
              </a:tabLst>
            </a:pPr>
            <a:r>
              <a:rPr dirty="0" sz="900" spc="-5">
                <a:latin typeface="Tahoma"/>
                <a:cs typeface="Tahoma"/>
              </a:rPr>
              <a:t>Assume there are </a:t>
            </a:r>
            <a:r>
              <a:rPr dirty="0" sz="950" spc="-45" i="1">
                <a:latin typeface="Tahoma"/>
                <a:cs typeface="Tahoma"/>
              </a:rPr>
              <a:t>m </a:t>
            </a:r>
            <a:r>
              <a:rPr dirty="0" sz="900" spc="-5">
                <a:latin typeface="Tahoma"/>
                <a:cs typeface="Tahoma"/>
              </a:rPr>
              <a:t>input attributes called </a:t>
            </a:r>
            <a:r>
              <a:rPr dirty="0" sz="950" spc="-10" i="1">
                <a:latin typeface="Tahoma"/>
                <a:cs typeface="Tahoma"/>
              </a:rPr>
              <a:t>X</a:t>
            </a:r>
            <a:r>
              <a:rPr dirty="0" baseline="-23148" sz="900" spc="-15" i="1">
                <a:latin typeface="Tahoma"/>
                <a:cs typeface="Tahoma"/>
              </a:rPr>
              <a:t>1</a:t>
            </a:r>
            <a:r>
              <a:rPr dirty="0" sz="900" spc="-10">
                <a:latin typeface="Tahoma"/>
                <a:cs typeface="Tahoma"/>
              </a:rPr>
              <a:t>, </a:t>
            </a:r>
            <a:r>
              <a:rPr dirty="0" sz="950" spc="-15" i="1">
                <a:latin typeface="Tahoma"/>
                <a:cs typeface="Tahoma"/>
              </a:rPr>
              <a:t>X</a:t>
            </a:r>
            <a:r>
              <a:rPr dirty="0" baseline="-23148" sz="900" spc="-22" i="1">
                <a:latin typeface="Tahoma"/>
                <a:cs typeface="Tahoma"/>
              </a:rPr>
              <a:t>2</a:t>
            </a:r>
            <a:r>
              <a:rPr dirty="0" sz="900" spc="-15">
                <a:latin typeface="Tahoma"/>
                <a:cs typeface="Tahoma"/>
              </a:rPr>
              <a:t>, </a:t>
            </a:r>
            <a:r>
              <a:rPr dirty="0" sz="900" spc="-5">
                <a:latin typeface="Tahoma"/>
                <a:cs typeface="Tahoma"/>
              </a:rPr>
              <a:t>…</a:t>
            </a:r>
            <a:r>
              <a:rPr dirty="0" sz="900" spc="9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X</a:t>
            </a:r>
            <a:r>
              <a:rPr dirty="0" baseline="-23148" sz="900" spc="-7" i="1">
                <a:latin typeface="Tahoma"/>
                <a:cs typeface="Tahoma"/>
              </a:rPr>
              <a:t>m</a:t>
            </a:r>
            <a:endParaRPr baseline="-23148" sz="9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160"/>
              </a:spcBef>
              <a:buChar char="•"/>
              <a:tabLst>
                <a:tab pos="197485" algn="l"/>
              </a:tabLst>
            </a:pPr>
            <a:r>
              <a:rPr dirty="0" sz="900" spc="-5">
                <a:latin typeface="Tahoma"/>
                <a:cs typeface="Tahoma"/>
              </a:rPr>
              <a:t>Break </a:t>
            </a:r>
            <a:r>
              <a:rPr dirty="0" sz="900">
                <a:latin typeface="Tahoma"/>
                <a:cs typeface="Tahoma"/>
              </a:rPr>
              <a:t>dataset </a:t>
            </a:r>
            <a:r>
              <a:rPr dirty="0" sz="900" spc="-5">
                <a:latin typeface="Tahoma"/>
                <a:cs typeface="Tahoma"/>
              </a:rPr>
              <a:t>into </a:t>
            </a:r>
            <a:r>
              <a:rPr dirty="0" sz="950" spc="-20" i="1">
                <a:latin typeface="Tahoma"/>
                <a:cs typeface="Tahoma"/>
              </a:rPr>
              <a:t>n</a:t>
            </a:r>
            <a:r>
              <a:rPr dirty="0" baseline="-23148" sz="900" spc="-30" i="1">
                <a:latin typeface="Tahoma"/>
                <a:cs typeface="Tahoma"/>
              </a:rPr>
              <a:t>Y </a:t>
            </a:r>
            <a:r>
              <a:rPr dirty="0" sz="900" spc="-5">
                <a:latin typeface="Tahoma"/>
                <a:cs typeface="Tahoma"/>
              </a:rPr>
              <a:t>smaller datasets called </a:t>
            </a:r>
            <a:r>
              <a:rPr dirty="0" sz="950" spc="-20" i="1">
                <a:latin typeface="Tahoma"/>
                <a:cs typeface="Tahoma"/>
              </a:rPr>
              <a:t>DS</a:t>
            </a:r>
            <a:r>
              <a:rPr dirty="0" baseline="-23148" sz="900" spc="-30" i="1">
                <a:latin typeface="Tahoma"/>
                <a:cs typeface="Tahoma"/>
              </a:rPr>
              <a:t>1</a:t>
            </a:r>
            <a:r>
              <a:rPr dirty="0" sz="900" spc="-20">
                <a:latin typeface="Tahoma"/>
                <a:cs typeface="Tahoma"/>
              </a:rPr>
              <a:t>, </a:t>
            </a:r>
            <a:r>
              <a:rPr dirty="0" sz="950" spc="-20" i="1">
                <a:latin typeface="Tahoma"/>
                <a:cs typeface="Tahoma"/>
              </a:rPr>
              <a:t>DS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r>
              <a:rPr dirty="0" sz="900" spc="-20">
                <a:latin typeface="Tahoma"/>
                <a:cs typeface="Tahoma"/>
              </a:rPr>
              <a:t>, </a:t>
            </a:r>
            <a:r>
              <a:rPr dirty="0" sz="900" spc="-5">
                <a:latin typeface="Tahoma"/>
                <a:cs typeface="Tahoma"/>
              </a:rPr>
              <a:t>…</a:t>
            </a:r>
            <a:r>
              <a:rPr dirty="0" sz="900" spc="114">
                <a:latin typeface="Tahoma"/>
                <a:cs typeface="Tahoma"/>
              </a:rPr>
              <a:t> </a:t>
            </a:r>
            <a:r>
              <a:rPr dirty="0" sz="950" spc="-15" i="1">
                <a:latin typeface="Tahoma"/>
                <a:cs typeface="Tahoma"/>
              </a:rPr>
              <a:t>DS</a:t>
            </a:r>
            <a:r>
              <a:rPr dirty="0" baseline="-23148" sz="900" spc="-22" i="1">
                <a:latin typeface="Tahoma"/>
                <a:cs typeface="Tahoma"/>
              </a:rPr>
              <a:t>ny</a:t>
            </a:r>
            <a:r>
              <a:rPr dirty="0" sz="900" spc="-15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165"/>
              </a:spcBef>
              <a:buChar char="•"/>
              <a:tabLst>
                <a:tab pos="197485" algn="l"/>
              </a:tabLst>
            </a:pPr>
            <a:r>
              <a:rPr dirty="0" sz="900" spc="-5">
                <a:latin typeface="Tahoma"/>
                <a:cs typeface="Tahoma"/>
              </a:rPr>
              <a:t>Define </a:t>
            </a:r>
            <a:r>
              <a:rPr dirty="0" sz="950" spc="-25" i="1">
                <a:latin typeface="Tahoma"/>
                <a:cs typeface="Tahoma"/>
              </a:rPr>
              <a:t>DS</a:t>
            </a:r>
            <a:r>
              <a:rPr dirty="0" baseline="-23148" sz="900" spc="-37" i="1">
                <a:latin typeface="Tahoma"/>
                <a:cs typeface="Tahoma"/>
              </a:rPr>
              <a:t>i </a:t>
            </a:r>
            <a:r>
              <a:rPr dirty="0" sz="900">
                <a:latin typeface="Tahoma"/>
                <a:cs typeface="Tahoma"/>
              </a:rPr>
              <a:t>= </a:t>
            </a:r>
            <a:r>
              <a:rPr dirty="0" sz="900" spc="-5">
                <a:latin typeface="Tahoma"/>
                <a:cs typeface="Tahoma"/>
              </a:rPr>
              <a:t>Records </a:t>
            </a:r>
            <a:r>
              <a:rPr dirty="0" sz="900">
                <a:latin typeface="Tahoma"/>
                <a:cs typeface="Tahoma"/>
              </a:rPr>
              <a:t>in </a:t>
            </a:r>
            <a:r>
              <a:rPr dirty="0" sz="900" spc="-5">
                <a:latin typeface="Tahoma"/>
                <a:cs typeface="Tahoma"/>
              </a:rPr>
              <a:t>which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50" spc="-30" i="1">
                <a:latin typeface="Tahoma"/>
                <a:cs typeface="Tahoma"/>
              </a:rPr>
              <a:t>Y=v</a:t>
            </a:r>
            <a:r>
              <a:rPr dirty="0" baseline="-23148" sz="900" spc="-44" i="1">
                <a:latin typeface="Tahoma"/>
                <a:cs typeface="Tahoma"/>
              </a:rPr>
              <a:t>i</a:t>
            </a:r>
            <a:endParaRPr baseline="-23148" sz="900">
              <a:latin typeface="Tahoma"/>
              <a:cs typeface="Tahoma"/>
            </a:endParaRPr>
          </a:p>
          <a:p>
            <a:pPr marL="196215" marR="622300" indent="-171450">
              <a:lnSpc>
                <a:spcPts val="1090"/>
              </a:lnSpc>
              <a:spcBef>
                <a:spcPts val="235"/>
              </a:spcBef>
              <a:buChar char="•"/>
              <a:tabLst>
                <a:tab pos="197485" algn="l"/>
              </a:tabLst>
            </a:pPr>
            <a:r>
              <a:rPr dirty="0" sz="900" spc="-5">
                <a:latin typeface="Tahoma"/>
                <a:cs typeface="Tahoma"/>
              </a:rPr>
              <a:t>For each </a:t>
            </a:r>
            <a:r>
              <a:rPr dirty="0" sz="950" spc="-25" i="1">
                <a:latin typeface="Tahoma"/>
                <a:cs typeface="Tahoma"/>
              </a:rPr>
              <a:t>DS</a:t>
            </a:r>
            <a:r>
              <a:rPr dirty="0" baseline="-23148" sz="900" spc="-37" i="1">
                <a:latin typeface="Tahoma"/>
                <a:cs typeface="Tahoma"/>
              </a:rPr>
              <a:t>i </a:t>
            </a:r>
            <a:r>
              <a:rPr dirty="0" sz="900">
                <a:latin typeface="Tahoma"/>
                <a:cs typeface="Tahoma"/>
              </a:rPr>
              <a:t>, </a:t>
            </a:r>
            <a:r>
              <a:rPr dirty="0" sz="900" spc="-5">
                <a:latin typeface="Tahoma"/>
                <a:cs typeface="Tahoma"/>
              </a:rPr>
              <a:t>learn Density Estimator </a:t>
            </a:r>
            <a:r>
              <a:rPr dirty="0" sz="950" spc="-20" i="1">
                <a:latin typeface="Tahoma"/>
                <a:cs typeface="Tahoma"/>
              </a:rPr>
              <a:t>M</a:t>
            </a:r>
            <a:r>
              <a:rPr dirty="0" baseline="-23148" sz="900" spc="-30" i="1">
                <a:latin typeface="Tahoma"/>
                <a:cs typeface="Tahoma"/>
              </a:rPr>
              <a:t>i </a:t>
            </a:r>
            <a:r>
              <a:rPr dirty="0" sz="900" spc="-5">
                <a:latin typeface="Tahoma"/>
                <a:cs typeface="Tahoma"/>
              </a:rPr>
              <a:t>to model the input  distribution </a:t>
            </a:r>
            <a:r>
              <a:rPr dirty="0" sz="900">
                <a:latin typeface="Tahoma"/>
                <a:cs typeface="Tahoma"/>
              </a:rPr>
              <a:t>among </a:t>
            </a:r>
            <a:r>
              <a:rPr dirty="0" sz="900" spc="-5">
                <a:latin typeface="Tahoma"/>
                <a:cs typeface="Tahoma"/>
              </a:rPr>
              <a:t>the </a:t>
            </a:r>
            <a:r>
              <a:rPr dirty="0" sz="950" spc="-30" i="1">
                <a:latin typeface="Tahoma"/>
                <a:cs typeface="Tahoma"/>
              </a:rPr>
              <a:t>Y=v</a:t>
            </a:r>
            <a:r>
              <a:rPr dirty="0" baseline="-23148" sz="900" spc="-44" i="1">
                <a:latin typeface="Tahoma"/>
                <a:cs typeface="Tahoma"/>
              </a:rPr>
              <a:t>i</a:t>
            </a:r>
            <a:r>
              <a:rPr dirty="0" baseline="-23148" sz="900" spc="150" i="1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records.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816" y="1378710"/>
            <a:ext cx="3870960" cy="1595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How to build a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  <a:p>
            <a:pPr marL="196850" indent="-171450">
              <a:lnSpc>
                <a:spcPts val="1115"/>
              </a:lnSpc>
              <a:spcBef>
                <a:spcPts val="2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you want to predict output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 has arity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and</a:t>
            </a:r>
            <a:r>
              <a:rPr dirty="0" sz="900" spc="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 marL="196850">
              <a:lnSpc>
                <a:spcPts val="1115"/>
              </a:lnSpc>
            </a:pP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there are </a:t>
            </a:r>
            <a:r>
              <a:rPr dirty="0" sz="950" spc="-4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input attributes called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9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7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3148"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Break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dataset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into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smaller datasets called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Define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Records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in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</a:t>
            </a:r>
            <a:r>
              <a:rPr dirty="0" sz="900" spc="2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endParaRPr baseline="-23148" sz="900">
              <a:latin typeface="Tahoma"/>
              <a:cs typeface="Tahoma"/>
            </a:endParaRPr>
          </a:p>
          <a:p>
            <a:pPr marL="196215" marR="622300" indent="-171450">
              <a:lnSpc>
                <a:spcPts val="109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For each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learn Density Estimator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to model the input  distribution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among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the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3148" sz="900" spc="150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records.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45"/>
              </a:spcBef>
              <a:buSzPct val="95238"/>
              <a:buFont typeface="Tahoma"/>
              <a:buChar char="•"/>
              <a:tabLst>
                <a:tab pos="196850" algn="l"/>
              </a:tabLst>
            </a:pPr>
            <a:r>
              <a:rPr dirty="0" sz="1050" spc="-20" i="1">
                <a:latin typeface="Tahoma"/>
                <a:cs typeface="Tahoma"/>
              </a:rPr>
              <a:t>M</a:t>
            </a:r>
            <a:r>
              <a:rPr dirty="0" baseline="-21367" sz="975" spc="-30" i="1">
                <a:latin typeface="Tahoma"/>
                <a:cs typeface="Tahoma"/>
              </a:rPr>
              <a:t>i </a:t>
            </a:r>
            <a:r>
              <a:rPr dirty="0" sz="1000" spc="-5">
                <a:latin typeface="Tahoma"/>
                <a:cs typeface="Tahoma"/>
              </a:rPr>
              <a:t>estimates </a:t>
            </a:r>
            <a:r>
              <a:rPr dirty="0" sz="1000" spc="-10">
                <a:latin typeface="Tahoma"/>
                <a:cs typeface="Tahoma"/>
              </a:rPr>
              <a:t>P(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1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2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00">
                <a:latin typeface="Tahoma"/>
                <a:cs typeface="Tahoma"/>
              </a:rPr>
              <a:t>… </a:t>
            </a:r>
            <a:r>
              <a:rPr dirty="0" sz="1000" spc="-10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m </a:t>
            </a:r>
            <a:r>
              <a:rPr dirty="0" sz="1050" spc="-20" i="1">
                <a:latin typeface="Tahoma"/>
                <a:cs typeface="Tahoma"/>
              </a:rPr>
              <a:t>| </a:t>
            </a:r>
            <a:r>
              <a:rPr dirty="0" sz="1050" spc="-30" i="1">
                <a:latin typeface="Tahoma"/>
                <a:cs typeface="Tahoma"/>
              </a:rPr>
              <a:t>Y=v</a:t>
            </a:r>
            <a:r>
              <a:rPr dirty="0" baseline="-21367" sz="975" spc="-44" i="1">
                <a:latin typeface="Tahoma"/>
                <a:cs typeface="Tahoma"/>
              </a:rPr>
              <a:t>i</a:t>
            </a:r>
            <a:r>
              <a:rPr dirty="0" baseline="-21367" sz="975" spc="112" i="1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13" y="5555995"/>
            <a:ext cx="3870960" cy="2265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How to build a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  <a:p>
            <a:pPr marL="196850" indent="-171450">
              <a:lnSpc>
                <a:spcPts val="1115"/>
              </a:lnSpc>
              <a:spcBef>
                <a:spcPts val="2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you want to predict output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 has arity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and</a:t>
            </a:r>
            <a:r>
              <a:rPr dirty="0" sz="900" spc="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 marL="196850">
              <a:lnSpc>
                <a:spcPts val="1115"/>
              </a:lnSpc>
            </a:pP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there are </a:t>
            </a:r>
            <a:r>
              <a:rPr dirty="0" sz="950" spc="-4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input attributes called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9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7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3148"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Break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dataset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into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smaller datasets called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Define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Records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in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</a:t>
            </a:r>
            <a:r>
              <a:rPr dirty="0" sz="900" spc="2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endParaRPr baseline="-23148" sz="900">
              <a:latin typeface="Tahoma"/>
              <a:cs typeface="Tahoma"/>
            </a:endParaRPr>
          </a:p>
          <a:p>
            <a:pPr marL="196850" marR="622300" indent="-171450">
              <a:lnSpc>
                <a:spcPts val="109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For each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learn Density Estimator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to model the input  distribution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among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the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3148" sz="900" spc="150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records.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SzPct val="95238"/>
              <a:buFont typeface="Tahoma"/>
              <a:buChar char="•"/>
              <a:tabLst>
                <a:tab pos="196850" algn="l"/>
              </a:tabLst>
            </a:pP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1367" sz="975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estimates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P(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…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| </a:t>
            </a:r>
            <a:r>
              <a:rPr dirty="0" sz="10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1367" sz="975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1367" sz="975" spc="112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96850" indent="-172085">
              <a:lnSpc>
                <a:spcPts val="1230"/>
              </a:lnSpc>
              <a:buChar char="•"/>
              <a:tabLst>
                <a:tab pos="197485" algn="l"/>
              </a:tabLst>
            </a:pPr>
            <a:r>
              <a:rPr dirty="0" sz="1000" spc="-5">
                <a:latin typeface="Tahoma"/>
                <a:cs typeface="Tahoma"/>
              </a:rPr>
              <a:t>Idea: When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new set of input values </a:t>
            </a:r>
            <a:r>
              <a:rPr dirty="0" sz="1000" spc="-15">
                <a:latin typeface="Tahoma"/>
                <a:cs typeface="Tahoma"/>
              </a:rPr>
              <a:t>(</a:t>
            </a: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1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15" i="1">
                <a:latin typeface="Tahoma"/>
                <a:cs typeface="Tahoma"/>
              </a:rPr>
              <a:t>u</a:t>
            </a:r>
            <a:r>
              <a:rPr dirty="0" baseline="-21367" sz="975" spc="-22" i="1">
                <a:latin typeface="Tahoma"/>
                <a:cs typeface="Tahoma"/>
              </a:rPr>
              <a:t>1</a:t>
            </a:r>
            <a:r>
              <a:rPr dirty="0" sz="1000" spc="-15">
                <a:latin typeface="Tahoma"/>
                <a:cs typeface="Tahoma"/>
              </a:rPr>
              <a:t>, </a:t>
            </a: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2 </a:t>
            </a: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15" i="1">
                <a:latin typeface="Tahoma"/>
                <a:cs typeface="Tahoma"/>
              </a:rPr>
              <a:t>u</a:t>
            </a:r>
            <a:r>
              <a:rPr dirty="0" baseline="-21367" sz="975" spc="-22" i="1">
                <a:latin typeface="Tahoma"/>
                <a:cs typeface="Tahoma"/>
              </a:rPr>
              <a:t>2</a:t>
            </a:r>
            <a:r>
              <a:rPr dirty="0" sz="1000" spc="-15">
                <a:latin typeface="Tahoma"/>
                <a:cs typeface="Tahoma"/>
              </a:rPr>
              <a:t>, </a:t>
            </a:r>
            <a:r>
              <a:rPr dirty="0" sz="1000" spc="-5">
                <a:latin typeface="Tahoma"/>
                <a:cs typeface="Tahoma"/>
              </a:rPr>
              <a:t>….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50" spc="-20" i="1">
                <a:latin typeface="Tahoma"/>
                <a:cs typeface="Tahoma"/>
              </a:rPr>
              <a:t>X</a:t>
            </a:r>
            <a:r>
              <a:rPr dirty="0" baseline="-21367" sz="975" spc="-30" i="1">
                <a:latin typeface="Tahoma"/>
                <a:cs typeface="Tahoma"/>
              </a:rPr>
              <a:t>m</a:t>
            </a:r>
            <a:endParaRPr baseline="-21367" sz="975">
              <a:latin typeface="Tahoma"/>
              <a:cs typeface="Tahoma"/>
            </a:endParaRPr>
          </a:p>
          <a:p>
            <a:pPr marL="196850" marR="245110">
              <a:lnSpc>
                <a:spcPts val="1200"/>
              </a:lnSpc>
              <a:spcBef>
                <a:spcPts val="60"/>
              </a:spcBef>
            </a:pPr>
            <a:r>
              <a:rPr dirty="0" sz="1050" spc="-35" i="1">
                <a:latin typeface="Tahoma"/>
                <a:cs typeface="Tahoma"/>
              </a:rPr>
              <a:t>= </a:t>
            </a:r>
            <a:r>
              <a:rPr dirty="0" sz="1050" spc="-15" i="1">
                <a:latin typeface="Tahoma"/>
                <a:cs typeface="Tahoma"/>
              </a:rPr>
              <a:t>u</a:t>
            </a:r>
            <a:r>
              <a:rPr dirty="0" baseline="-21367" sz="975" spc="-22" i="1">
                <a:latin typeface="Tahoma"/>
                <a:cs typeface="Tahoma"/>
              </a:rPr>
              <a:t>m</a:t>
            </a:r>
            <a:r>
              <a:rPr dirty="0" sz="1000" spc="-15">
                <a:latin typeface="Tahoma"/>
                <a:cs typeface="Tahoma"/>
              </a:rPr>
              <a:t>) </a:t>
            </a:r>
            <a:r>
              <a:rPr dirty="0" sz="1000" spc="-5">
                <a:latin typeface="Tahoma"/>
                <a:cs typeface="Tahoma"/>
              </a:rPr>
              <a:t>come along to </a:t>
            </a:r>
            <a:r>
              <a:rPr dirty="0" sz="1000">
                <a:latin typeface="Tahoma"/>
                <a:cs typeface="Tahoma"/>
              </a:rPr>
              <a:t>be </a:t>
            </a:r>
            <a:r>
              <a:rPr dirty="0" sz="1000" spc="-5">
                <a:latin typeface="Tahoma"/>
                <a:cs typeface="Tahoma"/>
              </a:rPr>
              <a:t>evaluated </a:t>
            </a:r>
            <a:r>
              <a:rPr dirty="0" sz="1000">
                <a:latin typeface="Tahoma"/>
                <a:cs typeface="Tahoma"/>
              </a:rPr>
              <a:t>predict </a:t>
            </a:r>
            <a:r>
              <a:rPr dirty="0" sz="1000" spc="-5">
                <a:latin typeface="Tahoma"/>
                <a:cs typeface="Tahoma"/>
              </a:rPr>
              <a:t>the value of </a:t>
            </a:r>
            <a:r>
              <a:rPr dirty="0" sz="1000">
                <a:latin typeface="Tahoma"/>
                <a:cs typeface="Tahoma"/>
              </a:rPr>
              <a:t>Y </a:t>
            </a:r>
            <a:r>
              <a:rPr dirty="0" sz="1000" spc="-5">
                <a:latin typeface="Tahoma"/>
                <a:cs typeface="Tahoma"/>
              </a:rPr>
              <a:t>that  makes </a:t>
            </a:r>
            <a:r>
              <a:rPr dirty="0" sz="1000" spc="-10">
                <a:latin typeface="Tahoma"/>
                <a:cs typeface="Tahoma"/>
              </a:rPr>
              <a:t>P(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1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2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00">
                <a:latin typeface="Tahoma"/>
                <a:cs typeface="Tahoma"/>
              </a:rPr>
              <a:t>… </a:t>
            </a:r>
            <a:r>
              <a:rPr dirty="0" sz="1000" spc="-10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m </a:t>
            </a:r>
            <a:r>
              <a:rPr dirty="0" sz="1050" spc="-20" i="1">
                <a:latin typeface="Tahoma"/>
                <a:cs typeface="Tahoma"/>
              </a:rPr>
              <a:t>| </a:t>
            </a:r>
            <a:r>
              <a:rPr dirty="0" sz="1050" spc="-30" i="1">
                <a:latin typeface="Tahoma"/>
                <a:cs typeface="Tahoma"/>
              </a:rPr>
              <a:t>Y=v</a:t>
            </a:r>
            <a:r>
              <a:rPr dirty="0" baseline="-21367" sz="975" spc="-44" i="1">
                <a:latin typeface="Tahoma"/>
                <a:cs typeface="Tahoma"/>
              </a:rPr>
              <a:t>i </a:t>
            </a:r>
            <a:r>
              <a:rPr dirty="0" sz="1000">
                <a:latin typeface="Tahoma"/>
                <a:cs typeface="Tahoma"/>
              </a:rPr>
              <a:t>) </a:t>
            </a:r>
            <a:r>
              <a:rPr dirty="0" sz="1000" spc="-5">
                <a:latin typeface="Tahoma"/>
                <a:cs typeface="Tahoma"/>
              </a:rPr>
              <a:t>most</a:t>
            </a:r>
            <a:r>
              <a:rPr dirty="0" sz="1000" spc="-114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likely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1210" y="7996134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0743" y="7881223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3253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5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14" i="1">
                <a:latin typeface="Times New Roman"/>
                <a:cs typeface="Times New Roman"/>
              </a:rPr>
              <a:t> </a:t>
            </a:r>
            <a:r>
              <a:rPr dirty="0" sz="1350" spc="610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0" y="8092148"/>
            <a:ext cx="1139190" cy="39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dirty="0" sz="1000" spc="-5">
                <a:latin typeface="Tahoma"/>
                <a:cs typeface="Tahoma"/>
              </a:rPr>
              <a:t>Is this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good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idea?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2626" y="2000548"/>
            <a:ext cx="1567180" cy="777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">
              <a:lnSpc>
                <a:spcPct val="100000"/>
              </a:lnSpc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utes called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1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7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3148" sz="900">
              <a:latin typeface="Tahoma"/>
              <a:cs typeface="Tahoma"/>
            </a:endParaRPr>
          </a:p>
          <a:p>
            <a:pPr marL="14604">
              <a:lnSpc>
                <a:spcPct val="100000"/>
              </a:lnSpc>
              <a:spcBef>
                <a:spcPts val="160"/>
              </a:spcBef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tasets called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4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4765">
              <a:lnSpc>
                <a:spcPct val="100000"/>
              </a:lnSpc>
              <a:spcBef>
                <a:spcPts val="165"/>
              </a:spcBef>
            </a:pP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=v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endParaRPr baseline="-23148" sz="900">
              <a:latin typeface="Tahoma"/>
              <a:cs typeface="Tahoma"/>
            </a:endParaRPr>
          </a:p>
          <a:p>
            <a:pPr marR="106680" indent="6985">
              <a:lnSpc>
                <a:spcPct val="100000"/>
              </a:lnSpc>
              <a:spcBef>
                <a:spcPts val="155"/>
              </a:spcBef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imator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to model the input  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ords.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4813" y="1378710"/>
            <a:ext cx="3870960" cy="2265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How to build a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  <a:p>
            <a:pPr marL="196850" indent="-171450">
              <a:lnSpc>
                <a:spcPts val="1115"/>
              </a:lnSpc>
              <a:spcBef>
                <a:spcPts val="2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you want to predict output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 has arity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and</a:t>
            </a:r>
            <a:r>
              <a:rPr dirty="0" sz="900" spc="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 marL="196850">
              <a:lnSpc>
                <a:spcPts val="1115"/>
              </a:lnSpc>
            </a:pP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there are </a:t>
            </a:r>
            <a:r>
              <a:rPr dirty="0" sz="950" spc="-4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input</a:t>
            </a:r>
            <a:r>
              <a:rPr dirty="0" sz="900" spc="5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attrib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Break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dataset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into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smaller</a:t>
            </a:r>
            <a:r>
              <a:rPr dirty="0" sz="900" spc="1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da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Define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Records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in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</a:t>
            </a:r>
            <a:r>
              <a:rPr dirty="0" sz="900" spc="-2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35" i="1">
                <a:solidFill>
                  <a:srgbClr val="67895B"/>
                </a:solidFill>
                <a:latin typeface="Tahoma"/>
                <a:cs typeface="Tahoma"/>
              </a:rPr>
              <a:t>Y</a:t>
            </a:r>
            <a:endParaRPr sz="950">
              <a:latin typeface="Tahoma"/>
              <a:cs typeface="Tahoma"/>
            </a:endParaRPr>
          </a:p>
          <a:p>
            <a:pPr marL="196850" marR="2067560" indent="-171450">
              <a:lnSpc>
                <a:spcPts val="109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For each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learn Density Est  distribution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among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the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3148" sz="900" spc="157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rec</a:t>
            </a:r>
            <a:endParaRPr sz="9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95238"/>
              <a:buFont typeface="Tahoma"/>
              <a:buChar char="•"/>
              <a:tabLst>
                <a:tab pos="196850" algn="l"/>
              </a:tabLst>
            </a:pP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1367" sz="975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estimates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P(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…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| </a:t>
            </a:r>
            <a:r>
              <a:rPr dirty="0" sz="10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1367" sz="975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1367" sz="975" spc="112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96850" indent="-171450">
              <a:lnSpc>
                <a:spcPts val="1230"/>
              </a:lnSpc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Idea: When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new set of input values 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(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1 </a:t>
            </a:r>
            <a:r>
              <a:rPr dirty="0" sz="1050" spc="-35" i="1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u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2 </a:t>
            </a:r>
            <a:r>
              <a:rPr dirty="0" sz="1050" spc="-35" i="1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u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….</a:t>
            </a:r>
            <a:r>
              <a:rPr dirty="0" sz="1000" spc="-9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3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1367" sz="975">
              <a:latin typeface="Tahoma"/>
              <a:cs typeface="Tahoma"/>
            </a:endParaRPr>
          </a:p>
          <a:p>
            <a:pPr marL="196850" marR="245110">
              <a:lnSpc>
                <a:spcPts val="1200"/>
              </a:lnSpc>
              <a:spcBef>
                <a:spcPts val="60"/>
              </a:spcBef>
            </a:pPr>
            <a:r>
              <a:rPr dirty="0" sz="1050" spc="-35" i="1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u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)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come along to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be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evaluated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predict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the value of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that  makes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P(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…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| </a:t>
            </a:r>
            <a:r>
              <a:rPr dirty="0" sz="10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1367" sz="975" spc="-44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)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most</a:t>
            </a:r>
            <a:r>
              <a:rPr dirty="0" sz="1000" spc="-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likely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1210" y="3818850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0743" y="3703939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3253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5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14" i="1">
                <a:latin typeface="Times New Roman"/>
                <a:cs typeface="Times New Roman"/>
              </a:rPr>
              <a:t> </a:t>
            </a:r>
            <a:r>
              <a:rPr dirty="0" sz="1350" spc="610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3914864"/>
            <a:ext cx="1139190" cy="39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Is this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good</a:t>
            </a:r>
            <a:r>
              <a:rPr dirty="0" sz="1000" spc="-8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idea?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1911095"/>
            <a:ext cx="1752600" cy="826769"/>
          </a:xfrm>
          <a:prstGeom prst="rect">
            <a:avLst/>
          </a:prstGeom>
          <a:solidFill>
            <a:srgbClr val="FFCF01"/>
          </a:solidFill>
          <a:ln w="19050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 marL="55244" marR="45720">
              <a:lnSpc>
                <a:spcPct val="100000"/>
              </a:lnSpc>
              <a:spcBef>
                <a:spcPts val="254"/>
              </a:spcBef>
            </a:pPr>
            <a:r>
              <a:rPr dirty="0" sz="1000" spc="-5">
                <a:latin typeface="Tahoma"/>
                <a:cs typeface="Tahoma"/>
              </a:rPr>
              <a:t>This </a:t>
            </a:r>
            <a:r>
              <a:rPr dirty="0" sz="1000">
                <a:latin typeface="Tahoma"/>
                <a:cs typeface="Tahoma"/>
              </a:rPr>
              <a:t>is a Maximum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Likelihood  </a:t>
            </a:r>
            <a:r>
              <a:rPr dirty="0" sz="1000" spc="-5">
                <a:latin typeface="Tahoma"/>
                <a:cs typeface="Tahoma"/>
              </a:rPr>
              <a:t>classifier.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61594" marR="5397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Tahoma"/>
                <a:cs typeface="Tahoma"/>
              </a:rPr>
              <a:t>It can </a:t>
            </a:r>
            <a:r>
              <a:rPr dirty="0" sz="1000">
                <a:latin typeface="Tahoma"/>
                <a:cs typeface="Tahoma"/>
              </a:rPr>
              <a:t>get </a:t>
            </a:r>
            <a:r>
              <a:rPr dirty="0" sz="1000" spc="-5">
                <a:latin typeface="Tahoma"/>
                <a:cs typeface="Tahoma"/>
              </a:rPr>
              <a:t>silly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some Ys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are  </a:t>
            </a:r>
            <a:r>
              <a:rPr dirty="0" sz="1000" spc="-5">
                <a:latin typeface="Tahoma"/>
                <a:cs typeface="Tahoma"/>
              </a:rPr>
              <a:t>very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unlikely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8100" y="1415796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8100" y="1453896"/>
            <a:ext cx="647700" cy="228600"/>
          </a:xfrm>
          <a:custGeom>
            <a:avLst/>
            <a:gdLst/>
            <a:ahLst/>
            <a:cxnLst/>
            <a:rect l="l" t="t" r="r" b="b"/>
            <a:pathLst>
              <a:path w="647700" h="228600">
                <a:moveTo>
                  <a:pt x="0" y="22860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78579" y="2743961"/>
            <a:ext cx="401955" cy="958215"/>
          </a:xfrm>
          <a:custGeom>
            <a:avLst/>
            <a:gdLst/>
            <a:ahLst/>
            <a:cxnLst/>
            <a:rect l="l" t="t" r="r" b="b"/>
            <a:pathLst>
              <a:path w="401954" h="958214">
                <a:moveTo>
                  <a:pt x="0" y="862584"/>
                </a:moveTo>
                <a:lnTo>
                  <a:pt x="7620" y="957834"/>
                </a:lnTo>
                <a:lnTo>
                  <a:pt x="75837" y="896874"/>
                </a:lnTo>
                <a:lnTo>
                  <a:pt x="47244" y="896874"/>
                </a:lnTo>
                <a:lnTo>
                  <a:pt x="20574" y="886206"/>
                </a:lnTo>
                <a:lnTo>
                  <a:pt x="25941" y="872810"/>
                </a:lnTo>
                <a:lnTo>
                  <a:pt x="0" y="862584"/>
                </a:lnTo>
                <a:close/>
              </a:path>
              <a:path w="401954" h="958214">
                <a:moveTo>
                  <a:pt x="25941" y="872810"/>
                </a:moveTo>
                <a:lnTo>
                  <a:pt x="20574" y="886206"/>
                </a:lnTo>
                <a:lnTo>
                  <a:pt x="47244" y="896874"/>
                </a:lnTo>
                <a:lnTo>
                  <a:pt x="52654" y="883342"/>
                </a:lnTo>
                <a:lnTo>
                  <a:pt x="25941" y="872810"/>
                </a:lnTo>
                <a:close/>
              </a:path>
              <a:path w="401954" h="958214">
                <a:moveTo>
                  <a:pt x="52654" y="883342"/>
                </a:moveTo>
                <a:lnTo>
                  <a:pt x="47244" y="896874"/>
                </a:lnTo>
                <a:lnTo>
                  <a:pt x="75837" y="896874"/>
                </a:lnTo>
                <a:lnTo>
                  <a:pt x="79248" y="893826"/>
                </a:lnTo>
                <a:lnTo>
                  <a:pt x="52654" y="883342"/>
                </a:lnTo>
                <a:close/>
              </a:path>
              <a:path w="401954" h="958214">
                <a:moveTo>
                  <a:pt x="375666" y="0"/>
                </a:moveTo>
                <a:lnTo>
                  <a:pt x="25941" y="872810"/>
                </a:lnTo>
                <a:lnTo>
                  <a:pt x="52654" y="883342"/>
                </a:lnTo>
                <a:lnTo>
                  <a:pt x="401574" y="10668"/>
                </a:lnTo>
                <a:lnTo>
                  <a:pt x="3756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6716" y="5555995"/>
            <a:ext cx="3959860" cy="2265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16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How to build a Bayes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  <a:p>
            <a:pPr marL="234950" indent="-171450">
              <a:lnSpc>
                <a:spcPts val="1115"/>
              </a:lnSpc>
              <a:spcBef>
                <a:spcPts val="20"/>
              </a:spcBef>
              <a:buClr>
                <a:srgbClr val="000000"/>
              </a:buClr>
              <a:buChar char="•"/>
              <a:tabLst>
                <a:tab pos="2349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you want to predict output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 has arity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and</a:t>
            </a:r>
            <a:r>
              <a:rPr dirty="0" sz="900" spc="11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values</a:t>
            </a:r>
            <a:endParaRPr sz="900">
              <a:latin typeface="Tahoma"/>
              <a:cs typeface="Tahoma"/>
            </a:endParaRPr>
          </a:p>
          <a:p>
            <a:pPr marL="234950">
              <a:lnSpc>
                <a:spcPts val="1115"/>
              </a:lnSpc>
            </a:pP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v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34950" indent="-17145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2349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Assume there are </a:t>
            </a:r>
            <a:r>
              <a:rPr dirty="0" sz="950" spc="-4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input attributes called </a:t>
            </a:r>
            <a:r>
              <a:rPr dirty="0" sz="9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8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3148" sz="900" spc="-7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3148" sz="900">
              <a:latin typeface="Tahoma"/>
              <a:cs typeface="Tahoma"/>
            </a:endParaRPr>
          </a:p>
          <a:p>
            <a:pPr marL="234950" indent="-171450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2349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Break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dataset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into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n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smaller datasets called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900" spc="-2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900" spc="11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1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22" i="1">
                <a:solidFill>
                  <a:srgbClr val="67895B"/>
                </a:solidFill>
                <a:latin typeface="Tahoma"/>
                <a:cs typeface="Tahoma"/>
              </a:rPr>
              <a:t>ny</a:t>
            </a:r>
            <a:r>
              <a:rPr dirty="0" sz="900" spc="-15">
                <a:solidFill>
                  <a:srgbClr val="67895B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34950" indent="-171450">
              <a:lnSpc>
                <a:spcPct val="100000"/>
              </a:lnSpc>
              <a:spcBef>
                <a:spcPts val="165"/>
              </a:spcBef>
              <a:buClr>
                <a:srgbClr val="000000"/>
              </a:buClr>
              <a:buChar char="•"/>
              <a:tabLst>
                <a:tab pos="2349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Define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Records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in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which</a:t>
            </a:r>
            <a:r>
              <a:rPr dirty="0" sz="900" spc="2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endParaRPr baseline="-23148" sz="900">
              <a:latin typeface="Tahoma"/>
              <a:cs typeface="Tahoma"/>
            </a:endParaRPr>
          </a:p>
          <a:p>
            <a:pPr marL="234315" marR="673100" indent="-171450">
              <a:lnSpc>
                <a:spcPts val="109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234950" algn="l"/>
              </a:tabLst>
            </a:pP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For each </a:t>
            </a:r>
            <a:r>
              <a:rPr dirty="0" sz="950" spc="-25" i="1">
                <a:solidFill>
                  <a:srgbClr val="67895B"/>
                </a:solidFill>
                <a:latin typeface="Tahoma"/>
                <a:cs typeface="Tahoma"/>
              </a:rPr>
              <a:t>DS</a:t>
            </a:r>
            <a:r>
              <a:rPr dirty="0" baseline="-23148" sz="900" spc="-37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learn Density Estimator </a:t>
            </a:r>
            <a:r>
              <a:rPr dirty="0" sz="9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3148" sz="900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to model the input  distribution </a:t>
            </a:r>
            <a:r>
              <a:rPr dirty="0" sz="900">
                <a:solidFill>
                  <a:srgbClr val="67895B"/>
                </a:solidFill>
                <a:latin typeface="Tahoma"/>
                <a:cs typeface="Tahoma"/>
              </a:rPr>
              <a:t>among </a:t>
            </a:r>
            <a:r>
              <a:rPr dirty="0" sz="900" spc="-5">
                <a:solidFill>
                  <a:srgbClr val="67895B"/>
                </a:solidFill>
                <a:latin typeface="Tahoma"/>
                <a:cs typeface="Tahoma"/>
              </a:rPr>
              <a:t>the </a:t>
            </a:r>
            <a:r>
              <a:rPr dirty="0" sz="9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3148" sz="900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3148" sz="900" spc="150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67895B"/>
                </a:solidFill>
                <a:latin typeface="Tahoma"/>
                <a:cs typeface="Tahoma"/>
              </a:rPr>
              <a:t>records.</a:t>
            </a:r>
            <a:endParaRPr sz="900">
              <a:latin typeface="Tahoma"/>
              <a:cs typeface="Tahoma"/>
            </a:endParaRPr>
          </a:p>
          <a:p>
            <a:pPr marL="234950" indent="-17145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SzPct val="95238"/>
              <a:buFont typeface="Tahoma"/>
              <a:buChar char="•"/>
              <a:tabLst>
                <a:tab pos="234950" algn="l"/>
              </a:tabLst>
            </a:pP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baseline="-21367" sz="975" spc="-30" i="1">
                <a:solidFill>
                  <a:srgbClr val="67895B"/>
                </a:solidFill>
                <a:latin typeface="Tahoma"/>
                <a:cs typeface="Tahoma"/>
              </a:rPr>
              <a:t>i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estimates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P(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50" spc="-1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… </a:t>
            </a:r>
            <a:r>
              <a:rPr dirty="0" sz="1000" spc="-10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67895B"/>
                </a:solidFill>
                <a:latin typeface="Tahoma"/>
                <a:cs typeface="Tahoma"/>
              </a:rPr>
              <a:t>m </a:t>
            </a: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| </a:t>
            </a:r>
            <a:r>
              <a:rPr dirty="0" sz="1050" spc="-30" i="1">
                <a:solidFill>
                  <a:srgbClr val="67895B"/>
                </a:solidFill>
                <a:latin typeface="Tahoma"/>
                <a:cs typeface="Tahoma"/>
              </a:rPr>
              <a:t>Y=v</a:t>
            </a:r>
            <a:r>
              <a:rPr dirty="0" baseline="-21367" sz="975" spc="-44" i="1">
                <a:solidFill>
                  <a:srgbClr val="67895B"/>
                </a:solidFill>
                <a:latin typeface="Tahoma"/>
                <a:cs typeface="Tahoma"/>
              </a:rPr>
              <a:t>i</a:t>
            </a:r>
            <a:r>
              <a:rPr dirty="0" baseline="-21367" sz="975" spc="112" i="1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234950" indent="-172085">
              <a:lnSpc>
                <a:spcPts val="1230"/>
              </a:lnSpc>
              <a:buClr>
                <a:srgbClr val="000000"/>
              </a:buClr>
              <a:buChar char="•"/>
              <a:tabLst>
                <a:tab pos="234950" algn="l"/>
              </a:tabLst>
            </a:pP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Idea: When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new set of input values 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(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1 </a:t>
            </a:r>
            <a:r>
              <a:rPr dirty="0" sz="1050" spc="-35" i="1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u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1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2 </a:t>
            </a:r>
            <a:r>
              <a:rPr dirty="0" sz="1050" spc="-35" i="1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u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2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,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….</a:t>
            </a:r>
            <a:r>
              <a:rPr dirty="0" sz="1000" spc="-95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50" spc="-20" i="1">
                <a:solidFill>
                  <a:srgbClr val="67895B"/>
                </a:solidFill>
                <a:latin typeface="Tahoma"/>
                <a:cs typeface="Tahoma"/>
              </a:rPr>
              <a:t>X</a:t>
            </a:r>
            <a:r>
              <a:rPr dirty="0" baseline="-21367" sz="975" spc="-30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1367" sz="975">
              <a:latin typeface="Tahoma"/>
              <a:cs typeface="Tahoma"/>
            </a:endParaRPr>
          </a:p>
          <a:p>
            <a:pPr marL="234950" marR="295910">
              <a:lnSpc>
                <a:spcPts val="1200"/>
              </a:lnSpc>
              <a:spcBef>
                <a:spcPts val="60"/>
              </a:spcBef>
            </a:pPr>
            <a:r>
              <a:rPr dirty="0" sz="1050" spc="-35" i="1">
                <a:solidFill>
                  <a:srgbClr val="67895B"/>
                </a:solidFill>
                <a:latin typeface="Tahoma"/>
                <a:cs typeface="Tahoma"/>
              </a:rPr>
              <a:t>= </a:t>
            </a:r>
            <a:r>
              <a:rPr dirty="0" sz="1050" spc="-15" i="1">
                <a:solidFill>
                  <a:srgbClr val="67895B"/>
                </a:solidFill>
                <a:latin typeface="Tahoma"/>
                <a:cs typeface="Tahoma"/>
              </a:rPr>
              <a:t>u</a:t>
            </a:r>
            <a:r>
              <a:rPr dirty="0" baseline="-21367" sz="975" spc="-22" i="1">
                <a:solidFill>
                  <a:srgbClr val="67895B"/>
                </a:solidFill>
                <a:latin typeface="Tahoma"/>
                <a:cs typeface="Tahoma"/>
              </a:rPr>
              <a:t>m</a:t>
            </a:r>
            <a:r>
              <a:rPr dirty="0" sz="1000" spc="-15">
                <a:solidFill>
                  <a:srgbClr val="67895B"/>
                </a:solidFill>
                <a:latin typeface="Tahoma"/>
                <a:cs typeface="Tahoma"/>
              </a:rPr>
              <a:t>)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come along to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be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evaluated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predict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the value of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Y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that 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makes </a:t>
            </a: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P(</a:t>
            </a:r>
            <a:r>
              <a:rPr dirty="0" sz="1050" spc="-20" i="1">
                <a:solidFill>
                  <a:srgbClr val="FF0000"/>
                </a:solidFill>
                <a:latin typeface="Tahoma"/>
                <a:cs typeface="Tahoma"/>
              </a:rPr>
              <a:t>Y=v</a:t>
            </a:r>
            <a:r>
              <a:rPr dirty="0" baseline="-21367" sz="975" spc="-30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050" spc="-20" i="1">
                <a:solidFill>
                  <a:srgbClr val="FF0000"/>
                </a:solidFill>
                <a:latin typeface="Tahoma"/>
                <a:cs typeface="Tahoma"/>
              </a:rPr>
              <a:t>| </a:t>
            </a:r>
            <a:r>
              <a:rPr dirty="0" sz="1050" spc="-10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367" sz="975" spc="-15" i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, </a:t>
            </a:r>
            <a:r>
              <a:rPr dirty="0" sz="1050" spc="-15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367" sz="975" spc="-22" i="1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,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…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baseline="-21367" sz="975" spc="-7" i="1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dirty="0" sz="1000" spc="-5">
                <a:solidFill>
                  <a:srgbClr val="67895B"/>
                </a:solidFill>
                <a:latin typeface="Tahoma"/>
                <a:cs typeface="Tahoma"/>
              </a:rPr>
              <a:t>most</a:t>
            </a:r>
            <a:r>
              <a:rPr dirty="0" sz="1000" spc="-50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67895B"/>
                </a:solidFill>
                <a:latin typeface="Tahoma"/>
                <a:cs typeface="Tahoma"/>
              </a:rPr>
              <a:t>likely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6124" y="7996134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0735" y="7881223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78003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145" i="1">
                <a:latin typeface="Times New Roman"/>
                <a:cs typeface="Times New Roman"/>
              </a:rPr>
              <a:t> </a:t>
            </a:r>
            <a:r>
              <a:rPr dirty="0" sz="1350" spc="610">
                <a:latin typeface="Arial"/>
                <a:cs typeface="Arial"/>
              </a:rPr>
              <a:t>L</a:t>
            </a:r>
            <a:r>
              <a:rPr dirty="0" sz="1350" spc="-190">
                <a:latin typeface="Arial"/>
                <a:cs typeface="Arial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29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5000" y="8092148"/>
            <a:ext cx="1139190" cy="39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dirty="0" sz="1000">
                <a:latin typeface="Tahoma"/>
                <a:cs typeface="Tahoma"/>
              </a:rPr>
              <a:t>Is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this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good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idea?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1400" y="6088379"/>
            <a:ext cx="2133600" cy="1639570"/>
          </a:xfrm>
          <a:custGeom>
            <a:avLst/>
            <a:gdLst/>
            <a:ahLst/>
            <a:cxnLst/>
            <a:rect l="l" t="t" r="r" b="b"/>
            <a:pathLst>
              <a:path w="2133600" h="1639570">
                <a:moveTo>
                  <a:pt x="1155953" y="1066800"/>
                </a:moveTo>
                <a:lnTo>
                  <a:pt x="736853" y="1066800"/>
                </a:lnTo>
                <a:lnTo>
                  <a:pt x="0" y="1639062"/>
                </a:lnTo>
                <a:lnTo>
                  <a:pt x="1155953" y="1066800"/>
                </a:lnTo>
                <a:close/>
              </a:path>
              <a:path w="2133600" h="1639570">
                <a:moveTo>
                  <a:pt x="2133600" y="0"/>
                </a:moveTo>
                <a:lnTo>
                  <a:pt x="457200" y="0"/>
                </a:lnTo>
                <a:lnTo>
                  <a:pt x="457200" y="1066800"/>
                </a:lnTo>
                <a:lnTo>
                  <a:pt x="2133600" y="1066800"/>
                </a:lnTo>
                <a:lnTo>
                  <a:pt x="213360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1400" y="6088379"/>
            <a:ext cx="2133600" cy="1639570"/>
          </a:xfrm>
          <a:custGeom>
            <a:avLst/>
            <a:gdLst/>
            <a:ahLst/>
            <a:cxnLst/>
            <a:rect l="l" t="t" r="r" b="b"/>
            <a:pathLst>
              <a:path w="2133600" h="1639570">
                <a:moveTo>
                  <a:pt x="457200" y="0"/>
                </a:moveTo>
                <a:lnTo>
                  <a:pt x="457200" y="1066800"/>
                </a:lnTo>
                <a:lnTo>
                  <a:pt x="736853" y="1066800"/>
                </a:lnTo>
                <a:lnTo>
                  <a:pt x="0" y="1639062"/>
                </a:lnTo>
                <a:lnTo>
                  <a:pt x="1155953" y="1066800"/>
                </a:lnTo>
                <a:lnTo>
                  <a:pt x="2133600" y="1066800"/>
                </a:lnTo>
                <a:lnTo>
                  <a:pt x="2133600" y="0"/>
                </a:lnTo>
                <a:lnTo>
                  <a:pt x="736853" y="0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92167" y="6532116"/>
            <a:ext cx="9810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Much </a:t>
            </a:r>
            <a:r>
              <a:rPr dirty="0" sz="1000" spc="-5">
                <a:latin typeface="Tahoma"/>
                <a:cs typeface="Tahoma"/>
              </a:rPr>
              <a:t>Better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Idea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1876" y="1500630"/>
            <a:ext cx="15513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Terminology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7520" y="1919731"/>
            <a:ext cx="35985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MLE </a:t>
            </a:r>
            <a:r>
              <a:rPr dirty="0" sz="1600">
                <a:latin typeface="Tahoma"/>
                <a:cs typeface="Tahoma"/>
              </a:rPr>
              <a:t>(Maximum Likelihood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Estimator):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20" y="3062736"/>
            <a:ext cx="374205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MAP </a:t>
            </a:r>
            <a:r>
              <a:rPr dirty="0" sz="1600" spc="-5">
                <a:latin typeface="Tahoma"/>
                <a:cs typeface="Tahoma"/>
              </a:rPr>
              <a:t>(Maximum </a:t>
            </a:r>
            <a:r>
              <a:rPr dirty="0" sz="1600">
                <a:latin typeface="Tahoma"/>
                <a:cs typeface="Tahoma"/>
              </a:rPr>
              <a:t>A-Posteriori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Estimator):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724" y="3514050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2297" y="3610064"/>
            <a:ext cx="1269365" cy="1033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 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8335" y="3399139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78003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145" i="1">
                <a:latin typeface="Times New Roman"/>
                <a:cs typeface="Times New Roman"/>
              </a:rPr>
              <a:t> </a:t>
            </a:r>
            <a:r>
              <a:rPr dirty="0" sz="1350" spc="610">
                <a:latin typeface="Arial"/>
                <a:cs typeface="Arial"/>
              </a:rPr>
              <a:t>L</a:t>
            </a:r>
            <a:r>
              <a:rPr dirty="0" sz="1350" spc="-190">
                <a:latin typeface="Arial"/>
                <a:cs typeface="Arial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29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0710" y="2332950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5783" y="2428964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0243" y="2218039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3253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5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14" i="1">
                <a:latin typeface="Times New Roman"/>
                <a:cs typeface="Times New Roman"/>
              </a:rPr>
              <a:t> </a:t>
            </a:r>
            <a:r>
              <a:rPr dirty="0" sz="1350" spc="610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2898" y="5555995"/>
            <a:ext cx="24815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Getting what we</a:t>
            </a:r>
            <a:r>
              <a:rPr dirty="0" sz="2000" spc="-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need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2324" y="6129234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2297" y="6225248"/>
            <a:ext cx="1497965" cy="259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6935" y="6014323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78003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145" i="1">
                <a:latin typeface="Times New Roman"/>
                <a:cs typeface="Times New Roman"/>
              </a:rPr>
              <a:t> </a:t>
            </a:r>
            <a:r>
              <a:rPr dirty="0" sz="1350" spc="610">
                <a:latin typeface="Arial"/>
                <a:cs typeface="Arial"/>
              </a:rPr>
              <a:t>L</a:t>
            </a:r>
            <a:r>
              <a:rPr dirty="0" sz="1350" spc="-190">
                <a:latin typeface="Arial"/>
                <a:cs typeface="Arial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29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8079" y="4549394"/>
            <a:ext cx="18034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3789" y="1500630"/>
            <a:ext cx="29267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Interpreting the</a:t>
            </a:r>
            <a:r>
              <a:rPr dirty="0" spc="-65"/>
              <a:t> </a:t>
            </a:r>
            <a:r>
              <a:rPr dirty="0" spc="-5"/>
              <a:t>axioms</a:t>
            </a:r>
          </a:p>
        </p:txBody>
      </p:sp>
      <p:sp>
        <p:nvSpPr>
          <p:cNvPr id="5" name="object 5"/>
          <p:cNvSpPr/>
          <p:nvPr/>
        </p:nvSpPr>
        <p:spPr>
          <a:xfrm>
            <a:off x="2476500" y="2863595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1219200"/>
                </a:moveTo>
                <a:lnTo>
                  <a:pt x="2057400" y="1219200"/>
                </a:lnTo>
                <a:lnTo>
                  <a:pt x="20574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76500" y="2863595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2057400" y="0"/>
                </a:moveTo>
                <a:lnTo>
                  <a:pt x="0" y="0"/>
                </a:lnTo>
                <a:lnTo>
                  <a:pt x="0" y="1219200"/>
                </a:lnTo>
                <a:lnTo>
                  <a:pt x="2057400" y="1219200"/>
                </a:lnTo>
                <a:lnTo>
                  <a:pt x="2057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0" y="35112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0" y="35112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7520" y="1890321"/>
            <a:ext cx="4219575" cy="21132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&lt;= P(A) </a:t>
            </a:r>
            <a:r>
              <a:rPr dirty="0" sz="1000" spc="-5">
                <a:latin typeface="Tahoma"/>
                <a:cs typeface="Tahoma"/>
              </a:rPr>
              <a:t>&lt;=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P(True)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P(False)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=</a:t>
            </a:r>
            <a:r>
              <a:rPr dirty="0" sz="1000" spc="-1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P(A or B)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P(B)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2870200" marR="53975">
              <a:lnSpc>
                <a:spcPct val="100000"/>
              </a:lnSpc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 area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of A can’t</a:t>
            </a:r>
            <a:r>
              <a:rPr dirty="0" sz="10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get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any smaller than</a:t>
            </a:r>
            <a:r>
              <a:rPr dirty="0" sz="10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945765" marR="5080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And a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zero area</a:t>
            </a:r>
            <a:r>
              <a:rPr dirty="0" sz="1000" spc="-7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would  mean no world could  ever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have A</a:t>
            </a:r>
            <a:r>
              <a:rPr dirty="0" sz="1000" spc="-2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true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76500" y="70408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1219200"/>
                </a:moveTo>
                <a:lnTo>
                  <a:pt x="2057400" y="1219200"/>
                </a:lnTo>
                <a:lnTo>
                  <a:pt x="20574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76500" y="70408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2057400" y="0"/>
                </a:moveTo>
                <a:lnTo>
                  <a:pt x="0" y="0"/>
                </a:lnTo>
                <a:lnTo>
                  <a:pt x="0" y="1219200"/>
                </a:lnTo>
                <a:lnTo>
                  <a:pt x="2057400" y="1219200"/>
                </a:lnTo>
                <a:lnTo>
                  <a:pt x="20574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0220" y="5492708"/>
            <a:ext cx="4357370" cy="2688590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algn="ctr" marR="175260">
              <a:lnSpc>
                <a:spcPct val="100000"/>
              </a:lnSpc>
              <a:spcBef>
                <a:spcPts val="156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Interpreting the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axioms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5"/>
              </a:spcBef>
              <a:buChar char="•"/>
              <a:tabLst>
                <a:tab pos="172085" algn="l"/>
              </a:tabLst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P(A) &lt;=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P(True)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=</a:t>
            </a:r>
            <a:r>
              <a:rPr dirty="0" sz="1000" spc="-1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72085" algn="l"/>
              </a:tabLst>
            </a:pPr>
            <a:r>
              <a:rPr dirty="0" sz="1000" spc="-5">
                <a:latin typeface="Tahoma"/>
                <a:cs typeface="Tahoma"/>
              </a:rPr>
              <a:t>P(False)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72085" algn="l"/>
              </a:tabLst>
            </a:pPr>
            <a:r>
              <a:rPr dirty="0" sz="1000" spc="-5">
                <a:latin typeface="Tahoma"/>
                <a:cs typeface="Tahoma"/>
              </a:rPr>
              <a:t>P(A or B)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P(B)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2857500" marR="204470">
              <a:lnSpc>
                <a:spcPct val="100000"/>
              </a:lnSpc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 area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of A can’t</a:t>
            </a:r>
            <a:r>
              <a:rPr dirty="0" sz="10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get 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any bigger than</a:t>
            </a:r>
            <a:r>
              <a:rPr dirty="0" sz="10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933065" marR="5080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And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an area of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1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would  mean all worlds will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have  A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 true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76500" y="70408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1853946" y="0"/>
                </a:moveTo>
                <a:lnTo>
                  <a:pt x="203454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4" y="1219200"/>
                </a:lnTo>
                <a:lnTo>
                  <a:pt x="1853946" y="1219200"/>
                </a:lnTo>
                <a:lnTo>
                  <a:pt x="1900725" y="1213848"/>
                </a:lnTo>
                <a:lnTo>
                  <a:pt x="1943599" y="1198592"/>
                </a:lnTo>
                <a:lnTo>
                  <a:pt x="1981368" y="1174632"/>
                </a:lnTo>
                <a:lnTo>
                  <a:pt x="2012832" y="1143168"/>
                </a:lnTo>
                <a:lnTo>
                  <a:pt x="2036792" y="1105399"/>
                </a:lnTo>
                <a:lnTo>
                  <a:pt x="2052048" y="1062525"/>
                </a:lnTo>
                <a:lnTo>
                  <a:pt x="2057400" y="1015746"/>
                </a:lnTo>
                <a:lnTo>
                  <a:pt x="2057400" y="203454"/>
                </a:lnTo>
                <a:lnTo>
                  <a:pt x="2052048" y="156674"/>
                </a:lnTo>
                <a:lnTo>
                  <a:pt x="2036792" y="113800"/>
                </a:lnTo>
                <a:lnTo>
                  <a:pt x="2012832" y="76031"/>
                </a:lnTo>
                <a:lnTo>
                  <a:pt x="1981368" y="44567"/>
                </a:lnTo>
                <a:lnTo>
                  <a:pt x="1943599" y="20607"/>
                </a:lnTo>
                <a:lnTo>
                  <a:pt x="1900725" y="5351"/>
                </a:lnTo>
                <a:lnTo>
                  <a:pt x="1853946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6500" y="704088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203454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4" y="1219200"/>
                </a:lnTo>
                <a:lnTo>
                  <a:pt x="1853946" y="1219200"/>
                </a:lnTo>
                <a:lnTo>
                  <a:pt x="1900725" y="1213848"/>
                </a:lnTo>
                <a:lnTo>
                  <a:pt x="1943599" y="1198592"/>
                </a:lnTo>
                <a:lnTo>
                  <a:pt x="1981368" y="1174632"/>
                </a:lnTo>
                <a:lnTo>
                  <a:pt x="2012832" y="1143168"/>
                </a:lnTo>
                <a:lnTo>
                  <a:pt x="2036792" y="1105399"/>
                </a:lnTo>
                <a:lnTo>
                  <a:pt x="2052048" y="1062525"/>
                </a:lnTo>
                <a:lnTo>
                  <a:pt x="2057400" y="1015746"/>
                </a:lnTo>
                <a:lnTo>
                  <a:pt x="2057400" y="203454"/>
                </a:lnTo>
                <a:lnTo>
                  <a:pt x="2052048" y="156674"/>
                </a:lnTo>
                <a:lnTo>
                  <a:pt x="2036792" y="113800"/>
                </a:lnTo>
                <a:lnTo>
                  <a:pt x="2012832" y="76031"/>
                </a:lnTo>
                <a:lnTo>
                  <a:pt x="1981368" y="44567"/>
                </a:lnTo>
                <a:lnTo>
                  <a:pt x="1943599" y="20607"/>
                </a:lnTo>
                <a:lnTo>
                  <a:pt x="1900725" y="5351"/>
                </a:lnTo>
                <a:lnTo>
                  <a:pt x="1853946" y="0"/>
                </a:lnTo>
                <a:lnTo>
                  <a:pt x="20345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99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9548" y="2485644"/>
            <a:ext cx="2592070" cy="0"/>
          </a:xfrm>
          <a:custGeom>
            <a:avLst/>
            <a:gdLst/>
            <a:ahLst/>
            <a:cxnLst/>
            <a:rect l="l" t="t" r="r" b="b"/>
            <a:pathLst>
              <a:path w="2592070" h="0">
                <a:moveTo>
                  <a:pt x="0" y="0"/>
                </a:moveTo>
                <a:lnTo>
                  <a:pt x="2591562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8098" y="3006089"/>
            <a:ext cx="2934970" cy="0"/>
          </a:xfrm>
          <a:custGeom>
            <a:avLst/>
            <a:gdLst/>
            <a:ahLst/>
            <a:cxnLst/>
            <a:rect l="l" t="t" r="r" b="b"/>
            <a:pathLst>
              <a:path w="2934970" h="0">
                <a:moveTo>
                  <a:pt x="0" y="0"/>
                </a:moveTo>
                <a:lnTo>
                  <a:pt x="2934462" y="0"/>
                </a:lnTo>
              </a:path>
            </a:pathLst>
          </a:custGeom>
          <a:ln w="7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45184" y="2342872"/>
            <a:ext cx="107950" cy="754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350" spc="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1466" y="2991243"/>
            <a:ext cx="1511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5" i="1">
                <a:latin typeface="Times New Roman"/>
                <a:cs typeface="Times New Roman"/>
              </a:rPr>
              <a:t>n</a:t>
            </a:r>
            <a:r>
              <a:rPr dirty="0" baseline="-20202" sz="825" spc="-22" i="1">
                <a:latin typeface="Times New Roman"/>
                <a:cs typeface="Times New Roman"/>
              </a:rPr>
              <a:t>Y</a:t>
            </a:r>
            <a:endParaRPr baseline="-20202" sz="8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366" y="2985826"/>
            <a:ext cx="2980055" cy="505459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9"/>
              </a:spcBef>
            </a:pPr>
            <a:r>
              <a:rPr dirty="0" baseline="-8130" sz="3075">
                <a:latin typeface="Symbol"/>
                <a:cs typeface="Symbol"/>
              </a:rPr>
              <a:t></a:t>
            </a:r>
            <a:r>
              <a:rPr dirty="0" baseline="-8130" sz="3075" spc="-450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baseline="-24305" sz="1200" spc="60">
                <a:latin typeface="Times New Roman"/>
                <a:cs typeface="Times New Roman"/>
              </a:rPr>
              <a:t>1</a:t>
            </a:r>
            <a:r>
              <a:rPr dirty="0" baseline="-24305" sz="1200" spc="284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baseline="-24305" sz="1200" spc="-97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90">
                <a:latin typeface="Arial"/>
                <a:cs typeface="Arial"/>
              </a:rPr>
              <a:t> </a:t>
            </a:r>
            <a:r>
              <a:rPr dirty="0" sz="1350" spc="85" i="1">
                <a:latin typeface="Times New Roman"/>
                <a:cs typeface="Times New Roman"/>
              </a:rPr>
              <a:t>X</a:t>
            </a:r>
            <a:r>
              <a:rPr dirty="0" baseline="-24305" sz="1200" spc="127" i="1">
                <a:latin typeface="Times New Roman"/>
                <a:cs typeface="Times New Roman"/>
              </a:rPr>
              <a:t>m</a:t>
            </a:r>
            <a:r>
              <a:rPr dirty="0" baseline="-24305" sz="1200" spc="382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m</a:t>
            </a:r>
            <a:r>
              <a:rPr dirty="0" baseline="-24305" sz="1200" spc="254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|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Y</a:t>
            </a:r>
            <a:r>
              <a:rPr dirty="0" sz="1350" spc="13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</a:t>
            </a:r>
            <a:r>
              <a:rPr dirty="0" sz="1350" spc="-185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j</a:t>
            </a:r>
            <a:r>
              <a:rPr dirty="0" baseline="-24305" sz="1200" spc="-15" i="1">
                <a:latin typeface="Times New Roman"/>
                <a:cs typeface="Times New Roman"/>
              </a:rPr>
              <a:t> 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r>
              <a:rPr dirty="0" sz="1350" spc="20" i="1">
                <a:latin typeface="Times New Roman"/>
                <a:cs typeface="Times New Roman"/>
              </a:rPr>
              <a:t>P</a:t>
            </a:r>
            <a:r>
              <a:rPr dirty="0" sz="1350" spc="20">
                <a:latin typeface="Times New Roman"/>
                <a:cs typeface="Times New Roman"/>
              </a:rPr>
              <a:t>(</a:t>
            </a:r>
            <a:r>
              <a:rPr dirty="0" sz="1350" spc="20" i="1">
                <a:latin typeface="Times New Roman"/>
                <a:cs typeface="Times New Roman"/>
              </a:rPr>
              <a:t>Y</a:t>
            </a:r>
            <a:r>
              <a:rPr dirty="0" sz="1350" spc="13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</a:t>
            </a:r>
            <a:r>
              <a:rPr dirty="0" sz="1350" spc="-185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j</a:t>
            </a:r>
            <a:r>
              <a:rPr dirty="0" baseline="-24305" sz="1200" spc="-1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r>
              <a:rPr dirty="0" sz="800" spc="-130" i="1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Symbol"/>
                <a:cs typeface="Symbol"/>
              </a:rPr>
              <a:t></a:t>
            </a:r>
            <a:r>
              <a:rPr dirty="0" sz="800" spc="-2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0846" y="2195988"/>
            <a:ext cx="2630170" cy="791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3085" marR="30480" indent="-528320">
              <a:lnSpc>
                <a:spcPct val="119300"/>
              </a:lnSpc>
              <a:spcBef>
                <a:spcPts val="95"/>
              </a:spcBef>
            </a:pP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baseline="-24305" sz="1200" spc="60">
                <a:latin typeface="Times New Roman"/>
                <a:cs typeface="Times New Roman"/>
              </a:rPr>
              <a:t>1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95">
                <a:latin typeface="Arial"/>
                <a:cs typeface="Arial"/>
              </a:rPr>
              <a:t> </a:t>
            </a:r>
            <a:r>
              <a:rPr dirty="0" sz="1350" spc="85" i="1">
                <a:latin typeface="Times New Roman"/>
                <a:cs typeface="Times New Roman"/>
              </a:rPr>
              <a:t>X</a:t>
            </a:r>
            <a:r>
              <a:rPr dirty="0" baseline="-24305" sz="1200" spc="127" i="1">
                <a:latin typeface="Times New Roman"/>
                <a:cs typeface="Times New Roman"/>
              </a:rPr>
              <a:t>m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m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2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) 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204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baseline="-24305" sz="1200" spc="60">
                <a:latin typeface="Times New Roman"/>
                <a:cs typeface="Times New Roman"/>
              </a:rPr>
              <a:t>1</a:t>
            </a:r>
            <a:r>
              <a:rPr dirty="0" baseline="-24305" sz="1200" spc="277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baseline="-24305" sz="1200" spc="-104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90">
                <a:latin typeface="Arial"/>
                <a:cs typeface="Arial"/>
              </a:rPr>
              <a:t> </a:t>
            </a:r>
            <a:r>
              <a:rPr dirty="0" sz="1350" spc="85" i="1">
                <a:latin typeface="Times New Roman"/>
                <a:cs typeface="Times New Roman"/>
              </a:rPr>
              <a:t>X</a:t>
            </a:r>
            <a:r>
              <a:rPr dirty="0" baseline="-24305" sz="1200" spc="127" i="1">
                <a:latin typeface="Times New Roman"/>
                <a:cs typeface="Times New Roman"/>
              </a:rPr>
              <a:t>m</a:t>
            </a:r>
            <a:r>
              <a:rPr dirty="0" baseline="-24305" sz="1200" spc="382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m</a:t>
            </a:r>
            <a:r>
              <a:rPr dirty="0" baseline="-24305" sz="1200" spc="-52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45"/>
              </a:spcBef>
            </a:pP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baseline="-24305" sz="1200" spc="60">
                <a:latin typeface="Times New Roman"/>
                <a:cs typeface="Times New Roman"/>
              </a:rPr>
              <a:t>1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95">
                <a:latin typeface="Arial"/>
                <a:cs typeface="Arial"/>
              </a:rPr>
              <a:t> </a:t>
            </a:r>
            <a:r>
              <a:rPr dirty="0" sz="1350" spc="85" i="1">
                <a:latin typeface="Times New Roman"/>
                <a:cs typeface="Times New Roman"/>
              </a:rPr>
              <a:t>X</a:t>
            </a:r>
            <a:r>
              <a:rPr dirty="0" baseline="-24305" sz="1200" spc="127" i="1">
                <a:latin typeface="Times New Roman"/>
                <a:cs typeface="Times New Roman"/>
              </a:rPr>
              <a:t>m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m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2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5" i="1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1633" y="1302510"/>
            <a:ext cx="3405504" cy="75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Getting a posterior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probability</a:t>
            </a:r>
            <a:endParaRPr sz="2000">
              <a:latin typeface="Tahoma"/>
              <a:cs typeface="Tahoma"/>
            </a:endParaRPr>
          </a:p>
          <a:p>
            <a:pPr marL="645160">
              <a:lnSpc>
                <a:spcPct val="100000"/>
              </a:lnSpc>
              <a:spcBef>
                <a:spcPts val="1715"/>
              </a:spcBef>
            </a:pP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baseline="-24305" sz="1200" spc="60">
                <a:latin typeface="Times New Roman"/>
                <a:cs typeface="Times New Roman"/>
              </a:rPr>
              <a:t>1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20">
                <a:latin typeface="Arial"/>
                <a:cs typeface="Arial"/>
              </a:rPr>
              <a:t> </a:t>
            </a:r>
            <a:r>
              <a:rPr dirty="0" sz="1350" spc="85" i="1">
                <a:latin typeface="Times New Roman"/>
                <a:cs typeface="Times New Roman"/>
              </a:rPr>
              <a:t>X</a:t>
            </a:r>
            <a:r>
              <a:rPr dirty="0" baseline="-24305" sz="1200" spc="127" i="1">
                <a:latin typeface="Times New Roman"/>
                <a:cs typeface="Times New Roman"/>
              </a:rPr>
              <a:t>m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m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2297" y="7595227"/>
            <a:ext cx="930910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4228" y="7198981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4375" y="7295008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9825" y="7384232"/>
            <a:ext cx="3313429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argmax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40" i="1">
                <a:latin typeface="Times New Roman"/>
                <a:cs typeface="Times New Roman"/>
              </a:rPr>
              <a:t>X</a:t>
            </a:r>
            <a:r>
              <a:rPr dirty="0" baseline="-24305" sz="1200" spc="60">
                <a:latin typeface="Times New Roman"/>
                <a:cs typeface="Times New Roman"/>
              </a:rPr>
              <a:t>1</a:t>
            </a:r>
            <a:r>
              <a:rPr dirty="0" baseline="-24305" sz="1200" spc="284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25" i="1">
                <a:latin typeface="Times New Roman"/>
                <a:cs typeface="Times New Roman"/>
              </a:rPr>
              <a:t>u</a:t>
            </a:r>
            <a:r>
              <a:rPr dirty="0" baseline="-24305" sz="1200" spc="-37">
                <a:latin typeface="Times New Roman"/>
                <a:cs typeface="Times New Roman"/>
              </a:rPr>
              <a:t>1</a:t>
            </a:r>
            <a:r>
              <a:rPr dirty="0" baseline="-24305" sz="1200" spc="-97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90">
                <a:latin typeface="Arial"/>
                <a:cs typeface="Arial"/>
              </a:rPr>
              <a:t> </a:t>
            </a:r>
            <a:r>
              <a:rPr dirty="0" sz="1350" spc="85" i="1">
                <a:latin typeface="Times New Roman"/>
                <a:cs typeface="Times New Roman"/>
              </a:rPr>
              <a:t>X</a:t>
            </a:r>
            <a:r>
              <a:rPr dirty="0" baseline="-24305" sz="1200" spc="127" i="1">
                <a:latin typeface="Times New Roman"/>
                <a:cs typeface="Times New Roman"/>
              </a:rPr>
              <a:t>m</a:t>
            </a:r>
            <a:r>
              <a:rPr dirty="0" baseline="-24305" sz="1200" spc="382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u</a:t>
            </a:r>
            <a:r>
              <a:rPr dirty="0" baseline="-24305" sz="1200" spc="30" i="1">
                <a:latin typeface="Times New Roman"/>
                <a:cs typeface="Times New Roman"/>
              </a:rPr>
              <a:t>m</a:t>
            </a:r>
            <a:r>
              <a:rPr dirty="0" baseline="-24305" sz="1200" spc="254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|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Y</a:t>
            </a:r>
            <a:r>
              <a:rPr dirty="0" sz="1350" spc="13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25" i="1">
                <a:latin typeface="Times New Roman"/>
                <a:cs typeface="Times New Roman"/>
              </a:rPr>
              <a:t>Y</a:t>
            </a:r>
            <a:r>
              <a:rPr dirty="0" sz="1350" spc="13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8841" y="7083250"/>
            <a:ext cx="319214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78003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10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130" i="1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29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7214" y="5555995"/>
            <a:ext cx="3642360" cy="140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Bayes Classifiers in a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nutshell</a:t>
            </a:r>
            <a:endParaRPr sz="2000">
              <a:latin typeface="Tahoma"/>
              <a:cs typeface="Tahoma"/>
            </a:endParaRPr>
          </a:p>
          <a:p>
            <a:pPr marL="172720" indent="-14795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173355" algn="l"/>
              </a:tabLst>
            </a:pPr>
            <a:r>
              <a:rPr dirty="0" sz="1000">
                <a:latin typeface="Tahoma"/>
                <a:cs typeface="Tahoma"/>
              </a:rPr>
              <a:t>Learn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distribution </a:t>
            </a:r>
            <a:r>
              <a:rPr dirty="0" sz="1000" spc="-5">
                <a:latin typeface="Tahoma"/>
                <a:cs typeface="Tahoma"/>
              </a:rPr>
              <a:t>over </a:t>
            </a:r>
            <a:r>
              <a:rPr dirty="0" sz="1000">
                <a:latin typeface="Tahoma"/>
                <a:cs typeface="Tahoma"/>
              </a:rPr>
              <a:t>inputs </a:t>
            </a:r>
            <a:r>
              <a:rPr dirty="0" sz="1000" spc="-5">
                <a:latin typeface="Tahoma"/>
                <a:cs typeface="Tahoma"/>
              </a:rPr>
              <a:t>for each 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Y.</a:t>
            </a:r>
            <a:endParaRPr sz="1000">
              <a:latin typeface="Tahoma"/>
              <a:cs typeface="Tahoma"/>
            </a:endParaRPr>
          </a:p>
          <a:p>
            <a:pPr marL="172085" indent="-1473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172720" algn="l"/>
              </a:tabLst>
            </a:pPr>
            <a:r>
              <a:rPr dirty="0" sz="1000" spc="-5">
                <a:latin typeface="Tahoma"/>
                <a:cs typeface="Tahoma"/>
              </a:rPr>
              <a:t>This gives </a:t>
            </a:r>
            <a:r>
              <a:rPr dirty="0" sz="1000" spc="-10">
                <a:latin typeface="Tahoma"/>
                <a:cs typeface="Tahoma"/>
              </a:rPr>
              <a:t>P(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1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2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00">
                <a:latin typeface="Tahoma"/>
                <a:cs typeface="Tahoma"/>
              </a:rPr>
              <a:t>… </a:t>
            </a:r>
            <a:r>
              <a:rPr dirty="0" sz="1000" spc="-10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m </a:t>
            </a:r>
            <a:r>
              <a:rPr dirty="0" sz="1050" spc="-20" i="1">
                <a:latin typeface="Tahoma"/>
                <a:cs typeface="Tahoma"/>
              </a:rPr>
              <a:t>| </a:t>
            </a:r>
            <a:r>
              <a:rPr dirty="0" sz="1050" spc="-30" i="1">
                <a:latin typeface="Tahoma"/>
                <a:cs typeface="Tahoma"/>
              </a:rPr>
              <a:t>Y=v</a:t>
            </a:r>
            <a:r>
              <a:rPr dirty="0" baseline="-21367" sz="975" spc="-44" i="1">
                <a:latin typeface="Tahoma"/>
                <a:cs typeface="Tahoma"/>
              </a:rPr>
              <a:t>i</a:t>
            </a:r>
            <a:r>
              <a:rPr dirty="0" baseline="-21367" sz="975" spc="52" i="1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172085" indent="-14732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172720" algn="l"/>
              </a:tabLst>
            </a:pPr>
            <a:r>
              <a:rPr dirty="0" sz="1000">
                <a:latin typeface="Tahoma"/>
                <a:cs typeface="Tahoma"/>
              </a:rPr>
              <a:t>Estimate </a:t>
            </a:r>
            <a:r>
              <a:rPr dirty="0" sz="1000" spc="-20">
                <a:latin typeface="Tahoma"/>
                <a:cs typeface="Tahoma"/>
              </a:rPr>
              <a:t>P(</a:t>
            </a:r>
            <a:r>
              <a:rPr dirty="0" sz="1050" spc="-20" i="1">
                <a:latin typeface="Tahoma"/>
                <a:cs typeface="Tahoma"/>
              </a:rPr>
              <a:t>Y=v</a:t>
            </a:r>
            <a:r>
              <a:rPr dirty="0" baseline="-21367" sz="975" spc="-30" i="1">
                <a:latin typeface="Tahoma"/>
                <a:cs typeface="Tahoma"/>
              </a:rPr>
              <a:t>i </a:t>
            </a:r>
            <a:r>
              <a:rPr dirty="0" sz="1000" spc="-5">
                <a:latin typeface="Tahoma"/>
                <a:cs typeface="Tahoma"/>
              </a:rPr>
              <a:t>). as fraction of records with </a:t>
            </a:r>
            <a:r>
              <a:rPr dirty="0" sz="1050" spc="-30" i="1">
                <a:latin typeface="Tahoma"/>
                <a:cs typeface="Tahoma"/>
              </a:rPr>
              <a:t>Y=v</a:t>
            </a:r>
            <a:r>
              <a:rPr dirty="0" baseline="-21367" sz="975" spc="-44" i="1">
                <a:latin typeface="Tahoma"/>
                <a:cs typeface="Tahoma"/>
              </a:rPr>
              <a:t>i</a:t>
            </a:r>
            <a:r>
              <a:rPr dirty="0" baseline="-21367" sz="975" spc="67" i="1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72085" indent="-14732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72720" algn="l"/>
              </a:tabLst>
            </a:pPr>
            <a:r>
              <a:rPr dirty="0" sz="1000">
                <a:latin typeface="Tahoma"/>
                <a:cs typeface="Tahoma"/>
              </a:rPr>
              <a:t>For a </a:t>
            </a:r>
            <a:r>
              <a:rPr dirty="0" sz="1000" spc="-5">
                <a:latin typeface="Tahoma"/>
                <a:cs typeface="Tahoma"/>
              </a:rPr>
              <a:t>new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prediction: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0481" y="3321927"/>
            <a:ext cx="374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3810" y="3321927"/>
            <a:ext cx="4394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53060" algn="l"/>
              </a:tabLst>
            </a:pP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547" y="3417934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4375" y="3117705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5225" y="3206947"/>
            <a:ext cx="168021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argmax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204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16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135" i="1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95">
                <a:latin typeface="Arial"/>
                <a:cs typeface="Arial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2624" y="2602481"/>
            <a:ext cx="13563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4. For a </a:t>
            </a:r>
            <a:r>
              <a:rPr dirty="0" sz="1000" spc="-5">
                <a:latin typeface="Tahoma"/>
                <a:cs typeface="Tahoma"/>
              </a:rPr>
              <a:t>new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prediction: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6511" y="2093976"/>
            <a:ext cx="1771014" cy="1684020"/>
          </a:xfrm>
          <a:custGeom>
            <a:avLst/>
            <a:gdLst/>
            <a:ahLst/>
            <a:cxnLst/>
            <a:rect l="l" t="t" r="r" b="b"/>
            <a:pathLst>
              <a:path w="1771014" h="1684020">
                <a:moveTo>
                  <a:pt x="1770888" y="464820"/>
                </a:moveTo>
                <a:lnTo>
                  <a:pt x="132587" y="464820"/>
                </a:lnTo>
                <a:lnTo>
                  <a:pt x="132587" y="1684020"/>
                </a:lnTo>
                <a:lnTo>
                  <a:pt x="1770888" y="1684020"/>
                </a:lnTo>
                <a:lnTo>
                  <a:pt x="1770888" y="464820"/>
                </a:lnTo>
                <a:close/>
              </a:path>
              <a:path w="1771014" h="1684020">
                <a:moveTo>
                  <a:pt x="0" y="0"/>
                </a:moveTo>
                <a:lnTo>
                  <a:pt x="405384" y="464820"/>
                </a:lnTo>
                <a:lnTo>
                  <a:pt x="815339" y="4648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6511" y="2093976"/>
            <a:ext cx="1771014" cy="1684020"/>
          </a:xfrm>
          <a:custGeom>
            <a:avLst/>
            <a:gdLst/>
            <a:ahLst/>
            <a:cxnLst/>
            <a:rect l="l" t="t" r="r" b="b"/>
            <a:pathLst>
              <a:path w="1771014" h="1684020">
                <a:moveTo>
                  <a:pt x="132587" y="464820"/>
                </a:moveTo>
                <a:lnTo>
                  <a:pt x="132587" y="1684020"/>
                </a:lnTo>
                <a:lnTo>
                  <a:pt x="1770888" y="1684020"/>
                </a:lnTo>
                <a:lnTo>
                  <a:pt x="1770888" y="464820"/>
                </a:lnTo>
                <a:lnTo>
                  <a:pt x="815339" y="464820"/>
                </a:lnTo>
                <a:lnTo>
                  <a:pt x="0" y="0"/>
                </a:lnTo>
                <a:lnTo>
                  <a:pt x="405384" y="464820"/>
                </a:lnTo>
                <a:lnTo>
                  <a:pt x="132587" y="464820"/>
                </a:lnTo>
                <a:close/>
              </a:path>
            </a:pathLst>
          </a:custGeom>
          <a:ln w="14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87214" y="1378710"/>
            <a:ext cx="3773170" cy="1344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Bayes Classifiers in a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nutshell</a:t>
            </a:r>
            <a:endParaRPr sz="2000">
              <a:latin typeface="Tahoma"/>
              <a:cs typeface="Tahoma"/>
            </a:endParaRPr>
          </a:p>
          <a:p>
            <a:pPr marL="172720" indent="-14795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173355" algn="l"/>
              </a:tabLst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Learn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distribution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over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inputs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for each value</a:t>
            </a:r>
            <a:r>
              <a:rPr dirty="0" sz="1000" spc="-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Y.</a:t>
            </a:r>
            <a:endParaRPr sz="1000">
              <a:latin typeface="Tahoma"/>
              <a:cs typeface="Tahoma"/>
            </a:endParaRPr>
          </a:p>
          <a:p>
            <a:pPr marL="172085" indent="-14732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172720" algn="l"/>
              </a:tabLst>
            </a:pPr>
            <a:r>
              <a:rPr dirty="0" sz="1000" spc="-5">
                <a:latin typeface="Tahoma"/>
                <a:cs typeface="Tahoma"/>
              </a:rPr>
              <a:t>This gives </a:t>
            </a:r>
            <a:r>
              <a:rPr dirty="0" sz="1000" spc="-10">
                <a:latin typeface="Tahoma"/>
                <a:cs typeface="Tahoma"/>
              </a:rPr>
              <a:t>P(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1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2</a:t>
            </a:r>
            <a:r>
              <a:rPr dirty="0" sz="1000" spc="-10">
                <a:latin typeface="Tahoma"/>
                <a:cs typeface="Tahoma"/>
              </a:rPr>
              <a:t>, </a:t>
            </a:r>
            <a:r>
              <a:rPr dirty="0" sz="1000">
                <a:latin typeface="Tahoma"/>
                <a:cs typeface="Tahoma"/>
              </a:rPr>
              <a:t>… </a:t>
            </a:r>
            <a:r>
              <a:rPr dirty="0" sz="1000" spc="-10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m </a:t>
            </a:r>
            <a:r>
              <a:rPr dirty="0" sz="1050" spc="-20" i="1">
                <a:latin typeface="Tahoma"/>
                <a:cs typeface="Tahoma"/>
              </a:rPr>
              <a:t>| </a:t>
            </a:r>
            <a:r>
              <a:rPr dirty="0" sz="1050" spc="-30" i="1">
                <a:latin typeface="Tahoma"/>
                <a:cs typeface="Tahoma"/>
              </a:rPr>
              <a:t>Y=v</a:t>
            </a:r>
            <a:r>
              <a:rPr dirty="0" baseline="-21367" sz="975" spc="-44" i="1">
                <a:latin typeface="Tahoma"/>
                <a:cs typeface="Tahoma"/>
              </a:rPr>
              <a:t>i</a:t>
            </a:r>
            <a:r>
              <a:rPr dirty="0" baseline="-21367" sz="975" spc="52" i="1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172085" indent="-14732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172720" algn="l"/>
              </a:tabLst>
            </a:pPr>
            <a:r>
              <a:rPr dirty="0" sz="1000">
                <a:latin typeface="Tahoma"/>
                <a:cs typeface="Tahoma"/>
              </a:rPr>
              <a:t>Estimate </a:t>
            </a:r>
            <a:r>
              <a:rPr dirty="0" sz="1000" spc="-20">
                <a:latin typeface="Tahoma"/>
                <a:cs typeface="Tahoma"/>
              </a:rPr>
              <a:t>P(</a:t>
            </a:r>
            <a:r>
              <a:rPr dirty="0" sz="1050" spc="-20" i="1">
                <a:latin typeface="Tahoma"/>
                <a:cs typeface="Tahoma"/>
              </a:rPr>
              <a:t>Y=v</a:t>
            </a:r>
            <a:r>
              <a:rPr dirty="0" baseline="-21367" sz="975" spc="-30" i="1">
                <a:latin typeface="Tahoma"/>
                <a:cs typeface="Tahoma"/>
              </a:rPr>
              <a:t>i </a:t>
            </a:r>
            <a:r>
              <a:rPr dirty="0" sz="1000" spc="-5">
                <a:latin typeface="Tahoma"/>
                <a:cs typeface="Tahoma"/>
              </a:rPr>
              <a:t>). as fraction of records with </a:t>
            </a:r>
            <a:r>
              <a:rPr dirty="0" sz="1050" spc="-30" i="1">
                <a:latin typeface="Tahoma"/>
                <a:cs typeface="Tahoma"/>
              </a:rPr>
              <a:t>Y=v</a:t>
            </a:r>
            <a:r>
              <a:rPr dirty="0" baseline="-21367" sz="975" spc="-44" i="1">
                <a:latin typeface="Tahoma"/>
                <a:cs typeface="Tahoma"/>
              </a:rPr>
              <a:t>i</a:t>
            </a:r>
            <a:r>
              <a:rPr dirty="0" baseline="-21367" sz="975" spc="67" i="1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395220">
              <a:lnSpc>
                <a:spcPct val="100000"/>
              </a:lnSpc>
              <a:spcBef>
                <a:spcPts val="140"/>
              </a:spcBef>
            </a:pPr>
            <a:r>
              <a:rPr dirty="0" sz="1000" spc="-5">
                <a:latin typeface="Tahoma"/>
                <a:cs typeface="Tahoma"/>
              </a:rPr>
              <a:t>We can use our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favorite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1541" y="2657013"/>
            <a:ext cx="3473450" cy="4826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20265">
              <a:lnSpc>
                <a:spcPct val="100000"/>
              </a:lnSpc>
              <a:spcBef>
                <a:spcPts val="420"/>
              </a:spcBef>
            </a:pPr>
            <a:r>
              <a:rPr dirty="0" sz="1000" spc="-5">
                <a:latin typeface="Tahoma"/>
                <a:cs typeface="Tahoma"/>
              </a:rPr>
              <a:t>Density Estimator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here.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  <a:tabLst>
                <a:tab pos="276733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v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10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130" i="1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335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4228" y="3002530"/>
            <a:ext cx="15220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7960" algn="l"/>
              </a:tabLst>
            </a:pPr>
            <a:r>
              <a:rPr dirty="0" baseline="3472" sz="1200" spc="-7">
                <a:latin typeface="Times New Roman"/>
                <a:cs typeface="Times New Roman"/>
              </a:rPr>
              <a:t>1	</a:t>
            </a:r>
            <a:r>
              <a:rPr dirty="0" sz="1000" spc="-70">
                <a:latin typeface="Tahoma"/>
                <a:cs typeface="Tahoma"/>
              </a:rPr>
              <a:t>Rig</a:t>
            </a:r>
            <a:r>
              <a:rPr dirty="0" baseline="3472" sz="1200" spc="-104">
                <a:latin typeface="Times New Roman"/>
                <a:cs typeface="Times New Roman"/>
              </a:rPr>
              <a:t>1</a:t>
            </a:r>
            <a:r>
              <a:rPr dirty="0" sz="1000" spc="-70">
                <a:latin typeface="Tahoma"/>
                <a:cs typeface="Tahoma"/>
              </a:rPr>
              <a:t>ht </a:t>
            </a:r>
            <a:r>
              <a:rPr dirty="0" sz="1000" spc="-105">
                <a:latin typeface="Tahoma"/>
                <a:cs typeface="Tahoma"/>
              </a:rPr>
              <a:t>now</a:t>
            </a:r>
            <a:r>
              <a:rPr dirty="0" baseline="3472" sz="1200" spc="-157" i="1">
                <a:latin typeface="Times New Roman"/>
                <a:cs typeface="Times New Roman"/>
              </a:rPr>
              <a:t>m </a:t>
            </a:r>
            <a:r>
              <a:rPr dirty="0" sz="1000" spc="-5">
                <a:latin typeface="Tahoma"/>
                <a:cs typeface="Tahoma"/>
              </a:rPr>
              <a:t>we </a:t>
            </a:r>
            <a:r>
              <a:rPr dirty="0" sz="1000" spc="-120">
                <a:latin typeface="Tahoma"/>
                <a:cs typeface="Tahoma"/>
              </a:rPr>
              <a:t>h</a:t>
            </a:r>
            <a:r>
              <a:rPr dirty="0" baseline="3472" sz="1200" spc="-179" i="1">
                <a:latin typeface="Times New Roman"/>
                <a:cs typeface="Times New Roman"/>
              </a:rPr>
              <a:t>m</a:t>
            </a:r>
            <a:r>
              <a:rPr dirty="0" sz="1000" spc="-120">
                <a:latin typeface="Tahoma"/>
                <a:cs typeface="Tahoma"/>
              </a:rPr>
              <a:t>ave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two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0242" y="3206947"/>
            <a:ext cx="149288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345" i="1">
                <a:latin typeface="Times New Roman"/>
                <a:cs typeface="Times New Roman"/>
              </a:rPr>
              <a:t> </a:t>
            </a:r>
            <a:r>
              <a:rPr dirty="0" baseline="41666" sz="1500" spc="-382">
                <a:latin typeface="Tahoma"/>
                <a:cs typeface="Tahoma"/>
              </a:rPr>
              <a:t>o</a:t>
            </a:r>
            <a:r>
              <a:rPr dirty="0" sz="1350" spc="-254">
                <a:latin typeface="Times New Roman"/>
                <a:cs typeface="Times New Roman"/>
              </a:rPr>
              <a:t>| </a:t>
            </a:r>
            <a:r>
              <a:rPr dirty="0" sz="1350" spc="-155" i="1">
                <a:latin typeface="Times New Roman"/>
                <a:cs typeface="Times New Roman"/>
              </a:rPr>
              <a:t>Y</a:t>
            </a:r>
            <a:r>
              <a:rPr dirty="0" baseline="41666" sz="1500" spc="-232">
                <a:latin typeface="Tahoma"/>
                <a:cs typeface="Tahoma"/>
              </a:rPr>
              <a:t>ptio</a:t>
            </a:r>
            <a:r>
              <a:rPr dirty="0" sz="1350" spc="-155">
                <a:latin typeface="Symbol"/>
                <a:cs typeface="Symbol"/>
              </a:rPr>
              <a:t></a:t>
            </a:r>
            <a:r>
              <a:rPr dirty="0" baseline="41666" sz="1500" spc="-232">
                <a:latin typeface="Tahoma"/>
                <a:cs typeface="Tahoma"/>
              </a:rPr>
              <a:t>ns</a:t>
            </a:r>
            <a:r>
              <a:rPr dirty="0" sz="1350" spc="-155" i="1">
                <a:latin typeface="Times New Roman"/>
                <a:cs typeface="Times New Roman"/>
              </a:rPr>
              <a:t>v</a:t>
            </a:r>
            <a:r>
              <a:rPr dirty="0" baseline="41666" sz="1500" spc="-232">
                <a:latin typeface="Tahoma"/>
                <a:cs typeface="Tahoma"/>
              </a:rPr>
              <a:t>:</a:t>
            </a:r>
            <a:r>
              <a:rPr dirty="0" sz="1350" spc="-155">
                <a:latin typeface="Times New Roman"/>
                <a:cs typeface="Times New Roman"/>
              </a:rPr>
              <a:t>)</a:t>
            </a:r>
            <a:r>
              <a:rPr dirty="0" sz="1350" spc="-155" i="1">
                <a:latin typeface="Times New Roman"/>
                <a:cs typeface="Times New Roman"/>
              </a:rPr>
              <a:t>P</a:t>
            </a:r>
            <a:r>
              <a:rPr dirty="0" sz="1350" spc="-155">
                <a:latin typeface="Times New Roman"/>
                <a:cs typeface="Times New Roman"/>
              </a:rPr>
              <a:t>(</a:t>
            </a:r>
            <a:r>
              <a:rPr dirty="0" sz="1350" spc="-15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2440" y="3459729"/>
            <a:ext cx="1409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•Joint Density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Estimator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•Naïve Density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Estimator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5039" y="5555995"/>
            <a:ext cx="32575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Joint Density Bayes</a:t>
            </a:r>
            <a:r>
              <a:rPr dirty="0" sz="2000" spc="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8808" y="6129782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8358" y="6013958"/>
            <a:ext cx="379349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3253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10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25" i="1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2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1520" y="6225797"/>
            <a:ext cx="3773804" cy="2134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1850">
              <a:lnSpc>
                <a:spcPts val="875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  <a:p>
            <a:pPr marL="25400">
              <a:lnSpc>
                <a:spcPts val="1350"/>
              </a:lnSpc>
            </a:pPr>
            <a:r>
              <a:rPr dirty="0" sz="1200" spc="-5">
                <a:latin typeface="Tahoma"/>
                <a:cs typeface="Tahoma"/>
              </a:rPr>
              <a:t>In the case of the joint Bayes Classifier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435"/>
              </a:lnSpc>
            </a:pPr>
            <a:r>
              <a:rPr dirty="0" sz="1200" spc="-5">
                <a:latin typeface="Tahoma"/>
                <a:cs typeface="Tahoma"/>
              </a:rPr>
              <a:t>degenerates to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very simple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rule: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5400" marR="168275">
              <a:lnSpc>
                <a:spcPts val="1430"/>
              </a:lnSpc>
              <a:spcBef>
                <a:spcPts val="5"/>
              </a:spcBef>
            </a:pP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22875" sz="1275" spc="-37" i="1">
                <a:latin typeface="Tahoma"/>
                <a:cs typeface="Tahoma"/>
              </a:rPr>
              <a:t>predict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most common value of Y among </a:t>
            </a:r>
            <a:r>
              <a:rPr dirty="0" sz="1200" spc="-10">
                <a:latin typeface="Tahoma"/>
                <a:cs typeface="Tahoma"/>
              </a:rPr>
              <a:t>records 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which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0" i="1">
                <a:latin typeface="Tahoma"/>
                <a:cs typeface="Tahoma"/>
              </a:rPr>
              <a:t>u</a:t>
            </a:r>
            <a:r>
              <a:rPr dirty="0" baseline="-19607" sz="1275" spc="-30" i="1">
                <a:latin typeface="Tahoma"/>
                <a:cs typeface="Tahoma"/>
              </a:rPr>
              <a:t>1</a:t>
            </a:r>
            <a:r>
              <a:rPr dirty="0" sz="1200" spc="-20">
                <a:latin typeface="Tahoma"/>
                <a:cs typeface="Tahoma"/>
              </a:rPr>
              <a:t>,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u</a:t>
            </a:r>
            <a:r>
              <a:rPr dirty="0" baseline="-19607" sz="1275" spc="-37" i="1">
                <a:latin typeface="Tahoma"/>
                <a:cs typeface="Tahoma"/>
              </a:rPr>
              <a:t>2</a:t>
            </a:r>
            <a:r>
              <a:rPr dirty="0" sz="1200" spc="-2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…. </a:t>
            </a:r>
            <a:r>
              <a:rPr dirty="0" sz="1250" spc="-40" i="1">
                <a:latin typeface="Tahoma"/>
                <a:cs typeface="Tahoma"/>
              </a:rPr>
              <a:t>X</a:t>
            </a:r>
            <a:r>
              <a:rPr dirty="0" baseline="-19607" sz="1275" spc="-60" i="1">
                <a:latin typeface="Tahoma"/>
                <a:cs typeface="Tahoma"/>
              </a:rPr>
              <a:t>m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90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u</a:t>
            </a:r>
            <a:r>
              <a:rPr dirty="0" baseline="-19607" sz="1275" spc="-37" i="1">
                <a:latin typeface="Tahoma"/>
                <a:cs typeface="Tahoma"/>
              </a:rPr>
              <a:t>m</a:t>
            </a:r>
            <a:r>
              <a:rPr dirty="0" sz="1200" spc="-2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470"/>
              </a:lnSpc>
              <a:spcBef>
                <a:spcPts val="1340"/>
              </a:spcBef>
            </a:pPr>
            <a:r>
              <a:rPr dirty="0" sz="1200" spc="-5">
                <a:latin typeface="Tahoma"/>
                <a:cs typeface="Tahoma"/>
              </a:rPr>
              <a:t>Note that if </a:t>
            </a:r>
            <a:r>
              <a:rPr dirty="0" sz="1200">
                <a:latin typeface="Tahoma"/>
                <a:cs typeface="Tahoma"/>
              </a:rPr>
              <a:t>no </a:t>
            </a:r>
            <a:r>
              <a:rPr dirty="0" sz="1200" spc="-5">
                <a:latin typeface="Tahoma"/>
                <a:cs typeface="Tahoma"/>
              </a:rPr>
              <a:t>records have the </a:t>
            </a:r>
            <a:r>
              <a:rPr dirty="0" sz="1200" spc="-10">
                <a:latin typeface="Tahoma"/>
                <a:cs typeface="Tahoma"/>
              </a:rPr>
              <a:t>exact </a:t>
            </a:r>
            <a:r>
              <a:rPr dirty="0" sz="1200" spc="-5">
                <a:latin typeface="Tahoma"/>
                <a:cs typeface="Tahoma"/>
              </a:rPr>
              <a:t>set of inputs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endParaRPr baseline="-19607" sz="1275">
              <a:latin typeface="Tahoma"/>
              <a:cs typeface="Tahoma"/>
            </a:endParaRPr>
          </a:p>
          <a:p>
            <a:pPr marL="25400">
              <a:lnSpc>
                <a:spcPts val="1460"/>
              </a:lnSpc>
            </a:pP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u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00" spc="-25">
                <a:latin typeface="Tahoma"/>
                <a:cs typeface="Tahoma"/>
              </a:rPr>
              <a:t>,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0" i="1">
                <a:latin typeface="Tahoma"/>
                <a:cs typeface="Tahoma"/>
              </a:rPr>
              <a:t>u</a:t>
            </a:r>
            <a:r>
              <a:rPr dirty="0" baseline="-19607" sz="1275" spc="-30" i="1">
                <a:latin typeface="Tahoma"/>
                <a:cs typeface="Tahoma"/>
              </a:rPr>
              <a:t>2</a:t>
            </a:r>
            <a:r>
              <a:rPr dirty="0" sz="1200" spc="-20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…. </a:t>
            </a:r>
            <a:r>
              <a:rPr dirty="0" sz="1250" spc="-40" i="1">
                <a:latin typeface="Tahoma"/>
                <a:cs typeface="Tahoma"/>
              </a:rPr>
              <a:t>X</a:t>
            </a:r>
            <a:r>
              <a:rPr dirty="0" baseline="-19607" sz="1275" spc="-60" i="1">
                <a:latin typeface="Tahoma"/>
                <a:cs typeface="Tahoma"/>
              </a:rPr>
              <a:t>m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u</a:t>
            </a:r>
            <a:r>
              <a:rPr dirty="0" baseline="-19607" sz="1275" spc="-37" i="1">
                <a:latin typeface="Tahoma"/>
                <a:cs typeface="Tahoma"/>
              </a:rPr>
              <a:t>m</a:t>
            </a:r>
            <a:r>
              <a:rPr dirty="0" sz="1200" spc="-2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then </a:t>
            </a:r>
            <a:r>
              <a:rPr dirty="0" sz="1200" spc="-15">
                <a:latin typeface="Tahoma"/>
                <a:cs typeface="Tahoma"/>
              </a:rPr>
              <a:t>P(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00" spc="-15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2</a:t>
            </a:r>
            <a:r>
              <a:rPr dirty="0" sz="1200" spc="-2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 </a:t>
            </a:r>
            <a:r>
              <a:rPr dirty="0" sz="1200" spc="-25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m </a:t>
            </a:r>
            <a:r>
              <a:rPr dirty="0" sz="1250" spc="-20" i="1">
                <a:latin typeface="Tahoma"/>
                <a:cs typeface="Tahoma"/>
              </a:rPr>
              <a:t>| </a:t>
            </a:r>
            <a:r>
              <a:rPr dirty="0" sz="1250" spc="-30" i="1">
                <a:latin typeface="Tahoma"/>
                <a:cs typeface="Tahoma"/>
              </a:rPr>
              <a:t>Y=v</a:t>
            </a:r>
            <a:r>
              <a:rPr dirty="0" baseline="-19607" sz="1275" spc="-44" i="1">
                <a:latin typeface="Tahoma"/>
                <a:cs typeface="Tahoma"/>
              </a:rPr>
              <a:t>i</a:t>
            </a:r>
            <a:r>
              <a:rPr dirty="0" baseline="-19607" sz="1275" spc="22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430"/>
              </a:lnSpc>
            </a:pPr>
            <a:r>
              <a:rPr dirty="0" sz="1200">
                <a:latin typeface="Tahoma"/>
                <a:cs typeface="Tahoma"/>
              </a:rPr>
              <a:t>= 0 </a:t>
            </a:r>
            <a:r>
              <a:rPr dirty="0" sz="1200" spc="-5">
                <a:latin typeface="Tahoma"/>
                <a:cs typeface="Tahoma"/>
              </a:rPr>
              <a:t>for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values of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that case we just have to guess Y’s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4499" y="2063495"/>
            <a:ext cx="3256787" cy="168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8011" y="2177795"/>
            <a:ext cx="1390015" cy="838200"/>
          </a:xfrm>
          <a:custGeom>
            <a:avLst/>
            <a:gdLst/>
            <a:ahLst/>
            <a:cxnLst/>
            <a:rect l="l" t="t" r="r" b="b"/>
            <a:pathLst>
              <a:path w="1390014" h="838200">
                <a:moveTo>
                  <a:pt x="1389888" y="698753"/>
                </a:moveTo>
                <a:lnTo>
                  <a:pt x="513588" y="698753"/>
                </a:lnTo>
                <a:lnTo>
                  <a:pt x="513588" y="838200"/>
                </a:lnTo>
                <a:lnTo>
                  <a:pt x="1389888" y="838200"/>
                </a:lnTo>
                <a:lnTo>
                  <a:pt x="1389888" y="698753"/>
                </a:lnTo>
                <a:close/>
              </a:path>
              <a:path w="1390014" h="838200">
                <a:moveTo>
                  <a:pt x="1389888" y="0"/>
                </a:moveTo>
                <a:lnTo>
                  <a:pt x="513588" y="0"/>
                </a:lnTo>
                <a:lnTo>
                  <a:pt x="513588" y="489203"/>
                </a:lnTo>
                <a:lnTo>
                  <a:pt x="0" y="765048"/>
                </a:lnTo>
                <a:lnTo>
                  <a:pt x="513588" y="698753"/>
                </a:lnTo>
                <a:lnTo>
                  <a:pt x="1389888" y="698753"/>
                </a:lnTo>
                <a:lnTo>
                  <a:pt x="1389888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68011" y="2177795"/>
            <a:ext cx="1390015" cy="838200"/>
          </a:xfrm>
          <a:custGeom>
            <a:avLst/>
            <a:gdLst/>
            <a:ahLst/>
            <a:cxnLst/>
            <a:rect l="l" t="t" r="r" b="b"/>
            <a:pathLst>
              <a:path w="1390014" h="838200">
                <a:moveTo>
                  <a:pt x="513588" y="0"/>
                </a:moveTo>
                <a:lnTo>
                  <a:pt x="513588" y="489203"/>
                </a:lnTo>
                <a:lnTo>
                  <a:pt x="0" y="765048"/>
                </a:lnTo>
                <a:lnTo>
                  <a:pt x="513588" y="698753"/>
                </a:lnTo>
                <a:lnTo>
                  <a:pt x="513588" y="838200"/>
                </a:lnTo>
                <a:lnTo>
                  <a:pt x="1389888" y="838200"/>
                </a:lnTo>
                <a:lnTo>
                  <a:pt x="1389888" y="0"/>
                </a:lnTo>
                <a:lnTo>
                  <a:pt x="659891" y="0"/>
                </a:lnTo>
                <a:lnTo>
                  <a:pt x="5135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36420" y="1175423"/>
            <a:ext cx="4170679" cy="16624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13843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Joint BC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“Logical”</a:t>
            </a:r>
            <a:endParaRPr sz="1800">
              <a:latin typeface="Tahoma"/>
              <a:cs typeface="Tahoma"/>
            </a:endParaRPr>
          </a:p>
          <a:p>
            <a:pPr marR="13335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“logical” </a:t>
            </a:r>
            <a:r>
              <a:rPr dirty="0" sz="1000">
                <a:latin typeface="Tahoma"/>
                <a:cs typeface="Tahoma"/>
              </a:rPr>
              <a:t>dataset </a:t>
            </a:r>
            <a:r>
              <a:rPr dirty="0" sz="1000" spc="-5">
                <a:latin typeface="Tahoma"/>
                <a:cs typeface="Tahoma"/>
              </a:rPr>
              <a:t>consists of 40,000 records </a:t>
            </a:r>
            <a:r>
              <a:rPr dirty="0" sz="1000">
                <a:latin typeface="Tahoma"/>
                <a:cs typeface="Tahoma"/>
              </a:rPr>
              <a:t>and 4 </a:t>
            </a:r>
            <a:r>
              <a:rPr dirty="0" sz="1000" spc="-5">
                <a:latin typeface="Tahoma"/>
                <a:cs typeface="Tahoma"/>
              </a:rPr>
              <a:t>Boolean  attributes called a,b,c,d where a,b,c are generated 50-50 randomly as </a:t>
            </a:r>
            <a:r>
              <a:rPr dirty="0" sz="1000">
                <a:latin typeface="Tahoma"/>
                <a:cs typeface="Tahoma"/>
              </a:rPr>
              <a:t>0 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D = </a:t>
            </a:r>
            <a:r>
              <a:rPr dirty="0" sz="1000" spc="-5">
                <a:latin typeface="Tahoma"/>
                <a:cs typeface="Tahoma"/>
              </a:rPr>
              <a:t>A^~C, except that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10% of records </a:t>
            </a:r>
            <a:r>
              <a:rPr dirty="0" sz="1000">
                <a:latin typeface="Tahoma"/>
                <a:cs typeface="Tahoma"/>
              </a:rPr>
              <a:t>it 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flipped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ctr" marL="3408679" marR="508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 </a:t>
            </a:r>
            <a:r>
              <a:rPr dirty="0" sz="1000" spc="-5">
                <a:latin typeface="Tahoma"/>
                <a:cs typeface="Tahoma"/>
              </a:rPr>
              <a:t>learned by  “Joint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7073" y="3816095"/>
            <a:ext cx="3675125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6420" y="5352706"/>
            <a:ext cx="3924300" cy="8851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Joint BC Results: “All</a:t>
            </a:r>
            <a:r>
              <a:rPr dirty="0" sz="1800" spc="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Irrelevant”</a:t>
            </a:r>
            <a:endParaRPr sz="1800">
              <a:latin typeface="Tahoma"/>
              <a:cs typeface="Tahoma"/>
            </a:endParaRPr>
          </a:p>
          <a:p>
            <a:pPr algn="just" marR="508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“all irrelevant” dataset consists of 40,000 records and 15 Boolean  </a:t>
            </a:r>
            <a:r>
              <a:rPr dirty="0" sz="1000">
                <a:latin typeface="Tahoma"/>
                <a:cs typeface="Tahoma"/>
              </a:rPr>
              <a:t>attributes </a:t>
            </a:r>
            <a:r>
              <a:rPr dirty="0" sz="1000" spc="-5">
                <a:latin typeface="Tahoma"/>
                <a:cs typeface="Tahoma"/>
              </a:rPr>
              <a:t>called a,b,c,d..o where a,b,c are generated 50-50 randomly  as </a:t>
            </a: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v </a:t>
            </a:r>
            <a:r>
              <a:rPr dirty="0" sz="1000" spc="-5">
                <a:latin typeface="Tahoma"/>
                <a:cs typeface="Tahoma"/>
              </a:rPr>
              <a:t>(output) </a:t>
            </a:r>
            <a:r>
              <a:rPr dirty="0" sz="1000">
                <a:latin typeface="Tahoma"/>
                <a:cs typeface="Tahoma"/>
              </a:rPr>
              <a:t>= 1 </a:t>
            </a:r>
            <a:r>
              <a:rPr dirty="0" sz="1000" spc="-5">
                <a:latin typeface="Tahoma"/>
                <a:cs typeface="Tahoma"/>
              </a:rPr>
              <a:t>with probability 0.75, </a:t>
            </a: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with prob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0.25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33955" y="6776465"/>
            <a:ext cx="3905249" cy="681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472" y="1378710"/>
            <a:ext cx="2440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Naïve Bayes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8808" y="1952497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3882" y="2048513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8358" y="1836673"/>
            <a:ext cx="379349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3253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10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25" i="1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2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1520" y="2148331"/>
            <a:ext cx="3530600" cy="54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 the case of the naive Bayes Classifier this can be  simplified:</a:t>
            </a:r>
            <a:endParaRPr sz="1200">
              <a:latin typeface="Tahoma"/>
              <a:cs typeface="Tahoma"/>
            </a:endParaRPr>
          </a:p>
          <a:p>
            <a:pPr algn="ctr" marL="641350">
              <a:lnSpc>
                <a:spcPct val="100000"/>
              </a:lnSpc>
              <a:spcBef>
                <a:spcPts val="275"/>
              </a:spcBef>
            </a:pPr>
            <a:r>
              <a:rPr dirty="0" sz="800" spc="-10" i="1">
                <a:latin typeface="Times New Roman"/>
                <a:cs typeface="Times New Roman"/>
              </a:rPr>
              <a:t>n</a:t>
            </a:r>
            <a:r>
              <a:rPr dirty="0" baseline="-20202" sz="825" spc="-15" i="1">
                <a:latin typeface="Times New Roman"/>
                <a:cs typeface="Times New Roman"/>
              </a:rPr>
              <a:t>Y</a:t>
            </a:r>
            <a:endParaRPr baseline="-20202" sz="8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4376" y="2782310"/>
            <a:ext cx="3721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6862" y="2878325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2413" y="2906520"/>
            <a:ext cx="1517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Symbol"/>
                <a:cs typeface="Symbol"/>
              </a:rPr>
              <a:t></a:t>
            </a:r>
            <a:r>
              <a:rPr dirty="0" sz="800" spc="-2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3261" y="2579624"/>
            <a:ext cx="327660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431415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baseline="-9485" sz="3075" spc="15">
                <a:latin typeface="Symbol"/>
                <a:cs typeface="Symbol"/>
              </a:rPr>
              <a:t></a:t>
            </a:r>
            <a:r>
              <a:rPr dirty="0" baseline="-9485" sz="3075" spc="-532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19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9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3472" y="5555995"/>
            <a:ext cx="2440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Naïve Bayes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8808" y="6129782"/>
            <a:ext cx="1143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0515" algn="l"/>
                <a:tab pos="702945" algn="l"/>
                <a:tab pos="1056640" algn="l"/>
              </a:tabLst>
            </a:pP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33882" y="6225797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8358" y="6013958"/>
            <a:ext cx="379349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325370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 </a:t>
            </a:r>
            <a:r>
              <a:rPr dirty="0" sz="1350" spc="10" i="1">
                <a:latin typeface="Times New Roman"/>
                <a:cs typeface="Times New Roman"/>
              </a:rPr>
              <a:t>X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25" i="1">
                <a:latin typeface="Times New Roman"/>
                <a:cs typeface="Times New Roman"/>
              </a:rPr>
              <a:t> </a:t>
            </a:r>
            <a:r>
              <a:rPr dirty="0" sz="1350" spc="615">
                <a:latin typeface="Arial"/>
                <a:cs typeface="Arial"/>
              </a:rPr>
              <a:t>L</a:t>
            </a:r>
            <a:r>
              <a:rPr dirty="0" sz="1350" spc="-185">
                <a:latin typeface="Arial"/>
                <a:cs typeface="Arial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v</a:t>
            </a:r>
            <a:r>
              <a:rPr dirty="0" sz="1350" spc="25">
                <a:latin typeface="Times New Roman"/>
                <a:cs typeface="Times New Roman"/>
              </a:rPr>
              <a:t>)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2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1520" y="6325615"/>
            <a:ext cx="3530600" cy="54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 the case of the naive Bayes Classifier this can be  simplified:</a:t>
            </a:r>
            <a:endParaRPr sz="1200">
              <a:latin typeface="Tahoma"/>
              <a:cs typeface="Tahoma"/>
            </a:endParaRPr>
          </a:p>
          <a:p>
            <a:pPr algn="ctr" marL="641350">
              <a:lnSpc>
                <a:spcPct val="100000"/>
              </a:lnSpc>
              <a:spcBef>
                <a:spcPts val="270"/>
              </a:spcBef>
            </a:pPr>
            <a:r>
              <a:rPr dirty="0" sz="800" spc="-10" i="1">
                <a:latin typeface="Times New Roman"/>
                <a:cs typeface="Times New Roman"/>
              </a:rPr>
              <a:t>n</a:t>
            </a:r>
            <a:r>
              <a:rPr dirty="0" baseline="-20202" sz="825" spc="-15" i="1">
                <a:latin typeface="Times New Roman"/>
                <a:cs typeface="Times New Roman"/>
              </a:rPr>
              <a:t>Y</a:t>
            </a:r>
            <a:endParaRPr baseline="-20202" sz="8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4376" y="6959593"/>
            <a:ext cx="3721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r>
              <a:rPr dirty="0" sz="800" spc="-5" i="1">
                <a:latin typeface="Times New Roman"/>
                <a:cs typeface="Times New Roman"/>
              </a:rPr>
              <a:t>	</a:t>
            </a:r>
            <a:r>
              <a:rPr dirty="0" sz="800" spc="-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6862" y="7055608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3261" y="6756907"/>
            <a:ext cx="327660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431415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baseline="41666" sz="1200" spc="-7">
                <a:latin typeface="Times New Roman"/>
                <a:cs typeface="Times New Roman"/>
              </a:rPr>
              <a:t>predict 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argmax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v</a:t>
            </a:r>
            <a:r>
              <a:rPr dirty="0" sz="1350" spc="10">
                <a:latin typeface="Times New Roman"/>
                <a:cs typeface="Times New Roman"/>
              </a:rPr>
              <a:t>)</a:t>
            </a:r>
            <a:r>
              <a:rPr dirty="0" baseline="-9485" sz="3075" spc="15">
                <a:latin typeface="Symbol"/>
                <a:cs typeface="Symbol"/>
              </a:rPr>
              <a:t></a:t>
            </a:r>
            <a:r>
              <a:rPr dirty="0" baseline="-9485" sz="3075" spc="-532">
                <a:latin typeface="Times New Roman"/>
                <a:cs typeface="Times New Roman"/>
              </a:rPr>
              <a:t> </a:t>
            </a:r>
            <a:r>
              <a:rPr dirty="0" sz="1350" spc="25" i="1">
                <a:latin typeface="Times New Roman"/>
                <a:cs typeface="Times New Roman"/>
              </a:rPr>
              <a:t>P</a:t>
            </a:r>
            <a:r>
              <a:rPr dirty="0" sz="1350" spc="25">
                <a:latin typeface="Times New Roman"/>
                <a:cs typeface="Times New Roman"/>
              </a:rPr>
              <a:t>(</a:t>
            </a:r>
            <a:r>
              <a:rPr dirty="0" sz="1350" spc="-190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 </a:t>
            </a:r>
            <a:r>
              <a:rPr dirty="0" sz="1350">
                <a:latin typeface="Times New Roman"/>
                <a:cs typeface="Times New Roman"/>
              </a:rPr>
              <a:t>| </a:t>
            </a:r>
            <a:r>
              <a:rPr dirty="0" sz="1350" spc="5" i="1">
                <a:latin typeface="Times New Roman"/>
                <a:cs typeface="Times New Roman"/>
              </a:rPr>
              <a:t>Y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9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65020" y="7083803"/>
            <a:ext cx="3663315" cy="843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3053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r>
              <a:rPr dirty="0" sz="800" spc="-130" i="1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Symbol"/>
                <a:cs typeface="Symbol"/>
              </a:rPr>
              <a:t></a:t>
            </a:r>
            <a:r>
              <a:rPr dirty="0" sz="800" spc="-2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ts val="1435"/>
              </a:lnSpc>
            </a:pPr>
            <a:r>
              <a:rPr dirty="0" sz="1200" spc="-5">
                <a:latin typeface="Tahoma"/>
                <a:cs typeface="Tahoma"/>
              </a:rPr>
              <a:t>Technical Hint:</a:t>
            </a:r>
            <a:endParaRPr sz="1200">
              <a:latin typeface="Tahoma"/>
              <a:cs typeface="Tahoma"/>
            </a:endParaRPr>
          </a:p>
          <a:p>
            <a:pPr marR="5080">
              <a:lnSpc>
                <a:spcPts val="1440"/>
              </a:lnSpc>
              <a:spcBef>
                <a:spcPts val="45"/>
              </a:spcBef>
            </a:pPr>
            <a:r>
              <a:rPr dirty="0" sz="1200" spc="-5">
                <a:latin typeface="Tahoma"/>
                <a:cs typeface="Tahoma"/>
              </a:rPr>
              <a:t>If </a:t>
            </a:r>
            <a:r>
              <a:rPr dirty="0" sz="1200">
                <a:latin typeface="Tahoma"/>
                <a:cs typeface="Tahoma"/>
              </a:rPr>
              <a:t>you </a:t>
            </a:r>
            <a:r>
              <a:rPr dirty="0" sz="1200" spc="-5">
                <a:latin typeface="Tahoma"/>
                <a:cs typeface="Tahoma"/>
              </a:rPr>
              <a:t>have </a:t>
            </a:r>
            <a:r>
              <a:rPr dirty="0" sz="1200">
                <a:latin typeface="Tahoma"/>
                <a:cs typeface="Tahoma"/>
              </a:rPr>
              <a:t>10,000 </a:t>
            </a:r>
            <a:r>
              <a:rPr dirty="0" sz="1200" spc="-5">
                <a:latin typeface="Tahoma"/>
                <a:cs typeface="Tahoma"/>
              </a:rPr>
              <a:t>input attributes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dirty="0" sz="1200" spc="-5">
                <a:latin typeface="Tahoma"/>
                <a:cs typeface="Tahoma"/>
              </a:rPr>
              <a:t>product will  underflow in floating point math. You should use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logs: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3955" y="8307586"/>
            <a:ext cx="7937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-480">
                <a:latin typeface="Symbol"/>
                <a:cs typeface="Symbol"/>
              </a:rPr>
              <a:t>⎠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62651" y="8307603"/>
            <a:ext cx="7937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-480">
                <a:latin typeface="Symbol"/>
                <a:cs typeface="Symbol"/>
              </a:rPr>
              <a:t>⎝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62651" y="7989093"/>
            <a:ext cx="7937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-480">
                <a:latin typeface="Symbol"/>
                <a:cs typeface="Symbol"/>
              </a:rPr>
              <a:t>⎛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7396" y="7931148"/>
            <a:ext cx="179133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685925" algn="l"/>
              </a:tabLst>
            </a:pPr>
            <a:r>
              <a:rPr dirty="0" sz="800" spc="-35" i="1">
                <a:latin typeface="Times New Roman"/>
                <a:cs typeface="Times New Roman"/>
              </a:rPr>
              <a:t>n</a:t>
            </a:r>
            <a:r>
              <a:rPr dirty="0" baseline="-20202" sz="825" spc="15" i="1">
                <a:latin typeface="Times New Roman"/>
                <a:cs typeface="Times New Roman"/>
              </a:rPr>
              <a:t>Y</a:t>
            </a:r>
            <a:r>
              <a:rPr dirty="0" baseline="-20202" sz="825" i="1">
                <a:latin typeface="Times New Roman"/>
                <a:cs typeface="Times New Roman"/>
              </a:rPr>
              <a:t>	</a:t>
            </a:r>
            <a:r>
              <a:rPr dirty="0" baseline="-18518" sz="2025" spc="-862">
                <a:latin typeface="Symbol"/>
                <a:cs typeface="Symbol"/>
              </a:rPr>
              <a:t>⎞</a:t>
            </a:r>
            <a:endParaRPr baseline="-18518" sz="202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9944" y="8330440"/>
            <a:ext cx="57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2035" y="8357104"/>
            <a:ext cx="1511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Times New Roman"/>
                <a:cs typeface="Times New Roman"/>
              </a:rPr>
              <a:t>j</a:t>
            </a:r>
            <a:r>
              <a:rPr dirty="0" sz="800" spc="-170" i="1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Symbol"/>
                <a:cs typeface="Symbol"/>
              </a:rPr>
              <a:t></a:t>
            </a:r>
            <a:r>
              <a:rPr dirty="0" sz="800" spc="-2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8246" y="8113269"/>
            <a:ext cx="2946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imes New Roman"/>
                <a:cs typeface="Times New Roman"/>
              </a:rPr>
              <a:t>predict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7104" y="8031733"/>
            <a:ext cx="404495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92759" algn="l"/>
              </a:tabLst>
            </a:pPr>
            <a:r>
              <a:rPr dirty="0" sz="1350" spc="5" i="1">
                <a:latin typeface="Times New Roman"/>
                <a:cs typeface="Times New Roman"/>
              </a:rPr>
              <a:t>Y	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argmax</a:t>
            </a:r>
            <a:r>
              <a:rPr dirty="0" baseline="6172" sz="2025" spc="-44">
                <a:latin typeface="Symbol"/>
                <a:cs typeface="Symbol"/>
              </a:rPr>
              <a:t>⎜</a:t>
            </a:r>
            <a:r>
              <a:rPr dirty="0" sz="1350" spc="-30">
                <a:latin typeface="Times New Roman"/>
                <a:cs typeface="Times New Roman"/>
              </a:rPr>
              <a:t>log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sz="1350">
                <a:latin typeface="Times New Roman"/>
                <a:cs typeface="Times New Roman"/>
              </a:rPr>
              <a:t>(</a:t>
            </a:r>
            <a:r>
              <a:rPr dirty="0" sz="1350" i="1">
                <a:latin typeface="Times New Roman"/>
                <a:cs typeface="Times New Roman"/>
              </a:rPr>
              <a:t>Y</a:t>
            </a:r>
            <a:r>
              <a:rPr dirty="0" sz="1350" spc="14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)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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baseline="-8130" sz="3075" spc="60">
                <a:latin typeface="Symbol"/>
                <a:cs typeface="Symbol"/>
              </a:rPr>
              <a:t></a:t>
            </a:r>
            <a:r>
              <a:rPr dirty="0" sz="1350" spc="40">
                <a:latin typeface="Times New Roman"/>
                <a:cs typeface="Times New Roman"/>
              </a:rPr>
              <a:t>log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20" i="1">
                <a:latin typeface="Times New Roman"/>
                <a:cs typeface="Times New Roman"/>
              </a:rPr>
              <a:t>P</a:t>
            </a:r>
            <a:r>
              <a:rPr dirty="0" sz="1350" spc="20">
                <a:latin typeface="Times New Roman"/>
                <a:cs typeface="Times New Roman"/>
              </a:rPr>
              <a:t>(</a:t>
            </a:r>
            <a:r>
              <a:rPr dirty="0" sz="1350" spc="-195">
                <a:latin typeface="Times New Roman"/>
                <a:cs typeface="Times New Roman"/>
              </a:rPr>
              <a:t> </a:t>
            </a:r>
            <a:r>
              <a:rPr dirty="0" sz="1350" spc="10" i="1">
                <a:latin typeface="Times New Roman"/>
                <a:cs typeface="Times New Roman"/>
              </a:rPr>
              <a:t>X</a:t>
            </a:r>
            <a:r>
              <a:rPr dirty="0" sz="1350" spc="-30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j</a:t>
            </a:r>
            <a:r>
              <a:rPr dirty="0" baseline="-24305" sz="1200" spc="15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u</a:t>
            </a:r>
            <a:r>
              <a:rPr dirty="0" sz="1350" spc="-155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j</a:t>
            </a:r>
            <a:r>
              <a:rPr dirty="0" baseline="-24305" sz="1200" spc="15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|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5" i="1">
                <a:latin typeface="Times New Roman"/>
                <a:cs typeface="Times New Roman"/>
              </a:rPr>
              <a:t>Y</a:t>
            </a:r>
            <a:r>
              <a:rPr dirty="0" sz="1350" spc="140" i="1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Symbol"/>
                <a:cs typeface="Symbol"/>
              </a:rPr>
              <a:t>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215" i="1">
                <a:latin typeface="Times New Roman"/>
                <a:cs typeface="Times New Roman"/>
              </a:rPr>
              <a:t>v</a:t>
            </a:r>
            <a:r>
              <a:rPr dirty="0" sz="1350" spc="-215">
                <a:latin typeface="Times New Roman"/>
                <a:cs typeface="Times New Roman"/>
              </a:rPr>
              <a:t>)</a:t>
            </a:r>
            <a:r>
              <a:rPr dirty="0" baseline="6172" sz="2025" spc="-322">
                <a:latin typeface="Symbol"/>
                <a:cs typeface="Symbol"/>
              </a:rPr>
              <a:t>⎟</a:t>
            </a:r>
            <a:endParaRPr baseline="6172" sz="2025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50435" y="7139178"/>
            <a:ext cx="461645" cy="445770"/>
          </a:xfrm>
          <a:custGeom>
            <a:avLst/>
            <a:gdLst/>
            <a:ahLst/>
            <a:cxnLst/>
            <a:rect l="l" t="t" r="r" b="b"/>
            <a:pathLst>
              <a:path w="461645" h="445770">
                <a:moveTo>
                  <a:pt x="376261" y="388389"/>
                </a:moveTo>
                <a:lnTo>
                  <a:pt x="364435" y="397438"/>
                </a:lnTo>
                <a:lnTo>
                  <a:pt x="353163" y="408608"/>
                </a:lnTo>
                <a:lnTo>
                  <a:pt x="341902" y="419880"/>
                </a:lnTo>
                <a:lnTo>
                  <a:pt x="328422" y="430530"/>
                </a:lnTo>
                <a:lnTo>
                  <a:pt x="339851" y="445770"/>
                </a:lnTo>
                <a:lnTo>
                  <a:pt x="353209" y="435252"/>
                </a:lnTo>
                <a:lnTo>
                  <a:pt x="376624" y="412146"/>
                </a:lnTo>
                <a:lnTo>
                  <a:pt x="389381" y="402336"/>
                </a:lnTo>
                <a:lnTo>
                  <a:pt x="391667" y="400050"/>
                </a:lnTo>
                <a:lnTo>
                  <a:pt x="394220" y="394398"/>
                </a:lnTo>
                <a:lnTo>
                  <a:pt x="397657" y="389382"/>
                </a:lnTo>
                <a:lnTo>
                  <a:pt x="375665" y="389382"/>
                </a:lnTo>
                <a:lnTo>
                  <a:pt x="376261" y="388389"/>
                </a:lnTo>
                <a:close/>
              </a:path>
              <a:path w="461645" h="445770">
                <a:moveTo>
                  <a:pt x="377951" y="387096"/>
                </a:moveTo>
                <a:lnTo>
                  <a:pt x="376261" y="388389"/>
                </a:lnTo>
                <a:lnTo>
                  <a:pt x="375665" y="389382"/>
                </a:lnTo>
                <a:lnTo>
                  <a:pt x="377951" y="387096"/>
                </a:lnTo>
                <a:close/>
              </a:path>
              <a:path w="461645" h="445770">
                <a:moveTo>
                  <a:pt x="390143" y="387096"/>
                </a:moveTo>
                <a:lnTo>
                  <a:pt x="377951" y="387096"/>
                </a:lnTo>
                <a:lnTo>
                  <a:pt x="375665" y="389382"/>
                </a:lnTo>
                <a:lnTo>
                  <a:pt x="394715" y="389382"/>
                </a:lnTo>
                <a:lnTo>
                  <a:pt x="391667" y="388620"/>
                </a:lnTo>
                <a:lnTo>
                  <a:pt x="390143" y="387096"/>
                </a:lnTo>
                <a:close/>
              </a:path>
              <a:path w="461645" h="445770">
                <a:moveTo>
                  <a:pt x="387858" y="370332"/>
                </a:moveTo>
                <a:lnTo>
                  <a:pt x="387096" y="371856"/>
                </a:lnTo>
                <a:lnTo>
                  <a:pt x="386334" y="372618"/>
                </a:lnTo>
                <a:lnTo>
                  <a:pt x="385572" y="374904"/>
                </a:lnTo>
                <a:lnTo>
                  <a:pt x="385572" y="381000"/>
                </a:lnTo>
                <a:lnTo>
                  <a:pt x="386334" y="384048"/>
                </a:lnTo>
                <a:lnTo>
                  <a:pt x="388619" y="386334"/>
                </a:lnTo>
                <a:lnTo>
                  <a:pt x="389381" y="386334"/>
                </a:lnTo>
                <a:lnTo>
                  <a:pt x="391667" y="388620"/>
                </a:lnTo>
                <a:lnTo>
                  <a:pt x="394715" y="389382"/>
                </a:lnTo>
                <a:lnTo>
                  <a:pt x="397763" y="388620"/>
                </a:lnTo>
                <a:lnTo>
                  <a:pt x="398525" y="387858"/>
                </a:lnTo>
                <a:lnTo>
                  <a:pt x="398701" y="387858"/>
                </a:lnTo>
                <a:lnTo>
                  <a:pt x="400685" y="384962"/>
                </a:lnTo>
                <a:lnTo>
                  <a:pt x="404075" y="380238"/>
                </a:lnTo>
                <a:lnTo>
                  <a:pt x="403860" y="380238"/>
                </a:lnTo>
                <a:lnTo>
                  <a:pt x="404192" y="379241"/>
                </a:lnTo>
                <a:lnTo>
                  <a:pt x="387858" y="370332"/>
                </a:lnTo>
                <a:close/>
              </a:path>
              <a:path w="461645" h="445770">
                <a:moveTo>
                  <a:pt x="398701" y="387858"/>
                </a:moveTo>
                <a:lnTo>
                  <a:pt x="398525" y="387858"/>
                </a:lnTo>
                <a:lnTo>
                  <a:pt x="397763" y="388620"/>
                </a:lnTo>
                <a:lnTo>
                  <a:pt x="394715" y="389382"/>
                </a:lnTo>
                <a:lnTo>
                  <a:pt x="397657" y="389382"/>
                </a:lnTo>
                <a:lnTo>
                  <a:pt x="398701" y="387858"/>
                </a:lnTo>
                <a:close/>
              </a:path>
              <a:path w="461645" h="445770">
                <a:moveTo>
                  <a:pt x="386334" y="372618"/>
                </a:moveTo>
                <a:lnTo>
                  <a:pt x="385572" y="374142"/>
                </a:lnTo>
                <a:lnTo>
                  <a:pt x="382436" y="378831"/>
                </a:lnTo>
                <a:lnTo>
                  <a:pt x="380238" y="381762"/>
                </a:lnTo>
                <a:lnTo>
                  <a:pt x="376261" y="388389"/>
                </a:lnTo>
                <a:lnTo>
                  <a:pt x="377951" y="387096"/>
                </a:lnTo>
                <a:lnTo>
                  <a:pt x="390143" y="387096"/>
                </a:lnTo>
                <a:lnTo>
                  <a:pt x="389381" y="386334"/>
                </a:lnTo>
                <a:lnTo>
                  <a:pt x="388619" y="386334"/>
                </a:lnTo>
                <a:lnTo>
                  <a:pt x="386334" y="384048"/>
                </a:lnTo>
                <a:lnTo>
                  <a:pt x="385572" y="381000"/>
                </a:lnTo>
                <a:lnTo>
                  <a:pt x="385572" y="374904"/>
                </a:lnTo>
                <a:lnTo>
                  <a:pt x="386334" y="372618"/>
                </a:lnTo>
                <a:close/>
              </a:path>
              <a:path w="461645" h="445770">
                <a:moveTo>
                  <a:pt x="456167" y="303276"/>
                </a:moveTo>
                <a:lnTo>
                  <a:pt x="437388" y="303276"/>
                </a:lnTo>
                <a:lnTo>
                  <a:pt x="429856" y="316034"/>
                </a:lnTo>
                <a:lnTo>
                  <a:pt x="423476" y="330474"/>
                </a:lnTo>
                <a:lnTo>
                  <a:pt x="416622" y="344650"/>
                </a:lnTo>
                <a:lnTo>
                  <a:pt x="407669" y="356616"/>
                </a:lnTo>
                <a:lnTo>
                  <a:pt x="404622" y="360426"/>
                </a:lnTo>
                <a:lnTo>
                  <a:pt x="401574" y="363474"/>
                </a:lnTo>
                <a:lnTo>
                  <a:pt x="399440" y="365074"/>
                </a:lnTo>
                <a:lnTo>
                  <a:pt x="400812" y="365760"/>
                </a:lnTo>
                <a:lnTo>
                  <a:pt x="405384" y="368808"/>
                </a:lnTo>
                <a:lnTo>
                  <a:pt x="406908" y="374142"/>
                </a:lnTo>
                <a:lnTo>
                  <a:pt x="404622" y="378714"/>
                </a:lnTo>
                <a:lnTo>
                  <a:pt x="404622" y="379476"/>
                </a:lnTo>
                <a:lnTo>
                  <a:pt x="400685" y="384962"/>
                </a:lnTo>
                <a:lnTo>
                  <a:pt x="398701" y="387858"/>
                </a:lnTo>
                <a:lnTo>
                  <a:pt x="400812" y="387858"/>
                </a:lnTo>
                <a:lnTo>
                  <a:pt x="402336" y="386334"/>
                </a:lnTo>
                <a:lnTo>
                  <a:pt x="404622" y="385572"/>
                </a:lnTo>
                <a:lnTo>
                  <a:pt x="406908" y="384048"/>
                </a:lnTo>
                <a:lnTo>
                  <a:pt x="408431" y="381762"/>
                </a:lnTo>
                <a:lnTo>
                  <a:pt x="414527" y="377190"/>
                </a:lnTo>
                <a:lnTo>
                  <a:pt x="421386" y="370332"/>
                </a:lnTo>
                <a:lnTo>
                  <a:pt x="431430" y="357351"/>
                </a:lnTo>
                <a:lnTo>
                  <a:pt x="438940" y="342747"/>
                </a:lnTo>
                <a:lnTo>
                  <a:pt x="445674" y="327648"/>
                </a:lnTo>
                <a:lnTo>
                  <a:pt x="453389" y="313182"/>
                </a:lnTo>
                <a:lnTo>
                  <a:pt x="454151" y="312420"/>
                </a:lnTo>
                <a:lnTo>
                  <a:pt x="454151" y="311658"/>
                </a:lnTo>
                <a:lnTo>
                  <a:pt x="454913" y="310896"/>
                </a:lnTo>
                <a:lnTo>
                  <a:pt x="456167" y="303276"/>
                </a:lnTo>
                <a:close/>
              </a:path>
              <a:path w="461645" h="445770">
                <a:moveTo>
                  <a:pt x="404192" y="379241"/>
                </a:moveTo>
                <a:lnTo>
                  <a:pt x="403860" y="380238"/>
                </a:lnTo>
                <a:lnTo>
                  <a:pt x="404622" y="379476"/>
                </a:lnTo>
                <a:lnTo>
                  <a:pt x="404192" y="379241"/>
                </a:lnTo>
                <a:close/>
              </a:path>
              <a:path w="461645" h="445770">
                <a:moveTo>
                  <a:pt x="404622" y="379476"/>
                </a:moveTo>
                <a:lnTo>
                  <a:pt x="403860" y="380238"/>
                </a:lnTo>
                <a:lnTo>
                  <a:pt x="404075" y="380238"/>
                </a:lnTo>
                <a:lnTo>
                  <a:pt x="404622" y="379476"/>
                </a:lnTo>
                <a:close/>
              </a:path>
              <a:path w="461645" h="445770">
                <a:moveTo>
                  <a:pt x="404328" y="378831"/>
                </a:moveTo>
                <a:lnTo>
                  <a:pt x="404192" y="379241"/>
                </a:lnTo>
                <a:lnTo>
                  <a:pt x="404622" y="379476"/>
                </a:lnTo>
                <a:lnTo>
                  <a:pt x="404328" y="378831"/>
                </a:lnTo>
                <a:close/>
              </a:path>
              <a:path w="461645" h="445770">
                <a:moveTo>
                  <a:pt x="404622" y="377952"/>
                </a:moveTo>
                <a:lnTo>
                  <a:pt x="404328" y="378831"/>
                </a:lnTo>
                <a:lnTo>
                  <a:pt x="404622" y="379476"/>
                </a:lnTo>
                <a:lnTo>
                  <a:pt x="404622" y="377952"/>
                </a:lnTo>
                <a:close/>
              </a:path>
              <a:path w="461645" h="445770">
                <a:moveTo>
                  <a:pt x="394030" y="369798"/>
                </a:moveTo>
                <a:lnTo>
                  <a:pt x="392429" y="370332"/>
                </a:lnTo>
                <a:lnTo>
                  <a:pt x="387858" y="370332"/>
                </a:lnTo>
                <a:lnTo>
                  <a:pt x="404192" y="379241"/>
                </a:lnTo>
                <a:lnTo>
                  <a:pt x="404275" y="378714"/>
                </a:lnTo>
                <a:lnTo>
                  <a:pt x="401099" y="371726"/>
                </a:lnTo>
                <a:lnTo>
                  <a:pt x="394030" y="369798"/>
                </a:lnTo>
                <a:close/>
              </a:path>
              <a:path w="461645" h="445770">
                <a:moveTo>
                  <a:pt x="406037" y="371094"/>
                </a:moveTo>
                <a:lnTo>
                  <a:pt x="400812" y="371094"/>
                </a:lnTo>
                <a:lnTo>
                  <a:pt x="401574" y="371856"/>
                </a:lnTo>
                <a:lnTo>
                  <a:pt x="401158" y="371856"/>
                </a:lnTo>
                <a:lnTo>
                  <a:pt x="404328" y="378831"/>
                </a:lnTo>
                <a:lnTo>
                  <a:pt x="404622" y="377952"/>
                </a:lnTo>
                <a:lnTo>
                  <a:pt x="405003" y="377952"/>
                </a:lnTo>
                <a:lnTo>
                  <a:pt x="406908" y="374142"/>
                </a:lnTo>
                <a:lnTo>
                  <a:pt x="406254" y="371856"/>
                </a:lnTo>
                <a:lnTo>
                  <a:pt x="401574" y="371856"/>
                </a:lnTo>
                <a:lnTo>
                  <a:pt x="401099" y="371726"/>
                </a:lnTo>
                <a:lnTo>
                  <a:pt x="406217" y="371726"/>
                </a:lnTo>
                <a:lnTo>
                  <a:pt x="406037" y="371094"/>
                </a:lnTo>
                <a:close/>
              </a:path>
              <a:path w="461645" h="445770">
                <a:moveTo>
                  <a:pt x="405003" y="377952"/>
                </a:moveTo>
                <a:lnTo>
                  <a:pt x="404622" y="377952"/>
                </a:lnTo>
                <a:lnTo>
                  <a:pt x="404622" y="378714"/>
                </a:lnTo>
                <a:lnTo>
                  <a:pt x="405003" y="377952"/>
                </a:lnTo>
                <a:close/>
              </a:path>
              <a:path w="461645" h="445770">
                <a:moveTo>
                  <a:pt x="396239" y="363474"/>
                </a:moveTo>
                <a:lnTo>
                  <a:pt x="390143" y="364998"/>
                </a:lnTo>
                <a:lnTo>
                  <a:pt x="387858" y="369570"/>
                </a:lnTo>
                <a:lnTo>
                  <a:pt x="387096" y="370332"/>
                </a:lnTo>
                <a:lnTo>
                  <a:pt x="387096" y="371094"/>
                </a:lnTo>
                <a:lnTo>
                  <a:pt x="386334" y="372618"/>
                </a:lnTo>
                <a:lnTo>
                  <a:pt x="387096" y="371856"/>
                </a:lnTo>
                <a:lnTo>
                  <a:pt x="387858" y="370332"/>
                </a:lnTo>
                <a:lnTo>
                  <a:pt x="392429" y="370332"/>
                </a:lnTo>
                <a:lnTo>
                  <a:pt x="393191" y="369570"/>
                </a:lnTo>
                <a:lnTo>
                  <a:pt x="393953" y="369570"/>
                </a:lnTo>
                <a:lnTo>
                  <a:pt x="394715" y="368808"/>
                </a:lnTo>
                <a:lnTo>
                  <a:pt x="397001" y="367284"/>
                </a:lnTo>
                <a:lnTo>
                  <a:pt x="398525" y="365760"/>
                </a:lnTo>
                <a:lnTo>
                  <a:pt x="399440" y="365074"/>
                </a:lnTo>
                <a:lnTo>
                  <a:pt x="396239" y="363474"/>
                </a:lnTo>
                <a:close/>
              </a:path>
              <a:path w="461645" h="445770">
                <a:moveTo>
                  <a:pt x="400812" y="371094"/>
                </a:moveTo>
                <a:lnTo>
                  <a:pt x="401099" y="371726"/>
                </a:lnTo>
                <a:lnTo>
                  <a:pt x="401574" y="371856"/>
                </a:lnTo>
                <a:lnTo>
                  <a:pt x="400812" y="371094"/>
                </a:lnTo>
                <a:close/>
              </a:path>
              <a:path w="461645" h="445770">
                <a:moveTo>
                  <a:pt x="399440" y="365074"/>
                </a:moveTo>
                <a:lnTo>
                  <a:pt x="398525" y="365760"/>
                </a:lnTo>
                <a:lnTo>
                  <a:pt x="397001" y="367284"/>
                </a:lnTo>
                <a:lnTo>
                  <a:pt x="394715" y="368808"/>
                </a:lnTo>
                <a:lnTo>
                  <a:pt x="393953" y="369570"/>
                </a:lnTo>
                <a:lnTo>
                  <a:pt x="394715" y="369570"/>
                </a:lnTo>
                <a:lnTo>
                  <a:pt x="394030" y="369798"/>
                </a:lnTo>
                <a:lnTo>
                  <a:pt x="401099" y="371726"/>
                </a:lnTo>
                <a:lnTo>
                  <a:pt x="400812" y="371094"/>
                </a:lnTo>
                <a:lnTo>
                  <a:pt x="406037" y="371094"/>
                </a:lnTo>
                <a:lnTo>
                  <a:pt x="405384" y="368808"/>
                </a:lnTo>
                <a:lnTo>
                  <a:pt x="400812" y="365760"/>
                </a:lnTo>
                <a:lnTo>
                  <a:pt x="399440" y="365074"/>
                </a:lnTo>
                <a:close/>
              </a:path>
              <a:path w="461645" h="445770">
                <a:moveTo>
                  <a:pt x="393191" y="369570"/>
                </a:moveTo>
                <a:lnTo>
                  <a:pt x="392429" y="370332"/>
                </a:lnTo>
                <a:lnTo>
                  <a:pt x="394030" y="369798"/>
                </a:lnTo>
                <a:lnTo>
                  <a:pt x="393191" y="369570"/>
                </a:lnTo>
                <a:close/>
              </a:path>
              <a:path w="461645" h="445770">
                <a:moveTo>
                  <a:pt x="394715" y="369570"/>
                </a:moveTo>
                <a:lnTo>
                  <a:pt x="393191" y="369570"/>
                </a:lnTo>
                <a:lnTo>
                  <a:pt x="394030" y="369798"/>
                </a:lnTo>
                <a:lnTo>
                  <a:pt x="394715" y="369570"/>
                </a:lnTo>
                <a:close/>
              </a:path>
              <a:path w="461645" h="445770">
                <a:moveTo>
                  <a:pt x="57998" y="18262"/>
                </a:moveTo>
                <a:lnTo>
                  <a:pt x="54909" y="37313"/>
                </a:lnTo>
                <a:lnTo>
                  <a:pt x="150671" y="51311"/>
                </a:lnTo>
                <a:lnTo>
                  <a:pt x="202925" y="61363"/>
                </a:lnTo>
                <a:lnTo>
                  <a:pt x="254508" y="76962"/>
                </a:lnTo>
                <a:lnTo>
                  <a:pt x="313872" y="103470"/>
                </a:lnTo>
                <a:lnTo>
                  <a:pt x="363474" y="140970"/>
                </a:lnTo>
                <a:lnTo>
                  <a:pt x="364236" y="142494"/>
                </a:lnTo>
                <a:lnTo>
                  <a:pt x="367284" y="144018"/>
                </a:lnTo>
                <a:lnTo>
                  <a:pt x="397596" y="170258"/>
                </a:lnTo>
                <a:lnTo>
                  <a:pt x="406908" y="185166"/>
                </a:lnTo>
                <a:lnTo>
                  <a:pt x="407669" y="185928"/>
                </a:lnTo>
                <a:lnTo>
                  <a:pt x="408431" y="185928"/>
                </a:lnTo>
                <a:lnTo>
                  <a:pt x="429940" y="209948"/>
                </a:lnTo>
                <a:lnTo>
                  <a:pt x="440564" y="240682"/>
                </a:lnTo>
                <a:lnTo>
                  <a:pt x="441980" y="273947"/>
                </a:lnTo>
                <a:lnTo>
                  <a:pt x="435863" y="305562"/>
                </a:lnTo>
                <a:lnTo>
                  <a:pt x="437388" y="303276"/>
                </a:lnTo>
                <a:lnTo>
                  <a:pt x="456167" y="303276"/>
                </a:lnTo>
                <a:lnTo>
                  <a:pt x="461066" y="273489"/>
                </a:lnTo>
                <a:lnTo>
                  <a:pt x="458766" y="235072"/>
                </a:lnTo>
                <a:lnTo>
                  <a:pt x="445968" y="199705"/>
                </a:lnTo>
                <a:lnTo>
                  <a:pt x="422674" y="173736"/>
                </a:lnTo>
                <a:lnTo>
                  <a:pt x="422148" y="173736"/>
                </a:lnTo>
                <a:lnTo>
                  <a:pt x="420624" y="171450"/>
                </a:lnTo>
                <a:lnTo>
                  <a:pt x="412368" y="158521"/>
                </a:lnTo>
                <a:lnTo>
                  <a:pt x="402783" y="145113"/>
                </a:lnTo>
                <a:lnTo>
                  <a:pt x="390879" y="134206"/>
                </a:lnTo>
                <a:lnTo>
                  <a:pt x="380755" y="129540"/>
                </a:lnTo>
                <a:lnTo>
                  <a:pt x="378713" y="129540"/>
                </a:lnTo>
                <a:lnTo>
                  <a:pt x="374141" y="126492"/>
                </a:lnTo>
                <a:lnTo>
                  <a:pt x="375754" y="126492"/>
                </a:lnTo>
                <a:lnTo>
                  <a:pt x="356309" y="106466"/>
                </a:lnTo>
                <a:lnTo>
                  <a:pt x="292483" y="72707"/>
                </a:lnTo>
                <a:lnTo>
                  <a:pt x="208871" y="43085"/>
                </a:lnTo>
                <a:lnTo>
                  <a:pt x="156100" y="33070"/>
                </a:lnTo>
                <a:lnTo>
                  <a:pt x="103002" y="25571"/>
                </a:lnTo>
                <a:lnTo>
                  <a:pt x="57998" y="18262"/>
                </a:lnTo>
                <a:close/>
              </a:path>
              <a:path w="461645" h="445770">
                <a:moveTo>
                  <a:pt x="420624" y="171450"/>
                </a:moveTo>
                <a:lnTo>
                  <a:pt x="422148" y="173736"/>
                </a:lnTo>
                <a:lnTo>
                  <a:pt x="420816" y="171664"/>
                </a:lnTo>
                <a:lnTo>
                  <a:pt x="420624" y="171450"/>
                </a:lnTo>
                <a:close/>
              </a:path>
              <a:path w="461645" h="445770">
                <a:moveTo>
                  <a:pt x="420816" y="171664"/>
                </a:moveTo>
                <a:lnTo>
                  <a:pt x="422148" y="173736"/>
                </a:lnTo>
                <a:lnTo>
                  <a:pt x="422674" y="173736"/>
                </a:lnTo>
                <a:lnTo>
                  <a:pt x="420816" y="171664"/>
                </a:lnTo>
                <a:close/>
              </a:path>
              <a:path w="461645" h="445770">
                <a:moveTo>
                  <a:pt x="420678" y="171450"/>
                </a:moveTo>
                <a:lnTo>
                  <a:pt x="420816" y="171664"/>
                </a:lnTo>
                <a:lnTo>
                  <a:pt x="420678" y="171450"/>
                </a:lnTo>
                <a:close/>
              </a:path>
              <a:path w="461645" h="445770">
                <a:moveTo>
                  <a:pt x="374141" y="126492"/>
                </a:moveTo>
                <a:lnTo>
                  <a:pt x="378713" y="129540"/>
                </a:lnTo>
                <a:lnTo>
                  <a:pt x="377060" y="127836"/>
                </a:lnTo>
                <a:lnTo>
                  <a:pt x="374141" y="126492"/>
                </a:lnTo>
                <a:close/>
              </a:path>
              <a:path w="461645" h="445770">
                <a:moveTo>
                  <a:pt x="377060" y="127836"/>
                </a:moveTo>
                <a:lnTo>
                  <a:pt x="378713" y="129540"/>
                </a:lnTo>
                <a:lnTo>
                  <a:pt x="380755" y="129540"/>
                </a:lnTo>
                <a:lnTo>
                  <a:pt x="377060" y="127836"/>
                </a:lnTo>
                <a:close/>
              </a:path>
              <a:path w="461645" h="445770">
                <a:moveTo>
                  <a:pt x="375754" y="126492"/>
                </a:moveTo>
                <a:lnTo>
                  <a:pt x="374141" y="126492"/>
                </a:lnTo>
                <a:lnTo>
                  <a:pt x="377060" y="127836"/>
                </a:lnTo>
                <a:lnTo>
                  <a:pt x="375754" y="126492"/>
                </a:lnTo>
                <a:close/>
              </a:path>
              <a:path w="461645" h="445770">
                <a:moveTo>
                  <a:pt x="60960" y="0"/>
                </a:moveTo>
                <a:lnTo>
                  <a:pt x="0" y="18288"/>
                </a:lnTo>
                <a:lnTo>
                  <a:pt x="51815" y="56388"/>
                </a:lnTo>
                <a:lnTo>
                  <a:pt x="54909" y="37313"/>
                </a:lnTo>
                <a:lnTo>
                  <a:pt x="44958" y="35814"/>
                </a:lnTo>
                <a:lnTo>
                  <a:pt x="48767" y="16764"/>
                </a:lnTo>
                <a:lnTo>
                  <a:pt x="58241" y="16764"/>
                </a:lnTo>
                <a:lnTo>
                  <a:pt x="60960" y="0"/>
                </a:lnTo>
                <a:close/>
              </a:path>
              <a:path w="461645" h="445770">
                <a:moveTo>
                  <a:pt x="48767" y="16764"/>
                </a:moveTo>
                <a:lnTo>
                  <a:pt x="44958" y="35814"/>
                </a:lnTo>
                <a:lnTo>
                  <a:pt x="54909" y="37313"/>
                </a:lnTo>
                <a:lnTo>
                  <a:pt x="57998" y="18262"/>
                </a:lnTo>
                <a:lnTo>
                  <a:pt x="48767" y="16764"/>
                </a:lnTo>
                <a:close/>
              </a:path>
              <a:path w="461645" h="445770">
                <a:moveTo>
                  <a:pt x="58241" y="16764"/>
                </a:moveTo>
                <a:lnTo>
                  <a:pt x="48767" y="16764"/>
                </a:lnTo>
                <a:lnTo>
                  <a:pt x="57998" y="18262"/>
                </a:lnTo>
                <a:lnTo>
                  <a:pt x="58241" y="167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020" y="1175423"/>
            <a:ext cx="4251325" cy="7327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4333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BC Results:</a:t>
            </a:r>
            <a:r>
              <a:rPr dirty="0" sz="1800" spc="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“XOR”</a:t>
            </a:r>
            <a:endParaRPr sz="18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“XOR” dataset consists of 40,000 records and </a:t>
            </a:r>
            <a:r>
              <a:rPr dirty="0" sz="1000">
                <a:latin typeface="Tahoma"/>
                <a:cs typeface="Tahoma"/>
              </a:rPr>
              <a:t>2 </a:t>
            </a:r>
            <a:r>
              <a:rPr dirty="0" sz="1000" spc="-5">
                <a:latin typeface="Tahoma"/>
                <a:cs typeface="Tahoma"/>
              </a:rPr>
              <a:t>Boolean inputs called </a:t>
            </a:r>
            <a:r>
              <a:rPr dirty="0" sz="1000">
                <a:latin typeface="Tahoma"/>
                <a:cs typeface="Tahoma"/>
              </a:rPr>
              <a:t>a  </a:t>
            </a:r>
            <a:r>
              <a:rPr dirty="0" sz="1000" spc="-5">
                <a:latin typeface="Tahoma"/>
                <a:cs typeface="Tahoma"/>
              </a:rPr>
              <a:t>and b, generated 50-50 randomly as </a:t>
            </a: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c </a:t>
            </a:r>
            <a:r>
              <a:rPr dirty="0" sz="1000" spc="-5">
                <a:latin typeface="Tahoma"/>
                <a:cs typeface="Tahoma"/>
              </a:rPr>
              <a:t>(output) </a:t>
            </a:r>
            <a:r>
              <a:rPr dirty="0" sz="1000">
                <a:latin typeface="Tahoma"/>
                <a:cs typeface="Tahoma"/>
              </a:rPr>
              <a:t>= a </a:t>
            </a:r>
            <a:r>
              <a:rPr dirty="0" sz="1000" spc="-5">
                <a:latin typeface="Tahoma"/>
                <a:cs typeface="Tahoma"/>
              </a:rPr>
              <a:t>XOR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399" y="2025395"/>
            <a:ext cx="2209799" cy="848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6199" y="1987295"/>
            <a:ext cx="2231616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3099" y="3358895"/>
            <a:ext cx="3909821" cy="1052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8011" y="2942844"/>
            <a:ext cx="1351915" cy="988060"/>
          </a:xfrm>
          <a:custGeom>
            <a:avLst/>
            <a:gdLst/>
            <a:ahLst/>
            <a:cxnLst/>
            <a:rect l="l" t="t" r="r" b="b"/>
            <a:pathLst>
              <a:path w="1351914" h="988060">
                <a:moveTo>
                  <a:pt x="0" y="0"/>
                </a:moveTo>
                <a:lnTo>
                  <a:pt x="475488" y="498348"/>
                </a:lnTo>
                <a:lnTo>
                  <a:pt x="475488" y="987551"/>
                </a:lnTo>
                <a:lnTo>
                  <a:pt x="1351788" y="987551"/>
                </a:lnTo>
                <a:lnTo>
                  <a:pt x="1351788" y="288798"/>
                </a:lnTo>
                <a:lnTo>
                  <a:pt x="475488" y="288798"/>
                </a:lnTo>
                <a:lnTo>
                  <a:pt x="0" y="0"/>
                </a:lnTo>
                <a:close/>
              </a:path>
              <a:path w="1351914" h="988060">
                <a:moveTo>
                  <a:pt x="1351788" y="149351"/>
                </a:moveTo>
                <a:lnTo>
                  <a:pt x="475488" y="149351"/>
                </a:lnTo>
                <a:lnTo>
                  <a:pt x="475488" y="288798"/>
                </a:lnTo>
                <a:lnTo>
                  <a:pt x="1351788" y="288798"/>
                </a:lnTo>
                <a:lnTo>
                  <a:pt x="1351788" y="149351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8011" y="2942844"/>
            <a:ext cx="1351915" cy="988060"/>
          </a:xfrm>
          <a:custGeom>
            <a:avLst/>
            <a:gdLst/>
            <a:ahLst/>
            <a:cxnLst/>
            <a:rect l="l" t="t" r="r" b="b"/>
            <a:pathLst>
              <a:path w="1351914" h="988060">
                <a:moveTo>
                  <a:pt x="475488" y="149351"/>
                </a:moveTo>
                <a:lnTo>
                  <a:pt x="475488" y="288798"/>
                </a:lnTo>
                <a:lnTo>
                  <a:pt x="0" y="0"/>
                </a:lnTo>
                <a:lnTo>
                  <a:pt x="475488" y="498348"/>
                </a:lnTo>
                <a:lnTo>
                  <a:pt x="475488" y="987551"/>
                </a:lnTo>
                <a:lnTo>
                  <a:pt x="1351788" y="987551"/>
                </a:lnTo>
                <a:lnTo>
                  <a:pt x="1351788" y="149351"/>
                </a:lnTo>
                <a:lnTo>
                  <a:pt x="621791" y="149351"/>
                </a:lnTo>
                <a:lnTo>
                  <a:pt x="475488" y="1493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07508" y="3269232"/>
            <a:ext cx="7613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120" marR="5080" indent="-717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 </a:t>
            </a:r>
            <a:r>
              <a:rPr dirty="0" sz="1000" spc="-5">
                <a:latin typeface="Tahoma"/>
                <a:cs typeface="Tahoma"/>
              </a:rPr>
              <a:t>learned by  “Naive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8300" y="2779014"/>
            <a:ext cx="1215390" cy="999490"/>
          </a:xfrm>
          <a:custGeom>
            <a:avLst/>
            <a:gdLst/>
            <a:ahLst/>
            <a:cxnLst/>
            <a:rect l="l" t="t" r="r" b="b"/>
            <a:pathLst>
              <a:path w="1215389" h="999489">
                <a:moveTo>
                  <a:pt x="876300" y="160781"/>
                </a:moveTo>
                <a:lnTo>
                  <a:pt x="0" y="160781"/>
                </a:lnTo>
                <a:lnTo>
                  <a:pt x="0" y="998981"/>
                </a:lnTo>
                <a:lnTo>
                  <a:pt x="876300" y="998981"/>
                </a:lnTo>
                <a:lnTo>
                  <a:pt x="876300" y="509777"/>
                </a:lnTo>
                <a:lnTo>
                  <a:pt x="1015686" y="300227"/>
                </a:lnTo>
                <a:lnTo>
                  <a:pt x="876300" y="300227"/>
                </a:lnTo>
                <a:lnTo>
                  <a:pt x="876300" y="160781"/>
                </a:lnTo>
                <a:close/>
              </a:path>
              <a:path w="1215389" h="999489">
                <a:moveTo>
                  <a:pt x="1215389" y="0"/>
                </a:moveTo>
                <a:lnTo>
                  <a:pt x="876300" y="300227"/>
                </a:lnTo>
                <a:lnTo>
                  <a:pt x="1015686" y="300227"/>
                </a:lnTo>
                <a:lnTo>
                  <a:pt x="1215389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8300" y="2779014"/>
            <a:ext cx="1215390" cy="999490"/>
          </a:xfrm>
          <a:custGeom>
            <a:avLst/>
            <a:gdLst/>
            <a:ahLst/>
            <a:cxnLst/>
            <a:rect l="l" t="t" r="r" b="b"/>
            <a:pathLst>
              <a:path w="1215389" h="999489">
                <a:moveTo>
                  <a:pt x="0" y="160781"/>
                </a:moveTo>
                <a:lnTo>
                  <a:pt x="0" y="998981"/>
                </a:lnTo>
                <a:lnTo>
                  <a:pt x="876300" y="998981"/>
                </a:lnTo>
                <a:lnTo>
                  <a:pt x="876300" y="509777"/>
                </a:lnTo>
                <a:lnTo>
                  <a:pt x="1215389" y="0"/>
                </a:lnTo>
                <a:lnTo>
                  <a:pt x="876300" y="300227"/>
                </a:lnTo>
                <a:lnTo>
                  <a:pt x="876300" y="160781"/>
                </a:lnTo>
                <a:lnTo>
                  <a:pt x="511301" y="160781"/>
                </a:lnTo>
                <a:lnTo>
                  <a:pt x="0" y="1607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02307" y="3116832"/>
            <a:ext cx="7613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 </a:t>
            </a:r>
            <a:r>
              <a:rPr dirty="0" sz="1000" spc="-5">
                <a:latin typeface="Tahoma"/>
                <a:cs typeface="Tahoma"/>
              </a:rPr>
              <a:t>learned by  “Joint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68011" y="6355079"/>
            <a:ext cx="1390015" cy="838200"/>
          </a:xfrm>
          <a:custGeom>
            <a:avLst/>
            <a:gdLst/>
            <a:ahLst/>
            <a:cxnLst/>
            <a:rect l="l" t="t" r="r" b="b"/>
            <a:pathLst>
              <a:path w="1390014" h="838200">
                <a:moveTo>
                  <a:pt x="1389888" y="698754"/>
                </a:moveTo>
                <a:lnTo>
                  <a:pt x="513588" y="698754"/>
                </a:lnTo>
                <a:lnTo>
                  <a:pt x="513588" y="838200"/>
                </a:lnTo>
                <a:lnTo>
                  <a:pt x="1389888" y="838200"/>
                </a:lnTo>
                <a:lnTo>
                  <a:pt x="1389888" y="698754"/>
                </a:lnTo>
                <a:close/>
              </a:path>
              <a:path w="1390014" h="838200">
                <a:moveTo>
                  <a:pt x="1389888" y="0"/>
                </a:moveTo>
                <a:lnTo>
                  <a:pt x="513588" y="0"/>
                </a:lnTo>
                <a:lnTo>
                  <a:pt x="513588" y="489204"/>
                </a:lnTo>
                <a:lnTo>
                  <a:pt x="0" y="765048"/>
                </a:lnTo>
                <a:lnTo>
                  <a:pt x="513588" y="698754"/>
                </a:lnTo>
                <a:lnTo>
                  <a:pt x="1389888" y="698754"/>
                </a:lnTo>
                <a:lnTo>
                  <a:pt x="1389888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8011" y="6355079"/>
            <a:ext cx="1390015" cy="838200"/>
          </a:xfrm>
          <a:custGeom>
            <a:avLst/>
            <a:gdLst/>
            <a:ahLst/>
            <a:cxnLst/>
            <a:rect l="l" t="t" r="r" b="b"/>
            <a:pathLst>
              <a:path w="1390014" h="838200">
                <a:moveTo>
                  <a:pt x="513588" y="0"/>
                </a:moveTo>
                <a:lnTo>
                  <a:pt x="513588" y="489204"/>
                </a:lnTo>
                <a:lnTo>
                  <a:pt x="0" y="765048"/>
                </a:lnTo>
                <a:lnTo>
                  <a:pt x="513588" y="698754"/>
                </a:lnTo>
                <a:lnTo>
                  <a:pt x="513588" y="838200"/>
                </a:lnTo>
                <a:lnTo>
                  <a:pt x="1389888" y="838200"/>
                </a:lnTo>
                <a:lnTo>
                  <a:pt x="1389888" y="0"/>
                </a:lnTo>
                <a:lnTo>
                  <a:pt x="659891" y="0"/>
                </a:lnTo>
                <a:lnTo>
                  <a:pt x="5135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36420" y="5352706"/>
            <a:ext cx="4170679" cy="16624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139700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Naive BC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“Logical”</a:t>
            </a:r>
            <a:endParaRPr sz="1800">
              <a:latin typeface="Tahoma"/>
              <a:cs typeface="Tahoma"/>
            </a:endParaRPr>
          </a:p>
          <a:p>
            <a:pPr marR="13335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“logical” </a:t>
            </a:r>
            <a:r>
              <a:rPr dirty="0" sz="1000">
                <a:latin typeface="Tahoma"/>
                <a:cs typeface="Tahoma"/>
              </a:rPr>
              <a:t>dataset </a:t>
            </a:r>
            <a:r>
              <a:rPr dirty="0" sz="1000" spc="-5">
                <a:latin typeface="Tahoma"/>
                <a:cs typeface="Tahoma"/>
              </a:rPr>
              <a:t>consists of 40,000 records </a:t>
            </a:r>
            <a:r>
              <a:rPr dirty="0" sz="1000">
                <a:latin typeface="Tahoma"/>
                <a:cs typeface="Tahoma"/>
              </a:rPr>
              <a:t>and 4 </a:t>
            </a:r>
            <a:r>
              <a:rPr dirty="0" sz="1000" spc="-5">
                <a:latin typeface="Tahoma"/>
                <a:cs typeface="Tahoma"/>
              </a:rPr>
              <a:t>Boolean  attributes called a,b,c,d where a,b,c are generated 50-50 randomly as </a:t>
            </a:r>
            <a:r>
              <a:rPr dirty="0" sz="1000">
                <a:latin typeface="Tahoma"/>
                <a:cs typeface="Tahoma"/>
              </a:rPr>
              <a:t>0 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D = </a:t>
            </a:r>
            <a:r>
              <a:rPr dirty="0" sz="1000" spc="-5">
                <a:latin typeface="Tahoma"/>
                <a:cs typeface="Tahoma"/>
              </a:rPr>
              <a:t>A^~C, except that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10% of records </a:t>
            </a:r>
            <a:r>
              <a:rPr dirty="0" sz="1000">
                <a:latin typeface="Tahoma"/>
                <a:cs typeface="Tahoma"/>
              </a:rPr>
              <a:t>it 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flipped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3480435" marR="5080" indent="-7175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 </a:t>
            </a:r>
            <a:r>
              <a:rPr dirty="0" sz="1000" spc="-5">
                <a:latin typeface="Tahoma"/>
                <a:cs typeface="Tahoma"/>
              </a:rPr>
              <a:t>learned by  “Naive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47899" y="6202679"/>
            <a:ext cx="2507741" cy="1459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81199" y="7650479"/>
            <a:ext cx="3909821" cy="10523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109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8011" y="2177795"/>
            <a:ext cx="1390015" cy="838200"/>
          </a:xfrm>
          <a:custGeom>
            <a:avLst/>
            <a:gdLst/>
            <a:ahLst/>
            <a:cxnLst/>
            <a:rect l="l" t="t" r="r" b="b"/>
            <a:pathLst>
              <a:path w="1390014" h="838200">
                <a:moveTo>
                  <a:pt x="1389888" y="698753"/>
                </a:moveTo>
                <a:lnTo>
                  <a:pt x="513588" y="698753"/>
                </a:lnTo>
                <a:lnTo>
                  <a:pt x="513588" y="838200"/>
                </a:lnTo>
                <a:lnTo>
                  <a:pt x="1389888" y="838200"/>
                </a:lnTo>
                <a:lnTo>
                  <a:pt x="1389888" y="698753"/>
                </a:lnTo>
                <a:close/>
              </a:path>
              <a:path w="1390014" h="838200">
                <a:moveTo>
                  <a:pt x="1389888" y="0"/>
                </a:moveTo>
                <a:lnTo>
                  <a:pt x="513588" y="0"/>
                </a:lnTo>
                <a:lnTo>
                  <a:pt x="513588" y="489203"/>
                </a:lnTo>
                <a:lnTo>
                  <a:pt x="0" y="765048"/>
                </a:lnTo>
                <a:lnTo>
                  <a:pt x="513588" y="698753"/>
                </a:lnTo>
                <a:lnTo>
                  <a:pt x="1389888" y="698753"/>
                </a:lnTo>
                <a:lnTo>
                  <a:pt x="1389888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8011" y="2177795"/>
            <a:ext cx="1390015" cy="838200"/>
          </a:xfrm>
          <a:custGeom>
            <a:avLst/>
            <a:gdLst/>
            <a:ahLst/>
            <a:cxnLst/>
            <a:rect l="l" t="t" r="r" b="b"/>
            <a:pathLst>
              <a:path w="1390014" h="838200">
                <a:moveTo>
                  <a:pt x="513588" y="0"/>
                </a:moveTo>
                <a:lnTo>
                  <a:pt x="513588" y="489203"/>
                </a:lnTo>
                <a:lnTo>
                  <a:pt x="0" y="765048"/>
                </a:lnTo>
                <a:lnTo>
                  <a:pt x="513588" y="698753"/>
                </a:lnTo>
                <a:lnTo>
                  <a:pt x="513588" y="838200"/>
                </a:lnTo>
                <a:lnTo>
                  <a:pt x="1389888" y="838200"/>
                </a:lnTo>
                <a:lnTo>
                  <a:pt x="1389888" y="0"/>
                </a:lnTo>
                <a:lnTo>
                  <a:pt x="659891" y="0"/>
                </a:lnTo>
                <a:lnTo>
                  <a:pt x="51358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5608" y="2367470"/>
            <a:ext cx="748665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learned by  “Joint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899" y="3625595"/>
            <a:ext cx="2924200" cy="785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199" y="2025395"/>
            <a:ext cx="1846326" cy="2045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6420" y="1175423"/>
            <a:ext cx="4041775" cy="14947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Naive BC Results:</a:t>
            </a:r>
            <a:r>
              <a:rPr dirty="0" sz="18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“Logical”</a:t>
            </a:r>
            <a:endParaRPr sz="18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“logical” </a:t>
            </a:r>
            <a:r>
              <a:rPr dirty="0" sz="1000">
                <a:latin typeface="Tahoma"/>
                <a:cs typeface="Tahoma"/>
              </a:rPr>
              <a:t>dataset </a:t>
            </a:r>
            <a:r>
              <a:rPr dirty="0" sz="1000" spc="-5">
                <a:latin typeface="Tahoma"/>
                <a:cs typeface="Tahoma"/>
              </a:rPr>
              <a:t>consists of 40,000 records </a:t>
            </a:r>
            <a:r>
              <a:rPr dirty="0" sz="1000">
                <a:latin typeface="Tahoma"/>
                <a:cs typeface="Tahoma"/>
              </a:rPr>
              <a:t>and 4 </a:t>
            </a:r>
            <a:r>
              <a:rPr dirty="0" sz="1000" spc="-5">
                <a:latin typeface="Tahoma"/>
                <a:cs typeface="Tahoma"/>
              </a:rPr>
              <a:t>Boolean  attributes called a,b,c,d where a,b,c are generated 50-50 randomly as </a:t>
            </a:r>
            <a:r>
              <a:rPr dirty="0" sz="1000">
                <a:latin typeface="Tahoma"/>
                <a:cs typeface="Tahoma"/>
              </a:rPr>
              <a:t>0 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D = </a:t>
            </a:r>
            <a:r>
              <a:rPr dirty="0" sz="1000" spc="-5">
                <a:latin typeface="Tahoma"/>
                <a:cs typeface="Tahoma"/>
              </a:rPr>
              <a:t>A^~C, except that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10% of records </a:t>
            </a:r>
            <a:r>
              <a:rPr dirty="0" sz="1000">
                <a:latin typeface="Tahoma"/>
                <a:cs typeface="Tahoma"/>
              </a:rPr>
              <a:t>it 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flipped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978025">
              <a:lnSpc>
                <a:spcPct val="100000"/>
              </a:lnSpc>
              <a:spcBef>
                <a:spcPts val="1019"/>
              </a:spcBef>
            </a:pPr>
            <a:r>
              <a:rPr dirty="0" sz="1000" spc="-5">
                <a:latin typeface="Tahoma"/>
                <a:cs typeface="Tahoma"/>
              </a:rPr>
              <a:t>This result surprised Andrew until he  </a:t>
            </a:r>
            <a:r>
              <a:rPr dirty="0" sz="1000">
                <a:latin typeface="Tahoma"/>
                <a:cs typeface="Tahoma"/>
              </a:rPr>
              <a:t>had thought about it 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little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04999" y="7459979"/>
            <a:ext cx="4075175" cy="115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43099" y="5707379"/>
            <a:ext cx="1654443" cy="1664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95471" y="6812280"/>
            <a:ext cx="1214755" cy="571500"/>
          </a:xfrm>
          <a:custGeom>
            <a:avLst/>
            <a:gdLst/>
            <a:ahLst/>
            <a:cxnLst/>
            <a:rect l="l" t="t" r="r" b="b"/>
            <a:pathLst>
              <a:path w="1214754" h="571500">
                <a:moveTo>
                  <a:pt x="1214627" y="0"/>
                </a:moveTo>
                <a:lnTo>
                  <a:pt x="338327" y="0"/>
                </a:lnTo>
                <a:lnTo>
                  <a:pt x="338327" y="95250"/>
                </a:lnTo>
                <a:lnTo>
                  <a:pt x="0" y="121920"/>
                </a:lnTo>
                <a:lnTo>
                  <a:pt x="338327" y="237744"/>
                </a:lnTo>
                <a:lnTo>
                  <a:pt x="338327" y="571500"/>
                </a:lnTo>
                <a:lnTo>
                  <a:pt x="1214627" y="571500"/>
                </a:lnTo>
                <a:lnTo>
                  <a:pt x="1214627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95471" y="6812280"/>
            <a:ext cx="1214755" cy="571500"/>
          </a:xfrm>
          <a:custGeom>
            <a:avLst/>
            <a:gdLst/>
            <a:ahLst/>
            <a:cxnLst/>
            <a:rect l="l" t="t" r="r" b="b"/>
            <a:pathLst>
              <a:path w="1214754" h="571500">
                <a:moveTo>
                  <a:pt x="338327" y="0"/>
                </a:moveTo>
                <a:lnTo>
                  <a:pt x="338327" y="95250"/>
                </a:lnTo>
                <a:lnTo>
                  <a:pt x="0" y="121920"/>
                </a:lnTo>
                <a:lnTo>
                  <a:pt x="338327" y="237744"/>
                </a:lnTo>
                <a:lnTo>
                  <a:pt x="338327" y="571500"/>
                </a:lnTo>
                <a:lnTo>
                  <a:pt x="1214627" y="571500"/>
                </a:lnTo>
                <a:lnTo>
                  <a:pt x="1214627" y="0"/>
                </a:lnTo>
                <a:lnTo>
                  <a:pt x="484631" y="0"/>
                </a:lnTo>
                <a:lnTo>
                  <a:pt x="33832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83129" y="5352706"/>
            <a:ext cx="3666490" cy="19862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Naïve BC Results: “All</a:t>
            </a:r>
            <a:r>
              <a:rPr dirty="0" sz="18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Irrelevant”</a:t>
            </a:r>
            <a:endParaRPr sz="1800">
              <a:latin typeface="Tahoma"/>
              <a:cs typeface="Tahoma"/>
            </a:endParaRPr>
          </a:p>
          <a:p>
            <a:pPr marL="1634489" marR="5080">
              <a:lnSpc>
                <a:spcPct val="100000"/>
              </a:lnSpc>
              <a:spcBef>
                <a:spcPts val="360"/>
              </a:spcBef>
            </a:pPr>
            <a:r>
              <a:rPr dirty="0" sz="1000" spc="-5">
                <a:latin typeface="Tahoma"/>
                <a:cs typeface="Tahoma"/>
              </a:rPr>
              <a:t>The “all irrelevant” dataset consists  of 40,000 records and 15 Boolean  </a:t>
            </a:r>
            <a:r>
              <a:rPr dirty="0" sz="1000">
                <a:latin typeface="Tahoma"/>
                <a:cs typeface="Tahoma"/>
              </a:rPr>
              <a:t>attributes </a:t>
            </a:r>
            <a:r>
              <a:rPr dirty="0" sz="1000" spc="-5">
                <a:latin typeface="Tahoma"/>
                <a:cs typeface="Tahoma"/>
              </a:rPr>
              <a:t>called a,b,c,d..o where  a,b,c are generated 50-50 randomly  as </a:t>
            </a: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or 1. </a:t>
            </a:r>
            <a:r>
              <a:rPr dirty="0" sz="1000">
                <a:latin typeface="Tahoma"/>
                <a:cs typeface="Tahoma"/>
              </a:rPr>
              <a:t>v </a:t>
            </a:r>
            <a:r>
              <a:rPr dirty="0" sz="1000" spc="-5">
                <a:latin typeface="Tahoma"/>
                <a:cs typeface="Tahoma"/>
              </a:rPr>
              <a:t>(output) </a:t>
            </a:r>
            <a:r>
              <a:rPr dirty="0" sz="1000">
                <a:latin typeface="Tahoma"/>
                <a:cs typeface="Tahoma"/>
              </a:rPr>
              <a:t>= 1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with</a:t>
            </a:r>
            <a:endParaRPr sz="1000">
              <a:latin typeface="Tahoma"/>
              <a:cs typeface="Tahoma"/>
            </a:endParaRPr>
          </a:p>
          <a:p>
            <a:pPr marL="1634489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probability 0.75, </a:t>
            </a: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with prob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0.25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685925" marR="1295400" indent="-7175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 </a:t>
            </a:r>
            <a:r>
              <a:rPr dirty="0" sz="1000" spc="-5">
                <a:latin typeface="Tahoma"/>
                <a:cs typeface="Tahoma"/>
              </a:rPr>
              <a:t>learned by  “Naive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708" y="1432050"/>
            <a:ext cx="11791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BC Results:  “MPG”:</a:t>
            </a:r>
            <a:r>
              <a:rPr dirty="0" sz="18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392</a:t>
            </a:r>
            <a:endParaRPr sz="1800">
              <a:latin typeface="Tahoma"/>
              <a:cs typeface="Tahoma"/>
            </a:endParaRPr>
          </a:p>
          <a:p>
            <a:pPr algn="ctr" marR="635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records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599" y="1301495"/>
            <a:ext cx="2361438" cy="229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8590" y="2423160"/>
            <a:ext cx="1184910" cy="707390"/>
          </a:xfrm>
          <a:custGeom>
            <a:avLst/>
            <a:gdLst/>
            <a:ahLst/>
            <a:cxnLst/>
            <a:rect l="l" t="t" r="r" b="b"/>
            <a:pathLst>
              <a:path w="1184910" h="707389">
                <a:moveTo>
                  <a:pt x="0" y="0"/>
                </a:moveTo>
                <a:lnTo>
                  <a:pt x="308610" y="373380"/>
                </a:lnTo>
                <a:lnTo>
                  <a:pt x="308610" y="707136"/>
                </a:lnTo>
                <a:lnTo>
                  <a:pt x="1184910" y="707136"/>
                </a:lnTo>
                <a:lnTo>
                  <a:pt x="1184910" y="230886"/>
                </a:lnTo>
                <a:lnTo>
                  <a:pt x="308610" y="230886"/>
                </a:lnTo>
                <a:lnTo>
                  <a:pt x="0" y="0"/>
                </a:lnTo>
                <a:close/>
              </a:path>
              <a:path w="1184910" h="707389">
                <a:moveTo>
                  <a:pt x="1184910" y="135636"/>
                </a:moveTo>
                <a:lnTo>
                  <a:pt x="308610" y="135636"/>
                </a:lnTo>
                <a:lnTo>
                  <a:pt x="308610" y="230886"/>
                </a:lnTo>
                <a:lnTo>
                  <a:pt x="1184910" y="230886"/>
                </a:lnTo>
                <a:lnTo>
                  <a:pt x="1184910" y="135636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8590" y="2423160"/>
            <a:ext cx="1184910" cy="707390"/>
          </a:xfrm>
          <a:custGeom>
            <a:avLst/>
            <a:gdLst/>
            <a:ahLst/>
            <a:cxnLst/>
            <a:rect l="l" t="t" r="r" b="b"/>
            <a:pathLst>
              <a:path w="1184910" h="707389">
                <a:moveTo>
                  <a:pt x="308610" y="135636"/>
                </a:moveTo>
                <a:lnTo>
                  <a:pt x="308610" y="230886"/>
                </a:lnTo>
                <a:lnTo>
                  <a:pt x="0" y="0"/>
                </a:lnTo>
                <a:lnTo>
                  <a:pt x="308610" y="373380"/>
                </a:lnTo>
                <a:lnTo>
                  <a:pt x="308610" y="707136"/>
                </a:lnTo>
                <a:lnTo>
                  <a:pt x="1184910" y="707136"/>
                </a:lnTo>
                <a:lnTo>
                  <a:pt x="1184910" y="135636"/>
                </a:lnTo>
                <a:lnTo>
                  <a:pt x="454913" y="135636"/>
                </a:lnTo>
                <a:lnTo>
                  <a:pt x="308610" y="1356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31208" y="2602482"/>
            <a:ext cx="7613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120" marR="5080" indent="-717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The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Classifier  </a:t>
            </a:r>
            <a:r>
              <a:rPr dirty="0" sz="1000" spc="-5">
                <a:latin typeface="Tahoma"/>
                <a:cs typeface="Tahoma"/>
              </a:rPr>
              <a:t>learned by  “Naive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BC”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8899" y="3529583"/>
            <a:ext cx="3385565" cy="94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0852" y="5609335"/>
            <a:ext cx="116141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BC</a:t>
            </a:r>
            <a:r>
              <a:rPr dirty="0" sz="18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ahoma"/>
                <a:cs typeface="Tahoma"/>
              </a:rPr>
              <a:t>Results:  “MPG”:</a:t>
            </a:r>
            <a:r>
              <a:rPr dirty="0" sz="18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06500"/>
                </a:solidFill>
                <a:latin typeface="Tahoma"/>
                <a:cs typeface="Tahoma"/>
              </a:rPr>
              <a:t>40</a:t>
            </a:r>
            <a:endParaRPr sz="1800">
              <a:latin typeface="Tahoma"/>
              <a:cs typeface="Tahoma"/>
            </a:endParaRPr>
          </a:p>
          <a:p>
            <a:pPr algn="ctr" marR="698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006500"/>
                </a:solidFill>
                <a:latin typeface="Tahoma"/>
                <a:cs typeface="Tahoma"/>
              </a:rPr>
              <a:t>records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2199" y="7383779"/>
            <a:ext cx="3451859" cy="982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597" y="4549394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2892" y="4549394"/>
            <a:ext cx="2559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6810" marR="5080" indent="-872490">
              <a:lnSpc>
                <a:spcPct val="100000"/>
              </a:lnSpc>
              <a:spcBef>
                <a:spcPts val="100"/>
              </a:spcBef>
            </a:pPr>
            <a:r>
              <a:rPr dirty="0"/>
              <a:t>More </a:t>
            </a:r>
            <a:r>
              <a:rPr dirty="0" spc="-5"/>
              <a:t>Facts </a:t>
            </a:r>
            <a:r>
              <a:rPr dirty="0"/>
              <a:t>About</a:t>
            </a:r>
            <a:r>
              <a:rPr dirty="0" spc="-90"/>
              <a:t> </a:t>
            </a:r>
            <a:r>
              <a:rPr dirty="0" spc="-5"/>
              <a:t>Bayes  Classifiers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883917"/>
            <a:ext cx="4222115" cy="25831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Many other density estimators can be slotted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in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dirty="0" sz="1200" spc="-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84150" marR="421640" indent="-171450">
              <a:lnSpc>
                <a:spcPct val="100000"/>
              </a:lnSpc>
              <a:spcBef>
                <a:spcPts val="284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Density estimation can be performed with real-valued  inputs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Bayes Classifiers can be built with real-valued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inputs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algn="just" marL="183515" marR="184785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Rather Technical </a:t>
            </a:r>
            <a:r>
              <a:rPr dirty="0" sz="1200">
                <a:latin typeface="Tahoma"/>
                <a:cs typeface="Tahoma"/>
              </a:rPr>
              <a:t>Complaint: </a:t>
            </a:r>
            <a:r>
              <a:rPr dirty="0" sz="1200" spc="-5">
                <a:latin typeface="Tahoma"/>
                <a:cs typeface="Tahoma"/>
              </a:rPr>
              <a:t>Bayes Classifiers don’t try to  be maximally discriminative---they merely try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honestly  model what’s going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on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marL="184150" marR="2470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Zero probabilities are painful for Joint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Naïve.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hack  (justifiable with the magic words “Dirichlet Prior”) can  help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dirty="0" sz="1200" spc="-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83515" marR="332740" indent="-171450">
              <a:lnSpc>
                <a:spcPct val="100000"/>
              </a:lnSpc>
              <a:spcBef>
                <a:spcPts val="275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Naïve Bayes is wonderfully cheap.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survives </a:t>
            </a:r>
            <a:r>
              <a:rPr dirty="0" sz="1200">
                <a:latin typeface="Tahoma"/>
                <a:cs typeface="Tahoma"/>
              </a:rPr>
              <a:t>10,000  </a:t>
            </a:r>
            <a:r>
              <a:rPr dirty="0" sz="1200" spc="-5">
                <a:latin typeface="Tahoma"/>
                <a:cs typeface="Tahoma"/>
              </a:rPr>
              <a:t>attributes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cheerfully!</a:t>
            </a:r>
            <a:endParaRPr sz="12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21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*See future Andrew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Lectures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63123"/>
            <a:ext cx="3927475" cy="284734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24828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What you should</a:t>
            </a:r>
            <a:r>
              <a:rPr dirty="0" sz="22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know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Probability</a:t>
            </a:r>
            <a:endParaRPr sz="16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335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Fundamentals of Probability and Bayes</a:t>
            </a:r>
            <a:r>
              <a:rPr dirty="0" sz="1400" spc="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Rule</a:t>
            </a:r>
            <a:endParaRPr sz="14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345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What’s a Joint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Distribution</a:t>
            </a:r>
            <a:endParaRPr sz="1400">
              <a:latin typeface="Tahoma"/>
              <a:cs typeface="Tahoma"/>
            </a:endParaRPr>
          </a:p>
          <a:p>
            <a:pPr lvl="1" marL="371475" marR="5080" indent="-143510">
              <a:lnSpc>
                <a:spcPct val="100000"/>
              </a:lnSpc>
              <a:spcBef>
                <a:spcPts val="335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How to do inference (i.e. P(E1|E2)) once you  have a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JD</a:t>
            </a:r>
            <a:endParaRPr sz="14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Density</a:t>
            </a:r>
            <a:r>
              <a:rPr dirty="0" sz="1600">
                <a:latin typeface="Tahoma"/>
                <a:cs typeface="Tahoma"/>
              </a:rPr>
              <a:t> Estimation</a:t>
            </a:r>
            <a:endParaRPr sz="16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340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What is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and what is it </a:t>
            </a:r>
            <a:r>
              <a:rPr dirty="0" sz="1400">
                <a:latin typeface="Tahoma"/>
                <a:cs typeface="Tahoma"/>
              </a:rPr>
              <a:t>good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</a:t>
            </a:r>
            <a:endParaRPr sz="14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340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How to learn a Joint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</a:t>
            </a:r>
            <a:endParaRPr sz="1400">
              <a:latin typeface="Tahoma"/>
              <a:cs typeface="Tahoma"/>
            </a:endParaRPr>
          </a:p>
          <a:p>
            <a:pPr lvl="1" marL="371475" indent="-143510">
              <a:lnSpc>
                <a:spcPct val="100000"/>
              </a:lnSpc>
              <a:spcBef>
                <a:spcPts val="340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How to learn a naïve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5592" y="4549394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7223" y="1500630"/>
            <a:ext cx="28416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you should</a:t>
            </a:r>
            <a:r>
              <a:rPr dirty="0" spc="-70"/>
              <a:t> </a:t>
            </a:r>
            <a:r>
              <a:rPr dirty="0" spc="-5"/>
              <a:t>know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870308"/>
            <a:ext cx="3350260" cy="10883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r" marL="172085" marR="1682750" indent="-172085">
              <a:lnSpc>
                <a:spcPct val="100000"/>
              </a:lnSpc>
              <a:spcBef>
                <a:spcPts val="49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Bayes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Classifiers</a:t>
            </a:r>
            <a:endParaRPr sz="1600">
              <a:latin typeface="Tahoma"/>
              <a:cs typeface="Tahoma"/>
            </a:endParaRPr>
          </a:p>
          <a:p>
            <a:pPr algn="r" lvl="1" marL="143510" marR="1619885" indent="-1435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dirty="0" sz="1400" spc="-5">
                <a:latin typeface="Tahoma"/>
                <a:cs typeface="Tahoma"/>
              </a:rPr>
              <a:t>How to build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har char="•"/>
              <a:tabLst>
                <a:tab pos="384810" algn="l"/>
              </a:tabLst>
            </a:pPr>
            <a:r>
              <a:rPr dirty="0" sz="1400" spc="-5">
                <a:latin typeface="Tahoma"/>
                <a:cs typeface="Tahoma"/>
              </a:rPr>
              <a:t>How to predict with a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BC</a:t>
            </a:r>
            <a:endParaRPr sz="1400">
              <a:latin typeface="Tahoma"/>
              <a:cs typeface="Tahoma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har char="•"/>
              <a:tabLst>
                <a:tab pos="384810" algn="l"/>
              </a:tabLst>
            </a:pPr>
            <a:r>
              <a:rPr dirty="0" sz="1400" spc="-5">
                <a:latin typeface="Tahoma"/>
                <a:cs typeface="Tahoma"/>
              </a:rPr>
              <a:t>Contrast between naïve and joint</a:t>
            </a:r>
            <a:r>
              <a:rPr dirty="0" sz="1400" spc="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BCs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5592" y="8726678"/>
            <a:ext cx="24320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55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220" y="5563123"/>
            <a:ext cx="4258310" cy="236156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R="75565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Interesting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Questions</a:t>
            </a:r>
            <a:endParaRPr sz="2200">
              <a:latin typeface="Tahoma"/>
              <a:cs typeface="Tahoma"/>
            </a:endParaRPr>
          </a:p>
          <a:p>
            <a:pPr marL="171450" marR="577215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Suppose you were evaluating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NaiveBC,  JointBC, and Decision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Trees</a:t>
            </a:r>
            <a:endParaRPr sz="1600">
              <a:latin typeface="Tahoma"/>
              <a:cs typeface="Tahoma"/>
            </a:endParaRPr>
          </a:p>
          <a:p>
            <a:pPr lvl="1" marL="571500" indent="-114935">
              <a:lnSpc>
                <a:spcPct val="100000"/>
              </a:lnSpc>
              <a:spcBef>
                <a:spcPts val="280"/>
              </a:spcBef>
              <a:buChar char="•"/>
              <a:tabLst>
                <a:tab pos="572135" algn="l"/>
              </a:tabLst>
            </a:pPr>
            <a:r>
              <a:rPr dirty="0" sz="1200" spc="-5">
                <a:latin typeface="Tahoma"/>
                <a:cs typeface="Tahoma"/>
              </a:rPr>
              <a:t>Invent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problem where </a:t>
            </a:r>
            <a:r>
              <a:rPr dirty="0" sz="1200">
                <a:latin typeface="Tahoma"/>
                <a:cs typeface="Tahoma"/>
              </a:rPr>
              <a:t>only </a:t>
            </a:r>
            <a:r>
              <a:rPr dirty="0" sz="1200" spc="-5">
                <a:latin typeface="Tahoma"/>
                <a:cs typeface="Tahoma"/>
              </a:rPr>
              <a:t>NaiveBC would </a:t>
            </a:r>
            <a:r>
              <a:rPr dirty="0" sz="1200">
                <a:latin typeface="Tahoma"/>
                <a:cs typeface="Tahoma"/>
              </a:rPr>
              <a:t>do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well</a:t>
            </a:r>
            <a:endParaRPr sz="1200">
              <a:latin typeface="Tahoma"/>
              <a:cs typeface="Tahoma"/>
            </a:endParaRPr>
          </a:p>
          <a:p>
            <a:pPr lvl="1" marL="571500" indent="-114935">
              <a:lnSpc>
                <a:spcPct val="100000"/>
              </a:lnSpc>
              <a:spcBef>
                <a:spcPts val="285"/>
              </a:spcBef>
              <a:buChar char="•"/>
              <a:tabLst>
                <a:tab pos="572135" algn="l"/>
              </a:tabLst>
            </a:pPr>
            <a:r>
              <a:rPr dirty="0" sz="1200" spc="-5">
                <a:latin typeface="Tahoma"/>
                <a:cs typeface="Tahoma"/>
              </a:rPr>
              <a:t>Invent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problem where only Dtree would do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well</a:t>
            </a:r>
            <a:endParaRPr sz="1200">
              <a:latin typeface="Tahoma"/>
              <a:cs typeface="Tahoma"/>
            </a:endParaRPr>
          </a:p>
          <a:p>
            <a:pPr lvl="1" marL="571500" indent="-114935">
              <a:lnSpc>
                <a:spcPct val="100000"/>
              </a:lnSpc>
              <a:spcBef>
                <a:spcPts val="285"/>
              </a:spcBef>
              <a:buChar char="•"/>
              <a:tabLst>
                <a:tab pos="572135" algn="l"/>
              </a:tabLst>
            </a:pPr>
            <a:r>
              <a:rPr dirty="0" sz="1200" spc="-5">
                <a:latin typeface="Tahoma"/>
                <a:cs typeface="Tahoma"/>
              </a:rPr>
              <a:t>Invent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problem where </a:t>
            </a:r>
            <a:r>
              <a:rPr dirty="0" sz="1200">
                <a:latin typeface="Tahoma"/>
                <a:cs typeface="Tahoma"/>
              </a:rPr>
              <a:t>only </a:t>
            </a:r>
            <a:r>
              <a:rPr dirty="0" sz="1200" spc="-5">
                <a:latin typeface="Tahoma"/>
                <a:cs typeface="Tahoma"/>
              </a:rPr>
              <a:t>JointBC </a:t>
            </a:r>
            <a:r>
              <a:rPr dirty="0" sz="1200">
                <a:latin typeface="Tahoma"/>
                <a:cs typeface="Tahoma"/>
              </a:rPr>
              <a:t>would do</a:t>
            </a:r>
            <a:r>
              <a:rPr dirty="0" sz="1200" spc="-5">
                <a:latin typeface="Tahoma"/>
                <a:cs typeface="Tahoma"/>
              </a:rPr>
              <a:t> well</a:t>
            </a:r>
            <a:endParaRPr sz="1200">
              <a:latin typeface="Tahoma"/>
              <a:cs typeface="Tahoma"/>
            </a:endParaRPr>
          </a:p>
          <a:p>
            <a:pPr lvl="1" marL="571500" indent="-114935">
              <a:lnSpc>
                <a:spcPct val="100000"/>
              </a:lnSpc>
              <a:spcBef>
                <a:spcPts val="285"/>
              </a:spcBef>
              <a:buChar char="•"/>
              <a:tabLst>
                <a:tab pos="572135" algn="l"/>
              </a:tabLst>
            </a:pPr>
            <a:r>
              <a:rPr dirty="0" sz="1200" spc="-5">
                <a:latin typeface="Tahoma"/>
                <a:cs typeface="Tahoma"/>
              </a:rPr>
              <a:t>Invent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problem where only NaiveBC would </a:t>
            </a:r>
            <a:r>
              <a:rPr dirty="0" sz="1200">
                <a:latin typeface="Tahoma"/>
                <a:cs typeface="Tahoma"/>
              </a:rPr>
              <a:t>do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poorly</a:t>
            </a:r>
            <a:endParaRPr sz="1200">
              <a:latin typeface="Tahoma"/>
              <a:cs typeface="Tahoma"/>
            </a:endParaRPr>
          </a:p>
          <a:p>
            <a:pPr lvl="1" marL="571500" indent="-114935">
              <a:lnSpc>
                <a:spcPct val="100000"/>
              </a:lnSpc>
              <a:spcBef>
                <a:spcPts val="285"/>
              </a:spcBef>
              <a:buChar char="•"/>
              <a:tabLst>
                <a:tab pos="572135" algn="l"/>
              </a:tabLst>
            </a:pPr>
            <a:r>
              <a:rPr dirty="0" sz="1200" spc="-5">
                <a:latin typeface="Tahoma"/>
                <a:cs typeface="Tahoma"/>
              </a:rPr>
              <a:t>Invent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problem where </a:t>
            </a:r>
            <a:r>
              <a:rPr dirty="0" sz="1200">
                <a:latin typeface="Tahoma"/>
                <a:cs typeface="Tahoma"/>
              </a:rPr>
              <a:t>only </a:t>
            </a:r>
            <a:r>
              <a:rPr dirty="0" sz="1200" spc="-5">
                <a:latin typeface="Tahoma"/>
                <a:cs typeface="Tahoma"/>
              </a:rPr>
              <a:t>Dtree would do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poorly</a:t>
            </a:r>
            <a:endParaRPr sz="1200">
              <a:latin typeface="Tahoma"/>
              <a:cs typeface="Tahoma"/>
            </a:endParaRPr>
          </a:p>
          <a:p>
            <a:pPr lvl="1" marL="571500" indent="-114935">
              <a:lnSpc>
                <a:spcPct val="100000"/>
              </a:lnSpc>
              <a:spcBef>
                <a:spcPts val="285"/>
              </a:spcBef>
              <a:buChar char="•"/>
              <a:tabLst>
                <a:tab pos="572135" algn="l"/>
              </a:tabLst>
            </a:pPr>
            <a:r>
              <a:rPr dirty="0" sz="1200" spc="-5">
                <a:latin typeface="Tahoma"/>
                <a:cs typeface="Tahoma"/>
              </a:rPr>
              <a:t>Invent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problem where only JointBC would do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poorly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3789" y="1500630"/>
            <a:ext cx="29267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Interpreting the</a:t>
            </a:r>
            <a:r>
              <a:rPr dirty="0" spc="-65"/>
              <a:t> </a:t>
            </a:r>
            <a:r>
              <a:rPr dirty="0" spc="-5"/>
              <a:t>axioms</a:t>
            </a:r>
          </a:p>
        </p:txBody>
      </p:sp>
      <p:sp>
        <p:nvSpPr>
          <p:cNvPr id="5" name="object 5"/>
          <p:cNvSpPr/>
          <p:nvPr/>
        </p:nvSpPr>
        <p:spPr>
          <a:xfrm>
            <a:off x="3458717" y="3373373"/>
            <a:ext cx="93345" cy="200025"/>
          </a:xfrm>
          <a:custGeom>
            <a:avLst/>
            <a:gdLst/>
            <a:ahLst/>
            <a:cxnLst/>
            <a:rect l="l" t="t" r="r" b="b"/>
            <a:pathLst>
              <a:path w="93345" h="200025">
                <a:moveTo>
                  <a:pt x="92963" y="0"/>
                </a:moveTo>
                <a:lnTo>
                  <a:pt x="0" y="0"/>
                </a:lnTo>
                <a:lnTo>
                  <a:pt x="0" y="199644"/>
                </a:lnTo>
                <a:lnTo>
                  <a:pt x="92963" y="199644"/>
                </a:lnTo>
                <a:lnTo>
                  <a:pt x="9296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7500" y="3130295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0" y="723900"/>
                </a:moveTo>
                <a:lnTo>
                  <a:pt x="838200" y="723900"/>
                </a:lnTo>
                <a:lnTo>
                  <a:pt x="8382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876A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0" y="3130295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838200" y="0"/>
                </a:moveTo>
                <a:lnTo>
                  <a:pt x="0" y="0"/>
                </a:lnTo>
                <a:lnTo>
                  <a:pt x="0" y="723900"/>
                </a:lnTo>
                <a:lnTo>
                  <a:pt x="838200" y="723900"/>
                </a:lnTo>
                <a:lnTo>
                  <a:pt x="838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5700" y="332079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678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9000" y="3320796"/>
            <a:ext cx="609600" cy="342900"/>
          </a:xfrm>
          <a:custGeom>
            <a:avLst/>
            <a:gdLst/>
            <a:ahLst/>
            <a:cxnLst/>
            <a:rect l="l" t="t" r="r" b="b"/>
            <a:pathLst>
              <a:path w="609600" h="342900">
                <a:moveTo>
                  <a:pt x="609600" y="0"/>
                </a:moveTo>
                <a:lnTo>
                  <a:pt x="0" y="0"/>
                </a:lnTo>
                <a:lnTo>
                  <a:pt x="0" y="342900"/>
                </a:lnTo>
                <a:lnTo>
                  <a:pt x="609600" y="342900"/>
                </a:lnTo>
                <a:lnTo>
                  <a:pt x="609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000" y="3320796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342900"/>
                </a:moveTo>
                <a:lnTo>
                  <a:pt x="266700" y="342900"/>
                </a:lnTo>
                <a:lnTo>
                  <a:pt x="266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9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000" y="3320796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342900"/>
                </a:lnTo>
                <a:lnTo>
                  <a:pt x="266700" y="342900"/>
                </a:lnTo>
                <a:lnTo>
                  <a:pt x="2667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1219" y="3072383"/>
            <a:ext cx="989965" cy="859155"/>
          </a:xfrm>
          <a:custGeom>
            <a:avLst/>
            <a:gdLst/>
            <a:ahLst/>
            <a:cxnLst/>
            <a:rect l="l" t="t" r="r" b="b"/>
            <a:pathLst>
              <a:path w="989964" h="859154">
                <a:moveTo>
                  <a:pt x="216676" y="37338"/>
                </a:moveTo>
                <a:lnTo>
                  <a:pt x="177933" y="49137"/>
                </a:lnTo>
                <a:lnTo>
                  <a:pt x="137618" y="60864"/>
                </a:lnTo>
                <a:lnTo>
                  <a:pt x="98161" y="74735"/>
                </a:lnTo>
                <a:lnTo>
                  <a:pt x="61990" y="92964"/>
                </a:lnTo>
                <a:lnTo>
                  <a:pt x="27890" y="155257"/>
                </a:lnTo>
                <a:lnTo>
                  <a:pt x="6364" y="223266"/>
                </a:lnTo>
                <a:lnTo>
                  <a:pt x="2267" y="267809"/>
                </a:lnTo>
                <a:lnTo>
                  <a:pt x="0" y="322076"/>
                </a:lnTo>
                <a:lnTo>
                  <a:pt x="2048" y="357182"/>
                </a:lnTo>
                <a:lnTo>
                  <a:pt x="6364" y="414527"/>
                </a:lnTo>
                <a:lnTo>
                  <a:pt x="9971" y="434756"/>
                </a:lnTo>
                <a:lnTo>
                  <a:pt x="16365" y="452342"/>
                </a:lnTo>
                <a:lnTo>
                  <a:pt x="24045" y="469499"/>
                </a:lnTo>
                <a:lnTo>
                  <a:pt x="31510" y="488442"/>
                </a:lnTo>
                <a:lnTo>
                  <a:pt x="37677" y="512492"/>
                </a:lnTo>
                <a:lnTo>
                  <a:pt x="42559" y="537972"/>
                </a:lnTo>
                <a:lnTo>
                  <a:pt x="48012" y="563451"/>
                </a:lnTo>
                <a:lnTo>
                  <a:pt x="70253" y="620708"/>
                </a:lnTo>
                <a:lnTo>
                  <a:pt x="100685" y="685121"/>
                </a:lnTo>
                <a:lnTo>
                  <a:pt x="137713" y="752736"/>
                </a:lnTo>
                <a:lnTo>
                  <a:pt x="178480" y="808982"/>
                </a:lnTo>
                <a:lnTo>
                  <a:pt x="210580" y="834390"/>
                </a:lnTo>
                <a:lnTo>
                  <a:pt x="256550" y="849177"/>
                </a:lnTo>
                <a:lnTo>
                  <a:pt x="272302" y="853440"/>
                </a:lnTo>
                <a:lnTo>
                  <a:pt x="279160" y="855726"/>
                </a:lnTo>
                <a:lnTo>
                  <a:pt x="290590" y="858774"/>
                </a:lnTo>
                <a:lnTo>
                  <a:pt x="318581" y="857833"/>
                </a:lnTo>
                <a:lnTo>
                  <a:pt x="346501" y="856964"/>
                </a:lnTo>
                <a:lnTo>
                  <a:pt x="374279" y="855666"/>
                </a:lnTo>
                <a:lnTo>
                  <a:pt x="401842" y="853440"/>
                </a:lnTo>
                <a:lnTo>
                  <a:pt x="431322" y="847486"/>
                </a:lnTo>
                <a:lnTo>
                  <a:pt x="460516" y="838962"/>
                </a:lnTo>
                <a:lnTo>
                  <a:pt x="489710" y="829865"/>
                </a:lnTo>
                <a:lnTo>
                  <a:pt x="519190" y="822198"/>
                </a:lnTo>
                <a:lnTo>
                  <a:pt x="569012" y="813633"/>
                </a:lnTo>
                <a:lnTo>
                  <a:pt x="618762" y="806531"/>
                </a:lnTo>
                <a:lnTo>
                  <a:pt x="668365" y="799978"/>
                </a:lnTo>
                <a:lnTo>
                  <a:pt x="717749" y="793059"/>
                </a:lnTo>
                <a:lnTo>
                  <a:pt x="766840" y="784860"/>
                </a:lnTo>
                <a:lnTo>
                  <a:pt x="828847" y="771334"/>
                </a:lnTo>
                <a:lnTo>
                  <a:pt x="890284" y="754380"/>
                </a:lnTo>
                <a:lnTo>
                  <a:pt x="899654" y="751391"/>
                </a:lnTo>
                <a:lnTo>
                  <a:pt x="909238" y="748760"/>
                </a:lnTo>
                <a:lnTo>
                  <a:pt x="918680" y="745700"/>
                </a:lnTo>
                <a:lnTo>
                  <a:pt x="927622" y="741426"/>
                </a:lnTo>
                <a:lnTo>
                  <a:pt x="938599" y="734079"/>
                </a:lnTo>
                <a:lnTo>
                  <a:pt x="950863" y="726090"/>
                </a:lnTo>
                <a:lnTo>
                  <a:pt x="960840" y="719673"/>
                </a:lnTo>
                <a:lnTo>
                  <a:pt x="964960" y="717042"/>
                </a:lnTo>
                <a:lnTo>
                  <a:pt x="968770" y="710184"/>
                </a:lnTo>
                <a:lnTo>
                  <a:pt x="984867" y="675513"/>
                </a:lnTo>
                <a:lnTo>
                  <a:pt x="989344" y="661416"/>
                </a:lnTo>
                <a:lnTo>
                  <a:pt x="984546" y="630233"/>
                </a:lnTo>
                <a:lnTo>
                  <a:pt x="979533" y="599408"/>
                </a:lnTo>
                <a:lnTo>
                  <a:pt x="974663" y="568725"/>
                </a:lnTo>
                <a:lnTo>
                  <a:pt x="970294" y="537972"/>
                </a:lnTo>
                <a:lnTo>
                  <a:pt x="968619" y="485962"/>
                </a:lnTo>
                <a:lnTo>
                  <a:pt x="966877" y="433820"/>
                </a:lnTo>
                <a:lnTo>
                  <a:pt x="965095" y="381597"/>
                </a:lnTo>
                <a:lnTo>
                  <a:pt x="963300" y="329348"/>
                </a:lnTo>
                <a:lnTo>
                  <a:pt x="961519" y="277125"/>
                </a:lnTo>
                <a:lnTo>
                  <a:pt x="959777" y="224983"/>
                </a:lnTo>
                <a:lnTo>
                  <a:pt x="958102" y="172974"/>
                </a:lnTo>
                <a:lnTo>
                  <a:pt x="954530" y="150495"/>
                </a:lnTo>
                <a:lnTo>
                  <a:pt x="945529" y="130301"/>
                </a:lnTo>
                <a:lnTo>
                  <a:pt x="931956" y="112966"/>
                </a:lnTo>
                <a:lnTo>
                  <a:pt x="914668" y="99060"/>
                </a:lnTo>
                <a:lnTo>
                  <a:pt x="900749" y="83700"/>
                </a:lnTo>
                <a:lnTo>
                  <a:pt x="884473" y="73342"/>
                </a:lnTo>
                <a:lnTo>
                  <a:pt x="866340" y="64984"/>
                </a:lnTo>
                <a:lnTo>
                  <a:pt x="846850" y="55625"/>
                </a:lnTo>
                <a:lnTo>
                  <a:pt x="820346" y="40183"/>
                </a:lnTo>
                <a:lnTo>
                  <a:pt x="795415" y="25241"/>
                </a:lnTo>
                <a:lnTo>
                  <a:pt x="769912" y="11584"/>
                </a:lnTo>
                <a:lnTo>
                  <a:pt x="741694" y="0"/>
                </a:lnTo>
                <a:lnTo>
                  <a:pt x="690966" y="582"/>
                </a:lnTo>
                <a:lnTo>
                  <a:pt x="640275" y="999"/>
                </a:lnTo>
                <a:lnTo>
                  <a:pt x="589611" y="1316"/>
                </a:lnTo>
                <a:lnTo>
                  <a:pt x="538965" y="1597"/>
                </a:lnTo>
                <a:lnTo>
                  <a:pt x="488329" y="1904"/>
                </a:lnTo>
                <a:lnTo>
                  <a:pt x="437692" y="2304"/>
                </a:lnTo>
                <a:lnTo>
                  <a:pt x="387047" y="2859"/>
                </a:lnTo>
                <a:lnTo>
                  <a:pt x="336383" y="3633"/>
                </a:lnTo>
                <a:lnTo>
                  <a:pt x="285692" y="4690"/>
                </a:lnTo>
                <a:lnTo>
                  <a:pt x="234964" y="6096"/>
                </a:lnTo>
                <a:lnTo>
                  <a:pt x="197626" y="19050"/>
                </a:lnTo>
                <a:lnTo>
                  <a:pt x="191161" y="33539"/>
                </a:lnTo>
                <a:lnTo>
                  <a:pt x="183624" y="41814"/>
                </a:lnTo>
                <a:lnTo>
                  <a:pt x="175659" y="49375"/>
                </a:lnTo>
                <a:lnTo>
                  <a:pt x="167908" y="61722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79470" y="3258311"/>
            <a:ext cx="698500" cy="463550"/>
          </a:xfrm>
          <a:custGeom>
            <a:avLst/>
            <a:gdLst/>
            <a:ahLst/>
            <a:cxnLst/>
            <a:rect l="l" t="t" r="r" b="b"/>
            <a:pathLst>
              <a:path w="698500" h="463550">
                <a:moveTo>
                  <a:pt x="469391" y="48768"/>
                </a:moveTo>
                <a:lnTo>
                  <a:pt x="420867" y="40623"/>
                </a:lnTo>
                <a:lnTo>
                  <a:pt x="373440" y="29516"/>
                </a:lnTo>
                <a:lnTo>
                  <a:pt x="326196" y="17605"/>
                </a:lnTo>
                <a:lnTo>
                  <a:pt x="278221" y="7046"/>
                </a:lnTo>
                <a:lnTo>
                  <a:pt x="228600" y="0"/>
                </a:lnTo>
                <a:lnTo>
                  <a:pt x="178986" y="1785"/>
                </a:lnTo>
                <a:lnTo>
                  <a:pt x="151733" y="1714"/>
                </a:lnTo>
                <a:lnTo>
                  <a:pt x="105155" y="11430"/>
                </a:lnTo>
                <a:lnTo>
                  <a:pt x="69913" y="29622"/>
                </a:lnTo>
                <a:lnTo>
                  <a:pt x="41909" y="56388"/>
                </a:lnTo>
                <a:lnTo>
                  <a:pt x="36575" y="61722"/>
                </a:lnTo>
                <a:lnTo>
                  <a:pt x="32218" y="66186"/>
                </a:lnTo>
                <a:lnTo>
                  <a:pt x="27432" y="70580"/>
                </a:lnTo>
                <a:lnTo>
                  <a:pt x="22645" y="75116"/>
                </a:lnTo>
                <a:lnTo>
                  <a:pt x="18287" y="80010"/>
                </a:lnTo>
                <a:lnTo>
                  <a:pt x="12430" y="92559"/>
                </a:lnTo>
                <a:lnTo>
                  <a:pt x="8000" y="107251"/>
                </a:lnTo>
                <a:lnTo>
                  <a:pt x="4143" y="122229"/>
                </a:lnTo>
                <a:lnTo>
                  <a:pt x="0" y="135636"/>
                </a:lnTo>
                <a:lnTo>
                  <a:pt x="6370" y="184623"/>
                </a:lnTo>
                <a:lnTo>
                  <a:pt x="15300" y="231635"/>
                </a:lnTo>
                <a:lnTo>
                  <a:pt x="26609" y="277624"/>
                </a:lnTo>
                <a:lnTo>
                  <a:pt x="40111" y="323539"/>
                </a:lnTo>
                <a:lnTo>
                  <a:pt x="55625" y="370332"/>
                </a:lnTo>
                <a:lnTo>
                  <a:pt x="89725" y="393858"/>
                </a:lnTo>
                <a:lnTo>
                  <a:pt x="129539" y="407670"/>
                </a:lnTo>
                <a:lnTo>
                  <a:pt x="181508" y="419599"/>
                </a:lnTo>
                <a:lnTo>
                  <a:pt x="233293" y="431420"/>
                </a:lnTo>
                <a:lnTo>
                  <a:pt x="285079" y="442837"/>
                </a:lnTo>
                <a:lnTo>
                  <a:pt x="337047" y="453560"/>
                </a:lnTo>
                <a:lnTo>
                  <a:pt x="389381" y="463296"/>
                </a:lnTo>
                <a:lnTo>
                  <a:pt x="445805" y="457890"/>
                </a:lnTo>
                <a:lnTo>
                  <a:pt x="499014" y="449770"/>
                </a:lnTo>
                <a:lnTo>
                  <a:pt x="551509" y="439078"/>
                </a:lnTo>
                <a:lnTo>
                  <a:pt x="605789" y="425958"/>
                </a:lnTo>
                <a:lnTo>
                  <a:pt x="630174" y="413004"/>
                </a:lnTo>
                <a:lnTo>
                  <a:pt x="641353" y="405979"/>
                </a:lnTo>
                <a:lnTo>
                  <a:pt x="653319" y="397954"/>
                </a:lnTo>
                <a:lnTo>
                  <a:pt x="662856" y="391358"/>
                </a:lnTo>
                <a:lnTo>
                  <a:pt x="666750" y="388620"/>
                </a:lnTo>
                <a:lnTo>
                  <a:pt x="682882" y="366962"/>
                </a:lnTo>
                <a:lnTo>
                  <a:pt x="690086" y="357663"/>
                </a:lnTo>
                <a:lnTo>
                  <a:pt x="693431" y="349936"/>
                </a:lnTo>
                <a:lnTo>
                  <a:pt x="697991" y="332994"/>
                </a:lnTo>
                <a:lnTo>
                  <a:pt x="691074" y="285321"/>
                </a:lnTo>
                <a:lnTo>
                  <a:pt x="686085" y="237363"/>
                </a:lnTo>
                <a:lnTo>
                  <a:pt x="680954" y="189404"/>
                </a:lnTo>
                <a:lnTo>
                  <a:pt x="673607" y="141732"/>
                </a:lnTo>
                <a:lnTo>
                  <a:pt x="658606" y="93511"/>
                </a:lnTo>
                <a:lnTo>
                  <a:pt x="620541" y="63484"/>
                </a:lnTo>
                <a:lnTo>
                  <a:pt x="579977" y="50101"/>
                </a:lnTo>
                <a:lnTo>
                  <a:pt x="536698" y="39290"/>
                </a:lnTo>
                <a:lnTo>
                  <a:pt x="480250" y="30229"/>
                </a:lnTo>
                <a:lnTo>
                  <a:pt x="446150" y="30765"/>
                </a:lnTo>
                <a:lnTo>
                  <a:pt x="409765" y="35730"/>
                </a:lnTo>
                <a:lnTo>
                  <a:pt x="382524" y="48768"/>
                </a:lnTo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47520" y="1890321"/>
            <a:ext cx="2266950" cy="14306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P(A) &lt;=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P(True)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229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P(False)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>
                <a:latin typeface="Tahoma"/>
                <a:cs typeface="Tahoma"/>
              </a:rPr>
              <a:t>or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and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000" spc="-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 marL="563245">
              <a:lnSpc>
                <a:spcPct val="100000"/>
              </a:lnSpc>
              <a:spcBef>
                <a:spcPts val="930"/>
              </a:spcBef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  <a:p>
            <a:pPr algn="r" marR="81915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B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22297" y="8726678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0220" y="5492708"/>
            <a:ext cx="3550285" cy="1331595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algn="ctr" marL="622935">
              <a:lnSpc>
                <a:spcPct val="100000"/>
              </a:lnSpc>
              <a:spcBef>
                <a:spcPts val="156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Interpreting the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axioms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5"/>
              </a:spcBef>
              <a:buChar char="•"/>
              <a:tabLst>
                <a:tab pos="172085" algn="l"/>
              </a:tabLst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P(A) &lt;=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72085" algn="l"/>
              </a:tabLst>
            </a:pPr>
            <a:r>
              <a:rPr dirty="0" sz="1000" spc="-5">
                <a:latin typeface="Tahoma"/>
                <a:cs typeface="Tahoma"/>
              </a:rPr>
              <a:t>P(True)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35"/>
              </a:spcBef>
              <a:buChar char="•"/>
              <a:tabLst>
                <a:tab pos="172085" algn="l"/>
              </a:tabLst>
            </a:pPr>
            <a:r>
              <a:rPr dirty="0" sz="1000" spc="-5">
                <a:latin typeface="Tahoma"/>
                <a:cs typeface="Tahoma"/>
              </a:rPr>
              <a:t>P(False)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172085" algn="l"/>
              </a:tabLst>
            </a:pP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>
                <a:latin typeface="Tahoma"/>
                <a:cs typeface="Tahoma"/>
              </a:rPr>
              <a:t>or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000" spc="-5">
                <a:latin typeface="Tahoma"/>
                <a:cs typeface="Tahoma"/>
              </a:rPr>
              <a:t>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000" spc="-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05000" y="7117080"/>
            <a:ext cx="1485900" cy="1104900"/>
          </a:xfrm>
          <a:custGeom>
            <a:avLst/>
            <a:gdLst/>
            <a:ahLst/>
            <a:cxnLst/>
            <a:rect l="l" t="t" r="r" b="b"/>
            <a:pathLst>
              <a:path w="1485900" h="1104900">
                <a:moveTo>
                  <a:pt x="0" y="1104900"/>
                </a:moveTo>
                <a:lnTo>
                  <a:pt x="1485900" y="1104900"/>
                </a:lnTo>
                <a:lnTo>
                  <a:pt x="1485900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19577" y="754760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80" h="200025">
                <a:moveTo>
                  <a:pt x="93725" y="0"/>
                </a:moveTo>
                <a:lnTo>
                  <a:pt x="0" y="0"/>
                </a:lnTo>
                <a:lnTo>
                  <a:pt x="0" y="199644"/>
                </a:lnTo>
                <a:lnTo>
                  <a:pt x="93725" y="199644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8360" y="7304531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0" y="723900"/>
                </a:moveTo>
                <a:lnTo>
                  <a:pt x="838200" y="723900"/>
                </a:lnTo>
                <a:lnTo>
                  <a:pt x="8382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876A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8360" y="7304531"/>
            <a:ext cx="838200" cy="723900"/>
          </a:xfrm>
          <a:custGeom>
            <a:avLst/>
            <a:gdLst/>
            <a:ahLst/>
            <a:cxnLst/>
            <a:rect l="l" t="t" r="r" b="b"/>
            <a:pathLst>
              <a:path w="838200" h="723900">
                <a:moveTo>
                  <a:pt x="838200" y="0"/>
                </a:moveTo>
                <a:lnTo>
                  <a:pt x="0" y="0"/>
                </a:lnTo>
                <a:lnTo>
                  <a:pt x="0" y="723900"/>
                </a:lnTo>
                <a:lnTo>
                  <a:pt x="838200" y="723900"/>
                </a:lnTo>
                <a:lnTo>
                  <a:pt x="838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56560" y="749503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678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89860" y="7495031"/>
            <a:ext cx="609600" cy="342900"/>
          </a:xfrm>
          <a:custGeom>
            <a:avLst/>
            <a:gdLst/>
            <a:ahLst/>
            <a:cxnLst/>
            <a:rect l="l" t="t" r="r" b="b"/>
            <a:pathLst>
              <a:path w="609600" h="342900">
                <a:moveTo>
                  <a:pt x="609600" y="0"/>
                </a:moveTo>
                <a:lnTo>
                  <a:pt x="0" y="0"/>
                </a:lnTo>
                <a:lnTo>
                  <a:pt x="0" y="342900"/>
                </a:lnTo>
                <a:lnTo>
                  <a:pt x="609600" y="342900"/>
                </a:lnTo>
                <a:lnTo>
                  <a:pt x="609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89860" y="7495031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342900"/>
                </a:moveTo>
                <a:lnTo>
                  <a:pt x="266700" y="342900"/>
                </a:lnTo>
                <a:lnTo>
                  <a:pt x="266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9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89860" y="7495031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342900"/>
                </a:lnTo>
                <a:lnTo>
                  <a:pt x="266700" y="342900"/>
                </a:lnTo>
                <a:lnTo>
                  <a:pt x="2667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22079" y="7246619"/>
            <a:ext cx="989965" cy="859155"/>
          </a:xfrm>
          <a:custGeom>
            <a:avLst/>
            <a:gdLst/>
            <a:ahLst/>
            <a:cxnLst/>
            <a:rect l="l" t="t" r="r" b="b"/>
            <a:pathLst>
              <a:path w="989964" h="859154">
                <a:moveTo>
                  <a:pt x="217438" y="37337"/>
                </a:moveTo>
                <a:lnTo>
                  <a:pt x="178254" y="49137"/>
                </a:lnTo>
                <a:lnTo>
                  <a:pt x="137713" y="60864"/>
                </a:lnTo>
                <a:lnTo>
                  <a:pt x="98173" y="74735"/>
                </a:lnTo>
                <a:lnTo>
                  <a:pt x="61990" y="92963"/>
                </a:lnTo>
                <a:lnTo>
                  <a:pt x="27890" y="155162"/>
                </a:lnTo>
                <a:lnTo>
                  <a:pt x="6364" y="222503"/>
                </a:lnTo>
                <a:lnTo>
                  <a:pt x="2267" y="267126"/>
                </a:lnTo>
                <a:lnTo>
                  <a:pt x="0" y="321807"/>
                </a:lnTo>
                <a:lnTo>
                  <a:pt x="2048" y="357103"/>
                </a:lnTo>
                <a:lnTo>
                  <a:pt x="6364" y="414527"/>
                </a:lnTo>
                <a:lnTo>
                  <a:pt x="10293" y="434744"/>
                </a:lnTo>
                <a:lnTo>
                  <a:pt x="16651" y="452246"/>
                </a:lnTo>
                <a:lnTo>
                  <a:pt x="24152" y="469177"/>
                </a:lnTo>
                <a:lnTo>
                  <a:pt x="31510" y="487679"/>
                </a:lnTo>
                <a:lnTo>
                  <a:pt x="37677" y="512171"/>
                </a:lnTo>
                <a:lnTo>
                  <a:pt x="42559" y="537876"/>
                </a:lnTo>
                <a:lnTo>
                  <a:pt x="48012" y="563439"/>
                </a:lnTo>
                <a:lnTo>
                  <a:pt x="70253" y="620696"/>
                </a:lnTo>
                <a:lnTo>
                  <a:pt x="100685" y="684799"/>
                </a:lnTo>
                <a:lnTo>
                  <a:pt x="137713" y="752415"/>
                </a:lnTo>
                <a:lnTo>
                  <a:pt x="178480" y="808970"/>
                </a:lnTo>
                <a:lnTo>
                  <a:pt x="210580" y="834389"/>
                </a:lnTo>
                <a:lnTo>
                  <a:pt x="256550" y="849177"/>
                </a:lnTo>
                <a:lnTo>
                  <a:pt x="272302" y="853439"/>
                </a:lnTo>
                <a:lnTo>
                  <a:pt x="279160" y="855725"/>
                </a:lnTo>
                <a:lnTo>
                  <a:pt x="290590" y="858773"/>
                </a:lnTo>
                <a:lnTo>
                  <a:pt x="318581" y="857833"/>
                </a:lnTo>
                <a:lnTo>
                  <a:pt x="346501" y="856964"/>
                </a:lnTo>
                <a:lnTo>
                  <a:pt x="374279" y="855666"/>
                </a:lnTo>
                <a:lnTo>
                  <a:pt x="401842" y="853439"/>
                </a:lnTo>
                <a:lnTo>
                  <a:pt x="431322" y="847379"/>
                </a:lnTo>
                <a:lnTo>
                  <a:pt x="460516" y="838676"/>
                </a:lnTo>
                <a:lnTo>
                  <a:pt x="489710" y="829544"/>
                </a:lnTo>
                <a:lnTo>
                  <a:pt x="519190" y="822197"/>
                </a:lnTo>
                <a:lnTo>
                  <a:pt x="569012" y="813633"/>
                </a:lnTo>
                <a:lnTo>
                  <a:pt x="618762" y="806531"/>
                </a:lnTo>
                <a:lnTo>
                  <a:pt x="668365" y="799978"/>
                </a:lnTo>
                <a:lnTo>
                  <a:pt x="717749" y="793059"/>
                </a:lnTo>
                <a:lnTo>
                  <a:pt x="766840" y="784859"/>
                </a:lnTo>
                <a:lnTo>
                  <a:pt x="829133" y="771239"/>
                </a:lnTo>
                <a:lnTo>
                  <a:pt x="890284" y="753617"/>
                </a:lnTo>
                <a:lnTo>
                  <a:pt x="899975" y="751070"/>
                </a:lnTo>
                <a:lnTo>
                  <a:pt x="909524" y="748664"/>
                </a:lnTo>
                <a:lnTo>
                  <a:pt x="918787" y="745688"/>
                </a:lnTo>
                <a:lnTo>
                  <a:pt x="927622" y="741425"/>
                </a:lnTo>
                <a:lnTo>
                  <a:pt x="938599" y="733960"/>
                </a:lnTo>
                <a:lnTo>
                  <a:pt x="950863" y="725709"/>
                </a:lnTo>
                <a:lnTo>
                  <a:pt x="960840" y="719030"/>
                </a:lnTo>
                <a:lnTo>
                  <a:pt x="964960" y="716279"/>
                </a:lnTo>
                <a:lnTo>
                  <a:pt x="968770" y="710183"/>
                </a:lnTo>
                <a:lnTo>
                  <a:pt x="985153" y="675036"/>
                </a:lnTo>
                <a:lnTo>
                  <a:pt x="989344" y="660653"/>
                </a:lnTo>
                <a:lnTo>
                  <a:pt x="984546" y="629912"/>
                </a:lnTo>
                <a:lnTo>
                  <a:pt x="979533" y="599312"/>
                </a:lnTo>
                <a:lnTo>
                  <a:pt x="974663" y="568713"/>
                </a:lnTo>
                <a:lnTo>
                  <a:pt x="970294" y="537971"/>
                </a:lnTo>
                <a:lnTo>
                  <a:pt x="968659" y="485962"/>
                </a:lnTo>
                <a:lnTo>
                  <a:pt x="967010" y="433820"/>
                </a:lnTo>
                <a:lnTo>
                  <a:pt x="965335" y="381597"/>
                </a:lnTo>
                <a:lnTo>
                  <a:pt x="963620" y="329348"/>
                </a:lnTo>
                <a:lnTo>
                  <a:pt x="961852" y="277125"/>
                </a:lnTo>
                <a:lnTo>
                  <a:pt x="960017" y="224983"/>
                </a:lnTo>
                <a:lnTo>
                  <a:pt x="958102" y="172973"/>
                </a:lnTo>
                <a:lnTo>
                  <a:pt x="945529" y="130301"/>
                </a:lnTo>
                <a:lnTo>
                  <a:pt x="914668" y="99059"/>
                </a:lnTo>
                <a:lnTo>
                  <a:pt x="900761" y="83593"/>
                </a:lnTo>
                <a:lnTo>
                  <a:pt x="884569" y="73056"/>
                </a:lnTo>
                <a:lnTo>
                  <a:pt x="866662" y="64662"/>
                </a:lnTo>
                <a:lnTo>
                  <a:pt x="847612" y="55625"/>
                </a:lnTo>
                <a:lnTo>
                  <a:pt x="820989" y="40076"/>
                </a:lnTo>
                <a:lnTo>
                  <a:pt x="795796" y="24955"/>
                </a:lnTo>
                <a:lnTo>
                  <a:pt x="770031" y="11263"/>
                </a:lnTo>
                <a:lnTo>
                  <a:pt x="741694" y="0"/>
                </a:lnTo>
                <a:lnTo>
                  <a:pt x="690966" y="582"/>
                </a:lnTo>
                <a:lnTo>
                  <a:pt x="640275" y="999"/>
                </a:lnTo>
                <a:lnTo>
                  <a:pt x="589611" y="1316"/>
                </a:lnTo>
                <a:lnTo>
                  <a:pt x="538965" y="1597"/>
                </a:lnTo>
                <a:lnTo>
                  <a:pt x="488329" y="1904"/>
                </a:lnTo>
                <a:lnTo>
                  <a:pt x="437692" y="2304"/>
                </a:lnTo>
                <a:lnTo>
                  <a:pt x="387047" y="2859"/>
                </a:lnTo>
                <a:lnTo>
                  <a:pt x="336383" y="3633"/>
                </a:lnTo>
                <a:lnTo>
                  <a:pt x="285692" y="4690"/>
                </a:lnTo>
                <a:lnTo>
                  <a:pt x="234964" y="6095"/>
                </a:lnTo>
                <a:lnTo>
                  <a:pt x="198388" y="19049"/>
                </a:lnTo>
                <a:lnTo>
                  <a:pt x="191482" y="33539"/>
                </a:lnTo>
                <a:lnTo>
                  <a:pt x="183719" y="41814"/>
                </a:lnTo>
                <a:lnTo>
                  <a:pt x="175671" y="49375"/>
                </a:lnTo>
                <a:lnTo>
                  <a:pt x="167908" y="61721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41092" y="7432547"/>
            <a:ext cx="697230" cy="463550"/>
          </a:xfrm>
          <a:custGeom>
            <a:avLst/>
            <a:gdLst/>
            <a:ahLst/>
            <a:cxnLst/>
            <a:rect l="l" t="t" r="r" b="b"/>
            <a:pathLst>
              <a:path w="697229" h="463550">
                <a:moveTo>
                  <a:pt x="468630" y="48768"/>
                </a:moveTo>
                <a:lnTo>
                  <a:pt x="420111" y="40623"/>
                </a:lnTo>
                <a:lnTo>
                  <a:pt x="372727" y="29516"/>
                </a:lnTo>
                <a:lnTo>
                  <a:pt x="325599" y="17605"/>
                </a:lnTo>
                <a:lnTo>
                  <a:pt x="277849" y="7046"/>
                </a:lnTo>
                <a:lnTo>
                  <a:pt x="228600" y="0"/>
                </a:lnTo>
                <a:lnTo>
                  <a:pt x="178653" y="1785"/>
                </a:lnTo>
                <a:lnTo>
                  <a:pt x="151352" y="1714"/>
                </a:lnTo>
                <a:lnTo>
                  <a:pt x="104393" y="11429"/>
                </a:lnTo>
                <a:lnTo>
                  <a:pt x="69151" y="29337"/>
                </a:lnTo>
                <a:lnTo>
                  <a:pt x="41147" y="55625"/>
                </a:lnTo>
                <a:lnTo>
                  <a:pt x="36575" y="61721"/>
                </a:lnTo>
                <a:lnTo>
                  <a:pt x="31789" y="66079"/>
                </a:lnTo>
                <a:lnTo>
                  <a:pt x="26860" y="70294"/>
                </a:lnTo>
                <a:lnTo>
                  <a:pt x="22217" y="74795"/>
                </a:lnTo>
                <a:lnTo>
                  <a:pt x="18287" y="80009"/>
                </a:lnTo>
                <a:lnTo>
                  <a:pt x="12001" y="92237"/>
                </a:lnTo>
                <a:lnTo>
                  <a:pt x="7429" y="106965"/>
                </a:lnTo>
                <a:lnTo>
                  <a:pt x="3714" y="122122"/>
                </a:lnTo>
                <a:lnTo>
                  <a:pt x="0" y="135635"/>
                </a:lnTo>
                <a:lnTo>
                  <a:pt x="6004" y="184623"/>
                </a:lnTo>
                <a:lnTo>
                  <a:pt x="14752" y="231635"/>
                </a:lnTo>
                <a:lnTo>
                  <a:pt x="26060" y="277624"/>
                </a:lnTo>
                <a:lnTo>
                  <a:pt x="39745" y="323539"/>
                </a:lnTo>
                <a:lnTo>
                  <a:pt x="55625" y="370331"/>
                </a:lnTo>
                <a:lnTo>
                  <a:pt x="89344" y="393858"/>
                </a:lnTo>
                <a:lnTo>
                  <a:pt x="128777" y="407669"/>
                </a:lnTo>
                <a:lnTo>
                  <a:pt x="180746" y="419599"/>
                </a:lnTo>
                <a:lnTo>
                  <a:pt x="232531" y="431420"/>
                </a:lnTo>
                <a:lnTo>
                  <a:pt x="284317" y="442837"/>
                </a:lnTo>
                <a:lnTo>
                  <a:pt x="336285" y="453560"/>
                </a:lnTo>
                <a:lnTo>
                  <a:pt x="388619" y="463295"/>
                </a:lnTo>
                <a:lnTo>
                  <a:pt x="445043" y="457890"/>
                </a:lnTo>
                <a:lnTo>
                  <a:pt x="498252" y="449770"/>
                </a:lnTo>
                <a:lnTo>
                  <a:pt x="550747" y="439078"/>
                </a:lnTo>
                <a:lnTo>
                  <a:pt x="605027" y="425957"/>
                </a:lnTo>
                <a:lnTo>
                  <a:pt x="641032" y="405979"/>
                </a:lnTo>
                <a:lnTo>
                  <a:pt x="682442" y="366962"/>
                </a:lnTo>
                <a:lnTo>
                  <a:pt x="689419" y="357663"/>
                </a:lnTo>
                <a:lnTo>
                  <a:pt x="692681" y="349936"/>
                </a:lnTo>
                <a:lnTo>
                  <a:pt x="697230" y="332994"/>
                </a:lnTo>
                <a:lnTo>
                  <a:pt x="690741" y="285321"/>
                </a:lnTo>
                <a:lnTo>
                  <a:pt x="685895" y="237362"/>
                </a:lnTo>
                <a:lnTo>
                  <a:pt x="680620" y="189404"/>
                </a:lnTo>
                <a:lnTo>
                  <a:pt x="672845" y="141731"/>
                </a:lnTo>
                <a:lnTo>
                  <a:pt x="658165" y="93511"/>
                </a:lnTo>
                <a:lnTo>
                  <a:pt x="620101" y="63162"/>
                </a:lnTo>
                <a:lnTo>
                  <a:pt x="579310" y="49815"/>
                </a:lnTo>
                <a:lnTo>
                  <a:pt x="535947" y="39183"/>
                </a:lnTo>
                <a:lnTo>
                  <a:pt x="479500" y="30229"/>
                </a:lnTo>
                <a:lnTo>
                  <a:pt x="445484" y="30765"/>
                </a:lnTo>
                <a:lnTo>
                  <a:pt x="409324" y="35730"/>
                </a:lnTo>
                <a:lnTo>
                  <a:pt x="382524" y="48768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05000" y="7117080"/>
            <a:ext cx="1485900" cy="11049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0059">
              <a:lnSpc>
                <a:spcPts val="1075"/>
              </a:lnSpc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  <a:p>
            <a:pPr algn="r" marR="19812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B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76700" y="7117080"/>
            <a:ext cx="1485900" cy="1104900"/>
          </a:xfrm>
          <a:custGeom>
            <a:avLst/>
            <a:gdLst/>
            <a:ahLst/>
            <a:cxnLst/>
            <a:rect l="l" t="t" r="r" b="b"/>
            <a:pathLst>
              <a:path w="1485900" h="1104900">
                <a:moveTo>
                  <a:pt x="0" y="1104900"/>
                </a:moveTo>
                <a:lnTo>
                  <a:pt x="1485900" y="1104900"/>
                </a:lnTo>
                <a:lnTo>
                  <a:pt x="1485900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76700" y="7117080"/>
            <a:ext cx="1485900" cy="1104900"/>
          </a:xfrm>
          <a:custGeom>
            <a:avLst/>
            <a:gdLst/>
            <a:ahLst/>
            <a:cxnLst/>
            <a:rect l="l" t="t" r="r" b="b"/>
            <a:pathLst>
              <a:path w="1485900" h="1104900">
                <a:moveTo>
                  <a:pt x="1485900" y="0"/>
                </a:moveTo>
                <a:lnTo>
                  <a:pt x="0" y="0"/>
                </a:lnTo>
                <a:lnTo>
                  <a:pt x="0" y="1104900"/>
                </a:lnTo>
                <a:lnTo>
                  <a:pt x="1485900" y="1104900"/>
                </a:lnTo>
                <a:lnTo>
                  <a:pt x="14859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91278" y="754760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79" h="200025">
                <a:moveTo>
                  <a:pt x="93725" y="0"/>
                </a:moveTo>
                <a:lnTo>
                  <a:pt x="0" y="0"/>
                </a:lnTo>
                <a:lnTo>
                  <a:pt x="0" y="199644"/>
                </a:lnTo>
                <a:lnTo>
                  <a:pt x="93725" y="199644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62678" y="756665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79" h="200025">
                <a:moveTo>
                  <a:pt x="0" y="199644"/>
                </a:moveTo>
                <a:lnTo>
                  <a:pt x="93725" y="199644"/>
                </a:lnTo>
                <a:lnTo>
                  <a:pt x="93725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876A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62678" y="7566659"/>
            <a:ext cx="93980" cy="200025"/>
          </a:xfrm>
          <a:custGeom>
            <a:avLst/>
            <a:gdLst/>
            <a:ahLst/>
            <a:cxnLst/>
            <a:rect l="l" t="t" r="r" b="b"/>
            <a:pathLst>
              <a:path w="93979" h="200025">
                <a:moveTo>
                  <a:pt x="93725" y="0"/>
                </a:moveTo>
                <a:lnTo>
                  <a:pt x="0" y="0"/>
                </a:lnTo>
                <a:lnTo>
                  <a:pt x="0" y="199644"/>
                </a:lnTo>
                <a:lnTo>
                  <a:pt x="93725" y="199644"/>
                </a:lnTo>
                <a:lnTo>
                  <a:pt x="9372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8259" y="749503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342900"/>
                </a:move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678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61559" y="7495031"/>
            <a:ext cx="609600" cy="342900"/>
          </a:xfrm>
          <a:custGeom>
            <a:avLst/>
            <a:gdLst/>
            <a:ahLst/>
            <a:cxnLst/>
            <a:rect l="l" t="t" r="r" b="b"/>
            <a:pathLst>
              <a:path w="609600" h="342900">
                <a:moveTo>
                  <a:pt x="609600" y="0"/>
                </a:moveTo>
                <a:lnTo>
                  <a:pt x="0" y="0"/>
                </a:lnTo>
                <a:lnTo>
                  <a:pt x="0" y="342900"/>
                </a:lnTo>
                <a:lnTo>
                  <a:pt x="609600" y="342900"/>
                </a:lnTo>
                <a:lnTo>
                  <a:pt x="609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61559" y="7495031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0" y="342900"/>
                </a:moveTo>
                <a:lnTo>
                  <a:pt x="266700" y="342900"/>
                </a:lnTo>
                <a:lnTo>
                  <a:pt x="2667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9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61559" y="7495031"/>
            <a:ext cx="266700" cy="342900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342900"/>
                </a:lnTo>
                <a:lnTo>
                  <a:pt x="266700" y="342900"/>
                </a:lnTo>
                <a:lnTo>
                  <a:pt x="2667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81420" y="7316975"/>
            <a:ext cx="882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B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4340" y="7249668"/>
            <a:ext cx="1233805" cy="871855"/>
          </a:xfrm>
          <a:custGeom>
            <a:avLst/>
            <a:gdLst/>
            <a:ahLst/>
            <a:cxnLst/>
            <a:rect l="l" t="t" r="r" b="b"/>
            <a:pathLst>
              <a:path w="1233804" h="871854">
                <a:moveTo>
                  <a:pt x="19050" y="710183"/>
                </a:moveTo>
                <a:lnTo>
                  <a:pt x="17656" y="697634"/>
                </a:lnTo>
                <a:lnTo>
                  <a:pt x="16478" y="685228"/>
                </a:lnTo>
                <a:lnTo>
                  <a:pt x="14870" y="673107"/>
                </a:lnTo>
                <a:lnTo>
                  <a:pt x="1476" y="628733"/>
                </a:lnTo>
                <a:lnTo>
                  <a:pt x="0" y="624839"/>
                </a:lnTo>
                <a:lnTo>
                  <a:pt x="2869" y="568987"/>
                </a:lnTo>
                <a:lnTo>
                  <a:pt x="5810" y="529494"/>
                </a:lnTo>
                <a:lnTo>
                  <a:pt x="10608" y="494430"/>
                </a:lnTo>
                <a:lnTo>
                  <a:pt x="19050" y="451865"/>
                </a:lnTo>
                <a:lnTo>
                  <a:pt x="21711" y="402773"/>
                </a:lnTo>
                <a:lnTo>
                  <a:pt x="23622" y="352877"/>
                </a:lnTo>
                <a:lnTo>
                  <a:pt x="25104" y="302516"/>
                </a:lnTo>
                <a:lnTo>
                  <a:pt x="26479" y="252031"/>
                </a:lnTo>
                <a:lnTo>
                  <a:pt x="28068" y="201760"/>
                </a:lnTo>
                <a:lnTo>
                  <a:pt x="30194" y="152042"/>
                </a:lnTo>
                <a:lnTo>
                  <a:pt x="33176" y="103218"/>
                </a:lnTo>
                <a:lnTo>
                  <a:pt x="37337" y="55625"/>
                </a:lnTo>
                <a:lnTo>
                  <a:pt x="67770" y="44481"/>
                </a:lnTo>
                <a:lnTo>
                  <a:pt x="80772" y="43433"/>
                </a:lnTo>
                <a:lnTo>
                  <a:pt x="136278" y="34111"/>
                </a:lnTo>
                <a:lnTo>
                  <a:pt x="204738" y="23993"/>
                </a:lnTo>
                <a:lnTo>
                  <a:pt x="254936" y="18783"/>
                </a:lnTo>
                <a:lnTo>
                  <a:pt x="305242" y="14946"/>
                </a:lnTo>
                <a:lnTo>
                  <a:pt x="355614" y="11816"/>
                </a:lnTo>
                <a:lnTo>
                  <a:pt x="406012" y="8726"/>
                </a:lnTo>
                <a:lnTo>
                  <a:pt x="456398" y="5009"/>
                </a:lnTo>
                <a:lnTo>
                  <a:pt x="506730" y="0"/>
                </a:lnTo>
                <a:lnTo>
                  <a:pt x="557246" y="3185"/>
                </a:lnTo>
                <a:lnTo>
                  <a:pt x="607056" y="8037"/>
                </a:lnTo>
                <a:lnTo>
                  <a:pt x="656386" y="14355"/>
                </a:lnTo>
                <a:lnTo>
                  <a:pt x="705463" y="21940"/>
                </a:lnTo>
                <a:lnTo>
                  <a:pt x="754513" y="30591"/>
                </a:lnTo>
                <a:lnTo>
                  <a:pt x="803763" y="40108"/>
                </a:lnTo>
                <a:lnTo>
                  <a:pt x="853439" y="50291"/>
                </a:lnTo>
                <a:lnTo>
                  <a:pt x="858547" y="66579"/>
                </a:lnTo>
                <a:lnTo>
                  <a:pt x="864584" y="84581"/>
                </a:lnTo>
                <a:lnTo>
                  <a:pt x="869620" y="99155"/>
                </a:lnTo>
                <a:lnTo>
                  <a:pt x="871727" y="105155"/>
                </a:lnTo>
                <a:lnTo>
                  <a:pt x="873097" y="122705"/>
                </a:lnTo>
                <a:lnTo>
                  <a:pt x="877835" y="161520"/>
                </a:lnTo>
                <a:lnTo>
                  <a:pt x="910603" y="210143"/>
                </a:lnTo>
                <a:lnTo>
                  <a:pt x="949123" y="228819"/>
                </a:lnTo>
                <a:lnTo>
                  <a:pt x="994987" y="237912"/>
                </a:lnTo>
                <a:lnTo>
                  <a:pt x="1043704" y="240234"/>
                </a:lnTo>
                <a:lnTo>
                  <a:pt x="1090781" y="238597"/>
                </a:lnTo>
                <a:lnTo>
                  <a:pt x="1131727" y="235813"/>
                </a:lnTo>
                <a:lnTo>
                  <a:pt x="1162050" y="234695"/>
                </a:lnTo>
                <a:lnTo>
                  <a:pt x="1177480" y="239267"/>
                </a:lnTo>
                <a:lnTo>
                  <a:pt x="1192911" y="243839"/>
                </a:lnTo>
                <a:lnTo>
                  <a:pt x="1208341" y="248411"/>
                </a:lnTo>
                <a:lnTo>
                  <a:pt x="1223772" y="252983"/>
                </a:lnTo>
                <a:lnTo>
                  <a:pt x="1233523" y="293941"/>
                </a:lnTo>
                <a:lnTo>
                  <a:pt x="1232630" y="348614"/>
                </a:lnTo>
                <a:lnTo>
                  <a:pt x="1227308" y="398716"/>
                </a:lnTo>
                <a:lnTo>
                  <a:pt x="1223772" y="425957"/>
                </a:lnTo>
                <a:lnTo>
                  <a:pt x="1221962" y="462248"/>
                </a:lnTo>
                <a:lnTo>
                  <a:pt x="1220724" y="480250"/>
                </a:lnTo>
                <a:lnTo>
                  <a:pt x="1217771" y="492823"/>
                </a:lnTo>
                <a:lnTo>
                  <a:pt x="1210818" y="512825"/>
                </a:lnTo>
                <a:lnTo>
                  <a:pt x="1208627" y="536709"/>
                </a:lnTo>
                <a:lnTo>
                  <a:pt x="1180338" y="580643"/>
                </a:lnTo>
                <a:lnTo>
                  <a:pt x="1136343" y="604131"/>
                </a:lnTo>
                <a:lnTo>
                  <a:pt x="1082948" y="622791"/>
                </a:lnTo>
                <a:lnTo>
                  <a:pt x="1025566" y="637099"/>
                </a:lnTo>
                <a:lnTo>
                  <a:pt x="969611" y="647529"/>
                </a:lnTo>
                <a:lnTo>
                  <a:pt x="920496" y="654557"/>
                </a:lnTo>
                <a:lnTo>
                  <a:pt x="902934" y="672869"/>
                </a:lnTo>
                <a:lnTo>
                  <a:pt x="900017" y="691324"/>
                </a:lnTo>
                <a:lnTo>
                  <a:pt x="905815" y="711779"/>
                </a:lnTo>
                <a:lnTo>
                  <a:pt x="914400" y="736091"/>
                </a:lnTo>
                <a:lnTo>
                  <a:pt x="909720" y="751201"/>
                </a:lnTo>
                <a:lnTo>
                  <a:pt x="907256" y="759237"/>
                </a:lnTo>
                <a:lnTo>
                  <a:pt x="903791" y="769417"/>
                </a:lnTo>
                <a:lnTo>
                  <a:pt x="896112" y="790955"/>
                </a:lnTo>
                <a:lnTo>
                  <a:pt x="893826" y="797813"/>
                </a:lnTo>
                <a:lnTo>
                  <a:pt x="896112" y="806957"/>
                </a:lnTo>
                <a:lnTo>
                  <a:pt x="889254" y="809243"/>
                </a:lnTo>
                <a:lnTo>
                  <a:pt x="843271" y="824666"/>
                </a:lnTo>
                <a:lnTo>
                  <a:pt x="796814" y="838809"/>
                </a:lnTo>
                <a:lnTo>
                  <a:pt x="749954" y="851489"/>
                </a:lnTo>
                <a:lnTo>
                  <a:pt x="702765" y="862523"/>
                </a:lnTo>
                <a:lnTo>
                  <a:pt x="655320" y="871727"/>
                </a:lnTo>
                <a:lnTo>
                  <a:pt x="601179" y="866715"/>
                </a:lnTo>
                <a:lnTo>
                  <a:pt x="547567" y="861088"/>
                </a:lnTo>
                <a:lnTo>
                  <a:pt x="494252" y="855249"/>
                </a:lnTo>
                <a:lnTo>
                  <a:pt x="441000" y="849601"/>
                </a:lnTo>
                <a:lnTo>
                  <a:pt x="387579" y="844546"/>
                </a:lnTo>
                <a:lnTo>
                  <a:pt x="333756" y="840485"/>
                </a:lnTo>
                <a:lnTo>
                  <a:pt x="289080" y="831271"/>
                </a:lnTo>
                <a:lnTo>
                  <a:pt x="242541" y="825189"/>
                </a:lnTo>
                <a:lnTo>
                  <a:pt x="195072" y="821435"/>
                </a:lnTo>
                <a:lnTo>
                  <a:pt x="147602" y="819206"/>
                </a:lnTo>
                <a:lnTo>
                  <a:pt x="101063" y="817696"/>
                </a:lnTo>
                <a:lnTo>
                  <a:pt x="56387" y="816101"/>
                </a:lnTo>
                <a:lnTo>
                  <a:pt x="51184" y="797659"/>
                </a:lnTo>
                <a:lnTo>
                  <a:pt x="47339" y="784002"/>
                </a:lnTo>
                <a:lnTo>
                  <a:pt x="40207" y="772489"/>
                </a:lnTo>
                <a:lnTo>
                  <a:pt x="25146" y="760475"/>
                </a:lnTo>
                <a:lnTo>
                  <a:pt x="20335" y="745652"/>
                </a:lnTo>
                <a:lnTo>
                  <a:pt x="18668" y="738473"/>
                </a:lnTo>
                <a:lnTo>
                  <a:pt x="18716" y="729722"/>
                </a:lnTo>
                <a:lnTo>
                  <a:pt x="19050" y="710183"/>
                </a:lnTo>
                <a:close/>
              </a:path>
            </a:pathLst>
          </a:custGeom>
          <a:ln w="28575">
            <a:solidFill>
              <a:srgbClr val="048C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18888" y="7497318"/>
            <a:ext cx="346075" cy="384175"/>
          </a:xfrm>
          <a:custGeom>
            <a:avLst/>
            <a:gdLst/>
            <a:ahLst/>
            <a:cxnLst/>
            <a:rect l="l" t="t" r="r" b="b"/>
            <a:pathLst>
              <a:path w="346075" h="384175">
                <a:moveTo>
                  <a:pt x="92963" y="0"/>
                </a:moveTo>
                <a:lnTo>
                  <a:pt x="55435" y="7429"/>
                </a:lnTo>
                <a:lnTo>
                  <a:pt x="15216" y="57245"/>
                </a:lnTo>
                <a:lnTo>
                  <a:pt x="10668" y="95630"/>
                </a:lnTo>
                <a:lnTo>
                  <a:pt x="5548" y="134016"/>
                </a:lnTo>
                <a:lnTo>
                  <a:pt x="0" y="172973"/>
                </a:lnTo>
                <a:lnTo>
                  <a:pt x="1595" y="200858"/>
                </a:lnTo>
                <a:lnTo>
                  <a:pt x="3048" y="228599"/>
                </a:lnTo>
                <a:lnTo>
                  <a:pt x="4500" y="256341"/>
                </a:lnTo>
                <a:lnTo>
                  <a:pt x="6096" y="284225"/>
                </a:lnTo>
                <a:lnTo>
                  <a:pt x="6738" y="302633"/>
                </a:lnTo>
                <a:lnTo>
                  <a:pt x="7239" y="321182"/>
                </a:lnTo>
                <a:lnTo>
                  <a:pt x="8882" y="339732"/>
                </a:lnTo>
                <a:lnTo>
                  <a:pt x="41886" y="375177"/>
                </a:lnTo>
                <a:lnTo>
                  <a:pt x="99452" y="379416"/>
                </a:lnTo>
                <a:lnTo>
                  <a:pt x="148685" y="380714"/>
                </a:lnTo>
                <a:lnTo>
                  <a:pt x="198060" y="381583"/>
                </a:lnTo>
                <a:lnTo>
                  <a:pt x="247650" y="382523"/>
                </a:lnTo>
                <a:lnTo>
                  <a:pt x="266485" y="382654"/>
                </a:lnTo>
                <a:lnTo>
                  <a:pt x="285750" y="383571"/>
                </a:lnTo>
                <a:lnTo>
                  <a:pt x="304442" y="382631"/>
                </a:lnTo>
                <a:lnTo>
                  <a:pt x="321563" y="377189"/>
                </a:lnTo>
                <a:lnTo>
                  <a:pt x="326695" y="370498"/>
                </a:lnTo>
                <a:lnTo>
                  <a:pt x="327755" y="360806"/>
                </a:lnTo>
                <a:lnTo>
                  <a:pt x="327243" y="349972"/>
                </a:lnTo>
                <a:lnTo>
                  <a:pt x="327660" y="339851"/>
                </a:lnTo>
                <a:lnTo>
                  <a:pt x="331374" y="320682"/>
                </a:lnTo>
                <a:lnTo>
                  <a:pt x="335661" y="301942"/>
                </a:lnTo>
                <a:lnTo>
                  <a:pt x="340518" y="283487"/>
                </a:lnTo>
                <a:lnTo>
                  <a:pt x="345948" y="265175"/>
                </a:lnTo>
                <a:lnTo>
                  <a:pt x="344459" y="243458"/>
                </a:lnTo>
                <a:lnTo>
                  <a:pt x="341768" y="200024"/>
                </a:lnTo>
                <a:lnTo>
                  <a:pt x="333886" y="129659"/>
                </a:lnTo>
                <a:lnTo>
                  <a:pt x="321849" y="75437"/>
                </a:lnTo>
                <a:lnTo>
                  <a:pt x="298811" y="28074"/>
                </a:lnTo>
                <a:lnTo>
                  <a:pt x="259841" y="0"/>
                </a:lnTo>
                <a:lnTo>
                  <a:pt x="223968" y="3071"/>
                </a:lnTo>
                <a:lnTo>
                  <a:pt x="188309" y="6857"/>
                </a:lnTo>
                <a:lnTo>
                  <a:pt x="152792" y="11787"/>
                </a:lnTo>
                <a:lnTo>
                  <a:pt x="117348" y="18287"/>
                </a:lnTo>
                <a:lnTo>
                  <a:pt x="98000" y="15644"/>
                </a:lnTo>
                <a:lnTo>
                  <a:pt x="76866" y="12572"/>
                </a:lnTo>
                <a:lnTo>
                  <a:pt x="69877" y="7786"/>
                </a:lnTo>
                <a:lnTo>
                  <a:pt x="92963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312920" y="7088376"/>
            <a:ext cx="617855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P(A or</a:t>
            </a:r>
            <a:r>
              <a:rPr dirty="0" sz="1000" spc="-50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20239" y="8310626"/>
            <a:ext cx="17824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Simple addition and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subtraction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4135" y="4549394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7590" marR="5080" indent="-9969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These Axioms are Not to be  Trifled</a:t>
            </a:r>
            <a:r>
              <a:rPr dirty="0" spc="-10"/>
              <a:t> </a:t>
            </a:r>
            <a:r>
              <a:rPr dirty="0" spc="-5"/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7520" y="1919731"/>
            <a:ext cx="3917950" cy="138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There have been attempts to do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different  methodologies for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uncertainty</a:t>
            </a:r>
            <a:endParaRPr sz="1600">
              <a:latin typeface="Tahoma"/>
              <a:cs typeface="Tahoma"/>
            </a:endParaRPr>
          </a:p>
          <a:p>
            <a:pPr lvl="1" marL="584200" indent="-114935">
              <a:lnSpc>
                <a:spcPct val="100000"/>
              </a:lnSpc>
              <a:spcBef>
                <a:spcPts val="280"/>
              </a:spcBef>
              <a:buChar char="•"/>
              <a:tabLst>
                <a:tab pos="584835" algn="l"/>
              </a:tabLst>
            </a:pPr>
            <a:r>
              <a:rPr dirty="0" sz="1200" spc="-5">
                <a:latin typeface="Tahoma"/>
                <a:cs typeface="Tahoma"/>
              </a:rPr>
              <a:t>Fuzzy Logic</a:t>
            </a:r>
            <a:endParaRPr sz="1200">
              <a:latin typeface="Tahoma"/>
              <a:cs typeface="Tahoma"/>
            </a:endParaRPr>
          </a:p>
          <a:p>
            <a:pPr lvl="1" marL="584200" indent="-114935">
              <a:lnSpc>
                <a:spcPct val="100000"/>
              </a:lnSpc>
              <a:spcBef>
                <a:spcPts val="290"/>
              </a:spcBef>
              <a:buChar char="•"/>
              <a:tabLst>
                <a:tab pos="584835" algn="l"/>
              </a:tabLst>
            </a:pPr>
            <a:r>
              <a:rPr dirty="0" sz="1200" spc="-5">
                <a:latin typeface="Tahoma"/>
                <a:cs typeface="Tahoma"/>
              </a:rPr>
              <a:t>Three-valued logic</a:t>
            </a:r>
            <a:endParaRPr sz="1200">
              <a:latin typeface="Tahoma"/>
              <a:cs typeface="Tahoma"/>
            </a:endParaRPr>
          </a:p>
          <a:p>
            <a:pPr lvl="1" marL="584200" indent="-114935">
              <a:lnSpc>
                <a:spcPct val="100000"/>
              </a:lnSpc>
              <a:spcBef>
                <a:spcPts val="280"/>
              </a:spcBef>
              <a:buChar char="•"/>
              <a:tabLst>
                <a:tab pos="584835" algn="l"/>
              </a:tabLst>
            </a:pPr>
            <a:r>
              <a:rPr dirty="0" sz="1200" spc="-5">
                <a:latin typeface="Tahoma"/>
                <a:cs typeface="Tahoma"/>
              </a:rPr>
              <a:t>Dempster-Shafer</a:t>
            </a:r>
            <a:endParaRPr sz="1200">
              <a:latin typeface="Tahoma"/>
              <a:cs typeface="Tahoma"/>
            </a:endParaRPr>
          </a:p>
          <a:p>
            <a:pPr lvl="1" marL="584200" indent="-114935">
              <a:lnSpc>
                <a:spcPct val="100000"/>
              </a:lnSpc>
              <a:spcBef>
                <a:spcPts val="290"/>
              </a:spcBef>
              <a:buChar char="•"/>
              <a:tabLst>
                <a:tab pos="584835" algn="l"/>
              </a:tabLst>
            </a:pPr>
            <a:r>
              <a:rPr dirty="0" sz="1200" spc="-5">
                <a:latin typeface="Tahoma"/>
                <a:cs typeface="Tahoma"/>
              </a:rPr>
              <a:t>Non-monotonic reasoning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9597" y="3551174"/>
            <a:ext cx="425005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945" marR="1955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22580" algn="l"/>
              </a:tabLst>
            </a:pPr>
            <a:r>
              <a:rPr dirty="0" sz="1600" spc="-5">
                <a:latin typeface="Tahoma"/>
                <a:cs typeface="Tahoma"/>
              </a:rPr>
              <a:t>But </a:t>
            </a:r>
            <a:r>
              <a:rPr dirty="0" sz="1600">
                <a:latin typeface="Tahoma"/>
                <a:cs typeface="Tahoma"/>
              </a:rPr>
              <a:t>the axioms of probability are the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only  </a:t>
            </a:r>
            <a:r>
              <a:rPr dirty="0" sz="1600" spc="-5">
                <a:latin typeface="Tahoma"/>
                <a:cs typeface="Tahoma"/>
              </a:rPr>
              <a:t>system with this</a:t>
            </a:r>
            <a:r>
              <a:rPr dirty="0" sz="1600">
                <a:latin typeface="Tahoma"/>
                <a:cs typeface="Tahoma"/>
              </a:rPr>
              <a:t> property:</a:t>
            </a:r>
            <a:endParaRPr sz="1600">
              <a:latin typeface="Tahoma"/>
              <a:cs typeface="Tahoma"/>
            </a:endParaRPr>
          </a:p>
          <a:p>
            <a:pPr marL="321945" marR="5080" indent="19685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Tahoma"/>
                <a:cs typeface="Tahoma"/>
              </a:rPr>
              <a:t>If you gamble using them you can’t be unfairly exploited  </a:t>
            </a:r>
            <a:r>
              <a:rPr dirty="0" sz="1200">
                <a:latin typeface="Tahoma"/>
                <a:cs typeface="Tahoma"/>
              </a:rPr>
              <a:t>by an </a:t>
            </a:r>
            <a:r>
              <a:rPr dirty="0" sz="1200" spc="-5">
                <a:latin typeface="Tahoma"/>
                <a:cs typeface="Tahoma"/>
              </a:rPr>
              <a:t>opponent using some other system [di Finetti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1931]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5524666"/>
            <a:ext cx="3769995" cy="151511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3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Theorems from the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Axioms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200">
                <a:latin typeface="Tahoma"/>
                <a:cs typeface="Tahoma"/>
              </a:rPr>
              <a:t>0 &lt;= </a:t>
            </a:r>
            <a:r>
              <a:rPr dirty="0" sz="1200" spc="-5">
                <a:latin typeface="Tahoma"/>
                <a:cs typeface="Tahoma"/>
              </a:rPr>
              <a:t>P(A) </a:t>
            </a:r>
            <a:r>
              <a:rPr dirty="0" sz="1200">
                <a:latin typeface="Tahoma"/>
                <a:cs typeface="Tahoma"/>
              </a:rPr>
              <a:t>&lt;= 1, </a:t>
            </a:r>
            <a:r>
              <a:rPr dirty="0" sz="1200" spc="-5">
                <a:latin typeface="Tahoma"/>
                <a:cs typeface="Tahoma"/>
              </a:rPr>
              <a:t>P(True)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1, P(False)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or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P(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) - P(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and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350"/>
              </a:spcBef>
            </a:pPr>
            <a:r>
              <a:rPr dirty="0" sz="1400" spc="-5">
                <a:latin typeface="Tahoma"/>
                <a:cs typeface="Tahoma"/>
              </a:rPr>
              <a:t>From these we can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prove:</a:t>
            </a:r>
            <a:endParaRPr sz="14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285"/>
              </a:spcBef>
            </a:pPr>
            <a:r>
              <a:rPr dirty="0" sz="1450" spc="-25" i="1">
                <a:latin typeface="Tahoma"/>
                <a:cs typeface="Tahoma"/>
              </a:rPr>
              <a:t>P(not </a:t>
            </a:r>
            <a:r>
              <a:rPr dirty="0" sz="1450" spc="-30" i="1">
                <a:latin typeface="Tahoma"/>
                <a:cs typeface="Tahoma"/>
              </a:rPr>
              <a:t>A) </a:t>
            </a:r>
            <a:r>
              <a:rPr dirty="0" sz="1450" spc="-40" i="1">
                <a:latin typeface="Tahoma"/>
                <a:cs typeface="Tahoma"/>
              </a:rPr>
              <a:t>= </a:t>
            </a:r>
            <a:r>
              <a:rPr dirty="0" sz="1450" spc="-30" i="1">
                <a:latin typeface="Tahoma"/>
                <a:cs typeface="Tahoma"/>
              </a:rPr>
              <a:t>P(~A) </a:t>
            </a:r>
            <a:r>
              <a:rPr dirty="0" sz="1450" spc="-40" i="1">
                <a:latin typeface="Tahoma"/>
                <a:cs typeface="Tahoma"/>
              </a:rPr>
              <a:t>=</a:t>
            </a:r>
            <a:r>
              <a:rPr dirty="0" sz="1450" spc="3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1-P(A)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2297" y="8290812"/>
            <a:ext cx="796925" cy="53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309880" algn="l"/>
              </a:tabLst>
            </a:pPr>
            <a:r>
              <a:rPr dirty="0" sz="1200" spc="-5">
                <a:latin typeface="Tahoma"/>
                <a:cs typeface="Tahoma"/>
              </a:rPr>
              <a:t>How?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1039" y="1500630"/>
            <a:ext cx="12122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Side</a:t>
            </a:r>
            <a:r>
              <a:rPr dirty="0" spc="-85"/>
              <a:t> </a:t>
            </a:r>
            <a:r>
              <a:rPr dirty="0" spc="-5"/>
              <a:t>Note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919731"/>
            <a:ext cx="4121150" cy="145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8135" algn="l"/>
              </a:tabLst>
            </a:pPr>
            <a:r>
              <a:rPr dirty="0" sz="1600">
                <a:latin typeface="Tahoma"/>
                <a:cs typeface="Tahoma"/>
              </a:rPr>
              <a:t>I am inflicting these proofs on you for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two  </a:t>
            </a:r>
            <a:r>
              <a:rPr dirty="0" sz="1600" spc="-5">
                <a:latin typeface="Tahoma"/>
                <a:cs typeface="Tahoma"/>
              </a:rPr>
              <a:t>reasons:</a:t>
            </a:r>
            <a:endParaRPr sz="1600">
              <a:latin typeface="Tahoma"/>
              <a:cs typeface="Tahoma"/>
            </a:endParaRPr>
          </a:p>
          <a:p>
            <a:pPr lvl="1" marL="507365" marR="128270" indent="-2667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08634" algn="l"/>
              </a:tabLst>
            </a:pPr>
            <a:r>
              <a:rPr dirty="0" sz="1400" spc="-5">
                <a:latin typeface="Tahoma"/>
                <a:cs typeface="Tahoma"/>
              </a:rPr>
              <a:t>These </a:t>
            </a:r>
            <a:r>
              <a:rPr dirty="0" sz="1400">
                <a:latin typeface="Tahoma"/>
                <a:cs typeface="Tahoma"/>
              </a:rPr>
              <a:t>kind </a:t>
            </a:r>
            <a:r>
              <a:rPr dirty="0" sz="1400" spc="-5">
                <a:latin typeface="Tahoma"/>
                <a:cs typeface="Tahoma"/>
              </a:rPr>
              <a:t>of manipulations will need to be  second nature to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if you use probabilistic  analytics in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depth</a:t>
            </a:r>
            <a:endParaRPr sz="1400">
              <a:latin typeface="Tahoma"/>
              <a:cs typeface="Tahoma"/>
            </a:endParaRPr>
          </a:p>
          <a:p>
            <a:pPr lvl="1" marL="508000" indent="-2673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08634" algn="l"/>
              </a:tabLst>
            </a:pPr>
            <a:r>
              <a:rPr dirty="0" sz="1400" spc="-5">
                <a:latin typeface="Tahoma"/>
                <a:cs typeface="Tahoma"/>
              </a:rPr>
              <a:t>Suffering is good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26835" y="8726678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220" y="5524666"/>
            <a:ext cx="3787140" cy="151511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401320">
              <a:lnSpc>
                <a:spcPct val="100000"/>
              </a:lnSpc>
              <a:spcBef>
                <a:spcPts val="13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Another important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theorem</a:t>
            </a:r>
            <a:endParaRPr sz="2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dirty="0" sz="1200">
                <a:latin typeface="Tahoma"/>
                <a:cs typeface="Tahoma"/>
              </a:rPr>
              <a:t>0 &lt;= </a:t>
            </a:r>
            <a:r>
              <a:rPr dirty="0" sz="1200" spc="-5">
                <a:latin typeface="Tahoma"/>
                <a:cs typeface="Tahoma"/>
              </a:rPr>
              <a:t>P(A) </a:t>
            </a:r>
            <a:r>
              <a:rPr dirty="0" sz="1200">
                <a:latin typeface="Tahoma"/>
                <a:cs typeface="Tahoma"/>
              </a:rPr>
              <a:t>&lt;= 1, </a:t>
            </a:r>
            <a:r>
              <a:rPr dirty="0" sz="1200" spc="-5">
                <a:latin typeface="Tahoma"/>
                <a:cs typeface="Tahoma"/>
              </a:rPr>
              <a:t>P(True)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1, P(False)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72085" algn="l"/>
              </a:tabLst>
            </a:pPr>
            <a:r>
              <a:rPr dirty="0" sz="1200" spc="-5">
                <a:latin typeface="Tahoma"/>
                <a:cs typeface="Tahoma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or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P(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00" spc="-5">
                <a:latin typeface="Tahoma"/>
                <a:cs typeface="Tahoma"/>
              </a:rPr>
              <a:t>P(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) - P(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and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350"/>
              </a:spcBef>
            </a:pPr>
            <a:r>
              <a:rPr dirty="0" sz="1400" spc="-5">
                <a:latin typeface="Tahoma"/>
                <a:cs typeface="Tahoma"/>
              </a:rPr>
              <a:t>From these we can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prove:</a:t>
            </a:r>
            <a:endParaRPr sz="1400">
              <a:latin typeface="Tahoma"/>
              <a:cs typeface="Tahoma"/>
            </a:endParaRPr>
          </a:p>
          <a:p>
            <a:pPr marL="457200">
              <a:lnSpc>
                <a:spcPct val="100000"/>
              </a:lnSpc>
              <a:spcBef>
                <a:spcPts val="285"/>
              </a:spcBef>
            </a:pPr>
            <a:r>
              <a:rPr dirty="0" sz="1450" spc="-25" i="1">
                <a:latin typeface="Tahoma"/>
                <a:cs typeface="Tahoma"/>
              </a:rPr>
              <a:t>P(A) </a:t>
            </a:r>
            <a:r>
              <a:rPr dirty="0" sz="1450" spc="-40" i="1">
                <a:latin typeface="Tahoma"/>
                <a:cs typeface="Tahoma"/>
              </a:rPr>
              <a:t>= </a:t>
            </a:r>
            <a:r>
              <a:rPr dirty="0" sz="1450" spc="-30" i="1">
                <a:latin typeface="Tahoma"/>
                <a:cs typeface="Tahoma"/>
              </a:rPr>
              <a:t>P(A </a:t>
            </a:r>
            <a:r>
              <a:rPr dirty="0" sz="1450" spc="-40" i="1">
                <a:latin typeface="Tahoma"/>
                <a:cs typeface="Tahoma"/>
              </a:rPr>
              <a:t>^ </a:t>
            </a:r>
            <a:r>
              <a:rPr dirty="0" sz="1450" spc="-30" i="1">
                <a:latin typeface="Tahoma"/>
                <a:cs typeface="Tahoma"/>
              </a:rPr>
              <a:t>B) </a:t>
            </a:r>
            <a:r>
              <a:rPr dirty="0" sz="1450" spc="-40" i="1">
                <a:latin typeface="Tahoma"/>
                <a:cs typeface="Tahoma"/>
              </a:rPr>
              <a:t>+ </a:t>
            </a:r>
            <a:r>
              <a:rPr dirty="0" sz="1450" spc="-30" i="1">
                <a:latin typeface="Tahoma"/>
                <a:cs typeface="Tahoma"/>
              </a:rPr>
              <a:t>P(A </a:t>
            </a:r>
            <a:r>
              <a:rPr dirty="0" sz="1450" spc="-40" i="1">
                <a:latin typeface="Tahoma"/>
                <a:cs typeface="Tahoma"/>
              </a:rPr>
              <a:t>^</a:t>
            </a:r>
            <a:r>
              <a:rPr dirty="0" sz="1450" spc="95" i="1">
                <a:latin typeface="Tahoma"/>
                <a:cs typeface="Tahoma"/>
              </a:rPr>
              <a:t> </a:t>
            </a:r>
            <a:r>
              <a:rPr dirty="0" sz="1450" spc="-30" i="1">
                <a:latin typeface="Tahoma"/>
                <a:cs typeface="Tahoma"/>
              </a:rPr>
              <a:t>~B)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2297" y="8290812"/>
            <a:ext cx="796925" cy="53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309880" algn="l"/>
              </a:tabLst>
            </a:pPr>
            <a:r>
              <a:rPr dirty="0" sz="1200" spc="-5">
                <a:latin typeface="Tahoma"/>
                <a:cs typeface="Tahoma"/>
              </a:rPr>
              <a:t>How?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297" y="4549394"/>
            <a:ext cx="7969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4549394"/>
            <a:ext cx="2120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2977" y="1500630"/>
            <a:ext cx="373252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Multivalued </a:t>
            </a:r>
            <a:r>
              <a:rPr dirty="0" spc="-5"/>
              <a:t>Random</a:t>
            </a:r>
            <a:r>
              <a:rPr dirty="0" spc="-70"/>
              <a:t> </a:t>
            </a:r>
            <a:r>
              <a:rPr dirty="0" spc="-5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4820" y="1885536"/>
            <a:ext cx="4073525" cy="211264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370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Suppose A can take on more than 2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196215" marR="60960" indent="-171450">
              <a:lnSpc>
                <a:spcPts val="1920"/>
              </a:lnSpc>
              <a:spcBef>
                <a:spcPts val="440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A is a </a:t>
            </a:r>
            <a:r>
              <a:rPr dirty="0" sz="1700" spc="-60" i="1">
                <a:solidFill>
                  <a:srgbClr val="048D0A"/>
                </a:solidFill>
                <a:latin typeface="Tahoma"/>
                <a:cs typeface="Tahoma"/>
              </a:rPr>
              <a:t>random </a:t>
            </a:r>
            <a:r>
              <a:rPr dirty="0" sz="1700" spc="-45" i="1">
                <a:solidFill>
                  <a:srgbClr val="048D0A"/>
                </a:solidFill>
                <a:latin typeface="Tahoma"/>
                <a:cs typeface="Tahoma"/>
              </a:rPr>
              <a:t>variable </a:t>
            </a:r>
            <a:r>
              <a:rPr dirty="0" sz="1700" spc="-50" i="1">
                <a:solidFill>
                  <a:srgbClr val="048D0A"/>
                </a:solidFill>
                <a:latin typeface="Tahoma"/>
                <a:cs typeface="Tahoma"/>
              </a:rPr>
              <a:t>with </a:t>
            </a:r>
            <a:r>
              <a:rPr dirty="0" sz="1700" spc="-40" i="1">
                <a:solidFill>
                  <a:srgbClr val="048D0A"/>
                </a:solidFill>
                <a:latin typeface="Tahoma"/>
                <a:cs typeface="Tahoma"/>
              </a:rPr>
              <a:t>arity </a:t>
            </a:r>
            <a:r>
              <a:rPr dirty="0" sz="1700" spc="-50" i="1">
                <a:solidFill>
                  <a:srgbClr val="048D0A"/>
                </a:solidFill>
                <a:latin typeface="Tahoma"/>
                <a:cs typeface="Tahoma"/>
              </a:rPr>
              <a:t>k </a:t>
            </a:r>
            <a:r>
              <a:rPr dirty="0" sz="1600">
                <a:latin typeface="Tahoma"/>
                <a:cs typeface="Tahoma"/>
              </a:rPr>
              <a:t>if it can  take on exactly one value out of </a:t>
            </a:r>
            <a:r>
              <a:rPr dirty="0" sz="1700" spc="-40" i="1">
                <a:latin typeface="Tahoma"/>
                <a:cs typeface="Tahoma"/>
              </a:rPr>
              <a:t>{v</a:t>
            </a:r>
            <a:r>
              <a:rPr dirty="0" baseline="-20202" sz="1650" spc="-60" i="1">
                <a:latin typeface="Tahoma"/>
                <a:cs typeface="Tahoma"/>
              </a:rPr>
              <a:t>1</a:t>
            </a:r>
            <a:r>
              <a:rPr dirty="0" sz="1700" spc="-40" i="1">
                <a:latin typeface="Tahoma"/>
                <a:cs typeface="Tahoma"/>
              </a:rPr>
              <a:t>,v</a:t>
            </a:r>
            <a:r>
              <a:rPr dirty="0" baseline="-20202" sz="1650" spc="-60" i="1">
                <a:latin typeface="Tahoma"/>
                <a:cs typeface="Tahoma"/>
              </a:rPr>
              <a:t>2</a:t>
            </a:r>
            <a:r>
              <a:rPr dirty="0" sz="1700" spc="-40" i="1">
                <a:latin typeface="Tahoma"/>
                <a:cs typeface="Tahoma"/>
              </a:rPr>
              <a:t>, </a:t>
            </a:r>
            <a:r>
              <a:rPr dirty="0" sz="1700" spc="-30" i="1">
                <a:latin typeface="Tahoma"/>
                <a:cs typeface="Tahoma"/>
              </a:rPr>
              <a:t>..  </a:t>
            </a:r>
            <a:r>
              <a:rPr dirty="0" sz="1700" spc="-45" i="1">
                <a:latin typeface="Tahoma"/>
                <a:cs typeface="Tahoma"/>
              </a:rPr>
              <a:t>v</a:t>
            </a:r>
            <a:r>
              <a:rPr dirty="0" baseline="-20202" sz="1650" spc="-67" i="1">
                <a:latin typeface="Tahoma"/>
                <a:cs typeface="Tahoma"/>
              </a:rPr>
              <a:t>k</a:t>
            </a:r>
            <a:r>
              <a:rPr dirty="0" sz="1700" spc="-45" i="1"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15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Thus…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  <a:spcBef>
                <a:spcPts val="30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19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9597" y="8726678"/>
            <a:ext cx="80962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Andrew </a:t>
            </a:r>
            <a:r>
              <a:rPr dirty="0" sz="450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450" spc="-3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450" spc="-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4135" y="8726678"/>
            <a:ext cx="22479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">
                <a:latin typeface="Tahoma"/>
                <a:cs typeface="Tahoma"/>
              </a:rPr>
              <a:t>Slide</a:t>
            </a:r>
            <a:r>
              <a:rPr dirty="0" sz="450" spc="-60">
                <a:latin typeface="Tahoma"/>
                <a:cs typeface="Tahoma"/>
              </a:rPr>
              <a:t> </a:t>
            </a:r>
            <a:r>
              <a:rPr dirty="0" sz="450" spc="-5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1067" y="5342636"/>
            <a:ext cx="38157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7395" marR="5080" indent="-73533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An easy fact about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Multivalued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Random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Variables: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520" y="7355072"/>
            <a:ext cx="1433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000" spc="-5">
                <a:latin typeface="Tahoma"/>
                <a:cs typeface="Tahoma"/>
              </a:rPr>
              <a:t>It’s </a:t>
            </a:r>
            <a:r>
              <a:rPr dirty="0" sz="1000">
                <a:latin typeface="Tahoma"/>
                <a:cs typeface="Tahoma"/>
              </a:rPr>
              <a:t>easy to prove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2461" y="7422439"/>
            <a:ext cx="577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420" y="6067605"/>
            <a:ext cx="3999865" cy="19100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2250" indent="-172085">
              <a:lnSpc>
                <a:spcPct val="100000"/>
              </a:lnSpc>
              <a:spcBef>
                <a:spcPts val="3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Using the axioms 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probability…</a:t>
            </a:r>
            <a:endParaRPr sz="1000">
              <a:latin typeface="Tahoma"/>
              <a:cs typeface="Tahoma"/>
            </a:endParaRPr>
          </a:p>
          <a:p>
            <a:pPr marL="735965" marR="835025">
              <a:lnSpc>
                <a:spcPct val="1195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&lt;= P(A) &lt;= 1, P(True)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1, P(False) </a:t>
            </a:r>
            <a:r>
              <a:rPr dirty="0" sz="1000">
                <a:latin typeface="Tahoma"/>
                <a:cs typeface="Tahoma"/>
              </a:rPr>
              <a:t>= 0  </a:t>
            </a:r>
            <a:r>
              <a:rPr dirty="0" sz="1000" spc="-5">
                <a:latin typeface="Tahoma"/>
                <a:cs typeface="Tahoma"/>
              </a:rPr>
              <a:t>P(A or B)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P(A) </a:t>
            </a:r>
            <a:r>
              <a:rPr dirty="0" sz="1000">
                <a:latin typeface="Tahoma"/>
                <a:cs typeface="Tahoma"/>
              </a:rPr>
              <a:t>+ </a:t>
            </a:r>
            <a:r>
              <a:rPr dirty="0" sz="1000" spc="-5">
                <a:latin typeface="Tahoma"/>
                <a:cs typeface="Tahoma"/>
              </a:rPr>
              <a:t>P(B) </a:t>
            </a:r>
            <a:r>
              <a:rPr dirty="0" sz="1000">
                <a:latin typeface="Tahoma"/>
                <a:cs typeface="Tahoma"/>
              </a:rPr>
              <a:t>- </a:t>
            </a:r>
            <a:r>
              <a:rPr dirty="0" sz="1000" spc="-5">
                <a:latin typeface="Tahoma"/>
                <a:cs typeface="Tahoma"/>
              </a:rPr>
              <a:t>P(A and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B)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And assuming that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obeys…</a:t>
            </a:r>
            <a:endParaRPr sz="1000">
              <a:latin typeface="Tahoma"/>
              <a:cs typeface="Tahoma"/>
            </a:endParaRPr>
          </a:p>
          <a:p>
            <a:pPr marL="650240">
              <a:lnSpc>
                <a:spcPct val="100000"/>
              </a:lnSpc>
              <a:spcBef>
                <a:spcPts val="2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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0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0</a:t>
            </a:r>
            <a:r>
              <a:rPr dirty="0" sz="1550" spc="-14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if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10" i="1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</a:t>
            </a:r>
            <a:r>
              <a:rPr dirty="0" sz="1550" spc="29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42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5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6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 i="1">
                <a:latin typeface="Times New Roman"/>
                <a:cs typeface="Times New Roman"/>
              </a:rPr>
              <a:t>k</a:t>
            </a:r>
            <a:r>
              <a:rPr dirty="0" baseline="-24691" sz="1350" spc="44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1360"/>
              </a:spcBef>
            </a:pPr>
            <a:r>
              <a:rPr dirty="0" sz="1550" spc="25" i="1">
                <a:latin typeface="Times New Roman"/>
                <a:cs typeface="Times New Roman"/>
              </a:rPr>
              <a:t>P</a:t>
            </a:r>
            <a:r>
              <a:rPr dirty="0" sz="1550" spc="25">
                <a:latin typeface="Times New Roman"/>
                <a:cs typeface="Times New Roman"/>
              </a:rPr>
              <a:t>(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45" i="1">
                <a:latin typeface="Times New Roman"/>
                <a:cs typeface="Times New Roman"/>
              </a:rPr>
              <a:t>v</a:t>
            </a:r>
            <a:r>
              <a:rPr dirty="0" baseline="-24691" sz="1350" spc="-67">
                <a:latin typeface="Times New Roman"/>
                <a:cs typeface="Times New Roman"/>
              </a:rPr>
              <a:t>1</a:t>
            </a:r>
            <a:r>
              <a:rPr dirty="0" baseline="-24691" sz="1350" spc="1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v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r>
              <a:rPr dirty="0" baseline="-24691" sz="1350" spc="247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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75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5" i="1">
                <a:latin typeface="Times New Roman"/>
                <a:cs typeface="Times New Roman"/>
              </a:rPr>
              <a:t>v</a:t>
            </a:r>
            <a:r>
              <a:rPr dirty="0" baseline="-24691" sz="1350" spc="-7" i="1">
                <a:latin typeface="Times New Roman"/>
                <a:cs typeface="Times New Roman"/>
              </a:rPr>
              <a:t>i</a:t>
            </a:r>
            <a:r>
              <a:rPr dirty="0" baseline="-24691" sz="1350" spc="-3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baseline="-8454" sz="3450" spc="37">
                <a:latin typeface="Symbol"/>
                <a:cs typeface="Symbol"/>
              </a:rPr>
              <a:t></a:t>
            </a:r>
            <a:r>
              <a:rPr dirty="0" baseline="-8454" sz="3450" spc="-487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</a:t>
            </a:r>
            <a:r>
              <a:rPr dirty="0" sz="1550" spc="20">
                <a:latin typeface="Times New Roman"/>
                <a:cs typeface="Times New Roman"/>
              </a:rPr>
              <a:t>(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A</a:t>
            </a:r>
            <a:r>
              <a:rPr dirty="0" sz="1550" spc="-80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v</a:t>
            </a:r>
            <a:r>
              <a:rPr dirty="0" sz="1550" spc="-215" i="1">
                <a:latin typeface="Times New Roman"/>
                <a:cs typeface="Times New Roman"/>
              </a:rPr>
              <a:t> </a:t>
            </a:r>
            <a:r>
              <a:rPr dirty="0" baseline="-24691" sz="1350" i="1">
                <a:latin typeface="Times New Roman"/>
                <a:cs typeface="Times New Roman"/>
              </a:rPr>
              <a:t>j</a:t>
            </a:r>
            <a:r>
              <a:rPr dirty="0" baseline="-24691" sz="1350" spc="-7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algn="r" marR="861694">
              <a:lnSpc>
                <a:spcPct val="100000"/>
              </a:lnSpc>
              <a:spcBef>
                <a:spcPts val="135"/>
              </a:spcBef>
            </a:pPr>
            <a:r>
              <a:rPr dirty="0" sz="900" i="1">
                <a:latin typeface="Times New Roman"/>
                <a:cs typeface="Times New Roman"/>
              </a:rPr>
              <a:t>j</a:t>
            </a:r>
            <a:r>
              <a:rPr dirty="0" sz="900" spc="-140" i="1">
                <a:latin typeface="Times New Roman"/>
                <a:cs typeface="Times New Roman"/>
              </a:rPr>
              <a:t> </a:t>
            </a:r>
            <a:r>
              <a:rPr dirty="0" sz="900" spc="-45">
                <a:latin typeface="Symbol"/>
                <a:cs typeface="Symbol"/>
              </a:rPr>
              <a:t>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prob18.ppt</dc:title>
  <dcterms:created xsi:type="dcterms:W3CDTF">2019-03-23T11:39:12Z</dcterms:created>
  <dcterms:modified xsi:type="dcterms:W3CDTF">2019-03-23T11:39:12Z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