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png" ContentType="image/pn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09855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9A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09855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9A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09855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9A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09855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09855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992" y="551941"/>
            <a:ext cx="3274060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9A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7050" y="2380995"/>
            <a:ext cx="8971280" cy="4864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979154" y="6986228"/>
            <a:ext cx="22034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09855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rods.health.pitt.edu/" TargetMode="External"/><Relationship Id="rId3" Type="http://schemas.openxmlformats.org/officeDocument/2006/relationships/image" Target="../media/image1.jpg"/><Relationship Id="rId4" Type="http://schemas.openxmlformats.org/officeDocument/2006/relationships/hyperlink" Target="http://www.autonlab.org/" TargetMode="External"/><Relationship Id="rId5" Type="http://schemas.openxmlformats.org/officeDocument/2006/relationships/hyperlink" Target="mailto:awm@cs.cmu.edu" TargetMode="External"/><Relationship Id="rId6" Type="http://schemas.openxmlformats.org/officeDocument/2006/relationships/hyperlink" Target="http://www.cs.cmu.edu/%7Eawm/tutorials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inorthird.sourceforge.net/" TargetMode="External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8246" y="490219"/>
            <a:ext cx="6880225" cy="167322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006500"/>
                </a:solidFill>
              </a:rPr>
              <a:t>A </a:t>
            </a:r>
            <a:r>
              <a:rPr dirty="0" sz="3600" spc="-5">
                <a:solidFill>
                  <a:srgbClr val="006500"/>
                </a:solidFill>
              </a:rPr>
              <a:t>gentle introduction </a:t>
            </a:r>
            <a:r>
              <a:rPr dirty="0" sz="3600">
                <a:solidFill>
                  <a:srgbClr val="006500"/>
                </a:solidFill>
              </a:rPr>
              <a:t>to the  </a:t>
            </a:r>
            <a:r>
              <a:rPr dirty="0" sz="3600" spc="-5">
                <a:solidFill>
                  <a:srgbClr val="006500"/>
                </a:solidFill>
              </a:rPr>
              <a:t>mathematics of biosurveillance:  Bayes Rule and Bayes</a:t>
            </a:r>
            <a:r>
              <a:rPr dirty="0" sz="3600" spc="-85">
                <a:solidFill>
                  <a:srgbClr val="006500"/>
                </a:solidFill>
              </a:rPr>
              <a:t> </a:t>
            </a:r>
            <a:r>
              <a:rPr dirty="0" sz="3600" spc="-5">
                <a:solidFill>
                  <a:srgbClr val="006500"/>
                </a:solidFill>
              </a:rPr>
              <a:t>Classifiers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111492" y="3559859"/>
            <a:ext cx="2636520" cy="1494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20979" marR="213995" indent="-1270">
              <a:lnSpc>
                <a:spcPct val="120500"/>
              </a:lnSpc>
              <a:spcBef>
                <a:spcPts val="100"/>
              </a:spcBef>
            </a:pPr>
            <a:r>
              <a:rPr dirty="0" sz="1600" spc="-5" b="1">
                <a:latin typeface="Arial"/>
                <a:cs typeface="Arial"/>
              </a:rPr>
              <a:t>Associate Member  The RODS Lab  </a:t>
            </a:r>
            <a:r>
              <a:rPr dirty="0" sz="1600" b="1">
                <a:latin typeface="Arial"/>
                <a:cs typeface="Arial"/>
              </a:rPr>
              <a:t>University of</a:t>
            </a:r>
            <a:r>
              <a:rPr dirty="0" sz="1600" spc="-9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Pittburgh</a:t>
            </a:r>
            <a:endParaRPr sz="1600">
              <a:latin typeface="Arial"/>
              <a:cs typeface="Arial"/>
            </a:endParaRPr>
          </a:p>
          <a:p>
            <a:pPr algn="ctr" marL="12700" marR="5080">
              <a:lnSpc>
                <a:spcPct val="120300"/>
              </a:lnSpc>
              <a:spcBef>
                <a:spcPts val="5"/>
              </a:spcBef>
            </a:pPr>
            <a:r>
              <a:rPr dirty="0" sz="1600" spc="-5" b="1">
                <a:latin typeface="Arial"/>
                <a:cs typeface="Arial"/>
              </a:rPr>
              <a:t>Carnegie Mellon</a:t>
            </a:r>
            <a:r>
              <a:rPr dirty="0" sz="1600" spc="-6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University  </a:t>
            </a:r>
            <a:r>
              <a:rPr dirty="0" u="heavy" sz="1600" b="1">
                <a:solidFill>
                  <a:srgbClr val="0065FF"/>
                </a:solidFill>
                <a:uFill>
                  <a:solidFill>
                    <a:srgbClr val="0065FF"/>
                  </a:solidFill>
                </a:uFill>
                <a:latin typeface="Arial"/>
                <a:cs typeface="Arial"/>
                <a:hlinkClick r:id="rId2"/>
              </a:rPr>
              <a:t>http://rods.health.pitt.edu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80764" y="2466848"/>
            <a:ext cx="174498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Arial"/>
                <a:cs typeface="Arial"/>
              </a:rPr>
              <a:t>Andrew W.</a:t>
            </a:r>
            <a:r>
              <a:rPr dirty="0" sz="1600" spc="-7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Moore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67200" y="2895600"/>
            <a:ext cx="1428750" cy="190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18862" y="3559859"/>
            <a:ext cx="2792730" cy="1494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84530" marR="678180" indent="236854">
              <a:lnSpc>
                <a:spcPct val="120600"/>
              </a:lnSpc>
              <a:spcBef>
                <a:spcPts val="100"/>
              </a:spcBef>
            </a:pPr>
            <a:r>
              <a:rPr dirty="0" sz="1600" spc="-5" b="1">
                <a:latin typeface="Arial"/>
                <a:cs typeface="Arial"/>
              </a:rPr>
              <a:t>Professor  The Auton</a:t>
            </a:r>
            <a:r>
              <a:rPr dirty="0" sz="1600" spc="-8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Lab</a:t>
            </a:r>
            <a:endParaRPr sz="1600">
              <a:latin typeface="Arial"/>
              <a:cs typeface="Arial"/>
            </a:endParaRPr>
          </a:p>
          <a:p>
            <a:pPr marL="90170" indent="-78105">
              <a:lnSpc>
                <a:spcPct val="100000"/>
              </a:lnSpc>
              <a:spcBef>
                <a:spcPts val="390"/>
              </a:spcBef>
            </a:pPr>
            <a:r>
              <a:rPr dirty="0" sz="1600" spc="-5" b="1">
                <a:latin typeface="Arial"/>
                <a:cs typeface="Arial"/>
              </a:rPr>
              <a:t>School of Computer</a:t>
            </a:r>
            <a:r>
              <a:rPr dirty="0" sz="1600" spc="-4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Science</a:t>
            </a:r>
            <a:endParaRPr sz="1600">
              <a:latin typeface="Arial"/>
              <a:cs typeface="Arial"/>
            </a:endParaRPr>
          </a:p>
          <a:p>
            <a:pPr marL="229235" marR="83820" indent="-139700">
              <a:lnSpc>
                <a:spcPct val="120300"/>
              </a:lnSpc>
              <a:spcBef>
                <a:spcPts val="5"/>
              </a:spcBef>
            </a:pPr>
            <a:r>
              <a:rPr dirty="0" sz="1600" spc="-5" b="1">
                <a:latin typeface="Arial"/>
                <a:cs typeface="Arial"/>
              </a:rPr>
              <a:t>Carnegie Mellon University  </a:t>
            </a:r>
            <a:r>
              <a:rPr dirty="0" u="heavy" sz="1600" b="1">
                <a:solidFill>
                  <a:srgbClr val="0065FF"/>
                </a:solidFill>
                <a:uFill>
                  <a:solidFill>
                    <a:srgbClr val="0065FF"/>
                  </a:solidFill>
                </a:uFill>
                <a:latin typeface="Arial"/>
                <a:cs typeface="Arial"/>
                <a:hlinkClick r:id="rId4"/>
              </a:rPr>
              <a:t>http://www.autonlab.org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08017" y="6074458"/>
            <a:ext cx="1795145" cy="614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5430" marR="5080" indent="-253365">
              <a:lnSpc>
                <a:spcPct val="120600"/>
              </a:lnSpc>
              <a:spcBef>
                <a:spcPts val="100"/>
              </a:spcBef>
            </a:pPr>
            <a:r>
              <a:rPr dirty="0" sz="1600" spc="-5" b="1">
                <a:solidFill>
                  <a:srgbClr val="0065FF"/>
                </a:solidFill>
                <a:latin typeface="Arial"/>
                <a:cs typeface="Arial"/>
                <a:hlinkClick r:id="rId5"/>
              </a:rPr>
              <a:t>awm@cs.cmu.edu </a:t>
            </a:r>
            <a:r>
              <a:rPr dirty="0" sz="1600" spc="-5" b="1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412-268-7599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7126" y="5357621"/>
            <a:ext cx="3469640" cy="1877060"/>
          </a:xfrm>
          <a:custGeom>
            <a:avLst/>
            <a:gdLst/>
            <a:ahLst/>
            <a:cxnLst/>
            <a:rect l="l" t="t" r="r" b="b"/>
            <a:pathLst>
              <a:path w="3469640" h="1877059">
                <a:moveTo>
                  <a:pt x="0" y="262889"/>
                </a:moveTo>
                <a:lnTo>
                  <a:pt x="127254" y="1876805"/>
                </a:lnTo>
                <a:lnTo>
                  <a:pt x="3469386" y="1613915"/>
                </a:lnTo>
                <a:lnTo>
                  <a:pt x="3342894" y="0"/>
                </a:lnTo>
                <a:lnTo>
                  <a:pt x="0" y="26288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68196" y="6789419"/>
            <a:ext cx="2122170" cy="173990"/>
          </a:xfrm>
          <a:custGeom>
            <a:avLst/>
            <a:gdLst/>
            <a:ahLst/>
            <a:cxnLst/>
            <a:rect l="l" t="t" r="r" b="b"/>
            <a:pathLst>
              <a:path w="2122170" h="173990">
                <a:moveTo>
                  <a:pt x="2122170" y="9144"/>
                </a:moveTo>
                <a:lnTo>
                  <a:pt x="2121408" y="0"/>
                </a:lnTo>
                <a:lnTo>
                  <a:pt x="0" y="164592"/>
                </a:lnTo>
                <a:lnTo>
                  <a:pt x="762" y="173736"/>
                </a:lnTo>
                <a:lnTo>
                  <a:pt x="2122170" y="91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 rot="21360000">
            <a:off x="950770" y="5553065"/>
            <a:ext cx="2718258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0">
                <a:latin typeface="Arial"/>
                <a:cs typeface="Arial"/>
              </a:rPr>
              <a:t>Note to o</a:t>
            </a:r>
            <a:r>
              <a:rPr dirty="0" baseline="2777" sz="1500" spc="-15">
                <a:latin typeface="Arial"/>
                <a:cs typeface="Arial"/>
              </a:rPr>
              <a:t>ther </a:t>
            </a:r>
            <a:r>
              <a:rPr dirty="0" baseline="2777" sz="1500" spc="-22">
                <a:latin typeface="Arial"/>
                <a:cs typeface="Arial"/>
              </a:rPr>
              <a:t>teachers </a:t>
            </a:r>
            <a:r>
              <a:rPr dirty="0" baseline="2777" sz="1500" spc="-15">
                <a:latin typeface="Arial"/>
                <a:cs typeface="Arial"/>
              </a:rPr>
              <a:t>an</a:t>
            </a:r>
            <a:r>
              <a:rPr dirty="0" baseline="5555" sz="1500" spc="-15">
                <a:latin typeface="Arial"/>
                <a:cs typeface="Arial"/>
              </a:rPr>
              <a:t>d </a:t>
            </a:r>
            <a:r>
              <a:rPr dirty="0" baseline="5555" sz="1500" spc="-22">
                <a:latin typeface="Arial"/>
                <a:cs typeface="Arial"/>
              </a:rPr>
              <a:t>users </a:t>
            </a:r>
            <a:r>
              <a:rPr dirty="0" baseline="5555" sz="1500" spc="-7">
                <a:latin typeface="Arial"/>
                <a:cs typeface="Arial"/>
              </a:rPr>
              <a:t>of </a:t>
            </a:r>
            <a:r>
              <a:rPr dirty="0" baseline="5555" sz="1500" spc="-22">
                <a:latin typeface="Arial"/>
                <a:cs typeface="Arial"/>
              </a:rPr>
              <a:t>these</a:t>
            </a:r>
            <a:r>
              <a:rPr dirty="0" baseline="5555" sz="1500" spc="-112">
                <a:latin typeface="Arial"/>
                <a:cs typeface="Arial"/>
              </a:rPr>
              <a:t> </a:t>
            </a:r>
            <a:r>
              <a:rPr dirty="0" baseline="8333" sz="1500" spc="-15">
                <a:latin typeface="Arial"/>
                <a:cs typeface="Arial"/>
              </a:rPr>
              <a:t>slides.</a:t>
            </a:r>
            <a:endParaRPr baseline="8333" sz="1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 rot="21360000">
            <a:off x="895084" y="5704913"/>
            <a:ext cx="2851467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0">
                <a:latin typeface="Arial"/>
                <a:cs typeface="Arial"/>
              </a:rPr>
              <a:t>Andrew </a:t>
            </a:r>
            <a:r>
              <a:rPr dirty="0" baseline="2777" sz="1500" spc="-22">
                <a:latin typeface="Arial"/>
                <a:cs typeface="Arial"/>
              </a:rPr>
              <a:t>would </a:t>
            </a:r>
            <a:r>
              <a:rPr dirty="0" baseline="2777" sz="1500" spc="-15">
                <a:latin typeface="Arial"/>
                <a:cs typeface="Arial"/>
              </a:rPr>
              <a:t>be </a:t>
            </a:r>
            <a:r>
              <a:rPr dirty="0" baseline="2777" sz="1500" spc="-22">
                <a:latin typeface="Arial"/>
                <a:cs typeface="Arial"/>
              </a:rPr>
              <a:t>delighted </a:t>
            </a:r>
            <a:r>
              <a:rPr dirty="0" baseline="5555" sz="1500" spc="-7">
                <a:latin typeface="Arial"/>
                <a:cs typeface="Arial"/>
              </a:rPr>
              <a:t>if </a:t>
            </a:r>
            <a:r>
              <a:rPr dirty="0" baseline="5555" sz="1500" spc="-22">
                <a:latin typeface="Arial"/>
                <a:cs typeface="Arial"/>
              </a:rPr>
              <a:t>you found </a:t>
            </a:r>
            <a:r>
              <a:rPr dirty="0" baseline="5555" sz="1500" spc="-15">
                <a:latin typeface="Arial"/>
                <a:cs typeface="Arial"/>
              </a:rPr>
              <a:t>t</a:t>
            </a:r>
            <a:r>
              <a:rPr dirty="0" baseline="8333" sz="1500" spc="-15">
                <a:latin typeface="Arial"/>
                <a:cs typeface="Arial"/>
              </a:rPr>
              <a:t>his</a:t>
            </a:r>
            <a:r>
              <a:rPr dirty="0" baseline="8333" sz="1500" spc="-97">
                <a:latin typeface="Arial"/>
                <a:cs typeface="Arial"/>
              </a:rPr>
              <a:t> </a:t>
            </a:r>
            <a:r>
              <a:rPr dirty="0" baseline="8333" sz="1500" spc="-15">
                <a:latin typeface="Arial"/>
                <a:cs typeface="Arial"/>
              </a:rPr>
              <a:t>source</a:t>
            </a:r>
            <a:endParaRPr baseline="8333" sz="1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 rot="21360000">
            <a:off x="803479" y="5857280"/>
            <a:ext cx="3058918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latin typeface="Arial"/>
                <a:cs typeface="Arial"/>
              </a:rPr>
              <a:t>materia</a:t>
            </a:r>
            <a:r>
              <a:rPr dirty="0" baseline="2777" sz="1500" spc="-22">
                <a:latin typeface="Arial"/>
                <a:cs typeface="Arial"/>
              </a:rPr>
              <a:t>l </a:t>
            </a:r>
            <a:r>
              <a:rPr dirty="0" baseline="2777" sz="1500" spc="-15">
                <a:latin typeface="Arial"/>
                <a:cs typeface="Arial"/>
              </a:rPr>
              <a:t>useful in giving </a:t>
            </a:r>
            <a:r>
              <a:rPr dirty="0" baseline="5555" sz="1500" spc="-15">
                <a:latin typeface="Arial"/>
                <a:cs typeface="Arial"/>
              </a:rPr>
              <a:t>your own </a:t>
            </a:r>
            <a:r>
              <a:rPr dirty="0" baseline="5555" sz="1500" spc="-22">
                <a:latin typeface="Arial"/>
                <a:cs typeface="Arial"/>
              </a:rPr>
              <a:t>lecture</a:t>
            </a:r>
            <a:r>
              <a:rPr dirty="0" baseline="8333" sz="1500" spc="-22">
                <a:latin typeface="Arial"/>
                <a:cs typeface="Arial"/>
              </a:rPr>
              <a:t>s. Feel free</a:t>
            </a:r>
            <a:r>
              <a:rPr dirty="0" baseline="8333" sz="1500">
                <a:latin typeface="Arial"/>
                <a:cs typeface="Arial"/>
              </a:rPr>
              <a:t> </a:t>
            </a:r>
            <a:r>
              <a:rPr dirty="0" baseline="8333" sz="1500" spc="-22">
                <a:latin typeface="Arial"/>
                <a:cs typeface="Arial"/>
              </a:rPr>
              <a:t>to</a:t>
            </a:r>
            <a:endParaRPr baseline="8333" sz="1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 rot="21360000">
            <a:off x="830141" y="6009237"/>
            <a:ext cx="3027831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0">
                <a:latin typeface="Arial"/>
                <a:cs typeface="Arial"/>
              </a:rPr>
              <a:t>use </a:t>
            </a:r>
            <a:r>
              <a:rPr dirty="0" sz="1000" spc="-15">
                <a:latin typeface="Arial"/>
                <a:cs typeface="Arial"/>
              </a:rPr>
              <a:t>the</a:t>
            </a:r>
            <a:r>
              <a:rPr dirty="0" baseline="2777" sz="1500" spc="-22">
                <a:latin typeface="Arial"/>
                <a:cs typeface="Arial"/>
              </a:rPr>
              <a:t>se </a:t>
            </a:r>
            <a:r>
              <a:rPr dirty="0" baseline="2777" sz="1500" spc="-15">
                <a:latin typeface="Arial"/>
                <a:cs typeface="Arial"/>
              </a:rPr>
              <a:t>slides </a:t>
            </a:r>
            <a:r>
              <a:rPr dirty="0" baseline="2777" sz="1500" spc="-22">
                <a:latin typeface="Arial"/>
                <a:cs typeface="Arial"/>
              </a:rPr>
              <a:t>verbatim</a:t>
            </a:r>
            <a:r>
              <a:rPr dirty="0" baseline="5555" sz="1500" spc="-22">
                <a:latin typeface="Arial"/>
                <a:cs typeface="Arial"/>
              </a:rPr>
              <a:t>, </a:t>
            </a:r>
            <a:r>
              <a:rPr dirty="0" baseline="5555" sz="1500" spc="-7">
                <a:latin typeface="Arial"/>
                <a:cs typeface="Arial"/>
              </a:rPr>
              <a:t>or </a:t>
            </a:r>
            <a:r>
              <a:rPr dirty="0" baseline="5555" sz="1500" spc="-15">
                <a:latin typeface="Arial"/>
                <a:cs typeface="Arial"/>
              </a:rPr>
              <a:t>to modify </a:t>
            </a:r>
            <a:r>
              <a:rPr dirty="0" baseline="5555" sz="1500" spc="-22">
                <a:latin typeface="Arial"/>
                <a:cs typeface="Arial"/>
              </a:rPr>
              <a:t>th</a:t>
            </a:r>
            <a:r>
              <a:rPr dirty="0" baseline="8333" sz="1500" spc="-22">
                <a:latin typeface="Arial"/>
                <a:cs typeface="Arial"/>
              </a:rPr>
              <a:t>em </a:t>
            </a:r>
            <a:r>
              <a:rPr dirty="0" baseline="8333" sz="1500" spc="-15">
                <a:latin typeface="Arial"/>
                <a:cs typeface="Arial"/>
              </a:rPr>
              <a:t>to fit</a:t>
            </a:r>
            <a:r>
              <a:rPr dirty="0" baseline="8333" sz="1500" spc="-82">
                <a:latin typeface="Arial"/>
                <a:cs typeface="Arial"/>
              </a:rPr>
              <a:t> </a:t>
            </a:r>
            <a:r>
              <a:rPr dirty="0" baseline="8333" sz="1500" spc="-22">
                <a:latin typeface="Arial"/>
                <a:cs typeface="Arial"/>
              </a:rPr>
              <a:t>your</a:t>
            </a:r>
            <a:endParaRPr baseline="8333" sz="1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 rot="21360000">
            <a:off x="873675" y="6160904"/>
            <a:ext cx="2965657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0">
                <a:latin typeface="Arial"/>
                <a:cs typeface="Arial"/>
              </a:rPr>
              <a:t>own nee</a:t>
            </a:r>
            <a:r>
              <a:rPr dirty="0" baseline="2777" sz="1500" spc="-15">
                <a:latin typeface="Arial"/>
                <a:cs typeface="Arial"/>
              </a:rPr>
              <a:t>ds. </a:t>
            </a:r>
            <a:r>
              <a:rPr dirty="0" baseline="2777" sz="1500" spc="-22">
                <a:latin typeface="Arial"/>
                <a:cs typeface="Arial"/>
              </a:rPr>
              <a:t>PowerPoint o</a:t>
            </a:r>
            <a:r>
              <a:rPr dirty="0" baseline="5555" sz="1500" spc="-22">
                <a:latin typeface="Arial"/>
                <a:cs typeface="Arial"/>
              </a:rPr>
              <a:t>riginals </a:t>
            </a:r>
            <a:r>
              <a:rPr dirty="0" baseline="5555" sz="1500" spc="-15">
                <a:latin typeface="Arial"/>
                <a:cs typeface="Arial"/>
              </a:rPr>
              <a:t>are </a:t>
            </a:r>
            <a:r>
              <a:rPr dirty="0" baseline="5555" sz="1500" spc="-22">
                <a:latin typeface="Arial"/>
                <a:cs typeface="Arial"/>
              </a:rPr>
              <a:t>avai</a:t>
            </a:r>
            <a:r>
              <a:rPr dirty="0" baseline="8333" sz="1500" spc="-22">
                <a:latin typeface="Arial"/>
                <a:cs typeface="Arial"/>
              </a:rPr>
              <a:t>lable. </a:t>
            </a:r>
            <a:r>
              <a:rPr dirty="0" baseline="8333" sz="1500" spc="-7">
                <a:latin typeface="Arial"/>
                <a:cs typeface="Arial"/>
              </a:rPr>
              <a:t>If</a:t>
            </a:r>
            <a:r>
              <a:rPr dirty="0" baseline="8333" sz="1500" spc="-67">
                <a:latin typeface="Arial"/>
                <a:cs typeface="Arial"/>
              </a:rPr>
              <a:t> </a:t>
            </a:r>
            <a:r>
              <a:rPr dirty="0" baseline="8333" sz="1500" spc="-22">
                <a:latin typeface="Arial"/>
                <a:cs typeface="Arial"/>
              </a:rPr>
              <a:t>you</a:t>
            </a:r>
            <a:endParaRPr baseline="8333" sz="1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 rot="21360000">
            <a:off x="833911" y="6313258"/>
            <a:ext cx="3069704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0">
                <a:latin typeface="Arial"/>
                <a:cs typeface="Arial"/>
              </a:rPr>
              <a:t>make us</a:t>
            </a:r>
            <a:r>
              <a:rPr dirty="0" baseline="2777" sz="1500" spc="-15">
                <a:latin typeface="Arial"/>
                <a:cs typeface="Arial"/>
              </a:rPr>
              <a:t>e of </a:t>
            </a:r>
            <a:r>
              <a:rPr dirty="0" baseline="2777" sz="1500">
                <a:latin typeface="Arial"/>
                <a:cs typeface="Arial"/>
              </a:rPr>
              <a:t>a </a:t>
            </a:r>
            <a:r>
              <a:rPr dirty="0" baseline="2777" sz="1500" spc="-22">
                <a:latin typeface="Arial"/>
                <a:cs typeface="Arial"/>
              </a:rPr>
              <a:t>significant </a:t>
            </a:r>
            <a:r>
              <a:rPr dirty="0" baseline="5555" sz="1500" spc="-15">
                <a:latin typeface="Arial"/>
                <a:cs typeface="Arial"/>
              </a:rPr>
              <a:t>portion </a:t>
            </a:r>
            <a:r>
              <a:rPr dirty="0" baseline="5555" sz="1500" spc="-7">
                <a:latin typeface="Arial"/>
                <a:cs typeface="Arial"/>
              </a:rPr>
              <a:t>of </a:t>
            </a:r>
            <a:r>
              <a:rPr dirty="0" baseline="5555" sz="1500" spc="-22">
                <a:latin typeface="Arial"/>
                <a:cs typeface="Arial"/>
              </a:rPr>
              <a:t>these </a:t>
            </a:r>
            <a:r>
              <a:rPr dirty="0" baseline="8333" sz="1500" spc="-15">
                <a:latin typeface="Arial"/>
                <a:cs typeface="Arial"/>
              </a:rPr>
              <a:t>slides </a:t>
            </a:r>
            <a:r>
              <a:rPr dirty="0" baseline="8333" sz="1500" spc="-7">
                <a:latin typeface="Arial"/>
                <a:cs typeface="Arial"/>
              </a:rPr>
              <a:t>in</a:t>
            </a:r>
            <a:r>
              <a:rPr dirty="0" baseline="8333" sz="1500" spc="-142">
                <a:latin typeface="Arial"/>
                <a:cs typeface="Arial"/>
              </a:rPr>
              <a:t> </a:t>
            </a:r>
            <a:r>
              <a:rPr dirty="0" baseline="8333" sz="1500" spc="-22">
                <a:latin typeface="Arial"/>
                <a:cs typeface="Arial"/>
              </a:rPr>
              <a:t>your</a:t>
            </a:r>
            <a:endParaRPr baseline="8333" sz="1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 rot="21360000">
            <a:off x="1030059" y="6465332"/>
            <a:ext cx="2700497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0">
                <a:latin typeface="Arial"/>
                <a:cs typeface="Arial"/>
              </a:rPr>
              <a:t>own </a:t>
            </a:r>
            <a:r>
              <a:rPr dirty="0" sz="1000" spc="-15">
                <a:latin typeface="Arial"/>
                <a:cs typeface="Arial"/>
              </a:rPr>
              <a:t>lect</a:t>
            </a:r>
            <a:r>
              <a:rPr dirty="0" baseline="2777" sz="1500" spc="-22">
                <a:latin typeface="Arial"/>
                <a:cs typeface="Arial"/>
              </a:rPr>
              <a:t>ure, </a:t>
            </a:r>
            <a:r>
              <a:rPr dirty="0" baseline="2777" sz="1500" spc="-15">
                <a:latin typeface="Arial"/>
                <a:cs typeface="Arial"/>
              </a:rPr>
              <a:t>please include </a:t>
            </a:r>
            <a:r>
              <a:rPr dirty="0" baseline="5555" sz="1500" spc="-22">
                <a:latin typeface="Arial"/>
                <a:cs typeface="Arial"/>
              </a:rPr>
              <a:t>this message</a:t>
            </a:r>
            <a:r>
              <a:rPr dirty="0" baseline="8333" sz="1500" spc="-22">
                <a:latin typeface="Arial"/>
                <a:cs typeface="Arial"/>
              </a:rPr>
              <a:t>, </a:t>
            </a:r>
            <a:r>
              <a:rPr dirty="0" baseline="8333" sz="1500" spc="-7">
                <a:latin typeface="Arial"/>
                <a:cs typeface="Arial"/>
              </a:rPr>
              <a:t>or</a:t>
            </a:r>
            <a:r>
              <a:rPr dirty="0" baseline="8333" sz="1500" spc="-44">
                <a:latin typeface="Arial"/>
                <a:cs typeface="Arial"/>
              </a:rPr>
              <a:t> </a:t>
            </a:r>
            <a:r>
              <a:rPr dirty="0" baseline="8333" sz="1500" spc="-22">
                <a:latin typeface="Arial"/>
                <a:cs typeface="Arial"/>
              </a:rPr>
              <a:t>the</a:t>
            </a:r>
            <a:endParaRPr baseline="8333" sz="1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 rot="21360000">
            <a:off x="1006296" y="6616217"/>
            <a:ext cx="2770906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0">
                <a:latin typeface="Arial"/>
                <a:cs typeface="Arial"/>
              </a:rPr>
              <a:t>following </a:t>
            </a:r>
            <a:r>
              <a:rPr dirty="0" baseline="2777" sz="1500" spc="-15">
                <a:latin typeface="Arial"/>
                <a:cs typeface="Arial"/>
              </a:rPr>
              <a:t>link </a:t>
            </a:r>
            <a:r>
              <a:rPr dirty="0" baseline="2777" sz="1500" spc="-7">
                <a:latin typeface="Arial"/>
                <a:cs typeface="Arial"/>
              </a:rPr>
              <a:t>to </a:t>
            </a:r>
            <a:r>
              <a:rPr dirty="0" baseline="2777" sz="1500" spc="-22">
                <a:latin typeface="Arial"/>
                <a:cs typeface="Arial"/>
              </a:rPr>
              <a:t>the </a:t>
            </a:r>
            <a:r>
              <a:rPr dirty="0" baseline="2777" sz="1500" spc="-15">
                <a:latin typeface="Arial"/>
                <a:cs typeface="Arial"/>
              </a:rPr>
              <a:t>sour</a:t>
            </a:r>
            <a:r>
              <a:rPr dirty="0" baseline="5555" sz="1500" spc="-15">
                <a:latin typeface="Arial"/>
                <a:cs typeface="Arial"/>
              </a:rPr>
              <a:t>ce repository </a:t>
            </a:r>
            <a:r>
              <a:rPr dirty="0" baseline="5555" sz="1500" spc="-7">
                <a:latin typeface="Arial"/>
                <a:cs typeface="Arial"/>
              </a:rPr>
              <a:t>of</a:t>
            </a:r>
            <a:r>
              <a:rPr dirty="0" baseline="5555" sz="1500" spc="-135">
                <a:latin typeface="Arial"/>
                <a:cs typeface="Arial"/>
              </a:rPr>
              <a:t> </a:t>
            </a:r>
            <a:r>
              <a:rPr dirty="0" baseline="5555" sz="1500" spc="-22">
                <a:latin typeface="Arial"/>
                <a:cs typeface="Arial"/>
              </a:rPr>
              <a:t>A</a:t>
            </a:r>
            <a:r>
              <a:rPr dirty="0" baseline="8333" sz="1500" spc="-22">
                <a:latin typeface="Arial"/>
                <a:cs typeface="Arial"/>
              </a:rPr>
              <a:t>ndrew’s</a:t>
            </a:r>
            <a:endParaRPr baseline="8333" sz="1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 rot="21360000">
            <a:off x="1046041" y="6768174"/>
            <a:ext cx="2715086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latin typeface="Arial"/>
                <a:cs typeface="Arial"/>
              </a:rPr>
              <a:t>tutorials</a:t>
            </a:r>
            <a:r>
              <a:rPr dirty="0" baseline="2777" sz="1500" spc="-22">
                <a:latin typeface="Arial"/>
                <a:cs typeface="Arial"/>
              </a:rPr>
              <a:t>: </a:t>
            </a:r>
            <a:r>
              <a:rPr dirty="0" baseline="2777" sz="1500" spc="-22">
                <a:solidFill>
                  <a:srgbClr val="FF0000"/>
                </a:solidFill>
                <a:latin typeface="Arial"/>
                <a:cs typeface="Arial"/>
                <a:hlinkClick r:id="rId6"/>
              </a:rPr>
              <a:t>http://www.cs.</a:t>
            </a:r>
            <a:r>
              <a:rPr dirty="0" baseline="5555" sz="1500" spc="-22">
                <a:solidFill>
                  <a:srgbClr val="FF0000"/>
                </a:solidFill>
                <a:latin typeface="Arial"/>
                <a:cs typeface="Arial"/>
                <a:hlinkClick r:id="rId6"/>
              </a:rPr>
              <a:t>cmu.edu/~awm/</a:t>
            </a:r>
            <a:r>
              <a:rPr dirty="0" baseline="8333" sz="1500" spc="-22">
                <a:solidFill>
                  <a:srgbClr val="FF0000"/>
                </a:solidFill>
                <a:latin typeface="Arial"/>
                <a:cs typeface="Arial"/>
                <a:hlinkClick r:id="rId6"/>
              </a:rPr>
              <a:t>tutorials</a:t>
            </a:r>
            <a:r>
              <a:rPr dirty="0" baseline="8333" sz="1500" spc="30">
                <a:solidFill>
                  <a:srgbClr val="FF0000"/>
                </a:solidFill>
                <a:latin typeface="Arial"/>
                <a:cs typeface="Arial"/>
                <a:hlinkClick r:id="rId6"/>
              </a:rPr>
              <a:t> </a:t>
            </a:r>
            <a:r>
              <a:rPr dirty="0" baseline="8333" sz="1500">
                <a:latin typeface="Arial"/>
                <a:cs typeface="Arial"/>
              </a:rPr>
              <a:t>.</a:t>
            </a:r>
            <a:endParaRPr baseline="8333" sz="1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 rot="21360000">
            <a:off x="1110134" y="6920464"/>
            <a:ext cx="2612334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0">
                <a:latin typeface="Arial"/>
                <a:cs typeface="Arial"/>
              </a:rPr>
              <a:t>Commen</a:t>
            </a:r>
            <a:r>
              <a:rPr dirty="0" baseline="2777" sz="1500" spc="-15">
                <a:latin typeface="Arial"/>
                <a:cs typeface="Arial"/>
              </a:rPr>
              <a:t>ts and </a:t>
            </a:r>
            <a:r>
              <a:rPr dirty="0" baseline="2777" sz="1500" spc="-22">
                <a:latin typeface="Arial"/>
                <a:cs typeface="Arial"/>
              </a:rPr>
              <a:t>correctio</a:t>
            </a:r>
            <a:r>
              <a:rPr dirty="0" baseline="5555" sz="1500" spc="-22">
                <a:latin typeface="Arial"/>
                <a:cs typeface="Arial"/>
              </a:rPr>
              <a:t>ns gratefully</a:t>
            </a:r>
            <a:r>
              <a:rPr dirty="0" baseline="5555" sz="1500" spc="-52">
                <a:latin typeface="Arial"/>
                <a:cs typeface="Arial"/>
              </a:rPr>
              <a:t> </a:t>
            </a:r>
            <a:r>
              <a:rPr dirty="0" baseline="5555" sz="1500" spc="-15">
                <a:latin typeface="Arial"/>
                <a:cs typeface="Arial"/>
              </a:rPr>
              <a:t>rec</a:t>
            </a:r>
            <a:r>
              <a:rPr dirty="0" baseline="8333" sz="1500" spc="-15">
                <a:latin typeface="Arial"/>
                <a:cs typeface="Arial"/>
              </a:rPr>
              <a:t>eived.</a:t>
            </a:r>
            <a:endParaRPr baseline="8333"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754" y="1008380"/>
            <a:ext cx="571817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>
                <a:solidFill>
                  <a:srgbClr val="006500"/>
                </a:solidFill>
              </a:rPr>
              <a:t>Interpreting the</a:t>
            </a:r>
            <a:r>
              <a:rPr dirty="0" sz="4400">
                <a:solidFill>
                  <a:srgbClr val="006500"/>
                </a:solidFill>
              </a:rPr>
              <a:t> </a:t>
            </a:r>
            <a:r>
              <a:rPr dirty="0" sz="4400" spc="-5">
                <a:solidFill>
                  <a:srgbClr val="006500"/>
                </a:solidFill>
              </a:rPr>
              <a:t>axioms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173473" y="4752594"/>
            <a:ext cx="187960" cy="400050"/>
          </a:xfrm>
          <a:custGeom>
            <a:avLst/>
            <a:gdLst/>
            <a:ahLst/>
            <a:cxnLst/>
            <a:rect l="l" t="t" r="r" b="b"/>
            <a:pathLst>
              <a:path w="187960" h="400050">
                <a:moveTo>
                  <a:pt x="0" y="0"/>
                </a:moveTo>
                <a:lnTo>
                  <a:pt x="0" y="400050"/>
                </a:lnTo>
                <a:lnTo>
                  <a:pt x="187451" y="400050"/>
                </a:lnTo>
                <a:lnTo>
                  <a:pt x="187451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71800" y="4267200"/>
            <a:ext cx="1676400" cy="1447800"/>
          </a:xfrm>
          <a:custGeom>
            <a:avLst/>
            <a:gdLst/>
            <a:ahLst/>
            <a:cxnLst/>
            <a:rect l="l" t="t" r="r" b="b"/>
            <a:pathLst>
              <a:path w="1676400" h="1447800">
                <a:moveTo>
                  <a:pt x="0" y="0"/>
                </a:moveTo>
                <a:lnTo>
                  <a:pt x="0" y="1447800"/>
                </a:lnTo>
                <a:lnTo>
                  <a:pt x="1676399" y="1447800"/>
                </a:lnTo>
                <a:lnTo>
                  <a:pt x="1676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76A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71800" y="4267200"/>
            <a:ext cx="1676400" cy="1447800"/>
          </a:xfrm>
          <a:custGeom>
            <a:avLst/>
            <a:gdLst/>
            <a:ahLst/>
            <a:cxnLst/>
            <a:rect l="l" t="t" r="r" b="b"/>
            <a:pathLst>
              <a:path w="1676400" h="1447800">
                <a:moveTo>
                  <a:pt x="0" y="0"/>
                </a:moveTo>
                <a:lnTo>
                  <a:pt x="0" y="1447800"/>
                </a:lnTo>
                <a:lnTo>
                  <a:pt x="1676399" y="1447800"/>
                </a:lnTo>
                <a:lnTo>
                  <a:pt x="167639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48200" y="4648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6789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14800" y="4648200"/>
            <a:ext cx="1219200" cy="685800"/>
          </a:xfrm>
          <a:custGeom>
            <a:avLst/>
            <a:gdLst/>
            <a:ahLst/>
            <a:cxnLst/>
            <a:rect l="l" t="t" r="r" b="b"/>
            <a:pathLst>
              <a:path w="1219200" h="685800">
                <a:moveTo>
                  <a:pt x="0" y="0"/>
                </a:moveTo>
                <a:lnTo>
                  <a:pt x="0" y="685800"/>
                </a:lnTo>
                <a:lnTo>
                  <a:pt x="1219200" y="6858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14800" y="4648200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0" y="0"/>
                </a:moveTo>
                <a:lnTo>
                  <a:pt x="0" y="685800"/>
                </a:lnTo>
                <a:lnTo>
                  <a:pt x="533400" y="6858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D80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114800" y="4648200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0" y="0"/>
                </a:moveTo>
                <a:lnTo>
                  <a:pt x="0" y="685800"/>
                </a:lnTo>
                <a:lnTo>
                  <a:pt x="533400" y="6858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79120" y="4151376"/>
            <a:ext cx="1979295" cy="1717675"/>
          </a:xfrm>
          <a:custGeom>
            <a:avLst/>
            <a:gdLst/>
            <a:ahLst/>
            <a:cxnLst/>
            <a:rect l="l" t="t" r="r" b="b"/>
            <a:pathLst>
              <a:path w="1979295" h="1717675">
                <a:moveTo>
                  <a:pt x="434233" y="74675"/>
                </a:moveTo>
                <a:lnTo>
                  <a:pt x="390061" y="88476"/>
                </a:lnTo>
                <a:lnTo>
                  <a:pt x="344357" y="101663"/>
                </a:lnTo>
                <a:lnTo>
                  <a:pt x="298013" y="115024"/>
                </a:lnTo>
                <a:lnTo>
                  <a:pt x="251922" y="129344"/>
                </a:lnTo>
                <a:lnTo>
                  <a:pt x="206977" y="145410"/>
                </a:lnTo>
                <a:lnTo>
                  <a:pt x="164072" y="164009"/>
                </a:lnTo>
                <a:lnTo>
                  <a:pt x="124099" y="185927"/>
                </a:lnTo>
                <a:lnTo>
                  <a:pt x="98029" y="227876"/>
                </a:lnTo>
                <a:lnTo>
                  <a:pt x="75303" y="269042"/>
                </a:lnTo>
                <a:lnTo>
                  <a:pt x="55709" y="310419"/>
                </a:lnTo>
                <a:lnTo>
                  <a:pt x="39037" y="353003"/>
                </a:lnTo>
                <a:lnTo>
                  <a:pt x="25074" y="397788"/>
                </a:lnTo>
                <a:lnTo>
                  <a:pt x="13609" y="445769"/>
                </a:lnTo>
                <a:lnTo>
                  <a:pt x="8366" y="500732"/>
                </a:lnTo>
                <a:lnTo>
                  <a:pt x="4346" y="542511"/>
                </a:lnTo>
                <a:lnTo>
                  <a:pt x="1586" y="575422"/>
                </a:lnTo>
                <a:lnTo>
                  <a:pt x="125" y="603780"/>
                </a:lnTo>
                <a:lnTo>
                  <a:pt x="0" y="631900"/>
                </a:lnTo>
                <a:lnTo>
                  <a:pt x="1248" y="664097"/>
                </a:lnTo>
                <a:lnTo>
                  <a:pt x="3907" y="704684"/>
                </a:lnTo>
                <a:lnTo>
                  <a:pt x="8015" y="757978"/>
                </a:lnTo>
                <a:lnTo>
                  <a:pt x="13609" y="828294"/>
                </a:lnTo>
                <a:lnTo>
                  <a:pt x="20693" y="869501"/>
                </a:lnTo>
                <a:lnTo>
                  <a:pt x="48006" y="938772"/>
                </a:lnTo>
                <a:lnTo>
                  <a:pt x="62377" y="976122"/>
                </a:lnTo>
                <a:lnTo>
                  <a:pt x="75152" y="1024663"/>
                </a:lnTo>
                <a:lnTo>
                  <a:pt x="85142" y="1075848"/>
                </a:lnTo>
                <a:lnTo>
                  <a:pt x="96131" y="1126890"/>
                </a:lnTo>
                <a:lnTo>
                  <a:pt x="111907" y="1175004"/>
                </a:lnTo>
                <a:lnTo>
                  <a:pt x="130999" y="1219538"/>
                </a:lnTo>
                <a:lnTo>
                  <a:pt x="150346" y="1263311"/>
                </a:lnTo>
                <a:lnTo>
                  <a:pt x="170200" y="1306448"/>
                </a:lnTo>
                <a:lnTo>
                  <a:pt x="190816" y="1349078"/>
                </a:lnTo>
                <a:lnTo>
                  <a:pt x="212449" y="1391327"/>
                </a:lnTo>
                <a:lnTo>
                  <a:pt x="235351" y="1433322"/>
                </a:lnTo>
                <a:lnTo>
                  <a:pt x="262882" y="1483038"/>
                </a:lnTo>
                <a:lnTo>
                  <a:pt x="287449" y="1526511"/>
                </a:lnTo>
                <a:lnTo>
                  <a:pt x="312313" y="1565243"/>
                </a:lnTo>
                <a:lnTo>
                  <a:pt x="340733" y="1600736"/>
                </a:lnTo>
                <a:lnTo>
                  <a:pt x="375968" y="1634493"/>
                </a:lnTo>
                <a:lnTo>
                  <a:pt x="421279" y="1668017"/>
                </a:lnTo>
                <a:lnTo>
                  <a:pt x="481286" y="1691639"/>
                </a:lnTo>
                <a:lnTo>
                  <a:pt x="513219" y="1698450"/>
                </a:lnTo>
                <a:lnTo>
                  <a:pt x="544723" y="1706118"/>
                </a:lnTo>
                <a:lnTo>
                  <a:pt x="555903" y="1710154"/>
                </a:lnTo>
                <a:lnTo>
                  <a:pt x="567869" y="1713833"/>
                </a:lnTo>
                <a:lnTo>
                  <a:pt x="577406" y="1716512"/>
                </a:lnTo>
                <a:lnTo>
                  <a:pt x="581299" y="1717548"/>
                </a:lnTo>
                <a:lnTo>
                  <a:pt x="637282" y="1715654"/>
                </a:lnTo>
                <a:lnTo>
                  <a:pt x="693122" y="1713833"/>
                </a:lnTo>
                <a:lnTo>
                  <a:pt x="748677" y="1711011"/>
                </a:lnTo>
                <a:lnTo>
                  <a:pt x="803803" y="1706118"/>
                </a:lnTo>
                <a:lnTo>
                  <a:pt x="851035" y="1697723"/>
                </a:lnTo>
                <a:lnTo>
                  <a:pt x="897828" y="1685050"/>
                </a:lnTo>
                <a:lnTo>
                  <a:pt x="944474" y="1670401"/>
                </a:lnTo>
                <a:lnTo>
                  <a:pt x="991267" y="1656082"/>
                </a:lnTo>
                <a:lnTo>
                  <a:pt x="1038499" y="1644395"/>
                </a:lnTo>
                <a:lnTo>
                  <a:pt x="1088145" y="1635536"/>
                </a:lnTo>
                <a:lnTo>
                  <a:pt x="1137851" y="1627558"/>
                </a:lnTo>
                <a:lnTo>
                  <a:pt x="1187585" y="1620248"/>
                </a:lnTo>
                <a:lnTo>
                  <a:pt x="1237314" y="1613391"/>
                </a:lnTo>
                <a:lnTo>
                  <a:pt x="1287006" y="1606772"/>
                </a:lnTo>
                <a:lnTo>
                  <a:pt x="1336630" y="1600175"/>
                </a:lnTo>
                <a:lnTo>
                  <a:pt x="1386153" y="1593386"/>
                </a:lnTo>
                <a:lnTo>
                  <a:pt x="1435544" y="1586191"/>
                </a:lnTo>
                <a:lnTo>
                  <a:pt x="1484770" y="1578374"/>
                </a:lnTo>
                <a:lnTo>
                  <a:pt x="1533799" y="1569720"/>
                </a:lnTo>
                <a:lnTo>
                  <a:pt x="1583536" y="1559570"/>
                </a:lnTo>
                <a:lnTo>
                  <a:pt x="1633054" y="1548323"/>
                </a:lnTo>
                <a:lnTo>
                  <a:pt x="1682316" y="1535978"/>
                </a:lnTo>
                <a:lnTo>
                  <a:pt x="1731285" y="1522536"/>
                </a:lnTo>
                <a:lnTo>
                  <a:pt x="1779925" y="1507998"/>
                </a:lnTo>
                <a:lnTo>
                  <a:pt x="1799415" y="1502783"/>
                </a:lnTo>
                <a:lnTo>
                  <a:pt x="1837253" y="1491495"/>
                </a:lnTo>
                <a:lnTo>
                  <a:pt x="1877199" y="1468362"/>
                </a:lnTo>
                <a:lnTo>
                  <a:pt x="1921252" y="1438810"/>
                </a:lnTo>
                <a:lnTo>
                  <a:pt x="1935647" y="1423963"/>
                </a:lnTo>
                <a:lnTo>
                  <a:pt x="1941945" y="1415033"/>
                </a:lnTo>
                <a:lnTo>
                  <a:pt x="1961769" y="1375112"/>
                </a:lnTo>
                <a:lnTo>
                  <a:pt x="1976366" y="1330416"/>
                </a:lnTo>
                <a:lnTo>
                  <a:pt x="1978807" y="1322069"/>
                </a:lnTo>
                <a:lnTo>
                  <a:pt x="1970894" y="1272844"/>
                </a:lnTo>
                <a:lnTo>
                  <a:pt x="1962872" y="1223802"/>
                </a:lnTo>
                <a:lnTo>
                  <a:pt x="1954996" y="1174760"/>
                </a:lnTo>
                <a:lnTo>
                  <a:pt x="1947522" y="1125534"/>
                </a:lnTo>
                <a:lnTo>
                  <a:pt x="1940707" y="1075943"/>
                </a:lnTo>
                <a:lnTo>
                  <a:pt x="1938922" y="1023985"/>
                </a:lnTo>
                <a:lnTo>
                  <a:pt x="1937157" y="971965"/>
                </a:lnTo>
                <a:lnTo>
                  <a:pt x="1935408" y="919892"/>
                </a:lnTo>
                <a:lnTo>
                  <a:pt x="1933673" y="867773"/>
                </a:lnTo>
                <a:lnTo>
                  <a:pt x="1931948" y="815618"/>
                </a:lnTo>
                <a:lnTo>
                  <a:pt x="1930230" y="763435"/>
                </a:lnTo>
                <a:lnTo>
                  <a:pt x="1928515" y="711231"/>
                </a:lnTo>
                <a:lnTo>
                  <a:pt x="1926800" y="659016"/>
                </a:lnTo>
                <a:lnTo>
                  <a:pt x="1925081" y="606798"/>
                </a:lnTo>
                <a:lnTo>
                  <a:pt x="1923356" y="554584"/>
                </a:lnTo>
                <a:lnTo>
                  <a:pt x="1921621" y="502384"/>
                </a:lnTo>
                <a:lnTo>
                  <a:pt x="1919873" y="450206"/>
                </a:lnTo>
                <a:lnTo>
                  <a:pt x="1918108" y="398058"/>
                </a:lnTo>
                <a:lnTo>
                  <a:pt x="1916323" y="345947"/>
                </a:lnTo>
                <a:lnTo>
                  <a:pt x="1909286" y="301311"/>
                </a:lnTo>
                <a:lnTo>
                  <a:pt x="1891463" y="260889"/>
                </a:lnTo>
                <a:lnTo>
                  <a:pt x="1864352" y="226040"/>
                </a:lnTo>
                <a:lnTo>
                  <a:pt x="1829455" y="198119"/>
                </a:lnTo>
                <a:lnTo>
                  <a:pt x="1801630" y="167294"/>
                </a:lnTo>
                <a:lnTo>
                  <a:pt x="1769162" y="146399"/>
                </a:lnTo>
                <a:lnTo>
                  <a:pt x="1733121" y="129647"/>
                </a:lnTo>
                <a:lnTo>
                  <a:pt x="1694581" y="111251"/>
                </a:lnTo>
                <a:lnTo>
                  <a:pt x="1651708" y="86441"/>
                </a:lnTo>
                <a:lnTo>
                  <a:pt x="1611285" y="61996"/>
                </a:lnTo>
                <a:lnTo>
                  <a:pt x="1571192" y="38831"/>
                </a:lnTo>
                <a:lnTo>
                  <a:pt x="1529306" y="17861"/>
                </a:lnTo>
                <a:lnTo>
                  <a:pt x="1483507" y="0"/>
                </a:lnTo>
                <a:lnTo>
                  <a:pt x="1432769" y="631"/>
                </a:lnTo>
                <a:lnTo>
                  <a:pt x="1382052" y="1165"/>
                </a:lnTo>
                <a:lnTo>
                  <a:pt x="1331354" y="1617"/>
                </a:lnTo>
                <a:lnTo>
                  <a:pt x="1280675" y="2005"/>
                </a:lnTo>
                <a:lnTo>
                  <a:pt x="1230011" y="2345"/>
                </a:lnTo>
                <a:lnTo>
                  <a:pt x="1179361" y="2654"/>
                </a:lnTo>
                <a:lnTo>
                  <a:pt x="1128725" y="2947"/>
                </a:lnTo>
                <a:lnTo>
                  <a:pt x="1078098" y="3243"/>
                </a:lnTo>
                <a:lnTo>
                  <a:pt x="1027482" y="3556"/>
                </a:lnTo>
                <a:lnTo>
                  <a:pt x="976872" y="3905"/>
                </a:lnTo>
                <a:lnTo>
                  <a:pt x="926268" y="4305"/>
                </a:lnTo>
                <a:lnTo>
                  <a:pt x="875669" y="4773"/>
                </a:lnTo>
                <a:lnTo>
                  <a:pt x="825071" y="5325"/>
                </a:lnTo>
                <a:lnTo>
                  <a:pt x="774474" y="5979"/>
                </a:lnTo>
                <a:lnTo>
                  <a:pt x="723876" y="6750"/>
                </a:lnTo>
                <a:lnTo>
                  <a:pt x="673275" y="7656"/>
                </a:lnTo>
                <a:lnTo>
                  <a:pt x="622670" y="8713"/>
                </a:lnTo>
                <a:lnTo>
                  <a:pt x="572058" y="9937"/>
                </a:lnTo>
                <a:lnTo>
                  <a:pt x="521438" y="11345"/>
                </a:lnTo>
                <a:lnTo>
                  <a:pt x="470809" y="12953"/>
                </a:lnTo>
                <a:lnTo>
                  <a:pt x="423184" y="26098"/>
                </a:lnTo>
                <a:lnTo>
                  <a:pt x="382857" y="67401"/>
                </a:lnTo>
                <a:lnTo>
                  <a:pt x="367653" y="83915"/>
                </a:lnTo>
                <a:lnTo>
                  <a:pt x="351449" y="98857"/>
                </a:lnTo>
                <a:lnTo>
                  <a:pt x="335173" y="123443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16502" y="4522470"/>
            <a:ext cx="1395730" cy="927735"/>
          </a:xfrm>
          <a:custGeom>
            <a:avLst/>
            <a:gdLst/>
            <a:ahLst/>
            <a:cxnLst/>
            <a:rect l="l" t="t" r="r" b="b"/>
            <a:pathLst>
              <a:path w="1395729" h="927735">
                <a:moveTo>
                  <a:pt x="938022" y="99060"/>
                </a:moveTo>
                <a:lnTo>
                  <a:pt x="888924" y="91533"/>
                </a:lnTo>
                <a:lnTo>
                  <a:pt x="840687" y="82100"/>
                </a:lnTo>
                <a:lnTo>
                  <a:pt x="793071" y="71278"/>
                </a:lnTo>
                <a:lnTo>
                  <a:pt x="745839" y="59582"/>
                </a:lnTo>
                <a:lnTo>
                  <a:pt x="698754" y="47529"/>
                </a:lnTo>
                <a:lnTo>
                  <a:pt x="651577" y="35637"/>
                </a:lnTo>
                <a:lnTo>
                  <a:pt x="604070" y="24421"/>
                </a:lnTo>
                <a:lnTo>
                  <a:pt x="555997" y="14398"/>
                </a:lnTo>
                <a:lnTo>
                  <a:pt x="507120" y="6086"/>
                </a:lnTo>
                <a:lnTo>
                  <a:pt x="457200" y="0"/>
                </a:lnTo>
                <a:lnTo>
                  <a:pt x="384351" y="3552"/>
                </a:lnTo>
                <a:lnTo>
                  <a:pt x="335929" y="4289"/>
                </a:lnTo>
                <a:lnTo>
                  <a:pt x="276972" y="6378"/>
                </a:lnTo>
                <a:lnTo>
                  <a:pt x="209550" y="24384"/>
                </a:lnTo>
                <a:lnTo>
                  <a:pt x="139065" y="59817"/>
                </a:lnTo>
                <a:lnTo>
                  <a:pt x="98298" y="86106"/>
                </a:lnTo>
                <a:lnTo>
                  <a:pt x="92440" y="95916"/>
                </a:lnTo>
                <a:lnTo>
                  <a:pt x="86296" y="105727"/>
                </a:lnTo>
                <a:lnTo>
                  <a:pt x="79867" y="115252"/>
                </a:lnTo>
                <a:lnTo>
                  <a:pt x="73152" y="124206"/>
                </a:lnTo>
                <a:lnTo>
                  <a:pt x="63900" y="133350"/>
                </a:lnTo>
                <a:lnTo>
                  <a:pt x="54006" y="141922"/>
                </a:lnTo>
                <a:lnTo>
                  <a:pt x="44541" y="150780"/>
                </a:lnTo>
                <a:lnTo>
                  <a:pt x="36576" y="160782"/>
                </a:lnTo>
                <a:lnTo>
                  <a:pt x="24324" y="185558"/>
                </a:lnTo>
                <a:lnTo>
                  <a:pt x="15144" y="214979"/>
                </a:lnTo>
                <a:lnTo>
                  <a:pt x="7536" y="245113"/>
                </a:lnTo>
                <a:lnTo>
                  <a:pt x="0" y="272034"/>
                </a:lnTo>
                <a:lnTo>
                  <a:pt x="5501" y="321634"/>
                </a:lnTo>
                <a:lnTo>
                  <a:pt x="12374" y="370008"/>
                </a:lnTo>
                <a:lnTo>
                  <a:pt x="20574" y="417396"/>
                </a:lnTo>
                <a:lnTo>
                  <a:pt x="30053" y="464033"/>
                </a:lnTo>
                <a:lnTo>
                  <a:pt x="40767" y="510159"/>
                </a:lnTo>
                <a:lnTo>
                  <a:pt x="52669" y="556010"/>
                </a:lnTo>
                <a:lnTo>
                  <a:pt x="65714" y="601824"/>
                </a:lnTo>
                <a:lnTo>
                  <a:pt x="79857" y="647840"/>
                </a:lnTo>
                <a:lnTo>
                  <a:pt x="95051" y="694294"/>
                </a:lnTo>
                <a:lnTo>
                  <a:pt x="111252" y="741426"/>
                </a:lnTo>
                <a:lnTo>
                  <a:pt x="178784" y="788479"/>
                </a:lnTo>
                <a:lnTo>
                  <a:pt x="225587" y="806362"/>
                </a:lnTo>
                <a:lnTo>
                  <a:pt x="310169" y="828022"/>
                </a:lnTo>
                <a:lnTo>
                  <a:pt x="361962" y="839961"/>
                </a:lnTo>
                <a:lnTo>
                  <a:pt x="413727" y="851845"/>
                </a:lnTo>
                <a:lnTo>
                  <a:pt x="465496" y="863602"/>
                </a:lnTo>
                <a:lnTo>
                  <a:pt x="517302" y="875157"/>
                </a:lnTo>
                <a:lnTo>
                  <a:pt x="569177" y="886437"/>
                </a:lnTo>
                <a:lnTo>
                  <a:pt x="621152" y="897370"/>
                </a:lnTo>
                <a:lnTo>
                  <a:pt x="673260" y="907883"/>
                </a:lnTo>
                <a:lnTo>
                  <a:pt x="725532" y="917902"/>
                </a:lnTo>
                <a:lnTo>
                  <a:pt x="778002" y="927354"/>
                </a:lnTo>
                <a:lnTo>
                  <a:pt x="829295" y="923037"/>
                </a:lnTo>
                <a:lnTo>
                  <a:pt x="878807" y="917710"/>
                </a:lnTo>
                <a:lnTo>
                  <a:pt x="926958" y="911380"/>
                </a:lnTo>
                <a:lnTo>
                  <a:pt x="974169" y="904052"/>
                </a:lnTo>
                <a:lnTo>
                  <a:pt x="1020859" y="895734"/>
                </a:lnTo>
                <a:lnTo>
                  <a:pt x="1067449" y="886431"/>
                </a:lnTo>
                <a:lnTo>
                  <a:pt x="1114358" y="876150"/>
                </a:lnTo>
                <a:lnTo>
                  <a:pt x="1162008" y="864897"/>
                </a:lnTo>
                <a:lnTo>
                  <a:pt x="1210818" y="852678"/>
                </a:lnTo>
                <a:lnTo>
                  <a:pt x="1248108" y="834247"/>
                </a:lnTo>
                <a:lnTo>
                  <a:pt x="1282386" y="813042"/>
                </a:lnTo>
                <a:lnTo>
                  <a:pt x="1325606" y="783490"/>
                </a:lnTo>
                <a:lnTo>
                  <a:pt x="1365218" y="734687"/>
                </a:lnTo>
                <a:lnTo>
                  <a:pt x="1379220" y="716089"/>
                </a:lnTo>
                <a:lnTo>
                  <a:pt x="1385792" y="700635"/>
                </a:lnTo>
                <a:lnTo>
                  <a:pt x="1395222" y="666750"/>
                </a:lnTo>
                <a:lnTo>
                  <a:pt x="1387811" y="619215"/>
                </a:lnTo>
                <a:lnTo>
                  <a:pt x="1381803" y="571511"/>
                </a:lnTo>
                <a:lnTo>
                  <a:pt x="1376670" y="523683"/>
                </a:lnTo>
                <a:lnTo>
                  <a:pt x="1371885" y="475773"/>
                </a:lnTo>
                <a:lnTo>
                  <a:pt x="1366922" y="427828"/>
                </a:lnTo>
                <a:lnTo>
                  <a:pt x="1361253" y="379892"/>
                </a:lnTo>
                <a:lnTo>
                  <a:pt x="1354352" y="332010"/>
                </a:lnTo>
                <a:lnTo>
                  <a:pt x="1345692" y="284226"/>
                </a:lnTo>
                <a:lnTo>
                  <a:pt x="1330452" y="218789"/>
                </a:lnTo>
                <a:lnTo>
                  <a:pt x="1296924" y="160782"/>
                </a:lnTo>
                <a:lnTo>
                  <a:pt x="1263110" y="137731"/>
                </a:lnTo>
                <a:lnTo>
                  <a:pt x="1215136" y="117856"/>
                </a:lnTo>
                <a:lnTo>
                  <a:pt x="1158906" y="100774"/>
                </a:lnTo>
                <a:lnTo>
                  <a:pt x="1100328" y="86106"/>
                </a:lnTo>
                <a:lnTo>
                  <a:pt x="1045305" y="73469"/>
                </a:lnTo>
                <a:lnTo>
                  <a:pt x="999744" y="62484"/>
                </a:lnTo>
                <a:lnTo>
                  <a:pt x="970434" y="62118"/>
                </a:lnTo>
                <a:lnTo>
                  <a:pt x="920532" y="61752"/>
                </a:lnTo>
                <a:lnTo>
                  <a:pt x="861815" y="65227"/>
                </a:lnTo>
                <a:lnTo>
                  <a:pt x="806061" y="76382"/>
                </a:lnTo>
                <a:lnTo>
                  <a:pt x="765048" y="99060"/>
                </a:lnTo>
              </a:path>
            </a:pathLst>
          </a:custGeom>
          <a:ln w="38100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65301" y="1794469"/>
            <a:ext cx="4467225" cy="283654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0 &lt;= P(A) &lt;=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P(True) =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4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P(False) =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4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P(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dirty="0" sz="2000" spc="-5">
                <a:latin typeface="Arial"/>
                <a:cs typeface="Arial"/>
              </a:rPr>
              <a:t>or </a:t>
            </a:r>
            <a:r>
              <a:rPr dirty="0" sz="2000" spc="-5">
                <a:solidFill>
                  <a:srgbClr val="33339A"/>
                </a:solidFill>
                <a:latin typeface="Arial"/>
                <a:cs typeface="Arial"/>
              </a:rPr>
              <a:t>B</a:t>
            </a:r>
            <a:r>
              <a:rPr dirty="0" sz="2000" spc="-5">
                <a:latin typeface="Arial"/>
                <a:cs typeface="Arial"/>
              </a:rPr>
              <a:t>) = P(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) + P(</a:t>
            </a:r>
            <a:r>
              <a:rPr dirty="0" sz="2000" spc="-5">
                <a:solidFill>
                  <a:srgbClr val="33339A"/>
                </a:solidFill>
                <a:latin typeface="Arial"/>
                <a:cs typeface="Arial"/>
              </a:rPr>
              <a:t>B</a:t>
            </a:r>
            <a:r>
              <a:rPr dirty="0" sz="2000" spc="-5">
                <a:latin typeface="Arial"/>
                <a:cs typeface="Arial"/>
              </a:rPr>
              <a:t>) - P(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dirty="0" sz="2000" spc="-5">
                <a:latin typeface="Arial"/>
                <a:cs typeface="Arial"/>
              </a:rPr>
              <a:t>and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33339A"/>
                </a:solidFill>
                <a:latin typeface="Arial"/>
                <a:cs typeface="Arial"/>
              </a:rPr>
              <a:t>B</a:t>
            </a:r>
            <a:r>
              <a:rPr dirty="0" sz="2000" spc="-5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imes New Roman"/>
              <a:cs typeface="Times New Roman"/>
            </a:endParaRPr>
          </a:p>
          <a:p>
            <a:pPr algn="ctr" marL="1166495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algn="r" marR="109855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solidFill>
                  <a:srgbClr val="33339A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21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200" y="3886200"/>
            <a:ext cx="2971800" cy="2209800"/>
          </a:xfrm>
          <a:custGeom>
            <a:avLst/>
            <a:gdLst/>
            <a:ahLst/>
            <a:cxnLst/>
            <a:rect l="l" t="t" r="r" b="b"/>
            <a:pathLst>
              <a:path w="2971800" h="2209800">
                <a:moveTo>
                  <a:pt x="0" y="0"/>
                </a:moveTo>
                <a:lnTo>
                  <a:pt x="0" y="2209800"/>
                </a:lnTo>
                <a:lnTo>
                  <a:pt x="2971800" y="2209800"/>
                </a:lnTo>
                <a:lnTo>
                  <a:pt x="2971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10200" y="3886200"/>
            <a:ext cx="2971800" cy="2209800"/>
          </a:xfrm>
          <a:custGeom>
            <a:avLst/>
            <a:gdLst/>
            <a:ahLst/>
            <a:cxnLst/>
            <a:rect l="l" t="t" r="r" b="b"/>
            <a:pathLst>
              <a:path w="2971800" h="2209800">
                <a:moveTo>
                  <a:pt x="0" y="0"/>
                </a:moveTo>
                <a:lnTo>
                  <a:pt x="0" y="2209800"/>
                </a:lnTo>
                <a:lnTo>
                  <a:pt x="2971800" y="2209800"/>
                </a:lnTo>
                <a:lnTo>
                  <a:pt x="29718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839205" y="4267200"/>
            <a:ext cx="1676400" cy="1447800"/>
          </a:xfrm>
          <a:custGeom>
            <a:avLst/>
            <a:gdLst/>
            <a:ahLst/>
            <a:cxnLst/>
            <a:rect l="l" t="t" r="r" b="b"/>
            <a:pathLst>
              <a:path w="1676400" h="1447800">
                <a:moveTo>
                  <a:pt x="0" y="0"/>
                </a:moveTo>
                <a:lnTo>
                  <a:pt x="0" y="1447800"/>
                </a:lnTo>
                <a:lnTo>
                  <a:pt x="1676400" y="1447800"/>
                </a:lnTo>
                <a:lnTo>
                  <a:pt x="1676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76A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838444" y="4267200"/>
            <a:ext cx="1676400" cy="1447800"/>
          </a:xfrm>
          <a:custGeom>
            <a:avLst/>
            <a:gdLst/>
            <a:ahLst/>
            <a:cxnLst/>
            <a:rect l="l" t="t" r="r" b="b"/>
            <a:pathLst>
              <a:path w="1676400" h="1447800">
                <a:moveTo>
                  <a:pt x="0" y="0"/>
                </a:moveTo>
                <a:lnTo>
                  <a:pt x="0" y="1447800"/>
                </a:lnTo>
                <a:lnTo>
                  <a:pt x="1676400" y="1447800"/>
                </a:lnTo>
                <a:lnTo>
                  <a:pt x="16764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66800" y="3886200"/>
            <a:ext cx="2971800" cy="2209800"/>
          </a:xfrm>
          <a:custGeom>
            <a:avLst/>
            <a:gdLst/>
            <a:ahLst/>
            <a:cxnLst/>
            <a:rect l="l" t="t" r="r" b="b"/>
            <a:pathLst>
              <a:path w="2971800" h="2209800">
                <a:moveTo>
                  <a:pt x="0" y="0"/>
                </a:moveTo>
                <a:lnTo>
                  <a:pt x="0" y="2209800"/>
                </a:lnTo>
                <a:lnTo>
                  <a:pt x="2971800" y="2209800"/>
                </a:lnTo>
                <a:lnTo>
                  <a:pt x="2971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95194" y="4746497"/>
            <a:ext cx="187960" cy="400050"/>
          </a:xfrm>
          <a:custGeom>
            <a:avLst/>
            <a:gdLst/>
            <a:ahLst/>
            <a:cxnLst/>
            <a:rect l="l" t="t" r="r" b="b"/>
            <a:pathLst>
              <a:path w="187960" h="400050">
                <a:moveTo>
                  <a:pt x="0" y="0"/>
                </a:moveTo>
                <a:lnTo>
                  <a:pt x="0" y="400050"/>
                </a:lnTo>
                <a:lnTo>
                  <a:pt x="187451" y="400050"/>
                </a:lnTo>
                <a:lnTo>
                  <a:pt x="187451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93519" y="4261103"/>
            <a:ext cx="1676400" cy="1447800"/>
          </a:xfrm>
          <a:custGeom>
            <a:avLst/>
            <a:gdLst/>
            <a:ahLst/>
            <a:cxnLst/>
            <a:rect l="l" t="t" r="r" b="b"/>
            <a:pathLst>
              <a:path w="1676400" h="1447800">
                <a:moveTo>
                  <a:pt x="0" y="0"/>
                </a:moveTo>
                <a:lnTo>
                  <a:pt x="0" y="1447800"/>
                </a:lnTo>
                <a:lnTo>
                  <a:pt x="1676400" y="1447800"/>
                </a:lnTo>
                <a:lnTo>
                  <a:pt x="1676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76A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93519" y="4261103"/>
            <a:ext cx="1676400" cy="1447800"/>
          </a:xfrm>
          <a:custGeom>
            <a:avLst/>
            <a:gdLst/>
            <a:ahLst/>
            <a:cxnLst/>
            <a:rect l="l" t="t" r="r" b="b"/>
            <a:pathLst>
              <a:path w="1676400" h="1447800">
                <a:moveTo>
                  <a:pt x="0" y="0"/>
                </a:moveTo>
                <a:lnTo>
                  <a:pt x="0" y="1447800"/>
                </a:lnTo>
                <a:lnTo>
                  <a:pt x="1676400" y="1447800"/>
                </a:lnTo>
                <a:lnTo>
                  <a:pt x="16764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69920" y="4642103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6789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36520" y="4642103"/>
            <a:ext cx="1219200" cy="685800"/>
          </a:xfrm>
          <a:custGeom>
            <a:avLst/>
            <a:gdLst/>
            <a:ahLst/>
            <a:cxnLst/>
            <a:rect l="l" t="t" r="r" b="b"/>
            <a:pathLst>
              <a:path w="1219200" h="685800">
                <a:moveTo>
                  <a:pt x="0" y="0"/>
                </a:moveTo>
                <a:lnTo>
                  <a:pt x="0" y="685800"/>
                </a:lnTo>
                <a:lnTo>
                  <a:pt x="1219200" y="6858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36520" y="4642103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0" y="0"/>
                </a:moveTo>
                <a:lnTo>
                  <a:pt x="0" y="685800"/>
                </a:lnTo>
                <a:lnTo>
                  <a:pt x="533400" y="6858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D80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36520" y="4642103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0" y="0"/>
                </a:moveTo>
                <a:lnTo>
                  <a:pt x="0" y="685800"/>
                </a:lnTo>
                <a:lnTo>
                  <a:pt x="533400" y="6858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00840" y="4145279"/>
            <a:ext cx="1979295" cy="1717675"/>
          </a:xfrm>
          <a:custGeom>
            <a:avLst/>
            <a:gdLst/>
            <a:ahLst/>
            <a:cxnLst/>
            <a:rect l="l" t="t" r="r" b="b"/>
            <a:pathLst>
              <a:path w="1979295" h="1717675">
                <a:moveTo>
                  <a:pt x="434233" y="73913"/>
                </a:moveTo>
                <a:lnTo>
                  <a:pt x="390303" y="87714"/>
                </a:lnTo>
                <a:lnTo>
                  <a:pt x="344708" y="100901"/>
                </a:lnTo>
                <a:lnTo>
                  <a:pt x="298392" y="114262"/>
                </a:lnTo>
                <a:lnTo>
                  <a:pt x="252304" y="128582"/>
                </a:lnTo>
                <a:lnTo>
                  <a:pt x="207388" y="144648"/>
                </a:lnTo>
                <a:lnTo>
                  <a:pt x="164592" y="163247"/>
                </a:lnTo>
                <a:lnTo>
                  <a:pt x="124861" y="185165"/>
                </a:lnTo>
                <a:lnTo>
                  <a:pt x="98734" y="227435"/>
                </a:lnTo>
                <a:lnTo>
                  <a:pt x="75867" y="268816"/>
                </a:lnTo>
                <a:lnTo>
                  <a:pt x="56090" y="310324"/>
                </a:lnTo>
                <a:lnTo>
                  <a:pt x="39235" y="352975"/>
                </a:lnTo>
                <a:lnTo>
                  <a:pt x="25131" y="397785"/>
                </a:lnTo>
                <a:lnTo>
                  <a:pt x="13609" y="445769"/>
                </a:lnTo>
                <a:lnTo>
                  <a:pt x="8366" y="500707"/>
                </a:lnTo>
                <a:lnTo>
                  <a:pt x="4346" y="542423"/>
                </a:lnTo>
                <a:lnTo>
                  <a:pt x="1586" y="575253"/>
                </a:lnTo>
                <a:lnTo>
                  <a:pt x="125" y="603530"/>
                </a:lnTo>
                <a:lnTo>
                  <a:pt x="0" y="631587"/>
                </a:lnTo>
                <a:lnTo>
                  <a:pt x="1248" y="663758"/>
                </a:lnTo>
                <a:lnTo>
                  <a:pt x="3907" y="704377"/>
                </a:lnTo>
                <a:lnTo>
                  <a:pt x="8015" y="757778"/>
                </a:lnTo>
                <a:lnTo>
                  <a:pt x="13609" y="828294"/>
                </a:lnTo>
                <a:lnTo>
                  <a:pt x="20812" y="869180"/>
                </a:lnTo>
                <a:lnTo>
                  <a:pt x="48649" y="938664"/>
                </a:lnTo>
                <a:lnTo>
                  <a:pt x="63139" y="976122"/>
                </a:lnTo>
                <a:lnTo>
                  <a:pt x="75902" y="1024651"/>
                </a:lnTo>
                <a:lnTo>
                  <a:pt x="85808" y="1075753"/>
                </a:lnTo>
                <a:lnTo>
                  <a:pt x="96572" y="1126569"/>
                </a:lnTo>
                <a:lnTo>
                  <a:pt x="111907" y="1174242"/>
                </a:lnTo>
                <a:lnTo>
                  <a:pt x="131003" y="1219044"/>
                </a:lnTo>
                <a:lnTo>
                  <a:pt x="150374" y="1262916"/>
                </a:lnTo>
                <a:lnTo>
                  <a:pt x="170295" y="1306067"/>
                </a:lnTo>
                <a:lnTo>
                  <a:pt x="191042" y="1348711"/>
                </a:lnTo>
                <a:lnTo>
                  <a:pt x="212890" y="1391059"/>
                </a:lnTo>
                <a:lnTo>
                  <a:pt x="236113" y="1433322"/>
                </a:lnTo>
                <a:lnTo>
                  <a:pt x="263587" y="1482774"/>
                </a:lnTo>
                <a:lnTo>
                  <a:pt x="288014" y="1526173"/>
                </a:lnTo>
                <a:lnTo>
                  <a:pt x="312694" y="1564957"/>
                </a:lnTo>
                <a:lnTo>
                  <a:pt x="340930" y="1600566"/>
                </a:lnTo>
                <a:lnTo>
                  <a:pt x="376025" y="1634440"/>
                </a:lnTo>
                <a:lnTo>
                  <a:pt x="421279" y="1668017"/>
                </a:lnTo>
                <a:lnTo>
                  <a:pt x="481667" y="1691068"/>
                </a:lnTo>
                <a:lnTo>
                  <a:pt x="513862" y="1698021"/>
                </a:lnTo>
                <a:lnTo>
                  <a:pt x="545485" y="1706118"/>
                </a:lnTo>
                <a:lnTo>
                  <a:pt x="556665" y="1709832"/>
                </a:lnTo>
                <a:lnTo>
                  <a:pt x="568631" y="1713547"/>
                </a:lnTo>
                <a:lnTo>
                  <a:pt x="578168" y="1716404"/>
                </a:lnTo>
                <a:lnTo>
                  <a:pt x="582061" y="1717547"/>
                </a:lnTo>
                <a:lnTo>
                  <a:pt x="638032" y="1715654"/>
                </a:lnTo>
                <a:lnTo>
                  <a:pt x="693789" y="1713833"/>
                </a:lnTo>
                <a:lnTo>
                  <a:pt x="749117" y="1711011"/>
                </a:lnTo>
                <a:lnTo>
                  <a:pt x="803803" y="1706118"/>
                </a:lnTo>
                <a:lnTo>
                  <a:pt x="851407" y="1697723"/>
                </a:lnTo>
                <a:lnTo>
                  <a:pt x="898425" y="1685050"/>
                </a:lnTo>
                <a:lnTo>
                  <a:pt x="945187" y="1670401"/>
                </a:lnTo>
                <a:lnTo>
                  <a:pt x="992023" y="1656082"/>
                </a:lnTo>
                <a:lnTo>
                  <a:pt x="1039261" y="1644395"/>
                </a:lnTo>
                <a:lnTo>
                  <a:pt x="1088702" y="1635351"/>
                </a:lnTo>
                <a:lnTo>
                  <a:pt x="1138248" y="1627266"/>
                </a:lnTo>
                <a:lnTo>
                  <a:pt x="1187867" y="1619912"/>
                </a:lnTo>
                <a:lnTo>
                  <a:pt x="1237527" y="1613062"/>
                </a:lnTo>
                <a:lnTo>
                  <a:pt x="1287197" y="1606486"/>
                </a:lnTo>
                <a:lnTo>
                  <a:pt x="1336843" y="1599956"/>
                </a:lnTo>
                <a:lnTo>
                  <a:pt x="1386435" y="1593242"/>
                </a:lnTo>
                <a:lnTo>
                  <a:pt x="1435940" y="1586118"/>
                </a:lnTo>
                <a:lnTo>
                  <a:pt x="1485326" y="1578353"/>
                </a:lnTo>
                <a:lnTo>
                  <a:pt x="1534561" y="1569720"/>
                </a:lnTo>
                <a:lnTo>
                  <a:pt x="1583932" y="1559570"/>
                </a:lnTo>
                <a:lnTo>
                  <a:pt x="1633267" y="1548323"/>
                </a:lnTo>
                <a:lnTo>
                  <a:pt x="1682529" y="1535978"/>
                </a:lnTo>
                <a:lnTo>
                  <a:pt x="1731681" y="1522536"/>
                </a:lnTo>
                <a:lnTo>
                  <a:pt x="1780687" y="1507998"/>
                </a:lnTo>
                <a:lnTo>
                  <a:pt x="1799749" y="1502449"/>
                </a:lnTo>
                <a:lnTo>
                  <a:pt x="1837587" y="1491067"/>
                </a:lnTo>
                <a:lnTo>
                  <a:pt x="1877639" y="1468040"/>
                </a:lnTo>
                <a:lnTo>
                  <a:pt x="1921907" y="1438798"/>
                </a:lnTo>
                <a:lnTo>
                  <a:pt x="1935980" y="1423963"/>
                </a:lnTo>
                <a:lnTo>
                  <a:pt x="1942136" y="1415033"/>
                </a:lnTo>
                <a:lnTo>
                  <a:pt x="1962091" y="1375112"/>
                </a:lnTo>
                <a:lnTo>
                  <a:pt x="1976378" y="1330416"/>
                </a:lnTo>
                <a:lnTo>
                  <a:pt x="1978807" y="1322069"/>
                </a:lnTo>
                <a:lnTo>
                  <a:pt x="1970967" y="1272771"/>
                </a:lnTo>
                <a:lnTo>
                  <a:pt x="1963091" y="1223583"/>
                </a:lnTo>
                <a:lnTo>
                  <a:pt x="1955325" y="1174430"/>
                </a:lnTo>
                <a:lnTo>
                  <a:pt x="1947815" y="1125242"/>
                </a:lnTo>
                <a:lnTo>
                  <a:pt x="1940707" y="1075943"/>
                </a:lnTo>
                <a:lnTo>
                  <a:pt x="1939063" y="1023833"/>
                </a:lnTo>
                <a:lnTo>
                  <a:pt x="1937399" y="971685"/>
                </a:lnTo>
                <a:lnTo>
                  <a:pt x="1935718" y="919507"/>
                </a:lnTo>
                <a:lnTo>
                  <a:pt x="1934024" y="867307"/>
                </a:lnTo>
                <a:lnTo>
                  <a:pt x="1932320" y="815093"/>
                </a:lnTo>
                <a:lnTo>
                  <a:pt x="1930610" y="762875"/>
                </a:lnTo>
                <a:lnTo>
                  <a:pt x="1928896" y="710660"/>
                </a:lnTo>
                <a:lnTo>
                  <a:pt x="1927182" y="658456"/>
                </a:lnTo>
                <a:lnTo>
                  <a:pt x="1925471" y="606273"/>
                </a:lnTo>
                <a:lnTo>
                  <a:pt x="1923767" y="554118"/>
                </a:lnTo>
                <a:lnTo>
                  <a:pt x="1922073" y="501999"/>
                </a:lnTo>
                <a:lnTo>
                  <a:pt x="1920393" y="449926"/>
                </a:lnTo>
                <a:lnTo>
                  <a:pt x="1918729" y="397906"/>
                </a:lnTo>
                <a:lnTo>
                  <a:pt x="1917085" y="345947"/>
                </a:lnTo>
                <a:lnTo>
                  <a:pt x="1909929" y="300989"/>
                </a:lnTo>
                <a:lnTo>
                  <a:pt x="1891844" y="260603"/>
                </a:lnTo>
                <a:lnTo>
                  <a:pt x="1864471" y="225932"/>
                </a:lnTo>
                <a:lnTo>
                  <a:pt x="1829455" y="198119"/>
                </a:lnTo>
                <a:lnTo>
                  <a:pt x="1801951" y="166961"/>
                </a:lnTo>
                <a:lnTo>
                  <a:pt x="1769447" y="146018"/>
                </a:lnTo>
                <a:lnTo>
                  <a:pt x="1733229" y="129218"/>
                </a:lnTo>
                <a:lnTo>
                  <a:pt x="1694581" y="110489"/>
                </a:lnTo>
                <a:lnTo>
                  <a:pt x="1651708" y="85758"/>
                </a:lnTo>
                <a:lnTo>
                  <a:pt x="1611285" y="61502"/>
                </a:lnTo>
                <a:lnTo>
                  <a:pt x="1571192" y="38563"/>
                </a:lnTo>
                <a:lnTo>
                  <a:pt x="1529306" y="17782"/>
                </a:lnTo>
                <a:lnTo>
                  <a:pt x="1483507" y="0"/>
                </a:lnTo>
                <a:lnTo>
                  <a:pt x="1432774" y="631"/>
                </a:lnTo>
                <a:lnTo>
                  <a:pt x="1382072" y="1164"/>
                </a:lnTo>
                <a:lnTo>
                  <a:pt x="1331398" y="1615"/>
                </a:lnTo>
                <a:lnTo>
                  <a:pt x="1280748" y="1999"/>
                </a:lnTo>
                <a:lnTo>
                  <a:pt x="1230118" y="2333"/>
                </a:lnTo>
                <a:lnTo>
                  <a:pt x="1179505" y="2633"/>
                </a:lnTo>
                <a:lnTo>
                  <a:pt x="1128907" y="2915"/>
                </a:lnTo>
                <a:lnTo>
                  <a:pt x="1078318" y="3194"/>
                </a:lnTo>
                <a:lnTo>
                  <a:pt x="1027736" y="3487"/>
                </a:lnTo>
                <a:lnTo>
                  <a:pt x="977158" y="3809"/>
                </a:lnTo>
                <a:lnTo>
                  <a:pt x="926580" y="4178"/>
                </a:lnTo>
                <a:lnTo>
                  <a:pt x="875998" y="4608"/>
                </a:lnTo>
                <a:lnTo>
                  <a:pt x="825409" y="5116"/>
                </a:lnTo>
                <a:lnTo>
                  <a:pt x="774810" y="5718"/>
                </a:lnTo>
                <a:lnTo>
                  <a:pt x="724198" y="6429"/>
                </a:lnTo>
                <a:lnTo>
                  <a:pt x="673568" y="7266"/>
                </a:lnTo>
                <a:lnTo>
                  <a:pt x="622918" y="8245"/>
                </a:lnTo>
                <a:lnTo>
                  <a:pt x="572243" y="9381"/>
                </a:lnTo>
                <a:lnTo>
                  <a:pt x="521542" y="10692"/>
                </a:lnTo>
                <a:lnTo>
                  <a:pt x="470809" y="12191"/>
                </a:lnTo>
                <a:lnTo>
                  <a:pt x="423470" y="25717"/>
                </a:lnTo>
                <a:lnTo>
                  <a:pt x="382869" y="67079"/>
                </a:lnTo>
                <a:lnTo>
                  <a:pt x="367748" y="83629"/>
                </a:lnTo>
                <a:lnTo>
                  <a:pt x="351770" y="98750"/>
                </a:lnTo>
                <a:lnTo>
                  <a:pt x="335935" y="123443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38222" y="4516373"/>
            <a:ext cx="1395730" cy="927735"/>
          </a:xfrm>
          <a:custGeom>
            <a:avLst/>
            <a:gdLst/>
            <a:ahLst/>
            <a:cxnLst/>
            <a:rect l="l" t="t" r="r" b="b"/>
            <a:pathLst>
              <a:path w="1395729" h="927735">
                <a:moveTo>
                  <a:pt x="938022" y="98298"/>
                </a:moveTo>
                <a:lnTo>
                  <a:pt x="889109" y="90978"/>
                </a:lnTo>
                <a:lnTo>
                  <a:pt x="840979" y="81710"/>
                </a:lnTo>
                <a:lnTo>
                  <a:pt x="793407" y="71016"/>
                </a:lnTo>
                <a:lnTo>
                  <a:pt x="746168" y="59417"/>
                </a:lnTo>
                <a:lnTo>
                  <a:pt x="699039" y="47434"/>
                </a:lnTo>
                <a:lnTo>
                  <a:pt x="651796" y="35588"/>
                </a:lnTo>
                <a:lnTo>
                  <a:pt x="604214" y="24400"/>
                </a:lnTo>
                <a:lnTo>
                  <a:pt x="556071" y="14392"/>
                </a:lnTo>
                <a:lnTo>
                  <a:pt x="507140" y="6085"/>
                </a:lnTo>
                <a:lnTo>
                  <a:pt x="457200" y="0"/>
                </a:lnTo>
                <a:lnTo>
                  <a:pt x="384351" y="3548"/>
                </a:lnTo>
                <a:lnTo>
                  <a:pt x="335929" y="4261"/>
                </a:lnTo>
                <a:lnTo>
                  <a:pt x="276972" y="6152"/>
                </a:lnTo>
                <a:lnTo>
                  <a:pt x="209550" y="23622"/>
                </a:lnTo>
                <a:lnTo>
                  <a:pt x="139065" y="59721"/>
                </a:lnTo>
                <a:lnTo>
                  <a:pt x="98298" y="86106"/>
                </a:lnTo>
                <a:lnTo>
                  <a:pt x="86582" y="105441"/>
                </a:lnTo>
                <a:lnTo>
                  <a:pt x="80188" y="115145"/>
                </a:lnTo>
                <a:lnTo>
                  <a:pt x="73152" y="124206"/>
                </a:lnTo>
                <a:lnTo>
                  <a:pt x="64008" y="133016"/>
                </a:lnTo>
                <a:lnTo>
                  <a:pt x="54292" y="141541"/>
                </a:lnTo>
                <a:lnTo>
                  <a:pt x="44862" y="150352"/>
                </a:lnTo>
                <a:lnTo>
                  <a:pt x="36576" y="160020"/>
                </a:lnTo>
                <a:lnTo>
                  <a:pt x="24431" y="185225"/>
                </a:lnTo>
                <a:lnTo>
                  <a:pt x="15430" y="214788"/>
                </a:lnTo>
                <a:lnTo>
                  <a:pt x="7858" y="244780"/>
                </a:lnTo>
                <a:lnTo>
                  <a:pt x="0" y="271272"/>
                </a:lnTo>
                <a:lnTo>
                  <a:pt x="5501" y="321078"/>
                </a:lnTo>
                <a:lnTo>
                  <a:pt x="12374" y="369618"/>
                </a:lnTo>
                <a:lnTo>
                  <a:pt x="20574" y="417134"/>
                </a:lnTo>
                <a:lnTo>
                  <a:pt x="30053" y="463869"/>
                </a:lnTo>
                <a:lnTo>
                  <a:pt x="40767" y="510063"/>
                </a:lnTo>
                <a:lnTo>
                  <a:pt x="52669" y="555961"/>
                </a:lnTo>
                <a:lnTo>
                  <a:pt x="65714" y="601803"/>
                </a:lnTo>
                <a:lnTo>
                  <a:pt x="79857" y="647834"/>
                </a:lnTo>
                <a:lnTo>
                  <a:pt x="95051" y="694294"/>
                </a:lnTo>
                <a:lnTo>
                  <a:pt x="111252" y="741426"/>
                </a:lnTo>
                <a:lnTo>
                  <a:pt x="179165" y="788479"/>
                </a:lnTo>
                <a:lnTo>
                  <a:pt x="226016" y="806362"/>
                </a:lnTo>
                <a:lnTo>
                  <a:pt x="310931" y="828022"/>
                </a:lnTo>
                <a:lnTo>
                  <a:pt x="362718" y="839961"/>
                </a:lnTo>
                <a:lnTo>
                  <a:pt x="414468" y="851845"/>
                </a:lnTo>
                <a:lnTo>
                  <a:pt x="466209" y="863602"/>
                </a:lnTo>
                <a:lnTo>
                  <a:pt x="517969" y="875157"/>
                </a:lnTo>
                <a:lnTo>
                  <a:pt x="569774" y="886437"/>
                </a:lnTo>
                <a:lnTo>
                  <a:pt x="621653" y="897370"/>
                </a:lnTo>
                <a:lnTo>
                  <a:pt x="673632" y="907883"/>
                </a:lnTo>
                <a:lnTo>
                  <a:pt x="725739" y="917902"/>
                </a:lnTo>
                <a:lnTo>
                  <a:pt x="778002" y="927354"/>
                </a:lnTo>
                <a:lnTo>
                  <a:pt x="829296" y="923037"/>
                </a:lnTo>
                <a:lnTo>
                  <a:pt x="878815" y="917710"/>
                </a:lnTo>
                <a:lnTo>
                  <a:pt x="926987" y="911380"/>
                </a:lnTo>
                <a:lnTo>
                  <a:pt x="974236" y="904052"/>
                </a:lnTo>
                <a:lnTo>
                  <a:pt x="1020990" y="895734"/>
                </a:lnTo>
                <a:lnTo>
                  <a:pt x="1067674" y="886431"/>
                </a:lnTo>
                <a:lnTo>
                  <a:pt x="1114717" y="876150"/>
                </a:lnTo>
                <a:lnTo>
                  <a:pt x="1162543" y="864897"/>
                </a:lnTo>
                <a:lnTo>
                  <a:pt x="1211580" y="852678"/>
                </a:lnTo>
                <a:lnTo>
                  <a:pt x="1223807" y="846486"/>
                </a:lnTo>
                <a:lnTo>
                  <a:pt x="1236249" y="840295"/>
                </a:lnTo>
                <a:lnTo>
                  <a:pt x="1282707" y="812720"/>
                </a:lnTo>
                <a:lnTo>
                  <a:pt x="1325713" y="783478"/>
                </a:lnTo>
                <a:lnTo>
                  <a:pt x="1365218" y="734365"/>
                </a:lnTo>
                <a:lnTo>
                  <a:pt x="1379220" y="715803"/>
                </a:lnTo>
                <a:lnTo>
                  <a:pt x="1385792" y="700528"/>
                </a:lnTo>
                <a:lnTo>
                  <a:pt x="1395222" y="666750"/>
                </a:lnTo>
                <a:lnTo>
                  <a:pt x="1387813" y="618997"/>
                </a:lnTo>
                <a:lnTo>
                  <a:pt x="1381815" y="571190"/>
                </a:lnTo>
                <a:lnTo>
                  <a:pt x="1376710" y="523348"/>
                </a:lnTo>
                <a:lnTo>
                  <a:pt x="1371981" y="475488"/>
                </a:lnTo>
                <a:lnTo>
                  <a:pt x="1367108" y="427627"/>
                </a:lnTo>
                <a:lnTo>
                  <a:pt x="1361574" y="379785"/>
                </a:lnTo>
                <a:lnTo>
                  <a:pt x="1354862" y="331978"/>
                </a:lnTo>
                <a:lnTo>
                  <a:pt x="1346454" y="284226"/>
                </a:lnTo>
                <a:lnTo>
                  <a:pt x="1330547" y="218694"/>
                </a:lnTo>
                <a:lnTo>
                  <a:pt x="1296924" y="160020"/>
                </a:lnTo>
                <a:lnTo>
                  <a:pt x="1263431" y="137234"/>
                </a:lnTo>
                <a:lnTo>
                  <a:pt x="1215672" y="117432"/>
                </a:lnTo>
                <a:lnTo>
                  <a:pt x="1159573" y="100298"/>
                </a:lnTo>
                <a:lnTo>
                  <a:pt x="1101061" y="85513"/>
                </a:lnTo>
                <a:lnTo>
                  <a:pt x="1046063" y="72760"/>
                </a:lnTo>
                <a:lnTo>
                  <a:pt x="1000506" y="61722"/>
                </a:lnTo>
                <a:lnTo>
                  <a:pt x="970824" y="61429"/>
                </a:lnTo>
                <a:lnTo>
                  <a:pt x="920697" y="61209"/>
                </a:lnTo>
                <a:lnTo>
                  <a:pt x="861864" y="64794"/>
                </a:lnTo>
                <a:lnTo>
                  <a:pt x="806067" y="75913"/>
                </a:lnTo>
                <a:lnTo>
                  <a:pt x="765048" y="98298"/>
                </a:lnTo>
              </a:path>
            </a:pathLst>
          </a:custGeom>
          <a:ln w="38100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66800" y="3886200"/>
            <a:ext cx="2971800" cy="22098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52500">
              <a:lnSpc>
                <a:spcPts val="2110"/>
              </a:lnSpc>
            </a:pP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algn="r" marR="394335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solidFill>
                  <a:srgbClr val="33339A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095754" y="1008380"/>
            <a:ext cx="571817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>
                <a:solidFill>
                  <a:srgbClr val="006500"/>
                </a:solidFill>
              </a:rPr>
              <a:t>Interpreting the</a:t>
            </a:r>
            <a:r>
              <a:rPr dirty="0" sz="4400">
                <a:solidFill>
                  <a:srgbClr val="006500"/>
                </a:solidFill>
              </a:rPr>
              <a:t> </a:t>
            </a:r>
            <a:r>
              <a:rPr dirty="0" sz="4400" spc="-5">
                <a:solidFill>
                  <a:srgbClr val="006500"/>
                </a:solidFill>
              </a:rPr>
              <a:t>axioms</a:t>
            </a:r>
            <a:endParaRPr sz="4400"/>
          </a:p>
        </p:txBody>
      </p:sp>
      <p:sp>
        <p:nvSpPr>
          <p:cNvPr id="18" name="object 18"/>
          <p:cNvSpPr txBox="1"/>
          <p:nvPr/>
        </p:nvSpPr>
        <p:spPr>
          <a:xfrm>
            <a:off x="765301" y="1794469"/>
            <a:ext cx="4467225" cy="148717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0 &lt;= P(A) &lt;=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P(True) =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4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P(False) =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4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P(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dirty="0" sz="2000" spc="-5">
                <a:latin typeface="Arial"/>
                <a:cs typeface="Arial"/>
              </a:rPr>
              <a:t>or </a:t>
            </a:r>
            <a:r>
              <a:rPr dirty="0" sz="2000" spc="-5">
                <a:solidFill>
                  <a:srgbClr val="33339A"/>
                </a:solidFill>
                <a:latin typeface="Arial"/>
                <a:cs typeface="Arial"/>
              </a:rPr>
              <a:t>B</a:t>
            </a:r>
            <a:r>
              <a:rPr dirty="0" sz="2000" spc="-5">
                <a:latin typeface="Arial"/>
                <a:cs typeface="Arial"/>
              </a:rPr>
              <a:t>) = P(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) + P(</a:t>
            </a:r>
            <a:r>
              <a:rPr dirty="0" sz="2000" spc="-5">
                <a:solidFill>
                  <a:srgbClr val="33339A"/>
                </a:solidFill>
                <a:latin typeface="Arial"/>
                <a:cs typeface="Arial"/>
              </a:rPr>
              <a:t>B</a:t>
            </a:r>
            <a:r>
              <a:rPr dirty="0" sz="2000" spc="-5">
                <a:latin typeface="Arial"/>
                <a:cs typeface="Arial"/>
              </a:rPr>
              <a:t>) - P(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dirty="0" sz="2000" spc="-5">
                <a:latin typeface="Arial"/>
                <a:cs typeface="Arial"/>
              </a:rPr>
              <a:t>and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33339A"/>
                </a:solidFill>
                <a:latin typeface="Arial"/>
                <a:cs typeface="Arial"/>
              </a:rPr>
              <a:t>B</a:t>
            </a:r>
            <a:r>
              <a:rPr dirty="0" sz="2000" spc="-5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38593" y="4746497"/>
            <a:ext cx="187960" cy="400050"/>
          </a:xfrm>
          <a:custGeom>
            <a:avLst/>
            <a:gdLst/>
            <a:ahLst/>
            <a:cxnLst/>
            <a:rect l="l" t="t" r="r" b="b"/>
            <a:pathLst>
              <a:path w="187959" h="400050">
                <a:moveTo>
                  <a:pt x="0" y="0"/>
                </a:moveTo>
                <a:lnTo>
                  <a:pt x="0" y="400050"/>
                </a:lnTo>
                <a:lnTo>
                  <a:pt x="187451" y="400050"/>
                </a:lnTo>
                <a:lnTo>
                  <a:pt x="187451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513319" y="4642103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6789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979919" y="4642103"/>
            <a:ext cx="1219200" cy="685800"/>
          </a:xfrm>
          <a:custGeom>
            <a:avLst/>
            <a:gdLst/>
            <a:ahLst/>
            <a:cxnLst/>
            <a:rect l="l" t="t" r="r" b="b"/>
            <a:pathLst>
              <a:path w="1219200" h="685800">
                <a:moveTo>
                  <a:pt x="0" y="0"/>
                </a:moveTo>
                <a:lnTo>
                  <a:pt x="0" y="685800"/>
                </a:lnTo>
                <a:lnTo>
                  <a:pt x="1219200" y="6858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979919" y="4642103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0" y="0"/>
                </a:moveTo>
                <a:lnTo>
                  <a:pt x="0" y="685800"/>
                </a:lnTo>
                <a:lnTo>
                  <a:pt x="533400" y="6858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D80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979919" y="4642103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0" y="0"/>
                </a:moveTo>
                <a:lnTo>
                  <a:pt x="0" y="685800"/>
                </a:lnTo>
                <a:lnTo>
                  <a:pt x="533400" y="6858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810494" y="4294123"/>
            <a:ext cx="18224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33339A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745479" y="4151376"/>
            <a:ext cx="2468245" cy="1743075"/>
          </a:xfrm>
          <a:custGeom>
            <a:avLst/>
            <a:gdLst/>
            <a:ahLst/>
            <a:cxnLst/>
            <a:rect l="l" t="t" r="r" b="b"/>
            <a:pathLst>
              <a:path w="2468245" h="1743075">
                <a:moveTo>
                  <a:pt x="38100" y="1420368"/>
                </a:moveTo>
                <a:lnTo>
                  <a:pt x="34897" y="1395686"/>
                </a:lnTo>
                <a:lnTo>
                  <a:pt x="32480" y="1370933"/>
                </a:lnTo>
                <a:lnTo>
                  <a:pt x="29634" y="1346323"/>
                </a:lnTo>
                <a:lnTo>
                  <a:pt x="18645" y="1300031"/>
                </a:lnTo>
                <a:lnTo>
                  <a:pt x="3071" y="1256811"/>
                </a:lnTo>
                <a:lnTo>
                  <a:pt x="0" y="1248918"/>
                </a:lnTo>
                <a:lnTo>
                  <a:pt x="3470" y="1179969"/>
                </a:lnTo>
                <a:lnTo>
                  <a:pt x="6486" y="1124949"/>
                </a:lnTo>
                <a:lnTo>
                  <a:pt x="9717" y="1079407"/>
                </a:lnTo>
                <a:lnTo>
                  <a:pt x="13827" y="1038890"/>
                </a:lnTo>
                <a:lnTo>
                  <a:pt x="19483" y="998946"/>
                </a:lnTo>
                <a:lnTo>
                  <a:pt x="27352" y="955123"/>
                </a:lnTo>
                <a:lnTo>
                  <a:pt x="38099" y="902970"/>
                </a:lnTo>
                <a:lnTo>
                  <a:pt x="40988" y="854263"/>
                </a:lnTo>
                <a:lnTo>
                  <a:pt x="43420" y="805067"/>
                </a:lnTo>
                <a:lnTo>
                  <a:pt x="45475" y="755466"/>
                </a:lnTo>
                <a:lnTo>
                  <a:pt x="47232" y="705540"/>
                </a:lnTo>
                <a:lnTo>
                  <a:pt x="48770" y="655373"/>
                </a:lnTo>
                <a:lnTo>
                  <a:pt x="50168" y="605048"/>
                </a:lnTo>
                <a:lnTo>
                  <a:pt x="51506" y="554647"/>
                </a:lnTo>
                <a:lnTo>
                  <a:pt x="52863" y="504253"/>
                </a:lnTo>
                <a:lnTo>
                  <a:pt x="54319" y="453948"/>
                </a:lnTo>
                <a:lnTo>
                  <a:pt x="55951" y="403815"/>
                </a:lnTo>
                <a:lnTo>
                  <a:pt x="57841" y="353936"/>
                </a:lnTo>
                <a:lnTo>
                  <a:pt x="60067" y="304395"/>
                </a:lnTo>
                <a:lnTo>
                  <a:pt x="62707" y="255273"/>
                </a:lnTo>
                <a:lnTo>
                  <a:pt x="65843" y="206653"/>
                </a:lnTo>
                <a:lnTo>
                  <a:pt x="69552" y="158619"/>
                </a:lnTo>
                <a:lnTo>
                  <a:pt x="73913" y="111252"/>
                </a:lnTo>
                <a:lnTo>
                  <a:pt x="107727" y="90201"/>
                </a:lnTo>
                <a:lnTo>
                  <a:pt x="135528" y="89284"/>
                </a:lnTo>
                <a:lnTo>
                  <a:pt x="161543" y="86868"/>
                </a:lnTo>
                <a:lnTo>
                  <a:pt x="198572" y="80260"/>
                </a:lnTo>
                <a:lnTo>
                  <a:pt x="235457" y="74009"/>
                </a:lnTo>
                <a:lnTo>
                  <a:pt x="272343" y="67901"/>
                </a:lnTo>
                <a:lnTo>
                  <a:pt x="309371" y="61722"/>
                </a:lnTo>
                <a:lnTo>
                  <a:pt x="359382" y="53880"/>
                </a:lnTo>
                <a:lnTo>
                  <a:pt x="409478" y="47226"/>
                </a:lnTo>
                <a:lnTo>
                  <a:pt x="459650" y="41595"/>
                </a:lnTo>
                <a:lnTo>
                  <a:pt x="509891" y="36822"/>
                </a:lnTo>
                <a:lnTo>
                  <a:pt x="560191" y="32742"/>
                </a:lnTo>
                <a:lnTo>
                  <a:pt x="610544" y="29191"/>
                </a:lnTo>
                <a:lnTo>
                  <a:pt x="660939" y="26003"/>
                </a:lnTo>
                <a:lnTo>
                  <a:pt x="711370" y="23013"/>
                </a:lnTo>
                <a:lnTo>
                  <a:pt x="761827" y="20056"/>
                </a:lnTo>
                <a:lnTo>
                  <a:pt x="812303" y="16968"/>
                </a:lnTo>
                <a:lnTo>
                  <a:pt x="862788" y="13583"/>
                </a:lnTo>
                <a:lnTo>
                  <a:pt x="913275" y="9737"/>
                </a:lnTo>
                <a:lnTo>
                  <a:pt x="963756" y="5264"/>
                </a:lnTo>
                <a:lnTo>
                  <a:pt x="1014222" y="0"/>
                </a:lnTo>
                <a:lnTo>
                  <a:pt x="1064661" y="2754"/>
                </a:lnTo>
                <a:lnTo>
                  <a:pt x="1114770" y="6409"/>
                </a:lnTo>
                <a:lnTo>
                  <a:pt x="1164593" y="10906"/>
                </a:lnTo>
                <a:lnTo>
                  <a:pt x="1214172" y="16190"/>
                </a:lnTo>
                <a:lnTo>
                  <a:pt x="1263552" y="22204"/>
                </a:lnTo>
                <a:lnTo>
                  <a:pt x="1312774" y="28891"/>
                </a:lnTo>
                <a:lnTo>
                  <a:pt x="1361884" y="36195"/>
                </a:lnTo>
                <a:lnTo>
                  <a:pt x="1410924" y="44058"/>
                </a:lnTo>
                <a:lnTo>
                  <a:pt x="1459937" y="52424"/>
                </a:lnTo>
                <a:lnTo>
                  <a:pt x="1508966" y="61237"/>
                </a:lnTo>
                <a:lnTo>
                  <a:pt x="1558056" y="70440"/>
                </a:lnTo>
                <a:lnTo>
                  <a:pt x="1607249" y="79976"/>
                </a:lnTo>
                <a:lnTo>
                  <a:pt x="1656588" y="89789"/>
                </a:lnTo>
                <a:lnTo>
                  <a:pt x="1706118" y="99822"/>
                </a:lnTo>
                <a:lnTo>
                  <a:pt x="1716655" y="132635"/>
                </a:lnTo>
                <a:lnTo>
                  <a:pt x="1728692" y="169164"/>
                </a:lnTo>
                <a:lnTo>
                  <a:pt x="1738586" y="198834"/>
                </a:lnTo>
                <a:lnTo>
                  <a:pt x="1742694" y="211074"/>
                </a:lnTo>
                <a:lnTo>
                  <a:pt x="1745444" y="245423"/>
                </a:lnTo>
                <a:lnTo>
                  <a:pt x="1748694" y="284130"/>
                </a:lnTo>
                <a:lnTo>
                  <a:pt x="1755231" y="323266"/>
                </a:lnTo>
                <a:lnTo>
                  <a:pt x="1792940" y="395624"/>
                </a:lnTo>
                <a:lnTo>
                  <a:pt x="1826155" y="424432"/>
                </a:lnTo>
                <a:lnTo>
                  <a:pt x="1866074" y="446204"/>
                </a:lnTo>
                <a:lnTo>
                  <a:pt x="1911290" y="461819"/>
                </a:lnTo>
                <a:lnTo>
                  <a:pt x="1960393" y="472154"/>
                </a:lnTo>
                <a:lnTo>
                  <a:pt x="2011974" y="478088"/>
                </a:lnTo>
                <a:lnTo>
                  <a:pt x="2064625" y="480498"/>
                </a:lnTo>
                <a:lnTo>
                  <a:pt x="2116937" y="480264"/>
                </a:lnTo>
                <a:lnTo>
                  <a:pt x="2167501" y="478263"/>
                </a:lnTo>
                <a:lnTo>
                  <a:pt x="2214908" y="475373"/>
                </a:lnTo>
                <a:lnTo>
                  <a:pt x="2257750" y="472472"/>
                </a:lnTo>
                <a:lnTo>
                  <a:pt x="2294616" y="470440"/>
                </a:lnTo>
                <a:lnTo>
                  <a:pt x="2324100" y="470154"/>
                </a:lnTo>
                <a:lnTo>
                  <a:pt x="2354961" y="478536"/>
                </a:lnTo>
                <a:lnTo>
                  <a:pt x="2385822" y="487489"/>
                </a:lnTo>
                <a:lnTo>
                  <a:pt x="2416683" y="496728"/>
                </a:lnTo>
                <a:lnTo>
                  <a:pt x="2447544" y="505968"/>
                </a:lnTo>
                <a:lnTo>
                  <a:pt x="2462019" y="547247"/>
                </a:lnTo>
                <a:lnTo>
                  <a:pt x="2467804" y="602562"/>
                </a:lnTo>
                <a:lnTo>
                  <a:pt x="2467218" y="665141"/>
                </a:lnTo>
                <a:lnTo>
                  <a:pt x="2462579" y="728214"/>
                </a:lnTo>
                <a:lnTo>
                  <a:pt x="2456208" y="785008"/>
                </a:lnTo>
                <a:lnTo>
                  <a:pt x="2450423" y="828753"/>
                </a:lnTo>
                <a:lnTo>
                  <a:pt x="2447544" y="852678"/>
                </a:lnTo>
                <a:lnTo>
                  <a:pt x="2444416" y="914119"/>
                </a:lnTo>
                <a:lnTo>
                  <a:pt x="2442642" y="949006"/>
                </a:lnTo>
                <a:lnTo>
                  <a:pt x="2439917" y="970471"/>
                </a:lnTo>
                <a:lnTo>
                  <a:pt x="2433937" y="991642"/>
                </a:lnTo>
                <a:lnTo>
                  <a:pt x="2422398" y="1025652"/>
                </a:lnTo>
                <a:lnTo>
                  <a:pt x="2417671" y="1073110"/>
                </a:lnTo>
                <a:lnTo>
                  <a:pt x="2412015" y="1111567"/>
                </a:lnTo>
                <a:lnTo>
                  <a:pt x="2395930" y="1141166"/>
                </a:lnTo>
                <a:lnTo>
                  <a:pt x="2359914" y="1162050"/>
                </a:lnTo>
                <a:lnTo>
                  <a:pt x="2323301" y="1184299"/>
                </a:lnTo>
                <a:lnTo>
                  <a:pt x="2281485" y="1204550"/>
                </a:lnTo>
                <a:lnTo>
                  <a:pt x="2235496" y="1222880"/>
                </a:lnTo>
                <a:lnTo>
                  <a:pt x="2186363" y="1239369"/>
                </a:lnTo>
                <a:lnTo>
                  <a:pt x="2135118" y="1254096"/>
                </a:lnTo>
                <a:lnTo>
                  <a:pt x="2082791" y="1267140"/>
                </a:lnTo>
                <a:lnTo>
                  <a:pt x="2030412" y="1278580"/>
                </a:lnTo>
                <a:lnTo>
                  <a:pt x="1979012" y="1288495"/>
                </a:lnTo>
                <a:lnTo>
                  <a:pt x="1929622" y="1296963"/>
                </a:lnTo>
                <a:lnTo>
                  <a:pt x="1883271" y="1304064"/>
                </a:lnTo>
                <a:lnTo>
                  <a:pt x="1840992" y="1309878"/>
                </a:lnTo>
                <a:lnTo>
                  <a:pt x="1805868" y="1345620"/>
                </a:lnTo>
                <a:lnTo>
                  <a:pt x="1800034" y="1382077"/>
                </a:lnTo>
                <a:lnTo>
                  <a:pt x="1811631" y="1422820"/>
                </a:lnTo>
                <a:lnTo>
                  <a:pt x="1828800" y="1471422"/>
                </a:lnTo>
                <a:lnTo>
                  <a:pt x="1819656" y="1502199"/>
                </a:lnTo>
                <a:lnTo>
                  <a:pt x="1814512" y="1518761"/>
                </a:lnTo>
                <a:lnTo>
                  <a:pt x="1807368" y="1539466"/>
                </a:lnTo>
                <a:lnTo>
                  <a:pt x="1792224" y="1582674"/>
                </a:lnTo>
                <a:lnTo>
                  <a:pt x="1789771" y="1593211"/>
                </a:lnTo>
                <a:lnTo>
                  <a:pt x="1733415" y="1634762"/>
                </a:lnTo>
                <a:lnTo>
                  <a:pt x="1687299" y="1649717"/>
                </a:lnTo>
                <a:lnTo>
                  <a:pt x="1640937" y="1664060"/>
                </a:lnTo>
                <a:lnTo>
                  <a:pt x="1594341" y="1677735"/>
                </a:lnTo>
                <a:lnTo>
                  <a:pt x="1547526" y="1690687"/>
                </a:lnTo>
                <a:lnTo>
                  <a:pt x="1500506" y="1702862"/>
                </a:lnTo>
                <a:lnTo>
                  <a:pt x="1453293" y="1714205"/>
                </a:lnTo>
                <a:lnTo>
                  <a:pt x="1405902" y="1724662"/>
                </a:lnTo>
                <a:lnTo>
                  <a:pt x="1358346" y="1734176"/>
                </a:lnTo>
                <a:lnTo>
                  <a:pt x="1310640" y="1742694"/>
                </a:lnTo>
                <a:lnTo>
                  <a:pt x="1260652" y="1738445"/>
                </a:lnTo>
                <a:lnTo>
                  <a:pt x="1210898" y="1733839"/>
                </a:lnTo>
                <a:lnTo>
                  <a:pt x="1161340" y="1728949"/>
                </a:lnTo>
                <a:lnTo>
                  <a:pt x="1111940" y="1723852"/>
                </a:lnTo>
                <a:lnTo>
                  <a:pt x="1062660" y="1718621"/>
                </a:lnTo>
                <a:lnTo>
                  <a:pt x="1013464" y="1713332"/>
                </a:lnTo>
                <a:lnTo>
                  <a:pt x="964313" y="1708060"/>
                </a:lnTo>
                <a:lnTo>
                  <a:pt x="915171" y="1702879"/>
                </a:lnTo>
                <a:lnTo>
                  <a:pt x="865999" y="1697865"/>
                </a:lnTo>
                <a:lnTo>
                  <a:pt x="816762" y="1693092"/>
                </a:lnTo>
                <a:lnTo>
                  <a:pt x="767420" y="1688636"/>
                </a:lnTo>
                <a:lnTo>
                  <a:pt x="717936" y="1684571"/>
                </a:lnTo>
                <a:lnTo>
                  <a:pt x="668274" y="1680972"/>
                </a:lnTo>
                <a:lnTo>
                  <a:pt x="619765" y="1670046"/>
                </a:lnTo>
                <a:lnTo>
                  <a:pt x="570021" y="1661202"/>
                </a:lnTo>
                <a:lnTo>
                  <a:pt x="519314" y="1654178"/>
                </a:lnTo>
                <a:lnTo>
                  <a:pt x="467921" y="1648714"/>
                </a:lnTo>
                <a:lnTo>
                  <a:pt x="416115" y="1644549"/>
                </a:lnTo>
                <a:lnTo>
                  <a:pt x="364172" y="1641421"/>
                </a:lnTo>
                <a:lnTo>
                  <a:pt x="312366" y="1639069"/>
                </a:lnTo>
                <a:lnTo>
                  <a:pt x="260973" y="1637232"/>
                </a:lnTo>
                <a:lnTo>
                  <a:pt x="210266" y="1635650"/>
                </a:lnTo>
                <a:lnTo>
                  <a:pt x="160522" y="1634061"/>
                </a:lnTo>
                <a:lnTo>
                  <a:pt x="112014" y="1632204"/>
                </a:lnTo>
                <a:lnTo>
                  <a:pt x="101941" y="1595639"/>
                </a:lnTo>
                <a:lnTo>
                  <a:pt x="94297" y="1568291"/>
                </a:lnTo>
                <a:lnTo>
                  <a:pt x="80081" y="1545085"/>
                </a:lnTo>
                <a:lnTo>
                  <a:pt x="50292" y="1520952"/>
                </a:lnTo>
                <a:lnTo>
                  <a:pt x="40350" y="1491626"/>
                </a:lnTo>
                <a:lnTo>
                  <a:pt x="37052" y="1477232"/>
                </a:lnTo>
                <a:lnTo>
                  <a:pt x="37326" y="1459551"/>
                </a:lnTo>
                <a:lnTo>
                  <a:pt x="38100" y="1420368"/>
                </a:lnTo>
                <a:close/>
              </a:path>
            </a:pathLst>
          </a:custGeom>
          <a:ln w="57150">
            <a:solidFill>
              <a:srgbClr val="048C0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894576" y="4646676"/>
            <a:ext cx="692150" cy="767715"/>
          </a:xfrm>
          <a:custGeom>
            <a:avLst/>
            <a:gdLst/>
            <a:ahLst/>
            <a:cxnLst/>
            <a:rect l="l" t="t" r="r" b="b"/>
            <a:pathLst>
              <a:path w="692150" h="767714">
                <a:moveTo>
                  <a:pt x="185927" y="0"/>
                </a:moveTo>
                <a:lnTo>
                  <a:pt x="148149" y="7108"/>
                </a:lnTo>
                <a:lnTo>
                  <a:pt x="74592" y="24753"/>
                </a:lnTo>
                <a:lnTo>
                  <a:pt x="38099" y="36576"/>
                </a:lnTo>
                <a:lnTo>
                  <a:pt x="32949" y="88490"/>
                </a:lnTo>
                <a:lnTo>
                  <a:pt x="27375" y="139982"/>
                </a:lnTo>
                <a:lnTo>
                  <a:pt x="21335" y="191261"/>
                </a:lnTo>
                <a:lnTo>
                  <a:pt x="14788" y="242541"/>
                </a:lnTo>
                <a:lnTo>
                  <a:pt x="7690" y="294033"/>
                </a:lnTo>
                <a:lnTo>
                  <a:pt x="0" y="345948"/>
                </a:lnTo>
                <a:lnTo>
                  <a:pt x="3202" y="401716"/>
                </a:lnTo>
                <a:lnTo>
                  <a:pt x="6191" y="457200"/>
                </a:lnTo>
                <a:lnTo>
                  <a:pt x="9322" y="512683"/>
                </a:lnTo>
                <a:lnTo>
                  <a:pt x="12953" y="568452"/>
                </a:lnTo>
                <a:lnTo>
                  <a:pt x="14108" y="605361"/>
                </a:lnTo>
                <a:lnTo>
                  <a:pt x="17561" y="679465"/>
                </a:lnTo>
                <a:lnTo>
                  <a:pt x="36921" y="727579"/>
                </a:lnTo>
                <a:lnTo>
                  <a:pt x="83331" y="749700"/>
                </a:lnTo>
                <a:lnTo>
                  <a:pt x="149256" y="756390"/>
                </a:lnTo>
                <a:lnTo>
                  <a:pt x="198691" y="758511"/>
                </a:lnTo>
                <a:lnTo>
                  <a:pt x="248126" y="760114"/>
                </a:lnTo>
                <a:lnTo>
                  <a:pt x="297560" y="761333"/>
                </a:lnTo>
                <a:lnTo>
                  <a:pt x="346995" y="762302"/>
                </a:lnTo>
                <a:lnTo>
                  <a:pt x="396430" y="763154"/>
                </a:lnTo>
                <a:lnTo>
                  <a:pt x="445865" y="764025"/>
                </a:lnTo>
                <a:lnTo>
                  <a:pt x="495299" y="765048"/>
                </a:lnTo>
                <a:lnTo>
                  <a:pt x="532864" y="765405"/>
                </a:lnTo>
                <a:lnTo>
                  <a:pt x="571214" y="767333"/>
                </a:lnTo>
                <a:lnTo>
                  <a:pt x="608564" y="765262"/>
                </a:lnTo>
                <a:lnTo>
                  <a:pt x="643127" y="753618"/>
                </a:lnTo>
                <a:lnTo>
                  <a:pt x="653712" y="741104"/>
                </a:lnTo>
                <a:lnTo>
                  <a:pt x="655796" y="722090"/>
                </a:lnTo>
                <a:lnTo>
                  <a:pt x="654593" y="700361"/>
                </a:lnTo>
                <a:lnTo>
                  <a:pt x="655319" y="679704"/>
                </a:lnTo>
                <a:lnTo>
                  <a:pt x="662963" y="641687"/>
                </a:lnTo>
                <a:lnTo>
                  <a:pt x="671321" y="604170"/>
                </a:lnTo>
                <a:lnTo>
                  <a:pt x="680823" y="567082"/>
                </a:lnTo>
                <a:lnTo>
                  <a:pt x="691895" y="530352"/>
                </a:lnTo>
                <a:lnTo>
                  <a:pt x="688919" y="487251"/>
                </a:lnTo>
                <a:lnTo>
                  <a:pt x="686371" y="443865"/>
                </a:lnTo>
                <a:lnTo>
                  <a:pt x="683537" y="400478"/>
                </a:lnTo>
                <a:lnTo>
                  <a:pt x="679703" y="357377"/>
                </a:lnTo>
                <a:lnTo>
                  <a:pt x="675469" y="317075"/>
                </a:lnTo>
                <a:lnTo>
                  <a:pt x="669817" y="271799"/>
                </a:lnTo>
                <a:lnTo>
                  <a:pt x="661895" y="223745"/>
                </a:lnTo>
                <a:lnTo>
                  <a:pt x="650850" y="175108"/>
                </a:lnTo>
                <a:lnTo>
                  <a:pt x="635828" y="128082"/>
                </a:lnTo>
                <a:lnTo>
                  <a:pt x="615978" y="84864"/>
                </a:lnTo>
                <a:lnTo>
                  <a:pt x="590445" y="47647"/>
                </a:lnTo>
                <a:lnTo>
                  <a:pt x="558377" y="18627"/>
                </a:lnTo>
                <a:lnTo>
                  <a:pt x="518921" y="0"/>
                </a:lnTo>
                <a:lnTo>
                  <a:pt x="471304" y="4032"/>
                </a:lnTo>
                <a:lnTo>
                  <a:pt x="423728" y="8635"/>
                </a:lnTo>
                <a:lnTo>
                  <a:pt x="376237" y="14001"/>
                </a:lnTo>
                <a:lnTo>
                  <a:pt x="328873" y="20319"/>
                </a:lnTo>
                <a:lnTo>
                  <a:pt x="281678" y="27781"/>
                </a:lnTo>
                <a:lnTo>
                  <a:pt x="234695" y="36575"/>
                </a:lnTo>
                <a:lnTo>
                  <a:pt x="210869" y="32702"/>
                </a:lnTo>
                <a:lnTo>
                  <a:pt x="180735" y="28956"/>
                </a:lnTo>
                <a:lnTo>
                  <a:pt x="153733" y="24574"/>
                </a:lnTo>
                <a:lnTo>
                  <a:pt x="139304" y="18796"/>
                </a:lnTo>
                <a:lnTo>
                  <a:pt x="146889" y="10858"/>
                </a:lnTo>
                <a:lnTo>
                  <a:pt x="185927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867400" y="3836923"/>
            <a:ext cx="1254760" cy="863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969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48D0A"/>
                </a:solidFill>
                <a:latin typeface="Arial"/>
                <a:cs typeface="Arial"/>
              </a:rPr>
              <a:t>P(A or</a:t>
            </a:r>
            <a:r>
              <a:rPr dirty="0" sz="2000" spc="-35">
                <a:solidFill>
                  <a:srgbClr val="048D0A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48D0A"/>
                </a:solidFill>
                <a:latin typeface="Arial"/>
                <a:cs typeface="Arial"/>
              </a:rPr>
              <a:t>B)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dirty="0" sz="2000" spc="-5">
                <a:latin typeface="Arial"/>
                <a:cs typeface="Arial"/>
              </a:rPr>
              <a:t>P(A and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B)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21</a:t>
            </a:fld>
          </a:p>
        </p:txBody>
      </p:sp>
      <p:sp>
        <p:nvSpPr>
          <p:cNvPr id="28" name="object 28"/>
          <p:cNvSpPr txBox="1"/>
          <p:nvPr/>
        </p:nvSpPr>
        <p:spPr>
          <a:xfrm>
            <a:off x="1084579" y="6282173"/>
            <a:ext cx="356806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Simple addition and</a:t>
            </a:r>
            <a:r>
              <a:rPr dirty="0" sz="2000" spc="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subtraction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21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3961" y="337820"/>
            <a:ext cx="6957695" cy="13665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066289" marR="5080" indent="-2054225">
              <a:lnSpc>
                <a:spcPct val="100000"/>
              </a:lnSpc>
              <a:spcBef>
                <a:spcPts val="95"/>
              </a:spcBef>
            </a:pPr>
            <a:r>
              <a:rPr dirty="0" sz="4400" spc="-5">
                <a:solidFill>
                  <a:srgbClr val="006500"/>
                </a:solidFill>
              </a:rPr>
              <a:t>These Axioms are Not to be  Trifled</a:t>
            </a:r>
            <a:r>
              <a:rPr dirty="0" sz="4400">
                <a:solidFill>
                  <a:srgbClr val="006500"/>
                </a:solidFill>
              </a:rPr>
              <a:t> </a:t>
            </a:r>
            <a:r>
              <a:rPr dirty="0" sz="4400" spc="-5">
                <a:solidFill>
                  <a:srgbClr val="006500"/>
                </a:solidFill>
              </a:rPr>
              <a:t>With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5301" y="1851151"/>
            <a:ext cx="8274684" cy="50679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84835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There have been </a:t>
            </a:r>
            <a:r>
              <a:rPr dirty="0" sz="3200" spc="-10">
                <a:latin typeface="Arial"/>
                <a:cs typeface="Arial"/>
              </a:rPr>
              <a:t>attempts </a:t>
            </a:r>
            <a:r>
              <a:rPr dirty="0" sz="3200" spc="-5">
                <a:latin typeface="Arial"/>
                <a:cs typeface="Arial"/>
              </a:rPr>
              <a:t>to do </a:t>
            </a:r>
            <a:r>
              <a:rPr dirty="0" sz="3200" spc="-10">
                <a:latin typeface="Arial"/>
                <a:cs typeface="Arial"/>
              </a:rPr>
              <a:t>different  methodologies </a:t>
            </a:r>
            <a:r>
              <a:rPr dirty="0" sz="3200" spc="-5">
                <a:latin typeface="Arial"/>
                <a:cs typeface="Arial"/>
              </a:rPr>
              <a:t>for</a:t>
            </a:r>
            <a:r>
              <a:rPr dirty="0" sz="320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uncertainty</a:t>
            </a:r>
            <a:endParaRPr sz="3200">
              <a:latin typeface="Arial"/>
              <a:cs typeface="Arial"/>
            </a:endParaRPr>
          </a:p>
          <a:p>
            <a:pPr lvl="1" marL="1155065" indent="-228600">
              <a:lnSpc>
                <a:spcPct val="100000"/>
              </a:lnSpc>
              <a:spcBef>
                <a:spcPts val="585"/>
              </a:spcBef>
              <a:buChar char="•"/>
              <a:tabLst>
                <a:tab pos="1155700" algn="l"/>
              </a:tabLst>
            </a:pPr>
            <a:r>
              <a:rPr dirty="0" sz="2400" spc="-5">
                <a:latin typeface="Arial"/>
                <a:cs typeface="Arial"/>
              </a:rPr>
              <a:t>Fuzzy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Logic</a:t>
            </a:r>
            <a:endParaRPr sz="2400">
              <a:latin typeface="Arial"/>
              <a:cs typeface="Arial"/>
            </a:endParaRPr>
          </a:p>
          <a:p>
            <a:pPr lvl="1" marL="1155065" indent="-228600">
              <a:lnSpc>
                <a:spcPct val="100000"/>
              </a:lnSpc>
              <a:spcBef>
                <a:spcPts val="570"/>
              </a:spcBef>
              <a:buChar char="•"/>
              <a:tabLst>
                <a:tab pos="1155700" algn="l"/>
              </a:tabLst>
            </a:pPr>
            <a:r>
              <a:rPr dirty="0" sz="2400" spc="-5">
                <a:latin typeface="Arial"/>
                <a:cs typeface="Arial"/>
              </a:rPr>
              <a:t>Three-valued </a:t>
            </a:r>
            <a:r>
              <a:rPr dirty="0" sz="2400">
                <a:latin typeface="Arial"/>
                <a:cs typeface="Arial"/>
              </a:rPr>
              <a:t>logic</a:t>
            </a:r>
            <a:endParaRPr sz="2400">
              <a:latin typeface="Arial"/>
              <a:cs typeface="Arial"/>
            </a:endParaRPr>
          </a:p>
          <a:p>
            <a:pPr lvl="1" marL="1155065" indent="-228600">
              <a:lnSpc>
                <a:spcPct val="100000"/>
              </a:lnSpc>
              <a:spcBef>
                <a:spcPts val="570"/>
              </a:spcBef>
              <a:buChar char="•"/>
              <a:tabLst>
                <a:tab pos="1155700" algn="l"/>
              </a:tabLst>
            </a:pPr>
            <a:r>
              <a:rPr dirty="0" sz="2400" spc="-5">
                <a:latin typeface="Arial"/>
                <a:cs typeface="Arial"/>
              </a:rPr>
              <a:t>Dempster-Shafer</a:t>
            </a:r>
            <a:endParaRPr sz="2400">
              <a:latin typeface="Arial"/>
              <a:cs typeface="Arial"/>
            </a:endParaRPr>
          </a:p>
          <a:p>
            <a:pPr lvl="1" marL="1155065" indent="-228600">
              <a:lnSpc>
                <a:spcPct val="100000"/>
              </a:lnSpc>
              <a:spcBef>
                <a:spcPts val="570"/>
              </a:spcBef>
              <a:buChar char="•"/>
              <a:tabLst>
                <a:tab pos="1155700" algn="l"/>
              </a:tabLst>
            </a:pPr>
            <a:r>
              <a:rPr dirty="0" sz="2400">
                <a:latin typeface="Arial"/>
                <a:cs typeface="Arial"/>
              </a:rPr>
              <a:t>Non-monotonic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reasoning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355600" marR="582295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But the </a:t>
            </a:r>
            <a:r>
              <a:rPr dirty="0" sz="3200" spc="-10">
                <a:latin typeface="Arial"/>
                <a:cs typeface="Arial"/>
              </a:rPr>
              <a:t>axioms </a:t>
            </a:r>
            <a:r>
              <a:rPr dirty="0" sz="3200" spc="-5">
                <a:latin typeface="Arial"/>
                <a:cs typeface="Arial"/>
              </a:rPr>
              <a:t>of </a:t>
            </a:r>
            <a:r>
              <a:rPr dirty="0" sz="3200" spc="-10">
                <a:latin typeface="Arial"/>
                <a:cs typeface="Arial"/>
              </a:rPr>
              <a:t>probability </a:t>
            </a:r>
            <a:r>
              <a:rPr dirty="0" sz="3200" spc="-5">
                <a:latin typeface="Arial"/>
                <a:cs typeface="Arial"/>
              </a:rPr>
              <a:t>are the </a:t>
            </a:r>
            <a:r>
              <a:rPr dirty="0" sz="3200" spc="-10">
                <a:latin typeface="Arial"/>
                <a:cs typeface="Arial"/>
              </a:rPr>
              <a:t>only  system </a:t>
            </a:r>
            <a:r>
              <a:rPr dirty="0" sz="3200" spc="-5">
                <a:latin typeface="Arial"/>
                <a:cs typeface="Arial"/>
              </a:rPr>
              <a:t>with this </a:t>
            </a:r>
            <a:r>
              <a:rPr dirty="0" sz="3200" spc="-10">
                <a:latin typeface="Arial"/>
                <a:cs typeface="Arial"/>
              </a:rPr>
              <a:t>property:</a:t>
            </a:r>
            <a:endParaRPr sz="3200">
              <a:latin typeface="Arial"/>
              <a:cs typeface="Arial"/>
            </a:endParaRPr>
          </a:p>
          <a:p>
            <a:pPr marL="355600" marR="5080" indent="-635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Arial"/>
                <a:cs typeface="Arial"/>
              </a:rPr>
              <a:t>If you </a:t>
            </a:r>
            <a:r>
              <a:rPr dirty="0" sz="2400" spc="-5">
                <a:latin typeface="Arial"/>
                <a:cs typeface="Arial"/>
              </a:rPr>
              <a:t>gamble using </a:t>
            </a:r>
            <a:r>
              <a:rPr dirty="0" sz="2400">
                <a:latin typeface="Arial"/>
                <a:cs typeface="Arial"/>
              </a:rPr>
              <a:t>them you can’t </a:t>
            </a:r>
            <a:r>
              <a:rPr dirty="0" sz="2400" spc="-5">
                <a:latin typeface="Arial"/>
                <a:cs typeface="Arial"/>
              </a:rPr>
              <a:t>be unfairly exploited by  an opponent using </a:t>
            </a:r>
            <a:r>
              <a:rPr dirty="0" sz="2400">
                <a:latin typeface="Arial"/>
                <a:cs typeface="Arial"/>
              </a:rPr>
              <a:t>some </a:t>
            </a:r>
            <a:r>
              <a:rPr dirty="0" sz="2400" spc="-5">
                <a:latin typeface="Arial"/>
                <a:cs typeface="Arial"/>
              </a:rPr>
              <a:t>other </a:t>
            </a:r>
            <a:r>
              <a:rPr dirty="0" sz="2400">
                <a:latin typeface="Arial"/>
                <a:cs typeface="Arial"/>
              </a:rPr>
              <a:t>system [di Finetti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1931]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408" y="1008380"/>
            <a:ext cx="667829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>
                <a:solidFill>
                  <a:srgbClr val="006500"/>
                </a:solidFill>
              </a:rPr>
              <a:t>Another important</a:t>
            </a:r>
            <a:r>
              <a:rPr dirty="0" sz="4400">
                <a:solidFill>
                  <a:srgbClr val="006500"/>
                </a:solidFill>
              </a:rPr>
              <a:t> </a:t>
            </a:r>
            <a:r>
              <a:rPr dirty="0" sz="4400" spc="-5">
                <a:solidFill>
                  <a:srgbClr val="006500"/>
                </a:solidFill>
              </a:rPr>
              <a:t>theorem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5301" y="1780286"/>
            <a:ext cx="6534150" cy="1926589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42265" marR="607695" indent="-342265">
              <a:lnSpc>
                <a:spcPct val="100000"/>
              </a:lnSpc>
              <a:spcBef>
                <a:spcPts val="670"/>
              </a:spcBef>
              <a:buChar char="•"/>
              <a:tabLst>
                <a:tab pos="3422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0 </a:t>
            </a:r>
            <a:r>
              <a:rPr dirty="0" sz="2400" spc="-5">
                <a:latin typeface="Arial"/>
                <a:cs typeface="Arial"/>
              </a:rPr>
              <a:t>&lt;= P(A) &lt;= 1, P(True) </a:t>
            </a:r>
            <a:r>
              <a:rPr dirty="0" sz="2400">
                <a:latin typeface="Arial"/>
                <a:cs typeface="Arial"/>
              </a:rPr>
              <a:t>= </a:t>
            </a:r>
            <a:r>
              <a:rPr dirty="0" sz="2400" spc="-5">
                <a:latin typeface="Arial"/>
                <a:cs typeface="Arial"/>
              </a:rPr>
              <a:t>1, P(False) </a:t>
            </a:r>
            <a:r>
              <a:rPr dirty="0" sz="2400">
                <a:latin typeface="Arial"/>
                <a:cs typeface="Arial"/>
              </a:rPr>
              <a:t>=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P(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dirty="0" sz="2400" spc="-5">
                <a:latin typeface="Arial"/>
                <a:cs typeface="Arial"/>
              </a:rPr>
              <a:t>or </a:t>
            </a:r>
            <a:r>
              <a:rPr dirty="0" sz="2400">
                <a:solidFill>
                  <a:srgbClr val="33339A"/>
                </a:solidFill>
                <a:latin typeface="Arial"/>
                <a:cs typeface="Arial"/>
              </a:rPr>
              <a:t>B</a:t>
            </a:r>
            <a:r>
              <a:rPr dirty="0" sz="2400">
                <a:latin typeface="Arial"/>
                <a:cs typeface="Arial"/>
              </a:rPr>
              <a:t>) = </a:t>
            </a:r>
            <a:r>
              <a:rPr dirty="0" sz="2400" spc="-5">
                <a:latin typeface="Arial"/>
                <a:cs typeface="Arial"/>
              </a:rPr>
              <a:t>P(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2400" spc="-5">
                <a:latin typeface="Arial"/>
                <a:cs typeface="Arial"/>
              </a:rPr>
              <a:t>) </a:t>
            </a:r>
            <a:r>
              <a:rPr dirty="0" sz="2400">
                <a:latin typeface="Arial"/>
                <a:cs typeface="Arial"/>
              </a:rPr>
              <a:t>+ </a:t>
            </a:r>
            <a:r>
              <a:rPr dirty="0" sz="2400" spc="-5">
                <a:latin typeface="Arial"/>
                <a:cs typeface="Arial"/>
              </a:rPr>
              <a:t>P(</a:t>
            </a:r>
            <a:r>
              <a:rPr dirty="0" sz="2400" spc="-5">
                <a:solidFill>
                  <a:srgbClr val="33339A"/>
                </a:solidFill>
                <a:latin typeface="Arial"/>
                <a:cs typeface="Arial"/>
              </a:rPr>
              <a:t>B</a:t>
            </a:r>
            <a:r>
              <a:rPr dirty="0" sz="2400" spc="-5">
                <a:latin typeface="Arial"/>
                <a:cs typeface="Arial"/>
              </a:rPr>
              <a:t>) </a:t>
            </a:r>
            <a:r>
              <a:rPr dirty="0" sz="2400">
                <a:latin typeface="Arial"/>
                <a:cs typeface="Arial"/>
              </a:rPr>
              <a:t>- </a:t>
            </a:r>
            <a:r>
              <a:rPr dirty="0" sz="2400" spc="-5">
                <a:latin typeface="Arial"/>
                <a:cs typeface="Arial"/>
              </a:rPr>
              <a:t>P(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dirty="0" sz="2400" spc="-5">
                <a:latin typeface="Arial"/>
                <a:cs typeface="Arial"/>
              </a:rPr>
              <a:t>and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A"/>
                </a:solidFill>
                <a:latin typeface="Arial"/>
                <a:cs typeface="Arial"/>
              </a:rPr>
              <a:t>B</a:t>
            </a:r>
            <a:r>
              <a:rPr dirty="0" sz="240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algn="ctr" marR="553085">
              <a:lnSpc>
                <a:spcPct val="100000"/>
              </a:lnSpc>
              <a:spcBef>
                <a:spcPts val="675"/>
              </a:spcBef>
            </a:pPr>
            <a:r>
              <a:rPr dirty="0" sz="2800">
                <a:latin typeface="Arial"/>
                <a:cs typeface="Arial"/>
              </a:rPr>
              <a:t>From these we can</a:t>
            </a:r>
            <a:r>
              <a:rPr dirty="0" sz="2800" spc="-2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prove: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70"/>
              </a:spcBef>
            </a:pPr>
            <a:r>
              <a:rPr dirty="0" sz="2800" spc="-5" i="1">
                <a:latin typeface="Arial"/>
                <a:cs typeface="Arial"/>
              </a:rPr>
              <a:t>P(A) </a:t>
            </a:r>
            <a:r>
              <a:rPr dirty="0" sz="2800" i="1">
                <a:latin typeface="Arial"/>
                <a:cs typeface="Arial"/>
              </a:rPr>
              <a:t>= </a:t>
            </a:r>
            <a:r>
              <a:rPr dirty="0" sz="2800" spc="-5" i="1">
                <a:latin typeface="Arial"/>
                <a:cs typeface="Arial"/>
              </a:rPr>
              <a:t>P(A and B) </a:t>
            </a:r>
            <a:r>
              <a:rPr dirty="0" sz="2800" i="1">
                <a:latin typeface="Arial"/>
                <a:cs typeface="Arial"/>
              </a:rPr>
              <a:t>+ </a:t>
            </a:r>
            <a:r>
              <a:rPr dirty="0" sz="2800" spc="-5" i="1">
                <a:latin typeface="Arial"/>
                <a:cs typeface="Arial"/>
              </a:rPr>
              <a:t>P(A and not</a:t>
            </a:r>
            <a:r>
              <a:rPr dirty="0" sz="2800" spc="-15" i="1">
                <a:latin typeface="Arial"/>
                <a:cs typeface="Arial"/>
              </a:rPr>
              <a:t> </a:t>
            </a:r>
            <a:r>
              <a:rPr dirty="0" sz="2800" spc="-5" i="1">
                <a:latin typeface="Arial"/>
                <a:cs typeface="Arial"/>
              </a:rPr>
              <a:t>B)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7800" y="4953000"/>
            <a:ext cx="1828799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47800" y="4953000"/>
            <a:ext cx="1828800" cy="1752600"/>
          </a:xfrm>
          <a:custGeom>
            <a:avLst/>
            <a:gdLst/>
            <a:ahLst/>
            <a:cxnLst/>
            <a:rect l="l" t="t" r="r" b="b"/>
            <a:pathLst>
              <a:path w="1828800" h="1752600">
                <a:moveTo>
                  <a:pt x="914400" y="0"/>
                </a:moveTo>
                <a:lnTo>
                  <a:pt x="865819" y="1214"/>
                </a:lnTo>
                <a:lnTo>
                  <a:pt x="817901" y="4819"/>
                </a:lnTo>
                <a:lnTo>
                  <a:pt x="770708" y="10752"/>
                </a:lnTo>
                <a:lnTo>
                  <a:pt x="724304" y="18954"/>
                </a:lnTo>
                <a:lnTo>
                  <a:pt x="678752" y="29363"/>
                </a:lnTo>
                <a:lnTo>
                  <a:pt x="634115" y="41920"/>
                </a:lnTo>
                <a:lnTo>
                  <a:pt x="590456" y="56562"/>
                </a:lnTo>
                <a:lnTo>
                  <a:pt x="547837" y="73231"/>
                </a:lnTo>
                <a:lnTo>
                  <a:pt x="506323" y="91865"/>
                </a:lnTo>
                <a:lnTo>
                  <a:pt x="465976" y="112403"/>
                </a:lnTo>
                <a:lnTo>
                  <a:pt x="426859" y="134785"/>
                </a:lnTo>
                <a:lnTo>
                  <a:pt x="389035" y="158951"/>
                </a:lnTo>
                <a:lnTo>
                  <a:pt x="352568" y="184839"/>
                </a:lnTo>
                <a:lnTo>
                  <a:pt x="317520" y="212389"/>
                </a:lnTo>
                <a:lnTo>
                  <a:pt x="283954" y="241541"/>
                </a:lnTo>
                <a:lnTo>
                  <a:pt x="251934" y="272233"/>
                </a:lnTo>
                <a:lnTo>
                  <a:pt x="221523" y="304406"/>
                </a:lnTo>
                <a:lnTo>
                  <a:pt x="192784" y="337998"/>
                </a:lnTo>
                <a:lnTo>
                  <a:pt x="165779" y="372950"/>
                </a:lnTo>
                <a:lnTo>
                  <a:pt x="140573" y="409199"/>
                </a:lnTo>
                <a:lnTo>
                  <a:pt x="117227" y="446687"/>
                </a:lnTo>
                <a:lnTo>
                  <a:pt x="95805" y="485351"/>
                </a:lnTo>
                <a:lnTo>
                  <a:pt x="76371" y="525132"/>
                </a:lnTo>
                <a:lnTo>
                  <a:pt x="58986" y="565969"/>
                </a:lnTo>
                <a:lnTo>
                  <a:pt x="43715" y="607801"/>
                </a:lnTo>
                <a:lnTo>
                  <a:pt x="30620" y="650568"/>
                </a:lnTo>
                <a:lnTo>
                  <a:pt x="19765" y="694209"/>
                </a:lnTo>
                <a:lnTo>
                  <a:pt x="11212" y="738663"/>
                </a:lnTo>
                <a:lnTo>
                  <a:pt x="5025" y="783870"/>
                </a:lnTo>
                <a:lnTo>
                  <a:pt x="1266" y="829769"/>
                </a:lnTo>
                <a:lnTo>
                  <a:pt x="0" y="876300"/>
                </a:lnTo>
                <a:lnTo>
                  <a:pt x="1266" y="922830"/>
                </a:lnTo>
                <a:lnTo>
                  <a:pt x="5025" y="968729"/>
                </a:lnTo>
                <a:lnTo>
                  <a:pt x="11212" y="1013936"/>
                </a:lnTo>
                <a:lnTo>
                  <a:pt x="19765" y="1058390"/>
                </a:lnTo>
                <a:lnTo>
                  <a:pt x="30620" y="1102031"/>
                </a:lnTo>
                <a:lnTo>
                  <a:pt x="43715" y="1144798"/>
                </a:lnTo>
                <a:lnTo>
                  <a:pt x="58986" y="1186630"/>
                </a:lnTo>
                <a:lnTo>
                  <a:pt x="76371" y="1227467"/>
                </a:lnTo>
                <a:lnTo>
                  <a:pt x="95805" y="1267248"/>
                </a:lnTo>
                <a:lnTo>
                  <a:pt x="117227" y="1305912"/>
                </a:lnTo>
                <a:lnTo>
                  <a:pt x="140573" y="1343400"/>
                </a:lnTo>
                <a:lnTo>
                  <a:pt x="165779" y="1379649"/>
                </a:lnTo>
                <a:lnTo>
                  <a:pt x="192784" y="1414601"/>
                </a:lnTo>
                <a:lnTo>
                  <a:pt x="221523" y="1448193"/>
                </a:lnTo>
                <a:lnTo>
                  <a:pt x="251934" y="1480366"/>
                </a:lnTo>
                <a:lnTo>
                  <a:pt x="283954" y="1511058"/>
                </a:lnTo>
                <a:lnTo>
                  <a:pt x="317520" y="1540210"/>
                </a:lnTo>
                <a:lnTo>
                  <a:pt x="352568" y="1567760"/>
                </a:lnTo>
                <a:lnTo>
                  <a:pt x="389035" y="1593648"/>
                </a:lnTo>
                <a:lnTo>
                  <a:pt x="426859" y="1617814"/>
                </a:lnTo>
                <a:lnTo>
                  <a:pt x="465976" y="1640196"/>
                </a:lnTo>
                <a:lnTo>
                  <a:pt x="506323" y="1660734"/>
                </a:lnTo>
                <a:lnTo>
                  <a:pt x="547837" y="1679368"/>
                </a:lnTo>
                <a:lnTo>
                  <a:pt x="590456" y="1696037"/>
                </a:lnTo>
                <a:lnTo>
                  <a:pt x="634115" y="1710679"/>
                </a:lnTo>
                <a:lnTo>
                  <a:pt x="678752" y="1723236"/>
                </a:lnTo>
                <a:lnTo>
                  <a:pt x="724304" y="1733645"/>
                </a:lnTo>
                <a:lnTo>
                  <a:pt x="770708" y="1741847"/>
                </a:lnTo>
                <a:lnTo>
                  <a:pt x="817901" y="1747780"/>
                </a:lnTo>
                <a:lnTo>
                  <a:pt x="865819" y="1751385"/>
                </a:lnTo>
                <a:lnTo>
                  <a:pt x="914400" y="1752600"/>
                </a:lnTo>
                <a:lnTo>
                  <a:pt x="962980" y="1751385"/>
                </a:lnTo>
                <a:lnTo>
                  <a:pt x="1010898" y="1747780"/>
                </a:lnTo>
                <a:lnTo>
                  <a:pt x="1058091" y="1741847"/>
                </a:lnTo>
                <a:lnTo>
                  <a:pt x="1104495" y="1733645"/>
                </a:lnTo>
                <a:lnTo>
                  <a:pt x="1150047" y="1723236"/>
                </a:lnTo>
                <a:lnTo>
                  <a:pt x="1194684" y="1710679"/>
                </a:lnTo>
                <a:lnTo>
                  <a:pt x="1238343" y="1696037"/>
                </a:lnTo>
                <a:lnTo>
                  <a:pt x="1280962" y="1679368"/>
                </a:lnTo>
                <a:lnTo>
                  <a:pt x="1322476" y="1660734"/>
                </a:lnTo>
                <a:lnTo>
                  <a:pt x="1362823" y="1640196"/>
                </a:lnTo>
                <a:lnTo>
                  <a:pt x="1401940" y="1617814"/>
                </a:lnTo>
                <a:lnTo>
                  <a:pt x="1439764" y="1593648"/>
                </a:lnTo>
                <a:lnTo>
                  <a:pt x="1476231" y="1567760"/>
                </a:lnTo>
                <a:lnTo>
                  <a:pt x="1511279" y="1540210"/>
                </a:lnTo>
                <a:lnTo>
                  <a:pt x="1544845" y="1511058"/>
                </a:lnTo>
                <a:lnTo>
                  <a:pt x="1576865" y="1480366"/>
                </a:lnTo>
                <a:lnTo>
                  <a:pt x="1607276" y="1448193"/>
                </a:lnTo>
                <a:lnTo>
                  <a:pt x="1636015" y="1414601"/>
                </a:lnTo>
                <a:lnTo>
                  <a:pt x="1663020" y="1379649"/>
                </a:lnTo>
                <a:lnTo>
                  <a:pt x="1688226" y="1343400"/>
                </a:lnTo>
                <a:lnTo>
                  <a:pt x="1711572" y="1305912"/>
                </a:lnTo>
                <a:lnTo>
                  <a:pt x="1732994" y="1267248"/>
                </a:lnTo>
                <a:lnTo>
                  <a:pt x="1752428" y="1227467"/>
                </a:lnTo>
                <a:lnTo>
                  <a:pt x="1769813" y="1186630"/>
                </a:lnTo>
                <a:lnTo>
                  <a:pt x="1785084" y="1144798"/>
                </a:lnTo>
                <a:lnTo>
                  <a:pt x="1798179" y="1102031"/>
                </a:lnTo>
                <a:lnTo>
                  <a:pt x="1809034" y="1058390"/>
                </a:lnTo>
                <a:lnTo>
                  <a:pt x="1817587" y="1013936"/>
                </a:lnTo>
                <a:lnTo>
                  <a:pt x="1823774" y="968729"/>
                </a:lnTo>
                <a:lnTo>
                  <a:pt x="1827533" y="922830"/>
                </a:lnTo>
                <a:lnTo>
                  <a:pt x="1828800" y="876300"/>
                </a:lnTo>
                <a:lnTo>
                  <a:pt x="1827533" y="829769"/>
                </a:lnTo>
                <a:lnTo>
                  <a:pt x="1823774" y="783870"/>
                </a:lnTo>
                <a:lnTo>
                  <a:pt x="1817587" y="738663"/>
                </a:lnTo>
                <a:lnTo>
                  <a:pt x="1809034" y="694209"/>
                </a:lnTo>
                <a:lnTo>
                  <a:pt x="1798179" y="650568"/>
                </a:lnTo>
                <a:lnTo>
                  <a:pt x="1785084" y="607801"/>
                </a:lnTo>
                <a:lnTo>
                  <a:pt x="1769813" y="565969"/>
                </a:lnTo>
                <a:lnTo>
                  <a:pt x="1752428" y="525132"/>
                </a:lnTo>
                <a:lnTo>
                  <a:pt x="1732994" y="485351"/>
                </a:lnTo>
                <a:lnTo>
                  <a:pt x="1711572" y="446687"/>
                </a:lnTo>
                <a:lnTo>
                  <a:pt x="1688226" y="409199"/>
                </a:lnTo>
                <a:lnTo>
                  <a:pt x="1663020" y="372950"/>
                </a:lnTo>
                <a:lnTo>
                  <a:pt x="1636015" y="337998"/>
                </a:lnTo>
                <a:lnTo>
                  <a:pt x="1607276" y="304406"/>
                </a:lnTo>
                <a:lnTo>
                  <a:pt x="1576865" y="272233"/>
                </a:lnTo>
                <a:lnTo>
                  <a:pt x="1544845" y="241541"/>
                </a:lnTo>
                <a:lnTo>
                  <a:pt x="1511279" y="212389"/>
                </a:lnTo>
                <a:lnTo>
                  <a:pt x="1476231" y="184839"/>
                </a:lnTo>
                <a:lnTo>
                  <a:pt x="1439764" y="158951"/>
                </a:lnTo>
                <a:lnTo>
                  <a:pt x="1401940" y="134785"/>
                </a:lnTo>
                <a:lnTo>
                  <a:pt x="1362823" y="112403"/>
                </a:lnTo>
                <a:lnTo>
                  <a:pt x="1322476" y="91865"/>
                </a:lnTo>
                <a:lnTo>
                  <a:pt x="1280962" y="73231"/>
                </a:lnTo>
                <a:lnTo>
                  <a:pt x="1238343" y="56562"/>
                </a:lnTo>
                <a:lnTo>
                  <a:pt x="1194684" y="41920"/>
                </a:lnTo>
                <a:lnTo>
                  <a:pt x="1150047" y="29363"/>
                </a:lnTo>
                <a:lnTo>
                  <a:pt x="1104495" y="18954"/>
                </a:lnTo>
                <a:lnTo>
                  <a:pt x="1058091" y="10752"/>
                </a:lnTo>
                <a:lnTo>
                  <a:pt x="1010898" y="4819"/>
                </a:lnTo>
                <a:lnTo>
                  <a:pt x="962980" y="1214"/>
                </a:lnTo>
                <a:lnTo>
                  <a:pt x="9144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62200" y="4953000"/>
            <a:ext cx="1828799" cy="175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62200" y="4953000"/>
            <a:ext cx="1828800" cy="1752600"/>
          </a:xfrm>
          <a:custGeom>
            <a:avLst/>
            <a:gdLst/>
            <a:ahLst/>
            <a:cxnLst/>
            <a:rect l="l" t="t" r="r" b="b"/>
            <a:pathLst>
              <a:path w="1828800" h="1752600">
                <a:moveTo>
                  <a:pt x="914400" y="0"/>
                </a:moveTo>
                <a:lnTo>
                  <a:pt x="865819" y="1214"/>
                </a:lnTo>
                <a:lnTo>
                  <a:pt x="817901" y="4819"/>
                </a:lnTo>
                <a:lnTo>
                  <a:pt x="770708" y="10752"/>
                </a:lnTo>
                <a:lnTo>
                  <a:pt x="724304" y="18954"/>
                </a:lnTo>
                <a:lnTo>
                  <a:pt x="678752" y="29363"/>
                </a:lnTo>
                <a:lnTo>
                  <a:pt x="634115" y="41920"/>
                </a:lnTo>
                <a:lnTo>
                  <a:pt x="590456" y="56562"/>
                </a:lnTo>
                <a:lnTo>
                  <a:pt x="547837" y="73231"/>
                </a:lnTo>
                <a:lnTo>
                  <a:pt x="506323" y="91865"/>
                </a:lnTo>
                <a:lnTo>
                  <a:pt x="465976" y="112403"/>
                </a:lnTo>
                <a:lnTo>
                  <a:pt x="426859" y="134785"/>
                </a:lnTo>
                <a:lnTo>
                  <a:pt x="389035" y="158951"/>
                </a:lnTo>
                <a:lnTo>
                  <a:pt x="352568" y="184839"/>
                </a:lnTo>
                <a:lnTo>
                  <a:pt x="317520" y="212389"/>
                </a:lnTo>
                <a:lnTo>
                  <a:pt x="283954" y="241541"/>
                </a:lnTo>
                <a:lnTo>
                  <a:pt x="251934" y="272233"/>
                </a:lnTo>
                <a:lnTo>
                  <a:pt x="221523" y="304406"/>
                </a:lnTo>
                <a:lnTo>
                  <a:pt x="192784" y="337998"/>
                </a:lnTo>
                <a:lnTo>
                  <a:pt x="165779" y="372950"/>
                </a:lnTo>
                <a:lnTo>
                  <a:pt x="140573" y="409199"/>
                </a:lnTo>
                <a:lnTo>
                  <a:pt x="117227" y="446687"/>
                </a:lnTo>
                <a:lnTo>
                  <a:pt x="95805" y="485351"/>
                </a:lnTo>
                <a:lnTo>
                  <a:pt x="76371" y="525132"/>
                </a:lnTo>
                <a:lnTo>
                  <a:pt x="58986" y="565969"/>
                </a:lnTo>
                <a:lnTo>
                  <a:pt x="43715" y="607801"/>
                </a:lnTo>
                <a:lnTo>
                  <a:pt x="30620" y="650568"/>
                </a:lnTo>
                <a:lnTo>
                  <a:pt x="19765" y="694209"/>
                </a:lnTo>
                <a:lnTo>
                  <a:pt x="11212" y="738663"/>
                </a:lnTo>
                <a:lnTo>
                  <a:pt x="5025" y="783870"/>
                </a:lnTo>
                <a:lnTo>
                  <a:pt x="1266" y="829769"/>
                </a:lnTo>
                <a:lnTo>
                  <a:pt x="0" y="876300"/>
                </a:lnTo>
                <a:lnTo>
                  <a:pt x="1266" y="922830"/>
                </a:lnTo>
                <a:lnTo>
                  <a:pt x="5025" y="968729"/>
                </a:lnTo>
                <a:lnTo>
                  <a:pt x="11212" y="1013936"/>
                </a:lnTo>
                <a:lnTo>
                  <a:pt x="19765" y="1058390"/>
                </a:lnTo>
                <a:lnTo>
                  <a:pt x="30620" y="1102031"/>
                </a:lnTo>
                <a:lnTo>
                  <a:pt x="43715" y="1144798"/>
                </a:lnTo>
                <a:lnTo>
                  <a:pt x="58986" y="1186630"/>
                </a:lnTo>
                <a:lnTo>
                  <a:pt x="76371" y="1227467"/>
                </a:lnTo>
                <a:lnTo>
                  <a:pt x="95805" y="1267248"/>
                </a:lnTo>
                <a:lnTo>
                  <a:pt x="117227" y="1305912"/>
                </a:lnTo>
                <a:lnTo>
                  <a:pt x="140573" y="1343400"/>
                </a:lnTo>
                <a:lnTo>
                  <a:pt x="165779" y="1379649"/>
                </a:lnTo>
                <a:lnTo>
                  <a:pt x="192784" y="1414601"/>
                </a:lnTo>
                <a:lnTo>
                  <a:pt x="221523" y="1448193"/>
                </a:lnTo>
                <a:lnTo>
                  <a:pt x="251934" y="1480366"/>
                </a:lnTo>
                <a:lnTo>
                  <a:pt x="283954" y="1511058"/>
                </a:lnTo>
                <a:lnTo>
                  <a:pt x="317520" y="1540210"/>
                </a:lnTo>
                <a:lnTo>
                  <a:pt x="352568" y="1567760"/>
                </a:lnTo>
                <a:lnTo>
                  <a:pt x="389035" y="1593648"/>
                </a:lnTo>
                <a:lnTo>
                  <a:pt x="426859" y="1617814"/>
                </a:lnTo>
                <a:lnTo>
                  <a:pt x="465976" y="1640196"/>
                </a:lnTo>
                <a:lnTo>
                  <a:pt x="506323" y="1660734"/>
                </a:lnTo>
                <a:lnTo>
                  <a:pt x="547837" y="1679368"/>
                </a:lnTo>
                <a:lnTo>
                  <a:pt x="590456" y="1696037"/>
                </a:lnTo>
                <a:lnTo>
                  <a:pt x="634115" y="1710679"/>
                </a:lnTo>
                <a:lnTo>
                  <a:pt x="678752" y="1723236"/>
                </a:lnTo>
                <a:lnTo>
                  <a:pt x="724304" y="1733645"/>
                </a:lnTo>
                <a:lnTo>
                  <a:pt x="770708" y="1741847"/>
                </a:lnTo>
                <a:lnTo>
                  <a:pt x="817901" y="1747780"/>
                </a:lnTo>
                <a:lnTo>
                  <a:pt x="865819" y="1751385"/>
                </a:lnTo>
                <a:lnTo>
                  <a:pt x="914400" y="1752600"/>
                </a:lnTo>
                <a:lnTo>
                  <a:pt x="962980" y="1751385"/>
                </a:lnTo>
                <a:lnTo>
                  <a:pt x="1010898" y="1747780"/>
                </a:lnTo>
                <a:lnTo>
                  <a:pt x="1058091" y="1741847"/>
                </a:lnTo>
                <a:lnTo>
                  <a:pt x="1104495" y="1733645"/>
                </a:lnTo>
                <a:lnTo>
                  <a:pt x="1150047" y="1723236"/>
                </a:lnTo>
                <a:lnTo>
                  <a:pt x="1194684" y="1710679"/>
                </a:lnTo>
                <a:lnTo>
                  <a:pt x="1238343" y="1696037"/>
                </a:lnTo>
                <a:lnTo>
                  <a:pt x="1280962" y="1679368"/>
                </a:lnTo>
                <a:lnTo>
                  <a:pt x="1322476" y="1660734"/>
                </a:lnTo>
                <a:lnTo>
                  <a:pt x="1362823" y="1640196"/>
                </a:lnTo>
                <a:lnTo>
                  <a:pt x="1401940" y="1617814"/>
                </a:lnTo>
                <a:lnTo>
                  <a:pt x="1439764" y="1593648"/>
                </a:lnTo>
                <a:lnTo>
                  <a:pt x="1476231" y="1567760"/>
                </a:lnTo>
                <a:lnTo>
                  <a:pt x="1511279" y="1540210"/>
                </a:lnTo>
                <a:lnTo>
                  <a:pt x="1544845" y="1511058"/>
                </a:lnTo>
                <a:lnTo>
                  <a:pt x="1576865" y="1480366"/>
                </a:lnTo>
                <a:lnTo>
                  <a:pt x="1607276" y="1448193"/>
                </a:lnTo>
                <a:lnTo>
                  <a:pt x="1636015" y="1414601"/>
                </a:lnTo>
                <a:lnTo>
                  <a:pt x="1663020" y="1379649"/>
                </a:lnTo>
                <a:lnTo>
                  <a:pt x="1688226" y="1343400"/>
                </a:lnTo>
                <a:lnTo>
                  <a:pt x="1711572" y="1305912"/>
                </a:lnTo>
                <a:lnTo>
                  <a:pt x="1732994" y="1267248"/>
                </a:lnTo>
                <a:lnTo>
                  <a:pt x="1752428" y="1227467"/>
                </a:lnTo>
                <a:lnTo>
                  <a:pt x="1769813" y="1186630"/>
                </a:lnTo>
                <a:lnTo>
                  <a:pt x="1785084" y="1144798"/>
                </a:lnTo>
                <a:lnTo>
                  <a:pt x="1798179" y="1102031"/>
                </a:lnTo>
                <a:lnTo>
                  <a:pt x="1809034" y="1058390"/>
                </a:lnTo>
                <a:lnTo>
                  <a:pt x="1817587" y="1013936"/>
                </a:lnTo>
                <a:lnTo>
                  <a:pt x="1823774" y="968729"/>
                </a:lnTo>
                <a:lnTo>
                  <a:pt x="1827533" y="922830"/>
                </a:lnTo>
                <a:lnTo>
                  <a:pt x="1828800" y="876300"/>
                </a:lnTo>
                <a:lnTo>
                  <a:pt x="1827533" y="829769"/>
                </a:lnTo>
                <a:lnTo>
                  <a:pt x="1823774" y="783870"/>
                </a:lnTo>
                <a:lnTo>
                  <a:pt x="1817587" y="738663"/>
                </a:lnTo>
                <a:lnTo>
                  <a:pt x="1809034" y="694209"/>
                </a:lnTo>
                <a:lnTo>
                  <a:pt x="1798179" y="650568"/>
                </a:lnTo>
                <a:lnTo>
                  <a:pt x="1785084" y="607801"/>
                </a:lnTo>
                <a:lnTo>
                  <a:pt x="1769813" y="565969"/>
                </a:lnTo>
                <a:lnTo>
                  <a:pt x="1752428" y="525132"/>
                </a:lnTo>
                <a:lnTo>
                  <a:pt x="1732994" y="485351"/>
                </a:lnTo>
                <a:lnTo>
                  <a:pt x="1711572" y="446687"/>
                </a:lnTo>
                <a:lnTo>
                  <a:pt x="1688226" y="409199"/>
                </a:lnTo>
                <a:lnTo>
                  <a:pt x="1663020" y="372950"/>
                </a:lnTo>
                <a:lnTo>
                  <a:pt x="1636015" y="337998"/>
                </a:lnTo>
                <a:lnTo>
                  <a:pt x="1607276" y="304406"/>
                </a:lnTo>
                <a:lnTo>
                  <a:pt x="1576865" y="272233"/>
                </a:lnTo>
                <a:lnTo>
                  <a:pt x="1544845" y="241541"/>
                </a:lnTo>
                <a:lnTo>
                  <a:pt x="1511279" y="212389"/>
                </a:lnTo>
                <a:lnTo>
                  <a:pt x="1476231" y="184839"/>
                </a:lnTo>
                <a:lnTo>
                  <a:pt x="1439764" y="158951"/>
                </a:lnTo>
                <a:lnTo>
                  <a:pt x="1401940" y="134785"/>
                </a:lnTo>
                <a:lnTo>
                  <a:pt x="1362823" y="112403"/>
                </a:lnTo>
                <a:lnTo>
                  <a:pt x="1322476" y="91865"/>
                </a:lnTo>
                <a:lnTo>
                  <a:pt x="1280962" y="73231"/>
                </a:lnTo>
                <a:lnTo>
                  <a:pt x="1238343" y="56562"/>
                </a:lnTo>
                <a:lnTo>
                  <a:pt x="1194684" y="41920"/>
                </a:lnTo>
                <a:lnTo>
                  <a:pt x="1150047" y="29363"/>
                </a:lnTo>
                <a:lnTo>
                  <a:pt x="1104495" y="18954"/>
                </a:lnTo>
                <a:lnTo>
                  <a:pt x="1058091" y="10752"/>
                </a:lnTo>
                <a:lnTo>
                  <a:pt x="1010898" y="4819"/>
                </a:lnTo>
                <a:lnTo>
                  <a:pt x="962980" y="1214"/>
                </a:lnTo>
                <a:lnTo>
                  <a:pt x="9144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66800" y="4495800"/>
            <a:ext cx="3657600" cy="25146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Times New Roman"/>
              <a:cs typeface="Times New Roman"/>
            </a:endParaRPr>
          </a:p>
          <a:p>
            <a:pPr algn="ctr" marR="144145">
              <a:lnSpc>
                <a:spcPct val="100000"/>
              </a:lnSpc>
              <a:tabLst>
                <a:tab pos="2513965" algn="l"/>
              </a:tabLst>
            </a:pPr>
            <a:r>
              <a:rPr dirty="0" sz="2000" spc="-5">
                <a:solidFill>
                  <a:srgbClr val="00A400"/>
                </a:solidFill>
                <a:latin typeface="Arial"/>
                <a:cs typeface="Arial"/>
              </a:rPr>
              <a:t>A	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21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8238" y="1008380"/>
            <a:ext cx="558800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>
                <a:solidFill>
                  <a:srgbClr val="006500"/>
                </a:solidFill>
              </a:rPr>
              <a:t>Conditional</a:t>
            </a:r>
            <a:r>
              <a:rPr dirty="0" sz="4400" spc="-10">
                <a:solidFill>
                  <a:srgbClr val="006500"/>
                </a:solidFill>
              </a:rPr>
              <a:t> </a:t>
            </a:r>
            <a:r>
              <a:rPr dirty="0" sz="4400" spc="-5">
                <a:solidFill>
                  <a:srgbClr val="006500"/>
                </a:solidFill>
              </a:rPr>
              <a:t>Probability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438400" y="5105400"/>
            <a:ext cx="1219200" cy="609600"/>
          </a:xfrm>
          <a:custGeom>
            <a:avLst/>
            <a:gdLst/>
            <a:ahLst/>
            <a:cxnLst/>
            <a:rect l="l" t="t" r="r" b="b"/>
            <a:pathLst>
              <a:path w="1219200" h="609600">
                <a:moveTo>
                  <a:pt x="101345" y="0"/>
                </a:moveTo>
                <a:lnTo>
                  <a:pt x="62043" y="8012"/>
                </a:lnTo>
                <a:lnTo>
                  <a:pt x="29813" y="29813"/>
                </a:lnTo>
                <a:lnTo>
                  <a:pt x="8012" y="62043"/>
                </a:lnTo>
                <a:lnTo>
                  <a:pt x="0" y="101346"/>
                </a:lnTo>
                <a:lnTo>
                  <a:pt x="0" y="508254"/>
                </a:lnTo>
                <a:lnTo>
                  <a:pt x="8012" y="547556"/>
                </a:lnTo>
                <a:lnTo>
                  <a:pt x="29813" y="579786"/>
                </a:lnTo>
                <a:lnTo>
                  <a:pt x="62043" y="601587"/>
                </a:lnTo>
                <a:lnTo>
                  <a:pt x="101345" y="609600"/>
                </a:lnTo>
                <a:lnTo>
                  <a:pt x="1117854" y="609599"/>
                </a:lnTo>
                <a:lnTo>
                  <a:pt x="1157156" y="601587"/>
                </a:lnTo>
                <a:lnTo>
                  <a:pt x="1189386" y="579786"/>
                </a:lnTo>
                <a:lnTo>
                  <a:pt x="1211187" y="547556"/>
                </a:lnTo>
                <a:lnTo>
                  <a:pt x="1219199" y="508253"/>
                </a:lnTo>
                <a:lnTo>
                  <a:pt x="1219199" y="101345"/>
                </a:lnTo>
                <a:lnTo>
                  <a:pt x="1211187" y="62043"/>
                </a:lnTo>
                <a:lnTo>
                  <a:pt x="1189386" y="29813"/>
                </a:lnTo>
                <a:lnTo>
                  <a:pt x="1157156" y="8012"/>
                </a:lnTo>
                <a:lnTo>
                  <a:pt x="1117854" y="0"/>
                </a:lnTo>
                <a:lnTo>
                  <a:pt x="10134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19400" y="4800600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63245" y="0"/>
                </a:moveTo>
                <a:lnTo>
                  <a:pt x="38576" y="4953"/>
                </a:lnTo>
                <a:lnTo>
                  <a:pt x="18478" y="18478"/>
                </a:lnTo>
                <a:lnTo>
                  <a:pt x="4952" y="38576"/>
                </a:lnTo>
                <a:lnTo>
                  <a:pt x="0" y="63246"/>
                </a:lnTo>
                <a:lnTo>
                  <a:pt x="0" y="546354"/>
                </a:lnTo>
                <a:lnTo>
                  <a:pt x="4952" y="571023"/>
                </a:lnTo>
                <a:lnTo>
                  <a:pt x="18478" y="591121"/>
                </a:lnTo>
                <a:lnTo>
                  <a:pt x="38576" y="604646"/>
                </a:lnTo>
                <a:lnTo>
                  <a:pt x="63245" y="609600"/>
                </a:lnTo>
                <a:lnTo>
                  <a:pt x="317753" y="609600"/>
                </a:lnTo>
                <a:lnTo>
                  <a:pt x="342423" y="604647"/>
                </a:lnTo>
                <a:lnTo>
                  <a:pt x="362521" y="591121"/>
                </a:lnTo>
                <a:lnTo>
                  <a:pt x="376046" y="571023"/>
                </a:lnTo>
                <a:lnTo>
                  <a:pt x="380999" y="546354"/>
                </a:lnTo>
                <a:lnTo>
                  <a:pt x="380999" y="63245"/>
                </a:lnTo>
                <a:lnTo>
                  <a:pt x="376046" y="38576"/>
                </a:lnTo>
                <a:lnTo>
                  <a:pt x="362521" y="18478"/>
                </a:lnTo>
                <a:lnTo>
                  <a:pt x="342423" y="4952"/>
                </a:lnTo>
                <a:lnTo>
                  <a:pt x="317753" y="0"/>
                </a:lnTo>
                <a:lnTo>
                  <a:pt x="6324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52600" y="4114800"/>
            <a:ext cx="3352800" cy="21336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ctr" marR="767080">
              <a:lnSpc>
                <a:spcPct val="100000"/>
              </a:lnSpc>
              <a:spcBef>
                <a:spcPts val="1255"/>
              </a:spcBef>
            </a:pPr>
            <a:r>
              <a:rPr dirty="0" sz="1600"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Times New Roman"/>
              <a:cs typeface="Times New Roman"/>
            </a:endParaRPr>
          </a:p>
          <a:p>
            <a:pPr algn="ctr" marL="779145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21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765301" y="1851151"/>
            <a:ext cx="8406130" cy="1706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P(A|B) = Fraction of </a:t>
            </a:r>
            <a:r>
              <a:rPr dirty="0" sz="3200" spc="-10">
                <a:latin typeface="Arial"/>
                <a:cs typeface="Arial"/>
              </a:rPr>
              <a:t>worlds </a:t>
            </a:r>
            <a:r>
              <a:rPr dirty="0" sz="3200" spc="-5">
                <a:latin typeface="Arial"/>
                <a:cs typeface="Arial"/>
              </a:rPr>
              <a:t>in which B is true  that also have A</a:t>
            </a:r>
            <a:r>
              <a:rPr dirty="0" sz="3200" spc="-1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true</a:t>
            </a:r>
            <a:endParaRPr sz="3200">
              <a:latin typeface="Arial"/>
              <a:cs typeface="Arial"/>
            </a:endParaRPr>
          </a:p>
          <a:p>
            <a:pPr marL="4813300">
              <a:lnSpc>
                <a:spcPct val="100000"/>
              </a:lnSpc>
              <a:spcBef>
                <a:spcPts val="760"/>
              </a:spcBef>
            </a:pPr>
            <a:r>
              <a:rPr dirty="0" sz="2000" spc="-5">
                <a:latin typeface="Arial"/>
                <a:cs typeface="Arial"/>
              </a:rPr>
              <a:t>H = </a:t>
            </a:r>
            <a:r>
              <a:rPr dirty="0" sz="2000" spc="-10">
                <a:latin typeface="Arial"/>
                <a:cs typeface="Arial"/>
              </a:rPr>
              <a:t>“Have </a:t>
            </a:r>
            <a:r>
              <a:rPr dirty="0" sz="2000" spc="-5">
                <a:latin typeface="Arial"/>
                <a:cs typeface="Arial"/>
              </a:rPr>
              <a:t>a</a:t>
            </a:r>
            <a:r>
              <a:rPr dirty="0" sz="2000" spc="-10">
                <a:latin typeface="Arial"/>
                <a:cs typeface="Arial"/>
              </a:rPr>
              <a:t> headache”</a:t>
            </a:r>
            <a:endParaRPr sz="2000">
              <a:latin typeface="Arial"/>
              <a:cs typeface="Arial"/>
            </a:endParaRPr>
          </a:p>
          <a:p>
            <a:pPr marL="481330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F = “Coming down with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Flu”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5902" y="3836922"/>
            <a:ext cx="1409065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P(H) = </a:t>
            </a:r>
            <a:r>
              <a:rPr dirty="0" sz="2000" spc="-10">
                <a:latin typeface="Arial"/>
                <a:cs typeface="Arial"/>
              </a:rPr>
              <a:t>1/10  </a:t>
            </a:r>
            <a:r>
              <a:rPr dirty="0" sz="2000" spc="-5">
                <a:latin typeface="Arial"/>
                <a:cs typeface="Arial"/>
              </a:rPr>
              <a:t>P(F) = </a:t>
            </a:r>
            <a:r>
              <a:rPr dirty="0" sz="2000" spc="-10">
                <a:latin typeface="Arial"/>
                <a:cs typeface="Arial"/>
              </a:rPr>
              <a:t>1/40  P(H|F) </a:t>
            </a:r>
            <a:r>
              <a:rPr dirty="0" sz="2000" spc="-5">
                <a:latin typeface="Arial"/>
                <a:cs typeface="Arial"/>
              </a:rPr>
              <a:t>=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1/2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5902" y="5056122"/>
            <a:ext cx="3183255" cy="1549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latin typeface="Arial"/>
                <a:cs typeface="Arial"/>
              </a:rPr>
              <a:t>“Headaches </a:t>
            </a:r>
            <a:r>
              <a:rPr dirty="0" sz="2000" spc="-5">
                <a:latin typeface="Arial"/>
                <a:cs typeface="Arial"/>
              </a:rPr>
              <a:t>are rare and flu  is rarer, but if </a:t>
            </a:r>
            <a:r>
              <a:rPr dirty="0" sz="2000" spc="-10">
                <a:latin typeface="Arial"/>
                <a:cs typeface="Arial"/>
              </a:rPr>
              <a:t>you’re coming  </a:t>
            </a:r>
            <a:r>
              <a:rPr dirty="0" sz="2000" spc="-5">
                <a:latin typeface="Arial"/>
                <a:cs typeface="Arial"/>
              </a:rPr>
              <a:t>down with ‘flu there’s a </a:t>
            </a:r>
            <a:r>
              <a:rPr dirty="0" sz="2000" spc="-10">
                <a:latin typeface="Arial"/>
                <a:cs typeface="Arial"/>
              </a:rPr>
              <a:t>50-  </a:t>
            </a:r>
            <a:r>
              <a:rPr dirty="0" sz="2000" spc="-5">
                <a:latin typeface="Arial"/>
                <a:cs typeface="Arial"/>
              </a:rPr>
              <a:t>50 chance you’ll have a  headache.”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8238" y="1008380"/>
            <a:ext cx="558800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>
                <a:solidFill>
                  <a:srgbClr val="006500"/>
                </a:solidFill>
              </a:rPr>
              <a:t>Conditional</a:t>
            </a:r>
            <a:r>
              <a:rPr dirty="0" sz="4400" spc="-10">
                <a:solidFill>
                  <a:srgbClr val="006500"/>
                </a:solidFill>
              </a:rPr>
              <a:t> </a:t>
            </a:r>
            <a:r>
              <a:rPr dirty="0" sz="4400" spc="-5">
                <a:solidFill>
                  <a:srgbClr val="006500"/>
                </a:solidFill>
              </a:rPr>
              <a:t>Probability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905000" y="2743200"/>
            <a:ext cx="1219200" cy="609600"/>
          </a:xfrm>
          <a:custGeom>
            <a:avLst/>
            <a:gdLst/>
            <a:ahLst/>
            <a:cxnLst/>
            <a:rect l="l" t="t" r="r" b="b"/>
            <a:pathLst>
              <a:path w="1219200" h="609600">
                <a:moveTo>
                  <a:pt x="101345" y="0"/>
                </a:moveTo>
                <a:lnTo>
                  <a:pt x="62043" y="8012"/>
                </a:lnTo>
                <a:lnTo>
                  <a:pt x="29813" y="29813"/>
                </a:lnTo>
                <a:lnTo>
                  <a:pt x="8012" y="62043"/>
                </a:lnTo>
                <a:lnTo>
                  <a:pt x="0" y="101346"/>
                </a:lnTo>
                <a:lnTo>
                  <a:pt x="0" y="508254"/>
                </a:lnTo>
                <a:lnTo>
                  <a:pt x="8012" y="547556"/>
                </a:lnTo>
                <a:lnTo>
                  <a:pt x="29813" y="579786"/>
                </a:lnTo>
                <a:lnTo>
                  <a:pt x="62043" y="601587"/>
                </a:lnTo>
                <a:lnTo>
                  <a:pt x="101345" y="609600"/>
                </a:lnTo>
                <a:lnTo>
                  <a:pt x="1117854" y="609599"/>
                </a:lnTo>
                <a:lnTo>
                  <a:pt x="1157156" y="601587"/>
                </a:lnTo>
                <a:lnTo>
                  <a:pt x="1189386" y="579786"/>
                </a:lnTo>
                <a:lnTo>
                  <a:pt x="1211187" y="547556"/>
                </a:lnTo>
                <a:lnTo>
                  <a:pt x="1219199" y="508253"/>
                </a:lnTo>
                <a:lnTo>
                  <a:pt x="1219199" y="101345"/>
                </a:lnTo>
                <a:lnTo>
                  <a:pt x="1211187" y="62043"/>
                </a:lnTo>
                <a:lnTo>
                  <a:pt x="1189386" y="29813"/>
                </a:lnTo>
                <a:lnTo>
                  <a:pt x="1157156" y="8012"/>
                </a:lnTo>
                <a:lnTo>
                  <a:pt x="1117854" y="0"/>
                </a:lnTo>
                <a:lnTo>
                  <a:pt x="10134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86000" y="2438400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63245" y="0"/>
                </a:moveTo>
                <a:lnTo>
                  <a:pt x="38576" y="4953"/>
                </a:lnTo>
                <a:lnTo>
                  <a:pt x="18478" y="18478"/>
                </a:lnTo>
                <a:lnTo>
                  <a:pt x="4952" y="38576"/>
                </a:lnTo>
                <a:lnTo>
                  <a:pt x="0" y="63246"/>
                </a:lnTo>
                <a:lnTo>
                  <a:pt x="0" y="546354"/>
                </a:lnTo>
                <a:lnTo>
                  <a:pt x="4952" y="571023"/>
                </a:lnTo>
                <a:lnTo>
                  <a:pt x="18478" y="591121"/>
                </a:lnTo>
                <a:lnTo>
                  <a:pt x="38576" y="604646"/>
                </a:lnTo>
                <a:lnTo>
                  <a:pt x="63245" y="609600"/>
                </a:lnTo>
                <a:lnTo>
                  <a:pt x="317753" y="609600"/>
                </a:lnTo>
                <a:lnTo>
                  <a:pt x="342423" y="604647"/>
                </a:lnTo>
                <a:lnTo>
                  <a:pt x="362521" y="591121"/>
                </a:lnTo>
                <a:lnTo>
                  <a:pt x="376046" y="571023"/>
                </a:lnTo>
                <a:lnTo>
                  <a:pt x="380999" y="546354"/>
                </a:lnTo>
                <a:lnTo>
                  <a:pt x="380999" y="63245"/>
                </a:lnTo>
                <a:lnTo>
                  <a:pt x="376046" y="38576"/>
                </a:lnTo>
                <a:lnTo>
                  <a:pt x="362521" y="18478"/>
                </a:lnTo>
                <a:lnTo>
                  <a:pt x="342423" y="4952"/>
                </a:lnTo>
                <a:lnTo>
                  <a:pt x="317753" y="0"/>
                </a:lnTo>
                <a:lnTo>
                  <a:pt x="6324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19200" y="1752600"/>
            <a:ext cx="3352800" cy="21336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ctr" marR="767080">
              <a:lnSpc>
                <a:spcPct val="100000"/>
              </a:lnSpc>
              <a:spcBef>
                <a:spcPts val="1255"/>
              </a:spcBef>
            </a:pPr>
            <a:r>
              <a:rPr dirty="0" sz="1600"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Times New Roman"/>
              <a:cs typeface="Times New Roman"/>
            </a:endParaRPr>
          </a:p>
          <a:p>
            <a:pPr algn="ctr" marL="779145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21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1374902" y="4141723"/>
            <a:ext cx="3136900" cy="1854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H = </a:t>
            </a:r>
            <a:r>
              <a:rPr dirty="0" sz="2000" spc="-10">
                <a:latin typeface="Arial"/>
                <a:cs typeface="Arial"/>
              </a:rPr>
              <a:t>“Have </a:t>
            </a:r>
            <a:r>
              <a:rPr dirty="0" sz="2000" spc="-5">
                <a:latin typeface="Arial"/>
                <a:cs typeface="Arial"/>
              </a:rPr>
              <a:t>a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headache”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F = “Coming down with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Flu”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12700" marR="173228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P(H) = </a:t>
            </a:r>
            <a:r>
              <a:rPr dirty="0" sz="2000" spc="-10">
                <a:latin typeface="Arial"/>
                <a:cs typeface="Arial"/>
              </a:rPr>
              <a:t>1/10  </a:t>
            </a:r>
            <a:r>
              <a:rPr dirty="0" sz="2000" spc="-5">
                <a:latin typeface="Arial"/>
                <a:cs typeface="Arial"/>
              </a:rPr>
              <a:t>P(F) = </a:t>
            </a:r>
            <a:r>
              <a:rPr dirty="0" sz="2000" spc="-10">
                <a:latin typeface="Arial"/>
                <a:cs typeface="Arial"/>
              </a:rPr>
              <a:t>1/40  P(H|F) </a:t>
            </a:r>
            <a:r>
              <a:rPr dirty="0" sz="2000" spc="-5">
                <a:latin typeface="Arial"/>
                <a:cs typeface="Arial"/>
              </a:rPr>
              <a:t>=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1/2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68886" y="1786377"/>
            <a:ext cx="3656329" cy="3378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20014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P(H|F) = Fraction of flu-inflicted  </a:t>
            </a:r>
            <a:r>
              <a:rPr dirty="0" sz="2000" spc="-10">
                <a:latin typeface="Arial"/>
                <a:cs typeface="Arial"/>
              </a:rPr>
              <a:t>worlds </a:t>
            </a:r>
            <a:r>
              <a:rPr dirty="0" sz="2000" spc="-5">
                <a:latin typeface="Arial"/>
                <a:cs typeface="Arial"/>
              </a:rPr>
              <a:t>in which you have a  headache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= </a:t>
            </a:r>
            <a:r>
              <a:rPr dirty="0" sz="2000" spc="-10">
                <a:latin typeface="Arial"/>
                <a:cs typeface="Arial"/>
              </a:rPr>
              <a:t>#worlds </a:t>
            </a:r>
            <a:r>
              <a:rPr dirty="0" sz="2000" spc="-5">
                <a:latin typeface="Arial"/>
                <a:cs typeface="Arial"/>
              </a:rPr>
              <a:t>with flu and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headache</a:t>
            </a:r>
            <a:endParaRPr sz="2000">
              <a:latin typeface="Arial"/>
              <a:cs typeface="Arial"/>
            </a:endParaRPr>
          </a:p>
          <a:p>
            <a:pPr algn="ctr" marR="32384">
              <a:lnSpc>
                <a:spcPct val="100000"/>
              </a:lnSpc>
            </a:pPr>
            <a:r>
              <a:rPr dirty="0" sz="2000" spc="-10">
                <a:latin typeface="Arial"/>
                <a:cs typeface="Arial"/>
              </a:rPr>
              <a:t>------------------------------------</a:t>
            </a:r>
            <a:endParaRPr sz="2000">
              <a:latin typeface="Arial"/>
              <a:cs typeface="Arial"/>
            </a:endParaRPr>
          </a:p>
          <a:p>
            <a:pPr algn="ctr" marR="489584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#worlds with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flu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algn="ctr" marR="669925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= Area of “H and F”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region</a:t>
            </a:r>
            <a:endParaRPr sz="2000">
              <a:latin typeface="Arial"/>
              <a:cs typeface="Arial"/>
            </a:endParaRPr>
          </a:p>
          <a:p>
            <a:pPr algn="ctr" marR="676910">
              <a:lnSpc>
                <a:spcPct val="100000"/>
              </a:lnSpc>
            </a:pPr>
            <a:r>
              <a:rPr dirty="0" sz="2000" spc="-10">
                <a:latin typeface="Arial"/>
                <a:cs typeface="Arial"/>
              </a:rPr>
              <a:t>------------------------------</a:t>
            </a:r>
            <a:endParaRPr sz="2000">
              <a:latin typeface="Arial"/>
              <a:cs typeface="Arial"/>
            </a:endParaRPr>
          </a:p>
          <a:p>
            <a:pPr algn="ctr" marR="37973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Area of “F”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region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8861" y="5443973"/>
            <a:ext cx="1497965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= P(H and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F)</a:t>
            </a:r>
            <a:endParaRPr sz="2000">
              <a:latin typeface="Arial"/>
              <a:cs typeface="Arial"/>
            </a:endParaRPr>
          </a:p>
          <a:p>
            <a:pPr marL="502920" marR="5080" indent="-280670">
              <a:lnSpc>
                <a:spcPct val="100000"/>
              </a:lnSpc>
            </a:pPr>
            <a:r>
              <a:rPr dirty="0" sz="2000" spc="-10">
                <a:latin typeface="Arial"/>
                <a:cs typeface="Arial"/>
              </a:rPr>
              <a:t>---------------  </a:t>
            </a:r>
            <a:r>
              <a:rPr dirty="0" sz="2000" spc="-10">
                <a:latin typeface="Arial"/>
                <a:cs typeface="Arial"/>
              </a:rPr>
              <a:t>P(F)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21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9997" y="1070101"/>
            <a:ext cx="790194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006500"/>
                </a:solidFill>
              </a:rPr>
              <a:t>Definition of Conditional</a:t>
            </a:r>
            <a:r>
              <a:rPr dirty="0" spc="-60">
                <a:solidFill>
                  <a:srgbClr val="006500"/>
                </a:solidFill>
              </a:rPr>
              <a:t> </a:t>
            </a:r>
            <a:r>
              <a:rPr dirty="0" spc="-5">
                <a:solidFill>
                  <a:srgbClr val="006500"/>
                </a:solidFill>
              </a:rPr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4104" y="1934972"/>
            <a:ext cx="6908165" cy="3401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091815" indent="1809750">
              <a:lnSpc>
                <a:spcPct val="100000"/>
              </a:lnSpc>
              <a:spcBef>
                <a:spcPts val="95"/>
              </a:spcBef>
              <a:tabLst>
                <a:tab pos="1426845" algn="l"/>
                <a:tab pos="1889760" algn="l"/>
              </a:tabLst>
            </a:pPr>
            <a:r>
              <a:rPr dirty="0" sz="3200" spc="-5" i="1">
                <a:latin typeface="Arial"/>
                <a:cs typeface="Arial"/>
              </a:rPr>
              <a:t>P(A and</a:t>
            </a:r>
            <a:r>
              <a:rPr dirty="0" sz="3200" spc="-95" i="1">
                <a:latin typeface="Arial"/>
                <a:cs typeface="Arial"/>
              </a:rPr>
              <a:t> </a:t>
            </a:r>
            <a:r>
              <a:rPr dirty="0" sz="3200" spc="-10" i="1">
                <a:latin typeface="Arial"/>
                <a:cs typeface="Arial"/>
              </a:rPr>
              <a:t>B)  </a:t>
            </a:r>
            <a:r>
              <a:rPr dirty="0" sz="3200" spc="-10" i="1">
                <a:latin typeface="Arial"/>
                <a:cs typeface="Arial"/>
              </a:rPr>
              <a:t>P(A|B)	</a:t>
            </a:r>
            <a:r>
              <a:rPr dirty="0" sz="3200" spc="-5" i="1">
                <a:latin typeface="Arial"/>
                <a:cs typeface="Arial"/>
              </a:rPr>
              <a:t>=	</a:t>
            </a:r>
            <a:r>
              <a:rPr dirty="0" sz="3200" spc="-10" i="1">
                <a:latin typeface="Arial"/>
                <a:cs typeface="Arial"/>
              </a:rPr>
              <a:t>-----------</a:t>
            </a:r>
            <a:endParaRPr sz="3200">
              <a:latin typeface="Arial"/>
              <a:cs typeface="Arial"/>
            </a:endParaRPr>
          </a:p>
          <a:p>
            <a:pPr marL="2268220">
              <a:lnSpc>
                <a:spcPct val="100000"/>
              </a:lnSpc>
            </a:pPr>
            <a:r>
              <a:rPr dirty="0" sz="3200" spc="-5" i="1">
                <a:latin typeface="Arial"/>
                <a:cs typeface="Arial"/>
              </a:rPr>
              <a:t>P(B)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50">
              <a:latin typeface="Times New Roman"/>
              <a:cs typeface="Times New Roman"/>
            </a:endParaRPr>
          </a:p>
          <a:p>
            <a:pPr algn="ctr" marL="1038860">
              <a:lnSpc>
                <a:spcPct val="100000"/>
              </a:lnSpc>
              <a:spcBef>
                <a:spcPts val="5"/>
              </a:spcBef>
              <a:tabLst>
                <a:tab pos="4369435" algn="l"/>
              </a:tabLst>
            </a:pPr>
            <a:r>
              <a:rPr dirty="0" sz="4000" spc="-5">
                <a:solidFill>
                  <a:srgbClr val="006500"/>
                </a:solidFill>
                <a:latin typeface="Arial"/>
                <a:cs typeface="Arial"/>
              </a:rPr>
              <a:t>Corollary:</a:t>
            </a:r>
            <a:r>
              <a:rPr dirty="0" sz="4000">
                <a:solidFill>
                  <a:srgbClr val="006500"/>
                </a:solidFill>
                <a:latin typeface="Arial"/>
                <a:cs typeface="Arial"/>
              </a:rPr>
              <a:t> The	</a:t>
            </a:r>
            <a:r>
              <a:rPr dirty="0" sz="4000" spc="-5">
                <a:solidFill>
                  <a:srgbClr val="006500"/>
                </a:solidFill>
                <a:latin typeface="Arial"/>
                <a:cs typeface="Arial"/>
              </a:rPr>
              <a:t>Chain</a:t>
            </a:r>
            <a:r>
              <a:rPr dirty="0" sz="4000" spc="-8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4000" spc="-5">
                <a:solidFill>
                  <a:srgbClr val="006500"/>
                </a:solidFill>
                <a:latin typeface="Arial"/>
                <a:cs typeface="Arial"/>
              </a:rPr>
              <a:t>Rule</a:t>
            </a:r>
            <a:endParaRPr sz="4000">
              <a:latin typeface="Arial"/>
              <a:cs typeface="Arial"/>
            </a:endParaRPr>
          </a:p>
          <a:p>
            <a:pPr marL="104775">
              <a:lnSpc>
                <a:spcPct val="100000"/>
              </a:lnSpc>
              <a:spcBef>
                <a:spcPts val="1945"/>
              </a:spcBef>
            </a:pPr>
            <a:r>
              <a:rPr dirty="0" sz="3200" spc="-5" i="1">
                <a:latin typeface="Arial"/>
                <a:cs typeface="Arial"/>
              </a:rPr>
              <a:t>P(A and B) = P(A|B)</a:t>
            </a:r>
            <a:r>
              <a:rPr dirty="0" sz="3200" spc="10" i="1">
                <a:latin typeface="Arial"/>
                <a:cs typeface="Arial"/>
              </a:rPr>
              <a:t> </a:t>
            </a:r>
            <a:r>
              <a:rPr dirty="0" sz="3200" spc="-5" i="1">
                <a:latin typeface="Arial"/>
                <a:cs typeface="Arial"/>
              </a:rPr>
              <a:t>P(B)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9479" y="1008380"/>
            <a:ext cx="552831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>
                <a:solidFill>
                  <a:srgbClr val="006500"/>
                </a:solidFill>
              </a:rPr>
              <a:t>Probabilistic</a:t>
            </a:r>
            <a:r>
              <a:rPr dirty="0" sz="4400" spc="-10">
                <a:solidFill>
                  <a:srgbClr val="006500"/>
                </a:solidFill>
              </a:rPr>
              <a:t> </a:t>
            </a:r>
            <a:r>
              <a:rPr dirty="0" sz="4400" spc="-5">
                <a:solidFill>
                  <a:srgbClr val="006500"/>
                </a:solidFill>
              </a:rPr>
              <a:t>Inference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209800" y="2823972"/>
            <a:ext cx="1219200" cy="567055"/>
          </a:xfrm>
          <a:custGeom>
            <a:avLst/>
            <a:gdLst/>
            <a:ahLst/>
            <a:cxnLst/>
            <a:rect l="l" t="t" r="r" b="b"/>
            <a:pathLst>
              <a:path w="1219200" h="567054">
                <a:moveTo>
                  <a:pt x="94487" y="0"/>
                </a:moveTo>
                <a:lnTo>
                  <a:pt x="57542" y="7477"/>
                </a:lnTo>
                <a:lnTo>
                  <a:pt x="27527" y="27813"/>
                </a:lnTo>
                <a:lnTo>
                  <a:pt x="7369" y="57864"/>
                </a:lnTo>
                <a:lnTo>
                  <a:pt x="0" y="94488"/>
                </a:lnTo>
                <a:lnTo>
                  <a:pt x="0" y="472440"/>
                </a:lnTo>
                <a:lnTo>
                  <a:pt x="7369" y="509063"/>
                </a:lnTo>
                <a:lnTo>
                  <a:pt x="27527" y="539115"/>
                </a:lnTo>
                <a:lnTo>
                  <a:pt x="57542" y="559450"/>
                </a:lnTo>
                <a:lnTo>
                  <a:pt x="94488" y="566928"/>
                </a:lnTo>
                <a:lnTo>
                  <a:pt x="1124712" y="566927"/>
                </a:lnTo>
                <a:lnTo>
                  <a:pt x="1161335" y="559450"/>
                </a:lnTo>
                <a:lnTo>
                  <a:pt x="1191386" y="539115"/>
                </a:lnTo>
                <a:lnTo>
                  <a:pt x="1211722" y="509063"/>
                </a:lnTo>
                <a:lnTo>
                  <a:pt x="1219200" y="472439"/>
                </a:lnTo>
                <a:lnTo>
                  <a:pt x="1219200" y="94487"/>
                </a:lnTo>
                <a:lnTo>
                  <a:pt x="1211722" y="57864"/>
                </a:lnTo>
                <a:lnTo>
                  <a:pt x="1191387" y="27812"/>
                </a:lnTo>
                <a:lnTo>
                  <a:pt x="1161335" y="7477"/>
                </a:lnTo>
                <a:lnTo>
                  <a:pt x="1124712" y="0"/>
                </a:lnTo>
                <a:lnTo>
                  <a:pt x="9448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90800" y="2541270"/>
            <a:ext cx="381000" cy="567055"/>
          </a:xfrm>
          <a:custGeom>
            <a:avLst/>
            <a:gdLst/>
            <a:ahLst/>
            <a:cxnLst/>
            <a:rect l="l" t="t" r="r" b="b"/>
            <a:pathLst>
              <a:path w="381000" h="567055">
                <a:moveTo>
                  <a:pt x="63245" y="0"/>
                </a:moveTo>
                <a:lnTo>
                  <a:pt x="38576" y="5072"/>
                </a:lnTo>
                <a:lnTo>
                  <a:pt x="18478" y="18859"/>
                </a:lnTo>
                <a:lnTo>
                  <a:pt x="4952" y="39219"/>
                </a:lnTo>
                <a:lnTo>
                  <a:pt x="0" y="64008"/>
                </a:lnTo>
                <a:lnTo>
                  <a:pt x="0" y="503681"/>
                </a:lnTo>
                <a:lnTo>
                  <a:pt x="4952" y="528351"/>
                </a:lnTo>
                <a:lnTo>
                  <a:pt x="18478" y="548449"/>
                </a:lnTo>
                <a:lnTo>
                  <a:pt x="38576" y="561975"/>
                </a:lnTo>
                <a:lnTo>
                  <a:pt x="63245" y="566928"/>
                </a:lnTo>
                <a:lnTo>
                  <a:pt x="317753" y="566928"/>
                </a:lnTo>
                <a:lnTo>
                  <a:pt x="342423" y="561975"/>
                </a:lnTo>
                <a:lnTo>
                  <a:pt x="362521" y="548449"/>
                </a:lnTo>
                <a:lnTo>
                  <a:pt x="376046" y="528351"/>
                </a:lnTo>
                <a:lnTo>
                  <a:pt x="380999" y="503681"/>
                </a:lnTo>
                <a:lnTo>
                  <a:pt x="380999" y="64007"/>
                </a:lnTo>
                <a:lnTo>
                  <a:pt x="376046" y="39219"/>
                </a:lnTo>
                <a:lnTo>
                  <a:pt x="362521" y="18859"/>
                </a:lnTo>
                <a:lnTo>
                  <a:pt x="342423" y="5072"/>
                </a:lnTo>
                <a:lnTo>
                  <a:pt x="317753" y="0"/>
                </a:lnTo>
                <a:lnTo>
                  <a:pt x="6324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24000" y="1905000"/>
            <a:ext cx="3352800" cy="19812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ctr" marR="767080">
              <a:lnSpc>
                <a:spcPct val="100000"/>
              </a:lnSpc>
              <a:spcBef>
                <a:spcPts val="1045"/>
              </a:spcBef>
            </a:pPr>
            <a:r>
              <a:rPr dirty="0" sz="1600"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ctr" marL="779145">
              <a:lnSpc>
                <a:spcPct val="100000"/>
              </a:lnSpc>
              <a:spcBef>
                <a:spcPts val="1585"/>
              </a:spcBef>
            </a:pPr>
            <a:r>
              <a:rPr dirty="0" sz="160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21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5184902" y="1931924"/>
            <a:ext cx="313690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H = </a:t>
            </a:r>
            <a:r>
              <a:rPr dirty="0" sz="2000" spc="-10">
                <a:latin typeface="Arial"/>
                <a:cs typeface="Arial"/>
              </a:rPr>
              <a:t>“Have </a:t>
            </a:r>
            <a:r>
              <a:rPr dirty="0" sz="2000" spc="-5">
                <a:latin typeface="Arial"/>
                <a:cs typeface="Arial"/>
              </a:rPr>
              <a:t>a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headache”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F = “Coming down with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Flu”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84902" y="2846322"/>
            <a:ext cx="1409065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P(H) = </a:t>
            </a:r>
            <a:r>
              <a:rPr dirty="0" sz="2000" spc="-10">
                <a:latin typeface="Arial"/>
                <a:cs typeface="Arial"/>
              </a:rPr>
              <a:t>1/10  </a:t>
            </a:r>
            <a:r>
              <a:rPr dirty="0" sz="2000" spc="-5">
                <a:latin typeface="Arial"/>
                <a:cs typeface="Arial"/>
              </a:rPr>
              <a:t>P(F) = </a:t>
            </a:r>
            <a:r>
              <a:rPr dirty="0" sz="2000" spc="-10">
                <a:latin typeface="Arial"/>
                <a:cs typeface="Arial"/>
              </a:rPr>
              <a:t>1/40  P(H|F) </a:t>
            </a:r>
            <a:r>
              <a:rPr dirty="0" sz="2000" spc="-5">
                <a:latin typeface="Arial"/>
                <a:cs typeface="Arial"/>
              </a:rPr>
              <a:t>=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1/2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4100" y="4068571"/>
            <a:ext cx="8122284" cy="1121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One </a:t>
            </a:r>
            <a:r>
              <a:rPr dirty="0" sz="2400" spc="-5">
                <a:latin typeface="Arial"/>
                <a:cs typeface="Arial"/>
              </a:rPr>
              <a:t>day </a:t>
            </a:r>
            <a:r>
              <a:rPr dirty="0" sz="2400">
                <a:latin typeface="Arial"/>
                <a:cs typeface="Arial"/>
              </a:rPr>
              <a:t>you </a:t>
            </a:r>
            <a:r>
              <a:rPr dirty="0" sz="2400" spc="-5">
                <a:latin typeface="Arial"/>
                <a:cs typeface="Arial"/>
              </a:rPr>
              <a:t>wake up with </a:t>
            </a:r>
            <a:r>
              <a:rPr dirty="0" sz="2400">
                <a:latin typeface="Arial"/>
                <a:cs typeface="Arial"/>
              </a:rPr>
              <a:t>a </a:t>
            </a:r>
            <a:r>
              <a:rPr dirty="0" sz="2400" spc="-5">
                <a:latin typeface="Arial"/>
                <a:cs typeface="Arial"/>
              </a:rPr>
              <a:t>headache. </a:t>
            </a:r>
            <a:r>
              <a:rPr dirty="0" sz="2400">
                <a:latin typeface="Arial"/>
                <a:cs typeface="Arial"/>
              </a:rPr>
              <a:t>You think: “Drat!  </a:t>
            </a:r>
            <a:r>
              <a:rPr dirty="0" sz="2400" spc="-5">
                <a:latin typeface="Arial"/>
                <a:cs typeface="Arial"/>
              </a:rPr>
              <a:t>50% of </a:t>
            </a:r>
            <a:r>
              <a:rPr dirty="0" sz="2400">
                <a:latin typeface="Arial"/>
                <a:cs typeface="Arial"/>
              </a:rPr>
              <a:t>flus </a:t>
            </a:r>
            <a:r>
              <a:rPr dirty="0" sz="2400" spc="-5">
                <a:latin typeface="Arial"/>
                <a:cs typeface="Arial"/>
              </a:rPr>
              <a:t>are associated with headaches </a:t>
            </a:r>
            <a:r>
              <a:rPr dirty="0" sz="2400">
                <a:latin typeface="Arial"/>
                <a:cs typeface="Arial"/>
              </a:rPr>
              <a:t>so I must </a:t>
            </a:r>
            <a:r>
              <a:rPr dirty="0" sz="2400" spc="-5">
                <a:latin typeface="Arial"/>
                <a:cs typeface="Arial"/>
              </a:rPr>
              <a:t>have </a:t>
            </a:r>
            <a:r>
              <a:rPr dirty="0" sz="2400">
                <a:latin typeface="Arial"/>
                <a:cs typeface="Arial"/>
              </a:rPr>
              <a:t>a  </a:t>
            </a:r>
            <a:r>
              <a:rPr dirty="0" sz="2400" spc="-5">
                <a:latin typeface="Arial"/>
                <a:cs typeface="Arial"/>
              </a:rPr>
              <a:t>50-50 </a:t>
            </a:r>
            <a:r>
              <a:rPr dirty="0" sz="2400">
                <a:latin typeface="Arial"/>
                <a:cs typeface="Arial"/>
              </a:rPr>
              <a:t>chance </a:t>
            </a:r>
            <a:r>
              <a:rPr dirty="0" sz="2400" spc="-5">
                <a:latin typeface="Arial"/>
                <a:cs typeface="Arial"/>
              </a:rPr>
              <a:t>of </a:t>
            </a:r>
            <a:r>
              <a:rPr dirty="0" sz="2400">
                <a:latin typeface="Arial"/>
                <a:cs typeface="Arial"/>
              </a:rPr>
              <a:t>coming </a:t>
            </a:r>
            <a:r>
              <a:rPr dirty="0" sz="2400" spc="-5">
                <a:latin typeface="Arial"/>
                <a:cs typeface="Arial"/>
              </a:rPr>
              <a:t>down with</a:t>
            </a:r>
            <a:r>
              <a:rPr dirty="0" sz="2400">
                <a:latin typeface="Arial"/>
                <a:cs typeface="Arial"/>
              </a:rPr>
              <a:t> flu”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4100" y="6259321"/>
            <a:ext cx="31794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Is this reasoning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good?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9479" y="1008380"/>
            <a:ext cx="552831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>
                <a:solidFill>
                  <a:srgbClr val="006500"/>
                </a:solidFill>
              </a:rPr>
              <a:t>Probabilistic</a:t>
            </a:r>
            <a:r>
              <a:rPr dirty="0" sz="4400" spc="-10">
                <a:solidFill>
                  <a:srgbClr val="006500"/>
                </a:solidFill>
              </a:rPr>
              <a:t> </a:t>
            </a:r>
            <a:r>
              <a:rPr dirty="0" sz="4400" spc="-5">
                <a:solidFill>
                  <a:srgbClr val="006500"/>
                </a:solidFill>
              </a:rPr>
              <a:t>Inference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209800" y="2823972"/>
            <a:ext cx="1219200" cy="567055"/>
          </a:xfrm>
          <a:custGeom>
            <a:avLst/>
            <a:gdLst/>
            <a:ahLst/>
            <a:cxnLst/>
            <a:rect l="l" t="t" r="r" b="b"/>
            <a:pathLst>
              <a:path w="1219200" h="567054">
                <a:moveTo>
                  <a:pt x="94487" y="0"/>
                </a:moveTo>
                <a:lnTo>
                  <a:pt x="57542" y="7477"/>
                </a:lnTo>
                <a:lnTo>
                  <a:pt x="27527" y="27813"/>
                </a:lnTo>
                <a:lnTo>
                  <a:pt x="7369" y="57864"/>
                </a:lnTo>
                <a:lnTo>
                  <a:pt x="0" y="94488"/>
                </a:lnTo>
                <a:lnTo>
                  <a:pt x="0" y="472440"/>
                </a:lnTo>
                <a:lnTo>
                  <a:pt x="7369" y="509063"/>
                </a:lnTo>
                <a:lnTo>
                  <a:pt x="27527" y="539115"/>
                </a:lnTo>
                <a:lnTo>
                  <a:pt x="57542" y="559450"/>
                </a:lnTo>
                <a:lnTo>
                  <a:pt x="94488" y="566928"/>
                </a:lnTo>
                <a:lnTo>
                  <a:pt x="1124712" y="566927"/>
                </a:lnTo>
                <a:lnTo>
                  <a:pt x="1161335" y="559450"/>
                </a:lnTo>
                <a:lnTo>
                  <a:pt x="1191386" y="539115"/>
                </a:lnTo>
                <a:lnTo>
                  <a:pt x="1211722" y="509063"/>
                </a:lnTo>
                <a:lnTo>
                  <a:pt x="1219200" y="472439"/>
                </a:lnTo>
                <a:lnTo>
                  <a:pt x="1219200" y="94487"/>
                </a:lnTo>
                <a:lnTo>
                  <a:pt x="1211722" y="57864"/>
                </a:lnTo>
                <a:lnTo>
                  <a:pt x="1191387" y="27812"/>
                </a:lnTo>
                <a:lnTo>
                  <a:pt x="1161335" y="7477"/>
                </a:lnTo>
                <a:lnTo>
                  <a:pt x="1124712" y="0"/>
                </a:lnTo>
                <a:lnTo>
                  <a:pt x="9448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90800" y="2541270"/>
            <a:ext cx="381000" cy="567055"/>
          </a:xfrm>
          <a:custGeom>
            <a:avLst/>
            <a:gdLst/>
            <a:ahLst/>
            <a:cxnLst/>
            <a:rect l="l" t="t" r="r" b="b"/>
            <a:pathLst>
              <a:path w="381000" h="567055">
                <a:moveTo>
                  <a:pt x="63245" y="0"/>
                </a:moveTo>
                <a:lnTo>
                  <a:pt x="38576" y="5072"/>
                </a:lnTo>
                <a:lnTo>
                  <a:pt x="18478" y="18859"/>
                </a:lnTo>
                <a:lnTo>
                  <a:pt x="4952" y="39219"/>
                </a:lnTo>
                <a:lnTo>
                  <a:pt x="0" y="64008"/>
                </a:lnTo>
                <a:lnTo>
                  <a:pt x="0" y="503681"/>
                </a:lnTo>
                <a:lnTo>
                  <a:pt x="4952" y="528351"/>
                </a:lnTo>
                <a:lnTo>
                  <a:pt x="18478" y="548449"/>
                </a:lnTo>
                <a:lnTo>
                  <a:pt x="38576" y="561975"/>
                </a:lnTo>
                <a:lnTo>
                  <a:pt x="63245" y="566928"/>
                </a:lnTo>
                <a:lnTo>
                  <a:pt x="317753" y="566928"/>
                </a:lnTo>
                <a:lnTo>
                  <a:pt x="342423" y="561975"/>
                </a:lnTo>
                <a:lnTo>
                  <a:pt x="362521" y="548449"/>
                </a:lnTo>
                <a:lnTo>
                  <a:pt x="376046" y="528351"/>
                </a:lnTo>
                <a:lnTo>
                  <a:pt x="380999" y="503681"/>
                </a:lnTo>
                <a:lnTo>
                  <a:pt x="380999" y="64007"/>
                </a:lnTo>
                <a:lnTo>
                  <a:pt x="376046" y="39219"/>
                </a:lnTo>
                <a:lnTo>
                  <a:pt x="362521" y="18859"/>
                </a:lnTo>
                <a:lnTo>
                  <a:pt x="342423" y="5072"/>
                </a:lnTo>
                <a:lnTo>
                  <a:pt x="317753" y="0"/>
                </a:lnTo>
                <a:lnTo>
                  <a:pt x="6324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24000" y="1905000"/>
            <a:ext cx="3352800" cy="19812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ctr" marR="767080">
              <a:lnSpc>
                <a:spcPct val="100000"/>
              </a:lnSpc>
              <a:spcBef>
                <a:spcPts val="1045"/>
              </a:spcBef>
            </a:pPr>
            <a:r>
              <a:rPr dirty="0" sz="1600"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ctr" marL="779145">
              <a:lnSpc>
                <a:spcPct val="100000"/>
              </a:lnSpc>
              <a:spcBef>
                <a:spcPts val="1585"/>
              </a:spcBef>
            </a:pPr>
            <a:r>
              <a:rPr dirty="0" sz="160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21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5184902" y="1931924"/>
            <a:ext cx="313690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H = </a:t>
            </a:r>
            <a:r>
              <a:rPr dirty="0" sz="2000" spc="-10">
                <a:latin typeface="Arial"/>
                <a:cs typeface="Arial"/>
              </a:rPr>
              <a:t>“Have </a:t>
            </a:r>
            <a:r>
              <a:rPr dirty="0" sz="2000" spc="-5">
                <a:latin typeface="Arial"/>
                <a:cs typeface="Arial"/>
              </a:rPr>
              <a:t>a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headache”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F = “Coming down with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Flu”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84902" y="2846322"/>
            <a:ext cx="1409065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P(H) = </a:t>
            </a:r>
            <a:r>
              <a:rPr dirty="0" sz="2000" spc="-10">
                <a:latin typeface="Arial"/>
                <a:cs typeface="Arial"/>
              </a:rPr>
              <a:t>1/10  </a:t>
            </a:r>
            <a:r>
              <a:rPr dirty="0" sz="2000" spc="-5">
                <a:latin typeface="Arial"/>
                <a:cs typeface="Arial"/>
              </a:rPr>
              <a:t>P(F) = </a:t>
            </a:r>
            <a:r>
              <a:rPr dirty="0" sz="2000" spc="-10">
                <a:latin typeface="Arial"/>
                <a:cs typeface="Arial"/>
              </a:rPr>
              <a:t>1/40  P(H|F) </a:t>
            </a:r>
            <a:r>
              <a:rPr dirty="0" sz="2000" spc="-5">
                <a:latin typeface="Arial"/>
                <a:cs typeface="Arial"/>
              </a:rPr>
              <a:t>=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1/2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4100" y="4068571"/>
            <a:ext cx="2166620" cy="148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P(F and H) </a:t>
            </a:r>
            <a:r>
              <a:rPr dirty="0" sz="2400">
                <a:latin typeface="Arial"/>
                <a:cs typeface="Arial"/>
              </a:rPr>
              <a:t>=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P(F|H) =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9479" y="1008380"/>
            <a:ext cx="552831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>
                <a:solidFill>
                  <a:srgbClr val="006500"/>
                </a:solidFill>
              </a:rPr>
              <a:t>Probabilistic</a:t>
            </a:r>
            <a:r>
              <a:rPr dirty="0" sz="4400" spc="-10">
                <a:solidFill>
                  <a:srgbClr val="006500"/>
                </a:solidFill>
              </a:rPr>
              <a:t> </a:t>
            </a:r>
            <a:r>
              <a:rPr dirty="0" sz="4400" spc="-5">
                <a:solidFill>
                  <a:srgbClr val="006500"/>
                </a:solidFill>
              </a:rPr>
              <a:t>Inference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209800" y="2823972"/>
            <a:ext cx="1219200" cy="567055"/>
          </a:xfrm>
          <a:custGeom>
            <a:avLst/>
            <a:gdLst/>
            <a:ahLst/>
            <a:cxnLst/>
            <a:rect l="l" t="t" r="r" b="b"/>
            <a:pathLst>
              <a:path w="1219200" h="567054">
                <a:moveTo>
                  <a:pt x="94487" y="0"/>
                </a:moveTo>
                <a:lnTo>
                  <a:pt x="57542" y="7477"/>
                </a:lnTo>
                <a:lnTo>
                  <a:pt x="27527" y="27813"/>
                </a:lnTo>
                <a:lnTo>
                  <a:pt x="7369" y="57864"/>
                </a:lnTo>
                <a:lnTo>
                  <a:pt x="0" y="94488"/>
                </a:lnTo>
                <a:lnTo>
                  <a:pt x="0" y="472440"/>
                </a:lnTo>
                <a:lnTo>
                  <a:pt x="7369" y="509063"/>
                </a:lnTo>
                <a:lnTo>
                  <a:pt x="27527" y="539115"/>
                </a:lnTo>
                <a:lnTo>
                  <a:pt x="57542" y="559450"/>
                </a:lnTo>
                <a:lnTo>
                  <a:pt x="94488" y="566928"/>
                </a:lnTo>
                <a:lnTo>
                  <a:pt x="1124712" y="566927"/>
                </a:lnTo>
                <a:lnTo>
                  <a:pt x="1161335" y="559450"/>
                </a:lnTo>
                <a:lnTo>
                  <a:pt x="1191386" y="539115"/>
                </a:lnTo>
                <a:lnTo>
                  <a:pt x="1211722" y="509063"/>
                </a:lnTo>
                <a:lnTo>
                  <a:pt x="1219200" y="472439"/>
                </a:lnTo>
                <a:lnTo>
                  <a:pt x="1219200" y="94487"/>
                </a:lnTo>
                <a:lnTo>
                  <a:pt x="1211722" y="57864"/>
                </a:lnTo>
                <a:lnTo>
                  <a:pt x="1191387" y="27812"/>
                </a:lnTo>
                <a:lnTo>
                  <a:pt x="1161335" y="7477"/>
                </a:lnTo>
                <a:lnTo>
                  <a:pt x="1124712" y="0"/>
                </a:lnTo>
                <a:lnTo>
                  <a:pt x="9448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90800" y="2541270"/>
            <a:ext cx="381000" cy="567055"/>
          </a:xfrm>
          <a:custGeom>
            <a:avLst/>
            <a:gdLst/>
            <a:ahLst/>
            <a:cxnLst/>
            <a:rect l="l" t="t" r="r" b="b"/>
            <a:pathLst>
              <a:path w="381000" h="567055">
                <a:moveTo>
                  <a:pt x="63245" y="0"/>
                </a:moveTo>
                <a:lnTo>
                  <a:pt x="38576" y="5072"/>
                </a:lnTo>
                <a:lnTo>
                  <a:pt x="18478" y="18859"/>
                </a:lnTo>
                <a:lnTo>
                  <a:pt x="4952" y="39219"/>
                </a:lnTo>
                <a:lnTo>
                  <a:pt x="0" y="64008"/>
                </a:lnTo>
                <a:lnTo>
                  <a:pt x="0" y="503681"/>
                </a:lnTo>
                <a:lnTo>
                  <a:pt x="4952" y="528351"/>
                </a:lnTo>
                <a:lnTo>
                  <a:pt x="18478" y="548449"/>
                </a:lnTo>
                <a:lnTo>
                  <a:pt x="38576" y="561975"/>
                </a:lnTo>
                <a:lnTo>
                  <a:pt x="63245" y="566928"/>
                </a:lnTo>
                <a:lnTo>
                  <a:pt x="317753" y="566928"/>
                </a:lnTo>
                <a:lnTo>
                  <a:pt x="342423" y="561975"/>
                </a:lnTo>
                <a:lnTo>
                  <a:pt x="362521" y="548449"/>
                </a:lnTo>
                <a:lnTo>
                  <a:pt x="376046" y="528351"/>
                </a:lnTo>
                <a:lnTo>
                  <a:pt x="380999" y="503681"/>
                </a:lnTo>
                <a:lnTo>
                  <a:pt x="380999" y="64007"/>
                </a:lnTo>
                <a:lnTo>
                  <a:pt x="376046" y="39219"/>
                </a:lnTo>
                <a:lnTo>
                  <a:pt x="362521" y="18859"/>
                </a:lnTo>
                <a:lnTo>
                  <a:pt x="342423" y="5072"/>
                </a:lnTo>
                <a:lnTo>
                  <a:pt x="317753" y="0"/>
                </a:lnTo>
                <a:lnTo>
                  <a:pt x="6324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24000" y="1905000"/>
            <a:ext cx="3352800" cy="19812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ctr" marR="767080">
              <a:lnSpc>
                <a:spcPct val="100000"/>
              </a:lnSpc>
              <a:spcBef>
                <a:spcPts val="1045"/>
              </a:spcBef>
            </a:pPr>
            <a:r>
              <a:rPr dirty="0" sz="1600"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ctr" marL="779145">
              <a:lnSpc>
                <a:spcPct val="100000"/>
              </a:lnSpc>
              <a:spcBef>
                <a:spcPts val="1585"/>
              </a:spcBef>
            </a:pPr>
            <a:r>
              <a:rPr dirty="0" sz="160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4902" y="1931924"/>
            <a:ext cx="313690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H = </a:t>
            </a:r>
            <a:r>
              <a:rPr dirty="0" sz="2000" spc="-10">
                <a:latin typeface="Arial"/>
                <a:cs typeface="Arial"/>
              </a:rPr>
              <a:t>“Have </a:t>
            </a:r>
            <a:r>
              <a:rPr dirty="0" sz="2000" spc="-5">
                <a:latin typeface="Arial"/>
                <a:cs typeface="Arial"/>
              </a:rPr>
              <a:t>a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headache”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F = “Coming down with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Flu”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84902" y="2846322"/>
            <a:ext cx="1409065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P(H) = </a:t>
            </a:r>
            <a:r>
              <a:rPr dirty="0" sz="2000" spc="-10">
                <a:latin typeface="Arial"/>
                <a:cs typeface="Arial"/>
              </a:rPr>
              <a:t>1/10  </a:t>
            </a:r>
            <a:r>
              <a:rPr dirty="0" sz="2000" spc="-5">
                <a:latin typeface="Arial"/>
                <a:cs typeface="Arial"/>
              </a:rPr>
              <a:t>P(F) = </a:t>
            </a:r>
            <a:r>
              <a:rPr dirty="0" sz="2000" spc="-10">
                <a:latin typeface="Arial"/>
                <a:cs typeface="Arial"/>
              </a:rPr>
              <a:t>1/40  P(H|F) </a:t>
            </a:r>
            <a:r>
              <a:rPr dirty="0" sz="2000" spc="-5">
                <a:latin typeface="Arial"/>
                <a:cs typeface="Arial"/>
              </a:rPr>
              <a:t>=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1/2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75659" y="6227064"/>
            <a:ext cx="2010410" cy="0"/>
          </a:xfrm>
          <a:custGeom>
            <a:avLst/>
            <a:gdLst/>
            <a:ahLst/>
            <a:cxnLst/>
            <a:rect l="l" t="t" r="r" b="b"/>
            <a:pathLst>
              <a:path w="2010410" h="0">
                <a:moveTo>
                  <a:pt x="0" y="0"/>
                </a:moveTo>
                <a:lnTo>
                  <a:pt x="2010156" y="0"/>
                </a:lnTo>
              </a:path>
            </a:pathLst>
          </a:custGeom>
          <a:ln w="168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862828" y="5563361"/>
            <a:ext cx="443230" cy="622300"/>
          </a:xfrm>
          <a:custGeom>
            <a:avLst/>
            <a:gdLst/>
            <a:ahLst/>
            <a:cxnLst/>
            <a:rect l="l" t="t" r="r" b="b"/>
            <a:pathLst>
              <a:path w="443229" h="622300">
                <a:moveTo>
                  <a:pt x="442722" y="0"/>
                </a:moveTo>
                <a:lnTo>
                  <a:pt x="0" y="621792"/>
                </a:lnTo>
              </a:path>
            </a:pathLst>
          </a:custGeom>
          <a:ln w="84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871971" y="6268973"/>
            <a:ext cx="443865" cy="622300"/>
          </a:xfrm>
          <a:custGeom>
            <a:avLst/>
            <a:gdLst/>
            <a:ahLst/>
            <a:cxnLst/>
            <a:rect l="l" t="t" r="r" b="b"/>
            <a:pathLst>
              <a:path w="443864" h="622300">
                <a:moveTo>
                  <a:pt x="443484" y="0"/>
                </a:moveTo>
                <a:lnTo>
                  <a:pt x="0" y="621792"/>
                </a:lnTo>
              </a:path>
            </a:pathLst>
          </a:custGeom>
          <a:ln w="84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824728" y="6227064"/>
            <a:ext cx="689610" cy="0"/>
          </a:xfrm>
          <a:custGeom>
            <a:avLst/>
            <a:gdLst/>
            <a:ahLst/>
            <a:cxnLst/>
            <a:rect l="l" t="t" r="r" b="b"/>
            <a:pathLst>
              <a:path w="689609" h="0">
                <a:moveTo>
                  <a:pt x="0" y="0"/>
                </a:moveTo>
                <a:lnTo>
                  <a:pt x="689610" y="0"/>
                </a:lnTo>
              </a:path>
            </a:pathLst>
          </a:custGeom>
          <a:ln w="168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952488" y="6227064"/>
            <a:ext cx="219710" cy="0"/>
          </a:xfrm>
          <a:custGeom>
            <a:avLst/>
            <a:gdLst/>
            <a:ahLst/>
            <a:cxnLst/>
            <a:rect l="l" t="t" r="r" b="b"/>
            <a:pathLst>
              <a:path w="219709" h="0">
                <a:moveTo>
                  <a:pt x="0" y="0"/>
                </a:moveTo>
                <a:lnTo>
                  <a:pt x="219456" y="0"/>
                </a:lnTo>
              </a:path>
            </a:pathLst>
          </a:custGeom>
          <a:ln w="168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948169" y="5658733"/>
            <a:ext cx="227965" cy="5105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150" spc="15">
                <a:latin typeface="Times New Roman"/>
                <a:cs typeface="Times New Roman"/>
              </a:rPr>
              <a:t>1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73394" y="6468747"/>
            <a:ext cx="429895" cy="5105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150" spc="15">
                <a:latin typeface="Times New Roman"/>
                <a:cs typeface="Times New Roman"/>
              </a:rPr>
              <a:t>10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80607" y="5454512"/>
            <a:ext cx="632460" cy="8191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3105"/>
              </a:lnSpc>
              <a:spcBef>
                <a:spcPts val="130"/>
              </a:spcBef>
            </a:pPr>
            <a:r>
              <a:rPr dirty="0" sz="3150" spc="15">
                <a:latin typeface="Times New Roman"/>
                <a:cs typeface="Times New Roman"/>
              </a:rPr>
              <a:t>1</a:t>
            </a:r>
            <a:endParaRPr sz="3150">
              <a:latin typeface="Times New Roman"/>
              <a:cs typeface="Times New Roman"/>
            </a:endParaRPr>
          </a:p>
          <a:p>
            <a:pPr marL="215265">
              <a:lnSpc>
                <a:spcPts val="3105"/>
              </a:lnSpc>
            </a:pPr>
            <a:r>
              <a:rPr dirty="0" sz="3150" spc="15">
                <a:latin typeface="Times New Roman"/>
                <a:cs typeface="Times New Roman"/>
              </a:rPr>
              <a:t>80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45539" y="5911716"/>
            <a:ext cx="1755775" cy="5105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456565" algn="l"/>
                <a:tab pos="1179195" algn="l"/>
              </a:tabLst>
            </a:pPr>
            <a:r>
              <a:rPr dirty="0" sz="3150" spc="15">
                <a:latin typeface="Symbol"/>
                <a:cs typeface="Symbol"/>
              </a:rPr>
              <a:t></a:t>
            </a:r>
            <a:r>
              <a:rPr dirty="0" sz="3150" spc="15">
                <a:latin typeface="Times New Roman"/>
                <a:cs typeface="Times New Roman"/>
              </a:rPr>
              <a:t>	</a:t>
            </a:r>
            <a:r>
              <a:rPr dirty="0" baseline="-34391" sz="4725" spc="22">
                <a:latin typeface="Times New Roman"/>
                <a:cs typeface="Times New Roman"/>
              </a:rPr>
              <a:t>1	</a:t>
            </a:r>
            <a:r>
              <a:rPr dirty="0" sz="3150" spc="15">
                <a:latin typeface="Symbol"/>
                <a:cs typeface="Symbol"/>
              </a:rPr>
              <a:t></a:t>
            </a:r>
            <a:r>
              <a:rPr dirty="0" sz="3150" spc="35">
                <a:latin typeface="Times New Roman"/>
                <a:cs typeface="Times New Roman"/>
              </a:rPr>
              <a:t> </a:t>
            </a:r>
            <a:r>
              <a:rPr dirty="0" baseline="-43209" sz="4725" spc="22">
                <a:latin typeface="Times New Roman"/>
                <a:cs typeface="Times New Roman"/>
              </a:rPr>
              <a:t>8</a:t>
            </a:r>
            <a:endParaRPr baseline="-43209" sz="472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24614" y="6224894"/>
            <a:ext cx="931544" cy="5105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150" spc="120" i="1">
                <a:latin typeface="Times New Roman"/>
                <a:cs typeface="Times New Roman"/>
              </a:rPr>
              <a:t>P</a:t>
            </a:r>
            <a:r>
              <a:rPr dirty="0" sz="3150" spc="120">
                <a:latin typeface="Times New Roman"/>
                <a:cs typeface="Times New Roman"/>
              </a:rPr>
              <a:t>(</a:t>
            </a:r>
            <a:r>
              <a:rPr dirty="0" sz="3150" spc="120" i="1">
                <a:latin typeface="Times New Roman"/>
                <a:cs typeface="Times New Roman"/>
              </a:rPr>
              <a:t>H</a:t>
            </a:r>
            <a:r>
              <a:rPr dirty="0" sz="3150" spc="-415" i="1">
                <a:latin typeface="Times New Roman"/>
                <a:cs typeface="Times New Roman"/>
              </a:rPr>
              <a:t> </a:t>
            </a:r>
            <a:r>
              <a:rPr dirty="0" sz="3150" spc="10">
                <a:latin typeface="Times New Roman"/>
                <a:cs typeface="Times New Roman"/>
              </a:rPr>
              <a:t>)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01883" y="5658733"/>
            <a:ext cx="1976755" cy="5105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150" spc="114" i="1">
                <a:latin typeface="Times New Roman"/>
                <a:cs typeface="Times New Roman"/>
              </a:rPr>
              <a:t>P</a:t>
            </a:r>
            <a:r>
              <a:rPr dirty="0" sz="3150" spc="114">
                <a:latin typeface="Times New Roman"/>
                <a:cs typeface="Times New Roman"/>
              </a:rPr>
              <a:t>(</a:t>
            </a:r>
            <a:r>
              <a:rPr dirty="0" sz="3150" spc="114" i="1">
                <a:latin typeface="Times New Roman"/>
                <a:cs typeface="Times New Roman"/>
              </a:rPr>
              <a:t>F </a:t>
            </a:r>
            <a:r>
              <a:rPr dirty="0" sz="3150" spc="15">
                <a:latin typeface="Times New Roman"/>
                <a:cs typeface="Times New Roman"/>
              </a:rPr>
              <a:t>and </a:t>
            </a:r>
            <a:r>
              <a:rPr dirty="0" sz="3150" spc="20" i="1">
                <a:latin typeface="Times New Roman"/>
                <a:cs typeface="Times New Roman"/>
              </a:rPr>
              <a:t>H</a:t>
            </a:r>
            <a:r>
              <a:rPr dirty="0" sz="3150" spc="-430" i="1">
                <a:latin typeface="Times New Roman"/>
                <a:cs typeface="Times New Roman"/>
              </a:rPr>
              <a:t> </a:t>
            </a:r>
            <a:r>
              <a:rPr dirty="0" sz="3150" spc="10">
                <a:latin typeface="Times New Roman"/>
                <a:cs typeface="Times New Roman"/>
              </a:rPr>
              <a:t>)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07540" y="5911716"/>
            <a:ext cx="1774189" cy="5105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150" spc="120" i="1">
                <a:latin typeface="Times New Roman"/>
                <a:cs typeface="Times New Roman"/>
              </a:rPr>
              <a:t>P</a:t>
            </a:r>
            <a:r>
              <a:rPr dirty="0" sz="3150" spc="120">
                <a:latin typeface="Times New Roman"/>
                <a:cs typeface="Times New Roman"/>
              </a:rPr>
              <a:t>(</a:t>
            </a:r>
            <a:r>
              <a:rPr dirty="0" sz="3150" spc="120" i="1">
                <a:latin typeface="Times New Roman"/>
                <a:cs typeface="Times New Roman"/>
              </a:rPr>
              <a:t>F </a:t>
            </a:r>
            <a:r>
              <a:rPr dirty="0" sz="3150" spc="5">
                <a:latin typeface="Times New Roman"/>
                <a:cs typeface="Times New Roman"/>
              </a:rPr>
              <a:t>| </a:t>
            </a:r>
            <a:r>
              <a:rPr dirty="0" sz="3150" spc="20" i="1">
                <a:latin typeface="Times New Roman"/>
                <a:cs typeface="Times New Roman"/>
              </a:rPr>
              <a:t>H</a:t>
            </a:r>
            <a:r>
              <a:rPr dirty="0" sz="3150" spc="-620" i="1">
                <a:latin typeface="Times New Roman"/>
                <a:cs typeface="Times New Roman"/>
              </a:rPr>
              <a:t> </a:t>
            </a:r>
            <a:r>
              <a:rPr dirty="0" sz="3150" spc="10">
                <a:latin typeface="Times New Roman"/>
                <a:cs typeface="Times New Roman"/>
              </a:rPr>
              <a:t>) </a:t>
            </a:r>
            <a:r>
              <a:rPr dirty="0" sz="3150" spc="15">
                <a:latin typeface="Symbol"/>
                <a:cs typeface="Symbol"/>
              </a:rPr>
              <a:t>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736080" y="4729734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 h="0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168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346442" y="4729734"/>
            <a:ext cx="440690" cy="0"/>
          </a:xfrm>
          <a:custGeom>
            <a:avLst/>
            <a:gdLst/>
            <a:ahLst/>
            <a:cxnLst/>
            <a:rect l="l" t="t" r="r" b="b"/>
            <a:pathLst>
              <a:path w="440690" h="0">
                <a:moveTo>
                  <a:pt x="0" y="0"/>
                </a:moveTo>
                <a:lnTo>
                  <a:pt x="440436" y="0"/>
                </a:lnTo>
              </a:path>
            </a:pathLst>
          </a:custGeom>
          <a:ln w="168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225790" y="4729734"/>
            <a:ext cx="426084" cy="0"/>
          </a:xfrm>
          <a:custGeom>
            <a:avLst/>
            <a:gdLst/>
            <a:ahLst/>
            <a:cxnLst/>
            <a:rect l="l" t="t" r="r" b="b"/>
            <a:pathLst>
              <a:path w="426084" h="0">
                <a:moveTo>
                  <a:pt x="0" y="0"/>
                </a:moveTo>
                <a:lnTo>
                  <a:pt x="425958" y="0"/>
                </a:lnTo>
              </a:path>
            </a:pathLst>
          </a:custGeom>
          <a:ln w="168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240882" y="4413796"/>
            <a:ext cx="7435215" cy="82359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0800">
              <a:lnSpc>
                <a:spcPts val="3125"/>
              </a:lnSpc>
              <a:spcBef>
                <a:spcPts val="130"/>
              </a:spcBef>
              <a:tabLst>
                <a:tab pos="6224270" algn="l"/>
                <a:tab pos="6656070" algn="l"/>
                <a:tab pos="7095490" algn="l"/>
              </a:tabLst>
            </a:pPr>
            <a:r>
              <a:rPr dirty="0" sz="3150" spc="120" i="1">
                <a:latin typeface="Times New Roman"/>
                <a:cs typeface="Times New Roman"/>
              </a:rPr>
              <a:t>P</a:t>
            </a:r>
            <a:r>
              <a:rPr dirty="0" sz="3150" spc="120">
                <a:latin typeface="Times New Roman"/>
                <a:cs typeface="Times New Roman"/>
              </a:rPr>
              <a:t>(</a:t>
            </a:r>
            <a:r>
              <a:rPr dirty="0" sz="3150" spc="120" i="1">
                <a:latin typeface="Times New Roman"/>
                <a:cs typeface="Times New Roman"/>
              </a:rPr>
              <a:t>F</a:t>
            </a:r>
            <a:r>
              <a:rPr dirty="0" sz="3150" spc="95" i="1">
                <a:latin typeface="Times New Roman"/>
                <a:cs typeface="Times New Roman"/>
              </a:rPr>
              <a:t> </a:t>
            </a:r>
            <a:r>
              <a:rPr dirty="0" sz="3150" spc="10">
                <a:latin typeface="Times New Roman"/>
                <a:cs typeface="Times New Roman"/>
              </a:rPr>
              <a:t>and</a:t>
            </a:r>
            <a:r>
              <a:rPr dirty="0" sz="3150" spc="30">
                <a:latin typeface="Times New Roman"/>
                <a:cs typeface="Times New Roman"/>
              </a:rPr>
              <a:t> </a:t>
            </a:r>
            <a:r>
              <a:rPr dirty="0" sz="3150" spc="20" i="1">
                <a:latin typeface="Times New Roman"/>
                <a:cs typeface="Times New Roman"/>
              </a:rPr>
              <a:t>H</a:t>
            </a:r>
            <a:r>
              <a:rPr dirty="0" sz="3150" spc="-325" i="1">
                <a:latin typeface="Times New Roman"/>
                <a:cs typeface="Times New Roman"/>
              </a:rPr>
              <a:t> </a:t>
            </a:r>
            <a:r>
              <a:rPr dirty="0" sz="3150" spc="5">
                <a:latin typeface="Times New Roman"/>
                <a:cs typeface="Times New Roman"/>
              </a:rPr>
              <a:t>)</a:t>
            </a:r>
            <a:r>
              <a:rPr dirty="0" sz="3150" spc="-30">
                <a:latin typeface="Times New Roman"/>
                <a:cs typeface="Times New Roman"/>
              </a:rPr>
              <a:t> </a:t>
            </a:r>
            <a:r>
              <a:rPr dirty="0" sz="3150" spc="15">
                <a:latin typeface="Symbol"/>
                <a:cs typeface="Symbol"/>
              </a:rPr>
              <a:t></a:t>
            </a:r>
            <a:r>
              <a:rPr dirty="0" sz="3150" spc="100">
                <a:latin typeface="Times New Roman"/>
                <a:cs typeface="Times New Roman"/>
              </a:rPr>
              <a:t> </a:t>
            </a:r>
            <a:r>
              <a:rPr dirty="0" sz="3150" spc="120" i="1">
                <a:latin typeface="Times New Roman"/>
                <a:cs typeface="Times New Roman"/>
              </a:rPr>
              <a:t>P</a:t>
            </a:r>
            <a:r>
              <a:rPr dirty="0" sz="3150" spc="120">
                <a:latin typeface="Times New Roman"/>
                <a:cs typeface="Times New Roman"/>
              </a:rPr>
              <a:t>(</a:t>
            </a:r>
            <a:r>
              <a:rPr dirty="0" sz="3150" spc="120" i="1">
                <a:latin typeface="Times New Roman"/>
                <a:cs typeface="Times New Roman"/>
              </a:rPr>
              <a:t>H</a:t>
            </a:r>
            <a:r>
              <a:rPr dirty="0" sz="3150" spc="215" i="1">
                <a:latin typeface="Times New Roman"/>
                <a:cs typeface="Times New Roman"/>
              </a:rPr>
              <a:t> </a:t>
            </a:r>
            <a:r>
              <a:rPr dirty="0" sz="3150" spc="5">
                <a:latin typeface="Times New Roman"/>
                <a:cs typeface="Times New Roman"/>
              </a:rPr>
              <a:t>|</a:t>
            </a:r>
            <a:r>
              <a:rPr dirty="0" sz="3150" spc="-155">
                <a:latin typeface="Times New Roman"/>
                <a:cs typeface="Times New Roman"/>
              </a:rPr>
              <a:t> </a:t>
            </a:r>
            <a:r>
              <a:rPr dirty="0" sz="3150" spc="15" i="1">
                <a:latin typeface="Times New Roman"/>
                <a:cs typeface="Times New Roman"/>
              </a:rPr>
              <a:t>F</a:t>
            </a:r>
            <a:r>
              <a:rPr dirty="0" sz="3150" spc="-415" i="1">
                <a:latin typeface="Times New Roman"/>
                <a:cs typeface="Times New Roman"/>
              </a:rPr>
              <a:t> </a:t>
            </a:r>
            <a:r>
              <a:rPr dirty="0" sz="3150" spc="5">
                <a:latin typeface="Times New Roman"/>
                <a:cs typeface="Times New Roman"/>
              </a:rPr>
              <a:t>)</a:t>
            </a:r>
            <a:r>
              <a:rPr dirty="0" sz="3150" spc="-310">
                <a:latin typeface="Times New Roman"/>
                <a:cs typeface="Times New Roman"/>
              </a:rPr>
              <a:t> </a:t>
            </a:r>
            <a:r>
              <a:rPr dirty="0" sz="3150" spc="15">
                <a:latin typeface="Symbol"/>
                <a:cs typeface="Symbol"/>
              </a:rPr>
              <a:t></a:t>
            </a:r>
            <a:r>
              <a:rPr dirty="0" sz="3150" spc="-195">
                <a:latin typeface="Times New Roman"/>
                <a:cs typeface="Times New Roman"/>
              </a:rPr>
              <a:t> </a:t>
            </a:r>
            <a:r>
              <a:rPr dirty="0" sz="3150" spc="120" i="1">
                <a:latin typeface="Times New Roman"/>
                <a:cs typeface="Times New Roman"/>
              </a:rPr>
              <a:t>P</a:t>
            </a:r>
            <a:r>
              <a:rPr dirty="0" sz="3150" spc="120">
                <a:latin typeface="Times New Roman"/>
                <a:cs typeface="Times New Roman"/>
              </a:rPr>
              <a:t>(</a:t>
            </a:r>
            <a:r>
              <a:rPr dirty="0" sz="3150" spc="120" i="1">
                <a:latin typeface="Times New Roman"/>
                <a:cs typeface="Times New Roman"/>
              </a:rPr>
              <a:t>F</a:t>
            </a:r>
            <a:r>
              <a:rPr dirty="0" sz="3150" spc="-420" i="1">
                <a:latin typeface="Times New Roman"/>
                <a:cs typeface="Times New Roman"/>
              </a:rPr>
              <a:t> </a:t>
            </a:r>
            <a:r>
              <a:rPr dirty="0" sz="3150" spc="5">
                <a:latin typeface="Times New Roman"/>
                <a:cs typeface="Times New Roman"/>
              </a:rPr>
              <a:t>)</a:t>
            </a:r>
            <a:r>
              <a:rPr dirty="0" sz="3150" spc="-20">
                <a:latin typeface="Times New Roman"/>
                <a:cs typeface="Times New Roman"/>
              </a:rPr>
              <a:t> </a:t>
            </a:r>
            <a:r>
              <a:rPr dirty="0" sz="3150" spc="15">
                <a:latin typeface="Symbol"/>
                <a:cs typeface="Symbol"/>
              </a:rPr>
              <a:t></a:t>
            </a:r>
            <a:r>
              <a:rPr dirty="0" sz="3150" spc="225">
                <a:latin typeface="Times New Roman"/>
                <a:cs typeface="Times New Roman"/>
              </a:rPr>
              <a:t> </a:t>
            </a:r>
            <a:r>
              <a:rPr dirty="0" baseline="35273" sz="4725" spc="15">
                <a:latin typeface="Times New Roman"/>
                <a:cs typeface="Times New Roman"/>
              </a:rPr>
              <a:t>1</a:t>
            </a:r>
            <a:r>
              <a:rPr dirty="0" baseline="35273" sz="4725" spc="-60">
                <a:latin typeface="Times New Roman"/>
                <a:cs typeface="Times New Roman"/>
              </a:rPr>
              <a:t> </a:t>
            </a:r>
            <a:r>
              <a:rPr dirty="0" sz="3150" spc="15">
                <a:latin typeface="Symbol"/>
                <a:cs typeface="Symbol"/>
              </a:rPr>
              <a:t></a:t>
            </a:r>
            <a:r>
              <a:rPr dirty="0" sz="3150" spc="15">
                <a:latin typeface="Times New Roman"/>
                <a:cs typeface="Times New Roman"/>
              </a:rPr>
              <a:t>	</a:t>
            </a:r>
            <a:r>
              <a:rPr dirty="0" baseline="35273" sz="4725" spc="15">
                <a:latin typeface="Times New Roman"/>
                <a:cs typeface="Times New Roman"/>
              </a:rPr>
              <a:t>1	</a:t>
            </a:r>
            <a:r>
              <a:rPr dirty="0" sz="3150" spc="15">
                <a:latin typeface="Symbol"/>
                <a:cs typeface="Symbol"/>
              </a:rPr>
              <a:t></a:t>
            </a:r>
            <a:r>
              <a:rPr dirty="0" sz="3150" spc="15">
                <a:latin typeface="Times New Roman"/>
                <a:cs typeface="Times New Roman"/>
              </a:rPr>
              <a:t>	</a:t>
            </a:r>
            <a:r>
              <a:rPr dirty="0" baseline="35273" sz="4725" spc="15">
                <a:latin typeface="Times New Roman"/>
                <a:cs typeface="Times New Roman"/>
              </a:rPr>
              <a:t>1</a:t>
            </a:r>
            <a:endParaRPr baseline="35273" sz="4725">
              <a:latin typeface="Times New Roman"/>
              <a:cs typeface="Times New Roman"/>
            </a:endParaRPr>
          </a:p>
          <a:p>
            <a:pPr algn="r" marR="30480">
              <a:lnSpc>
                <a:spcPts val="3125"/>
              </a:lnSpc>
              <a:tabLst>
                <a:tab pos="610235" algn="l"/>
                <a:tab pos="1475105" algn="l"/>
              </a:tabLst>
            </a:pPr>
            <a:r>
              <a:rPr dirty="0" sz="3150" spc="10">
                <a:latin typeface="Times New Roman"/>
                <a:cs typeface="Times New Roman"/>
              </a:rPr>
              <a:t>2</a:t>
            </a:r>
            <a:r>
              <a:rPr dirty="0" sz="3150" spc="10">
                <a:latin typeface="Times New Roman"/>
                <a:cs typeface="Times New Roman"/>
              </a:rPr>
              <a:t>	</a:t>
            </a:r>
            <a:r>
              <a:rPr dirty="0" sz="3150" spc="10">
                <a:latin typeface="Times New Roman"/>
                <a:cs typeface="Times New Roman"/>
              </a:rPr>
              <a:t>40</a:t>
            </a:r>
            <a:r>
              <a:rPr dirty="0" sz="3150" spc="10">
                <a:latin typeface="Times New Roman"/>
                <a:cs typeface="Times New Roman"/>
              </a:rPr>
              <a:t>	</a:t>
            </a:r>
            <a:r>
              <a:rPr dirty="0" sz="3150" spc="10">
                <a:latin typeface="Times New Roman"/>
                <a:cs typeface="Times New Roman"/>
              </a:rPr>
              <a:t>80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21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9855">
              <a:lnSpc>
                <a:spcPts val="1425"/>
              </a:lnSpc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9751" y="1008380"/>
            <a:ext cx="574611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>
                <a:solidFill>
                  <a:srgbClr val="006500"/>
                </a:solidFill>
              </a:rPr>
              <a:t>What we’re going to do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5301" y="1851151"/>
            <a:ext cx="8331834" cy="2753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We will </a:t>
            </a:r>
            <a:r>
              <a:rPr dirty="0" sz="3200" spc="-10">
                <a:latin typeface="Arial"/>
                <a:cs typeface="Arial"/>
              </a:rPr>
              <a:t>review </a:t>
            </a:r>
            <a:r>
              <a:rPr dirty="0" sz="3200" spc="-5">
                <a:latin typeface="Arial"/>
                <a:cs typeface="Arial"/>
              </a:rPr>
              <a:t>the </a:t>
            </a:r>
            <a:r>
              <a:rPr dirty="0" sz="3200" spc="-10">
                <a:latin typeface="Arial"/>
                <a:cs typeface="Arial"/>
              </a:rPr>
              <a:t>concept </a:t>
            </a:r>
            <a:r>
              <a:rPr dirty="0" sz="3200" spc="-5">
                <a:latin typeface="Arial"/>
                <a:cs typeface="Arial"/>
              </a:rPr>
              <a:t>of </a:t>
            </a:r>
            <a:r>
              <a:rPr dirty="0" sz="3200" spc="-10">
                <a:latin typeface="Arial"/>
                <a:cs typeface="Arial"/>
              </a:rPr>
              <a:t>reasoning with  uncertainty</a:t>
            </a:r>
            <a:endParaRPr sz="3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Also </a:t>
            </a:r>
            <a:r>
              <a:rPr dirty="0" sz="3200" spc="-10">
                <a:latin typeface="Arial"/>
                <a:cs typeface="Arial"/>
              </a:rPr>
              <a:t>known </a:t>
            </a:r>
            <a:r>
              <a:rPr dirty="0" sz="3200" spc="-5">
                <a:latin typeface="Arial"/>
                <a:cs typeface="Arial"/>
              </a:rPr>
              <a:t>as</a:t>
            </a:r>
            <a:r>
              <a:rPr dirty="0" sz="3200" spc="-1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probability</a:t>
            </a:r>
            <a:endParaRPr sz="3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This is a </a:t>
            </a:r>
            <a:r>
              <a:rPr dirty="0" sz="3200" spc="-10">
                <a:latin typeface="Arial"/>
                <a:cs typeface="Arial"/>
              </a:rPr>
              <a:t>fundamental building</a:t>
            </a:r>
            <a:r>
              <a:rPr dirty="0" sz="3200" spc="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block</a:t>
            </a:r>
            <a:endParaRPr sz="3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It’s really going to be worth</a:t>
            </a:r>
            <a:r>
              <a:rPr dirty="0" sz="3200" spc="-2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it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0104" y="1008380"/>
            <a:ext cx="468630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>
                <a:solidFill>
                  <a:srgbClr val="006500"/>
                </a:solidFill>
              </a:rPr>
              <a:t>What we just</a:t>
            </a:r>
            <a:r>
              <a:rPr dirty="0" sz="4400" spc="-30">
                <a:solidFill>
                  <a:srgbClr val="006500"/>
                </a:solidFill>
              </a:rPr>
              <a:t> </a:t>
            </a:r>
            <a:r>
              <a:rPr dirty="0" sz="4400" spc="-5">
                <a:solidFill>
                  <a:srgbClr val="006500"/>
                </a:solidFill>
              </a:rPr>
              <a:t>did…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5301" y="1780286"/>
            <a:ext cx="4334510" cy="2216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178560">
              <a:lnSpc>
                <a:spcPct val="119800"/>
              </a:lnSpc>
              <a:spcBef>
                <a:spcPts val="100"/>
              </a:spcBef>
              <a:tabLst>
                <a:tab pos="2736850" algn="l"/>
              </a:tabLst>
            </a:pPr>
            <a:r>
              <a:rPr dirty="0" sz="2400" spc="-5">
                <a:latin typeface="Arial"/>
                <a:cs typeface="Arial"/>
              </a:rPr>
              <a:t>P(A </a:t>
            </a:r>
            <a:r>
              <a:rPr dirty="0" sz="2400">
                <a:latin typeface="Arial"/>
                <a:cs typeface="Arial"/>
              </a:rPr>
              <a:t>^</a:t>
            </a:r>
            <a:r>
              <a:rPr dirty="0" sz="2400" spc="-5">
                <a:latin typeface="Arial"/>
                <a:cs typeface="Arial"/>
              </a:rPr>
              <a:t> B)	P(A|B)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P(B)  </a:t>
            </a:r>
            <a:r>
              <a:rPr dirty="0" sz="2400">
                <a:latin typeface="Arial"/>
                <a:cs typeface="Arial"/>
              </a:rPr>
              <a:t>P(B|A) = ----------- =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---------------</a:t>
            </a:r>
            <a:endParaRPr sz="2400">
              <a:latin typeface="Arial"/>
              <a:cs typeface="Arial"/>
            </a:endParaRPr>
          </a:p>
          <a:p>
            <a:pPr marL="1442720">
              <a:lnSpc>
                <a:spcPct val="100000"/>
              </a:lnSpc>
              <a:spcBef>
                <a:spcPts val="570"/>
              </a:spcBef>
              <a:tabLst>
                <a:tab pos="3147060" algn="l"/>
              </a:tabLst>
            </a:pPr>
            <a:r>
              <a:rPr dirty="0" sz="2400" spc="-5">
                <a:latin typeface="Arial"/>
                <a:cs typeface="Arial"/>
              </a:rPr>
              <a:t>P(A)	P(A)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This </a:t>
            </a:r>
            <a:r>
              <a:rPr dirty="0" sz="2400" spc="-5">
                <a:latin typeface="Arial"/>
                <a:cs typeface="Arial"/>
              </a:rPr>
              <a:t>is </a:t>
            </a:r>
            <a:r>
              <a:rPr dirty="0" sz="2400">
                <a:latin typeface="Arial"/>
                <a:cs typeface="Arial"/>
              </a:rPr>
              <a:t>Bayes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Rule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5113273"/>
            <a:ext cx="3719195" cy="1248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Arial"/>
                <a:cs typeface="Arial"/>
              </a:rPr>
              <a:t>Bayes, Thomas (1763) </a:t>
            </a:r>
            <a:r>
              <a:rPr dirty="0" sz="1600">
                <a:latin typeface="Arial"/>
                <a:cs typeface="Arial"/>
              </a:rPr>
              <a:t>An </a:t>
            </a:r>
            <a:r>
              <a:rPr dirty="0" sz="1600" spc="-5">
                <a:latin typeface="Arial"/>
                <a:cs typeface="Arial"/>
              </a:rPr>
              <a:t>essay  towards solving </a:t>
            </a:r>
            <a:r>
              <a:rPr dirty="0" sz="1600">
                <a:latin typeface="Arial"/>
                <a:cs typeface="Arial"/>
              </a:rPr>
              <a:t>a </a:t>
            </a:r>
            <a:r>
              <a:rPr dirty="0" sz="1600" spc="-5">
                <a:latin typeface="Arial"/>
                <a:cs typeface="Arial"/>
              </a:rPr>
              <a:t>problem in the doctrine  of chances. </a:t>
            </a:r>
            <a:r>
              <a:rPr dirty="0" sz="1600" spc="-5" i="1">
                <a:latin typeface="Arial"/>
                <a:cs typeface="Arial"/>
              </a:rPr>
              <a:t>Philosophical Transactions  </a:t>
            </a:r>
            <a:r>
              <a:rPr dirty="0" sz="1600" spc="-5" i="1">
                <a:latin typeface="Arial"/>
                <a:cs typeface="Arial"/>
              </a:rPr>
              <a:t>of the Royal Society of London, </a:t>
            </a:r>
            <a:r>
              <a:rPr dirty="0" sz="1600" spc="-5" b="1">
                <a:latin typeface="Arial"/>
                <a:cs typeface="Arial"/>
              </a:rPr>
              <a:t>53:370-  418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4000" y="3200400"/>
            <a:ext cx="3440429" cy="3669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21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838200"/>
            <a:ext cx="3505200" cy="2895600"/>
          </a:xfrm>
          <a:custGeom>
            <a:avLst/>
            <a:gdLst/>
            <a:ahLst/>
            <a:cxnLst/>
            <a:rect l="l" t="t" r="r" b="b"/>
            <a:pathLst>
              <a:path w="3505200" h="2895600">
                <a:moveTo>
                  <a:pt x="0" y="0"/>
                </a:moveTo>
                <a:lnTo>
                  <a:pt x="0" y="2895600"/>
                </a:lnTo>
                <a:lnTo>
                  <a:pt x="3505200" y="2895600"/>
                </a:lnTo>
                <a:lnTo>
                  <a:pt x="3505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BDFF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2000" y="838200"/>
            <a:ext cx="3505200" cy="2895600"/>
          </a:xfrm>
          <a:custGeom>
            <a:avLst/>
            <a:gdLst/>
            <a:ahLst/>
            <a:cxnLst/>
            <a:rect l="l" t="t" r="r" b="b"/>
            <a:pathLst>
              <a:path w="3505200" h="2895600">
                <a:moveTo>
                  <a:pt x="0" y="0"/>
                </a:moveTo>
                <a:lnTo>
                  <a:pt x="0" y="2895600"/>
                </a:lnTo>
                <a:lnTo>
                  <a:pt x="3505200" y="2895600"/>
                </a:lnTo>
                <a:lnTo>
                  <a:pt x="35052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24000" y="1600200"/>
            <a:ext cx="2514600" cy="1905000"/>
          </a:xfrm>
          <a:custGeom>
            <a:avLst/>
            <a:gdLst/>
            <a:ahLst/>
            <a:cxnLst/>
            <a:rect l="l" t="t" r="r" b="b"/>
            <a:pathLst>
              <a:path w="2514600" h="1905000">
                <a:moveTo>
                  <a:pt x="0" y="0"/>
                </a:moveTo>
                <a:lnTo>
                  <a:pt x="0" y="1905000"/>
                </a:lnTo>
                <a:lnTo>
                  <a:pt x="2514600" y="1905000"/>
                </a:lnTo>
                <a:lnTo>
                  <a:pt x="2514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24000" y="1600200"/>
            <a:ext cx="2514600" cy="1905000"/>
          </a:xfrm>
          <a:custGeom>
            <a:avLst/>
            <a:gdLst/>
            <a:ahLst/>
            <a:cxnLst/>
            <a:rect l="l" t="t" r="r" b="b"/>
            <a:pathLst>
              <a:path w="2514600" h="1905000">
                <a:moveTo>
                  <a:pt x="0" y="0"/>
                </a:moveTo>
                <a:lnTo>
                  <a:pt x="0" y="1905000"/>
                </a:lnTo>
                <a:lnTo>
                  <a:pt x="2514600" y="1905000"/>
                </a:lnTo>
                <a:lnTo>
                  <a:pt x="25146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38200" y="2133600"/>
            <a:ext cx="533400" cy="1600200"/>
          </a:xfrm>
          <a:custGeom>
            <a:avLst/>
            <a:gdLst/>
            <a:ahLst/>
            <a:cxnLst/>
            <a:rect l="l" t="t" r="r" b="b"/>
            <a:pathLst>
              <a:path w="533400" h="1600200">
                <a:moveTo>
                  <a:pt x="0" y="0"/>
                </a:moveTo>
                <a:lnTo>
                  <a:pt x="0" y="1600200"/>
                </a:lnTo>
                <a:lnTo>
                  <a:pt x="533400" y="16002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38200" y="2133600"/>
            <a:ext cx="533400" cy="1600200"/>
          </a:xfrm>
          <a:custGeom>
            <a:avLst/>
            <a:gdLst/>
            <a:ahLst/>
            <a:cxnLst/>
            <a:rect l="l" t="t" r="r" b="b"/>
            <a:pathLst>
              <a:path w="533400" h="1600200">
                <a:moveTo>
                  <a:pt x="0" y="0"/>
                </a:moveTo>
                <a:lnTo>
                  <a:pt x="0" y="1600200"/>
                </a:lnTo>
                <a:lnTo>
                  <a:pt x="533400" y="16002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4400" y="2209800"/>
            <a:ext cx="381000" cy="1143000"/>
          </a:xfrm>
          <a:custGeom>
            <a:avLst/>
            <a:gdLst/>
            <a:ahLst/>
            <a:cxnLst/>
            <a:rect l="l" t="t" r="r" b="b"/>
            <a:pathLst>
              <a:path w="381000" h="1143000">
                <a:moveTo>
                  <a:pt x="0" y="0"/>
                </a:moveTo>
                <a:lnTo>
                  <a:pt x="0" y="1143000"/>
                </a:lnTo>
                <a:lnTo>
                  <a:pt x="381000" y="11430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4400" y="2209800"/>
            <a:ext cx="381000" cy="1143000"/>
          </a:xfrm>
          <a:custGeom>
            <a:avLst/>
            <a:gdLst/>
            <a:ahLst/>
            <a:cxnLst/>
            <a:rect l="l" t="t" r="r" b="b"/>
            <a:pathLst>
              <a:path w="381000" h="1143000">
                <a:moveTo>
                  <a:pt x="0" y="0"/>
                </a:moveTo>
                <a:lnTo>
                  <a:pt x="0" y="1143000"/>
                </a:lnTo>
                <a:lnTo>
                  <a:pt x="381000" y="11430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3400" y="685800"/>
            <a:ext cx="3886200" cy="762000"/>
          </a:xfrm>
          <a:custGeom>
            <a:avLst/>
            <a:gdLst/>
            <a:ahLst/>
            <a:cxnLst/>
            <a:rect l="l" t="t" r="r" b="b"/>
            <a:pathLst>
              <a:path w="3886200" h="762000">
                <a:moveTo>
                  <a:pt x="3886200" y="685799"/>
                </a:moveTo>
                <a:lnTo>
                  <a:pt x="3733800" y="0"/>
                </a:lnTo>
                <a:lnTo>
                  <a:pt x="228599" y="0"/>
                </a:lnTo>
                <a:lnTo>
                  <a:pt x="0" y="762000"/>
                </a:lnTo>
                <a:lnTo>
                  <a:pt x="3886200" y="685799"/>
                </a:lnTo>
                <a:close/>
              </a:path>
            </a:pathLst>
          </a:custGeom>
          <a:solidFill>
            <a:srgbClr val="FF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3400" y="685800"/>
            <a:ext cx="3886200" cy="762000"/>
          </a:xfrm>
          <a:custGeom>
            <a:avLst/>
            <a:gdLst/>
            <a:ahLst/>
            <a:cxnLst/>
            <a:rect l="l" t="t" r="r" b="b"/>
            <a:pathLst>
              <a:path w="3886200" h="762000">
                <a:moveTo>
                  <a:pt x="0" y="762000"/>
                </a:moveTo>
                <a:lnTo>
                  <a:pt x="228599" y="0"/>
                </a:lnTo>
                <a:lnTo>
                  <a:pt x="3733800" y="0"/>
                </a:lnTo>
                <a:lnTo>
                  <a:pt x="3886200" y="685799"/>
                </a:lnTo>
                <a:lnTo>
                  <a:pt x="0" y="7620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62100" y="2891027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0"/>
                </a:moveTo>
                <a:lnTo>
                  <a:pt x="0" y="685800"/>
                </a:lnTo>
                <a:lnTo>
                  <a:pt x="1143000" y="685800"/>
                </a:lnTo>
                <a:lnTo>
                  <a:pt x="1142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62100" y="2891027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0"/>
                </a:moveTo>
                <a:lnTo>
                  <a:pt x="0" y="685800"/>
                </a:lnTo>
                <a:lnTo>
                  <a:pt x="1143000" y="685800"/>
                </a:lnTo>
                <a:lnTo>
                  <a:pt x="114299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524000" y="2893314"/>
            <a:ext cx="1176655" cy="61214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15"/>
              </a:spcBef>
            </a:pPr>
            <a:r>
              <a:rPr dirty="0" sz="1200" spc="-5">
                <a:latin typeface="Arial"/>
                <a:cs typeface="Arial"/>
              </a:rPr>
              <a:t>Menu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45920" y="3157727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45920" y="3233927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45920" y="3310128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645920" y="3386328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45920" y="3462528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645920" y="3538728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196845" y="3157727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196845" y="3233927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196845" y="3310128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96845" y="3386328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196845" y="3462528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196845" y="3538728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410200" y="838200"/>
            <a:ext cx="3505200" cy="2895600"/>
          </a:xfrm>
          <a:custGeom>
            <a:avLst/>
            <a:gdLst/>
            <a:ahLst/>
            <a:cxnLst/>
            <a:rect l="l" t="t" r="r" b="b"/>
            <a:pathLst>
              <a:path w="3505200" h="2895600">
                <a:moveTo>
                  <a:pt x="0" y="0"/>
                </a:moveTo>
                <a:lnTo>
                  <a:pt x="0" y="2895600"/>
                </a:lnTo>
                <a:lnTo>
                  <a:pt x="3505200" y="2895599"/>
                </a:lnTo>
                <a:lnTo>
                  <a:pt x="3505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BDFF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410200" y="838200"/>
            <a:ext cx="3505200" cy="2895600"/>
          </a:xfrm>
          <a:custGeom>
            <a:avLst/>
            <a:gdLst/>
            <a:ahLst/>
            <a:cxnLst/>
            <a:rect l="l" t="t" r="r" b="b"/>
            <a:pathLst>
              <a:path w="3505200" h="2895600">
                <a:moveTo>
                  <a:pt x="0" y="0"/>
                </a:moveTo>
                <a:lnTo>
                  <a:pt x="0" y="2895600"/>
                </a:lnTo>
                <a:lnTo>
                  <a:pt x="3505200" y="2895599"/>
                </a:lnTo>
                <a:lnTo>
                  <a:pt x="35052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172200" y="1600200"/>
            <a:ext cx="2514600" cy="1905000"/>
          </a:xfrm>
          <a:custGeom>
            <a:avLst/>
            <a:gdLst/>
            <a:ahLst/>
            <a:cxnLst/>
            <a:rect l="l" t="t" r="r" b="b"/>
            <a:pathLst>
              <a:path w="2514600" h="1905000">
                <a:moveTo>
                  <a:pt x="0" y="0"/>
                </a:moveTo>
                <a:lnTo>
                  <a:pt x="0" y="1905000"/>
                </a:lnTo>
                <a:lnTo>
                  <a:pt x="2514600" y="1905000"/>
                </a:lnTo>
                <a:lnTo>
                  <a:pt x="2514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486400" y="2133600"/>
            <a:ext cx="533400" cy="1600200"/>
          </a:xfrm>
          <a:custGeom>
            <a:avLst/>
            <a:gdLst/>
            <a:ahLst/>
            <a:cxnLst/>
            <a:rect l="l" t="t" r="r" b="b"/>
            <a:pathLst>
              <a:path w="533400" h="1600200">
                <a:moveTo>
                  <a:pt x="0" y="0"/>
                </a:moveTo>
                <a:lnTo>
                  <a:pt x="0" y="1600200"/>
                </a:lnTo>
                <a:lnTo>
                  <a:pt x="533400" y="1600199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486400" y="2133600"/>
            <a:ext cx="533400" cy="1600200"/>
          </a:xfrm>
          <a:custGeom>
            <a:avLst/>
            <a:gdLst/>
            <a:ahLst/>
            <a:cxnLst/>
            <a:rect l="l" t="t" r="r" b="b"/>
            <a:pathLst>
              <a:path w="533400" h="1600200">
                <a:moveTo>
                  <a:pt x="0" y="0"/>
                </a:moveTo>
                <a:lnTo>
                  <a:pt x="0" y="1600200"/>
                </a:lnTo>
                <a:lnTo>
                  <a:pt x="533400" y="1600199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562600" y="2209800"/>
            <a:ext cx="381000" cy="1143000"/>
          </a:xfrm>
          <a:custGeom>
            <a:avLst/>
            <a:gdLst/>
            <a:ahLst/>
            <a:cxnLst/>
            <a:rect l="l" t="t" r="r" b="b"/>
            <a:pathLst>
              <a:path w="381000" h="1143000">
                <a:moveTo>
                  <a:pt x="0" y="0"/>
                </a:moveTo>
                <a:lnTo>
                  <a:pt x="0" y="1143000"/>
                </a:lnTo>
                <a:lnTo>
                  <a:pt x="381000" y="1142999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562600" y="2209800"/>
            <a:ext cx="381000" cy="1143000"/>
          </a:xfrm>
          <a:custGeom>
            <a:avLst/>
            <a:gdLst/>
            <a:ahLst/>
            <a:cxnLst/>
            <a:rect l="l" t="t" r="r" b="b"/>
            <a:pathLst>
              <a:path w="381000" h="1143000">
                <a:moveTo>
                  <a:pt x="0" y="0"/>
                </a:moveTo>
                <a:lnTo>
                  <a:pt x="0" y="1143000"/>
                </a:lnTo>
                <a:lnTo>
                  <a:pt x="381000" y="1142999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181600" y="685800"/>
            <a:ext cx="3886200" cy="762000"/>
          </a:xfrm>
          <a:custGeom>
            <a:avLst/>
            <a:gdLst/>
            <a:ahLst/>
            <a:cxnLst/>
            <a:rect l="l" t="t" r="r" b="b"/>
            <a:pathLst>
              <a:path w="3886200" h="762000">
                <a:moveTo>
                  <a:pt x="3886200" y="685799"/>
                </a:moveTo>
                <a:lnTo>
                  <a:pt x="3733800" y="0"/>
                </a:lnTo>
                <a:lnTo>
                  <a:pt x="228599" y="0"/>
                </a:lnTo>
                <a:lnTo>
                  <a:pt x="0" y="762000"/>
                </a:lnTo>
                <a:lnTo>
                  <a:pt x="3886200" y="685799"/>
                </a:lnTo>
                <a:close/>
              </a:path>
            </a:pathLst>
          </a:custGeom>
          <a:solidFill>
            <a:srgbClr val="FF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181600" y="685800"/>
            <a:ext cx="3886200" cy="762000"/>
          </a:xfrm>
          <a:custGeom>
            <a:avLst/>
            <a:gdLst/>
            <a:ahLst/>
            <a:cxnLst/>
            <a:rect l="l" t="t" r="r" b="b"/>
            <a:pathLst>
              <a:path w="3886200" h="762000">
                <a:moveTo>
                  <a:pt x="0" y="762000"/>
                </a:moveTo>
                <a:lnTo>
                  <a:pt x="228599" y="0"/>
                </a:lnTo>
                <a:lnTo>
                  <a:pt x="3733800" y="0"/>
                </a:lnTo>
                <a:lnTo>
                  <a:pt x="3886200" y="685799"/>
                </a:lnTo>
                <a:lnTo>
                  <a:pt x="0" y="7620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2002789" y="1779524"/>
            <a:ext cx="1478915" cy="3302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0000"/>
                </a:solidFill>
              </a:rPr>
              <a:t>Bad</a:t>
            </a:r>
            <a:r>
              <a:rPr dirty="0" sz="2000" spc="-55">
                <a:solidFill>
                  <a:srgbClr val="000000"/>
                </a:solidFill>
              </a:rPr>
              <a:t> </a:t>
            </a:r>
            <a:r>
              <a:rPr dirty="0" sz="2000" spc="-5">
                <a:solidFill>
                  <a:srgbClr val="000000"/>
                </a:solidFill>
              </a:rPr>
              <a:t>Hygiene</a:t>
            </a:r>
            <a:endParaRPr sz="2000"/>
          </a:p>
        </p:txBody>
      </p:sp>
      <p:sp>
        <p:nvSpPr>
          <p:cNvPr id="37" name="object 37"/>
          <p:cNvSpPr/>
          <p:nvPr/>
        </p:nvSpPr>
        <p:spPr>
          <a:xfrm>
            <a:off x="7467600" y="2133600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0"/>
                </a:moveTo>
                <a:lnTo>
                  <a:pt x="0" y="685799"/>
                </a:lnTo>
                <a:lnTo>
                  <a:pt x="1143000" y="685799"/>
                </a:lnTo>
                <a:lnTo>
                  <a:pt x="11430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551419" y="24003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551419" y="24765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551419" y="25527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551419" y="26289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551419" y="27051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551419" y="27813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102345" y="24003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102345" y="24765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102345" y="25527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102345" y="26289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102345" y="27051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102345" y="27813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842718" y="2253995"/>
            <a:ext cx="777428" cy="599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48400" y="2133600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0"/>
                </a:moveTo>
                <a:lnTo>
                  <a:pt x="0" y="685799"/>
                </a:lnTo>
                <a:lnTo>
                  <a:pt x="1143000" y="685799"/>
                </a:lnTo>
                <a:lnTo>
                  <a:pt x="11430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332220" y="24003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332220" y="24765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332220" y="25527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332220" y="26289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332220" y="27051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332220" y="27813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883145" y="24003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883145" y="24765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883145" y="25527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883145" y="26289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883145" y="27051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883145" y="27813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819400" y="2895600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0"/>
                </a:moveTo>
                <a:lnTo>
                  <a:pt x="0" y="685800"/>
                </a:lnTo>
                <a:lnTo>
                  <a:pt x="1143000" y="685800"/>
                </a:lnTo>
                <a:lnTo>
                  <a:pt x="114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819400" y="2895600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0"/>
                </a:moveTo>
                <a:lnTo>
                  <a:pt x="0" y="685800"/>
                </a:lnTo>
                <a:lnTo>
                  <a:pt x="1143000" y="685800"/>
                </a:lnTo>
                <a:lnTo>
                  <a:pt x="11430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2819400" y="2893314"/>
            <a:ext cx="1143000" cy="61214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350"/>
              </a:spcBef>
            </a:pPr>
            <a:r>
              <a:rPr dirty="0" sz="1200" spc="-5">
                <a:latin typeface="Arial"/>
                <a:cs typeface="Arial"/>
              </a:rPr>
              <a:t>Menu</a:t>
            </a:r>
            <a:endParaRPr sz="12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903220" y="31623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903220" y="32385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903220" y="33147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903220" y="33909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903220" y="34671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903220" y="35433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454146" y="31623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454146" y="32385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454146" y="33147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454146" y="33909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454146" y="34671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454146" y="35433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819400" y="2133600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0"/>
                </a:moveTo>
                <a:lnTo>
                  <a:pt x="0" y="685800"/>
                </a:lnTo>
                <a:lnTo>
                  <a:pt x="1143000" y="685799"/>
                </a:lnTo>
                <a:lnTo>
                  <a:pt x="11430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903220" y="24003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903220" y="24765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903220" y="25527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903220" y="26289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903220" y="27051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903220" y="27813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454146" y="24003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454146" y="24765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454146" y="25527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454146" y="26289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454146" y="27051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454146" y="27813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194518" y="2253995"/>
            <a:ext cx="777428" cy="599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1615694" y="2163571"/>
            <a:ext cx="16732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79525" algn="l"/>
              </a:tabLst>
            </a:pPr>
            <a:r>
              <a:rPr dirty="0" sz="1200">
                <a:latin typeface="Arial"/>
                <a:cs typeface="Arial"/>
              </a:rPr>
              <a:t>Me</a:t>
            </a:r>
            <a:r>
              <a:rPr dirty="0" sz="1200" spc="-10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u	Me</a:t>
            </a:r>
            <a:r>
              <a:rPr dirty="0" sz="1200" spc="-10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u</a:t>
            </a:r>
            <a:endParaRPr sz="120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1636776" y="24003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 h="0">
                <a:moveTo>
                  <a:pt x="0" y="0"/>
                </a:moveTo>
                <a:lnTo>
                  <a:pt x="4236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636776" y="24765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 h="0">
                <a:moveTo>
                  <a:pt x="0" y="0"/>
                </a:moveTo>
                <a:lnTo>
                  <a:pt x="4236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636776" y="25527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 h="0">
                <a:moveTo>
                  <a:pt x="0" y="0"/>
                </a:moveTo>
                <a:lnTo>
                  <a:pt x="4236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636776" y="26289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 h="0">
                <a:moveTo>
                  <a:pt x="0" y="0"/>
                </a:moveTo>
                <a:lnTo>
                  <a:pt x="4236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1636776" y="2705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 h="0">
                <a:moveTo>
                  <a:pt x="0" y="0"/>
                </a:moveTo>
                <a:lnTo>
                  <a:pt x="4236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636776" y="27813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 h="0">
                <a:moveTo>
                  <a:pt x="0" y="0"/>
                </a:moveTo>
                <a:lnTo>
                  <a:pt x="4236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187701" y="24003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 h="0">
                <a:moveTo>
                  <a:pt x="0" y="0"/>
                </a:moveTo>
                <a:lnTo>
                  <a:pt x="4236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187701" y="24765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 h="0">
                <a:moveTo>
                  <a:pt x="0" y="0"/>
                </a:moveTo>
                <a:lnTo>
                  <a:pt x="4236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187701" y="25527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 h="0">
                <a:moveTo>
                  <a:pt x="0" y="0"/>
                </a:moveTo>
                <a:lnTo>
                  <a:pt x="4236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2187701" y="26289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 h="0">
                <a:moveTo>
                  <a:pt x="0" y="0"/>
                </a:moveTo>
                <a:lnTo>
                  <a:pt x="4236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2187701" y="2705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 h="0">
                <a:moveTo>
                  <a:pt x="0" y="0"/>
                </a:moveTo>
                <a:lnTo>
                  <a:pt x="4236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2187701" y="27813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 h="0">
                <a:moveTo>
                  <a:pt x="0" y="0"/>
                </a:moveTo>
                <a:lnTo>
                  <a:pt x="4236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927633" y="2253995"/>
            <a:ext cx="777819" cy="5994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07" name="object 107"/>
          <p:cNvGraphicFramePr>
            <a:graphicFrameLocks noGrp="1"/>
          </p:cNvGraphicFramePr>
          <p:nvPr/>
        </p:nvGraphicFramePr>
        <p:xfrm>
          <a:off x="6170612" y="1598612"/>
          <a:ext cx="2519680" cy="1984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1143000"/>
                <a:gridCol w="685800"/>
              </a:tblGrid>
              <a:tr h="1295400">
                <a:tc gridSpan="3">
                  <a:txBody>
                    <a:bodyPr/>
                    <a:lstStyle/>
                    <a:p>
                      <a:pPr marL="405765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Good</a:t>
                      </a:r>
                      <a:r>
                        <a:rPr dirty="0" sz="20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Hygiene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152400">
                        <a:lnSpc>
                          <a:spcPct val="100000"/>
                        </a:lnSpc>
                        <a:spcBef>
                          <a:spcPts val="625"/>
                        </a:spcBef>
                        <a:tabLst>
                          <a:tab pos="1370965" algn="l"/>
                        </a:tabLst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Menu	Menu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9177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095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Menu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BDFF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BDFFBD"/>
                    </a:solidFill>
                  </a:tcPr>
                </a:tc>
              </a:tr>
            </a:tbl>
          </a:graphicData>
        </a:graphic>
      </p:graphicFrame>
      <p:sp>
        <p:nvSpPr>
          <p:cNvPr id="108" name="object 108"/>
          <p:cNvSpPr/>
          <p:nvPr/>
        </p:nvSpPr>
        <p:spPr>
          <a:xfrm>
            <a:off x="6941819" y="31623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941819" y="32385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941819" y="33147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941819" y="33909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941819" y="34671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941819" y="35433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492745" y="31623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7492745" y="32385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7492745" y="33147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492745" y="33909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7492745" y="34671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7492745" y="35433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1937218" y="3011423"/>
            <a:ext cx="781024" cy="5994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 txBox="1"/>
          <p:nvPr/>
        </p:nvSpPr>
        <p:spPr>
          <a:xfrm>
            <a:off x="612901" y="3760419"/>
            <a:ext cx="7959090" cy="32258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45745" indent="-233679">
              <a:lnSpc>
                <a:spcPct val="100000"/>
              </a:lnSpc>
              <a:spcBef>
                <a:spcPts val="1300"/>
              </a:spcBef>
              <a:buChar char="•"/>
              <a:tabLst>
                <a:tab pos="245745" algn="l"/>
                <a:tab pos="246379" algn="l"/>
              </a:tabLst>
            </a:pPr>
            <a:r>
              <a:rPr dirty="0" sz="2000" spc="-5">
                <a:latin typeface="Arial"/>
                <a:cs typeface="Arial"/>
              </a:rPr>
              <a:t>You are a </a:t>
            </a:r>
            <a:r>
              <a:rPr dirty="0" sz="2000" spc="-10">
                <a:latin typeface="Arial"/>
                <a:cs typeface="Arial"/>
              </a:rPr>
              <a:t>health </a:t>
            </a:r>
            <a:r>
              <a:rPr dirty="0" sz="2000" spc="-5">
                <a:latin typeface="Arial"/>
                <a:cs typeface="Arial"/>
              </a:rPr>
              <a:t>official, </a:t>
            </a:r>
            <a:r>
              <a:rPr dirty="0" sz="2000" spc="-10">
                <a:latin typeface="Arial"/>
                <a:cs typeface="Arial"/>
              </a:rPr>
              <a:t>deciding whether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 spc="-10">
                <a:latin typeface="Arial"/>
                <a:cs typeface="Arial"/>
              </a:rPr>
              <a:t>investigate </a:t>
            </a:r>
            <a:r>
              <a:rPr dirty="0" sz="2000" spc="-5">
                <a:latin typeface="Arial"/>
                <a:cs typeface="Arial"/>
              </a:rPr>
              <a:t>a</a:t>
            </a:r>
            <a:r>
              <a:rPr dirty="0" sz="2000" spc="17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restaurant</a:t>
            </a:r>
            <a:endParaRPr sz="2000">
              <a:latin typeface="Arial"/>
              <a:cs typeface="Arial"/>
            </a:endParaRPr>
          </a:p>
          <a:p>
            <a:pPr marL="245745" indent="-233679">
              <a:lnSpc>
                <a:spcPct val="100000"/>
              </a:lnSpc>
              <a:spcBef>
                <a:spcPts val="1200"/>
              </a:spcBef>
              <a:buChar char="•"/>
              <a:tabLst>
                <a:tab pos="245745" algn="l"/>
                <a:tab pos="246379" algn="l"/>
              </a:tabLst>
            </a:pPr>
            <a:r>
              <a:rPr dirty="0" sz="2000" spc="-5">
                <a:latin typeface="Arial"/>
                <a:cs typeface="Arial"/>
              </a:rPr>
              <a:t>You lose a dollar if you get it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wrong.</a:t>
            </a:r>
            <a:endParaRPr sz="2000">
              <a:latin typeface="Arial"/>
              <a:cs typeface="Arial"/>
            </a:endParaRPr>
          </a:p>
          <a:p>
            <a:pPr marL="245745" indent="-233679">
              <a:lnSpc>
                <a:spcPct val="100000"/>
              </a:lnSpc>
              <a:spcBef>
                <a:spcPts val="1200"/>
              </a:spcBef>
              <a:buChar char="•"/>
              <a:tabLst>
                <a:tab pos="245745" algn="l"/>
                <a:tab pos="246379" algn="l"/>
              </a:tabLst>
            </a:pPr>
            <a:r>
              <a:rPr dirty="0" sz="2000" spc="-5">
                <a:latin typeface="Arial"/>
                <a:cs typeface="Arial"/>
              </a:rPr>
              <a:t>You win a dollar if you get it</a:t>
            </a:r>
            <a:r>
              <a:rPr dirty="0" sz="2000" spc="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right</a:t>
            </a:r>
            <a:endParaRPr sz="2000">
              <a:latin typeface="Arial"/>
              <a:cs typeface="Arial"/>
            </a:endParaRPr>
          </a:p>
          <a:p>
            <a:pPr lvl="1" marL="702945" indent="-234315">
              <a:lnSpc>
                <a:spcPct val="100000"/>
              </a:lnSpc>
              <a:spcBef>
                <a:spcPts val="1200"/>
              </a:spcBef>
              <a:buChar char="•"/>
              <a:tabLst>
                <a:tab pos="702945" algn="l"/>
                <a:tab pos="703580" algn="l"/>
              </a:tabLst>
            </a:pPr>
            <a:r>
              <a:rPr dirty="0" sz="2000" spc="-5">
                <a:solidFill>
                  <a:srgbClr val="9A3365"/>
                </a:solidFill>
                <a:latin typeface="Arial"/>
                <a:cs typeface="Arial"/>
              </a:rPr>
              <a:t>Half of all </a:t>
            </a:r>
            <a:r>
              <a:rPr dirty="0" sz="2000" spc="-10">
                <a:solidFill>
                  <a:srgbClr val="9A3365"/>
                </a:solidFill>
                <a:latin typeface="Arial"/>
                <a:cs typeface="Arial"/>
              </a:rPr>
              <a:t>restaurants </a:t>
            </a:r>
            <a:r>
              <a:rPr dirty="0" sz="2000" spc="-5">
                <a:solidFill>
                  <a:srgbClr val="9A3365"/>
                </a:solidFill>
                <a:latin typeface="Arial"/>
                <a:cs typeface="Arial"/>
              </a:rPr>
              <a:t>have bad</a:t>
            </a:r>
            <a:r>
              <a:rPr dirty="0" sz="2000" spc="25">
                <a:solidFill>
                  <a:srgbClr val="9A3365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9A3365"/>
                </a:solidFill>
                <a:latin typeface="Arial"/>
                <a:cs typeface="Arial"/>
              </a:rPr>
              <a:t>hygiene</a:t>
            </a:r>
            <a:endParaRPr sz="2000">
              <a:latin typeface="Arial"/>
              <a:cs typeface="Arial"/>
            </a:endParaRPr>
          </a:p>
          <a:p>
            <a:pPr lvl="1" marL="702945" indent="-234315">
              <a:lnSpc>
                <a:spcPct val="100000"/>
              </a:lnSpc>
              <a:spcBef>
                <a:spcPts val="1200"/>
              </a:spcBef>
              <a:buChar char="•"/>
              <a:tabLst>
                <a:tab pos="702945" algn="l"/>
                <a:tab pos="703580" algn="l"/>
              </a:tabLst>
            </a:pPr>
            <a:r>
              <a:rPr dirty="0" sz="2000" spc="-5">
                <a:solidFill>
                  <a:srgbClr val="9A3365"/>
                </a:solidFill>
                <a:latin typeface="Arial"/>
                <a:cs typeface="Arial"/>
              </a:rPr>
              <a:t>In a bad </a:t>
            </a:r>
            <a:r>
              <a:rPr dirty="0" sz="2000" spc="-10">
                <a:solidFill>
                  <a:srgbClr val="9A3365"/>
                </a:solidFill>
                <a:latin typeface="Arial"/>
                <a:cs typeface="Arial"/>
              </a:rPr>
              <a:t>restaurant, </a:t>
            </a:r>
            <a:r>
              <a:rPr dirty="0" sz="2000" spc="-5">
                <a:solidFill>
                  <a:srgbClr val="9A3365"/>
                </a:solidFill>
                <a:latin typeface="Arial"/>
                <a:cs typeface="Arial"/>
              </a:rPr>
              <a:t>¾ </a:t>
            </a:r>
            <a:r>
              <a:rPr dirty="0" sz="2000" spc="-10">
                <a:solidFill>
                  <a:srgbClr val="9A3365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9A3365"/>
                </a:solidFill>
                <a:latin typeface="Arial"/>
                <a:cs typeface="Arial"/>
              </a:rPr>
              <a:t>the </a:t>
            </a:r>
            <a:r>
              <a:rPr dirty="0" sz="2000" spc="-10">
                <a:solidFill>
                  <a:srgbClr val="9A3365"/>
                </a:solidFill>
                <a:latin typeface="Arial"/>
                <a:cs typeface="Arial"/>
              </a:rPr>
              <a:t>menus </a:t>
            </a:r>
            <a:r>
              <a:rPr dirty="0" sz="2000" spc="-5">
                <a:solidFill>
                  <a:srgbClr val="9A3365"/>
                </a:solidFill>
                <a:latin typeface="Arial"/>
                <a:cs typeface="Arial"/>
              </a:rPr>
              <a:t>are</a:t>
            </a:r>
            <a:r>
              <a:rPr dirty="0" sz="2000" spc="15">
                <a:solidFill>
                  <a:srgbClr val="9A3365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9A3365"/>
                </a:solidFill>
                <a:latin typeface="Arial"/>
                <a:cs typeface="Arial"/>
              </a:rPr>
              <a:t>smudged</a:t>
            </a:r>
            <a:endParaRPr sz="2000">
              <a:latin typeface="Arial"/>
              <a:cs typeface="Arial"/>
            </a:endParaRPr>
          </a:p>
          <a:p>
            <a:pPr lvl="1" marL="702945" indent="-234315">
              <a:lnSpc>
                <a:spcPct val="100000"/>
              </a:lnSpc>
              <a:spcBef>
                <a:spcPts val="1200"/>
              </a:spcBef>
              <a:buChar char="•"/>
              <a:tabLst>
                <a:tab pos="702945" algn="l"/>
                <a:tab pos="703580" algn="l"/>
              </a:tabLst>
            </a:pPr>
            <a:r>
              <a:rPr dirty="0" sz="2000" spc="-5">
                <a:solidFill>
                  <a:srgbClr val="9A3365"/>
                </a:solidFill>
                <a:latin typeface="Arial"/>
                <a:cs typeface="Arial"/>
              </a:rPr>
              <a:t>In a good </a:t>
            </a:r>
            <a:r>
              <a:rPr dirty="0" sz="2000" spc="-10">
                <a:solidFill>
                  <a:srgbClr val="9A3365"/>
                </a:solidFill>
                <a:latin typeface="Arial"/>
                <a:cs typeface="Arial"/>
              </a:rPr>
              <a:t>restaurant, </a:t>
            </a:r>
            <a:r>
              <a:rPr dirty="0" sz="2000" spc="-5">
                <a:solidFill>
                  <a:srgbClr val="9A3365"/>
                </a:solidFill>
                <a:latin typeface="Arial"/>
                <a:cs typeface="Arial"/>
              </a:rPr>
              <a:t>1/3 of the </a:t>
            </a:r>
            <a:r>
              <a:rPr dirty="0" sz="2000" spc="-10">
                <a:solidFill>
                  <a:srgbClr val="9A3365"/>
                </a:solidFill>
                <a:latin typeface="Arial"/>
                <a:cs typeface="Arial"/>
              </a:rPr>
              <a:t>menus </a:t>
            </a:r>
            <a:r>
              <a:rPr dirty="0" sz="2000" spc="-5">
                <a:solidFill>
                  <a:srgbClr val="9A3365"/>
                </a:solidFill>
                <a:latin typeface="Arial"/>
                <a:cs typeface="Arial"/>
              </a:rPr>
              <a:t>are</a:t>
            </a:r>
            <a:r>
              <a:rPr dirty="0" sz="2000" spc="15">
                <a:solidFill>
                  <a:srgbClr val="9A3365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9A3365"/>
                </a:solidFill>
                <a:latin typeface="Arial"/>
                <a:cs typeface="Arial"/>
              </a:rPr>
              <a:t>smudged</a:t>
            </a:r>
            <a:endParaRPr sz="2000">
              <a:latin typeface="Arial"/>
              <a:cs typeface="Arial"/>
            </a:endParaRPr>
          </a:p>
          <a:p>
            <a:pPr lvl="1" marL="702945" indent="-234315">
              <a:lnSpc>
                <a:spcPct val="100000"/>
              </a:lnSpc>
              <a:spcBef>
                <a:spcPts val="1200"/>
              </a:spcBef>
              <a:buChar char="•"/>
              <a:tabLst>
                <a:tab pos="702945" algn="l"/>
                <a:tab pos="703580" algn="l"/>
              </a:tabLst>
            </a:pPr>
            <a:r>
              <a:rPr dirty="0" sz="2000" spc="-5">
                <a:solidFill>
                  <a:srgbClr val="9A3365"/>
                </a:solidFill>
                <a:latin typeface="Arial"/>
                <a:cs typeface="Arial"/>
              </a:rPr>
              <a:t>You are </a:t>
            </a:r>
            <a:r>
              <a:rPr dirty="0" sz="2000" spc="-10">
                <a:solidFill>
                  <a:srgbClr val="9A3365"/>
                </a:solidFill>
                <a:latin typeface="Arial"/>
                <a:cs typeface="Arial"/>
              </a:rPr>
              <a:t>allowed </a:t>
            </a:r>
            <a:r>
              <a:rPr dirty="0" sz="2000" spc="-5">
                <a:solidFill>
                  <a:srgbClr val="9A3365"/>
                </a:solidFill>
                <a:latin typeface="Arial"/>
                <a:cs typeface="Arial"/>
              </a:rPr>
              <a:t>to </a:t>
            </a:r>
            <a:r>
              <a:rPr dirty="0" sz="2000">
                <a:solidFill>
                  <a:srgbClr val="9A3365"/>
                </a:solidFill>
                <a:latin typeface="Arial"/>
                <a:cs typeface="Arial"/>
              </a:rPr>
              <a:t>see </a:t>
            </a:r>
            <a:r>
              <a:rPr dirty="0" sz="2000" spc="-5">
                <a:solidFill>
                  <a:srgbClr val="9A3365"/>
                </a:solidFill>
                <a:latin typeface="Arial"/>
                <a:cs typeface="Arial"/>
              </a:rPr>
              <a:t>a </a:t>
            </a:r>
            <a:r>
              <a:rPr dirty="0" sz="2000" spc="-10">
                <a:solidFill>
                  <a:srgbClr val="9A3365"/>
                </a:solidFill>
                <a:latin typeface="Arial"/>
                <a:cs typeface="Arial"/>
              </a:rPr>
              <a:t>randomly chosen</a:t>
            </a:r>
            <a:r>
              <a:rPr dirty="0" sz="2000" spc="20">
                <a:solidFill>
                  <a:srgbClr val="9A3365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9A3365"/>
                </a:solidFill>
                <a:latin typeface="Arial"/>
                <a:cs typeface="Arial"/>
              </a:rPr>
              <a:t>menu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2" name="object 1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21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1854" y="6971792"/>
            <a:ext cx="194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8631" y="719772"/>
            <a:ext cx="143319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85" i="1">
                <a:latin typeface="Times New Roman"/>
                <a:cs typeface="Times New Roman"/>
              </a:rPr>
              <a:t>P</a:t>
            </a:r>
            <a:r>
              <a:rPr dirty="0" sz="2800" spc="85">
                <a:latin typeface="Times New Roman"/>
                <a:cs typeface="Times New Roman"/>
              </a:rPr>
              <a:t>(</a:t>
            </a:r>
            <a:r>
              <a:rPr dirty="0" sz="2800" spc="85" i="1">
                <a:latin typeface="Times New Roman"/>
                <a:cs typeface="Times New Roman"/>
              </a:rPr>
              <a:t>B</a:t>
            </a:r>
            <a:r>
              <a:rPr dirty="0" sz="2800" spc="-200" i="1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|</a:t>
            </a:r>
            <a:r>
              <a:rPr dirty="0" sz="2800" spc="-140">
                <a:latin typeface="Times New Roman"/>
                <a:cs typeface="Times New Roman"/>
              </a:rPr>
              <a:t> </a:t>
            </a:r>
            <a:r>
              <a:rPr dirty="0" sz="2800" spc="5" i="1">
                <a:latin typeface="Times New Roman"/>
                <a:cs typeface="Times New Roman"/>
              </a:rPr>
              <a:t>S</a:t>
            </a:r>
            <a:r>
              <a:rPr dirty="0" sz="2800" spc="-455" i="1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)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Symbol"/>
                <a:cs typeface="Symbol"/>
              </a:rPr>
              <a:t>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97835" y="1162050"/>
            <a:ext cx="1640839" cy="0"/>
          </a:xfrm>
          <a:custGeom>
            <a:avLst/>
            <a:gdLst/>
            <a:ahLst/>
            <a:cxnLst/>
            <a:rect l="l" t="t" r="r" b="b"/>
            <a:pathLst>
              <a:path w="1640839" h="0">
                <a:moveTo>
                  <a:pt x="0" y="0"/>
                </a:moveTo>
                <a:lnTo>
                  <a:pt x="1640586" y="0"/>
                </a:lnTo>
              </a:path>
            </a:pathLst>
          </a:custGeom>
          <a:ln w="148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967481" y="1160711"/>
            <a:ext cx="720090" cy="454659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800" spc="70" i="1">
                <a:latin typeface="Times New Roman"/>
                <a:cs typeface="Times New Roman"/>
              </a:rPr>
              <a:t>P</a:t>
            </a:r>
            <a:r>
              <a:rPr dirty="0" sz="2800" spc="70">
                <a:latin typeface="Times New Roman"/>
                <a:cs typeface="Times New Roman"/>
              </a:rPr>
              <a:t>(</a:t>
            </a:r>
            <a:r>
              <a:rPr dirty="0" sz="2800" spc="70" i="1">
                <a:latin typeface="Times New Roman"/>
                <a:cs typeface="Times New Roman"/>
              </a:rPr>
              <a:t>S</a:t>
            </a:r>
            <a:r>
              <a:rPr dirty="0" sz="2800" spc="-500" i="1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20959" y="656283"/>
            <a:ext cx="1614170" cy="454659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800" spc="85" i="1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dirty="0" sz="2800" spc="85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dirty="0" sz="2800" spc="85" i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dirty="0" sz="2800" spc="-16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5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2800" spc="-9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5" i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dirty="0" sz="2800" spc="-44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47488" y="1162050"/>
            <a:ext cx="1640839" cy="0"/>
          </a:xfrm>
          <a:custGeom>
            <a:avLst/>
            <a:gdLst/>
            <a:ahLst/>
            <a:cxnLst/>
            <a:rect l="l" t="t" r="r" b="b"/>
            <a:pathLst>
              <a:path w="1640840" h="0">
                <a:moveTo>
                  <a:pt x="0" y="0"/>
                </a:moveTo>
                <a:lnTo>
                  <a:pt x="1640586" y="0"/>
                </a:lnTo>
              </a:path>
            </a:pathLst>
          </a:custGeom>
          <a:ln w="148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517133" y="1160711"/>
            <a:ext cx="720090" cy="454659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800" spc="70" i="1">
                <a:latin typeface="Times New Roman"/>
                <a:cs typeface="Times New Roman"/>
              </a:rPr>
              <a:t>P</a:t>
            </a:r>
            <a:r>
              <a:rPr dirty="0" sz="2800" spc="70">
                <a:latin typeface="Times New Roman"/>
                <a:cs typeface="Times New Roman"/>
              </a:rPr>
              <a:t>(</a:t>
            </a:r>
            <a:r>
              <a:rPr dirty="0" sz="2800" spc="70" i="1">
                <a:latin typeface="Times New Roman"/>
                <a:cs typeface="Times New Roman"/>
              </a:rPr>
              <a:t>S</a:t>
            </a:r>
            <a:r>
              <a:rPr dirty="0" sz="2800" spc="-500" i="1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4367" y="656283"/>
            <a:ext cx="1985010" cy="454659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dirty="0" baseline="-35714" sz="4200" spc="7">
                <a:latin typeface="Symbol"/>
                <a:cs typeface="Symbol"/>
              </a:rPr>
              <a:t></a:t>
            </a:r>
            <a:r>
              <a:rPr dirty="0" baseline="-35714" sz="4200" spc="7">
                <a:latin typeface="Times New Roman"/>
                <a:cs typeface="Times New Roman"/>
              </a:rPr>
              <a:t> </a:t>
            </a:r>
            <a:r>
              <a:rPr dirty="0" sz="2800" spc="70" i="1">
                <a:latin typeface="Times New Roman"/>
                <a:cs typeface="Times New Roman"/>
              </a:rPr>
              <a:t>P</a:t>
            </a:r>
            <a:r>
              <a:rPr dirty="0" sz="2800" spc="70">
                <a:latin typeface="Times New Roman"/>
                <a:cs typeface="Times New Roman"/>
              </a:rPr>
              <a:t>(</a:t>
            </a:r>
            <a:r>
              <a:rPr dirty="0" sz="2800" spc="70" i="1">
                <a:latin typeface="Times New Roman"/>
                <a:cs typeface="Times New Roman"/>
              </a:rPr>
              <a:t>S </a:t>
            </a:r>
            <a:r>
              <a:rPr dirty="0" sz="2800" spc="5">
                <a:latin typeface="Times New Roman"/>
                <a:cs typeface="Times New Roman"/>
              </a:rPr>
              <a:t>and</a:t>
            </a:r>
            <a:r>
              <a:rPr dirty="0" sz="2800" spc="160">
                <a:latin typeface="Times New Roman"/>
                <a:cs typeface="Times New Roman"/>
              </a:rPr>
              <a:t> </a:t>
            </a:r>
            <a:r>
              <a:rPr dirty="0" sz="2800" spc="45" i="1">
                <a:latin typeface="Times New Roman"/>
                <a:cs typeface="Times New Roman"/>
              </a:rPr>
              <a:t>B</a:t>
            </a:r>
            <a:r>
              <a:rPr dirty="0" sz="2800" spc="45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05889" y="2305050"/>
            <a:ext cx="4105275" cy="0"/>
          </a:xfrm>
          <a:custGeom>
            <a:avLst/>
            <a:gdLst/>
            <a:ahLst/>
            <a:cxnLst/>
            <a:rect l="l" t="t" r="r" b="b"/>
            <a:pathLst>
              <a:path w="4105275" h="0">
                <a:moveTo>
                  <a:pt x="0" y="0"/>
                </a:moveTo>
                <a:lnTo>
                  <a:pt x="4104894" y="0"/>
                </a:lnTo>
              </a:path>
            </a:pathLst>
          </a:custGeom>
          <a:ln w="148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660426" y="1799282"/>
            <a:ext cx="1614170" cy="454659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800" spc="70" i="1">
                <a:latin typeface="Times New Roman"/>
                <a:cs typeface="Times New Roman"/>
              </a:rPr>
              <a:t>P</a:t>
            </a:r>
            <a:r>
              <a:rPr dirty="0" sz="2800" spc="70">
                <a:latin typeface="Times New Roman"/>
                <a:cs typeface="Times New Roman"/>
              </a:rPr>
              <a:t>(</a:t>
            </a:r>
            <a:r>
              <a:rPr dirty="0" sz="2800" spc="70" i="1">
                <a:latin typeface="Times New Roman"/>
                <a:cs typeface="Times New Roman"/>
              </a:rPr>
              <a:t>S </a:t>
            </a:r>
            <a:r>
              <a:rPr dirty="0" sz="2800" spc="5">
                <a:latin typeface="Times New Roman"/>
                <a:cs typeface="Times New Roman"/>
              </a:rPr>
              <a:t>and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 spc="45" i="1">
                <a:latin typeface="Times New Roman"/>
                <a:cs typeface="Times New Roman"/>
              </a:rPr>
              <a:t>B</a:t>
            </a:r>
            <a:r>
              <a:rPr dirty="0" sz="2800" spc="45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8308" y="2303711"/>
            <a:ext cx="4077970" cy="454659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800" spc="70" i="1">
                <a:latin typeface="Times New Roman"/>
                <a:cs typeface="Times New Roman"/>
              </a:rPr>
              <a:t>P</a:t>
            </a:r>
            <a:r>
              <a:rPr dirty="0" sz="2800" spc="70">
                <a:latin typeface="Times New Roman"/>
                <a:cs typeface="Times New Roman"/>
              </a:rPr>
              <a:t>(</a:t>
            </a:r>
            <a:r>
              <a:rPr dirty="0" sz="2800" spc="70" i="1">
                <a:latin typeface="Times New Roman"/>
                <a:cs typeface="Times New Roman"/>
              </a:rPr>
              <a:t>S </a:t>
            </a:r>
            <a:r>
              <a:rPr dirty="0" sz="2800" spc="5">
                <a:latin typeface="Times New Roman"/>
                <a:cs typeface="Times New Roman"/>
              </a:rPr>
              <a:t>and </a:t>
            </a:r>
            <a:r>
              <a:rPr dirty="0" sz="2800" spc="45" i="1">
                <a:latin typeface="Times New Roman"/>
                <a:cs typeface="Times New Roman"/>
              </a:rPr>
              <a:t>B</a:t>
            </a:r>
            <a:r>
              <a:rPr dirty="0" sz="2800" spc="45">
                <a:latin typeface="Times New Roman"/>
                <a:cs typeface="Times New Roman"/>
              </a:rPr>
              <a:t>) </a:t>
            </a:r>
            <a:r>
              <a:rPr dirty="0" sz="2800" spc="5">
                <a:latin typeface="Symbol"/>
                <a:cs typeface="Symbol"/>
              </a:rPr>
              <a:t>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70" i="1">
                <a:latin typeface="Times New Roman"/>
                <a:cs typeface="Times New Roman"/>
              </a:rPr>
              <a:t>P</a:t>
            </a:r>
            <a:r>
              <a:rPr dirty="0" sz="2800" spc="70">
                <a:latin typeface="Times New Roman"/>
                <a:cs typeface="Times New Roman"/>
              </a:rPr>
              <a:t>(</a:t>
            </a:r>
            <a:r>
              <a:rPr dirty="0" sz="2800" spc="70" i="1">
                <a:latin typeface="Times New Roman"/>
                <a:cs typeface="Times New Roman"/>
              </a:rPr>
              <a:t>S</a:t>
            </a:r>
            <a:r>
              <a:rPr dirty="0" sz="2800" spc="-480" i="1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and not </a:t>
            </a:r>
            <a:r>
              <a:rPr dirty="0" sz="2800" spc="45" i="1">
                <a:latin typeface="Times New Roman"/>
                <a:cs typeface="Times New Roman"/>
              </a:rPr>
              <a:t>B</a:t>
            </a:r>
            <a:r>
              <a:rPr dirty="0" sz="2800" spc="45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8250" y="2024831"/>
            <a:ext cx="221615" cy="454659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800" spc="5">
                <a:latin typeface="Symbol"/>
                <a:cs typeface="Symbol"/>
              </a:rPr>
              <a:t>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15489" y="3600450"/>
            <a:ext cx="4105275" cy="0"/>
          </a:xfrm>
          <a:custGeom>
            <a:avLst/>
            <a:gdLst/>
            <a:ahLst/>
            <a:cxnLst/>
            <a:rect l="l" t="t" r="r" b="b"/>
            <a:pathLst>
              <a:path w="4105275" h="0">
                <a:moveTo>
                  <a:pt x="0" y="0"/>
                </a:moveTo>
                <a:lnTo>
                  <a:pt x="4104894" y="0"/>
                </a:lnTo>
              </a:path>
            </a:pathLst>
          </a:custGeom>
          <a:ln w="148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110783" y="3094682"/>
            <a:ext cx="1932305" cy="454659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800" spc="70" i="1">
                <a:latin typeface="Times New Roman"/>
                <a:cs typeface="Times New Roman"/>
              </a:rPr>
              <a:t>P</a:t>
            </a:r>
            <a:r>
              <a:rPr dirty="0" sz="2800" spc="70">
                <a:latin typeface="Times New Roman"/>
                <a:cs typeface="Times New Roman"/>
              </a:rPr>
              <a:t>(</a:t>
            </a:r>
            <a:r>
              <a:rPr dirty="0" sz="2800" spc="70" i="1">
                <a:latin typeface="Times New Roman"/>
                <a:cs typeface="Times New Roman"/>
              </a:rPr>
              <a:t>S </a:t>
            </a:r>
            <a:r>
              <a:rPr dirty="0" sz="2800">
                <a:latin typeface="Times New Roman"/>
                <a:cs typeface="Times New Roman"/>
              </a:rPr>
              <a:t>| </a:t>
            </a:r>
            <a:r>
              <a:rPr dirty="0" sz="2800" spc="85" i="1">
                <a:latin typeface="Times New Roman"/>
                <a:cs typeface="Times New Roman"/>
              </a:rPr>
              <a:t>B</a:t>
            </a:r>
            <a:r>
              <a:rPr dirty="0" sz="2800" spc="85">
                <a:latin typeface="Times New Roman"/>
                <a:cs typeface="Times New Roman"/>
              </a:rPr>
              <a:t>)</a:t>
            </a:r>
            <a:r>
              <a:rPr dirty="0" sz="2800" spc="85" i="1">
                <a:latin typeface="Times New Roman"/>
                <a:cs typeface="Times New Roman"/>
              </a:rPr>
              <a:t>P</a:t>
            </a:r>
            <a:r>
              <a:rPr dirty="0" sz="2800" spc="85">
                <a:latin typeface="Times New Roman"/>
                <a:cs typeface="Times New Roman"/>
              </a:rPr>
              <a:t>(</a:t>
            </a:r>
            <a:r>
              <a:rPr dirty="0" sz="2800" spc="-445">
                <a:latin typeface="Times New Roman"/>
                <a:cs typeface="Times New Roman"/>
              </a:rPr>
              <a:t> </a:t>
            </a:r>
            <a:r>
              <a:rPr dirty="0" sz="2800" spc="45" i="1">
                <a:latin typeface="Times New Roman"/>
                <a:cs typeface="Times New Roman"/>
              </a:rPr>
              <a:t>B</a:t>
            </a:r>
            <a:r>
              <a:rPr dirty="0" sz="2800" spc="45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37908" y="3599111"/>
            <a:ext cx="4077970" cy="454659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800" spc="70" i="1">
                <a:latin typeface="Times New Roman"/>
                <a:cs typeface="Times New Roman"/>
              </a:rPr>
              <a:t>P</a:t>
            </a:r>
            <a:r>
              <a:rPr dirty="0" sz="2800" spc="70">
                <a:latin typeface="Times New Roman"/>
                <a:cs typeface="Times New Roman"/>
              </a:rPr>
              <a:t>(</a:t>
            </a:r>
            <a:r>
              <a:rPr dirty="0" sz="2800" spc="70" i="1">
                <a:latin typeface="Times New Roman"/>
                <a:cs typeface="Times New Roman"/>
              </a:rPr>
              <a:t>S </a:t>
            </a:r>
            <a:r>
              <a:rPr dirty="0" sz="2800" spc="5">
                <a:latin typeface="Times New Roman"/>
                <a:cs typeface="Times New Roman"/>
              </a:rPr>
              <a:t>and </a:t>
            </a:r>
            <a:r>
              <a:rPr dirty="0" sz="2800" spc="45" i="1">
                <a:latin typeface="Times New Roman"/>
                <a:cs typeface="Times New Roman"/>
              </a:rPr>
              <a:t>B</a:t>
            </a:r>
            <a:r>
              <a:rPr dirty="0" sz="2800" spc="45">
                <a:latin typeface="Times New Roman"/>
                <a:cs typeface="Times New Roman"/>
              </a:rPr>
              <a:t>) </a:t>
            </a:r>
            <a:r>
              <a:rPr dirty="0" sz="2800" spc="5">
                <a:latin typeface="Symbol"/>
                <a:cs typeface="Symbol"/>
              </a:rPr>
              <a:t>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70" i="1">
                <a:latin typeface="Times New Roman"/>
                <a:cs typeface="Times New Roman"/>
              </a:rPr>
              <a:t>P</a:t>
            </a:r>
            <a:r>
              <a:rPr dirty="0" sz="2800" spc="70">
                <a:latin typeface="Times New Roman"/>
                <a:cs typeface="Times New Roman"/>
              </a:rPr>
              <a:t>(</a:t>
            </a:r>
            <a:r>
              <a:rPr dirty="0" sz="2800" spc="70" i="1">
                <a:latin typeface="Times New Roman"/>
                <a:cs typeface="Times New Roman"/>
              </a:rPr>
              <a:t>S</a:t>
            </a:r>
            <a:r>
              <a:rPr dirty="0" sz="2800" spc="-480" i="1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and not </a:t>
            </a:r>
            <a:r>
              <a:rPr dirty="0" sz="2800" spc="45" i="1">
                <a:latin typeface="Times New Roman"/>
                <a:cs typeface="Times New Roman"/>
              </a:rPr>
              <a:t>B</a:t>
            </a:r>
            <a:r>
              <a:rPr dirty="0" sz="2800" spc="45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17850" y="3320231"/>
            <a:ext cx="221615" cy="454659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800" spc="5">
                <a:latin typeface="Symbol"/>
                <a:cs typeface="Symbol"/>
              </a:rPr>
              <a:t>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44089" y="4819650"/>
            <a:ext cx="5283835" cy="0"/>
          </a:xfrm>
          <a:custGeom>
            <a:avLst/>
            <a:gdLst/>
            <a:ahLst/>
            <a:cxnLst/>
            <a:rect l="l" t="t" r="r" b="b"/>
            <a:pathLst>
              <a:path w="5283834" h="0">
                <a:moveTo>
                  <a:pt x="0" y="0"/>
                </a:moveTo>
                <a:lnTo>
                  <a:pt x="5283708" y="0"/>
                </a:lnTo>
              </a:path>
            </a:pathLst>
          </a:custGeom>
          <a:ln w="148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929054" y="4313882"/>
            <a:ext cx="1932305" cy="454659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800" spc="70" i="1">
                <a:latin typeface="Times New Roman"/>
                <a:cs typeface="Times New Roman"/>
              </a:rPr>
              <a:t>P</a:t>
            </a:r>
            <a:r>
              <a:rPr dirty="0" sz="2800" spc="70">
                <a:latin typeface="Times New Roman"/>
                <a:cs typeface="Times New Roman"/>
              </a:rPr>
              <a:t>(</a:t>
            </a:r>
            <a:r>
              <a:rPr dirty="0" sz="2800" spc="70" i="1">
                <a:latin typeface="Times New Roman"/>
                <a:cs typeface="Times New Roman"/>
              </a:rPr>
              <a:t>S </a:t>
            </a:r>
            <a:r>
              <a:rPr dirty="0" sz="2800">
                <a:latin typeface="Times New Roman"/>
                <a:cs typeface="Times New Roman"/>
              </a:rPr>
              <a:t>| </a:t>
            </a:r>
            <a:r>
              <a:rPr dirty="0" sz="2800" spc="85" i="1">
                <a:latin typeface="Times New Roman"/>
                <a:cs typeface="Times New Roman"/>
              </a:rPr>
              <a:t>B</a:t>
            </a:r>
            <a:r>
              <a:rPr dirty="0" sz="2800" spc="85">
                <a:latin typeface="Times New Roman"/>
                <a:cs typeface="Times New Roman"/>
              </a:rPr>
              <a:t>)</a:t>
            </a:r>
            <a:r>
              <a:rPr dirty="0" sz="2800" spc="85" i="1">
                <a:latin typeface="Times New Roman"/>
                <a:cs typeface="Times New Roman"/>
              </a:rPr>
              <a:t>P</a:t>
            </a:r>
            <a:r>
              <a:rPr dirty="0" sz="2800" spc="85">
                <a:latin typeface="Times New Roman"/>
                <a:cs typeface="Times New Roman"/>
              </a:rPr>
              <a:t>(</a:t>
            </a:r>
            <a:r>
              <a:rPr dirty="0" sz="2800" spc="-440">
                <a:latin typeface="Times New Roman"/>
                <a:cs typeface="Times New Roman"/>
              </a:rPr>
              <a:t> </a:t>
            </a:r>
            <a:r>
              <a:rPr dirty="0" sz="2800" spc="45" i="1">
                <a:latin typeface="Times New Roman"/>
                <a:cs typeface="Times New Roman"/>
              </a:rPr>
              <a:t>B</a:t>
            </a:r>
            <a:r>
              <a:rPr dirty="0" sz="2800" spc="45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66356" y="4818311"/>
            <a:ext cx="5257165" cy="454659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800" spc="70" i="1">
                <a:latin typeface="Times New Roman"/>
                <a:cs typeface="Times New Roman"/>
              </a:rPr>
              <a:t>P</a:t>
            </a:r>
            <a:r>
              <a:rPr dirty="0" sz="2800" spc="70">
                <a:latin typeface="Times New Roman"/>
                <a:cs typeface="Times New Roman"/>
              </a:rPr>
              <a:t>(</a:t>
            </a:r>
            <a:r>
              <a:rPr dirty="0" sz="2800" spc="70" i="1">
                <a:latin typeface="Times New Roman"/>
                <a:cs typeface="Times New Roman"/>
              </a:rPr>
              <a:t>S</a:t>
            </a:r>
            <a:r>
              <a:rPr dirty="0" sz="2800" spc="-90" i="1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|</a:t>
            </a:r>
            <a:r>
              <a:rPr dirty="0" sz="2800" spc="-170">
                <a:latin typeface="Times New Roman"/>
                <a:cs typeface="Times New Roman"/>
              </a:rPr>
              <a:t> </a:t>
            </a:r>
            <a:r>
              <a:rPr dirty="0" sz="2800" spc="85" i="1">
                <a:latin typeface="Times New Roman"/>
                <a:cs typeface="Times New Roman"/>
              </a:rPr>
              <a:t>B</a:t>
            </a:r>
            <a:r>
              <a:rPr dirty="0" sz="2800" spc="85">
                <a:latin typeface="Times New Roman"/>
                <a:cs typeface="Times New Roman"/>
              </a:rPr>
              <a:t>)</a:t>
            </a:r>
            <a:r>
              <a:rPr dirty="0" sz="2800" spc="85" i="1">
                <a:latin typeface="Times New Roman"/>
                <a:cs typeface="Times New Roman"/>
              </a:rPr>
              <a:t>P</a:t>
            </a:r>
            <a:r>
              <a:rPr dirty="0" sz="2800" spc="85">
                <a:latin typeface="Times New Roman"/>
                <a:cs typeface="Times New Roman"/>
              </a:rPr>
              <a:t>(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45" i="1">
                <a:latin typeface="Times New Roman"/>
                <a:cs typeface="Times New Roman"/>
              </a:rPr>
              <a:t>B</a:t>
            </a:r>
            <a:r>
              <a:rPr dirty="0" sz="2800" spc="45">
                <a:latin typeface="Times New Roman"/>
                <a:cs typeface="Times New Roman"/>
              </a:rPr>
              <a:t>)</a:t>
            </a:r>
            <a:r>
              <a:rPr dirty="0" sz="2800" spc="-23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Symbol"/>
                <a:cs typeface="Symbol"/>
              </a:rPr>
              <a:t>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70" i="1">
                <a:latin typeface="Times New Roman"/>
                <a:cs typeface="Times New Roman"/>
              </a:rPr>
              <a:t>P</a:t>
            </a:r>
            <a:r>
              <a:rPr dirty="0" sz="2800" spc="70">
                <a:latin typeface="Times New Roman"/>
                <a:cs typeface="Times New Roman"/>
              </a:rPr>
              <a:t>(</a:t>
            </a:r>
            <a:r>
              <a:rPr dirty="0" sz="2800" spc="70" i="1">
                <a:latin typeface="Times New Roman"/>
                <a:cs typeface="Times New Roman"/>
              </a:rPr>
              <a:t>S</a:t>
            </a:r>
            <a:r>
              <a:rPr dirty="0" sz="2800" spc="-90" i="1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|</a:t>
            </a:r>
            <a:r>
              <a:rPr dirty="0" sz="2800" spc="-25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not</a:t>
            </a:r>
            <a:r>
              <a:rPr dirty="0" sz="2800" spc="50">
                <a:latin typeface="Times New Roman"/>
                <a:cs typeface="Times New Roman"/>
              </a:rPr>
              <a:t> </a:t>
            </a:r>
            <a:r>
              <a:rPr dirty="0" sz="2800" spc="85" i="1">
                <a:latin typeface="Times New Roman"/>
                <a:cs typeface="Times New Roman"/>
              </a:rPr>
              <a:t>B</a:t>
            </a:r>
            <a:r>
              <a:rPr dirty="0" sz="2800" spc="85">
                <a:latin typeface="Times New Roman"/>
                <a:cs typeface="Times New Roman"/>
              </a:rPr>
              <a:t>)</a:t>
            </a:r>
            <a:r>
              <a:rPr dirty="0" sz="2800" spc="85" i="1">
                <a:latin typeface="Times New Roman"/>
                <a:cs typeface="Times New Roman"/>
              </a:rPr>
              <a:t>P</a:t>
            </a:r>
            <a:r>
              <a:rPr dirty="0" sz="2800" spc="85">
                <a:latin typeface="Times New Roman"/>
                <a:cs typeface="Times New Roman"/>
              </a:rPr>
              <a:t>(</a:t>
            </a:r>
            <a:r>
              <a:rPr dirty="0" sz="2800" spc="-14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not</a:t>
            </a:r>
            <a:r>
              <a:rPr dirty="0" sz="2800" spc="50">
                <a:latin typeface="Times New Roman"/>
                <a:cs typeface="Times New Roman"/>
              </a:rPr>
              <a:t> </a:t>
            </a:r>
            <a:r>
              <a:rPr dirty="0" sz="2800" spc="45" i="1">
                <a:latin typeface="Times New Roman"/>
                <a:cs typeface="Times New Roman"/>
              </a:rPr>
              <a:t>B</a:t>
            </a:r>
            <a:r>
              <a:rPr dirty="0" sz="2800" spc="45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46334" y="4539431"/>
            <a:ext cx="221615" cy="454659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800" spc="5">
                <a:latin typeface="Symbol"/>
                <a:cs typeface="Symbol"/>
              </a:rPr>
              <a:t>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685788" y="6014465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 h="0">
                <a:moveTo>
                  <a:pt x="0" y="0"/>
                </a:moveTo>
                <a:lnTo>
                  <a:pt x="216408" y="0"/>
                </a:lnTo>
              </a:path>
            </a:pathLst>
          </a:custGeom>
          <a:ln w="74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203947" y="6014465"/>
            <a:ext cx="215900" cy="0"/>
          </a:xfrm>
          <a:custGeom>
            <a:avLst/>
            <a:gdLst/>
            <a:ahLst/>
            <a:cxnLst/>
            <a:rect l="l" t="t" r="r" b="b"/>
            <a:pathLst>
              <a:path w="215900" h="0">
                <a:moveTo>
                  <a:pt x="0" y="0"/>
                </a:moveTo>
                <a:lnTo>
                  <a:pt x="215646" y="0"/>
                </a:lnTo>
              </a:path>
            </a:pathLst>
          </a:custGeom>
          <a:ln w="74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160008" y="6870192"/>
            <a:ext cx="215900" cy="0"/>
          </a:xfrm>
          <a:custGeom>
            <a:avLst/>
            <a:gdLst/>
            <a:ahLst/>
            <a:cxnLst/>
            <a:rect l="l" t="t" r="r" b="b"/>
            <a:pathLst>
              <a:path w="215900" h="0">
                <a:moveTo>
                  <a:pt x="0" y="0"/>
                </a:moveTo>
                <a:lnTo>
                  <a:pt x="215646" y="0"/>
                </a:lnTo>
              </a:path>
            </a:pathLst>
          </a:custGeom>
          <a:ln w="74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677406" y="6870192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 h="0">
                <a:moveTo>
                  <a:pt x="0" y="0"/>
                </a:moveTo>
                <a:lnTo>
                  <a:pt x="216408" y="0"/>
                </a:lnTo>
              </a:path>
            </a:pathLst>
          </a:custGeom>
          <a:ln w="74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234428" y="6870192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 h="0">
                <a:moveTo>
                  <a:pt x="0" y="0"/>
                </a:moveTo>
                <a:lnTo>
                  <a:pt x="193548" y="0"/>
                </a:lnTo>
              </a:path>
            </a:pathLst>
          </a:custGeom>
          <a:ln w="74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729728" y="6870192"/>
            <a:ext cx="215900" cy="0"/>
          </a:xfrm>
          <a:custGeom>
            <a:avLst/>
            <a:gdLst/>
            <a:ahLst/>
            <a:cxnLst/>
            <a:rect l="l" t="t" r="r" b="b"/>
            <a:pathLst>
              <a:path w="215900" h="0">
                <a:moveTo>
                  <a:pt x="0" y="0"/>
                </a:moveTo>
                <a:lnTo>
                  <a:pt x="215646" y="0"/>
                </a:lnTo>
              </a:path>
            </a:pathLst>
          </a:custGeom>
          <a:ln w="74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355330" y="6422135"/>
            <a:ext cx="344805" cy="0"/>
          </a:xfrm>
          <a:custGeom>
            <a:avLst/>
            <a:gdLst/>
            <a:ahLst/>
            <a:cxnLst/>
            <a:rect l="l" t="t" r="r" b="b"/>
            <a:pathLst>
              <a:path w="344804" h="0">
                <a:moveTo>
                  <a:pt x="0" y="0"/>
                </a:moveTo>
                <a:lnTo>
                  <a:pt x="344424" y="0"/>
                </a:lnTo>
              </a:path>
            </a:pathLst>
          </a:custGeom>
          <a:ln w="148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8328152" y="6420258"/>
            <a:ext cx="382905" cy="45465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5">
                <a:latin typeface="Times New Roman"/>
                <a:cs typeface="Times New Roman"/>
              </a:rPr>
              <a:t>13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71667" y="6863751"/>
            <a:ext cx="1774189" cy="45465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29590" algn="l"/>
                <a:tab pos="1075055" algn="l"/>
                <a:tab pos="1581785" algn="l"/>
              </a:tabLst>
            </a:pPr>
            <a:r>
              <a:rPr dirty="0" sz="2800" spc="5">
                <a:latin typeface="Times New Roman"/>
                <a:cs typeface="Times New Roman"/>
              </a:rPr>
              <a:t>4</a:t>
            </a:r>
            <a:r>
              <a:rPr dirty="0" sz="2800" spc="5">
                <a:latin typeface="Times New Roman"/>
                <a:cs typeface="Times New Roman"/>
              </a:rPr>
              <a:t>	</a:t>
            </a:r>
            <a:r>
              <a:rPr dirty="0" sz="2800" spc="5">
                <a:latin typeface="Times New Roman"/>
                <a:cs typeface="Times New Roman"/>
              </a:rPr>
              <a:t>2</a:t>
            </a:r>
            <a:r>
              <a:rPr dirty="0" sz="2800" spc="5">
                <a:latin typeface="Times New Roman"/>
                <a:cs typeface="Times New Roman"/>
              </a:rPr>
              <a:t>	</a:t>
            </a:r>
            <a:r>
              <a:rPr dirty="0" sz="2800" spc="5">
                <a:latin typeface="Times New Roman"/>
                <a:cs typeface="Times New Roman"/>
              </a:rPr>
              <a:t>3</a:t>
            </a:r>
            <a:r>
              <a:rPr dirty="0" sz="2800" spc="5">
                <a:latin typeface="Times New Roman"/>
                <a:cs typeface="Times New Roman"/>
              </a:rPr>
              <a:t>	</a:t>
            </a:r>
            <a:r>
              <a:rPr dirty="0" sz="2800" spc="5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146267" y="6370747"/>
            <a:ext cx="1818639" cy="45465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800" spc="5">
                <a:latin typeface="Times New Roman"/>
                <a:cs typeface="Times New Roman"/>
              </a:rPr>
              <a:t>3</a:t>
            </a:r>
            <a:r>
              <a:rPr dirty="0" sz="2800" spc="-220">
                <a:latin typeface="Times New Roman"/>
                <a:cs typeface="Times New Roman"/>
              </a:rPr>
              <a:t> </a:t>
            </a:r>
            <a:r>
              <a:rPr dirty="0" baseline="-34722" sz="4200" spc="7">
                <a:latin typeface="Symbol"/>
                <a:cs typeface="Symbol"/>
              </a:rPr>
              <a:t></a:t>
            </a:r>
            <a:r>
              <a:rPr dirty="0" baseline="-34722" sz="4200" spc="-19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1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baseline="-34722" sz="4200" spc="7">
                <a:latin typeface="Symbol"/>
                <a:cs typeface="Symbol"/>
              </a:rPr>
              <a:t></a:t>
            </a:r>
            <a:r>
              <a:rPr dirty="0" baseline="-34722" sz="4200" spc="-13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1</a:t>
            </a:r>
            <a:r>
              <a:rPr dirty="0" sz="2800" spc="-260">
                <a:latin typeface="Times New Roman"/>
                <a:cs typeface="Times New Roman"/>
              </a:rPr>
              <a:t> </a:t>
            </a:r>
            <a:r>
              <a:rPr dirty="0" baseline="-34722" sz="4200" spc="7">
                <a:latin typeface="Symbol"/>
                <a:cs typeface="Symbol"/>
              </a:rPr>
              <a:t></a:t>
            </a:r>
            <a:r>
              <a:rPr dirty="0" baseline="-34722" sz="4200" spc="-202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94456" y="5449934"/>
            <a:ext cx="2873375" cy="1011555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915669">
              <a:lnSpc>
                <a:spcPct val="100000"/>
              </a:lnSpc>
              <a:spcBef>
                <a:spcPts val="620"/>
              </a:spcBef>
            </a:pPr>
            <a:r>
              <a:rPr dirty="0" sz="2800" spc="5">
                <a:latin typeface="Times New Roman"/>
                <a:cs typeface="Times New Roman"/>
              </a:rPr>
              <a:t>3 </a:t>
            </a:r>
            <a:r>
              <a:rPr dirty="0" baseline="-34722" sz="4200" spc="7">
                <a:latin typeface="Symbol"/>
                <a:cs typeface="Symbol"/>
              </a:rPr>
              <a:t></a:t>
            </a:r>
            <a:r>
              <a:rPr dirty="0" baseline="-34722" sz="4200" spc="-502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20"/>
              </a:spcBef>
              <a:tabLst>
                <a:tab pos="915035" algn="l"/>
                <a:tab pos="1432560" algn="l"/>
                <a:tab pos="2181225" algn="l"/>
                <a:tab pos="2643505" algn="l"/>
              </a:tabLst>
            </a:pPr>
            <a:r>
              <a:rPr dirty="0" baseline="-20833" sz="4200" spc="7">
                <a:latin typeface="Symbol"/>
                <a:cs typeface="Symbol"/>
              </a:rPr>
              <a:t></a:t>
            </a:r>
            <a:r>
              <a:rPr dirty="0" u="heavy" sz="2800" spc="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dirty="0" u="heavy" sz="28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	2	</a:t>
            </a:r>
            <a:r>
              <a:rPr dirty="0" baseline="-20833" sz="4200" spc="7">
                <a:latin typeface="Symbol"/>
                <a:cs typeface="Symbol"/>
              </a:rPr>
              <a:t></a:t>
            </a:r>
            <a:r>
              <a:rPr dirty="0" baseline="-20833" sz="4200" spc="7">
                <a:latin typeface="Times New Roman"/>
                <a:cs typeface="Times New Roman"/>
              </a:rPr>
              <a:t>	</a:t>
            </a:r>
            <a:r>
              <a:rPr dirty="0" baseline="13888" sz="4200" spc="7">
                <a:latin typeface="Times New Roman"/>
                <a:cs typeface="Times New Roman"/>
              </a:rPr>
              <a:t>9</a:t>
            </a:r>
            <a:endParaRPr baseline="13888"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4222" y="3902202"/>
            <a:ext cx="1494790" cy="1005205"/>
          </a:xfrm>
          <a:custGeom>
            <a:avLst/>
            <a:gdLst/>
            <a:ahLst/>
            <a:cxnLst/>
            <a:rect l="l" t="t" r="r" b="b"/>
            <a:pathLst>
              <a:path w="1494789" h="1005204">
                <a:moveTo>
                  <a:pt x="0" y="0"/>
                </a:moveTo>
                <a:lnTo>
                  <a:pt x="0" y="1005077"/>
                </a:lnTo>
                <a:lnTo>
                  <a:pt x="1494282" y="1005077"/>
                </a:lnTo>
                <a:lnTo>
                  <a:pt x="1494282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64005" y="3929126"/>
            <a:ext cx="598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Menu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23950" y="4292346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5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23950" y="4405121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5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23950" y="4516373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5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23950" y="4627626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5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23950" y="4740402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5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23950" y="4851653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5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844801" y="4292346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5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44801" y="4405121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5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44801" y="4516373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5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44801" y="4627626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5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44801" y="4740402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5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844801" y="4851653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5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14222" y="2560320"/>
            <a:ext cx="1496060" cy="1005205"/>
          </a:xfrm>
          <a:custGeom>
            <a:avLst/>
            <a:gdLst/>
            <a:ahLst/>
            <a:cxnLst/>
            <a:rect l="l" t="t" r="r" b="b"/>
            <a:pathLst>
              <a:path w="1496060" h="1005204">
                <a:moveTo>
                  <a:pt x="0" y="0"/>
                </a:moveTo>
                <a:lnTo>
                  <a:pt x="0" y="1005077"/>
                </a:lnTo>
                <a:lnTo>
                  <a:pt x="1495806" y="1005077"/>
                </a:lnTo>
                <a:lnTo>
                  <a:pt x="1495805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064005" y="2587244"/>
            <a:ext cx="598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Menu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23950" y="2951226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23950" y="3064001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23950" y="3175254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123950" y="3285744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23950" y="3398520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123950" y="3509771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844801" y="2951226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844801" y="3064001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844801" y="3175254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844801" y="3285744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844801" y="3398520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844801" y="3509771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505354" y="2737866"/>
            <a:ext cx="1017054" cy="8781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044951" y="3902202"/>
            <a:ext cx="1493520" cy="1005205"/>
          </a:xfrm>
          <a:custGeom>
            <a:avLst/>
            <a:gdLst/>
            <a:ahLst/>
            <a:cxnLst/>
            <a:rect l="l" t="t" r="r" b="b"/>
            <a:pathLst>
              <a:path w="1493520" h="1005204">
                <a:moveTo>
                  <a:pt x="0" y="0"/>
                </a:moveTo>
                <a:lnTo>
                  <a:pt x="0" y="1005077"/>
                </a:lnTo>
                <a:lnTo>
                  <a:pt x="1493520" y="1005077"/>
                </a:lnTo>
                <a:lnTo>
                  <a:pt x="149352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093973" y="3929126"/>
            <a:ext cx="598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Menu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154679" y="4292346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154679" y="4405121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154679" y="4516373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154679" y="4627626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154679" y="4740402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154679" y="4851653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874770" y="4292346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874770" y="4405121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874770" y="4516373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874770" y="4627626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874770" y="4740402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874770" y="4851653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044951" y="2560320"/>
            <a:ext cx="1493520" cy="1005205"/>
          </a:xfrm>
          <a:custGeom>
            <a:avLst/>
            <a:gdLst/>
            <a:ahLst/>
            <a:cxnLst/>
            <a:rect l="l" t="t" r="r" b="b"/>
            <a:pathLst>
              <a:path w="1493520" h="1005204">
                <a:moveTo>
                  <a:pt x="0" y="0"/>
                </a:moveTo>
                <a:lnTo>
                  <a:pt x="0" y="1005078"/>
                </a:lnTo>
                <a:lnTo>
                  <a:pt x="1493520" y="1005078"/>
                </a:lnTo>
                <a:lnTo>
                  <a:pt x="149352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093973" y="2587244"/>
            <a:ext cx="598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Menu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154679" y="2951226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154679" y="3064001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154679" y="3175254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154679" y="3285744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154679" y="3398520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154679" y="3509771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874770" y="2951226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874770" y="3064001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874770" y="3175254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874770" y="3285744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874770" y="3398520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874770" y="3509771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535429" y="2737866"/>
            <a:ext cx="1015864" cy="8781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100828" y="3902202"/>
            <a:ext cx="1493520" cy="1005205"/>
          </a:xfrm>
          <a:custGeom>
            <a:avLst/>
            <a:gdLst/>
            <a:ahLst/>
            <a:cxnLst/>
            <a:rect l="l" t="t" r="r" b="b"/>
            <a:pathLst>
              <a:path w="1493520" h="1005204">
                <a:moveTo>
                  <a:pt x="0" y="0"/>
                </a:moveTo>
                <a:lnTo>
                  <a:pt x="0" y="1005078"/>
                </a:lnTo>
                <a:lnTo>
                  <a:pt x="1493520" y="1005077"/>
                </a:lnTo>
                <a:lnTo>
                  <a:pt x="149352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5149850" y="3929126"/>
            <a:ext cx="598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Menu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209794" y="4292346"/>
            <a:ext cx="554990" cy="0"/>
          </a:xfrm>
          <a:custGeom>
            <a:avLst/>
            <a:gdLst/>
            <a:ahLst/>
            <a:cxnLst/>
            <a:rect l="l" t="t" r="r" b="b"/>
            <a:pathLst>
              <a:path w="554989" h="0">
                <a:moveTo>
                  <a:pt x="0" y="0"/>
                </a:moveTo>
                <a:lnTo>
                  <a:pt x="5547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209794" y="4405121"/>
            <a:ext cx="554990" cy="0"/>
          </a:xfrm>
          <a:custGeom>
            <a:avLst/>
            <a:gdLst/>
            <a:ahLst/>
            <a:cxnLst/>
            <a:rect l="l" t="t" r="r" b="b"/>
            <a:pathLst>
              <a:path w="554989" h="0">
                <a:moveTo>
                  <a:pt x="0" y="0"/>
                </a:moveTo>
                <a:lnTo>
                  <a:pt x="5547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209794" y="4516373"/>
            <a:ext cx="554990" cy="0"/>
          </a:xfrm>
          <a:custGeom>
            <a:avLst/>
            <a:gdLst/>
            <a:ahLst/>
            <a:cxnLst/>
            <a:rect l="l" t="t" r="r" b="b"/>
            <a:pathLst>
              <a:path w="554989" h="0">
                <a:moveTo>
                  <a:pt x="0" y="0"/>
                </a:moveTo>
                <a:lnTo>
                  <a:pt x="5547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209794" y="4627626"/>
            <a:ext cx="554990" cy="0"/>
          </a:xfrm>
          <a:custGeom>
            <a:avLst/>
            <a:gdLst/>
            <a:ahLst/>
            <a:cxnLst/>
            <a:rect l="l" t="t" r="r" b="b"/>
            <a:pathLst>
              <a:path w="554989" h="0">
                <a:moveTo>
                  <a:pt x="0" y="0"/>
                </a:moveTo>
                <a:lnTo>
                  <a:pt x="5547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209794" y="4740402"/>
            <a:ext cx="554990" cy="0"/>
          </a:xfrm>
          <a:custGeom>
            <a:avLst/>
            <a:gdLst/>
            <a:ahLst/>
            <a:cxnLst/>
            <a:rect l="l" t="t" r="r" b="b"/>
            <a:pathLst>
              <a:path w="554989" h="0">
                <a:moveTo>
                  <a:pt x="0" y="0"/>
                </a:moveTo>
                <a:lnTo>
                  <a:pt x="5547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209794" y="4851653"/>
            <a:ext cx="554990" cy="0"/>
          </a:xfrm>
          <a:custGeom>
            <a:avLst/>
            <a:gdLst/>
            <a:ahLst/>
            <a:cxnLst/>
            <a:rect l="l" t="t" r="r" b="b"/>
            <a:pathLst>
              <a:path w="554989" h="0">
                <a:moveTo>
                  <a:pt x="0" y="0"/>
                </a:moveTo>
                <a:lnTo>
                  <a:pt x="5547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930646" y="4292346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930646" y="4405121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930646" y="4516373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930646" y="4627626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930646" y="4740402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930646" y="4851653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100828" y="2560320"/>
            <a:ext cx="1493520" cy="1005205"/>
          </a:xfrm>
          <a:custGeom>
            <a:avLst/>
            <a:gdLst/>
            <a:ahLst/>
            <a:cxnLst/>
            <a:rect l="l" t="t" r="r" b="b"/>
            <a:pathLst>
              <a:path w="1493520" h="1005204">
                <a:moveTo>
                  <a:pt x="0" y="0"/>
                </a:moveTo>
                <a:lnTo>
                  <a:pt x="0" y="1005078"/>
                </a:lnTo>
                <a:lnTo>
                  <a:pt x="1493520" y="1005077"/>
                </a:lnTo>
                <a:lnTo>
                  <a:pt x="149352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5149850" y="2587244"/>
            <a:ext cx="598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Menu</a:t>
            </a:r>
            <a:endParaRPr sz="18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209794" y="2951226"/>
            <a:ext cx="554990" cy="0"/>
          </a:xfrm>
          <a:custGeom>
            <a:avLst/>
            <a:gdLst/>
            <a:ahLst/>
            <a:cxnLst/>
            <a:rect l="l" t="t" r="r" b="b"/>
            <a:pathLst>
              <a:path w="554989" h="0">
                <a:moveTo>
                  <a:pt x="0" y="0"/>
                </a:moveTo>
                <a:lnTo>
                  <a:pt x="5547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209794" y="3064001"/>
            <a:ext cx="554990" cy="0"/>
          </a:xfrm>
          <a:custGeom>
            <a:avLst/>
            <a:gdLst/>
            <a:ahLst/>
            <a:cxnLst/>
            <a:rect l="l" t="t" r="r" b="b"/>
            <a:pathLst>
              <a:path w="554989" h="0">
                <a:moveTo>
                  <a:pt x="0" y="0"/>
                </a:moveTo>
                <a:lnTo>
                  <a:pt x="5547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209794" y="3175254"/>
            <a:ext cx="554990" cy="0"/>
          </a:xfrm>
          <a:custGeom>
            <a:avLst/>
            <a:gdLst/>
            <a:ahLst/>
            <a:cxnLst/>
            <a:rect l="l" t="t" r="r" b="b"/>
            <a:pathLst>
              <a:path w="554989" h="0">
                <a:moveTo>
                  <a:pt x="0" y="0"/>
                </a:moveTo>
                <a:lnTo>
                  <a:pt x="5547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209794" y="3285744"/>
            <a:ext cx="554990" cy="0"/>
          </a:xfrm>
          <a:custGeom>
            <a:avLst/>
            <a:gdLst/>
            <a:ahLst/>
            <a:cxnLst/>
            <a:rect l="l" t="t" r="r" b="b"/>
            <a:pathLst>
              <a:path w="554989" h="0">
                <a:moveTo>
                  <a:pt x="0" y="0"/>
                </a:moveTo>
                <a:lnTo>
                  <a:pt x="5547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209794" y="3398520"/>
            <a:ext cx="554990" cy="0"/>
          </a:xfrm>
          <a:custGeom>
            <a:avLst/>
            <a:gdLst/>
            <a:ahLst/>
            <a:cxnLst/>
            <a:rect l="l" t="t" r="r" b="b"/>
            <a:pathLst>
              <a:path w="554989" h="0">
                <a:moveTo>
                  <a:pt x="0" y="0"/>
                </a:moveTo>
                <a:lnTo>
                  <a:pt x="5547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209794" y="3509771"/>
            <a:ext cx="554990" cy="0"/>
          </a:xfrm>
          <a:custGeom>
            <a:avLst/>
            <a:gdLst/>
            <a:ahLst/>
            <a:cxnLst/>
            <a:rect l="l" t="t" r="r" b="b"/>
            <a:pathLst>
              <a:path w="554989" h="0">
                <a:moveTo>
                  <a:pt x="0" y="0"/>
                </a:moveTo>
                <a:lnTo>
                  <a:pt x="5547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930646" y="2951226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930646" y="3064001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930646" y="3175254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930646" y="3285744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930646" y="3398520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930646" y="3509771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591305" y="2737866"/>
            <a:ext cx="1015864" cy="8781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129271" y="3902202"/>
            <a:ext cx="1496060" cy="1005205"/>
          </a:xfrm>
          <a:custGeom>
            <a:avLst/>
            <a:gdLst/>
            <a:ahLst/>
            <a:cxnLst/>
            <a:rect l="l" t="t" r="r" b="b"/>
            <a:pathLst>
              <a:path w="1496059" h="1005204">
                <a:moveTo>
                  <a:pt x="0" y="0"/>
                </a:moveTo>
                <a:lnTo>
                  <a:pt x="0" y="1005077"/>
                </a:lnTo>
                <a:lnTo>
                  <a:pt x="1495805" y="1005077"/>
                </a:lnTo>
                <a:lnTo>
                  <a:pt x="1495805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7179056" y="3929126"/>
            <a:ext cx="598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Menu</a:t>
            </a:r>
            <a:endParaRPr sz="180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7239000" y="4292346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239000" y="4405121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239000" y="4516373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239000" y="4627626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239000" y="4740402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239000" y="4851653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959852" y="4292346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959852" y="4405121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959852" y="4516373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959852" y="4627626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959852" y="4740402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959852" y="4851653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129271" y="2560320"/>
            <a:ext cx="1496060" cy="1005205"/>
          </a:xfrm>
          <a:custGeom>
            <a:avLst/>
            <a:gdLst/>
            <a:ahLst/>
            <a:cxnLst/>
            <a:rect l="l" t="t" r="r" b="b"/>
            <a:pathLst>
              <a:path w="1496059" h="1005204">
                <a:moveTo>
                  <a:pt x="0" y="0"/>
                </a:moveTo>
                <a:lnTo>
                  <a:pt x="0" y="1005077"/>
                </a:lnTo>
                <a:lnTo>
                  <a:pt x="1495805" y="1005077"/>
                </a:lnTo>
                <a:lnTo>
                  <a:pt x="1495805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/>
          <p:nvPr/>
        </p:nvSpPr>
        <p:spPr>
          <a:xfrm>
            <a:off x="7179056" y="2587244"/>
            <a:ext cx="598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Menu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7239000" y="2951226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239000" y="3064001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239000" y="3175254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239000" y="3285744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239000" y="3398520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239000" y="3509771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959852" y="2951226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7959852" y="3064001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7959852" y="3175254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959852" y="3285744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7959852" y="3398520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7959852" y="3509771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620404" y="2737866"/>
            <a:ext cx="1017054" cy="8781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1014222" y="1219200"/>
            <a:ext cx="1496060" cy="1005205"/>
          </a:xfrm>
          <a:custGeom>
            <a:avLst/>
            <a:gdLst/>
            <a:ahLst/>
            <a:cxnLst/>
            <a:rect l="l" t="t" r="r" b="b"/>
            <a:pathLst>
              <a:path w="1496060" h="1005205">
                <a:moveTo>
                  <a:pt x="0" y="0"/>
                </a:moveTo>
                <a:lnTo>
                  <a:pt x="0" y="1005077"/>
                </a:lnTo>
                <a:lnTo>
                  <a:pt x="1495805" y="1005077"/>
                </a:lnTo>
                <a:lnTo>
                  <a:pt x="1495805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 txBox="1"/>
          <p:nvPr/>
        </p:nvSpPr>
        <p:spPr>
          <a:xfrm>
            <a:off x="1064005" y="1246123"/>
            <a:ext cx="598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Menu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1123950" y="1609344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1123950" y="1722120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1123950" y="1833372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1123950" y="1944623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1123950" y="2057400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1123950" y="2168651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1844801" y="1609344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1844801" y="1722120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1844801" y="1833372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1844801" y="1944623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1844801" y="2057400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1844801" y="2168651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1505354" y="1396746"/>
            <a:ext cx="1017054" cy="8779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3044951" y="1219200"/>
            <a:ext cx="1493520" cy="1005205"/>
          </a:xfrm>
          <a:custGeom>
            <a:avLst/>
            <a:gdLst/>
            <a:ahLst/>
            <a:cxnLst/>
            <a:rect l="l" t="t" r="r" b="b"/>
            <a:pathLst>
              <a:path w="1493520" h="1005205">
                <a:moveTo>
                  <a:pt x="0" y="0"/>
                </a:moveTo>
                <a:lnTo>
                  <a:pt x="0" y="1005077"/>
                </a:lnTo>
                <a:lnTo>
                  <a:pt x="1493520" y="1005077"/>
                </a:lnTo>
                <a:lnTo>
                  <a:pt x="149352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 txBox="1"/>
          <p:nvPr/>
        </p:nvSpPr>
        <p:spPr>
          <a:xfrm>
            <a:off x="3093973" y="1246123"/>
            <a:ext cx="598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Menu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3154679" y="1609344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3154679" y="1722120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3154679" y="1833372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3154679" y="1944623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3154679" y="2057400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3154679" y="2168651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3874770" y="1609344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3874770" y="1722120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3874770" y="1833372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3874770" y="1944623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3874770" y="2057400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3874770" y="2168651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3535429" y="1396746"/>
            <a:ext cx="1015864" cy="8779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5100828" y="1219200"/>
            <a:ext cx="1493520" cy="1005205"/>
          </a:xfrm>
          <a:custGeom>
            <a:avLst/>
            <a:gdLst/>
            <a:ahLst/>
            <a:cxnLst/>
            <a:rect l="l" t="t" r="r" b="b"/>
            <a:pathLst>
              <a:path w="1493520" h="1005205">
                <a:moveTo>
                  <a:pt x="0" y="0"/>
                </a:moveTo>
                <a:lnTo>
                  <a:pt x="0" y="1005077"/>
                </a:lnTo>
                <a:lnTo>
                  <a:pt x="1493520" y="1005077"/>
                </a:lnTo>
                <a:lnTo>
                  <a:pt x="149352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 txBox="1"/>
          <p:nvPr/>
        </p:nvSpPr>
        <p:spPr>
          <a:xfrm>
            <a:off x="5149850" y="1246123"/>
            <a:ext cx="598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Menu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5209794" y="1609344"/>
            <a:ext cx="554990" cy="0"/>
          </a:xfrm>
          <a:custGeom>
            <a:avLst/>
            <a:gdLst/>
            <a:ahLst/>
            <a:cxnLst/>
            <a:rect l="l" t="t" r="r" b="b"/>
            <a:pathLst>
              <a:path w="554989" h="0">
                <a:moveTo>
                  <a:pt x="0" y="0"/>
                </a:moveTo>
                <a:lnTo>
                  <a:pt x="5547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5209794" y="1722120"/>
            <a:ext cx="554990" cy="0"/>
          </a:xfrm>
          <a:custGeom>
            <a:avLst/>
            <a:gdLst/>
            <a:ahLst/>
            <a:cxnLst/>
            <a:rect l="l" t="t" r="r" b="b"/>
            <a:pathLst>
              <a:path w="554989" h="0">
                <a:moveTo>
                  <a:pt x="0" y="0"/>
                </a:moveTo>
                <a:lnTo>
                  <a:pt x="5547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5209794" y="1833372"/>
            <a:ext cx="554990" cy="0"/>
          </a:xfrm>
          <a:custGeom>
            <a:avLst/>
            <a:gdLst/>
            <a:ahLst/>
            <a:cxnLst/>
            <a:rect l="l" t="t" r="r" b="b"/>
            <a:pathLst>
              <a:path w="554989" h="0">
                <a:moveTo>
                  <a:pt x="0" y="0"/>
                </a:moveTo>
                <a:lnTo>
                  <a:pt x="5547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5209794" y="1944623"/>
            <a:ext cx="554990" cy="0"/>
          </a:xfrm>
          <a:custGeom>
            <a:avLst/>
            <a:gdLst/>
            <a:ahLst/>
            <a:cxnLst/>
            <a:rect l="l" t="t" r="r" b="b"/>
            <a:pathLst>
              <a:path w="554989" h="0">
                <a:moveTo>
                  <a:pt x="0" y="0"/>
                </a:moveTo>
                <a:lnTo>
                  <a:pt x="5547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5209794" y="2057400"/>
            <a:ext cx="554990" cy="0"/>
          </a:xfrm>
          <a:custGeom>
            <a:avLst/>
            <a:gdLst/>
            <a:ahLst/>
            <a:cxnLst/>
            <a:rect l="l" t="t" r="r" b="b"/>
            <a:pathLst>
              <a:path w="554989" h="0">
                <a:moveTo>
                  <a:pt x="0" y="0"/>
                </a:moveTo>
                <a:lnTo>
                  <a:pt x="5547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5209794" y="2168651"/>
            <a:ext cx="554990" cy="0"/>
          </a:xfrm>
          <a:custGeom>
            <a:avLst/>
            <a:gdLst/>
            <a:ahLst/>
            <a:cxnLst/>
            <a:rect l="l" t="t" r="r" b="b"/>
            <a:pathLst>
              <a:path w="554989" h="0">
                <a:moveTo>
                  <a:pt x="0" y="0"/>
                </a:moveTo>
                <a:lnTo>
                  <a:pt x="5547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5930646" y="1609344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5930646" y="1722120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5930646" y="1833372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5930646" y="1944623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5930646" y="2057400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5930646" y="2168651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5591305" y="1396746"/>
            <a:ext cx="1015864" cy="8779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7129271" y="1219200"/>
            <a:ext cx="1496060" cy="1005205"/>
          </a:xfrm>
          <a:custGeom>
            <a:avLst/>
            <a:gdLst/>
            <a:ahLst/>
            <a:cxnLst/>
            <a:rect l="l" t="t" r="r" b="b"/>
            <a:pathLst>
              <a:path w="1496059" h="1005205">
                <a:moveTo>
                  <a:pt x="0" y="0"/>
                </a:moveTo>
                <a:lnTo>
                  <a:pt x="0" y="1005077"/>
                </a:lnTo>
                <a:lnTo>
                  <a:pt x="1495805" y="1005077"/>
                </a:lnTo>
                <a:lnTo>
                  <a:pt x="1495805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 txBox="1"/>
          <p:nvPr/>
        </p:nvSpPr>
        <p:spPr>
          <a:xfrm>
            <a:off x="7179056" y="1246123"/>
            <a:ext cx="598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Menu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7239000" y="1609344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7239000" y="1722120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7239000" y="1833372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7239000" y="1944623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7239000" y="2057400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7239000" y="2168651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7959852" y="1609344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7959852" y="1722120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7959852" y="1833372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7959852" y="1944623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7959852" y="2057400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7959852" y="2168651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7620404" y="1396746"/>
            <a:ext cx="1017054" cy="8779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1014222" y="5241797"/>
            <a:ext cx="1494790" cy="1007110"/>
          </a:xfrm>
          <a:custGeom>
            <a:avLst/>
            <a:gdLst/>
            <a:ahLst/>
            <a:cxnLst/>
            <a:rect l="l" t="t" r="r" b="b"/>
            <a:pathLst>
              <a:path w="1494789" h="1007110">
                <a:moveTo>
                  <a:pt x="0" y="0"/>
                </a:moveTo>
                <a:lnTo>
                  <a:pt x="0" y="1006601"/>
                </a:lnTo>
                <a:lnTo>
                  <a:pt x="1494281" y="1006601"/>
                </a:lnTo>
                <a:lnTo>
                  <a:pt x="1494281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 txBox="1"/>
          <p:nvPr/>
        </p:nvSpPr>
        <p:spPr>
          <a:xfrm>
            <a:off x="1064005" y="5268721"/>
            <a:ext cx="598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Menu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1123950" y="5634228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5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1123950" y="5745479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5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1123950" y="5855970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5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1123950" y="5968746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5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1123950" y="6079997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5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1123950" y="6192773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5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1844801" y="5634228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5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1844801" y="5745479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5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1844801" y="5855970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5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1844801" y="5968746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5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1844801" y="6079997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5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1844801" y="6192773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5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3044951" y="5241797"/>
            <a:ext cx="1493520" cy="1007110"/>
          </a:xfrm>
          <a:custGeom>
            <a:avLst/>
            <a:gdLst/>
            <a:ahLst/>
            <a:cxnLst/>
            <a:rect l="l" t="t" r="r" b="b"/>
            <a:pathLst>
              <a:path w="1493520" h="1007110">
                <a:moveTo>
                  <a:pt x="0" y="0"/>
                </a:moveTo>
                <a:lnTo>
                  <a:pt x="0" y="1006601"/>
                </a:lnTo>
                <a:lnTo>
                  <a:pt x="1493520" y="1006601"/>
                </a:lnTo>
                <a:lnTo>
                  <a:pt x="149352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 txBox="1"/>
          <p:nvPr/>
        </p:nvSpPr>
        <p:spPr>
          <a:xfrm>
            <a:off x="3093973" y="5268721"/>
            <a:ext cx="598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Menu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3154679" y="5634228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3154679" y="5745479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3154679" y="5855970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3154679" y="5968746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3154679" y="6079997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3154679" y="6192773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3874770" y="5634228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3874770" y="5745479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3874770" y="5855970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3874770" y="5968746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3874770" y="6079997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3874770" y="6192773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5100828" y="5241797"/>
            <a:ext cx="1493520" cy="1007110"/>
          </a:xfrm>
          <a:custGeom>
            <a:avLst/>
            <a:gdLst/>
            <a:ahLst/>
            <a:cxnLst/>
            <a:rect l="l" t="t" r="r" b="b"/>
            <a:pathLst>
              <a:path w="1493520" h="1007110">
                <a:moveTo>
                  <a:pt x="0" y="0"/>
                </a:moveTo>
                <a:lnTo>
                  <a:pt x="0" y="1006602"/>
                </a:lnTo>
                <a:lnTo>
                  <a:pt x="1493520" y="1006601"/>
                </a:lnTo>
                <a:lnTo>
                  <a:pt x="149352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 txBox="1"/>
          <p:nvPr/>
        </p:nvSpPr>
        <p:spPr>
          <a:xfrm>
            <a:off x="5149850" y="5268721"/>
            <a:ext cx="598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Menu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8" name="object 208"/>
          <p:cNvSpPr/>
          <p:nvPr/>
        </p:nvSpPr>
        <p:spPr>
          <a:xfrm>
            <a:off x="5209794" y="5634228"/>
            <a:ext cx="554990" cy="0"/>
          </a:xfrm>
          <a:custGeom>
            <a:avLst/>
            <a:gdLst/>
            <a:ahLst/>
            <a:cxnLst/>
            <a:rect l="l" t="t" r="r" b="b"/>
            <a:pathLst>
              <a:path w="554989" h="0">
                <a:moveTo>
                  <a:pt x="0" y="0"/>
                </a:moveTo>
                <a:lnTo>
                  <a:pt x="5547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5209794" y="5745479"/>
            <a:ext cx="554990" cy="0"/>
          </a:xfrm>
          <a:custGeom>
            <a:avLst/>
            <a:gdLst/>
            <a:ahLst/>
            <a:cxnLst/>
            <a:rect l="l" t="t" r="r" b="b"/>
            <a:pathLst>
              <a:path w="554989" h="0">
                <a:moveTo>
                  <a:pt x="0" y="0"/>
                </a:moveTo>
                <a:lnTo>
                  <a:pt x="5547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5209794" y="5855970"/>
            <a:ext cx="554990" cy="0"/>
          </a:xfrm>
          <a:custGeom>
            <a:avLst/>
            <a:gdLst/>
            <a:ahLst/>
            <a:cxnLst/>
            <a:rect l="l" t="t" r="r" b="b"/>
            <a:pathLst>
              <a:path w="554989" h="0">
                <a:moveTo>
                  <a:pt x="0" y="0"/>
                </a:moveTo>
                <a:lnTo>
                  <a:pt x="5547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5209794" y="5968746"/>
            <a:ext cx="554990" cy="0"/>
          </a:xfrm>
          <a:custGeom>
            <a:avLst/>
            <a:gdLst/>
            <a:ahLst/>
            <a:cxnLst/>
            <a:rect l="l" t="t" r="r" b="b"/>
            <a:pathLst>
              <a:path w="554989" h="0">
                <a:moveTo>
                  <a:pt x="0" y="0"/>
                </a:moveTo>
                <a:lnTo>
                  <a:pt x="5547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5209794" y="6079997"/>
            <a:ext cx="554990" cy="0"/>
          </a:xfrm>
          <a:custGeom>
            <a:avLst/>
            <a:gdLst/>
            <a:ahLst/>
            <a:cxnLst/>
            <a:rect l="l" t="t" r="r" b="b"/>
            <a:pathLst>
              <a:path w="554989" h="0">
                <a:moveTo>
                  <a:pt x="0" y="0"/>
                </a:moveTo>
                <a:lnTo>
                  <a:pt x="5547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5209794" y="6192773"/>
            <a:ext cx="554990" cy="0"/>
          </a:xfrm>
          <a:custGeom>
            <a:avLst/>
            <a:gdLst/>
            <a:ahLst/>
            <a:cxnLst/>
            <a:rect l="l" t="t" r="r" b="b"/>
            <a:pathLst>
              <a:path w="554989" h="0">
                <a:moveTo>
                  <a:pt x="0" y="0"/>
                </a:moveTo>
                <a:lnTo>
                  <a:pt x="5547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5930646" y="5634228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5930646" y="5745479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5930646" y="5855970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5930646" y="5968746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5930646" y="6079997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5930646" y="6192773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7129271" y="5241797"/>
            <a:ext cx="1496060" cy="1007110"/>
          </a:xfrm>
          <a:custGeom>
            <a:avLst/>
            <a:gdLst/>
            <a:ahLst/>
            <a:cxnLst/>
            <a:rect l="l" t="t" r="r" b="b"/>
            <a:pathLst>
              <a:path w="1496059" h="1007110">
                <a:moveTo>
                  <a:pt x="0" y="0"/>
                </a:moveTo>
                <a:lnTo>
                  <a:pt x="0" y="1006601"/>
                </a:lnTo>
                <a:lnTo>
                  <a:pt x="1495805" y="1006601"/>
                </a:lnTo>
                <a:lnTo>
                  <a:pt x="1495805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 txBox="1"/>
          <p:nvPr/>
        </p:nvSpPr>
        <p:spPr>
          <a:xfrm>
            <a:off x="7179056" y="5268721"/>
            <a:ext cx="598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Menu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2" name="object 222"/>
          <p:cNvSpPr/>
          <p:nvPr/>
        </p:nvSpPr>
        <p:spPr>
          <a:xfrm>
            <a:off x="7239000" y="5634228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7239000" y="5745479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7239000" y="5855970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7239000" y="5968746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7239000" y="6079997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7239000" y="6192773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7959852" y="5634228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7959852" y="5745479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7959852" y="5855970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7959852" y="5968746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7959852" y="6079997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7959852" y="6192773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37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37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4373" y="474980"/>
            <a:ext cx="493712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>
                <a:solidFill>
                  <a:srgbClr val="006500"/>
                </a:solidFill>
              </a:rPr>
              <a:t>Bayesian</a:t>
            </a:r>
            <a:r>
              <a:rPr dirty="0" sz="4400" spc="-20">
                <a:solidFill>
                  <a:srgbClr val="006500"/>
                </a:solidFill>
              </a:rPr>
              <a:t> </a:t>
            </a:r>
            <a:r>
              <a:rPr dirty="0" sz="4400" spc="-5">
                <a:solidFill>
                  <a:srgbClr val="006500"/>
                </a:solidFill>
              </a:rPr>
              <a:t>Diagnosis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23912" y="1357312"/>
          <a:ext cx="8577580" cy="143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3276600"/>
                <a:gridCol w="1981200"/>
                <a:gridCol w="1295400"/>
              </a:tblGrid>
              <a:tr h="82372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Buzzword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Meaning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289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In our  example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813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Our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example’s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value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57988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True</a:t>
                      </a:r>
                      <a:r>
                        <a:rPr dirty="0" sz="2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latin typeface="Arial"/>
                          <a:cs typeface="Arial"/>
                        </a:rPr>
                        <a:t>State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790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The true state of the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world,</a:t>
                      </a:r>
                      <a:r>
                        <a:rPr dirty="0" sz="16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which  you would like to</a:t>
                      </a:r>
                      <a:r>
                        <a:rPr dirty="0" sz="16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know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40703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Is the</a:t>
                      </a:r>
                      <a:r>
                        <a:rPr dirty="0" sz="16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restaurant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bad?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37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4373" y="474980"/>
            <a:ext cx="493712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>
                <a:solidFill>
                  <a:srgbClr val="006500"/>
                </a:solidFill>
              </a:rPr>
              <a:t>Bayesian</a:t>
            </a:r>
            <a:r>
              <a:rPr dirty="0" sz="4400" spc="-20">
                <a:solidFill>
                  <a:srgbClr val="006500"/>
                </a:solidFill>
              </a:rPr>
              <a:t> </a:t>
            </a:r>
            <a:r>
              <a:rPr dirty="0" sz="4400" spc="-5">
                <a:solidFill>
                  <a:srgbClr val="006500"/>
                </a:solidFill>
              </a:rPr>
              <a:t>Diagnosis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23912" y="1357312"/>
          <a:ext cx="8577580" cy="1887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3276600"/>
                <a:gridCol w="1981200"/>
                <a:gridCol w="1295400"/>
              </a:tblGrid>
              <a:tr h="82372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Buzzword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Meaning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289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In our  example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813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Our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example’s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value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57988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True</a:t>
                      </a:r>
                      <a:r>
                        <a:rPr dirty="0" sz="2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latin typeface="Arial"/>
                          <a:cs typeface="Arial"/>
                        </a:rPr>
                        <a:t>State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790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The true state of the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world,</a:t>
                      </a:r>
                      <a:r>
                        <a:rPr dirty="0" sz="16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which  you would like to</a:t>
                      </a:r>
                      <a:r>
                        <a:rPr dirty="0" sz="16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know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40703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Is the</a:t>
                      </a:r>
                      <a:r>
                        <a:rPr dirty="0" sz="16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restaurant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bad?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56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Prior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Prob(true state =</a:t>
                      </a:r>
                      <a:r>
                        <a:rPr dirty="0" sz="1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x)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P(Bad)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1/2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37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4373" y="474980"/>
            <a:ext cx="493712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>
                <a:solidFill>
                  <a:srgbClr val="006500"/>
                </a:solidFill>
              </a:rPr>
              <a:t>Bayesian</a:t>
            </a:r>
            <a:r>
              <a:rPr dirty="0" sz="4400" spc="-20">
                <a:solidFill>
                  <a:srgbClr val="006500"/>
                </a:solidFill>
              </a:rPr>
              <a:t> </a:t>
            </a:r>
            <a:r>
              <a:rPr dirty="0" sz="4400" spc="-5">
                <a:solidFill>
                  <a:srgbClr val="006500"/>
                </a:solidFill>
              </a:rPr>
              <a:t>Diagnosis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23912" y="1357312"/>
          <a:ext cx="8577580" cy="2466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3276600"/>
                <a:gridCol w="1981200"/>
                <a:gridCol w="1295400"/>
              </a:tblGrid>
              <a:tr h="82372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Buzzword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Meaning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289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In our  example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813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Our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example’s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value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57988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True</a:t>
                      </a:r>
                      <a:r>
                        <a:rPr dirty="0" sz="2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latin typeface="Arial"/>
                          <a:cs typeface="Arial"/>
                        </a:rPr>
                        <a:t>State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790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The true state of the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world,</a:t>
                      </a:r>
                      <a:r>
                        <a:rPr dirty="0" sz="16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which  you would like to</a:t>
                      </a:r>
                      <a:r>
                        <a:rPr dirty="0" sz="16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know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40703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Is the</a:t>
                      </a:r>
                      <a:r>
                        <a:rPr dirty="0" sz="16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restaurant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bad?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56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Prior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Prob(true state =</a:t>
                      </a:r>
                      <a:r>
                        <a:rPr dirty="0" sz="1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x)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P(Bad)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1/2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Evidence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502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Some symptom, or other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thing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you can</a:t>
                      </a:r>
                      <a:r>
                        <a:rPr dirty="0" sz="1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observe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Smudge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37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4373" y="474980"/>
            <a:ext cx="493712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>
                <a:solidFill>
                  <a:srgbClr val="006500"/>
                </a:solidFill>
              </a:rPr>
              <a:t>Bayesian</a:t>
            </a:r>
            <a:r>
              <a:rPr dirty="0" sz="4400" spc="-20">
                <a:solidFill>
                  <a:srgbClr val="006500"/>
                </a:solidFill>
              </a:rPr>
              <a:t> </a:t>
            </a:r>
            <a:r>
              <a:rPr dirty="0" sz="4400" spc="-5">
                <a:solidFill>
                  <a:srgbClr val="006500"/>
                </a:solidFill>
              </a:rPr>
              <a:t>Diagnosis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23912" y="1357312"/>
          <a:ext cx="8577580" cy="3136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3276600"/>
                <a:gridCol w="1981200"/>
                <a:gridCol w="1295400"/>
              </a:tblGrid>
              <a:tr h="82372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Buzzword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Meaning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289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In our  example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813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Our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example’s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value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57988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True</a:t>
                      </a:r>
                      <a:r>
                        <a:rPr dirty="0" sz="2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latin typeface="Arial"/>
                          <a:cs typeface="Arial"/>
                        </a:rPr>
                        <a:t>State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790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The true state of the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world,</a:t>
                      </a:r>
                      <a:r>
                        <a:rPr dirty="0" sz="16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which  you would like to</a:t>
                      </a:r>
                      <a:r>
                        <a:rPr dirty="0" sz="16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know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40703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Is the</a:t>
                      </a:r>
                      <a:r>
                        <a:rPr dirty="0" sz="16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restaurant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bad?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56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Prior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Prob(true state =</a:t>
                      </a:r>
                      <a:r>
                        <a:rPr dirty="0" sz="1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x)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P(Bad)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1/2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Evidence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502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Some symptom, or other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thing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you can</a:t>
                      </a:r>
                      <a:r>
                        <a:rPr dirty="0" sz="1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observe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Conditional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 marR="3225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Probability of seeing evidence if  you did know the true</a:t>
                      </a:r>
                      <a:r>
                        <a:rPr dirty="0" sz="16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state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P(Smudge|Bad)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3/4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518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619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127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P(Smudge|not</a:t>
                      </a:r>
                      <a:r>
                        <a:rPr dirty="0" sz="1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Bad)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1/3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37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4373" y="474980"/>
            <a:ext cx="493712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>
                <a:solidFill>
                  <a:srgbClr val="006500"/>
                </a:solidFill>
              </a:rPr>
              <a:t>Bayesian</a:t>
            </a:r>
            <a:r>
              <a:rPr dirty="0" sz="4400" spc="-20">
                <a:solidFill>
                  <a:srgbClr val="006500"/>
                </a:solidFill>
              </a:rPr>
              <a:t> </a:t>
            </a:r>
            <a:r>
              <a:rPr dirty="0" sz="4400" spc="-5">
                <a:solidFill>
                  <a:srgbClr val="006500"/>
                </a:solidFill>
              </a:rPr>
              <a:t>Diagnosis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23912" y="1357312"/>
          <a:ext cx="8577580" cy="37166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3276600"/>
                <a:gridCol w="1981200"/>
                <a:gridCol w="1295400"/>
              </a:tblGrid>
              <a:tr h="82372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Buzzword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Meaning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289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In our  example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813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Our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example’s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value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57988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True</a:t>
                      </a:r>
                      <a:r>
                        <a:rPr dirty="0" sz="2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latin typeface="Arial"/>
                          <a:cs typeface="Arial"/>
                        </a:rPr>
                        <a:t>State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790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The true state of the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world,</a:t>
                      </a:r>
                      <a:r>
                        <a:rPr dirty="0" sz="16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which  you would like to</a:t>
                      </a:r>
                      <a:r>
                        <a:rPr dirty="0" sz="16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know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40703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Is the</a:t>
                      </a:r>
                      <a:r>
                        <a:rPr dirty="0" sz="16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restaurant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bad?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56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Prior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Prob(true state =</a:t>
                      </a:r>
                      <a:r>
                        <a:rPr dirty="0" sz="1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x)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P(Bad)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1/2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Evidence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502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Some symptom, or other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thing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you can</a:t>
                      </a:r>
                      <a:r>
                        <a:rPr dirty="0" sz="1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observe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Conditional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 marR="3225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Probability of seeing evidence if  you did know the true</a:t>
                      </a:r>
                      <a:r>
                        <a:rPr dirty="0" sz="16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state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P(Smudge|Bad)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3/4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518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619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127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P(Smudge|not</a:t>
                      </a:r>
                      <a:r>
                        <a:rPr dirty="0" sz="1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Bad)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1/3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988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Posterior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248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The Prob(true state = x |</a:t>
                      </a:r>
                      <a:r>
                        <a:rPr dirty="0" sz="16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some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evidence)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P(Bad|Smudge)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9/13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37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4373" y="474980"/>
            <a:ext cx="493712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>
                <a:solidFill>
                  <a:srgbClr val="006500"/>
                </a:solidFill>
              </a:rPr>
              <a:t>Bayesian</a:t>
            </a:r>
            <a:r>
              <a:rPr dirty="0" sz="4400" spc="-20">
                <a:solidFill>
                  <a:srgbClr val="006500"/>
                </a:solidFill>
              </a:rPr>
              <a:t> </a:t>
            </a:r>
            <a:r>
              <a:rPr dirty="0" sz="4400" spc="-5">
                <a:solidFill>
                  <a:srgbClr val="006500"/>
                </a:solidFill>
              </a:rPr>
              <a:t>Diagnosis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23912" y="1357312"/>
          <a:ext cx="8577580" cy="478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3276600"/>
                <a:gridCol w="1981200"/>
                <a:gridCol w="1295400"/>
              </a:tblGrid>
              <a:tr h="82372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Buzzword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Meaning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289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In our  example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813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Our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example’s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value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57988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True</a:t>
                      </a:r>
                      <a:r>
                        <a:rPr dirty="0" sz="2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latin typeface="Arial"/>
                          <a:cs typeface="Arial"/>
                        </a:rPr>
                        <a:t>State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790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The true state of the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world,</a:t>
                      </a:r>
                      <a:r>
                        <a:rPr dirty="0" sz="16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which  you would like to</a:t>
                      </a:r>
                      <a:r>
                        <a:rPr dirty="0" sz="16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know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40703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Is the</a:t>
                      </a:r>
                      <a:r>
                        <a:rPr dirty="0" sz="16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restaurant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bad?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56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Prior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Prob(true state =</a:t>
                      </a:r>
                      <a:r>
                        <a:rPr dirty="0" sz="1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x)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P(Bad)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1/2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Evidence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502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Some symptom, or other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thing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you can</a:t>
                      </a:r>
                      <a:r>
                        <a:rPr dirty="0" sz="1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observe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Conditional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 marR="3225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Probability of seeing evidence if  you did know the true</a:t>
                      </a:r>
                      <a:r>
                        <a:rPr dirty="0" sz="16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state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P(Smudge|Bad)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3/4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518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619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127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P(Smudge|not</a:t>
                      </a:r>
                      <a:r>
                        <a:rPr dirty="0" sz="1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Bad)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1/3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988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Posterior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248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The Prob(true state = x |</a:t>
                      </a:r>
                      <a:r>
                        <a:rPr dirty="0" sz="16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some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evidence)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P(Bad|Smudge)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9/13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68324">
                <a:tc>
                  <a:txBody>
                    <a:bodyPr/>
                    <a:lstStyle/>
                    <a:p>
                      <a:pPr marL="92075" marR="912494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Inference,  Diagnosis,  Bayesian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Re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ni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270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Getting the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posterior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from the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prior and the evidence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9855">
              <a:lnSpc>
                <a:spcPts val="1425"/>
              </a:lnSpc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9751" y="1008380"/>
            <a:ext cx="574611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>
                <a:solidFill>
                  <a:srgbClr val="006500"/>
                </a:solidFill>
              </a:rPr>
              <a:t>What we’re going to do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5301" y="1851151"/>
            <a:ext cx="8331834" cy="4409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We will </a:t>
            </a:r>
            <a:r>
              <a:rPr dirty="0" sz="3200" spc="-10">
                <a:latin typeface="Arial"/>
                <a:cs typeface="Arial"/>
              </a:rPr>
              <a:t>review </a:t>
            </a:r>
            <a:r>
              <a:rPr dirty="0" sz="3200" spc="-5">
                <a:latin typeface="Arial"/>
                <a:cs typeface="Arial"/>
              </a:rPr>
              <a:t>the </a:t>
            </a:r>
            <a:r>
              <a:rPr dirty="0" sz="3200" spc="-10">
                <a:latin typeface="Arial"/>
                <a:cs typeface="Arial"/>
              </a:rPr>
              <a:t>concept </a:t>
            </a:r>
            <a:r>
              <a:rPr dirty="0" sz="3200" spc="-5">
                <a:latin typeface="Arial"/>
                <a:cs typeface="Arial"/>
              </a:rPr>
              <a:t>of </a:t>
            </a:r>
            <a:r>
              <a:rPr dirty="0" sz="3200" spc="-10">
                <a:latin typeface="Arial"/>
                <a:cs typeface="Arial"/>
              </a:rPr>
              <a:t>reasoning with  uncertainty</a:t>
            </a:r>
            <a:endParaRPr sz="3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Also </a:t>
            </a:r>
            <a:r>
              <a:rPr dirty="0" sz="3200" spc="-10">
                <a:latin typeface="Arial"/>
                <a:cs typeface="Arial"/>
              </a:rPr>
              <a:t>known </a:t>
            </a:r>
            <a:r>
              <a:rPr dirty="0" sz="3200" spc="-5">
                <a:latin typeface="Arial"/>
                <a:cs typeface="Arial"/>
              </a:rPr>
              <a:t>as</a:t>
            </a:r>
            <a:r>
              <a:rPr dirty="0" sz="3200" spc="-1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probability</a:t>
            </a:r>
            <a:endParaRPr sz="3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This is a </a:t>
            </a:r>
            <a:r>
              <a:rPr dirty="0" sz="3200" spc="-10">
                <a:latin typeface="Arial"/>
                <a:cs typeface="Arial"/>
              </a:rPr>
              <a:t>fundamental building</a:t>
            </a:r>
            <a:r>
              <a:rPr dirty="0" sz="3200" spc="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block</a:t>
            </a:r>
            <a:endParaRPr sz="3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It’s really going to be worth</a:t>
            </a:r>
            <a:r>
              <a:rPr dirty="0" sz="3200" spc="-2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it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650">
              <a:latin typeface="Times New Roman"/>
              <a:cs typeface="Times New Roman"/>
            </a:endParaRPr>
          </a:p>
          <a:p>
            <a:pPr marL="1612265" marR="194310" indent="-228600">
              <a:lnSpc>
                <a:spcPct val="100000"/>
              </a:lnSpc>
            </a:pPr>
            <a:r>
              <a:rPr dirty="0" sz="3200" spc="-5" i="1">
                <a:solidFill>
                  <a:srgbClr val="FF0000"/>
                </a:solidFill>
                <a:latin typeface="Arial"/>
                <a:cs typeface="Arial"/>
              </a:rPr>
              <a:t>(No </a:t>
            </a:r>
            <a:r>
              <a:rPr dirty="0" sz="3200" i="1">
                <a:solidFill>
                  <a:srgbClr val="FF0000"/>
                </a:solidFill>
                <a:latin typeface="Arial"/>
                <a:cs typeface="Arial"/>
              </a:rPr>
              <a:t>I </a:t>
            </a:r>
            <a:r>
              <a:rPr dirty="0" sz="3200" spc="-10" i="1">
                <a:solidFill>
                  <a:srgbClr val="FF0000"/>
                </a:solidFill>
                <a:latin typeface="Arial"/>
                <a:cs typeface="Arial"/>
              </a:rPr>
              <a:t>mean </a:t>
            </a:r>
            <a:r>
              <a:rPr dirty="0" sz="3200" spc="-5" i="1">
                <a:solidFill>
                  <a:srgbClr val="FF0000"/>
                </a:solidFill>
                <a:latin typeface="Arial"/>
                <a:cs typeface="Arial"/>
              </a:rPr>
              <a:t>it… it </a:t>
            </a:r>
            <a:r>
              <a:rPr dirty="0" sz="3200" spc="-10" b="1" i="1">
                <a:solidFill>
                  <a:srgbClr val="FF0000"/>
                </a:solidFill>
                <a:latin typeface="Arial"/>
                <a:cs typeface="Arial"/>
              </a:rPr>
              <a:t>really </a:t>
            </a:r>
            <a:r>
              <a:rPr dirty="0" sz="3200" spc="-5" i="1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dirty="0" sz="3200" spc="-10" i="1">
                <a:solidFill>
                  <a:srgbClr val="FF0000"/>
                </a:solidFill>
                <a:latin typeface="Arial"/>
                <a:cs typeface="Arial"/>
              </a:rPr>
              <a:t>going </a:t>
            </a:r>
            <a:r>
              <a:rPr dirty="0" sz="3200" spc="-5" i="1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dirty="0" sz="3200" spc="-10" i="1">
                <a:solidFill>
                  <a:srgbClr val="FF0000"/>
                </a:solidFill>
                <a:latin typeface="Arial"/>
                <a:cs typeface="Arial"/>
              </a:rPr>
              <a:t>be  </a:t>
            </a:r>
            <a:r>
              <a:rPr dirty="0" sz="3200" spc="-10" i="1">
                <a:solidFill>
                  <a:srgbClr val="FF0000"/>
                </a:solidFill>
                <a:latin typeface="Arial"/>
                <a:cs typeface="Arial"/>
              </a:rPr>
              <a:t>worth it!)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37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4373" y="474980"/>
            <a:ext cx="493712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>
                <a:solidFill>
                  <a:srgbClr val="006500"/>
                </a:solidFill>
              </a:rPr>
              <a:t>Bayesian</a:t>
            </a:r>
            <a:r>
              <a:rPr dirty="0" sz="4400" spc="-20">
                <a:solidFill>
                  <a:srgbClr val="006500"/>
                </a:solidFill>
              </a:rPr>
              <a:t> </a:t>
            </a:r>
            <a:r>
              <a:rPr dirty="0" sz="4400" spc="-5">
                <a:solidFill>
                  <a:srgbClr val="006500"/>
                </a:solidFill>
              </a:rPr>
              <a:t>Diagnosis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23912" y="1357312"/>
          <a:ext cx="8577580" cy="5608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3276600"/>
                <a:gridCol w="1981200"/>
                <a:gridCol w="1295400"/>
              </a:tblGrid>
              <a:tr h="82372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Buzzword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Meaning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289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In our  example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813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Our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example’s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value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57988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True</a:t>
                      </a:r>
                      <a:r>
                        <a:rPr dirty="0" sz="2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latin typeface="Arial"/>
                          <a:cs typeface="Arial"/>
                        </a:rPr>
                        <a:t>State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790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The true state of the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world,</a:t>
                      </a:r>
                      <a:r>
                        <a:rPr dirty="0" sz="16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which  you would like to</a:t>
                      </a:r>
                      <a:r>
                        <a:rPr dirty="0" sz="16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know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40703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Is the</a:t>
                      </a:r>
                      <a:r>
                        <a:rPr dirty="0" sz="16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restaurant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bad?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56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Prior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Prob(true state =</a:t>
                      </a:r>
                      <a:r>
                        <a:rPr dirty="0" sz="1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x)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P(Bad)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1/2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Evidence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502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Some symptom, or other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thing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you can</a:t>
                      </a:r>
                      <a:r>
                        <a:rPr dirty="0" sz="1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observe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Conditional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 marR="3225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Probability of seeing evidence if  you did know the true</a:t>
                      </a:r>
                      <a:r>
                        <a:rPr dirty="0" sz="16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state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P(Smudge|Bad)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3/4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518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619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127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P(Smudge|not</a:t>
                      </a:r>
                      <a:r>
                        <a:rPr dirty="0" sz="1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Bad)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1/3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988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Posterior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248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The Prob(true state = x |</a:t>
                      </a:r>
                      <a:r>
                        <a:rPr dirty="0" sz="16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some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evidence)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P(Bad|Smudge)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9/13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68324">
                <a:tc>
                  <a:txBody>
                    <a:bodyPr/>
                    <a:lstStyle/>
                    <a:p>
                      <a:pPr marL="92075" marR="912494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Inference,  Diagnosis,  Bayesian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Re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ni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270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Getting the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posterior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from the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prior and the evidence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3721">
                <a:tc>
                  <a:txBody>
                    <a:bodyPr/>
                    <a:lstStyle/>
                    <a:p>
                      <a:pPr marL="92075" marR="7118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Decision  theory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311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Combining the posterior with  known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costs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in order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decide  what to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do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37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7372" y="612902"/>
            <a:ext cx="573087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006500"/>
                </a:solidFill>
              </a:rPr>
              <a:t>Many Pieces of</a:t>
            </a:r>
            <a:r>
              <a:rPr dirty="0" spc="-70">
                <a:solidFill>
                  <a:srgbClr val="006500"/>
                </a:solidFill>
              </a:rPr>
              <a:t> </a:t>
            </a:r>
            <a:r>
              <a:rPr dirty="0" spc="-5">
                <a:solidFill>
                  <a:srgbClr val="006500"/>
                </a:solidFill>
              </a:rPr>
              <a:t>Evidence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37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7372" y="612902"/>
            <a:ext cx="573087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006500"/>
                </a:solidFill>
              </a:rPr>
              <a:t>Many Pieces of</a:t>
            </a:r>
            <a:r>
              <a:rPr dirty="0" spc="-70">
                <a:solidFill>
                  <a:srgbClr val="006500"/>
                </a:solidFill>
              </a:rPr>
              <a:t> </a:t>
            </a:r>
            <a:r>
              <a:rPr dirty="0" spc="-5">
                <a:solidFill>
                  <a:srgbClr val="006500"/>
                </a:solidFill>
              </a:rPr>
              <a:t>Evidence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502" y="4305095"/>
            <a:ext cx="7189470" cy="1308735"/>
          </a:xfrm>
          <a:prstGeom prst="rect">
            <a:avLst/>
          </a:prstGeom>
        </p:spPr>
        <p:txBody>
          <a:bodyPr wrap="square" lIns="0" tIns="22732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dirty="0" sz="2800">
                <a:latin typeface="Arial"/>
                <a:cs typeface="Arial"/>
              </a:rPr>
              <a:t>Pat </a:t>
            </a:r>
            <a:r>
              <a:rPr dirty="0" sz="2800" spc="-5">
                <a:latin typeface="Arial"/>
                <a:cs typeface="Arial"/>
              </a:rPr>
              <a:t>walks in </a:t>
            </a:r>
            <a:r>
              <a:rPr dirty="0" sz="2800">
                <a:latin typeface="Arial"/>
                <a:cs typeface="Arial"/>
              </a:rPr>
              <a:t>to the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surgery.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9"/>
              </a:spcBef>
            </a:pPr>
            <a:r>
              <a:rPr dirty="0" sz="2800">
                <a:latin typeface="Arial"/>
                <a:cs typeface="Arial"/>
              </a:rPr>
              <a:t>Pat </a:t>
            </a:r>
            <a:r>
              <a:rPr dirty="0" sz="2800" spc="-5">
                <a:latin typeface="Arial"/>
                <a:cs typeface="Arial"/>
              </a:rPr>
              <a:t>is </a:t>
            </a:r>
            <a:r>
              <a:rPr dirty="0" sz="2800">
                <a:latin typeface="Arial"/>
                <a:cs typeface="Arial"/>
              </a:rPr>
              <a:t>sore and has a headache but no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cough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7372" y="612902"/>
            <a:ext cx="573087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006500"/>
                </a:solidFill>
              </a:rPr>
              <a:t>Many Pieces of</a:t>
            </a:r>
            <a:r>
              <a:rPr dirty="0" spc="-70">
                <a:solidFill>
                  <a:srgbClr val="006500"/>
                </a:solidFill>
              </a:rPr>
              <a:t> </a:t>
            </a:r>
            <a:r>
              <a:rPr dirty="0" spc="-5">
                <a:solidFill>
                  <a:srgbClr val="006500"/>
                </a:solidFill>
              </a:rPr>
              <a:t>Evidence</a:t>
            </a:r>
          </a:p>
        </p:txBody>
      </p:sp>
      <p:sp>
        <p:nvSpPr>
          <p:cNvPr id="3" name="object 3"/>
          <p:cNvSpPr/>
          <p:nvPr/>
        </p:nvSpPr>
        <p:spPr>
          <a:xfrm>
            <a:off x="8305800" y="3676650"/>
            <a:ext cx="990600" cy="455930"/>
          </a:xfrm>
          <a:custGeom>
            <a:avLst/>
            <a:gdLst/>
            <a:ahLst/>
            <a:cxnLst/>
            <a:rect l="l" t="t" r="r" b="b"/>
            <a:pathLst>
              <a:path w="990600" h="455929">
                <a:moveTo>
                  <a:pt x="0" y="0"/>
                </a:moveTo>
                <a:lnTo>
                  <a:pt x="0" y="455675"/>
                </a:lnTo>
                <a:lnTo>
                  <a:pt x="990600" y="455675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924800" y="3676650"/>
            <a:ext cx="381000" cy="455930"/>
          </a:xfrm>
          <a:custGeom>
            <a:avLst/>
            <a:gdLst/>
            <a:ahLst/>
            <a:cxnLst/>
            <a:rect l="l" t="t" r="r" b="b"/>
            <a:pathLst>
              <a:path w="381000" h="455929">
                <a:moveTo>
                  <a:pt x="0" y="0"/>
                </a:moveTo>
                <a:lnTo>
                  <a:pt x="0" y="455675"/>
                </a:lnTo>
                <a:lnTo>
                  <a:pt x="381000" y="455675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0" y="3676650"/>
            <a:ext cx="3352800" cy="455930"/>
          </a:xfrm>
          <a:custGeom>
            <a:avLst/>
            <a:gdLst/>
            <a:ahLst/>
            <a:cxnLst/>
            <a:rect l="l" t="t" r="r" b="b"/>
            <a:pathLst>
              <a:path w="3352800" h="455929">
                <a:moveTo>
                  <a:pt x="0" y="0"/>
                </a:moveTo>
                <a:lnTo>
                  <a:pt x="0" y="455676"/>
                </a:lnTo>
                <a:lnTo>
                  <a:pt x="3352800" y="455675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33800" y="3676650"/>
            <a:ext cx="838200" cy="455930"/>
          </a:xfrm>
          <a:custGeom>
            <a:avLst/>
            <a:gdLst/>
            <a:ahLst/>
            <a:cxnLst/>
            <a:rect l="l" t="t" r="r" b="b"/>
            <a:pathLst>
              <a:path w="838200" h="455929">
                <a:moveTo>
                  <a:pt x="0" y="0"/>
                </a:moveTo>
                <a:lnTo>
                  <a:pt x="0" y="455675"/>
                </a:lnTo>
                <a:lnTo>
                  <a:pt x="838200" y="455675"/>
                </a:lnTo>
                <a:lnTo>
                  <a:pt x="838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29000" y="3676650"/>
            <a:ext cx="304800" cy="455930"/>
          </a:xfrm>
          <a:custGeom>
            <a:avLst/>
            <a:gdLst/>
            <a:ahLst/>
            <a:cxnLst/>
            <a:rect l="l" t="t" r="r" b="b"/>
            <a:pathLst>
              <a:path w="304800" h="455929">
                <a:moveTo>
                  <a:pt x="0" y="0"/>
                </a:moveTo>
                <a:lnTo>
                  <a:pt x="0" y="455675"/>
                </a:lnTo>
                <a:lnTo>
                  <a:pt x="304800" y="455675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3400" y="3676650"/>
            <a:ext cx="2895600" cy="455930"/>
          </a:xfrm>
          <a:custGeom>
            <a:avLst/>
            <a:gdLst/>
            <a:ahLst/>
            <a:cxnLst/>
            <a:rect l="l" t="t" r="r" b="b"/>
            <a:pathLst>
              <a:path w="2895600" h="455929">
                <a:moveTo>
                  <a:pt x="0" y="0"/>
                </a:moveTo>
                <a:lnTo>
                  <a:pt x="0" y="455675"/>
                </a:lnTo>
                <a:lnTo>
                  <a:pt x="2895600" y="455675"/>
                </a:lnTo>
                <a:lnTo>
                  <a:pt x="2895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305800" y="3220973"/>
            <a:ext cx="990600" cy="455930"/>
          </a:xfrm>
          <a:custGeom>
            <a:avLst/>
            <a:gdLst/>
            <a:ahLst/>
            <a:cxnLst/>
            <a:rect l="l" t="t" r="r" b="b"/>
            <a:pathLst>
              <a:path w="990600" h="455929">
                <a:moveTo>
                  <a:pt x="0" y="0"/>
                </a:moveTo>
                <a:lnTo>
                  <a:pt x="0" y="455675"/>
                </a:lnTo>
                <a:lnTo>
                  <a:pt x="990600" y="455675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924800" y="3220973"/>
            <a:ext cx="381000" cy="455930"/>
          </a:xfrm>
          <a:custGeom>
            <a:avLst/>
            <a:gdLst/>
            <a:ahLst/>
            <a:cxnLst/>
            <a:rect l="l" t="t" r="r" b="b"/>
            <a:pathLst>
              <a:path w="381000" h="455929">
                <a:moveTo>
                  <a:pt x="0" y="0"/>
                </a:moveTo>
                <a:lnTo>
                  <a:pt x="0" y="455675"/>
                </a:lnTo>
                <a:lnTo>
                  <a:pt x="381000" y="455675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72000" y="3220973"/>
            <a:ext cx="3352800" cy="455930"/>
          </a:xfrm>
          <a:custGeom>
            <a:avLst/>
            <a:gdLst/>
            <a:ahLst/>
            <a:cxnLst/>
            <a:rect l="l" t="t" r="r" b="b"/>
            <a:pathLst>
              <a:path w="3352800" h="455929">
                <a:moveTo>
                  <a:pt x="0" y="0"/>
                </a:moveTo>
                <a:lnTo>
                  <a:pt x="0" y="455675"/>
                </a:lnTo>
                <a:lnTo>
                  <a:pt x="3352800" y="455675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33800" y="3220973"/>
            <a:ext cx="838200" cy="455930"/>
          </a:xfrm>
          <a:custGeom>
            <a:avLst/>
            <a:gdLst/>
            <a:ahLst/>
            <a:cxnLst/>
            <a:rect l="l" t="t" r="r" b="b"/>
            <a:pathLst>
              <a:path w="838200" h="455929">
                <a:moveTo>
                  <a:pt x="0" y="0"/>
                </a:moveTo>
                <a:lnTo>
                  <a:pt x="0" y="455675"/>
                </a:lnTo>
                <a:lnTo>
                  <a:pt x="838200" y="455675"/>
                </a:lnTo>
                <a:lnTo>
                  <a:pt x="838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29000" y="3220973"/>
            <a:ext cx="304800" cy="455930"/>
          </a:xfrm>
          <a:custGeom>
            <a:avLst/>
            <a:gdLst/>
            <a:ahLst/>
            <a:cxnLst/>
            <a:rect l="l" t="t" r="r" b="b"/>
            <a:pathLst>
              <a:path w="304800" h="455929">
                <a:moveTo>
                  <a:pt x="0" y="0"/>
                </a:moveTo>
                <a:lnTo>
                  <a:pt x="0" y="455675"/>
                </a:lnTo>
                <a:lnTo>
                  <a:pt x="304800" y="455675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3400" y="3220973"/>
            <a:ext cx="2895600" cy="455930"/>
          </a:xfrm>
          <a:custGeom>
            <a:avLst/>
            <a:gdLst/>
            <a:ahLst/>
            <a:cxnLst/>
            <a:rect l="l" t="t" r="r" b="b"/>
            <a:pathLst>
              <a:path w="2895600" h="455929">
                <a:moveTo>
                  <a:pt x="0" y="0"/>
                </a:moveTo>
                <a:lnTo>
                  <a:pt x="0" y="455675"/>
                </a:lnTo>
                <a:lnTo>
                  <a:pt x="2895600" y="455675"/>
                </a:lnTo>
                <a:lnTo>
                  <a:pt x="2895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305800" y="2765298"/>
            <a:ext cx="990600" cy="455930"/>
          </a:xfrm>
          <a:custGeom>
            <a:avLst/>
            <a:gdLst/>
            <a:ahLst/>
            <a:cxnLst/>
            <a:rect l="l" t="t" r="r" b="b"/>
            <a:pathLst>
              <a:path w="990600" h="455930">
                <a:moveTo>
                  <a:pt x="0" y="0"/>
                </a:moveTo>
                <a:lnTo>
                  <a:pt x="0" y="455676"/>
                </a:lnTo>
                <a:lnTo>
                  <a:pt x="990600" y="455675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924800" y="2765298"/>
            <a:ext cx="381000" cy="455930"/>
          </a:xfrm>
          <a:custGeom>
            <a:avLst/>
            <a:gdLst/>
            <a:ahLst/>
            <a:cxnLst/>
            <a:rect l="l" t="t" r="r" b="b"/>
            <a:pathLst>
              <a:path w="381000" h="455930">
                <a:moveTo>
                  <a:pt x="0" y="0"/>
                </a:moveTo>
                <a:lnTo>
                  <a:pt x="0" y="455675"/>
                </a:lnTo>
                <a:lnTo>
                  <a:pt x="381000" y="455675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004302" y="2699257"/>
            <a:ext cx="1167765" cy="139255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393065" algn="l"/>
              </a:tabLst>
            </a:pPr>
            <a:r>
              <a:rPr dirty="0" sz="2400">
                <a:latin typeface="Arial"/>
                <a:cs typeface="Arial"/>
              </a:rPr>
              <a:t>=	7 /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78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393065" algn="l"/>
              </a:tabLst>
            </a:pPr>
            <a:r>
              <a:rPr dirty="0" sz="2400">
                <a:latin typeface="Arial"/>
                <a:cs typeface="Arial"/>
              </a:rPr>
              <a:t>=	</a:t>
            </a:r>
            <a:r>
              <a:rPr dirty="0" sz="2400" spc="-5">
                <a:latin typeface="Arial"/>
                <a:cs typeface="Arial"/>
              </a:rPr>
              <a:t>1/6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393065" algn="l"/>
              </a:tabLst>
            </a:pPr>
            <a:r>
              <a:rPr dirty="0" sz="2400">
                <a:latin typeface="Arial"/>
                <a:cs typeface="Arial"/>
              </a:rPr>
              <a:t>=	</a:t>
            </a:r>
            <a:r>
              <a:rPr dirty="0" sz="2400" spc="-5">
                <a:latin typeface="Arial"/>
                <a:cs typeface="Arial"/>
              </a:rPr>
              <a:t>1/3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72000" y="2765298"/>
            <a:ext cx="3352800" cy="455930"/>
          </a:xfrm>
          <a:custGeom>
            <a:avLst/>
            <a:gdLst/>
            <a:ahLst/>
            <a:cxnLst/>
            <a:rect l="l" t="t" r="r" b="b"/>
            <a:pathLst>
              <a:path w="3352800" h="455930">
                <a:moveTo>
                  <a:pt x="0" y="0"/>
                </a:moveTo>
                <a:lnTo>
                  <a:pt x="0" y="455675"/>
                </a:lnTo>
                <a:lnTo>
                  <a:pt x="3352800" y="455675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651502" y="2699257"/>
            <a:ext cx="3171825" cy="1392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6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P( </a:t>
            </a:r>
            <a:r>
              <a:rPr dirty="0" sz="2400" spc="-5">
                <a:latin typeface="Arial"/>
                <a:cs typeface="Arial"/>
              </a:rPr>
              <a:t>Headache </a:t>
            </a:r>
            <a:r>
              <a:rPr dirty="0" sz="2400">
                <a:latin typeface="Arial"/>
                <a:cs typeface="Arial"/>
              </a:rPr>
              <a:t>| not Flu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)  P( </a:t>
            </a:r>
            <a:r>
              <a:rPr dirty="0" sz="2400" spc="-5">
                <a:latin typeface="Arial"/>
                <a:cs typeface="Arial"/>
              </a:rPr>
              <a:t>Cough </a:t>
            </a:r>
            <a:r>
              <a:rPr dirty="0" sz="2400">
                <a:latin typeface="Arial"/>
                <a:cs typeface="Arial"/>
              </a:rPr>
              <a:t>| </a:t>
            </a:r>
            <a:r>
              <a:rPr dirty="0" sz="2400" spc="-5">
                <a:latin typeface="Arial"/>
                <a:cs typeface="Arial"/>
              </a:rPr>
              <a:t>not </a:t>
            </a:r>
            <a:r>
              <a:rPr dirty="0" sz="2400">
                <a:latin typeface="Arial"/>
                <a:cs typeface="Arial"/>
              </a:rPr>
              <a:t>Flu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2400" spc="-5">
                <a:latin typeface="Arial"/>
                <a:cs typeface="Arial"/>
              </a:rPr>
              <a:t>P( Sore </a:t>
            </a:r>
            <a:r>
              <a:rPr dirty="0" sz="2400">
                <a:latin typeface="Arial"/>
                <a:cs typeface="Arial"/>
              </a:rPr>
              <a:t>| </a:t>
            </a:r>
            <a:r>
              <a:rPr dirty="0" sz="2400" spc="-5">
                <a:latin typeface="Arial"/>
                <a:cs typeface="Arial"/>
              </a:rPr>
              <a:t>not </a:t>
            </a:r>
            <a:r>
              <a:rPr dirty="0" sz="2400">
                <a:latin typeface="Arial"/>
                <a:cs typeface="Arial"/>
              </a:rPr>
              <a:t>Flu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33800" y="2765298"/>
            <a:ext cx="838200" cy="455930"/>
          </a:xfrm>
          <a:custGeom>
            <a:avLst/>
            <a:gdLst/>
            <a:ahLst/>
            <a:cxnLst/>
            <a:rect l="l" t="t" r="r" b="b"/>
            <a:pathLst>
              <a:path w="838200" h="455930">
                <a:moveTo>
                  <a:pt x="0" y="0"/>
                </a:moveTo>
                <a:lnTo>
                  <a:pt x="0" y="455675"/>
                </a:lnTo>
                <a:lnTo>
                  <a:pt x="838200" y="455675"/>
                </a:lnTo>
                <a:lnTo>
                  <a:pt x="838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29000" y="2765298"/>
            <a:ext cx="304800" cy="455930"/>
          </a:xfrm>
          <a:custGeom>
            <a:avLst/>
            <a:gdLst/>
            <a:ahLst/>
            <a:cxnLst/>
            <a:rect l="l" t="t" r="r" b="b"/>
            <a:pathLst>
              <a:path w="304800" h="455930">
                <a:moveTo>
                  <a:pt x="0" y="0"/>
                </a:moveTo>
                <a:lnTo>
                  <a:pt x="0" y="455675"/>
                </a:lnTo>
                <a:lnTo>
                  <a:pt x="304800" y="455675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508502" y="2699257"/>
            <a:ext cx="753110" cy="139255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2400">
                <a:latin typeface="Arial"/>
                <a:cs typeface="Arial"/>
              </a:rPr>
              <a:t>=</a:t>
            </a:r>
            <a:r>
              <a:rPr dirty="0" sz="2400" spc="229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1/2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2400">
                <a:latin typeface="Arial"/>
                <a:cs typeface="Arial"/>
              </a:rPr>
              <a:t>=</a:t>
            </a:r>
            <a:r>
              <a:rPr dirty="0" sz="2400" spc="229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2/3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2400">
                <a:latin typeface="Arial"/>
                <a:cs typeface="Arial"/>
              </a:rPr>
              <a:t>=</a:t>
            </a:r>
            <a:r>
              <a:rPr dirty="0" sz="2400" spc="229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3/4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3400" y="2765298"/>
            <a:ext cx="2895600" cy="455930"/>
          </a:xfrm>
          <a:custGeom>
            <a:avLst/>
            <a:gdLst/>
            <a:ahLst/>
            <a:cxnLst/>
            <a:rect l="l" t="t" r="r" b="b"/>
            <a:pathLst>
              <a:path w="2895600" h="455930">
                <a:moveTo>
                  <a:pt x="0" y="0"/>
                </a:moveTo>
                <a:lnTo>
                  <a:pt x="0" y="455675"/>
                </a:lnTo>
                <a:lnTo>
                  <a:pt x="2895600" y="455675"/>
                </a:lnTo>
                <a:lnTo>
                  <a:pt x="2895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12901" y="2699257"/>
            <a:ext cx="2663190" cy="1392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6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P( </a:t>
            </a:r>
            <a:r>
              <a:rPr dirty="0" sz="2400" spc="-5">
                <a:latin typeface="Arial"/>
                <a:cs typeface="Arial"/>
              </a:rPr>
              <a:t>Headache </a:t>
            </a:r>
            <a:r>
              <a:rPr dirty="0" sz="2400">
                <a:latin typeface="Arial"/>
                <a:cs typeface="Arial"/>
              </a:rPr>
              <a:t>| Flu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)  P( </a:t>
            </a:r>
            <a:r>
              <a:rPr dirty="0" sz="2400" spc="-5">
                <a:latin typeface="Arial"/>
                <a:cs typeface="Arial"/>
              </a:rPr>
              <a:t>Cough </a:t>
            </a:r>
            <a:r>
              <a:rPr dirty="0" sz="2400">
                <a:latin typeface="Arial"/>
                <a:cs typeface="Arial"/>
              </a:rPr>
              <a:t>| Flu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2400" spc="-5">
                <a:latin typeface="Arial"/>
                <a:cs typeface="Arial"/>
              </a:rPr>
              <a:t>P( Sore </a:t>
            </a:r>
            <a:r>
              <a:rPr dirty="0" sz="2400">
                <a:latin typeface="Arial"/>
                <a:cs typeface="Arial"/>
              </a:rPr>
              <a:t>| Flu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305800" y="1853945"/>
            <a:ext cx="990600" cy="455930"/>
          </a:xfrm>
          <a:custGeom>
            <a:avLst/>
            <a:gdLst/>
            <a:ahLst/>
            <a:cxnLst/>
            <a:rect l="l" t="t" r="r" b="b"/>
            <a:pathLst>
              <a:path w="990600" h="455930">
                <a:moveTo>
                  <a:pt x="0" y="0"/>
                </a:moveTo>
                <a:lnTo>
                  <a:pt x="0" y="455676"/>
                </a:lnTo>
                <a:lnTo>
                  <a:pt x="990600" y="455676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924800" y="1853945"/>
            <a:ext cx="381000" cy="455930"/>
          </a:xfrm>
          <a:custGeom>
            <a:avLst/>
            <a:gdLst/>
            <a:ahLst/>
            <a:cxnLst/>
            <a:rect l="l" t="t" r="r" b="b"/>
            <a:pathLst>
              <a:path w="381000" h="455930">
                <a:moveTo>
                  <a:pt x="0" y="0"/>
                </a:moveTo>
                <a:lnTo>
                  <a:pt x="0" y="455675"/>
                </a:lnTo>
                <a:lnTo>
                  <a:pt x="381000" y="455675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8004302" y="1877821"/>
            <a:ext cx="11696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dirty="0" sz="2400">
                <a:latin typeface="Arial"/>
                <a:cs typeface="Arial"/>
              </a:rPr>
              <a:t>=	39/40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572000" y="1853945"/>
            <a:ext cx="3352800" cy="455930"/>
          </a:xfrm>
          <a:custGeom>
            <a:avLst/>
            <a:gdLst/>
            <a:ahLst/>
            <a:cxnLst/>
            <a:rect l="l" t="t" r="r" b="b"/>
            <a:pathLst>
              <a:path w="3352800" h="455930">
                <a:moveTo>
                  <a:pt x="0" y="0"/>
                </a:moveTo>
                <a:lnTo>
                  <a:pt x="0" y="455675"/>
                </a:lnTo>
                <a:lnTo>
                  <a:pt x="3352800" y="455675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651502" y="1877821"/>
            <a:ext cx="1414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P(Not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Flu)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33800" y="1853945"/>
            <a:ext cx="838200" cy="455930"/>
          </a:xfrm>
          <a:custGeom>
            <a:avLst/>
            <a:gdLst/>
            <a:ahLst/>
            <a:cxnLst/>
            <a:rect l="l" t="t" r="r" b="b"/>
            <a:pathLst>
              <a:path w="838200" h="455930">
                <a:moveTo>
                  <a:pt x="0" y="0"/>
                </a:moveTo>
                <a:lnTo>
                  <a:pt x="0" y="455675"/>
                </a:lnTo>
                <a:lnTo>
                  <a:pt x="838200" y="455675"/>
                </a:lnTo>
                <a:lnTo>
                  <a:pt x="838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429000" y="1853945"/>
            <a:ext cx="304800" cy="455930"/>
          </a:xfrm>
          <a:custGeom>
            <a:avLst/>
            <a:gdLst/>
            <a:ahLst/>
            <a:cxnLst/>
            <a:rect l="l" t="t" r="r" b="b"/>
            <a:pathLst>
              <a:path w="304800" h="455930">
                <a:moveTo>
                  <a:pt x="0" y="0"/>
                </a:moveTo>
                <a:lnTo>
                  <a:pt x="0" y="455675"/>
                </a:lnTo>
                <a:lnTo>
                  <a:pt x="304800" y="455675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508502" y="1877821"/>
            <a:ext cx="923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=</a:t>
            </a:r>
            <a:r>
              <a:rPr dirty="0" sz="2400" spc="2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1/40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33400" y="1853945"/>
            <a:ext cx="2895600" cy="455930"/>
          </a:xfrm>
          <a:custGeom>
            <a:avLst/>
            <a:gdLst/>
            <a:ahLst/>
            <a:cxnLst/>
            <a:rect l="l" t="t" r="r" b="b"/>
            <a:pathLst>
              <a:path w="2895600" h="455930">
                <a:moveTo>
                  <a:pt x="0" y="0"/>
                </a:moveTo>
                <a:lnTo>
                  <a:pt x="0" y="455676"/>
                </a:lnTo>
                <a:lnTo>
                  <a:pt x="2895600" y="455675"/>
                </a:lnTo>
                <a:lnTo>
                  <a:pt x="2895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612901" y="1877821"/>
            <a:ext cx="855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P(Flu)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572000" y="1853945"/>
            <a:ext cx="0" cy="455930"/>
          </a:xfrm>
          <a:custGeom>
            <a:avLst/>
            <a:gdLst/>
            <a:ahLst/>
            <a:cxnLst/>
            <a:rect l="l" t="t" r="r" b="b"/>
            <a:pathLst>
              <a:path w="0" h="455930">
                <a:moveTo>
                  <a:pt x="0" y="0"/>
                </a:moveTo>
                <a:lnTo>
                  <a:pt x="0" y="455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33400" y="230962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33400" y="2765298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429000" y="1847595"/>
            <a:ext cx="304800" cy="12700"/>
          </a:xfrm>
          <a:custGeom>
            <a:avLst/>
            <a:gdLst/>
            <a:ahLst/>
            <a:cxnLst/>
            <a:rect l="l" t="t" r="r" b="b"/>
            <a:pathLst>
              <a:path w="304800" h="12700">
                <a:moveTo>
                  <a:pt x="0" y="0"/>
                </a:moveTo>
                <a:lnTo>
                  <a:pt x="0" y="12700"/>
                </a:lnTo>
                <a:lnTo>
                  <a:pt x="304800" y="12699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33400" y="1847595"/>
            <a:ext cx="2895600" cy="12700"/>
          </a:xfrm>
          <a:custGeom>
            <a:avLst/>
            <a:gdLst/>
            <a:ahLst/>
            <a:cxnLst/>
            <a:rect l="l" t="t" r="r" b="b"/>
            <a:pathLst>
              <a:path w="2895600" h="12700">
                <a:moveTo>
                  <a:pt x="0" y="0"/>
                </a:moveTo>
                <a:lnTo>
                  <a:pt x="0" y="12700"/>
                </a:lnTo>
                <a:lnTo>
                  <a:pt x="2895600" y="12699"/>
                </a:lnTo>
                <a:lnTo>
                  <a:pt x="2895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429000" y="4125976"/>
            <a:ext cx="304800" cy="12700"/>
          </a:xfrm>
          <a:custGeom>
            <a:avLst/>
            <a:gdLst/>
            <a:ahLst/>
            <a:cxnLst/>
            <a:rect l="l" t="t" r="r" b="b"/>
            <a:pathLst>
              <a:path w="304800" h="12700">
                <a:moveTo>
                  <a:pt x="0" y="0"/>
                </a:moveTo>
                <a:lnTo>
                  <a:pt x="0" y="12700"/>
                </a:lnTo>
                <a:lnTo>
                  <a:pt x="304800" y="12699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33400" y="4125976"/>
            <a:ext cx="2895600" cy="12700"/>
          </a:xfrm>
          <a:custGeom>
            <a:avLst/>
            <a:gdLst/>
            <a:ahLst/>
            <a:cxnLst/>
            <a:rect l="l" t="t" r="r" b="b"/>
            <a:pathLst>
              <a:path w="2895600" h="12700">
                <a:moveTo>
                  <a:pt x="0" y="0"/>
                </a:moveTo>
                <a:lnTo>
                  <a:pt x="0" y="12700"/>
                </a:lnTo>
                <a:lnTo>
                  <a:pt x="2895600" y="12699"/>
                </a:lnTo>
                <a:lnTo>
                  <a:pt x="2895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924800" y="1847595"/>
            <a:ext cx="381000" cy="12700"/>
          </a:xfrm>
          <a:custGeom>
            <a:avLst/>
            <a:gdLst/>
            <a:ahLst/>
            <a:cxnLst/>
            <a:rect l="l" t="t" r="r" b="b"/>
            <a:pathLst>
              <a:path w="381000" h="12700">
                <a:moveTo>
                  <a:pt x="0" y="0"/>
                </a:moveTo>
                <a:lnTo>
                  <a:pt x="0" y="12700"/>
                </a:lnTo>
                <a:lnTo>
                  <a:pt x="381000" y="12699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733800" y="1853945"/>
            <a:ext cx="4191000" cy="0"/>
          </a:xfrm>
          <a:custGeom>
            <a:avLst/>
            <a:gdLst/>
            <a:ahLst/>
            <a:cxnLst/>
            <a:rect l="l" t="t" r="r" b="b"/>
            <a:pathLst>
              <a:path w="4191000" h="0">
                <a:moveTo>
                  <a:pt x="0" y="0"/>
                </a:moveTo>
                <a:lnTo>
                  <a:pt x="4191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305800" y="1847595"/>
            <a:ext cx="990600" cy="12700"/>
          </a:xfrm>
          <a:custGeom>
            <a:avLst/>
            <a:gdLst/>
            <a:ahLst/>
            <a:cxnLst/>
            <a:rect l="l" t="t" r="r" b="b"/>
            <a:pathLst>
              <a:path w="990600" h="12700">
                <a:moveTo>
                  <a:pt x="0" y="0"/>
                </a:moveTo>
                <a:lnTo>
                  <a:pt x="0" y="12700"/>
                </a:lnTo>
                <a:lnTo>
                  <a:pt x="990600" y="12699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924800" y="4125976"/>
            <a:ext cx="381000" cy="12700"/>
          </a:xfrm>
          <a:custGeom>
            <a:avLst/>
            <a:gdLst/>
            <a:ahLst/>
            <a:cxnLst/>
            <a:rect l="l" t="t" r="r" b="b"/>
            <a:pathLst>
              <a:path w="381000" h="12700">
                <a:moveTo>
                  <a:pt x="0" y="0"/>
                </a:moveTo>
                <a:lnTo>
                  <a:pt x="0" y="12700"/>
                </a:lnTo>
                <a:lnTo>
                  <a:pt x="381000" y="12699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733800" y="4132326"/>
            <a:ext cx="4191000" cy="0"/>
          </a:xfrm>
          <a:custGeom>
            <a:avLst/>
            <a:gdLst/>
            <a:ahLst/>
            <a:cxnLst/>
            <a:rect l="l" t="t" r="r" b="b"/>
            <a:pathLst>
              <a:path w="4191000" h="0">
                <a:moveTo>
                  <a:pt x="0" y="0"/>
                </a:moveTo>
                <a:lnTo>
                  <a:pt x="4191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305800" y="4125976"/>
            <a:ext cx="990600" cy="12700"/>
          </a:xfrm>
          <a:custGeom>
            <a:avLst/>
            <a:gdLst/>
            <a:ahLst/>
            <a:cxnLst/>
            <a:rect l="l" t="t" r="r" b="b"/>
            <a:pathLst>
              <a:path w="990600" h="12700">
                <a:moveTo>
                  <a:pt x="0" y="0"/>
                </a:moveTo>
                <a:lnTo>
                  <a:pt x="0" y="12700"/>
                </a:lnTo>
                <a:lnTo>
                  <a:pt x="990600" y="12699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33400" y="3220973"/>
            <a:ext cx="0" cy="455930"/>
          </a:xfrm>
          <a:custGeom>
            <a:avLst/>
            <a:gdLst/>
            <a:ahLst/>
            <a:cxnLst/>
            <a:rect l="l" t="t" r="r" b="b"/>
            <a:pathLst>
              <a:path w="0" h="455929">
                <a:moveTo>
                  <a:pt x="0" y="0"/>
                </a:moveTo>
                <a:lnTo>
                  <a:pt x="0" y="455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33400" y="1853945"/>
            <a:ext cx="0" cy="1367155"/>
          </a:xfrm>
          <a:custGeom>
            <a:avLst/>
            <a:gdLst/>
            <a:ahLst/>
            <a:cxnLst/>
            <a:rect l="l" t="t" r="r" b="b"/>
            <a:pathLst>
              <a:path w="0" h="1367155">
                <a:moveTo>
                  <a:pt x="0" y="0"/>
                </a:moveTo>
                <a:lnTo>
                  <a:pt x="0" y="13670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33400" y="3676650"/>
            <a:ext cx="0" cy="455930"/>
          </a:xfrm>
          <a:custGeom>
            <a:avLst/>
            <a:gdLst/>
            <a:ahLst/>
            <a:cxnLst/>
            <a:rect l="l" t="t" r="r" b="b"/>
            <a:pathLst>
              <a:path w="0" h="455929">
                <a:moveTo>
                  <a:pt x="0" y="0"/>
                </a:moveTo>
                <a:lnTo>
                  <a:pt x="0" y="455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9296400" y="3220973"/>
            <a:ext cx="0" cy="455930"/>
          </a:xfrm>
          <a:custGeom>
            <a:avLst/>
            <a:gdLst/>
            <a:ahLst/>
            <a:cxnLst/>
            <a:rect l="l" t="t" r="r" b="b"/>
            <a:pathLst>
              <a:path w="0" h="455929">
                <a:moveTo>
                  <a:pt x="0" y="0"/>
                </a:moveTo>
                <a:lnTo>
                  <a:pt x="0" y="455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9296400" y="1853945"/>
            <a:ext cx="0" cy="1367155"/>
          </a:xfrm>
          <a:custGeom>
            <a:avLst/>
            <a:gdLst/>
            <a:ahLst/>
            <a:cxnLst/>
            <a:rect l="l" t="t" r="r" b="b"/>
            <a:pathLst>
              <a:path w="0" h="1367155">
                <a:moveTo>
                  <a:pt x="0" y="0"/>
                </a:moveTo>
                <a:lnTo>
                  <a:pt x="0" y="13670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9296400" y="3676650"/>
            <a:ext cx="0" cy="455930"/>
          </a:xfrm>
          <a:custGeom>
            <a:avLst/>
            <a:gdLst/>
            <a:ahLst/>
            <a:cxnLst/>
            <a:rect l="l" t="t" r="r" b="b"/>
            <a:pathLst>
              <a:path w="0" h="455929">
                <a:moveTo>
                  <a:pt x="0" y="0"/>
                </a:moveTo>
                <a:lnTo>
                  <a:pt x="0" y="455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572000" y="2765298"/>
            <a:ext cx="0" cy="1367155"/>
          </a:xfrm>
          <a:custGeom>
            <a:avLst/>
            <a:gdLst/>
            <a:ahLst/>
            <a:cxnLst/>
            <a:rect l="l" t="t" r="r" b="b"/>
            <a:pathLst>
              <a:path w="0" h="1367154">
                <a:moveTo>
                  <a:pt x="0" y="0"/>
                </a:moveTo>
                <a:lnTo>
                  <a:pt x="0" y="13670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841502" y="4519676"/>
            <a:ext cx="429895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Pat </a:t>
            </a:r>
            <a:r>
              <a:rPr dirty="0" sz="2800" spc="-5">
                <a:latin typeface="Arial"/>
                <a:cs typeface="Arial"/>
              </a:rPr>
              <a:t>walks in </a:t>
            </a:r>
            <a:r>
              <a:rPr dirty="0" sz="2800">
                <a:latin typeface="Arial"/>
                <a:cs typeface="Arial"/>
              </a:rPr>
              <a:t>to the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surgery.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41502" y="5161280"/>
            <a:ext cx="718947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Pat </a:t>
            </a:r>
            <a:r>
              <a:rPr dirty="0" sz="2800" spc="-5">
                <a:latin typeface="Arial"/>
                <a:cs typeface="Arial"/>
              </a:rPr>
              <a:t>is </a:t>
            </a:r>
            <a:r>
              <a:rPr dirty="0" sz="2800">
                <a:latin typeface="Arial"/>
                <a:cs typeface="Arial"/>
              </a:rPr>
              <a:t>sore and has a headache but no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cough</a:t>
            </a:r>
            <a:endParaRPr sz="28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307323" y="914400"/>
            <a:ext cx="1141730" cy="990600"/>
          </a:xfrm>
          <a:custGeom>
            <a:avLst/>
            <a:gdLst/>
            <a:ahLst/>
            <a:cxnLst/>
            <a:rect l="l" t="t" r="r" b="b"/>
            <a:pathLst>
              <a:path w="1141729" h="990600">
                <a:moveTo>
                  <a:pt x="316230" y="648729"/>
                </a:moveTo>
                <a:lnTo>
                  <a:pt x="316230" y="381000"/>
                </a:lnTo>
                <a:lnTo>
                  <a:pt x="0" y="990600"/>
                </a:lnTo>
                <a:lnTo>
                  <a:pt x="316230" y="648729"/>
                </a:lnTo>
                <a:close/>
              </a:path>
              <a:path w="1141729" h="990600">
                <a:moveTo>
                  <a:pt x="1141476" y="380999"/>
                </a:moveTo>
                <a:lnTo>
                  <a:pt x="1141476" y="0"/>
                </a:lnTo>
                <a:lnTo>
                  <a:pt x="150875" y="0"/>
                </a:lnTo>
                <a:lnTo>
                  <a:pt x="150875" y="381000"/>
                </a:lnTo>
                <a:lnTo>
                  <a:pt x="316230" y="381000"/>
                </a:lnTo>
                <a:lnTo>
                  <a:pt x="316230" y="648729"/>
                </a:lnTo>
                <a:lnTo>
                  <a:pt x="563880" y="380999"/>
                </a:lnTo>
                <a:lnTo>
                  <a:pt x="1141476" y="380999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307323" y="914400"/>
            <a:ext cx="1141730" cy="990600"/>
          </a:xfrm>
          <a:custGeom>
            <a:avLst/>
            <a:gdLst/>
            <a:ahLst/>
            <a:cxnLst/>
            <a:rect l="l" t="t" r="r" b="b"/>
            <a:pathLst>
              <a:path w="1141729" h="990600">
                <a:moveTo>
                  <a:pt x="150875" y="0"/>
                </a:moveTo>
                <a:lnTo>
                  <a:pt x="150875" y="381000"/>
                </a:lnTo>
                <a:lnTo>
                  <a:pt x="316230" y="381000"/>
                </a:lnTo>
                <a:lnTo>
                  <a:pt x="0" y="990600"/>
                </a:lnTo>
                <a:lnTo>
                  <a:pt x="563880" y="380999"/>
                </a:lnTo>
                <a:lnTo>
                  <a:pt x="1141476" y="380999"/>
                </a:lnTo>
                <a:lnTo>
                  <a:pt x="1141476" y="0"/>
                </a:lnTo>
                <a:lnTo>
                  <a:pt x="316229" y="0"/>
                </a:lnTo>
                <a:lnTo>
                  <a:pt x="15087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8608568" y="933704"/>
            <a:ext cx="68897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Priors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688580" y="3954779"/>
            <a:ext cx="1760220" cy="922019"/>
          </a:xfrm>
          <a:custGeom>
            <a:avLst/>
            <a:gdLst/>
            <a:ahLst/>
            <a:cxnLst/>
            <a:rect l="l" t="t" r="r" b="b"/>
            <a:pathLst>
              <a:path w="1760220" h="922020">
                <a:moveTo>
                  <a:pt x="1760220" y="922020"/>
                </a:moveTo>
                <a:lnTo>
                  <a:pt x="1760220" y="541020"/>
                </a:lnTo>
                <a:lnTo>
                  <a:pt x="826770" y="541020"/>
                </a:lnTo>
                <a:lnTo>
                  <a:pt x="0" y="0"/>
                </a:lnTo>
                <a:lnTo>
                  <a:pt x="426720" y="541020"/>
                </a:lnTo>
                <a:lnTo>
                  <a:pt x="426720" y="922020"/>
                </a:lnTo>
                <a:lnTo>
                  <a:pt x="1760220" y="922020"/>
                </a:lnTo>
                <a:close/>
              </a:path>
              <a:path w="1760220" h="922020">
                <a:moveTo>
                  <a:pt x="426720" y="922020"/>
                </a:moveTo>
                <a:lnTo>
                  <a:pt x="426720" y="541020"/>
                </a:lnTo>
                <a:lnTo>
                  <a:pt x="160020" y="541020"/>
                </a:lnTo>
                <a:lnTo>
                  <a:pt x="160020" y="922020"/>
                </a:lnTo>
                <a:lnTo>
                  <a:pt x="426720" y="92202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688580" y="3954779"/>
            <a:ext cx="1760220" cy="922019"/>
          </a:xfrm>
          <a:custGeom>
            <a:avLst/>
            <a:gdLst/>
            <a:ahLst/>
            <a:cxnLst/>
            <a:rect l="l" t="t" r="r" b="b"/>
            <a:pathLst>
              <a:path w="1760220" h="922020">
                <a:moveTo>
                  <a:pt x="160020" y="541020"/>
                </a:moveTo>
                <a:lnTo>
                  <a:pt x="160020" y="922020"/>
                </a:lnTo>
                <a:lnTo>
                  <a:pt x="1760220" y="922020"/>
                </a:lnTo>
                <a:lnTo>
                  <a:pt x="1760220" y="541020"/>
                </a:lnTo>
                <a:lnTo>
                  <a:pt x="826770" y="541020"/>
                </a:lnTo>
                <a:lnTo>
                  <a:pt x="0" y="0"/>
                </a:lnTo>
                <a:lnTo>
                  <a:pt x="426720" y="541020"/>
                </a:lnTo>
                <a:lnTo>
                  <a:pt x="160020" y="54102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7935721" y="4515103"/>
            <a:ext cx="14249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Conditionals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37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7372" y="612902"/>
            <a:ext cx="573087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006500"/>
                </a:solidFill>
              </a:rPr>
              <a:t>Many Pieces of</a:t>
            </a:r>
            <a:r>
              <a:rPr dirty="0" spc="-70">
                <a:solidFill>
                  <a:srgbClr val="006500"/>
                </a:solidFill>
              </a:rPr>
              <a:t> </a:t>
            </a:r>
            <a:r>
              <a:rPr dirty="0" spc="-5">
                <a:solidFill>
                  <a:srgbClr val="006500"/>
                </a:solidFill>
              </a:rPr>
              <a:t>Evidence</a:t>
            </a:r>
          </a:p>
        </p:txBody>
      </p:sp>
      <p:sp>
        <p:nvSpPr>
          <p:cNvPr id="3" name="object 3"/>
          <p:cNvSpPr/>
          <p:nvPr/>
        </p:nvSpPr>
        <p:spPr>
          <a:xfrm>
            <a:off x="8305800" y="3676650"/>
            <a:ext cx="990600" cy="455930"/>
          </a:xfrm>
          <a:custGeom>
            <a:avLst/>
            <a:gdLst/>
            <a:ahLst/>
            <a:cxnLst/>
            <a:rect l="l" t="t" r="r" b="b"/>
            <a:pathLst>
              <a:path w="990600" h="455929">
                <a:moveTo>
                  <a:pt x="0" y="0"/>
                </a:moveTo>
                <a:lnTo>
                  <a:pt x="0" y="455675"/>
                </a:lnTo>
                <a:lnTo>
                  <a:pt x="990600" y="455675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924800" y="3676650"/>
            <a:ext cx="381000" cy="455930"/>
          </a:xfrm>
          <a:custGeom>
            <a:avLst/>
            <a:gdLst/>
            <a:ahLst/>
            <a:cxnLst/>
            <a:rect l="l" t="t" r="r" b="b"/>
            <a:pathLst>
              <a:path w="381000" h="455929">
                <a:moveTo>
                  <a:pt x="0" y="0"/>
                </a:moveTo>
                <a:lnTo>
                  <a:pt x="0" y="455675"/>
                </a:lnTo>
                <a:lnTo>
                  <a:pt x="381000" y="455675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0" y="3676650"/>
            <a:ext cx="3352800" cy="455930"/>
          </a:xfrm>
          <a:custGeom>
            <a:avLst/>
            <a:gdLst/>
            <a:ahLst/>
            <a:cxnLst/>
            <a:rect l="l" t="t" r="r" b="b"/>
            <a:pathLst>
              <a:path w="3352800" h="455929">
                <a:moveTo>
                  <a:pt x="0" y="0"/>
                </a:moveTo>
                <a:lnTo>
                  <a:pt x="0" y="455676"/>
                </a:lnTo>
                <a:lnTo>
                  <a:pt x="3352800" y="455675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33800" y="3676650"/>
            <a:ext cx="838200" cy="455930"/>
          </a:xfrm>
          <a:custGeom>
            <a:avLst/>
            <a:gdLst/>
            <a:ahLst/>
            <a:cxnLst/>
            <a:rect l="l" t="t" r="r" b="b"/>
            <a:pathLst>
              <a:path w="838200" h="455929">
                <a:moveTo>
                  <a:pt x="0" y="0"/>
                </a:moveTo>
                <a:lnTo>
                  <a:pt x="0" y="455675"/>
                </a:lnTo>
                <a:lnTo>
                  <a:pt x="838200" y="455675"/>
                </a:lnTo>
                <a:lnTo>
                  <a:pt x="838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29000" y="3676650"/>
            <a:ext cx="304800" cy="455930"/>
          </a:xfrm>
          <a:custGeom>
            <a:avLst/>
            <a:gdLst/>
            <a:ahLst/>
            <a:cxnLst/>
            <a:rect l="l" t="t" r="r" b="b"/>
            <a:pathLst>
              <a:path w="304800" h="455929">
                <a:moveTo>
                  <a:pt x="0" y="0"/>
                </a:moveTo>
                <a:lnTo>
                  <a:pt x="0" y="455675"/>
                </a:lnTo>
                <a:lnTo>
                  <a:pt x="304800" y="455675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3400" y="3676650"/>
            <a:ext cx="2895600" cy="455930"/>
          </a:xfrm>
          <a:custGeom>
            <a:avLst/>
            <a:gdLst/>
            <a:ahLst/>
            <a:cxnLst/>
            <a:rect l="l" t="t" r="r" b="b"/>
            <a:pathLst>
              <a:path w="2895600" h="455929">
                <a:moveTo>
                  <a:pt x="0" y="0"/>
                </a:moveTo>
                <a:lnTo>
                  <a:pt x="0" y="455675"/>
                </a:lnTo>
                <a:lnTo>
                  <a:pt x="2895600" y="455675"/>
                </a:lnTo>
                <a:lnTo>
                  <a:pt x="2895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305800" y="3220973"/>
            <a:ext cx="990600" cy="455930"/>
          </a:xfrm>
          <a:custGeom>
            <a:avLst/>
            <a:gdLst/>
            <a:ahLst/>
            <a:cxnLst/>
            <a:rect l="l" t="t" r="r" b="b"/>
            <a:pathLst>
              <a:path w="990600" h="455929">
                <a:moveTo>
                  <a:pt x="0" y="0"/>
                </a:moveTo>
                <a:lnTo>
                  <a:pt x="0" y="455675"/>
                </a:lnTo>
                <a:lnTo>
                  <a:pt x="990600" y="455675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924800" y="3220973"/>
            <a:ext cx="381000" cy="455930"/>
          </a:xfrm>
          <a:custGeom>
            <a:avLst/>
            <a:gdLst/>
            <a:ahLst/>
            <a:cxnLst/>
            <a:rect l="l" t="t" r="r" b="b"/>
            <a:pathLst>
              <a:path w="381000" h="455929">
                <a:moveTo>
                  <a:pt x="0" y="0"/>
                </a:moveTo>
                <a:lnTo>
                  <a:pt x="0" y="455675"/>
                </a:lnTo>
                <a:lnTo>
                  <a:pt x="381000" y="455675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72000" y="3220973"/>
            <a:ext cx="3352800" cy="455930"/>
          </a:xfrm>
          <a:custGeom>
            <a:avLst/>
            <a:gdLst/>
            <a:ahLst/>
            <a:cxnLst/>
            <a:rect l="l" t="t" r="r" b="b"/>
            <a:pathLst>
              <a:path w="3352800" h="455929">
                <a:moveTo>
                  <a:pt x="0" y="0"/>
                </a:moveTo>
                <a:lnTo>
                  <a:pt x="0" y="455675"/>
                </a:lnTo>
                <a:lnTo>
                  <a:pt x="3352800" y="455675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33800" y="3220973"/>
            <a:ext cx="838200" cy="455930"/>
          </a:xfrm>
          <a:custGeom>
            <a:avLst/>
            <a:gdLst/>
            <a:ahLst/>
            <a:cxnLst/>
            <a:rect l="l" t="t" r="r" b="b"/>
            <a:pathLst>
              <a:path w="838200" h="455929">
                <a:moveTo>
                  <a:pt x="0" y="0"/>
                </a:moveTo>
                <a:lnTo>
                  <a:pt x="0" y="455675"/>
                </a:lnTo>
                <a:lnTo>
                  <a:pt x="838200" y="455675"/>
                </a:lnTo>
                <a:lnTo>
                  <a:pt x="838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29000" y="3220973"/>
            <a:ext cx="304800" cy="455930"/>
          </a:xfrm>
          <a:custGeom>
            <a:avLst/>
            <a:gdLst/>
            <a:ahLst/>
            <a:cxnLst/>
            <a:rect l="l" t="t" r="r" b="b"/>
            <a:pathLst>
              <a:path w="304800" h="455929">
                <a:moveTo>
                  <a:pt x="0" y="0"/>
                </a:moveTo>
                <a:lnTo>
                  <a:pt x="0" y="455675"/>
                </a:lnTo>
                <a:lnTo>
                  <a:pt x="304800" y="455675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3400" y="3220973"/>
            <a:ext cx="2895600" cy="455930"/>
          </a:xfrm>
          <a:custGeom>
            <a:avLst/>
            <a:gdLst/>
            <a:ahLst/>
            <a:cxnLst/>
            <a:rect l="l" t="t" r="r" b="b"/>
            <a:pathLst>
              <a:path w="2895600" h="455929">
                <a:moveTo>
                  <a:pt x="0" y="0"/>
                </a:moveTo>
                <a:lnTo>
                  <a:pt x="0" y="455675"/>
                </a:lnTo>
                <a:lnTo>
                  <a:pt x="2895600" y="455675"/>
                </a:lnTo>
                <a:lnTo>
                  <a:pt x="2895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305800" y="2765298"/>
            <a:ext cx="990600" cy="455930"/>
          </a:xfrm>
          <a:custGeom>
            <a:avLst/>
            <a:gdLst/>
            <a:ahLst/>
            <a:cxnLst/>
            <a:rect l="l" t="t" r="r" b="b"/>
            <a:pathLst>
              <a:path w="990600" h="455930">
                <a:moveTo>
                  <a:pt x="0" y="0"/>
                </a:moveTo>
                <a:lnTo>
                  <a:pt x="0" y="455676"/>
                </a:lnTo>
                <a:lnTo>
                  <a:pt x="990600" y="455675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924800" y="2765298"/>
            <a:ext cx="381000" cy="455930"/>
          </a:xfrm>
          <a:custGeom>
            <a:avLst/>
            <a:gdLst/>
            <a:ahLst/>
            <a:cxnLst/>
            <a:rect l="l" t="t" r="r" b="b"/>
            <a:pathLst>
              <a:path w="381000" h="455930">
                <a:moveTo>
                  <a:pt x="0" y="0"/>
                </a:moveTo>
                <a:lnTo>
                  <a:pt x="0" y="455675"/>
                </a:lnTo>
                <a:lnTo>
                  <a:pt x="381000" y="455675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004302" y="2699257"/>
            <a:ext cx="1167765" cy="139255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393065" algn="l"/>
              </a:tabLst>
            </a:pPr>
            <a:r>
              <a:rPr dirty="0" sz="2400">
                <a:latin typeface="Arial"/>
                <a:cs typeface="Arial"/>
              </a:rPr>
              <a:t>=	7 /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78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393065" algn="l"/>
              </a:tabLst>
            </a:pPr>
            <a:r>
              <a:rPr dirty="0" sz="2400">
                <a:latin typeface="Arial"/>
                <a:cs typeface="Arial"/>
              </a:rPr>
              <a:t>=	</a:t>
            </a:r>
            <a:r>
              <a:rPr dirty="0" sz="2400" spc="-5">
                <a:latin typeface="Arial"/>
                <a:cs typeface="Arial"/>
              </a:rPr>
              <a:t>1/6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393065" algn="l"/>
              </a:tabLst>
            </a:pPr>
            <a:r>
              <a:rPr dirty="0" sz="2400">
                <a:latin typeface="Arial"/>
                <a:cs typeface="Arial"/>
              </a:rPr>
              <a:t>=	</a:t>
            </a:r>
            <a:r>
              <a:rPr dirty="0" sz="2400" spc="-5">
                <a:latin typeface="Arial"/>
                <a:cs typeface="Arial"/>
              </a:rPr>
              <a:t>1/3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72000" y="2765298"/>
            <a:ext cx="3352800" cy="455930"/>
          </a:xfrm>
          <a:custGeom>
            <a:avLst/>
            <a:gdLst/>
            <a:ahLst/>
            <a:cxnLst/>
            <a:rect l="l" t="t" r="r" b="b"/>
            <a:pathLst>
              <a:path w="3352800" h="455930">
                <a:moveTo>
                  <a:pt x="0" y="0"/>
                </a:moveTo>
                <a:lnTo>
                  <a:pt x="0" y="455675"/>
                </a:lnTo>
                <a:lnTo>
                  <a:pt x="3352800" y="455675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651502" y="2699257"/>
            <a:ext cx="3171825" cy="1392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6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P( </a:t>
            </a:r>
            <a:r>
              <a:rPr dirty="0" sz="2400" spc="-5">
                <a:latin typeface="Arial"/>
                <a:cs typeface="Arial"/>
              </a:rPr>
              <a:t>Headache </a:t>
            </a:r>
            <a:r>
              <a:rPr dirty="0" sz="2400">
                <a:latin typeface="Arial"/>
                <a:cs typeface="Arial"/>
              </a:rPr>
              <a:t>| not Flu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)  P( </a:t>
            </a:r>
            <a:r>
              <a:rPr dirty="0" sz="2400" spc="-5">
                <a:latin typeface="Arial"/>
                <a:cs typeface="Arial"/>
              </a:rPr>
              <a:t>Cough </a:t>
            </a:r>
            <a:r>
              <a:rPr dirty="0" sz="2400">
                <a:latin typeface="Arial"/>
                <a:cs typeface="Arial"/>
              </a:rPr>
              <a:t>| </a:t>
            </a:r>
            <a:r>
              <a:rPr dirty="0" sz="2400" spc="-5">
                <a:latin typeface="Arial"/>
                <a:cs typeface="Arial"/>
              </a:rPr>
              <a:t>not </a:t>
            </a:r>
            <a:r>
              <a:rPr dirty="0" sz="2400">
                <a:latin typeface="Arial"/>
                <a:cs typeface="Arial"/>
              </a:rPr>
              <a:t>Flu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2400" spc="-5">
                <a:latin typeface="Arial"/>
                <a:cs typeface="Arial"/>
              </a:rPr>
              <a:t>P( Sore </a:t>
            </a:r>
            <a:r>
              <a:rPr dirty="0" sz="2400">
                <a:latin typeface="Arial"/>
                <a:cs typeface="Arial"/>
              </a:rPr>
              <a:t>| </a:t>
            </a:r>
            <a:r>
              <a:rPr dirty="0" sz="2400" spc="-5">
                <a:latin typeface="Arial"/>
                <a:cs typeface="Arial"/>
              </a:rPr>
              <a:t>not </a:t>
            </a:r>
            <a:r>
              <a:rPr dirty="0" sz="2400">
                <a:latin typeface="Arial"/>
                <a:cs typeface="Arial"/>
              </a:rPr>
              <a:t>Flu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33800" y="2765298"/>
            <a:ext cx="838200" cy="455930"/>
          </a:xfrm>
          <a:custGeom>
            <a:avLst/>
            <a:gdLst/>
            <a:ahLst/>
            <a:cxnLst/>
            <a:rect l="l" t="t" r="r" b="b"/>
            <a:pathLst>
              <a:path w="838200" h="455930">
                <a:moveTo>
                  <a:pt x="0" y="0"/>
                </a:moveTo>
                <a:lnTo>
                  <a:pt x="0" y="455675"/>
                </a:lnTo>
                <a:lnTo>
                  <a:pt x="838200" y="455675"/>
                </a:lnTo>
                <a:lnTo>
                  <a:pt x="838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29000" y="2765298"/>
            <a:ext cx="304800" cy="455930"/>
          </a:xfrm>
          <a:custGeom>
            <a:avLst/>
            <a:gdLst/>
            <a:ahLst/>
            <a:cxnLst/>
            <a:rect l="l" t="t" r="r" b="b"/>
            <a:pathLst>
              <a:path w="304800" h="455930">
                <a:moveTo>
                  <a:pt x="0" y="0"/>
                </a:moveTo>
                <a:lnTo>
                  <a:pt x="0" y="455675"/>
                </a:lnTo>
                <a:lnTo>
                  <a:pt x="304800" y="455675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508502" y="2699257"/>
            <a:ext cx="753110" cy="139255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2400">
                <a:latin typeface="Arial"/>
                <a:cs typeface="Arial"/>
              </a:rPr>
              <a:t>=</a:t>
            </a:r>
            <a:r>
              <a:rPr dirty="0" sz="2400" spc="229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1/2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2400">
                <a:latin typeface="Arial"/>
                <a:cs typeface="Arial"/>
              </a:rPr>
              <a:t>=</a:t>
            </a:r>
            <a:r>
              <a:rPr dirty="0" sz="2400" spc="229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2/3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2400">
                <a:latin typeface="Arial"/>
                <a:cs typeface="Arial"/>
              </a:rPr>
              <a:t>=</a:t>
            </a:r>
            <a:r>
              <a:rPr dirty="0" sz="2400" spc="229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3/4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3400" y="2765298"/>
            <a:ext cx="2895600" cy="455930"/>
          </a:xfrm>
          <a:custGeom>
            <a:avLst/>
            <a:gdLst/>
            <a:ahLst/>
            <a:cxnLst/>
            <a:rect l="l" t="t" r="r" b="b"/>
            <a:pathLst>
              <a:path w="2895600" h="455930">
                <a:moveTo>
                  <a:pt x="0" y="0"/>
                </a:moveTo>
                <a:lnTo>
                  <a:pt x="0" y="455675"/>
                </a:lnTo>
                <a:lnTo>
                  <a:pt x="2895600" y="455675"/>
                </a:lnTo>
                <a:lnTo>
                  <a:pt x="2895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12901" y="2699257"/>
            <a:ext cx="2663190" cy="1392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6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P( </a:t>
            </a:r>
            <a:r>
              <a:rPr dirty="0" sz="2400" spc="-5">
                <a:latin typeface="Arial"/>
                <a:cs typeface="Arial"/>
              </a:rPr>
              <a:t>Headache </a:t>
            </a:r>
            <a:r>
              <a:rPr dirty="0" sz="2400">
                <a:latin typeface="Arial"/>
                <a:cs typeface="Arial"/>
              </a:rPr>
              <a:t>| Flu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)  P( </a:t>
            </a:r>
            <a:r>
              <a:rPr dirty="0" sz="2400" spc="-5">
                <a:latin typeface="Arial"/>
                <a:cs typeface="Arial"/>
              </a:rPr>
              <a:t>Cough </a:t>
            </a:r>
            <a:r>
              <a:rPr dirty="0" sz="2400">
                <a:latin typeface="Arial"/>
                <a:cs typeface="Arial"/>
              </a:rPr>
              <a:t>| Flu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2400" spc="-5">
                <a:latin typeface="Arial"/>
                <a:cs typeface="Arial"/>
              </a:rPr>
              <a:t>P( Sore </a:t>
            </a:r>
            <a:r>
              <a:rPr dirty="0" sz="2400">
                <a:latin typeface="Arial"/>
                <a:cs typeface="Arial"/>
              </a:rPr>
              <a:t>| Flu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305800" y="1853945"/>
            <a:ext cx="990600" cy="455930"/>
          </a:xfrm>
          <a:custGeom>
            <a:avLst/>
            <a:gdLst/>
            <a:ahLst/>
            <a:cxnLst/>
            <a:rect l="l" t="t" r="r" b="b"/>
            <a:pathLst>
              <a:path w="990600" h="455930">
                <a:moveTo>
                  <a:pt x="0" y="0"/>
                </a:moveTo>
                <a:lnTo>
                  <a:pt x="0" y="455676"/>
                </a:lnTo>
                <a:lnTo>
                  <a:pt x="990600" y="455676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924800" y="1853945"/>
            <a:ext cx="381000" cy="455930"/>
          </a:xfrm>
          <a:custGeom>
            <a:avLst/>
            <a:gdLst/>
            <a:ahLst/>
            <a:cxnLst/>
            <a:rect l="l" t="t" r="r" b="b"/>
            <a:pathLst>
              <a:path w="381000" h="455930">
                <a:moveTo>
                  <a:pt x="0" y="0"/>
                </a:moveTo>
                <a:lnTo>
                  <a:pt x="0" y="455675"/>
                </a:lnTo>
                <a:lnTo>
                  <a:pt x="381000" y="455675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8004302" y="1877821"/>
            <a:ext cx="11696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dirty="0" sz="2400">
                <a:latin typeface="Arial"/>
                <a:cs typeface="Arial"/>
              </a:rPr>
              <a:t>=	39/40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572000" y="1853945"/>
            <a:ext cx="3352800" cy="455930"/>
          </a:xfrm>
          <a:custGeom>
            <a:avLst/>
            <a:gdLst/>
            <a:ahLst/>
            <a:cxnLst/>
            <a:rect l="l" t="t" r="r" b="b"/>
            <a:pathLst>
              <a:path w="3352800" h="455930">
                <a:moveTo>
                  <a:pt x="0" y="0"/>
                </a:moveTo>
                <a:lnTo>
                  <a:pt x="0" y="455675"/>
                </a:lnTo>
                <a:lnTo>
                  <a:pt x="3352800" y="455675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651502" y="1877821"/>
            <a:ext cx="1414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P(Not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Flu)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33800" y="1853945"/>
            <a:ext cx="838200" cy="455930"/>
          </a:xfrm>
          <a:custGeom>
            <a:avLst/>
            <a:gdLst/>
            <a:ahLst/>
            <a:cxnLst/>
            <a:rect l="l" t="t" r="r" b="b"/>
            <a:pathLst>
              <a:path w="838200" h="455930">
                <a:moveTo>
                  <a:pt x="0" y="0"/>
                </a:moveTo>
                <a:lnTo>
                  <a:pt x="0" y="455675"/>
                </a:lnTo>
                <a:lnTo>
                  <a:pt x="838200" y="455675"/>
                </a:lnTo>
                <a:lnTo>
                  <a:pt x="838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429000" y="1853945"/>
            <a:ext cx="304800" cy="455930"/>
          </a:xfrm>
          <a:custGeom>
            <a:avLst/>
            <a:gdLst/>
            <a:ahLst/>
            <a:cxnLst/>
            <a:rect l="l" t="t" r="r" b="b"/>
            <a:pathLst>
              <a:path w="304800" h="455930">
                <a:moveTo>
                  <a:pt x="0" y="0"/>
                </a:moveTo>
                <a:lnTo>
                  <a:pt x="0" y="455675"/>
                </a:lnTo>
                <a:lnTo>
                  <a:pt x="304800" y="455675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508502" y="1877821"/>
            <a:ext cx="923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=</a:t>
            </a:r>
            <a:r>
              <a:rPr dirty="0" sz="2400" spc="2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1/40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33400" y="1853945"/>
            <a:ext cx="2895600" cy="455930"/>
          </a:xfrm>
          <a:custGeom>
            <a:avLst/>
            <a:gdLst/>
            <a:ahLst/>
            <a:cxnLst/>
            <a:rect l="l" t="t" r="r" b="b"/>
            <a:pathLst>
              <a:path w="2895600" h="455930">
                <a:moveTo>
                  <a:pt x="0" y="0"/>
                </a:moveTo>
                <a:lnTo>
                  <a:pt x="0" y="455676"/>
                </a:lnTo>
                <a:lnTo>
                  <a:pt x="2895600" y="455675"/>
                </a:lnTo>
                <a:lnTo>
                  <a:pt x="2895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612901" y="1877821"/>
            <a:ext cx="855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P(Flu)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572000" y="1853945"/>
            <a:ext cx="0" cy="455930"/>
          </a:xfrm>
          <a:custGeom>
            <a:avLst/>
            <a:gdLst/>
            <a:ahLst/>
            <a:cxnLst/>
            <a:rect l="l" t="t" r="r" b="b"/>
            <a:pathLst>
              <a:path w="0" h="455930">
                <a:moveTo>
                  <a:pt x="0" y="0"/>
                </a:moveTo>
                <a:lnTo>
                  <a:pt x="0" y="455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33400" y="230962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33400" y="2765298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429000" y="1847595"/>
            <a:ext cx="304800" cy="12700"/>
          </a:xfrm>
          <a:custGeom>
            <a:avLst/>
            <a:gdLst/>
            <a:ahLst/>
            <a:cxnLst/>
            <a:rect l="l" t="t" r="r" b="b"/>
            <a:pathLst>
              <a:path w="304800" h="12700">
                <a:moveTo>
                  <a:pt x="0" y="0"/>
                </a:moveTo>
                <a:lnTo>
                  <a:pt x="0" y="12700"/>
                </a:lnTo>
                <a:lnTo>
                  <a:pt x="304800" y="12699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33400" y="1847595"/>
            <a:ext cx="2895600" cy="12700"/>
          </a:xfrm>
          <a:custGeom>
            <a:avLst/>
            <a:gdLst/>
            <a:ahLst/>
            <a:cxnLst/>
            <a:rect l="l" t="t" r="r" b="b"/>
            <a:pathLst>
              <a:path w="2895600" h="12700">
                <a:moveTo>
                  <a:pt x="0" y="0"/>
                </a:moveTo>
                <a:lnTo>
                  <a:pt x="0" y="12700"/>
                </a:lnTo>
                <a:lnTo>
                  <a:pt x="2895600" y="12699"/>
                </a:lnTo>
                <a:lnTo>
                  <a:pt x="2895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429000" y="4125976"/>
            <a:ext cx="304800" cy="12700"/>
          </a:xfrm>
          <a:custGeom>
            <a:avLst/>
            <a:gdLst/>
            <a:ahLst/>
            <a:cxnLst/>
            <a:rect l="l" t="t" r="r" b="b"/>
            <a:pathLst>
              <a:path w="304800" h="12700">
                <a:moveTo>
                  <a:pt x="0" y="0"/>
                </a:moveTo>
                <a:lnTo>
                  <a:pt x="0" y="12700"/>
                </a:lnTo>
                <a:lnTo>
                  <a:pt x="304800" y="12699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33400" y="4125976"/>
            <a:ext cx="2895600" cy="12700"/>
          </a:xfrm>
          <a:custGeom>
            <a:avLst/>
            <a:gdLst/>
            <a:ahLst/>
            <a:cxnLst/>
            <a:rect l="l" t="t" r="r" b="b"/>
            <a:pathLst>
              <a:path w="2895600" h="12700">
                <a:moveTo>
                  <a:pt x="0" y="0"/>
                </a:moveTo>
                <a:lnTo>
                  <a:pt x="0" y="12700"/>
                </a:lnTo>
                <a:lnTo>
                  <a:pt x="2895600" y="12699"/>
                </a:lnTo>
                <a:lnTo>
                  <a:pt x="2895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924800" y="1847595"/>
            <a:ext cx="381000" cy="12700"/>
          </a:xfrm>
          <a:custGeom>
            <a:avLst/>
            <a:gdLst/>
            <a:ahLst/>
            <a:cxnLst/>
            <a:rect l="l" t="t" r="r" b="b"/>
            <a:pathLst>
              <a:path w="381000" h="12700">
                <a:moveTo>
                  <a:pt x="0" y="0"/>
                </a:moveTo>
                <a:lnTo>
                  <a:pt x="0" y="12700"/>
                </a:lnTo>
                <a:lnTo>
                  <a:pt x="381000" y="12699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733800" y="1853945"/>
            <a:ext cx="4191000" cy="0"/>
          </a:xfrm>
          <a:custGeom>
            <a:avLst/>
            <a:gdLst/>
            <a:ahLst/>
            <a:cxnLst/>
            <a:rect l="l" t="t" r="r" b="b"/>
            <a:pathLst>
              <a:path w="4191000" h="0">
                <a:moveTo>
                  <a:pt x="0" y="0"/>
                </a:moveTo>
                <a:lnTo>
                  <a:pt x="4191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305800" y="1847595"/>
            <a:ext cx="990600" cy="12700"/>
          </a:xfrm>
          <a:custGeom>
            <a:avLst/>
            <a:gdLst/>
            <a:ahLst/>
            <a:cxnLst/>
            <a:rect l="l" t="t" r="r" b="b"/>
            <a:pathLst>
              <a:path w="990600" h="12700">
                <a:moveTo>
                  <a:pt x="0" y="0"/>
                </a:moveTo>
                <a:lnTo>
                  <a:pt x="0" y="12700"/>
                </a:lnTo>
                <a:lnTo>
                  <a:pt x="990600" y="12699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924800" y="4125976"/>
            <a:ext cx="381000" cy="12700"/>
          </a:xfrm>
          <a:custGeom>
            <a:avLst/>
            <a:gdLst/>
            <a:ahLst/>
            <a:cxnLst/>
            <a:rect l="l" t="t" r="r" b="b"/>
            <a:pathLst>
              <a:path w="381000" h="12700">
                <a:moveTo>
                  <a:pt x="0" y="0"/>
                </a:moveTo>
                <a:lnTo>
                  <a:pt x="0" y="12700"/>
                </a:lnTo>
                <a:lnTo>
                  <a:pt x="381000" y="12699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733800" y="4132326"/>
            <a:ext cx="4191000" cy="0"/>
          </a:xfrm>
          <a:custGeom>
            <a:avLst/>
            <a:gdLst/>
            <a:ahLst/>
            <a:cxnLst/>
            <a:rect l="l" t="t" r="r" b="b"/>
            <a:pathLst>
              <a:path w="4191000" h="0">
                <a:moveTo>
                  <a:pt x="0" y="0"/>
                </a:moveTo>
                <a:lnTo>
                  <a:pt x="4191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305800" y="4125976"/>
            <a:ext cx="990600" cy="12700"/>
          </a:xfrm>
          <a:custGeom>
            <a:avLst/>
            <a:gdLst/>
            <a:ahLst/>
            <a:cxnLst/>
            <a:rect l="l" t="t" r="r" b="b"/>
            <a:pathLst>
              <a:path w="990600" h="12700">
                <a:moveTo>
                  <a:pt x="0" y="0"/>
                </a:moveTo>
                <a:lnTo>
                  <a:pt x="0" y="12700"/>
                </a:lnTo>
                <a:lnTo>
                  <a:pt x="990600" y="12699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33400" y="3220973"/>
            <a:ext cx="0" cy="455930"/>
          </a:xfrm>
          <a:custGeom>
            <a:avLst/>
            <a:gdLst/>
            <a:ahLst/>
            <a:cxnLst/>
            <a:rect l="l" t="t" r="r" b="b"/>
            <a:pathLst>
              <a:path w="0" h="455929">
                <a:moveTo>
                  <a:pt x="0" y="0"/>
                </a:moveTo>
                <a:lnTo>
                  <a:pt x="0" y="455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33400" y="1853945"/>
            <a:ext cx="0" cy="1367155"/>
          </a:xfrm>
          <a:custGeom>
            <a:avLst/>
            <a:gdLst/>
            <a:ahLst/>
            <a:cxnLst/>
            <a:rect l="l" t="t" r="r" b="b"/>
            <a:pathLst>
              <a:path w="0" h="1367155">
                <a:moveTo>
                  <a:pt x="0" y="0"/>
                </a:moveTo>
                <a:lnTo>
                  <a:pt x="0" y="13670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33400" y="3676650"/>
            <a:ext cx="0" cy="455930"/>
          </a:xfrm>
          <a:custGeom>
            <a:avLst/>
            <a:gdLst/>
            <a:ahLst/>
            <a:cxnLst/>
            <a:rect l="l" t="t" r="r" b="b"/>
            <a:pathLst>
              <a:path w="0" h="455929">
                <a:moveTo>
                  <a:pt x="0" y="0"/>
                </a:moveTo>
                <a:lnTo>
                  <a:pt x="0" y="455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9296400" y="3220973"/>
            <a:ext cx="0" cy="455930"/>
          </a:xfrm>
          <a:custGeom>
            <a:avLst/>
            <a:gdLst/>
            <a:ahLst/>
            <a:cxnLst/>
            <a:rect l="l" t="t" r="r" b="b"/>
            <a:pathLst>
              <a:path w="0" h="455929">
                <a:moveTo>
                  <a:pt x="0" y="0"/>
                </a:moveTo>
                <a:lnTo>
                  <a:pt x="0" y="455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9296400" y="1853945"/>
            <a:ext cx="0" cy="1367155"/>
          </a:xfrm>
          <a:custGeom>
            <a:avLst/>
            <a:gdLst/>
            <a:ahLst/>
            <a:cxnLst/>
            <a:rect l="l" t="t" r="r" b="b"/>
            <a:pathLst>
              <a:path w="0" h="1367155">
                <a:moveTo>
                  <a:pt x="0" y="0"/>
                </a:moveTo>
                <a:lnTo>
                  <a:pt x="0" y="13670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9296400" y="3676650"/>
            <a:ext cx="0" cy="455930"/>
          </a:xfrm>
          <a:custGeom>
            <a:avLst/>
            <a:gdLst/>
            <a:ahLst/>
            <a:cxnLst/>
            <a:rect l="l" t="t" r="r" b="b"/>
            <a:pathLst>
              <a:path w="0" h="455929">
                <a:moveTo>
                  <a:pt x="0" y="0"/>
                </a:moveTo>
                <a:lnTo>
                  <a:pt x="0" y="455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572000" y="2765298"/>
            <a:ext cx="0" cy="1367155"/>
          </a:xfrm>
          <a:custGeom>
            <a:avLst/>
            <a:gdLst/>
            <a:ahLst/>
            <a:cxnLst/>
            <a:rect l="l" t="t" r="r" b="b"/>
            <a:pathLst>
              <a:path w="0" h="1367154">
                <a:moveTo>
                  <a:pt x="0" y="0"/>
                </a:moveTo>
                <a:lnTo>
                  <a:pt x="0" y="13670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841502" y="4519676"/>
            <a:ext cx="429895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Pat </a:t>
            </a:r>
            <a:r>
              <a:rPr dirty="0" sz="2800" spc="-5">
                <a:latin typeface="Arial"/>
                <a:cs typeface="Arial"/>
              </a:rPr>
              <a:t>walks in </a:t>
            </a:r>
            <a:r>
              <a:rPr dirty="0" sz="2800">
                <a:latin typeface="Arial"/>
                <a:cs typeface="Arial"/>
              </a:rPr>
              <a:t>to the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surgery.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41502" y="4947448"/>
            <a:ext cx="7189470" cy="1307465"/>
          </a:xfrm>
          <a:prstGeom prst="rect">
            <a:avLst/>
          </a:prstGeom>
        </p:spPr>
        <p:txBody>
          <a:bodyPr wrap="square" lIns="0" tIns="2266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85"/>
              </a:spcBef>
            </a:pPr>
            <a:r>
              <a:rPr dirty="0" sz="2800">
                <a:latin typeface="Arial"/>
                <a:cs typeface="Arial"/>
              </a:rPr>
              <a:t>Pat </a:t>
            </a:r>
            <a:r>
              <a:rPr dirty="0" sz="2800" spc="-5">
                <a:latin typeface="Arial"/>
                <a:cs typeface="Arial"/>
              </a:rPr>
              <a:t>is </a:t>
            </a:r>
            <a:r>
              <a:rPr dirty="0" sz="2800">
                <a:latin typeface="Arial"/>
                <a:cs typeface="Arial"/>
              </a:rPr>
              <a:t>sore and has a headache but no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cough</a:t>
            </a:r>
            <a:endParaRPr sz="2800">
              <a:latin typeface="Arial"/>
              <a:cs typeface="Arial"/>
            </a:endParaRPr>
          </a:p>
          <a:p>
            <a:pPr algn="ctr" marL="43180">
              <a:lnSpc>
                <a:spcPct val="100000"/>
              </a:lnSpc>
              <a:spcBef>
                <a:spcPts val="1685"/>
              </a:spcBef>
            </a:pPr>
            <a:r>
              <a:rPr dirty="0" sz="2800" spc="-5" i="1">
                <a:solidFill>
                  <a:srgbClr val="FF0000"/>
                </a:solidFill>
                <a:latin typeface="Arial"/>
                <a:cs typeface="Arial"/>
              </a:rPr>
              <a:t>What is P(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F | H </a:t>
            </a:r>
            <a:r>
              <a:rPr dirty="0" sz="2800" spc="-5" i="1">
                <a:solidFill>
                  <a:srgbClr val="FF0000"/>
                </a:solidFill>
                <a:latin typeface="Arial"/>
                <a:cs typeface="Arial"/>
              </a:rPr>
              <a:t>and not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C </a:t>
            </a:r>
            <a:r>
              <a:rPr dirty="0" sz="2800" spc="-5" i="1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S )</a:t>
            </a:r>
            <a:r>
              <a:rPr dirty="0" sz="2800" spc="-6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307323" y="914400"/>
            <a:ext cx="1141730" cy="990600"/>
          </a:xfrm>
          <a:custGeom>
            <a:avLst/>
            <a:gdLst/>
            <a:ahLst/>
            <a:cxnLst/>
            <a:rect l="l" t="t" r="r" b="b"/>
            <a:pathLst>
              <a:path w="1141729" h="990600">
                <a:moveTo>
                  <a:pt x="316230" y="648729"/>
                </a:moveTo>
                <a:lnTo>
                  <a:pt x="316230" y="381000"/>
                </a:lnTo>
                <a:lnTo>
                  <a:pt x="0" y="990600"/>
                </a:lnTo>
                <a:lnTo>
                  <a:pt x="316230" y="648729"/>
                </a:lnTo>
                <a:close/>
              </a:path>
              <a:path w="1141729" h="990600">
                <a:moveTo>
                  <a:pt x="1141476" y="380999"/>
                </a:moveTo>
                <a:lnTo>
                  <a:pt x="1141476" y="0"/>
                </a:lnTo>
                <a:lnTo>
                  <a:pt x="150875" y="0"/>
                </a:lnTo>
                <a:lnTo>
                  <a:pt x="150875" y="381000"/>
                </a:lnTo>
                <a:lnTo>
                  <a:pt x="316230" y="381000"/>
                </a:lnTo>
                <a:lnTo>
                  <a:pt x="316230" y="648729"/>
                </a:lnTo>
                <a:lnTo>
                  <a:pt x="563880" y="380999"/>
                </a:lnTo>
                <a:lnTo>
                  <a:pt x="1141476" y="380999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307323" y="914400"/>
            <a:ext cx="1141730" cy="990600"/>
          </a:xfrm>
          <a:custGeom>
            <a:avLst/>
            <a:gdLst/>
            <a:ahLst/>
            <a:cxnLst/>
            <a:rect l="l" t="t" r="r" b="b"/>
            <a:pathLst>
              <a:path w="1141729" h="990600">
                <a:moveTo>
                  <a:pt x="150875" y="0"/>
                </a:moveTo>
                <a:lnTo>
                  <a:pt x="150875" y="381000"/>
                </a:lnTo>
                <a:lnTo>
                  <a:pt x="316230" y="381000"/>
                </a:lnTo>
                <a:lnTo>
                  <a:pt x="0" y="990600"/>
                </a:lnTo>
                <a:lnTo>
                  <a:pt x="563880" y="380999"/>
                </a:lnTo>
                <a:lnTo>
                  <a:pt x="1141476" y="380999"/>
                </a:lnTo>
                <a:lnTo>
                  <a:pt x="1141476" y="0"/>
                </a:lnTo>
                <a:lnTo>
                  <a:pt x="316229" y="0"/>
                </a:lnTo>
                <a:lnTo>
                  <a:pt x="15087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8608568" y="933704"/>
            <a:ext cx="68897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Priors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688580" y="3954779"/>
            <a:ext cx="1760220" cy="922019"/>
          </a:xfrm>
          <a:custGeom>
            <a:avLst/>
            <a:gdLst/>
            <a:ahLst/>
            <a:cxnLst/>
            <a:rect l="l" t="t" r="r" b="b"/>
            <a:pathLst>
              <a:path w="1760220" h="922020">
                <a:moveTo>
                  <a:pt x="1760220" y="922020"/>
                </a:moveTo>
                <a:lnTo>
                  <a:pt x="1760220" y="541020"/>
                </a:lnTo>
                <a:lnTo>
                  <a:pt x="826770" y="541020"/>
                </a:lnTo>
                <a:lnTo>
                  <a:pt x="0" y="0"/>
                </a:lnTo>
                <a:lnTo>
                  <a:pt x="426720" y="541020"/>
                </a:lnTo>
                <a:lnTo>
                  <a:pt x="426720" y="922020"/>
                </a:lnTo>
                <a:lnTo>
                  <a:pt x="1760220" y="922020"/>
                </a:lnTo>
                <a:close/>
              </a:path>
              <a:path w="1760220" h="922020">
                <a:moveTo>
                  <a:pt x="426720" y="922020"/>
                </a:moveTo>
                <a:lnTo>
                  <a:pt x="426720" y="541020"/>
                </a:lnTo>
                <a:lnTo>
                  <a:pt x="160020" y="541020"/>
                </a:lnTo>
                <a:lnTo>
                  <a:pt x="160020" y="922020"/>
                </a:lnTo>
                <a:lnTo>
                  <a:pt x="426720" y="92202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688580" y="3954779"/>
            <a:ext cx="1760220" cy="922019"/>
          </a:xfrm>
          <a:custGeom>
            <a:avLst/>
            <a:gdLst/>
            <a:ahLst/>
            <a:cxnLst/>
            <a:rect l="l" t="t" r="r" b="b"/>
            <a:pathLst>
              <a:path w="1760220" h="922020">
                <a:moveTo>
                  <a:pt x="160020" y="541020"/>
                </a:moveTo>
                <a:lnTo>
                  <a:pt x="160020" y="922020"/>
                </a:lnTo>
                <a:lnTo>
                  <a:pt x="1760220" y="922020"/>
                </a:lnTo>
                <a:lnTo>
                  <a:pt x="1760220" y="541020"/>
                </a:lnTo>
                <a:lnTo>
                  <a:pt x="826770" y="541020"/>
                </a:lnTo>
                <a:lnTo>
                  <a:pt x="0" y="0"/>
                </a:lnTo>
                <a:lnTo>
                  <a:pt x="426720" y="541020"/>
                </a:lnTo>
                <a:lnTo>
                  <a:pt x="160020" y="54102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7935721" y="4515103"/>
            <a:ext cx="14249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Conditionals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37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37</a:t>
            </a:fld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099050" y="527050"/>
          <a:ext cx="4362450" cy="1378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7480"/>
                <a:gridCol w="224789"/>
                <a:gridCol w="405130"/>
                <a:gridCol w="1669414"/>
                <a:gridCol w="173354"/>
                <a:gridCol w="443229"/>
              </a:tblGrid>
              <a:tr h="27279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P(Flu)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1/40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P(Not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39/40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273557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863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Headache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Headache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7 /</a:t>
                      </a:r>
                      <a:r>
                        <a:rPr dirty="0" sz="12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78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</a:tr>
              <a:tr h="27279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Cough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2/3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Cough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</a:tr>
              <a:tr h="26771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Sore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3/4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Sore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1219" y="780542"/>
            <a:ext cx="2679700" cy="12452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15494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dirty="0" spc="-5"/>
              <a:t>Naïve  </a:t>
            </a:r>
            <a:r>
              <a:rPr dirty="0" spc="-5"/>
              <a:t>Assumption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37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765301" y="2320071"/>
            <a:ext cx="7660640" cy="1948814"/>
          </a:xfrm>
          <a:prstGeom prst="rect">
            <a:avLst/>
          </a:prstGeom>
        </p:spPr>
        <p:txBody>
          <a:bodyPr wrap="square" lIns="0" tIns="2266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dirty="0" sz="2800">
                <a:latin typeface="Arial"/>
                <a:cs typeface="Arial"/>
              </a:rPr>
              <a:t>If I </a:t>
            </a:r>
            <a:r>
              <a:rPr dirty="0" sz="2800" spc="-5">
                <a:latin typeface="Arial"/>
                <a:cs typeface="Arial"/>
              </a:rPr>
              <a:t>know Pat has</a:t>
            </a:r>
            <a:r>
              <a:rPr dirty="0" sz="2800" spc="-2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Flu…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dirty="0" sz="2800" spc="-5">
                <a:latin typeface="Arial"/>
                <a:cs typeface="Arial"/>
              </a:rPr>
              <a:t>…and </a:t>
            </a:r>
            <a:r>
              <a:rPr dirty="0" sz="2800">
                <a:latin typeface="Arial"/>
                <a:cs typeface="Arial"/>
              </a:rPr>
              <a:t>I </a:t>
            </a:r>
            <a:r>
              <a:rPr dirty="0" sz="2800" spc="-5">
                <a:latin typeface="Arial"/>
                <a:cs typeface="Arial"/>
              </a:rPr>
              <a:t>want </a:t>
            </a:r>
            <a:r>
              <a:rPr dirty="0" sz="2800">
                <a:latin typeface="Arial"/>
                <a:cs typeface="Arial"/>
              </a:rPr>
              <a:t>to </a:t>
            </a:r>
            <a:r>
              <a:rPr dirty="0" sz="2800" spc="-5">
                <a:latin typeface="Arial"/>
                <a:cs typeface="Arial"/>
              </a:rPr>
              <a:t>know if Pat has </a:t>
            </a:r>
            <a:r>
              <a:rPr dirty="0" sz="2800">
                <a:latin typeface="Arial"/>
                <a:cs typeface="Arial"/>
              </a:rPr>
              <a:t>a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cough…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9"/>
              </a:spcBef>
            </a:pPr>
            <a:r>
              <a:rPr dirty="0" sz="2800">
                <a:latin typeface="Arial"/>
                <a:cs typeface="Arial"/>
              </a:rPr>
              <a:t>…it </a:t>
            </a:r>
            <a:r>
              <a:rPr dirty="0" sz="2800" spc="-5">
                <a:latin typeface="Arial"/>
                <a:cs typeface="Arial"/>
              </a:rPr>
              <a:t>won’t help </a:t>
            </a:r>
            <a:r>
              <a:rPr dirty="0" sz="2800">
                <a:latin typeface="Arial"/>
                <a:cs typeface="Arial"/>
              </a:rPr>
              <a:t>me to find </a:t>
            </a:r>
            <a:r>
              <a:rPr dirty="0" sz="2800" spc="-5">
                <a:latin typeface="Arial"/>
                <a:cs typeface="Arial"/>
              </a:rPr>
              <a:t>out whether </a:t>
            </a:r>
            <a:r>
              <a:rPr dirty="0" sz="2800">
                <a:latin typeface="Arial"/>
                <a:cs typeface="Arial"/>
              </a:rPr>
              <a:t>Pat </a:t>
            </a:r>
            <a:r>
              <a:rPr dirty="0" sz="2800" spc="-5">
                <a:latin typeface="Arial"/>
                <a:cs typeface="Arial"/>
              </a:rPr>
              <a:t>is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sore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99050" y="527050"/>
          <a:ext cx="4362450" cy="1378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7480"/>
                <a:gridCol w="224789"/>
                <a:gridCol w="405130"/>
                <a:gridCol w="1669414"/>
                <a:gridCol w="173354"/>
                <a:gridCol w="443229"/>
              </a:tblGrid>
              <a:tr h="27279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P(Flu)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1/40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P(Not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39/40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273557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863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Headache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Headache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7 /</a:t>
                      </a:r>
                      <a:r>
                        <a:rPr dirty="0" sz="12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78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</a:tr>
              <a:tr h="27279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Cough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2/3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Cough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</a:tr>
              <a:tr h="26771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Sore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3/4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Sore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41219" y="780542"/>
            <a:ext cx="2679700" cy="12452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15494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dirty="0" spc="-5"/>
              <a:t>Naïve  </a:t>
            </a:r>
            <a:r>
              <a:rPr dirty="0" spc="-5"/>
              <a:t>Assumption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37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765301" y="2320071"/>
            <a:ext cx="7660640" cy="4724400"/>
          </a:xfrm>
          <a:prstGeom prst="rect">
            <a:avLst/>
          </a:prstGeom>
        </p:spPr>
        <p:txBody>
          <a:bodyPr wrap="square" lIns="0" tIns="2266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dirty="0" sz="2800">
                <a:latin typeface="Arial"/>
                <a:cs typeface="Arial"/>
              </a:rPr>
              <a:t>If I </a:t>
            </a:r>
            <a:r>
              <a:rPr dirty="0" sz="2800" spc="-5">
                <a:latin typeface="Arial"/>
                <a:cs typeface="Arial"/>
              </a:rPr>
              <a:t>know Pat has</a:t>
            </a:r>
            <a:r>
              <a:rPr dirty="0" sz="2800" spc="-2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Flu…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dirty="0" sz="2800" spc="-5">
                <a:latin typeface="Arial"/>
                <a:cs typeface="Arial"/>
              </a:rPr>
              <a:t>…and </a:t>
            </a:r>
            <a:r>
              <a:rPr dirty="0" sz="2800">
                <a:latin typeface="Arial"/>
                <a:cs typeface="Arial"/>
              </a:rPr>
              <a:t>I </a:t>
            </a:r>
            <a:r>
              <a:rPr dirty="0" sz="2800" spc="-5">
                <a:latin typeface="Arial"/>
                <a:cs typeface="Arial"/>
              </a:rPr>
              <a:t>want </a:t>
            </a:r>
            <a:r>
              <a:rPr dirty="0" sz="2800">
                <a:latin typeface="Arial"/>
                <a:cs typeface="Arial"/>
              </a:rPr>
              <a:t>to </a:t>
            </a:r>
            <a:r>
              <a:rPr dirty="0" sz="2800" spc="-5">
                <a:latin typeface="Arial"/>
                <a:cs typeface="Arial"/>
              </a:rPr>
              <a:t>know if Pat has </a:t>
            </a:r>
            <a:r>
              <a:rPr dirty="0" sz="2800">
                <a:latin typeface="Arial"/>
                <a:cs typeface="Arial"/>
              </a:rPr>
              <a:t>a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cough…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9"/>
              </a:spcBef>
            </a:pPr>
            <a:r>
              <a:rPr dirty="0" sz="2800">
                <a:latin typeface="Arial"/>
                <a:cs typeface="Arial"/>
              </a:rPr>
              <a:t>…it </a:t>
            </a:r>
            <a:r>
              <a:rPr dirty="0" sz="2800" spc="-5">
                <a:latin typeface="Arial"/>
                <a:cs typeface="Arial"/>
              </a:rPr>
              <a:t>won’t help </a:t>
            </a:r>
            <a:r>
              <a:rPr dirty="0" sz="2800">
                <a:latin typeface="Arial"/>
                <a:cs typeface="Arial"/>
              </a:rPr>
              <a:t>me to find </a:t>
            </a:r>
            <a:r>
              <a:rPr dirty="0" sz="2800" spc="-5">
                <a:latin typeface="Arial"/>
                <a:cs typeface="Arial"/>
              </a:rPr>
              <a:t>out whether </a:t>
            </a:r>
            <a:r>
              <a:rPr dirty="0" sz="2800">
                <a:latin typeface="Arial"/>
                <a:cs typeface="Arial"/>
              </a:rPr>
              <a:t>Pat </a:t>
            </a:r>
            <a:r>
              <a:rPr dirty="0" sz="2800" spc="-5">
                <a:latin typeface="Arial"/>
                <a:cs typeface="Arial"/>
              </a:rPr>
              <a:t>is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sore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Times New Roman"/>
              <a:cs typeface="Times New Roman"/>
            </a:endParaRPr>
          </a:p>
          <a:p>
            <a:pPr marL="1449070">
              <a:lnSpc>
                <a:spcPct val="100000"/>
              </a:lnSpc>
            </a:pPr>
            <a:r>
              <a:rPr dirty="0" sz="3500" spc="55" i="1">
                <a:latin typeface="Times New Roman"/>
                <a:cs typeface="Times New Roman"/>
              </a:rPr>
              <a:t>P</a:t>
            </a:r>
            <a:r>
              <a:rPr dirty="0" sz="3500" spc="55">
                <a:latin typeface="Times New Roman"/>
                <a:cs typeface="Times New Roman"/>
              </a:rPr>
              <a:t>(</a:t>
            </a:r>
            <a:r>
              <a:rPr dirty="0" sz="3500" spc="55" i="1">
                <a:latin typeface="Times New Roman"/>
                <a:cs typeface="Times New Roman"/>
              </a:rPr>
              <a:t>C</a:t>
            </a:r>
            <a:r>
              <a:rPr dirty="0" sz="3500" spc="-20" i="1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|</a:t>
            </a:r>
            <a:r>
              <a:rPr dirty="0" sz="3500" spc="-180">
                <a:latin typeface="Times New Roman"/>
                <a:cs typeface="Times New Roman"/>
              </a:rPr>
              <a:t> </a:t>
            </a:r>
            <a:r>
              <a:rPr dirty="0" sz="3500" spc="15" i="1">
                <a:latin typeface="Times New Roman"/>
                <a:cs typeface="Times New Roman"/>
              </a:rPr>
              <a:t>F</a:t>
            </a:r>
            <a:r>
              <a:rPr dirty="0" sz="3500" spc="95" i="1">
                <a:latin typeface="Times New Roman"/>
                <a:cs typeface="Times New Roman"/>
              </a:rPr>
              <a:t> </a:t>
            </a:r>
            <a:r>
              <a:rPr dirty="0" sz="3500" spc="10">
                <a:latin typeface="Times New Roman"/>
                <a:cs typeface="Times New Roman"/>
              </a:rPr>
              <a:t>and</a:t>
            </a:r>
            <a:r>
              <a:rPr dirty="0" sz="3500" spc="-15">
                <a:latin typeface="Times New Roman"/>
                <a:cs typeface="Times New Roman"/>
              </a:rPr>
              <a:t> </a:t>
            </a:r>
            <a:r>
              <a:rPr dirty="0" sz="3500" spc="10" i="1">
                <a:latin typeface="Times New Roman"/>
                <a:cs typeface="Times New Roman"/>
              </a:rPr>
              <a:t>S</a:t>
            </a:r>
            <a:r>
              <a:rPr dirty="0" sz="3500" spc="-575" i="1">
                <a:latin typeface="Times New Roman"/>
                <a:cs typeface="Times New Roman"/>
              </a:rPr>
              <a:t> </a:t>
            </a:r>
            <a:r>
              <a:rPr dirty="0" sz="3500" spc="5">
                <a:latin typeface="Times New Roman"/>
                <a:cs typeface="Times New Roman"/>
              </a:rPr>
              <a:t>)</a:t>
            </a:r>
            <a:r>
              <a:rPr dirty="0" sz="3500" spc="-30">
                <a:latin typeface="Times New Roman"/>
                <a:cs typeface="Times New Roman"/>
              </a:rPr>
              <a:t> </a:t>
            </a:r>
            <a:r>
              <a:rPr dirty="0" sz="3500" spc="10">
                <a:latin typeface="Symbol"/>
                <a:cs typeface="Symbol"/>
              </a:rPr>
              <a:t></a:t>
            </a:r>
            <a:r>
              <a:rPr dirty="0" sz="3500" spc="95">
                <a:latin typeface="Times New Roman"/>
                <a:cs typeface="Times New Roman"/>
              </a:rPr>
              <a:t> </a:t>
            </a:r>
            <a:r>
              <a:rPr dirty="0" sz="3500" spc="55" i="1">
                <a:latin typeface="Times New Roman"/>
                <a:cs typeface="Times New Roman"/>
              </a:rPr>
              <a:t>P</a:t>
            </a:r>
            <a:r>
              <a:rPr dirty="0" sz="3500" spc="55">
                <a:latin typeface="Times New Roman"/>
                <a:cs typeface="Times New Roman"/>
              </a:rPr>
              <a:t>(</a:t>
            </a:r>
            <a:r>
              <a:rPr dirty="0" sz="3500" spc="55" i="1">
                <a:latin typeface="Times New Roman"/>
                <a:cs typeface="Times New Roman"/>
              </a:rPr>
              <a:t>C</a:t>
            </a:r>
            <a:r>
              <a:rPr dirty="0" sz="3500" spc="-20" i="1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|</a:t>
            </a:r>
            <a:r>
              <a:rPr dirty="0" sz="3500" spc="-180">
                <a:latin typeface="Times New Roman"/>
                <a:cs typeface="Times New Roman"/>
              </a:rPr>
              <a:t> </a:t>
            </a:r>
            <a:r>
              <a:rPr dirty="0" sz="3500" spc="15" i="1">
                <a:latin typeface="Times New Roman"/>
                <a:cs typeface="Times New Roman"/>
              </a:rPr>
              <a:t>F</a:t>
            </a:r>
            <a:r>
              <a:rPr dirty="0" sz="3500" spc="-475" i="1">
                <a:latin typeface="Times New Roman"/>
                <a:cs typeface="Times New Roman"/>
              </a:rPr>
              <a:t> </a:t>
            </a:r>
            <a:r>
              <a:rPr dirty="0" sz="3500" spc="5">
                <a:latin typeface="Times New Roman"/>
                <a:cs typeface="Times New Roman"/>
              </a:rPr>
              <a:t>)</a:t>
            </a:r>
            <a:endParaRPr sz="3500">
              <a:latin typeface="Times New Roman"/>
              <a:cs typeface="Times New Roman"/>
            </a:endParaRPr>
          </a:p>
          <a:p>
            <a:pPr marL="1449070">
              <a:lnSpc>
                <a:spcPct val="100000"/>
              </a:lnSpc>
              <a:spcBef>
                <a:spcPts val="1085"/>
              </a:spcBef>
            </a:pPr>
            <a:r>
              <a:rPr dirty="0" sz="3500" spc="55" i="1">
                <a:latin typeface="Times New Roman"/>
                <a:cs typeface="Times New Roman"/>
              </a:rPr>
              <a:t>P</a:t>
            </a:r>
            <a:r>
              <a:rPr dirty="0" sz="3500" spc="55">
                <a:latin typeface="Times New Roman"/>
                <a:cs typeface="Times New Roman"/>
              </a:rPr>
              <a:t>(</a:t>
            </a:r>
            <a:r>
              <a:rPr dirty="0" sz="3500" spc="55" i="1">
                <a:latin typeface="Times New Roman"/>
                <a:cs typeface="Times New Roman"/>
              </a:rPr>
              <a:t>C</a:t>
            </a:r>
            <a:r>
              <a:rPr dirty="0" sz="3500" spc="-20" i="1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|</a:t>
            </a:r>
            <a:r>
              <a:rPr dirty="0" sz="3500" spc="-185">
                <a:latin typeface="Times New Roman"/>
                <a:cs typeface="Times New Roman"/>
              </a:rPr>
              <a:t> </a:t>
            </a:r>
            <a:r>
              <a:rPr dirty="0" sz="3500" spc="15" i="1">
                <a:latin typeface="Times New Roman"/>
                <a:cs typeface="Times New Roman"/>
              </a:rPr>
              <a:t>F</a:t>
            </a:r>
            <a:r>
              <a:rPr dirty="0" sz="3500" spc="100" i="1">
                <a:latin typeface="Times New Roman"/>
                <a:cs typeface="Times New Roman"/>
              </a:rPr>
              <a:t> </a:t>
            </a:r>
            <a:r>
              <a:rPr dirty="0" sz="3500" spc="10">
                <a:latin typeface="Times New Roman"/>
                <a:cs typeface="Times New Roman"/>
              </a:rPr>
              <a:t>and</a:t>
            </a:r>
            <a:r>
              <a:rPr dirty="0" sz="3500" spc="-70">
                <a:latin typeface="Times New Roman"/>
                <a:cs typeface="Times New Roman"/>
              </a:rPr>
              <a:t> </a:t>
            </a:r>
            <a:r>
              <a:rPr dirty="0" sz="3500" spc="10">
                <a:latin typeface="Times New Roman"/>
                <a:cs typeface="Times New Roman"/>
              </a:rPr>
              <a:t>not</a:t>
            </a:r>
            <a:r>
              <a:rPr dirty="0" sz="3500" spc="-50">
                <a:latin typeface="Times New Roman"/>
                <a:cs typeface="Times New Roman"/>
              </a:rPr>
              <a:t> </a:t>
            </a:r>
            <a:r>
              <a:rPr dirty="0" sz="3500" spc="10" i="1">
                <a:latin typeface="Times New Roman"/>
                <a:cs typeface="Times New Roman"/>
              </a:rPr>
              <a:t>S</a:t>
            </a:r>
            <a:r>
              <a:rPr dirty="0" sz="3500" spc="-570" i="1">
                <a:latin typeface="Times New Roman"/>
                <a:cs typeface="Times New Roman"/>
              </a:rPr>
              <a:t> </a:t>
            </a:r>
            <a:r>
              <a:rPr dirty="0" sz="3500" spc="5">
                <a:latin typeface="Times New Roman"/>
                <a:cs typeface="Times New Roman"/>
              </a:rPr>
              <a:t>)</a:t>
            </a:r>
            <a:r>
              <a:rPr dirty="0" sz="3500" spc="-35">
                <a:latin typeface="Times New Roman"/>
                <a:cs typeface="Times New Roman"/>
              </a:rPr>
              <a:t> </a:t>
            </a:r>
            <a:r>
              <a:rPr dirty="0" sz="3500" spc="10">
                <a:latin typeface="Symbol"/>
                <a:cs typeface="Symbol"/>
              </a:rPr>
              <a:t></a:t>
            </a:r>
            <a:r>
              <a:rPr dirty="0" sz="3500" spc="90">
                <a:latin typeface="Times New Roman"/>
                <a:cs typeface="Times New Roman"/>
              </a:rPr>
              <a:t> </a:t>
            </a:r>
            <a:r>
              <a:rPr dirty="0" sz="3500" spc="55" i="1">
                <a:latin typeface="Times New Roman"/>
                <a:cs typeface="Times New Roman"/>
              </a:rPr>
              <a:t>P</a:t>
            </a:r>
            <a:r>
              <a:rPr dirty="0" sz="3500" spc="55">
                <a:latin typeface="Times New Roman"/>
                <a:cs typeface="Times New Roman"/>
              </a:rPr>
              <a:t>(</a:t>
            </a:r>
            <a:r>
              <a:rPr dirty="0" sz="3500" spc="55" i="1">
                <a:latin typeface="Times New Roman"/>
                <a:cs typeface="Times New Roman"/>
              </a:rPr>
              <a:t>C</a:t>
            </a:r>
            <a:r>
              <a:rPr dirty="0" sz="3500" spc="-20" i="1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|</a:t>
            </a:r>
            <a:r>
              <a:rPr dirty="0" sz="3500" spc="-180">
                <a:latin typeface="Times New Roman"/>
                <a:cs typeface="Times New Roman"/>
              </a:rPr>
              <a:t> </a:t>
            </a:r>
            <a:r>
              <a:rPr dirty="0" sz="3500" spc="15" i="1">
                <a:latin typeface="Times New Roman"/>
                <a:cs typeface="Times New Roman"/>
              </a:rPr>
              <a:t>F</a:t>
            </a:r>
            <a:r>
              <a:rPr dirty="0" sz="3500" spc="-470" i="1">
                <a:latin typeface="Times New Roman"/>
                <a:cs typeface="Times New Roman"/>
              </a:rPr>
              <a:t> </a:t>
            </a:r>
            <a:r>
              <a:rPr dirty="0" sz="3500" spc="5">
                <a:latin typeface="Times New Roman"/>
                <a:cs typeface="Times New Roman"/>
              </a:rPr>
              <a:t>)</a:t>
            </a:r>
            <a:endParaRPr sz="3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85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Coughing is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explained away </a:t>
            </a:r>
            <a:r>
              <a:rPr dirty="0" sz="2800" spc="-5">
                <a:solidFill>
                  <a:srgbClr val="FF0000"/>
                </a:solidFill>
                <a:latin typeface="Arial"/>
                <a:cs typeface="Arial"/>
              </a:rPr>
              <a:t>by</a:t>
            </a: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 Flu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99050" y="527050"/>
          <a:ext cx="4362450" cy="1378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7480"/>
                <a:gridCol w="224789"/>
                <a:gridCol w="405130"/>
                <a:gridCol w="1669414"/>
                <a:gridCol w="173354"/>
                <a:gridCol w="443229"/>
              </a:tblGrid>
              <a:tr h="27279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P(Flu)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1/40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P(Not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39/40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273557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863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Headache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Headache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7 /</a:t>
                      </a:r>
                      <a:r>
                        <a:rPr dirty="0" sz="12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78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</a:tr>
              <a:tr h="27279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Cough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2/3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Cough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</a:tr>
              <a:tr h="26771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Sore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3/4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Sore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41219" y="780542"/>
            <a:ext cx="2679700" cy="12452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15494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dirty="0" spc="-5"/>
              <a:t>Naïve  </a:t>
            </a:r>
            <a:r>
              <a:rPr dirty="0" spc="-5"/>
              <a:t>Assumption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099050" y="527050"/>
          <a:ext cx="4362450" cy="1378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7480"/>
                <a:gridCol w="224789"/>
                <a:gridCol w="405130"/>
                <a:gridCol w="1669414"/>
                <a:gridCol w="173354"/>
                <a:gridCol w="443229"/>
              </a:tblGrid>
              <a:tr h="27279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P(Flu)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1/40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P(Not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39/40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273557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863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Headache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Headache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7 /</a:t>
                      </a:r>
                      <a:r>
                        <a:rPr dirty="0" sz="12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78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</a:tr>
              <a:tr h="27279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Cough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2/3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Cough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</a:tr>
              <a:tr h="26771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Sore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3/4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Sore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992" y="551941"/>
            <a:ext cx="3274060" cy="1854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dirty="0" spc="-5"/>
              <a:t>Naïve  Assumption:  </a:t>
            </a:r>
            <a:r>
              <a:rPr dirty="0" spc="-5" b="1" i="1">
                <a:solidFill>
                  <a:srgbClr val="FF0000"/>
                </a:solidFill>
                <a:latin typeface="Arial"/>
                <a:cs typeface="Arial"/>
              </a:rPr>
              <a:t>General</a:t>
            </a:r>
            <a:r>
              <a:rPr dirty="0" spc="-85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pc="-5" b="1" i="1">
                <a:solidFill>
                  <a:srgbClr val="FF0000"/>
                </a:solidFill>
                <a:latin typeface="Arial"/>
                <a:cs typeface="Arial"/>
              </a:rPr>
              <a:t>Case</a:t>
            </a:r>
          </a:p>
        </p:txBody>
      </p:sp>
      <p:sp>
        <p:nvSpPr>
          <p:cNvPr id="4" name="object 4"/>
          <p:cNvSpPr/>
          <p:nvPr/>
        </p:nvSpPr>
        <p:spPr>
          <a:xfrm>
            <a:off x="1156716" y="2372486"/>
            <a:ext cx="3248660" cy="0"/>
          </a:xfrm>
          <a:custGeom>
            <a:avLst/>
            <a:gdLst/>
            <a:ahLst/>
            <a:cxnLst/>
            <a:rect l="l" t="t" r="r" b="b"/>
            <a:pathLst>
              <a:path w="3248660" h="0">
                <a:moveTo>
                  <a:pt x="0" y="0"/>
                </a:moveTo>
                <a:lnTo>
                  <a:pt x="3248406" y="0"/>
                </a:lnTo>
              </a:path>
            </a:pathLst>
          </a:custGeom>
          <a:ln w="5257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85800" y="2510027"/>
            <a:ext cx="8534400" cy="2658745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300"/>
              </a:spcBef>
            </a:pPr>
            <a:r>
              <a:rPr dirty="0" sz="2800" spc="-5">
                <a:solidFill>
                  <a:srgbClr val="0065FF"/>
                </a:solidFill>
                <a:latin typeface="Arial"/>
                <a:cs typeface="Arial"/>
              </a:rPr>
              <a:t>If </a:t>
            </a:r>
            <a:r>
              <a:rPr dirty="0" sz="2800">
                <a:latin typeface="Arial"/>
                <a:cs typeface="Arial"/>
              </a:rPr>
              <a:t>I know the true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state…</a:t>
            </a:r>
            <a:endParaRPr sz="2800">
              <a:latin typeface="Arial"/>
              <a:cs typeface="Arial"/>
            </a:endParaRPr>
          </a:p>
          <a:p>
            <a:pPr marL="550545" marR="1980564">
              <a:lnSpc>
                <a:spcPct val="100000"/>
              </a:lnSpc>
              <a:spcBef>
                <a:spcPts val="1685"/>
              </a:spcBef>
            </a:pPr>
            <a:r>
              <a:rPr dirty="0" sz="2800">
                <a:latin typeface="Arial"/>
                <a:cs typeface="Arial"/>
              </a:rPr>
              <a:t>…</a:t>
            </a:r>
            <a:r>
              <a:rPr dirty="0" sz="2800">
                <a:solidFill>
                  <a:srgbClr val="0065FF"/>
                </a:solidFill>
                <a:latin typeface="Arial"/>
                <a:cs typeface="Arial"/>
              </a:rPr>
              <a:t>and </a:t>
            </a:r>
            <a:r>
              <a:rPr dirty="0" sz="2800">
                <a:latin typeface="Arial"/>
                <a:cs typeface="Arial"/>
              </a:rPr>
              <a:t>I </a:t>
            </a:r>
            <a:r>
              <a:rPr dirty="0" sz="2800" spc="-5">
                <a:latin typeface="Arial"/>
                <a:cs typeface="Arial"/>
              </a:rPr>
              <a:t>want </a:t>
            </a:r>
            <a:r>
              <a:rPr dirty="0" sz="2800">
                <a:latin typeface="Arial"/>
                <a:cs typeface="Arial"/>
              </a:rPr>
              <a:t>to know </a:t>
            </a:r>
            <a:r>
              <a:rPr dirty="0" sz="2800" spc="-5">
                <a:latin typeface="Arial"/>
                <a:cs typeface="Arial"/>
              </a:rPr>
              <a:t>about one of </a:t>
            </a:r>
            <a:r>
              <a:rPr dirty="0" sz="2800">
                <a:latin typeface="Arial"/>
                <a:cs typeface="Arial"/>
              </a:rPr>
              <a:t>the  symptoms…</a:t>
            </a:r>
            <a:endParaRPr sz="2800">
              <a:latin typeface="Arial"/>
              <a:cs typeface="Arial"/>
            </a:endParaRPr>
          </a:p>
          <a:p>
            <a:pPr marL="1007744" marR="791210">
              <a:lnSpc>
                <a:spcPct val="100000"/>
              </a:lnSpc>
              <a:spcBef>
                <a:spcPts val="1695"/>
              </a:spcBef>
            </a:pPr>
            <a:r>
              <a:rPr dirty="0" sz="2800">
                <a:latin typeface="Arial"/>
                <a:cs typeface="Arial"/>
              </a:rPr>
              <a:t>…</a:t>
            </a:r>
            <a:r>
              <a:rPr dirty="0" sz="2800">
                <a:solidFill>
                  <a:srgbClr val="0065FF"/>
                </a:solidFill>
                <a:latin typeface="Arial"/>
                <a:cs typeface="Arial"/>
              </a:rPr>
              <a:t>then </a:t>
            </a:r>
            <a:r>
              <a:rPr dirty="0" sz="2800">
                <a:latin typeface="Arial"/>
                <a:cs typeface="Arial"/>
              </a:rPr>
              <a:t>it won’t help me to find out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anything  about the other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symptoms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1502" y="6625261"/>
            <a:ext cx="8458200" cy="556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15"/>
              </a:lnSpc>
            </a:pP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Other symptoms are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explained away </a:t>
            </a:r>
            <a:r>
              <a:rPr dirty="0" sz="2800" spc="-5">
                <a:solidFill>
                  <a:srgbClr val="FF0000"/>
                </a:solidFill>
                <a:latin typeface="Arial"/>
                <a:cs typeface="Arial"/>
              </a:rPr>
              <a:t>by </a:t>
            </a: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the true</a:t>
            </a:r>
            <a:r>
              <a:rPr dirty="0" sz="2800" spc="-6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state</a:t>
            </a:r>
            <a:endParaRPr sz="2800">
              <a:latin typeface="Arial"/>
              <a:cs typeface="Arial"/>
            </a:endParaRPr>
          </a:p>
          <a:p>
            <a:pPr algn="r" marR="118110">
              <a:lnSpc>
                <a:spcPts val="1255"/>
              </a:lnSpc>
            </a:pPr>
            <a:fld id="{81D60167-4931-47E6-BA6A-407CBD079E47}" type="slidenum">
              <a:rPr dirty="0" sz="1200">
                <a:latin typeface="Arial"/>
                <a:cs typeface="Arial"/>
              </a:rPr>
              <a:t>38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4165" y="5308804"/>
            <a:ext cx="6430010" cy="102552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2900" spc="5" i="1">
                <a:latin typeface="Times New Roman"/>
                <a:cs typeface="Times New Roman"/>
              </a:rPr>
              <a:t>P</a:t>
            </a:r>
            <a:r>
              <a:rPr dirty="0" sz="2900" spc="5">
                <a:latin typeface="Times New Roman"/>
                <a:cs typeface="Times New Roman"/>
              </a:rPr>
              <a:t>(Symptom</a:t>
            </a:r>
            <a:r>
              <a:rPr dirty="0" sz="2900" spc="-345">
                <a:latin typeface="Times New Roman"/>
                <a:cs typeface="Times New Roman"/>
              </a:rPr>
              <a:t> </a:t>
            </a:r>
            <a:r>
              <a:rPr dirty="0" sz="2900" spc="-5">
                <a:latin typeface="Times New Roman"/>
                <a:cs typeface="Times New Roman"/>
              </a:rPr>
              <a:t>|</a:t>
            </a:r>
            <a:r>
              <a:rPr dirty="0" sz="2900" spc="-190">
                <a:latin typeface="Times New Roman"/>
                <a:cs typeface="Times New Roman"/>
              </a:rPr>
              <a:t> </a:t>
            </a:r>
            <a:r>
              <a:rPr dirty="0" sz="2900" spc="-5">
                <a:latin typeface="Times New Roman"/>
                <a:cs typeface="Times New Roman"/>
              </a:rPr>
              <a:t>true</a:t>
            </a:r>
            <a:r>
              <a:rPr dirty="0" sz="2900" spc="-235">
                <a:latin typeface="Times New Roman"/>
                <a:cs typeface="Times New Roman"/>
              </a:rPr>
              <a:t> </a:t>
            </a:r>
            <a:r>
              <a:rPr dirty="0" sz="2900" spc="-5">
                <a:latin typeface="Times New Roman"/>
                <a:cs typeface="Times New Roman"/>
              </a:rPr>
              <a:t>state</a:t>
            </a:r>
            <a:r>
              <a:rPr dirty="0" sz="2900" spc="-204">
                <a:latin typeface="Times New Roman"/>
                <a:cs typeface="Times New Roman"/>
              </a:rPr>
              <a:t> </a:t>
            </a:r>
            <a:r>
              <a:rPr dirty="0" sz="2900" spc="-5">
                <a:latin typeface="Times New Roman"/>
                <a:cs typeface="Times New Roman"/>
              </a:rPr>
              <a:t>and</a:t>
            </a:r>
            <a:r>
              <a:rPr dirty="0" sz="2900" spc="-100">
                <a:latin typeface="Times New Roman"/>
                <a:cs typeface="Times New Roman"/>
              </a:rPr>
              <a:t> </a:t>
            </a:r>
            <a:r>
              <a:rPr dirty="0" sz="2900" spc="-5">
                <a:latin typeface="Times New Roman"/>
                <a:cs typeface="Times New Roman"/>
              </a:rPr>
              <a:t>other</a:t>
            </a:r>
            <a:r>
              <a:rPr dirty="0" sz="2900" spc="-155">
                <a:latin typeface="Times New Roman"/>
                <a:cs typeface="Times New Roman"/>
              </a:rPr>
              <a:t> </a:t>
            </a:r>
            <a:r>
              <a:rPr dirty="0" sz="2900" spc="-25">
                <a:latin typeface="Times New Roman"/>
                <a:cs typeface="Times New Roman"/>
              </a:rPr>
              <a:t>symptoms)</a:t>
            </a:r>
            <a:endParaRPr sz="2900">
              <a:latin typeface="Times New Roman"/>
              <a:cs typeface="Times New Roman"/>
            </a:endParaRPr>
          </a:p>
          <a:p>
            <a:pPr marL="2291715">
              <a:lnSpc>
                <a:spcPct val="100000"/>
              </a:lnSpc>
              <a:spcBef>
                <a:spcPts val="455"/>
              </a:spcBef>
            </a:pPr>
            <a:r>
              <a:rPr dirty="0" sz="2900" spc="-5">
                <a:latin typeface="Symbol"/>
                <a:cs typeface="Symbol"/>
              </a:rPr>
              <a:t></a:t>
            </a:r>
            <a:r>
              <a:rPr dirty="0" sz="2900" spc="65">
                <a:latin typeface="Times New Roman"/>
                <a:cs typeface="Times New Roman"/>
              </a:rPr>
              <a:t> </a:t>
            </a:r>
            <a:r>
              <a:rPr dirty="0" sz="2900" spc="5" i="1">
                <a:latin typeface="Times New Roman"/>
                <a:cs typeface="Times New Roman"/>
              </a:rPr>
              <a:t>P</a:t>
            </a:r>
            <a:r>
              <a:rPr dirty="0" sz="2900" spc="5">
                <a:latin typeface="Times New Roman"/>
                <a:cs typeface="Times New Roman"/>
              </a:rPr>
              <a:t>(Symptom</a:t>
            </a:r>
            <a:r>
              <a:rPr dirty="0" sz="2900" spc="-350">
                <a:latin typeface="Times New Roman"/>
                <a:cs typeface="Times New Roman"/>
              </a:rPr>
              <a:t> </a:t>
            </a:r>
            <a:r>
              <a:rPr dirty="0" sz="2900" spc="-5">
                <a:latin typeface="Times New Roman"/>
                <a:cs typeface="Times New Roman"/>
              </a:rPr>
              <a:t>|</a:t>
            </a:r>
            <a:r>
              <a:rPr dirty="0" sz="2900" spc="-195">
                <a:latin typeface="Times New Roman"/>
                <a:cs typeface="Times New Roman"/>
              </a:rPr>
              <a:t> </a:t>
            </a:r>
            <a:r>
              <a:rPr dirty="0" sz="2900" spc="-5">
                <a:latin typeface="Times New Roman"/>
                <a:cs typeface="Times New Roman"/>
              </a:rPr>
              <a:t>true</a:t>
            </a:r>
            <a:r>
              <a:rPr dirty="0" sz="2900" spc="-235">
                <a:latin typeface="Times New Roman"/>
                <a:cs typeface="Times New Roman"/>
              </a:rPr>
              <a:t> </a:t>
            </a:r>
            <a:r>
              <a:rPr dirty="0" sz="2900" spc="5">
                <a:latin typeface="Times New Roman"/>
                <a:cs typeface="Times New Roman"/>
              </a:rPr>
              <a:t>state)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099050" y="527050"/>
          <a:ext cx="4362450" cy="1378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7480"/>
                <a:gridCol w="224789"/>
                <a:gridCol w="405130"/>
                <a:gridCol w="1669414"/>
                <a:gridCol w="173354"/>
                <a:gridCol w="443229"/>
              </a:tblGrid>
              <a:tr h="27279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P(Flu)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1/40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P(Not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39/40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273557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863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Headache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Headache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7 /</a:t>
                      </a:r>
                      <a:r>
                        <a:rPr dirty="0" sz="12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78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</a:tr>
              <a:tr h="27279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Cough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2/3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Cough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</a:tr>
              <a:tr h="26771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Sore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3/4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Sore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dirty="0" spc="-5"/>
              <a:t>Naïve  Assumption:  </a:t>
            </a:r>
            <a:r>
              <a:rPr dirty="0" spc="-5" b="1" i="1">
                <a:solidFill>
                  <a:srgbClr val="FF0000"/>
                </a:solidFill>
                <a:latin typeface="Arial"/>
                <a:cs typeface="Arial"/>
              </a:rPr>
              <a:t>General</a:t>
            </a:r>
            <a:r>
              <a:rPr dirty="0" spc="-85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pc="-5" b="1" i="1">
                <a:solidFill>
                  <a:srgbClr val="FF0000"/>
                </a:solidFill>
                <a:latin typeface="Arial"/>
                <a:cs typeface="Arial"/>
              </a:rPr>
              <a:t>Case</a:t>
            </a:r>
          </a:p>
        </p:txBody>
      </p:sp>
      <p:sp>
        <p:nvSpPr>
          <p:cNvPr id="4" name="object 4"/>
          <p:cNvSpPr/>
          <p:nvPr/>
        </p:nvSpPr>
        <p:spPr>
          <a:xfrm>
            <a:off x="1156716" y="2372486"/>
            <a:ext cx="3248660" cy="0"/>
          </a:xfrm>
          <a:custGeom>
            <a:avLst/>
            <a:gdLst/>
            <a:ahLst/>
            <a:cxnLst/>
            <a:rect l="l" t="t" r="r" b="b"/>
            <a:pathLst>
              <a:path w="3248660" h="0">
                <a:moveTo>
                  <a:pt x="0" y="0"/>
                </a:moveTo>
                <a:lnTo>
                  <a:pt x="3248406" y="0"/>
                </a:lnTo>
              </a:path>
            </a:pathLst>
          </a:custGeom>
          <a:ln w="5257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5800" y="2510027"/>
            <a:ext cx="8534400" cy="2658745"/>
          </a:xfrm>
          <a:custGeom>
            <a:avLst/>
            <a:gdLst/>
            <a:ahLst/>
            <a:cxnLst/>
            <a:rect l="l" t="t" r="r" b="b"/>
            <a:pathLst>
              <a:path w="8534400" h="2658745">
                <a:moveTo>
                  <a:pt x="0" y="0"/>
                </a:moveTo>
                <a:lnTo>
                  <a:pt x="0" y="2658618"/>
                </a:lnTo>
                <a:lnTo>
                  <a:pt x="8534400" y="2658618"/>
                </a:lnTo>
                <a:lnTo>
                  <a:pt x="8534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5800" y="2510027"/>
            <a:ext cx="8534400" cy="2658745"/>
          </a:xfrm>
          <a:custGeom>
            <a:avLst/>
            <a:gdLst/>
            <a:ahLst/>
            <a:cxnLst/>
            <a:rect l="l" t="t" r="r" b="b"/>
            <a:pathLst>
              <a:path w="8534400" h="2658745">
                <a:moveTo>
                  <a:pt x="0" y="0"/>
                </a:moveTo>
                <a:lnTo>
                  <a:pt x="0" y="2658618"/>
                </a:lnTo>
                <a:lnTo>
                  <a:pt x="8534400" y="2658618"/>
                </a:lnTo>
                <a:lnTo>
                  <a:pt x="85344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66826" y="2321595"/>
            <a:ext cx="7666990" cy="4012565"/>
          </a:xfrm>
          <a:prstGeom prst="rect">
            <a:avLst/>
          </a:prstGeom>
        </p:spPr>
        <p:txBody>
          <a:bodyPr wrap="square" lIns="0" tIns="2266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dirty="0" sz="2800" spc="-5">
                <a:solidFill>
                  <a:srgbClr val="0065FF"/>
                </a:solidFill>
                <a:latin typeface="Arial"/>
                <a:cs typeface="Arial"/>
              </a:rPr>
              <a:t>If </a:t>
            </a:r>
            <a:r>
              <a:rPr dirty="0" sz="2800">
                <a:latin typeface="Arial"/>
                <a:cs typeface="Arial"/>
              </a:rPr>
              <a:t>I know the true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state…</a:t>
            </a:r>
            <a:endParaRPr sz="2800">
              <a:latin typeface="Arial"/>
              <a:cs typeface="Arial"/>
            </a:endParaRPr>
          </a:p>
          <a:p>
            <a:pPr marL="469265" marR="1193800">
              <a:lnSpc>
                <a:spcPct val="100000"/>
              </a:lnSpc>
              <a:spcBef>
                <a:spcPts val="1685"/>
              </a:spcBef>
            </a:pPr>
            <a:r>
              <a:rPr dirty="0" sz="2800">
                <a:latin typeface="Arial"/>
                <a:cs typeface="Arial"/>
              </a:rPr>
              <a:t>…</a:t>
            </a:r>
            <a:r>
              <a:rPr dirty="0" sz="2800">
                <a:solidFill>
                  <a:srgbClr val="0065FF"/>
                </a:solidFill>
                <a:latin typeface="Arial"/>
                <a:cs typeface="Arial"/>
              </a:rPr>
              <a:t>and </a:t>
            </a:r>
            <a:r>
              <a:rPr dirty="0" sz="2800">
                <a:latin typeface="Arial"/>
                <a:cs typeface="Arial"/>
              </a:rPr>
              <a:t>I </a:t>
            </a:r>
            <a:r>
              <a:rPr dirty="0" sz="2800" spc="-5">
                <a:latin typeface="Arial"/>
                <a:cs typeface="Arial"/>
              </a:rPr>
              <a:t>want </a:t>
            </a:r>
            <a:r>
              <a:rPr dirty="0" sz="2800">
                <a:latin typeface="Arial"/>
                <a:cs typeface="Arial"/>
              </a:rPr>
              <a:t>to know </a:t>
            </a:r>
            <a:r>
              <a:rPr dirty="0" sz="2800" spc="-5">
                <a:latin typeface="Arial"/>
                <a:cs typeface="Arial"/>
              </a:rPr>
              <a:t>about one of </a:t>
            </a:r>
            <a:r>
              <a:rPr dirty="0" sz="2800">
                <a:latin typeface="Arial"/>
                <a:cs typeface="Arial"/>
              </a:rPr>
              <a:t>the  symptoms…</a:t>
            </a:r>
            <a:endParaRPr sz="2800">
              <a:latin typeface="Arial"/>
              <a:cs typeface="Arial"/>
            </a:endParaRPr>
          </a:p>
          <a:p>
            <a:pPr marL="926465" marR="5080">
              <a:lnSpc>
                <a:spcPct val="100000"/>
              </a:lnSpc>
              <a:spcBef>
                <a:spcPts val="1695"/>
              </a:spcBef>
            </a:pPr>
            <a:r>
              <a:rPr dirty="0" sz="2800">
                <a:latin typeface="Arial"/>
                <a:cs typeface="Arial"/>
              </a:rPr>
              <a:t>…</a:t>
            </a:r>
            <a:r>
              <a:rPr dirty="0" sz="2800">
                <a:solidFill>
                  <a:srgbClr val="0065FF"/>
                </a:solidFill>
                <a:latin typeface="Arial"/>
                <a:cs typeface="Arial"/>
              </a:rPr>
              <a:t>then </a:t>
            </a:r>
            <a:r>
              <a:rPr dirty="0" sz="2800">
                <a:latin typeface="Arial"/>
                <a:cs typeface="Arial"/>
              </a:rPr>
              <a:t>it won’t help me to find out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anything  about the other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symptoms</a:t>
            </a:r>
            <a:endParaRPr sz="28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2110"/>
              </a:spcBef>
            </a:pPr>
            <a:r>
              <a:rPr dirty="0" sz="2900" spc="5" i="1">
                <a:latin typeface="Times New Roman"/>
                <a:cs typeface="Times New Roman"/>
              </a:rPr>
              <a:t>P</a:t>
            </a:r>
            <a:r>
              <a:rPr dirty="0" sz="2900" spc="5">
                <a:latin typeface="Times New Roman"/>
                <a:cs typeface="Times New Roman"/>
              </a:rPr>
              <a:t>(Symptom</a:t>
            </a:r>
            <a:r>
              <a:rPr dirty="0" sz="2900" spc="-345">
                <a:latin typeface="Times New Roman"/>
                <a:cs typeface="Times New Roman"/>
              </a:rPr>
              <a:t> </a:t>
            </a:r>
            <a:r>
              <a:rPr dirty="0" sz="2900" spc="-5">
                <a:latin typeface="Times New Roman"/>
                <a:cs typeface="Times New Roman"/>
              </a:rPr>
              <a:t>|</a:t>
            </a:r>
            <a:r>
              <a:rPr dirty="0" sz="2900" spc="-190">
                <a:latin typeface="Times New Roman"/>
                <a:cs typeface="Times New Roman"/>
              </a:rPr>
              <a:t> </a:t>
            </a:r>
            <a:r>
              <a:rPr dirty="0" sz="2900" spc="-5">
                <a:latin typeface="Times New Roman"/>
                <a:cs typeface="Times New Roman"/>
              </a:rPr>
              <a:t>true</a:t>
            </a:r>
            <a:r>
              <a:rPr dirty="0" sz="2900" spc="-235">
                <a:latin typeface="Times New Roman"/>
                <a:cs typeface="Times New Roman"/>
              </a:rPr>
              <a:t> </a:t>
            </a:r>
            <a:r>
              <a:rPr dirty="0" sz="2900" spc="-5">
                <a:latin typeface="Times New Roman"/>
                <a:cs typeface="Times New Roman"/>
              </a:rPr>
              <a:t>state</a:t>
            </a:r>
            <a:r>
              <a:rPr dirty="0" sz="2900" spc="-204">
                <a:latin typeface="Times New Roman"/>
                <a:cs typeface="Times New Roman"/>
              </a:rPr>
              <a:t> </a:t>
            </a:r>
            <a:r>
              <a:rPr dirty="0" sz="2900" spc="-5">
                <a:latin typeface="Times New Roman"/>
                <a:cs typeface="Times New Roman"/>
              </a:rPr>
              <a:t>and</a:t>
            </a:r>
            <a:r>
              <a:rPr dirty="0" sz="2900" spc="-100">
                <a:latin typeface="Times New Roman"/>
                <a:cs typeface="Times New Roman"/>
              </a:rPr>
              <a:t> </a:t>
            </a:r>
            <a:r>
              <a:rPr dirty="0" sz="2900" spc="-5">
                <a:latin typeface="Times New Roman"/>
                <a:cs typeface="Times New Roman"/>
              </a:rPr>
              <a:t>other</a:t>
            </a:r>
            <a:r>
              <a:rPr dirty="0" sz="2900" spc="-160">
                <a:latin typeface="Times New Roman"/>
                <a:cs typeface="Times New Roman"/>
              </a:rPr>
              <a:t> </a:t>
            </a:r>
            <a:r>
              <a:rPr dirty="0" sz="2900" spc="-25">
                <a:latin typeface="Times New Roman"/>
                <a:cs typeface="Times New Roman"/>
              </a:rPr>
              <a:t>symptoms)</a:t>
            </a:r>
            <a:endParaRPr sz="2900">
              <a:latin typeface="Times New Roman"/>
              <a:cs typeface="Times New Roman"/>
            </a:endParaRPr>
          </a:p>
          <a:p>
            <a:pPr marL="2569210">
              <a:lnSpc>
                <a:spcPct val="100000"/>
              </a:lnSpc>
              <a:spcBef>
                <a:spcPts val="455"/>
              </a:spcBef>
            </a:pPr>
            <a:r>
              <a:rPr dirty="0" sz="2900" spc="-5">
                <a:latin typeface="Symbol"/>
                <a:cs typeface="Symbol"/>
              </a:rPr>
              <a:t></a:t>
            </a:r>
            <a:r>
              <a:rPr dirty="0" sz="2900" spc="70">
                <a:latin typeface="Times New Roman"/>
                <a:cs typeface="Times New Roman"/>
              </a:rPr>
              <a:t> </a:t>
            </a:r>
            <a:r>
              <a:rPr dirty="0" sz="2900" spc="5" i="1">
                <a:latin typeface="Times New Roman"/>
                <a:cs typeface="Times New Roman"/>
              </a:rPr>
              <a:t>P</a:t>
            </a:r>
            <a:r>
              <a:rPr dirty="0" sz="2900" spc="5">
                <a:latin typeface="Times New Roman"/>
                <a:cs typeface="Times New Roman"/>
              </a:rPr>
              <a:t>(Symptom</a:t>
            </a:r>
            <a:r>
              <a:rPr dirty="0" sz="2900" spc="-345">
                <a:latin typeface="Times New Roman"/>
                <a:cs typeface="Times New Roman"/>
              </a:rPr>
              <a:t> </a:t>
            </a:r>
            <a:r>
              <a:rPr dirty="0" sz="2900" spc="-5">
                <a:latin typeface="Times New Roman"/>
                <a:cs typeface="Times New Roman"/>
              </a:rPr>
              <a:t>|</a:t>
            </a:r>
            <a:r>
              <a:rPr dirty="0" sz="2900" spc="-195">
                <a:latin typeface="Times New Roman"/>
                <a:cs typeface="Times New Roman"/>
              </a:rPr>
              <a:t> </a:t>
            </a:r>
            <a:r>
              <a:rPr dirty="0" sz="2900" spc="-5">
                <a:latin typeface="Times New Roman"/>
                <a:cs typeface="Times New Roman"/>
              </a:rPr>
              <a:t>true</a:t>
            </a:r>
            <a:r>
              <a:rPr dirty="0" sz="2900" spc="-235">
                <a:latin typeface="Times New Roman"/>
                <a:cs typeface="Times New Roman"/>
              </a:rPr>
              <a:t> </a:t>
            </a:r>
            <a:r>
              <a:rPr dirty="0" sz="2900" spc="5">
                <a:latin typeface="Times New Roman"/>
                <a:cs typeface="Times New Roman"/>
              </a:rPr>
              <a:t>state)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57855" y="3614165"/>
            <a:ext cx="6800215" cy="3525520"/>
          </a:xfrm>
          <a:custGeom>
            <a:avLst/>
            <a:gdLst/>
            <a:ahLst/>
            <a:cxnLst/>
            <a:rect l="l" t="t" r="r" b="b"/>
            <a:pathLst>
              <a:path w="6800215" h="3525520">
                <a:moveTo>
                  <a:pt x="6800088" y="1516380"/>
                </a:moveTo>
                <a:lnTo>
                  <a:pt x="6317742" y="0"/>
                </a:lnTo>
                <a:lnTo>
                  <a:pt x="0" y="2009394"/>
                </a:lnTo>
                <a:lnTo>
                  <a:pt x="482346" y="3525012"/>
                </a:lnTo>
                <a:lnTo>
                  <a:pt x="6800088" y="151638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57855" y="3614165"/>
            <a:ext cx="6800215" cy="3525520"/>
          </a:xfrm>
          <a:custGeom>
            <a:avLst/>
            <a:gdLst/>
            <a:ahLst/>
            <a:cxnLst/>
            <a:rect l="l" t="t" r="r" b="b"/>
            <a:pathLst>
              <a:path w="6800215" h="3525520">
                <a:moveTo>
                  <a:pt x="0" y="2009394"/>
                </a:moveTo>
                <a:lnTo>
                  <a:pt x="482346" y="3525012"/>
                </a:lnTo>
                <a:lnTo>
                  <a:pt x="6800088" y="1516380"/>
                </a:lnTo>
                <a:lnTo>
                  <a:pt x="6317742" y="0"/>
                </a:lnTo>
                <a:lnTo>
                  <a:pt x="0" y="200939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 rot="20580000">
            <a:off x="2688753" y="4814601"/>
            <a:ext cx="5702008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8905" indent="-129539">
              <a:lnSpc>
                <a:spcPts val="2800"/>
              </a:lnSpc>
              <a:buSzPct val="96428"/>
              <a:buChar char="•"/>
              <a:tabLst>
                <a:tab pos="129539" algn="l"/>
              </a:tabLst>
            </a:pPr>
            <a:r>
              <a:rPr dirty="0" baseline="-3968" sz="4200" spc="-44">
                <a:latin typeface="Arial"/>
                <a:cs typeface="Arial"/>
              </a:rPr>
              <a:t>Wh</a:t>
            </a:r>
            <a:r>
              <a:rPr dirty="0" baseline="-2976" sz="4200" spc="-44">
                <a:latin typeface="Arial"/>
                <a:cs typeface="Arial"/>
              </a:rPr>
              <a:t>at </a:t>
            </a:r>
            <a:r>
              <a:rPr dirty="0" baseline="-2976" sz="4200" spc="-37">
                <a:latin typeface="Arial"/>
                <a:cs typeface="Arial"/>
              </a:rPr>
              <a:t>a</a:t>
            </a:r>
            <a:r>
              <a:rPr dirty="0" baseline="-1984" sz="4200" spc="-37">
                <a:latin typeface="Arial"/>
                <a:cs typeface="Arial"/>
              </a:rPr>
              <a:t>re th</a:t>
            </a:r>
            <a:r>
              <a:rPr dirty="0" sz="2800" spc="-25">
                <a:latin typeface="Arial"/>
                <a:cs typeface="Arial"/>
              </a:rPr>
              <a:t>e </a:t>
            </a:r>
            <a:r>
              <a:rPr dirty="0" sz="2800" spc="-20">
                <a:latin typeface="Arial"/>
                <a:cs typeface="Arial"/>
              </a:rPr>
              <a:t>g</a:t>
            </a:r>
            <a:r>
              <a:rPr dirty="0" sz="2800" spc="-20">
                <a:latin typeface="Arial"/>
                <a:cs typeface="Arial"/>
              </a:rPr>
              <a:t>ood </a:t>
            </a:r>
            <a:r>
              <a:rPr dirty="0" sz="2800" spc="-30">
                <a:latin typeface="Arial"/>
                <a:cs typeface="Arial"/>
              </a:rPr>
              <a:t>thin</a:t>
            </a:r>
            <a:r>
              <a:rPr dirty="0" baseline="1984" sz="4200" spc="-44">
                <a:latin typeface="Arial"/>
                <a:cs typeface="Arial"/>
              </a:rPr>
              <a:t>gs </a:t>
            </a:r>
            <a:r>
              <a:rPr dirty="0" baseline="2976" sz="4200" spc="-30">
                <a:latin typeface="Arial"/>
                <a:cs typeface="Arial"/>
              </a:rPr>
              <a:t>abou</a:t>
            </a:r>
            <a:r>
              <a:rPr dirty="0" baseline="3968" sz="4200" spc="-30">
                <a:latin typeface="Arial"/>
                <a:cs typeface="Arial"/>
              </a:rPr>
              <a:t>t</a:t>
            </a:r>
            <a:r>
              <a:rPr dirty="0" baseline="3968" sz="4200" spc="-150">
                <a:latin typeface="Arial"/>
                <a:cs typeface="Arial"/>
              </a:rPr>
              <a:t> </a:t>
            </a:r>
            <a:r>
              <a:rPr dirty="0" baseline="3968" sz="4200" spc="-37">
                <a:latin typeface="Arial"/>
                <a:cs typeface="Arial"/>
              </a:rPr>
              <a:t>th</a:t>
            </a:r>
            <a:r>
              <a:rPr dirty="0" baseline="4960" sz="4200" spc="-37">
                <a:latin typeface="Arial"/>
                <a:cs typeface="Arial"/>
              </a:rPr>
              <a:t>e</a:t>
            </a:r>
            <a:endParaRPr baseline="4960" sz="4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1502" y="6625261"/>
            <a:ext cx="8458200" cy="556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15"/>
              </a:lnSpc>
            </a:pP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Other symptoms are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explained away </a:t>
            </a:r>
            <a:r>
              <a:rPr dirty="0" sz="2800" spc="-5">
                <a:solidFill>
                  <a:srgbClr val="FF0000"/>
                </a:solidFill>
                <a:latin typeface="Arial"/>
                <a:cs typeface="Arial"/>
              </a:rPr>
              <a:t>by </a:t>
            </a: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the true</a:t>
            </a:r>
            <a:r>
              <a:rPr dirty="0" sz="2800" spc="-6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state</a:t>
            </a:r>
            <a:endParaRPr sz="2800">
              <a:latin typeface="Arial"/>
              <a:cs typeface="Arial"/>
            </a:endParaRPr>
          </a:p>
          <a:p>
            <a:pPr algn="r" marR="118110">
              <a:lnSpc>
                <a:spcPts val="1255"/>
              </a:lnSpc>
            </a:pPr>
            <a:fld id="{81D60167-4931-47E6-BA6A-407CBD079E47}" type="slidenum">
              <a:rPr dirty="0" sz="1200">
                <a:latin typeface="Arial"/>
                <a:cs typeface="Arial"/>
              </a:rPr>
              <a:t>38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 rot="20580000">
            <a:off x="2875224" y="5620216"/>
            <a:ext cx="3075054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800"/>
              </a:lnSpc>
            </a:pPr>
            <a:r>
              <a:rPr dirty="0" baseline="-1984" sz="4200" spc="-44">
                <a:latin typeface="Arial"/>
                <a:cs typeface="Arial"/>
              </a:rPr>
              <a:t>Na</a:t>
            </a:r>
            <a:r>
              <a:rPr dirty="0" sz="2800" spc="-30">
                <a:latin typeface="Arial"/>
                <a:cs typeface="Arial"/>
              </a:rPr>
              <a:t>ïve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ass</a:t>
            </a:r>
            <a:r>
              <a:rPr dirty="0" sz="2800" spc="-30">
                <a:latin typeface="Arial"/>
                <a:cs typeface="Arial"/>
              </a:rPr>
              <a:t>ump</a:t>
            </a:r>
            <a:r>
              <a:rPr dirty="0" baseline="1984" sz="4200" spc="-44">
                <a:latin typeface="Arial"/>
                <a:cs typeface="Arial"/>
              </a:rPr>
              <a:t>tion?</a:t>
            </a:r>
            <a:endParaRPr baseline="1984" sz="4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 rot="20580000">
            <a:off x="3047531" y="6072614"/>
            <a:ext cx="4122600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8905" indent="-129539">
              <a:lnSpc>
                <a:spcPts val="2800"/>
              </a:lnSpc>
              <a:buSzPct val="96428"/>
              <a:buChar char="•"/>
              <a:tabLst>
                <a:tab pos="129539" algn="l"/>
              </a:tabLst>
            </a:pPr>
            <a:r>
              <a:rPr dirty="0" baseline="-3968" sz="4200" spc="-44">
                <a:latin typeface="Arial"/>
                <a:cs typeface="Arial"/>
              </a:rPr>
              <a:t>Wh</a:t>
            </a:r>
            <a:r>
              <a:rPr dirty="0" baseline="-2976" sz="4200" spc="-44">
                <a:latin typeface="Arial"/>
                <a:cs typeface="Arial"/>
              </a:rPr>
              <a:t>at </a:t>
            </a:r>
            <a:r>
              <a:rPr dirty="0" baseline="-2976" sz="4200" spc="-37">
                <a:latin typeface="Arial"/>
                <a:cs typeface="Arial"/>
              </a:rPr>
              <a:t>a</a:t>
            </a:r>
            <a:r>
              <a:rPr dirty="0" baseline="-1984" sz="4200" spc="-37">
                <a:latin typeface="Arial"/>
                <a:cs typeface="Arial"/>
              </a:rPr>
              <a:t>re th</a:t>
            </a:r>
            <a:r>
              <a:rPr dirty="0" sz="2800" spc="-25">
                <a:latin typeface="Arial"/>
                <a:cs typeface="Arial"/>
              </a:rPr>
              <a:t>e b</a:t>
            </a:r>
            <a:r>
              <a:rPr dirty="0" sz="2800" spc="-25">
                <a:latin typeface="Arial"/>
                <a:cs typeface="Arial"/>
              </a:rPr>
              <a:t>ad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t</a:t>
            </a:r>
            <a:r>
              <a:rPr dirty="0" sz="2800" spc="-25">
                <a:latin typeface="Arial"/>
                <a:cs typeface="Arial"/>
              </a:rPr>
              <a:t>hings</a:t>
            </a:r>
            <a:r>
              <a:rPr dirty="0" baseline="1984" sz="4200" spc="-37">
                <a:latin typeface="Arial"/>
                <a:cs typeface="Arial"/>
              </a:rPr>
              <a:t>?</a:t>
            </a:r>
            <a:endParaRPr baseline="1984"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9855">
              <a:lnSpc>
                <a:spcPts val="1425"/>
              </a:lnSpc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7208" y="1008380"/>
            <a:ext cx="682879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>
                <a:solidFill>
                  <a:srgbClr val="006500"/>
                </a:solidFill>
              </a:rPr>
              <a:t>Discrete Random Variables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5301" y="1851151"/>
            <a:ext cx="8305165" cy="4038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A is a </a:t>
            </a:r>
            <a:r>
              <a:rPr dirty="0" sz="3200" spc="-10">
                <a:latin typeface="Arial"/>
                <a:cs typeface="Arial"/>
              </a:rPr>
              <a:t>Boolean-valued random variable </a:t>
            </a:r>
            <a:r>
              <a:rPr dirty="0" sz="3200" spc="-5">
                <a:latin typeface="Arial"/>
                <a:cs typeface="Arial"/>
              </a:rPr>
              <a:t>if A  </a:t>
            </a:r>
            <a:r>
              <a:rPr dirty="0" sz="3200" spc="-10">
                <a:latin typeface="Arial"/>
                <a:cs typeface="Arial"/>
              </a:rPr>
              <a:t>denotes </a:t>
            </a:r>
            <a:r>
              <a:rPr dirty="0" sz="3200" spc="-5">
                <a:latin typeface="Arial"/>
                <a:cs typeface="Arial"/>
              </a:rPr>
              <a:t>an </a:t>
            </a:r>
            <a:r>
              <a:rPr dirty="0" sz="3200" spc="-10">
                <a:latin typeface="Arial"/>
                <a:cs typeface="Arial"/>
              </a:rPr>
              <a:t>event, </a:t>
            </a:r>
            <a:r>
              <a:rPr dirty="0" sz="3200" spc="-5">
                <a:latin typeface="Arial"/>
                <a:cs typeface="Arial"/>
              </a:rPr>
              <a:t>and there is some </a:t>
            </a:r>
            <a:r>
              <a:rPr dirty="0" sz="3200" spc="-10">
                <a:latin typeface="Arial"/>
                <a:cs typeface="Arial"/>
              </a:rPr>
              <a:t>degree  </a:t>
            </a:r>
            <a:r>
              <a:rPr dirty="0" sz="3200" spc="-5">
                <a:latin typeface="Arial"/>
                <a:cs typeface="Arial"/>
              </a:rPr>
              <a:t>of </a:t>
            </a:r>
            <a:r>
              <a:rPr dirty="0" sz="3200" spc="-10">
                <a:latin typeface="Arial"/>
                <a:cs typeface="Arial"/>
              </a:rPr>
              <a:t>uncertainty </a:t>
            </a:r>
            <a:r>
              <a:rPr dirty="0" sz="3200" spc="-5">
                <a:latin typeface="Arial"/>
                <a:cs typeface="Arial"/>
              </a:rPr>
              <a:t>as to </a:t>
            </a:r>
            <a:r>
              <a:rPr dirty="0" sz="3200" spc="-10">
                <a:latin typeface="Arial"/>
                <a:cs typeface="Arial"/>
              </a:rPr>
              <a:t>whether </a:t>
            </a:r>
            <a:r>
              <a:rPr dirty="0" sz="3200" spc="-5">
                <a:latin typeface="Arial"/>
                <a:cs typeface="Arial"/>
              </a:rPr>
              <a:t>A</a:t>
            </a:r>
            <a:r>
              <a:rPr dirty="0" sz="3200" spc="1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occurs.</a:t>
            </a:r>
            <a:endParaRPr sz="3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Arial"/>
                <a:cs typeface="Arial"/>
              </a:rPr>
              <a:t>Examples</a:t>
            </a:r>
            <a:endParaRPr sz="3200">
              <a:latin typeface="Arial"/>
              <a:cs typeface="Arial"/>
            </a:endParaRPr>
          </a:p>
          <a:p>
            <a:pPr lvl="1" marL="755650" marR="408305" indent="-285750">
              <a:lnSpc>
                <a:spcPct val="100000"/>
              </a:lnSpc>
              <a:spcBef>
                <a:spcPts val="685"/>
              </a:spcBef>
              <a:buChar char="•"/>
              <a:tabLst>
                <a:tab pos="755015" algn="l"/>
                <a:tab pos="755650" algn="l"/>
              </a:tabLst>
            </a:pPr>
            <a:r>
              <a:rPr dirty="0" sz="2800">
                <a:latin typeface="Arial"/>
                <a:cs typeface="Arial"/>
              </a:rPr>
              <a:t>A = The next patient you examine is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suffering  from inhalational anthrax</a:t>
            </a:r>
            <a:endParaRPr sz="2800">
              <a:latin typeface="Arial"/>
              <a:cs typeface="Arial"/>
            </a:endParaRPr>
          </a:p>
          <a:p>
            <a:pPr lvl="1" marL="755015" indent="-285750">
              <a:lnSpc>
                <a:spcPct val="100000"/>
              </a:lnSpc>
              <a:spcBef>
                <a:spcPts val="680"/>
              </a:spcBef>
              <a:buChar char="•"/>
              <a:tabLst>
                <a:tab pos="755015" algn="l"/>
                <a:tab pos="755650" algn="l"/>
              </a:tabLst>
            </a:pPr>
            <a:r>
              <a:rPr dirty="0" sz="2800">
                <a:latin typeface="Arial"/>
                <a:cs typeface="Arial"/>
              </a:rPr>
              <a:t>A = The next patient you examine has a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cough</a:t>
            </a:r>
            <a:endParaRPr sz="2800">
              <a:latin typeface="Arial"/>
              <a:cs typeface="Arial"/>
            </a:endParaRPr>
          </a:p>
          <a:p>
            <a:pPr lvl="1" marL="755015" indent="-285750">
              <a:lnSpc>
                <a:spcPct val="100000"/>
              </a:lnSpc>
              <a:spcBef>
                <a:spcPts val="675"/>
              </a:spcBef>
              <a:buChar char="•"/>
              <a:tabLst>
                <a:tab pos="755015" algn="l"/>
                <a:tab pos="755650" algn="l"/>
              </a:tabLst>
            </a:pPr>
            <a:r>
              <a:rPr dirty="0" sz="2800">
                <a:latin typeface="Arial"/>
                <a:cs typeface="Arial"/>
              </a:rPr>
              <a:t>A = There </a:t>
            </a:r>
            <a:r>
              <a:rPr dirty="0" sz="2800" spc="-5">
                <a:latin typeface="Arial"/>
                <a:cs typeface="Arial"/>
              </a:rPr>
              <a:t>is an active </a:t>
            </a:r>
            <a:r>
              <a:rPr dirty="0" sz="2800">
                <a:latin typeface="Arial"/>
                <a:cs typeface="Arial"/>
              </a:rPr>
              <a:t>terrorist cell </a:t>
            </a:r>
            <a:r>
              <a:rPr dirty="0" sz="2800" spc="-5">
                <a:latin typeface="Arial"/>
                <a:cs typeface="Arial"/>
              </a:rPr>
              <a:t>in </a:t>
            </a:r>
            <a:r>
              <a:rPr dirty="0" sz="2800">
                <a:latin typeface="Arial"/>
                <a:cs typeface="Arial"/>
              </a:rPr>
              <a:t>your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city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50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851" y="2471801"/>
            <a:ext cx="3669029" cy="4635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850" spc="100" i="1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dirty="0" sz="2850" spc="10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dirty="0" sz="2850" spc="100" i="1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dirty="0" sz="2850" spc="9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50">
                <a:solidFill>
                  <a:srgbClr val="000000"/>
                </a:solidFill>
                <a:latin typeface="Times New Roman"/>
                <a:cs typeface="Times New Roman"/>
              </a:rPr>
              <a:t>|</a:t>
            </a:r>
            <a:r>
              <a:rPr dirty="0" sz="2850" spc="-1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dirty="0" sz="2850" spc="14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2850" spc="-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000000"/>
                </a:solidFill>
                <a:latin typeface="Times New Roman"/>
                <a:cs typeface="Times New Roman"/>
              </a:rPr>
              <a:t>not</a:t>
            </a:r>
            <a:r>
              <a:rPr dirty="0" sz="2850" spc="-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2850" spc="-6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2850" spc="-3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dirty="0" sz="2850" spc="-46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99050" y="527050"/>
          <a:ext cx="4362450" cy="1378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7480"/>
                <a:gridCol w="224789"/>
                <a:gridCol w="405130"/>
                <a:gridCol w="1669414"/>
                <a:gridCol w="173354"/>
                <a:gridCol w="443229"/>
              </a:tblGrid>
              <a:tr h="27279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P(Flu)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1/40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P(Not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39/40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273557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863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Headache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Headache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7 /</a:t>
                      </a:r>
                      <a:r>
                        <a:rPr dirty="0" sz="12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78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</a:tr>
              <a:tr h="27279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Cough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2/3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Cough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</a:tr>
              <a:tr h="26771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Sore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3/4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Sore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3882" y="3610355"/>
            <a:ext cx="4167504" cy="0"/>
          </a:xfrm>
          <a:custGeom>
            <a:avLst/>
            <a:gdLst/>
            <a:ahLst/>
            <a:cxnLst/>
            <a:rect l="l" t="t" r="r" b="b"/>
            <a:pathLst>
              <a:path w="4167504" h="0">
                <a:moveTo>
                  <a:pt x="0" y="0"/>
                </a:moveTo>
                <a:lnTo>
                  <a:pt x="4167378" y="0"/>
                </a:lnTo>
              </a:path>
            </a:pathLst>
          </a:custGeom>
          <a:ln w="151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89450" y="2284877"/>
            <a:ext cx="5527675" cy="1784985"/>
          </a:xfrm>
          <a:prstGeom prst="rect">
            <a:avLst/>
          </a:prstGeom>
        </p:spPr>
        <p:txBody>
          <a:bodyPr wrap="square" lIns="0" tIns="2019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90"/>
              </a:spcBef>
            </a:pPr>
            <a:r>
              <a:rPr dirty="0" sz="2850" spc="100" i="1">
                <a:latin typeface="Times New Roman"/>
                <a:cs typeface="Times New Roman"/>
              </a:rPr>
              <a:t>P</a:t>
            </a:r>
            <a:r>
              <a:rPr dirty="0" sz="2850" spc="100">
                <a:latin typeface="Times New Roman"/>
                <a:cs typeface="Times New Roman"/>
              </a:rPr>
              <a:t>(</a:t>
            </a:r>
            <a:r>
              <a:rPr dirty="0" sz="2850" spc="100" i="1">
                <a:latin typeface="Times New Roman"/>
                <a:cs typeface="Times New Roman"/>
              </a:rPr>
              <a:t>F </a:t>
            </a:r>
            <a:r>
              <a:rPr dirty="0" sz="2850">
                <a:latin typeface="Times New Roman"/>
                <a:cs typeface="Times New Roman"/>
              </a:rPr>
              <a:t>|</a:t>
            </a:r>
            <a:r>
              <a:rPr dirty="0" sz="2850" spc="-150">
                <a:latin typeface="Times New Roman"/>
                <a:cs typeface="Times New Roman"/>
              </a:rPr>
              <a:t> </a:t>
            </a:r>
            <a:r>
              <a:rPr dirty="0" sz="2850" spc="10" i="1">
                <a:latin typeface="Times New Roman"/>
                <a:cs typeface="Times New Roman"/>
              </a:rPr>
              <a:t>H</a:t>
            </a:r>
            <a:r>
              <a:rPr dirty="0" sz="2850" spc="145" i="1">
                <a:latin typeface="Times New Roman"/>
                <a:cs typeface="Times New Roman"/>
              </a:rPr>
              <a:t> </a:t>
            </a:r>
            <a:r>
              <a:rPr dirty="0" sz="2850" spc="10">
                <a:latin typeface="Times New Roman"/>
                <a:cs typeface="Times New Roman"/>
              </a:rPr>
              <a:t>and</a:t>
            </a:r>
            <a:r>
              <a:rPr dirty="0" sz="2850" spc="-60">
                <a:latin typeface="Times New Roman"/>
                <a:cs typeface="Times New Roman"/>
              </a:rPr>
              <a:t> </a:t>
            </a:r>
            <a:r>
              <a:rPr dirty="0" sz="2850" spc="5">
                <a:latin typeface="Times New Roman"/>
                <a:cs typeface="Times New Roman"/>
              </a:rPr>
              <a:t>not</a:t>
            </a:r>
            <a:r>
              <a:rPr dirty="0" sz="2850" spc="-200">
                <a:latin typeface="Times New Roman"/>
                <a:cs typeface="Times New Roman"/>
              </a:rPr>
              <a:t> </a:t>
            </a:r>
            <a:r>
              <a:rPr dirty="0" sz="2850" spc="10" i="1">
                <a:latin typeface="Times New Roman"/>
                <a:cs typeface="Times New Roman"/>
              </a:rPr>
              <a:t>C</a:t>
            </a:r>
            <a:r>
              <a:rPr dirty="0" sz="2850" spc="-50" i="1">
                <a:latin typeface="Times New Roman"/>
                <a:cs typeface="Times New Roman"/>
              </a:rPr>
              <a:t> </a:t>
            </a:r>
            <a:r>
              <a:rPr dirty="0" sz="2850" spc="10">
                <a:latin typeface="Times New Roman"/>
                <a:cs typeface="Times New Roman"/>
              </a:rPr>
              <a:t>and</a:t>
            </a:r>
            <a:r>
              <a:rPr dirty="0" sz="2850" spc="-30">
                <a:latin typeface="Times New Roman"/>
                <a:cs typeface="Times New Roman"/>
              </a:rPr>
              <a:t> </a:t>
            </a:r>
            <a:r>
              <a:rPr dirty="0" sz="2850" spc="10" i="1">
                <a:latin typeface="Times New Roman"/>
                <a:cs typeface="Times New Roman"/>
              </a:rPr>
              <a:t>S</a:t>
            </a:r>
            <a:r>
              <a:rPr dirty="0" sz="2850" spc="-465" i="1">
                <a:latin typeface="Times New Roman"/>
                <a:cs typeface="Times New Roman"/>
              </a:rPr>
              <a:t> </a:t>
            </a:r>
            <a:r>
              <a:rPr dirty="0" sz="2850" spc="5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  <a:p>
            <a:pPr algn="ctr" marL="955040">
              <a:lnSpc>
                <a:spcPct val="100000"/>
              </a:lnSpc>
              <a:spcBef>
                <a:spcPts val="1495"/>
              </a:spcBef>
            </a:pPr>
            <a:r>
              <a:rPr dirty="0" baseline="-35087" sz="4275" spc="15">
                <a:latin typeface="Symbol"/>
                <a:cs typeface="Symbol"/>
              </a:rPr>
              <a:t></a:t>
            </a:r>
            <a:r>
              <a:rPr dirty="0" baseline="-35087" sz="4275" spc="15">
                <a:latin typeface="Times New Roman"/>
                <a:cs typeface="Times New Roman"/>
              </a:rPr>
              <a:t> </a:t>
            </a:r>
            <a:r>
              <a:rPr dirty="0" sz="2850" spc="100" i="1">
                <a:latin typeface="Times New Roman"/>
                <a:cs typeface="Times New Roman"/>
              </a:rPr>
              <a:t>P</a:t>
            </a:r>
            <a:r>
              <a:rPr dirty="0" sz="2850" spc="100">
                <a:latin typeface="Times New Roman"/>
                <a:cs typeface="Times New Roman"/>
              </a:rPr>
              <a:t>(</a:t>
            </a:r>
            <a:r>
              <a:rPr dirty="0" sz="2850" spc="100" i="1">
                <a:latin typeface="Times New Roman"/>
                <a:cs typeface="Times New Roman"/>
              </a:rPr>
              <a:t>H </a:t>
            </a:r>
            <a:r>
              <a:rPr dirty="0" sz="2850" spc="5">
                <a:latin typeface="Times New Roman"/>
                <a:cs typeface="Times New Roman"/>
              </a:rPr>
              <a:t>and not </a:t>
            </a:r>
            <a:r>
              <a:rPr dirty="0" sz="2850" spc="10" i="1">
                <a:latin typeface="Times New Roman"/>
                <a:cs typeface="Times New Roman"/>
              </a:rPr>
              <a:t>C </a:t>
            </a:r>
            <a:r>
              <a:rPr dirty="0" sz="2850" spc="5">
                <a:latin typeface="Times New Roman"/>
                <a:cs typeface="Times New Roman"/>
              </a:rPr>
              <a:t>and </a:t>
            </a:r>
            <a:r>
              <a:rPr dirty="0" sz="2850" spc="5" i="1">
                <a:latin typeface="Times New Roman"/>
                <a:cs typeface="Times New Roman"/>
              </a:rPr>
              <a:t>S </a:t>
            </a:r>
            <a:r>
              <a:rPr dirty="0" sz="2850" spc="5">
                <a:latin typeface="Times New Roman"/>
                <a:cs typeface="Times New Roman"/>
              </a:rPr>
              <a:t>and </a:t>
            </a:r>
            <a:r>
              <a:rPr dirty="0" sz="2850" spc="10" i="1">
                <a:latin typeface="Times New Roman"/>
                <a:cs typeface="Times New Roman"/>
              </a:rPr>
              <a:t>F</a:t>
            </a:r>
            <a:r>
              <a:rPr dirty="0" sz="2850" spc="-395" i="1">
                <a:latin typeface="Times New Roman"/>
                <a:cs typeface="Times New Roman"/>
              </a:rPr>
              <a:t> </a:t>
            </a:r>
            <a:r>
              <a:rPr dirty="0" sz="2850" spc="5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  <a:p>
            <a:pPr marL="1819910">
              <a:lnSpc>
                <a:spcPct val="100000"/>
              </a:lnSpc>
              <a:spcBef>
                <a:spcPts val="600"/>
              </a:spcBef>
            </a:pPr>
            <a:r>
              <a:rPr dirty="0" sz="2850" spc="100" i="1">
                <a:latin typeface="Times New Roman"/>
                <a:cs typeface="Times New Roman"/>
              </a:rPr>
              <a:t>P</a:t>
            </a:r>
            <a:r>
              <a:rPr dirty="0" sz="2850" spc="100">
                <a:latin typeface="Times New Roman"/>
                <a:cs typeface="Times New Roman"/>
              </a:rPr>
              <a:t>(</a:t>
            </a:r>
            <a:r>
              <a:rPr dirty="0" sz="2850" spc="100" i="1">
                <a:latin typeface="Times New Roman"/>
                <a:cs typeface="Times New Roman"/>
              </a:rPr>
              <a:t>H</a:t>
            </a:r>
            <a:r>
              <a:rPr dirty="0" sz="2850" spc="150" i="1">
                <a:latin typeface="Times New Roman"/>
                <a:cs typeface="Times New Roman"/>
              </a:rPr>
              <a:t> </a:t>
            </a:r>
            <a:r>
              <a:rPr dirty="0" sz="2850" spc="5">
                <a:latin typeface="Times New Roman"/>
                <a:cs typeface="Times New Roman"/>
              </a:rPr>
              <a:t>and</a:t>
            </a:r>
            <a:r>
              <a:rPr dirty="0" sz="2850" spc="-70">
                <a:latin typeface="Times New Roman"/>
                <a:cs typeface="Times New Roman"/>
              </a:rPr>
              <a:t> </a:t>
            </a:r>
            <a:r>
              <a:rPr dirty="0" sz="2850" spc="5">
                <a:latin typeface="Times New Roman"/>
                <a:cs typeface="Times New Roman"/>
              </a:rPr>
              <a:t>not</a:t>
            </a:r>
            <a:r>
              <a:rPr dirty="0" sz="2850" spc="-190">
                <a:latin typeface="Times New Roman"/>
                <a:cs typeface="Times New Roman"/>
              </a:rPr>
              <a:t> </a:t>
            </a:r>
            <a:r>
              <a:rPr dirty="0" sz="2850" spc="10" i="1">
                <a:latin typeface="Times New Roman"/>
                <a:cs typeface="Times New Roman"/>
              </a:rPr>
              <a:t>C</a:t>
            </a:r>
            <a:r>
              <a:rPr dirty="0" sz="2850" spc="-55" i="1">
                <a:latin typeface="Times New Roman"/>
                <a:cs typeface="Times New Roman"/>
              </a:rPr>
              <a:t> </a:t>
            </a:r>
            <a:r>
              <a:rPr dirty="0" sz="2850" spc="5">
                <a:latin typeface="Times New Roman"/>
                <a:cs typeface="Times New Roman"/>
              </a:rPr>
              <a:t>and</a:t>
            </a:r>
            <a:r>
              <a:rPr dirty="0" sz="2850" spc="-20">
                <a:latin typeface="Times New Roman"/>
                <a:cs typeface="Times New Roman"/>
              </a:rPr>
              <a:t> </a:t>
            </a:r>
            <a:r>
              <a:rPr dirty="0" sz="2850" spc="5" i="1">
                <a:latin typeface="Times New Roman"/>
                <a:cs typeface="Times New Roman"/>
              </a:rPr>
              <a:t>S</a:t>
            </a:r>
            <a:r>
              <a:rPr dirty="0" sz="2850" spc="-470" i="1">
                <a:latin typeface="Times New Roman"/>
                <a:cs typeface="Times New Roman"/>
              </a:rPr>
              <a:t> </a:t>
            </a:r>
            <a:r>
              <a:rPr dirty="0" sz="2850" spc="5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50</a:t>
            </a:fld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099050" y="527050"/>
          <a:ext cx="4362450" cy="1378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7480"/>
                <a:gridCol w="224789"/>
                <a:gridCol w="405130"/>
                <a:gridCol w="1669414"/>
                <a:gridCol w="173354"/>
                <a:gridCol w="443229"/>
              </a:tblGrid>
              <a:tr h="27279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P(Flu)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1/40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P(Not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39/40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273557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863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Headache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Headache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7 /</a:t>
                      </a:r>
                      <a:r>
                        <a:rPr dirty="0" sz="12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78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</a:tr>
              <a:tr h="27279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Cough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2/3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Cough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</a:tr>
              <a:tr h="26771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Sore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3/4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Sore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874" y="2472044"/>
            <a:ext cx="3669029" cy="46291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850" spc="100" i="1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dirty="0" sz="2850" spc="10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dirty="0" sz="2850" spc="100" i="1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dirty="0" sz="2850" spc="9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50">
                <a:solidFill>
                  <a:srgbClr val="000000"/>
                </a:solidFill>
                <a:latin typeface="Times New Roman"/>
                <a:cs typeface="Times New Roman"/>
              </a:rPr>
              <a:t>|</a:t>
            </a:r>
            <a:r>
              <a:rPr dirty="0" sz="2850" spc="-1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dirty="0" sz="2850" spc="15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2850" spc="-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000000"/>
                </a:solidFill>
                <a:latin typeface="Times New Roman"/>
                <a:cs typeface="Times New Roman"/>
              </a:rPr>
              <a:t>not</a:t>
            </a:r>
            <a:r>
              <a:rPr dirty="0" sz="2850" spc="-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2850" spc="-5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285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50" spc="5" i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dirty="0" sz="2850" spc="-46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03882" y="3610355"/>
            <a:ext cx="4167504" cy="0"/>
          </a:xfrm>
          <a:custGeom>
            <a:avLst/>
            <a:gdLst/>
            <a:ahLst/>
            <a:cxnLst/>
            <a:rect l="l" t="t" r="r" b="b"/>
            <a:pathLst>
              <a:path w="4167504" h="0">
                <a:moveTo>
                  <a:pt x="0" y="0"/>
                </a:moveTo>
                <a:lnTo>
                  <a:pt x="4167378" y="0"/>
                </a:lnTo>
              </a:path>
            </a:pathLst>
          </a:custGeom>
          <a:ln w="151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57507" y="3022864"/>
            <a:ext cx="4546600" cy="104648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695"/>
              </a:spcBef>
            </a:pPr>
            <a:r>
              <a:rPr dirty="0" baseline="-35087" sz="4275" spc="15">
                <a:latin typeface="Symbol"/>
                <a:cs typeface="Symbol"/>
              </a:rPr>
              <a:t></a:t>
            </a:r>
            <a:r>
              <a:rPr dirty="0" baseline="-35087" sz="4275" spc="15">
                <a:latin typeface="Times New Roman"/>
                <a:cs typeface="Times New Roman"/>
              </a:rPr>
              <a:t> </a:t>
            </a:r>
            <a:r>
              <a:rPr dirty="0" sz="2850" spc="100" i="1">
                <a:latin typeface="Times New Roman"/>
                <a:cs typeface="Times New Roman"/>
              </a:rPr>
              <a:t>P</a:t>
            </a:r>
            <a:r>
              <a:rPr dirty="0" sz="2850" spc="100">
                <a:latin typeface="Times New Roman"/>
                <a:cs typeface="Times New Roman"/>
              </a:rPr>
              <a:t>(</a:t>
            </a:r>
            <a:r>
              <a:rPr dirty="0" sz="2850" spc="100" i="1">
                <a:latin typeface="Times New Roman"/>
                <a:cs typeface="Times New Roman"/>
              </a:rPr>
              <a:t>H </a:t>
            </a:r>
            <a:r>
              <a:rPr dirty="0" sz="2850" spc="5">
                <a:latin typeface="Times New Roman"/>
                <a:cs typeface="Times New Roman"/>
              </a:rPr>
              <a:t>and not </a:t>
            </a:r>
            <a:r>
              <a:rPr dirty="0" sz="2850" spc="10" i="1">
                <a:latin typeface="Times New Roman"/>
                <a:cs typeface="Times New Roman"/>
              </a:rPr>
              <a:t>C </a:t>
            </a:r>
            <a:r>
              <a:rPr dirty="0" sz="2850" spc="5">
                <a:latin typeface="Times New Roman"/>
                <a:cs typeface="Times New Roman"/>
              </a:rPr>
              <a:t>and </a:t>
            </a:r>
            <a:r>
              <a:rPr dirty="0" sz="2850" spc="5" i="1">
                <a:latin typeface="Times New Roman"/>
                <a:cs typeface="Times New Roman"/>
              </a:rPr>
              <a:t>S </a:t>
            </a:r>
            <a:r>
              <a:rPr dirty="0" sz="2850" spc="5">
                <a:latin typeface="Times New Roman"/>
                <a:cs typeface="Times New Roman"/>
              </a:rPr>
              <a:t>and </a:t>
            </a:r>
            <a:r>
              <a:rPr dirty="0" sz="2850" spc="10" i="1">
                <a:latin typeface="Times New Roman"/>
                <a:cs typeface="Times New Roman"/>
              </a:rPr>
              <a:t>F</a:t>
            </a:r>
            <a:r>
              <a:rPr dirty="0" sz="2850" spc="-395" i="1">
                <a:latin typeface="Times New Roman"/>
                <a:cs typeface="Times New Roman"/>
              </a:rPr>
              <a:t> </a:t>
            </a:r>
            <a:r>
              <a:rPr dirty="0" sz="2850" spc="5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  <a:p>
            <a:pPr algn="ctr" marL="330200">
              <a:lnSpc>
                <a:spcPct val="100000"/>
              </a:lnSpc>
              <a:spcBef>
                <a:spcPts val="600"/>
              </a:spcBef>
            </a:pPr>
            <a:r>
              <a:rPr dirty="0" sz="2850" spc="100" i="1">
                <a:latin typeface="Times New Roman"/>
                <a:cs typeface="Times New Roman"/>
              </a:rPr>
              <a:t>P</a:t>
            </a:r>
            <a:r>
              <a:rPr dirty="0" sz="2850" spc="100">
                <a:latin typeface="Times New Roman"/>
                <a:cs typeface="Times New Roman"/>
              </a:rPr>
              <a:t>(</a:t>
            </a:r>
            <a:r>
              <a:rPr dirty="0" sz="2850" spc="100" i="1">
                <a:latin typeface="Times New Roman"/>
                <a:cs typeface="Times New Roman"/>
              </a:rPr>
              <a:t>H</a:t>
            </a:r>
            <a:r>
              <a:rPr dirty="0" sz="2850" spc="145" i="1">
                <a:latin typeface="Times New Roman"/>
                <a:cs typeface="Times New Roman"/>
              </a:rPr>
              <a:t> </a:t>
            </a:r>
            <a:r>
              <a:rPr dirty="0" sz="2850" spc="5">
                <a:latin typeface="Times New Roman"/>
                <a:cs typeface="Times New Roman"/>
              </a:rPr>
              <a:t>and</a:t>
            </a:r>
            <a:r>
              <a:rPr dirty="0" sz="2850" spc="-65">
                <a:latin typeface="Times New Roman"/>
                <a:cs typeface="Times New Roman"/>
              </a:rPr>
              <a:t> </a:t>
            </a:r>
            <a:r>
              <a:rPr dirty="0" sz="2850" spc="5">
                <a:latin typeface="Times New Roman"/>
                <a:cs typeface="Times New Roman"/>
              </a:rPr>
              <a:t>not</a:t>
            </a:r>
            <a:r>
              <a:rPr dirty="0" sz="2850" spc="-190">
                <a:latin typeface="Times New Roman"/>
                <a:cs typeface="Times New Roman"/>
              </a:rPr>
              <a:t> </a:t>
            </a:r>
            <a:r>
              <a:rPr dirty="0" sz="2850" spc="10" i="1">
                <a:latin typeface="Times New Roman"/>
                <a:cs typeface="Times New Roman"/>
              </a:rPr>
              <a:t>C</a:t>
            </a:r>
            <a:r>
              <a:rPr dirty="0" sz="2850" spc="-55" i="1">
                <a:latin typeface="Times New Roman"/>
                <a:cs typeface="Times New Roman"/>
              </a:rPr>
              <a:t> </a:t>
            </a:r>
            <a:r>
              <a:rPr dirty="0" sz="2850" spc="5">
                <a:latin typeface="Times New Roman"/>
                <a:cs typeface="Times New Roman"/>
              </a:rPr>
              <a:t>and</a:t>
            </a:r>
            <a:r>
              <a:rPr dirty="0" sz="2850" spc="-20">
                <a:latin typeface="Times New Roman"/>
                <a:cs typeface="Times New Roman"/>
              </a:rPr>
              <a:t> </a:t>
            </a:r>
            <a:r>
              <a:rPr dirty="0" sz="2850" spc="5" i="1">
                <a:latin typeface="Times New Roman"/>
                <a:cs typeface="Times New Roman"/>
              </a:rPr>
              <a:t>S</a:t>
            </a:r>
            <a:r>
              <a:rPr dirty="0" sz="2850" spc="-470" i="1">
                <a:latin typeface="Times New Roman"/>
                <a:cs typeface="Times New Roman"/>
              </a:rPr>
              <a:t> </a:t>
            </a:r>
            <a:r>
              <a:rPr dirty="0" sz="2850" spc="5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8669" y="4877561"/>
            <a:ext cx="8661400" cy="0"/>
          </a:xfrm>
          <a:custGeom>
            <a:avLst/>
            <a:gdLst/>
            <a:ahLst/>
            <a:cxnLst/>
            <a:rect l="l" t="t" r="r" b="b"/>
            <a:pathLst>
              <a:path w="8661400" h="0">
                <a:moveTo>
                  <a:pt x="0" y="0"/>
                </a:moveTo>
                <a:lnTo>
                  <a:pt x="8660892" y="0"/>
                </a:lnTo>
              </a:path>
            </a:pathLst>
          </a:custGeom>
          <a:ln w="14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174143" y="4392500"/>
            <a:ext cx="3906520" cy="438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00" spc="85" i="1">
                <a:latin typeface="Times New Roman"/>
                <a:cs typeface="Times New Roman"/>
              </a:rPr>
              <a:t>P</a:t>
            </a:r>
            <a:r>
              <a:rPr dirty="0" sz="2700" spc="85">
                <a:latin typeface="Times New Roman"/>
                <a:cs typeface="Times New Roman"/>
              </a:rPr>
              <a:t>(</a:t>
            </a:r>
            <a:r>
              <a:rPr dirty="0" sz="2700" spc="85" i="1">
                <a:latin typeface="Times New Roman"/>
                <a:cs typeface="Times New Roman"/>
              </a:rPr>
              <a:t>H</a:t>
            </a:r>
            <a:r>
              <a:rPr dirty="0" sz="2700" spc="130" i="1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and</a:t>
            </a:r>
            <a:r>
              <a:rPr dirty="0" sz="2700" spc="-6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not</a:t>
            </a:r>
            <a:r>
              <a:rPr dirty="0" sz="2700" spc="-180">
                <a:latin typeface="Times New Roman"/>
                <a:cs typeface="Times New Roman"/>
              </a:rPr>
              <a:t> </a:t>
            </a:r>
            <a:r>
              <a:rPr dirty="0" sz="2700" i="1">
                <a:latin typeface="Times New Roman"/>
                <a:cs typeface="Times New Roman"/>
              </a:rPr>
              <a:t>C</a:t>
            </a:r>
            <a:r>
              <a:rPr dirty="0" sz="2700" spc="-50" i="1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and</a:t>
            </a:r>
            <a:r>
              <a:rPr dirty="0" sz="2700" spc="-30">
                <a:latin typeface="Times New Roman"/>
                <a:cs typeface="Times New Roman"/>
              </a:rPr>
              <a:t> </a:t>
            </a:r>
            <a:r>
              <a:rPr dirty="0" sz="2700" i="1">
                <a:latin typeface="Times New Roman"/>
                <a:cs typeface="Times New Roman"/>
              </a:rPr>
              <a:t>S</a:t>
            </a:r>
            <a:r>
              <a:rPr dirty="0" sz="2700" spc="-10" i="1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and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 i="1">
                <a:latin typeface="Times New Roman"/>
                <a:cs typeface="Times New Roman"/>
              </a:rPr>
              <a:t>F</a:t>
            </a:r>
            <a:r>
              <a:rPr dirty="0" sz="2700" spc="-370" i="1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50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809620" y="4874076"/>
            <a:ext cx="8636000" cy="438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00" spc="85" i="1">
                <a:latin typeface="Times New Roman"/>
                <a:cs typeface="Times New Roman"/>
              </a:rPr>
              <a:t>P</a:t>
            </a:r>
            <a:r>
              <a:rPr dirty="0" sz="2700" spc="85">
                <a:latin typeface="Times New Roman"/>
                <a:cs typeface="Times New Roman"/>
              </a:rPr>
              <a:t>(</a:t>
            </a:r>
            <a:r>
              <a:rPr dirty="0" sz="2700" spc="85" i="1">
                <a:latin typeface="Times New Roman"/>
                <a:cs typeface="Times New Roman"/>
              </a:rPr>
              <a:t>H</a:t>
            </a:r>
            <a:r>
              <a:rPr dirty="0" sz="2700" spc="140" i="1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and</a:t>
            </a:r>
            <a:r>
              <a:rPr dirty="0" sz="2700" spc="-5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not</a:t>
            </a:r>
            <a:r>
              <a:rPr dirty="0" sz="2700" spc="-180">
                <a:latin typeface="Times New Roman"/>
                <a:cs typeface="Times New Roman"/>
              </a:rPr>
              <a:t> </a:t>
            </a:r>
            <a:r>
              <a:rPr dirty="0" sz="2700" i="1">
                <a:latin typeface="Times New Roman"/>
                <a:cs typeface="Times New Roman"/>
              </a:rPr>
              <a:t>C</a:t>
            </a:r>
            <a:r>
              <a:rPr dirty="0" sz="2700" spc="-45" i="1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and</a:t>
            </a:r>
            <a:r>
              <a:rPr dirty="0" sz="2700" spc="-20">
                <a:latin typeface="Times New Roman"/>
                <a:cs typeface="Times New Roman"/>
              </a:rPr>
              <a:t> </a:t>
            </a:r>
            <a:r>
              <a:rPr dirty="0" sz="2700" i="1">
                <a:latin typeface="Times New Roman"/>
                <a:cs typeface="Times New Roman"/>
              </a:rPr>
              <a:t>S</a:t>
            </a:r>
            <a:r>
              <a:rPr dirty="0" sz="2700" spc="-5" i="1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and</a:t>
            </a:r>
            <a:r>
              <a:rPr dirty="0" sz="2700" spc="15">
                <a:latin typeface="Times New Roman"/>
                <a:cs typeface="Times New Roman"/>
              </a:rPr>
              <a:t> </a:t>
            </a:r>
            <a:r>
              <a:rPr dirty="0" sz="2700" i="1">
                <a:latin typeface="Times New Roman"/>
                <a:cs typeface="Times New Roman"/>
              </a:rPr>
              <a:t>F</a:t>
            </a:r>
            <a:r>
              <a:rPr dirty="0" sz="2700" spc="-370" i="1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)</a:t>
            </a:r>
            <a:r>
              <a:rPr dirty="0" sz="2700" spc="-165">
                <a:latin typeface="Times New Roman"/>
                <a:cs typeface="Times New Roman"/>
              </a:rPr>
              <a:t> </a:t>
            </a:r>
            <a:r>
              <a:rPr dirty="0" sz="2700">
                <a:latin typeface="Symbol"/>
                <a:cs typeface="Symbol"/>
              </a:rPr>
              <a:t></a:t>
            </a:r>
            <a:r>
              <a:rPr dirty="0" sz="2700" spc="-40">
                <a:latin typeface="Times New Roman"/>
                <a:cs typeface="Times New Roman"/>
              </a:rPr>
              <a:t> </a:t>
            </a:r>
            <a:r>
              <a:rPr dirty="0" sz="2700" spc="85" i="1">
                <a:latin typeface="Times New Roman"/>
                <a:cs typeface="Times New Roman"/>
              </a:rPr>
              <a:t>P</a:t>
            </a:r>
            <a:r>
              <a:rPr dirty="0" sz="2700" spc="85">
                <a:latin typeface="Times New Roman"/>
                <a:cs typeface="Times New Roman"/>
              </a:rPr>
              <a:t>(</a:t>
            </a:r>
            <a:r>
              <a:rPr dirty="0" sz="2700" spc="85" i="1">
                <a:latin typeface="Times New Roman"/>
                <a:cs typeface="Times New Roman"/>
              </a:rPr>
              <a:t>H</a:t>
            </a:r>
            <a:r>
              <a:rPr dirty="0" sz="2700" spc="140" i="1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and</a:t>
            </a:r>
            <a:r>
              <a:rPr dirty="0" sz="2700" spc="-5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not</a:t>
            </a:r>
            <a:r>
              <a:rPr dirty="0" sz="2700" spc="-180">
                <a:latin typeface="Times New Roman"/>
                <a:cs typeface="Times New Roman"/>
              </a:rPr>
              <a:t> </a:t>
            </a:r>
            <a:r>
              <a:rPr dirty="0" sz="2700" i="1">
                <a:latin typeface="Times New Roman"/>
                <a:cs typeface="Times New Roman"/>
              </a:rPr>
              <a:t>C</a:t>
            </a:r>
            <a:r>
              <a:rPr dirty="0" sz="2700" spc="-40" i="1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and</a:t>
            </a:r>
            <a:r>
              <a:rPr dirty="0" sz="2700" spc="-25">
                <a:latin typeface="Times New Roman"/>
                <a:cs typeface="Times New Roman"/>
              </a:rPr>
              <a:t> </a:t>
            </a:r>
            <a:r>
              <a:rPr dirty="0" sz="2700" i="1">
                <a:latin typeface="Times New Roman"/>
                <a:cs typeface="Times New Roman"/>
              </a:rPr>
              <a:t>S</a:t>
            </a:r>
            <a:r>
              <a:rPr dirty="0" sz="2700" spc="-5" i="1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and</a:t>
            </a:r>
            <a:r>
              <a:rPr dirty="0" sz="2700" spc="-6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not </a:t>
            </a:r>
            <a:r>
              <a:rPr dirty="0" sz="2700" i="1">
                <a:latin typeface="Times New Roman"/>
                <a:cs typeface="Times New Roman"/>
              </a:rPr>
              <a:t>F</a:t>
            </a:r>
            <a:r>
              <a:rPr dirty="0" sz="2700" spc="-370" i="1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7227" y="4607381"/>
            <a:ext cx="213995" cy="438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00">
                <a:latin typeface="Symbol"/>
                <a:cs typeface="Symbol"/>
              </a:rPr>
              <a:t></a:t>
            </a:r>
            <a:endParaRPr sz="2700">
              <a:latin typeface="Symbol"/>
              <a:cs typeface="Symbo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099050" y="527050"/>
          <a:ext cx="4362450" cy="1378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7480"/>
                <a:gridCol w="224789"/>
                <a:gridCol w="405130"/>
                <a:gridCol w="1669414"/>
                <a:gridCol w="173354"/>
                <a:gridCol w="443229"/>
              </a:tblGrid>
              <a:tr h="27279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P(Flu)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1/40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P(Not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39/40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273557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863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Headache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Headache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7 /</a:t>
                      </a:r>
                      <a:r>
                        <a:rPr dirty="0" sz="12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78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</a:tr>
              <a:tr h="27279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Cough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2/3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Cough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</a:tr>
              <a:tr h="26771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Sore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3/4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Sore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905" y="4953000"/>
            <a:ext cx="4038600" cy="457200"/>
          </a:xfrm>
          <a:custGeom>
            <a:avLst/>
            <a:gdLst/>
            <a:ahLst/>
            <a:cxnLst/>
            <a:rect l="l" t="t" r="r" b="b"/>
            <a:pathLst>
              <a:path w="4038600" h="457200">
                <a:moveTo>
                  <a:pt x="0" y="0"/>
                </a:moveTo>
                <a:lnTo>
                  <a:pt x="0" y="457200"/>
                </a:lnTo>
                <a:lnTo>
                  <a:pt x="4038599" y="457200"/>
                </a:lnTo>
                <a:lnTo>
                  <a:pt x="4038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24200" y="4372355"/>
            <a:ext cx="4038600" cy="457200"/>
          </a:xfrm>
          <a:custGeom>
            <a:avLst/>
            <a:gdLst/>
            <a:ahLst/>
            <a:cxnLst/>
            <a:rect l="l" t="t" r="r" b="b"/>
            <a:pathLst>
              <a:path w="4038600" h="457200">
                <a:moveTo>
                  <a:pt x="0" y="0"/>
                </a:moveTo>
                <a:lnTo>
                  <a:pt x="0" y="457200"/>
                </a:lnTo>
                <a:lnTo>
                  <a:pt x="4038600" y="457200"/>
                </a:lnTo>
                <a:lnTo>
                  <a:pt x="4038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4874" y="2472044"/>
            <a:ext cx="3669029" cy="46291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850" spc="100" i="1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dirty="0" sz="2850" spc="10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dirty="0" sz="2850" spc="100" i="1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dirty="0" sz="2850" spc="9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50">
                <a:solidFill>
                  <a:srgbClr val="000000"/>
                </a:solidFill>
                <a:latin typeface="Times New Roman"/>
                <a:cs typeface="Times New Roman"/>
              </a:rPr>
              <a:t>|</a:t>
            </a:r>
            <a:r>
              <a:rPr dirty="0" sz="2850" spc="-1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dirty="0" sz="2850" spc="15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2850" spc="-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000000"/>
                </a:solidFill>
                <a:latin typeface="Times New Roman"/>
                <a:cs typeface="Times New Roman"/>
              </a:rPr>
              <a:t>not</a:t>
            </a:r>
            <a:r>
              <a:rPr dirty="0" sz="2850" spc="-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2850" spc="-5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285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50" spc="5" i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dirty="0" sz="2850" spc="-46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03882" y="3610355"/>
            <a:ext cx="4167504" cy="0"/>
          </a:xfrm>
          <a:custGeom>
            <a:avLst/>
            <a:gdLst/>
            <a:ahLst/>
            <a:cxnLst/>
            <a:rect l="l" t="t" r="r" b="b"/>
            <a:pathLst>
              <a:path w="4167504" h="0">
                <a:moveTo>
                  <a:pt x="0" y="0"/>
                </a:moveTo>
                <a:lnTo>
                  <a:pt x="4167378" y="0"/>
                </a:lnTo>
              </a:path>
            </a:pathLst>
          </a:custGeom>
          <a:ln w="151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57507" y="3022864"/>
            <a:ext cx="4546600" cy="104648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695"/>
              </a:spcBef>
            </a:pPr>
            <a:r>
              <a:rPr dirty="0" baseline="-35087" sz="4275" spc="15">
                <a:latin typeface="Symbol"/>
                <a:cs typeface="Symbol"/>
              </a:rPr>
              <a:t></a:t>
            </a:r>
            <a:r>
              <a:rPr dirty="0" baseline="-35087" sz="4275" spc="15">
                <a:latin typeface="Times New Roman"/>
                <a:cs typeface="Times New Roman"/>
              </a:rPr>
              <a:t> </a:t>
            </a:r>
            <a:r>
              <a:rPr dirty="0" sz="2850" spc="100" i="1">
                <a:latin typeface="Times New Roman"/>
                <a:cs typeface="Times New Roman"/>
              </a:rPr>
              <a:t>P</a:t>
            </a:r>
            <a:r>
              <a:rPr dirty="0" sz="2850" spc="100">
                <a:latin typeface="Times New Roman"/>
                <a:cs typeface="Times New Roman"/>
              </a:rPr>
              <a:t>(</a:t>
            </a:r>
            <a:r>
              <a:rPr dirty="0" sz="2850" spc="100" i="1">
                <a:latin typeface="Times New Roman"/>
                <a:cs typeface="Times New Roman"/>
              </a:rPr>
              <a:t>H </a:t>
            </a:r>
            <a:r>
              <a:rPr dirty="0" sz="2850" spc="5">
                <a:latin typeface="Times New Roman"/>
                <a:cs typeface="Times New Roman"/>
              </a:rPr>
              <a:t>and not </a:t>
            </a:r>
            <a:r>
              <a:rPr dirty="0" sz="2850" spc="10" i="1">
                <a:latin typeface="Times New Roman"/>
                <a:cs typeface="Times New Roman"/>
              </a:rPr>
              <a:t>C </a:t>
            </a:r>
            <a:r>
              <a:rPr dirty="0" sz="2850" spc="5">
                <a:latin typeface="Times New Roman"/>
                <a:cs typeface="Times New Roman"/>
              </a:rPr>
              <a:t>and </a:t>
            </a:r>
            <a:r>
              <a:rPr dirty="0" sz="2850" spc="5" i="1">
                <a:latin typeface="Times New Roman"/>
                <a:cs typeface="Times New Roman"/>
              </a:rPr>
              <a:t>S </a:t>
            </a:r>
            <a:r>
              <a:rPr dirty="0" sz="2850" spc="5">
                <a:latin typeface="Times New Roman"/>
                <a:cs typeface="Times New Roman"/>
              </a:rPr>
              <a:t>and </a:t>
            </a:r>
            <a:r>
              <a:rPr dirty="0" sz="2850" spc="10" i="1">
                <a:latin typeface="Times New Roman"/>
                <a:cs typeface="Times New Roman"/>
              </a:rPr>
              <a:t>F</a:t>
            </a:r>
            <a:r>
              <a:rPr dirty="0" sz="2850" spc="-395" i="1">
                <a:latin typeface="Times New Roman"/>
                <a:cs typeface="Times New Roman"/>
              </a:rPr>
              <a:t> </a:t>
            </a:r>
            <a:r>
              <a:rPr dirty="0" sz="2850" spc="5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  <a:p>
            <a:pPr algn="ctr" marL="330200">
              <a:lnSpc>
                <a:spcPct val="100000"/>
              </a:lnSpc>
              <a:spcBef>
                <a:spcPts val="600"/>
              </a:spcBef>
            </a:pPr>
            <a:r>
              <a:rPr dirty="0" sz="2850" spc="100" i="1">
                <a:latin typeface="Times New Roman"/>
                <a:cs typeface="Times New Roman"/>
              </a:rPr>
              <a:t>P</a:t>
            </a:r>
            <a:r>
              <a:rPr dirty="0" sz="2850" spc="100">
                <a:latin typeface="Times New Roman"/>
                <a:cs typeface="Times New Roman"/>
              </a:rPr>
              <a:t>(</a:t>
            </a:r>
            <a:r>
              <a:rPr dirty="0" sz="2850" spc="100" i="1">
                <a:latin typeface="Times New Roman"/>
                <a:cs typeface="Times New Roman"/>
              </a:rPr>
              <a:t>H</a:t>
            </a:r>
            <a:r>
              <a:rPr dirty="0" sz="2850" spc="145" i="1">
                <a:latin typeface="Times New Roman"/>
                <a:cs typeface="Times New Roman"/>
              </a:rPr>
              <a:t> </a:t>
            </a:r>
            <a:r>
              <a:rPr dirty="0" sz="2850" spc="5">
                <a:latin typeface="Times New Roman"/>
                <a:cs typeface="Times New Roman"/>
              </a:rPr>
              <a:t>and</a:t>
            </a:r>
            <a:r>
              <a:rPr dirty="0" sz="2850" spc="-65">
                <a:latin typeface="Times New Roman"/>
                <a:cs typeface="Times New Roman"/>
              </a:rPr>
              <a:t> </a:t>
            </a:r>
            <a:r>
              <a:rPr dirty="0" sz="2850" spc="5">
                <a:latin typeface="Times New Roman"/>
                <a:cs typeface="Times New Roman"/>
              </a:rPr>
              <a:t>not</a:t>
            </a:r>
            <a:r>
              <a:rPr dirty="0" sz="2850" spc="-190">
                <a:latin typeface="Times New Roman"/>
                <a:cs typeface="Times New Roman"/>
              </a:rPr>
              <a:t> </a:t>
            </a:r>
            <a:r>
              <a:rPr dirty="0" sz="2850" spc="10" i="1">
                <a:latin typeface="Times New Roman"/>
                <a:cs typeface="Times New Roman"/>
              </a:rPr>
              <a:t>C</a:t>
            </a:r>
            <a:r>
              <a:rPr dirty="0" sz="2850" spc="-55" i="1">
                <a:latin typeface="Times New Roman"/>
                <a:cs typeface="Times New Roman"/>
              </a:rPr>
              <a:t> </a:t>
            </a:r>
            <a:r>
              <a:rPr dirty="0" sz="2850" spc="5">
                <a:latin typeface="Times New Roman"/>
                <a:cs typeface="Times New Roman"/>
              </a:rPr>
              <a:t>and</a:t>
            </a:r>
            <a:r>
              <a:rPr dirty="0" sz="2850" spc="-20">
                <a:latin typeface="Times New Roman"/>
                <a:cs typeface="Times New Roman"/>
              </a:rPr>
              <a:t> </a:t>
            </a:r>
            <a:r>
              <a:rPr dirty="0" sz="2850" spc="5" i="1">
                <a:latin typeface="Times New Roman"/>
                <a:cs typeface="Times New Roman"/>
              </a:rPr>
              <a:t>S</a:t>
            </a:r>
            <a:r>
              <a:rPr dirty="0" sz="2850" spc="-470" i="1">
                <a:latin typeface="Times New Roman"/>
                <a:cs typeface="Times New Roman"/>
              </a:rPr>
              <a:t> </a:t>
            </a:r>
            <a:r>
              <a:rPr dirty="0" sz="2850" spc="5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8669" y="4877561"/>
            <a:ext cx="8661400" cy="0"/>
          </a:xfrm>
          <a:custGeom>
            <a:avLst/>
            <a:gdLst/>
            <a:ahLst/>
            <a:cxnLst/>
            <a:rect l="l" t="t" r="r" b="b"/>
            <a:pathLst>
              <a:path w="8661400" h="0">
                <a:moveTo>
                  <a:pt x="0" y="0"/>
                </a:moveTo>
                <a:lnTo>
                  <a:pt x="8660892" y="0"/>
                </a:lnTo>
              </a:path>
            </a:pathLst>
          </a:custGeom>
          <a:ln w="14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174143" y="4392500"/>
            <a:ext cx="3906520" cy="438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00" spc="85" i="1">
                <a:latin typeface="Times New Roman"/>
                <a:cs typeface="Times New Roman"/>
              </a:rPr>
              <a:t>P</a:t>
            </a:r>
            <a:r>
              <a:rPr dirty="0" sz="2700" spc="85">
                <a:latin typeface="Times New Roman"/>
                <a:cs typeface="Times New Roman"/>
              </a:rPr>
              <a:t>(</a:t>
            </a:r>
            <a:r>
              <a:rPr dirty="0" sz="2700" spc="85" i="1">
                <a:latin typeface="Times New Roman"/>
                <a:cs typeface="Times New Roman"/>
              </a:rPr>
              <a:t>H</a:t>
            </a:r>
            <a:r>
              <a:rPr dirty="0" sz="2700" spc="130" i="1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and</a:t>
            </a:r>
            <a:r>
              <a:rPr dirty="0" sz="2700" spc="-6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not</a:t>
            </a:r>
            <a:r>
              <a:rPr dirty="0" sz="2700" spc="-180">
                <a:latin typeface="Times New Roman"/>
                <a:cs typeface="Times New Roman"/>
              </a:rPr>
              <a:t> </a:t>
            </a:r>
            <a:r>
              <a:rPr dirty="0" sz="2700" i="1">
                <a:latin typeface="Times New Roman"/>
                <a:cs typeface="Times New Roman"/>
              </a:rPr>
              <a:t>C</a:t>
            </a:r>
            <a:r>
              <a:rPr dirty="0" sz="2700" spc="-50" i="1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and</a:t>
            </a:r>
            <a:r>
              <a:rPr dirty="0" sz="2700" spc="-30">
                <a:latin typeface="Times New Roman"/>
                <a:cs typeface="Times New Roman"/>
              </a:rPr>
              <a:t> </a:t>
            </a:r>
            <a:r>
              <a:rPr dirty="0" sz="2700" i="1">
                <a:latin typeface="Times New Roman"/>
                <a:cs typeface="Times New Roman"/>
              </a:rPr>
              <a:t>S</a:t>
            </a:r>
            <a:r>
              <a:rPr dirty="0" sz="2700" spc="-10" i="1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and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 i="1">
                <a:latin typeface="Times New Roman"/>
                <a:cs typeface="Times New Roman"/>
              </a:rPr>
              <a:t>F</a:t>
            </a:r>
            <a:r>
              <a:rPr dirty="0" sz="2700" spc="-370" i="1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50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809620" y="4874076"/>
            <a:ext cx="8636000" cy="438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00" spc="85" i="1">
                <a:latin typeface="Times New Roman"/>
                <a:cs typeface="Times New Roman"/>
              </a:rPr>
              <a:t>P</a:t>
            </a:r>
            <a:r>
              <a:rPr dirty="0" sz="2700" spc="85">
                <a:latin typeface="Times New Roman"/>
                <a:cs typeface="Times New Roman"/>
              </a:rPr>
              <a:t>(</a:t>
            </a:r>
            <a:r>
              <a:rPr dirty="0" sz="2700" spc="85" i="1">
                <a:latin typeface="Times New Roman"/>
                <a:cs typeface="Times New Roman"/>
              </a:rPr>
              <a:t>H</a:t>
            </a:r>
            <a:r>
              <a:rPr dirty="0" sz="2700" spc="140" i="1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and</a:t>
            </a:r>
            <a:r>
              <a:rPr dirty="0" sz="2700" spc="-5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not</a:t>
            </a:r>
            <a:r>
              <a:rPr dirty="0" sz="2700" spc="-180">
                <a:latin typeface="Times New Roman"/>
                <a:cs typeface="Times New Roman"/>
              </a:rPr>
              <a:t> </a:t>
            </a:r>
            <a:r>
              <a:rPr dirty="0" sz="2700" i="1">
                <a:latin typeface="Times New Roman"/>
                <a:cs typeface="Times New Roman"/>
              </a:rPr>
              <a:t>C</a:t>
            </a:r>
            <a:r>
              <a:rPr dirty="0" sz="2700" spc="-45" i="1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and</a:t>
            </a:r>
            <a:r>
              <a:rPr dirty="0" sz="2700" spc="-20">
                <a:latin typeface="Times New Roman"/>
                <a:cs typeface="Times New Roman"/>
              </a:rPr>
              <a:t> </a:t>
            </a:r>
            <a:r>
              <a:rPr dirty="0" sz="2700" i="1">
                <a:latin typeface="Times New Roman"/>
                <a:cs typeface="Times New Roman"/>
              </a:rPr>
              <a:t>S</a:t>
            </a:r>
            <a:r>
              <a:rPr dirty="0" sz="2700" spc="-5" i="1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and</a:t>
            </a:r>
            <a:r>
              <a:rPr dirty="0" sz="2700" spc="15">
                <a:latin typeface="Times New Roman"/>
                <a:cs typeface="Times New Roman"/>
              </a:rPr>
              <a:t> </a:t>
            </a:r>
            <a:r>
              <a:rPr dirty="0" sz="2700" i="1">
                <a:latin typeface="Times New Roman"/>
                <a:cs typeface="Times New Roman"/>
              </a:rPr>
              <a:t>F</a:t>
            </a:r>
            <a:r>
              <a:rPr dirty="0" sz="2700" spc="-370" i="1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)</a:t>
            </a:r>
            <a:r>
              <a:rPr dirty="0" sz="2700" spc="-165">
                <a:latin typeface="Times New Roman"/>
                <a:cs typeface="Times New Roman"/>
              </a:rPr>
              <a:t> </a:t>
            </a:r>
            <a:r>
              <a:rPr dirty="0" sz="2700">
                <a:latin typeface="Symbol"/>
                <a:cs typeface="Symbol"/>
              </a:rPr>
              <a:t></a:t>
            </a:r>
            <a:r>
              <a:rPr dirty="0" sz="2700" spc="-40">
                <a:latin typeface="Times New Roman"/>
                <a:cs typeface="Times New Roman"/>
              </a:rPr>
              <a:t> </a:t>
            </a:r>
            <a:r>
              <a:rPr dirty="0" sz="2700" spc="85" i="1">
                <a:latin typeface="Times New Roman"/>
                <a:cs typeface="Times New Roman"/>
              </a:rPr>
              <a:t>P</a:t>
            </a:r>
            <a:r>
              <a:rPr dirty="0" sz="2700" spc="85">
                <a:latin typeface="Times New Roman"/>
                <a:cs typeface="Times New Roman"/>
              </a:rPr>
              <a:t>(</a:t>
            </a:r>
            <a:r>
              <a:rPr dirty="0" sz="2700" spc="85" i="1">
                <a:latin typeface="Times New Roman"/>
                <a:cs typeface="Times New Roman"/>
              </a:rPr>
              <a:t>H</a:t>
            </a:r>
            <a:r>
              <a:rPr dirty="0" sz="2700" spc="140" i="1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and</a:t>
            </a:r>
            <a:r>
              <a:rPr dirty="0" sz="2700" spc="-5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not</a:t>
            </a:r>
            <a:r>
              <a:rPr dirty="0" sz="2700" spc="-180">
                <a:latin typeface="Times New Roman"/>
                <a:cs typeface="Times New Roman"/>
              </a:rPr>
              <a:t> </a:t>
            </a:r>
            <a:r>
              <a:rPr dirty="0" sz="2700" i="1">
                <a:latin typeface="Times New Roman"/>
                <a:cs typeface="Times New Roman"/>
              </a:rPr>
              <a:t>C</a:t>
            </a:r>
            <a:r>
              <a:rPr dirty="0" sz="2700" spc="-40" i="1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and</a:t>
            </a:r>
            <a:r>
              <a:rPr dirty="0" sz="2700" spc="-25">
                <a:latin typeface="Times New Roman"/>
                <a:cs typeface="Times New Roman"/>
              </a:rPr>
              <a:t> </a:t>
            </a:r>
            <a:r>
              <a:rPr dirty="0" sz="2700" i="1">
                <a:latin typeface="Times New Roman"/>
                <a:cs typeface="Times New Roman"/>
              </a:rPr>
              <a:t>S</a:t>
            </a:r>
            <a:r>
              <a:rPr dirty="0" sz="2700" spc="-5" i="1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and</a:t>
            </a:r>
            <a:r>
              <a:rPr dirty="0" sz="2700" spc="-6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not </a:t>
            </a:r>
            <a:r>
              <a:rPr dirty="0" sz="2700" i="1">
                <a:latin typeface="Times New Roman"/>
                <a:cs typeface="Times New Roman"/>
              </a:rPr>
              <a:t>F</a:t>
            </a:r>
            <a:r>
              <a:rPr dirty="0" sz="2700" spc="-370" i="1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7227" y="4607381"/>
            <a:ext cx="213995" cy="438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00">
                <a:latin typeface="Symbol"/>
                <a:cs typeface="Symbol"/>
              </a:rPr>
              <a:t>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05738" y="5891276"/>
            <a:ext cx="673036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Arial"/>
                <a:cs typeface="Arial"/>
              </a:rPr>
              <a:t>How do </a:t>
            </a:r>
            <a:r>
              <a:rPr dirty="0" sz="2800">
                <a:latin typeface="Arial"/>
                <a:cs typeface="Arial"/>
              </a:rPr>
              <a:t>I </a:t>
            </a:r>
            <a:r>
              <a:rPr dirty="0" sz="2800" spc="-5">
                <a:latin typeface="Arial"/>
                <a:cs typeface="Arial"/>
              </a:rPr>
              <a:t>get </a:t>
            </a:r>
            <a:r>
              <a:rPr dirty="0" sz="2800" i="1">
                <a:latin typeface="Arial"/>
                <a:cs typeface="Arial"/>
              </a:rPr>
              <a:t>P(H and not C and S and</a:t>
            </a:r>
            <a:r>
              <a:rPr dirty="0" sz="2800" spc="-55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F)?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099050" y="527050"/>
          <a:ext cx="4362450" cy="1378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7480"/>
                <a:gridCol w="224789"/>
                <a:gridCol w="405130"/>
                <a:gridCol w="1669414"/>
                <a:gridCol w="173354"/>
                <a:gridCol w="443229"/>
              </a:tblGrid>
              <a:tr h="27279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P(Flu)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1/40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P(Not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39/40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273557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863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Headache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Headache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7 /</a:t>
                      </a:r>
                      <a:r>
                        <a:rPr dirty="0" sz="12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78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</a:tr>
              <a:tr h="27279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Cough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2/3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Cough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</a:tr>
              <a:tr h="26771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Sore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3/4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Sore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50</a:t>
            </a:fld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099050" y="527050"/>
          <a:ext cx="4362450" cy="1378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7480"/>
                <a:gridCol w="224789"/>
                <a:gridCol w="405130"/>
                <a:gridCol w="1669414"/>
                <a:gridCol w="173354"/>
                <a:gridCol w="443229"/>
              </a:tblGrid>
              <a:tr h="27279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P(Flu)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1/40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P(Not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39/40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273557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863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Headache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Headache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7 /</a:t>
                      </a:r>
                      <a:r>
                        <a:rPr dirty="0" sz="12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78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</a:tr>
              <a:tr h="27279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Cough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2/3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Cough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</a:tr>
              <a:tr h="26771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Sore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3/4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Sore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8681" y="2243772"/>
            <a:ext cx="404431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2630" algn="l"/>
                <a:tab pos="3097530" algn="l"/>
              </a:tabLst>
            </a:pPr>
            <a:r>
              <a:rPr dirty="0" sz="2800" spc="-55" i="1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dirty="0" sz="2800" spc="-55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dirty="0" sz="2800" spc="-55" i="1">
                <a:solidFill>
                  <a:srgbClr val="000000"/>
                </a:solidFill>
                <a:latin typeface="Times New Roman"/>
                <a:cs typeface="Times New Roman"/>
              </a:rPr>
              <a:t>H	</a:t>
            </a:r>
            <a:r>
              <a:rPr dirty="0" sz="2800" spc="-5">
                <a:solidFill>
                  <a:srgbClr val="000000"/>
                </a:solidFill>
                <a:latin typeface="Times New Roman"/>
                <a:cs typeface="Times New Roman"/>
              </a:rPr>
              <a:t>and not </a:t>
            </a:r>
            <a:r>
              <a:rPr dirty="0" sz="2800" spc="-5" i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2800" spc="4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2800" spc="-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000000"/>
                </a:solidFill>
                <a:latin typeface="Times New Roman"/>
                <a:cs typeface="Times New Roman"/>
              </a:rPr>
              <a:t>S	</a:t>
            </a:r>
            <a:r>
              <a:rPr dirty="0" sz="2800" spc="-5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2800" spc="-13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0" i="1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dirty="0" sz="2800" spc="1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2209800"/>
            <a:ext cx="2667000" cy="533400"/>
          </a:xfrm>
          <a:custGeom>
            <a:avLst/>
            <a:gdLst/>
            <a:ahLst/>
            <a:cxnLst/>
            <a:rect l="l" t="t" r="r" b="b"/>
            <a:pathLst>
              <a:path w="2667000" h="533400">
                <a:moveTo>
                  <a:pt x="0" y="0"/>
                </a:moveTo>
                <a:lnTo>
                  <a:pt x="0" y="533400"/>
                </a:lnTo>
                <a:lnTo>
                  <a:pt x="2667000" y="533399"/>
                </a:lnTo>
                <a:lnTo>
                  <a:pt x="2667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66800" y="2209800"/>
            <a:ext cx="381000" cy="533400"/>
          </a:xfrm>
          <a:custGeom>
            <a:avLst/>
            <a:gdLst/>
            <a:ahLst/>
            <a:cxnLst/>
            <a:rect l="l" t="t" r="r" b="b"/>
            <a:pathLst>
              <a:path w="381000" h="533400">
                <a:moveTo>
                  <a:pt x="0" y="0"/>
                </a:moveTo>
                <a:lnTo>
                  <a:pt x="0" y="533400"/>
                </a:lnTo>
                <a:lnTo>
                  <a:pt x="381000" y="5334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553200" y="2895600"/>
            <a:ext cx="2667000" cy="533400"/>
          </a:xfrm>
          <a:custGeom>
            <a:avLst/>
            <a:gdLst/>
            <a:ahLst/>
            <a:cxnLst/>
            <a:rect l="l" t="t" r="r" b="b"/>
            <a:pathLst>
              <a:path w="2667000" h="533400">
                <a:moveTo>
                  <a:pt x="0" y="0"/>
                </a:moveTo>
                <a:lnTo>
                  <a:pt x="0" y="533400"/>
                </a:lnTo>
                <a:lnTo>
                  <a:pt x="2667000" y="533400"/>
                </a:lnTo>
                <a:lnTo>
                  <a:pt x="2667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00400" y="2895600"/>
            <a:ext cx="2667000" cy="533400"/>
          </a:xfrm>
          <a:custGeom>
            <a:avLst/>
            <a:gdLst/>
            <a:ahLst/>
            <a:cxnLst/>
            <a:rect l="l" t="t" r="r" b="b"/>
            <a:pathLst>
              <a:path w="2667000" h="533400">
                <a:moveTo>
                  <a:pt x="0" y="0"/>
                </a:moveTo>
                <a:lnTo>
                  <a:pt x="0" y="533400"/>
                </a:lnTo>
                <a:lnTo>
                  <a:pt x="2667000" y="533400"/>
                </a:lnTo>
                <a:lnTo>
                  <a:pt x="2667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43200" y="2895600"/>
            <a:ext cx="381000" cy="533400"/>
          </a:xfrm>
          <a:custGeom>
            <a:avLst/>
            <a:gdLst/>
            <a:ahLst/>
            <a:cxnLst/>
            <a:rect l="l" t="t" r="r" b="b"/>
            <a:pathLst>
              <a:path w="381000" h="533400">
                <a:moveTo>
                  <a:pt x="0" y="0"/>
                </a:moveTo>
                <a:lnTo>
                  <a:pt x="0" y="533400"/>
                </a:lnTo>
                <a:lnTo>
                  <a:pt x="381000" y="5334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99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099050" y="527050"/>
          <a:ext cx="4362450" cy="1378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7480"/>
                <a:gridCol w="224789"/>
                <a:gridCol w="405130"/>
                <a:gridCol w="1669414"/>
                <a:gridCol w="173354"/>
                <a:gridCol w="443229"/>
              </a:tblGrid>
              <a:tr h="27279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P(Flu)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1/40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P(Not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39/40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273557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863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Headache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Headache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7 /</a:t>
                      </a:r>
                      <a:r>
                        <a:rPr dirty="0" sz="12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78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</a:tr>
              <a:tr h="27279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Cough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2/3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Cough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</a:tr>
              <a:tr h="26771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Sore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3/4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Sore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265628" y="2929572"/>
            <a:ext cx="700659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91460" algn="l"/>
                <a:tab pos="6059805" algn="l"/>
              </a:tabLst>
            </a:pP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-275">
                <a:latin typeface="Times New Roman"/>
                <a:cs typeface="Times New Roman"/>
              </a:rPr>
              <a:t> </a:t>
            </a:r>
            <a:r>
              <a:rPr dirty="0" sz="2800" spc="-55" i="1">
                <a:latin typeface="Times New Roman"/>
                <a:cs typeface="Times New Roman"/>
              </a:rPr>
              <a:t>P</a:t>
            </a:r>
            <a:r>
              <a:rPr dirty="0" sz="2800" spc="-55">
                <a:latin typeface="Times New Roman"/>
                <a:cs typeface="Times New Roman"/>
              </a:rPr>
              <a:t>(</a:t>
            </a:r>
            <a:r>
              <a:rPr dirty="0" sz="2800" spc="-55" i="1">
                <a:latin typeface="Times New Roman"/>
                <a:cs typeface="Times New Roman"/>
              </a:rPr>
              <a:t>H</a:t>
            </a:r>
            <a:r>
              <a:rPr dirty="0" sz="2800" spc="-335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|</a:t>
            </a:r>
            <a:r>
              <a:rPr dirty="0" sz="2800" spc="-3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not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C</a:t>
            </a:r>
            <a:r>
              <a:rPr dirty="0" sz="2800" spc="245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S	</a:t>
            </a:r>
            <a:r>
              <a:rPr dirty="0" sz="2800" spc="-5">
                <a:latin typeface="Times New Roman"/>
                <a:cs typeface="Times New Roman"/>
              </a:rPr>
              <a:t>and </a:t>
            </a:r>
            <a:r>
              <a:rPr dirty="0" sz="2800" spc="10" i="1">
                <a:latin typeface="Times New Roman"/>
                <a:cs typeface="Times New Roman"/>
              </a:rPr>
              <a:t>F</a:t>
            </a:r>
            <a:r>
              <a:rPr dirty="0" sz="2800" spc="10">
                <a:latin typeface="Times New Roman"/>
                <a:cs typeface="Times New Roman"/>
              </a:rPr>
              <a:t>)</a:t>
            </a:r>
            <a:r>
              <a:rPr dirty="0" sz="2800" spc="10">
                <a:latin typeface="Symbol"/>
                <a:cs typeface="Symbol"/>
              </a:rPr>
              <a:t></a:t>
            </a:r>
            <a:r>
              <a:rPr dirty="0" sz="2800" spc="10" i="1">
                <a:latin typeface="Times New Roman"/>
                <a:cs typeface="Times New Roman"/>
              </a:rPr>
              <a:t>P</a:t>
            </a:r>
            <a:r>
              <a:rPr dirty="0" sz="2800" spc="10">
                <a:latin typeface="Times New Roman"/>
                <a:cs typeface="Times New Roman"/>
              </a:rPr>
              <a:t>(not </a:t>
            </a:r>
            <a:r>
              <a:rPr dirty="0" sz="2800" spc="-5" i="1">
                <a:latin typeface="Times New Roman"/>
                <a:cs typeface="Times New Roman"/>
              </a:rPr>
              <a:t>C</a:t>
            </a:r>
            <a:r>
              <a:rPr dirty="0" sz="2800" spc="125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S	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-125">
                <a:latin typeface="Times New Roman"/>
                <a:cs typeface="Times New Roman"/>
              </a:rPr>
              <a:t> </a:t>
            </a:r>
            <a:r>
              <a:rPr dirty="0" sz="2800" spc="5" i="1">
                <a:latin typeface="Times New Roman"/>
                <a:cs typeface="Times New Roman"/>
              </a:rPr>
              <a:t>F</a:t>
            </a:r>
            <a:r>
              <a:rPr dirty="0" sz="2800" spc="5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28620" y="2243760"/>
            <a:ext cx="404431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2630" algn="l"/>
                <a:tab pos="3097530" algn="l"/>
              </a:tabLst>
            </a:pPr>
            <a:r>
              <a:rPr dirty="0" sz="2800" spc="-55" i="1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dirty="0" sz="2800" spc="-55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dirty="0" sz="2800" spc="-55" i="1">
                <a:solidFill>
                  <a:srgbClr val="000000"/>
                </a:solidFill>
                <a:latin typeface="Times New Roman"/>
                <a:cs typeface="Times New Roman"/>
              </a:rPr>
              <a:t>H	</a:t>
            </a:r>
            <a:r>
              <a:rPr dirty="0" sz="2800" spc="-5">
                <a:solidFill>
                  <a:srgbClr val="000000"/>
                </a:solidFill>
                <a:latin typeface="Times New Roman"/>
                <a:cs typeface="Times New Roman"/>
              </a:rPr>
              <a:t>and not </a:t>
            </a:r>
            <a:r>
              <a:rPr dirty="0" sz="2800" spc="-5" i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2800" spc="4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2800" spc="-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000000"/>
                </a:solidFill>
                <a:latin typeface="Times New Roman"/>
                <a:cs typeface="Times New Roman"/>
              </a:rPr>
              <a:t>S	</a:t>
            </a:r>
            <a:r>
              <a:rPr dirty="0" sz="2800" spc="-5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2800" spc="-13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0" i="1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dirty="0" sz="2800" spc="1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17362" y="2993898"/>
            <a:ext cx="740410" cy="1207770"/>
          </a:xfrm>
          <a:custGeom>
            <a:avLst/>
            <a:gdLst/>
            <a:ahLst/>
            <a:cxnLst/>
            <a:rect l="l" t="t" r="r" b="b"/>
            <a:pathLst>
              <a:path w="740410" h="1207770">
                <a:moveTo>
                  <a:pt x="644787" y="76199"/>
                </a:moveTo>
                <a:lnTo>
                  <a:pt x="644787" y="38099"/>
                </a:lnTo>
                <a:lnTo>
                  <a:pt x="539631" y="37337"/>
                </a:lnTo>
                <a:lnTo>
                  <a:pt x="359266" y="37435"/>
                </a:lnTo>
                <a:lnTo>
                  <a:pt x="302706" y="44703"/>
                </a:lnTo>
                <a:lnTo>
                  <a:pt x="250071" y="64769"/>
                </a:lnTo>
                <a:lnTo>
                  <a:pt x="204323" y="90511"/>
                </a:lnTo>
                <a:lnTo>
                  <a:pt x="161679" y="121157"/>
                </a:lnTo>
                <a:lnTo>
                  <a:pt x="125103" y="154685"/>
                </a:lnTo>
                <a:lnTo>
                  <a:pt x="88002" y="196849"/>
                </a:lnTo>
                <a:lnTo>
                  <a:pt x="59043" y="239454"/>
                </a:lnTo>
                <a:lnTo>
                  <a:pt x="37307" y="283616"/>
                </a:lnTo>
                <a:lnTo>
                  <a:pt x="21872" y="330453"/>
                </a:lnTo>
                <a:lnTo>
                  <a:pt x="11820" y="381084"/>
                </a:lnTo>
                <a:lnTo>
                  <a:pt x="6231" y="436625"/>
                </a:lnTo>
                <a:lnTo>
                  <a:pt x="5469" y="450341"/>
                </a:lnTo>
                <a:lnTo>
                  <a:pt x="3945" y="462533"/>
                </a:lnTo>
                <a:lnTo>
                  <a:pt x="2421" y="486917"/>
                </a:lnTo>
                <a:lnTo>
                  <a:pt x="0" y="543533"/>
                </a:lnTo>
                <a:lnTo>
                  <a:pt x="1554" y="598579"/>
                </a:lnTo>
                <a:lnTo>
                  <a:pt x="5829" y="653420"/>
                </a:lnTo>
                <a:lnTo>
                  <a:pt x="13089" y="723899"/>
                </a:lnTo>
                <a:lnTo>
                  <a:pt x="30976" y="795836"/>
                </a:lnTo>
                <a:lnTo>
                  <a:pt x="38076" y="819236"/>
                </a:lnTo>
                <a:lnTo>
                  <a:pt x="38076" y="544152"/>
                </a:lnTo>
                <a:lnTo>
                  <a:pt x="40521" y="489203"/>
                </a:lnTo>
                <a:lnTo>
                  <a:pt x="42807" y="453389"/>
                </a:lnTo>
                <a:lnTo>
                  <a:pt x="44331" y="440435"/>
                </a:lnTo>
                <a:lnTo>
                  <a:pt x="49406" y="388510"/>
                </a:lnTo>
                <a:lnTo>
                  <a:pt x="58123" y="342109"/>
                </a:lnTo>
                <a:lnTo>
                  <a:pt x="71639" y="299713"/>
                </a:lnTo>
                <a:lnTo>
                  <a:pt x="91110" y="259802"/>
                </a:lnTo>
                <a:lnTo>
                  <a:pt x="117690" y="220856"/>
                </a:lnTo>
                <a:lnTo>
                  <a:pt x="152535" y="181355"/>
                </a:lnTo>
                <a:lnTo>
                  <a:pt x="186063" y="150875"/>
                </a:lnTo>
                <a:lnTo>
                  <a:pt x="225149" y="122334"/>
                </a:lnTo>
                <a:lnTo>
                  <a:pt x="278265" y="93725"/>
                </a:lnTo>
                <a:lnTo>
                  <a:pt x="314129" y="80842"/>
                </a:lnTo>
                <a:lnTo>
                  <a:pt x="362891" y="75777"/>
                </a:lnTo>
                <a:lnTo>
                  <a:pt x="539631" y="75437"/>
                </a:lnTo>
                <a:lnTo>
                  <a:pt x="644787" y="76199"/>
                </a:lnTo>
                <a:close/>
              </a:path>
              <a:path w="740410" h="1207770">
                <a:moveTo>
                  <a:pt x="263025" y="1186433"/>
                </a:moveTo>
                <a:lnTo>
                  <a:pt x="247023" y="1161287"/>
                </a:lnTo>
                <a:lnTo>
                  <a:pt x="230259" y="1136903"/>
                </a:lnTo>
                <a:lnTo>
                  <a:pt x="214257" y="1111757"/>
                </a:lnTo>
                <a:lnTo>
                  <a:pt x="187839" y="1067636"/>
                </a:lnTo>
                <a:lnTo>
                  <a:pt x="163015" y="1022580"/>
                </a:lnTo>
                <a:lnTo>
                  <a:pt x="139916" y="976626"/>
                </a:lnTo>
                <a:lnTo>
                  <a:pt x="118679" y="929806"/>
                </a:lnTo>
                <a:lnTo>
                  <a:pt x="99434" y="882156"/>
                </a:lnTo>
                <a:lnTo>
                  <a:pt x="82318" y="833710"/>
                </a:lnTo>
                <a:lnTo>
                  <a:pt x="67461" y="784503"/>
                </a:lnTo>
                <a:lnTo>
                  <a:pt x="50427" y="715517"/>
                </a:lnTo>
                <a:lnTo>
                  <a:pt x="49665" y="705611"/>
                </a:lnTo>
                <a:lnTo>
                  <a:pt x="43773" y="651163"/>
                </a:lnTo>
                <a:lnTo>
                  <a:pt x="39535" y="597741"/>
                </a:lnTo>
                <a:lnTo>
                  <a:pt x="38076" y="544152"/>
                </a:lnTo>
                <a:lnTo>
                  <a:pt x="38076" y="819236"/>
                </a:lnTo>
                <a:lnTo>
                  <a:pt x="63863" y="896175"/>
                </a:lnTo>
                <a:lnTo>
                  <a:pt x="83422" y="944737"/>
                </a:lnTo>
                <a:lnTo>
                  <a:pt x="105047" y="992459"/>
                </a:lnTo>
                <a:lnTo>
                  <a:pt x="128732" y="1039516"/>
                </a:lnTo>
                <a:lnTo>
                  <a:pt x="154470" y="1086082"/>
                </a:lnTo>
                <a:lnTo>
                  <a:pt x="182253" y="1132331"/>
                </a:lnTo>
                <a:lnTo>
                  <a:pt x="231783" y="1207769"/>
                </a:lnTo>
                <a:lnTo>
                  <a:pt x="263025" y="1186433"/>
                </a:lnTo>
                <a:close/>
              </a:path>
              <a:path w="740410" h="1207770">
                <a:moveTo>
                  <a:pt x="740037" y="57911"/>
                </a:moveTo>
                <a:lnTo>
                  <a:pt x="625737" y="0"/>
                </a:lnTo>
                <a:lnTo>
                  <a:pt x="625737" y="37961"/>
                </a:lnTo>
                <a:lnTo>
                  <a:pt x="644787" y="38099"/>
                </a:lnTo>
                <a:lnTo>
                  <a:pt x="644787" y="104901"/>
                </a:lnTo>
                <a:lnTo>
                  <a:pt x="740037" y="57911"/>
                </a:lnTo>
                <a:close/>
              </a:path>
              <a:path w="740410" h="1207770">
                <a:moveTo>
                  <a:pt x="644787" y="104901"/>
                </a:moveTo>
                <a:lnTo>
                  <a:pt x="644787" y="76199"/>
                </a:lnTo>
                <a:lnTo>
                  <a:pt x="625737" y="76061"/>
                </a:lnTo>
                <a:lnTo>
                  <a:pt x="625737" y="114299"/>
                </a:lnTo>
                <a:lnTo>
                  <a:pt x="644787" y="1049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9600" y="4122420"/>
            <a:ext cx="6324600" cy="1440180"/>
          </a:xfrm>
          <a:custGeom>
            <a:avLst/>
            <a:gdLst/>
            <a:ahLst/>
            <a:cxnLst/>
            <a:rect l="l" t="t" r="r" b="b"/>
            <a:pathLst>
              <a:path w="6324600" h="1440179">
                <a:moveTo>
                  <a:pt x="1053846" y="1440179"/>
                </a:moveTo>
                <a:lnTo>
                  <a:pt x="1053846" y="906779"/>
                </a:lnTo>
                <a:lnTo>
                  <a:pt x="0" y="906779"/>
                </a:lnTo>
                <a:lnTo>
                  <a:pt x="0" y="1440179"/>
                </a:lnTo>
                <a:lnTo>
                  <a:pt x="1053846" y="1440179"/>
                </a:lnTo>
                <a:close/>
              </a:path>
              <a:path w="6324600" h="1440179">
                <a:moveTo>
                  <a:pt x="6324600" y="1440179"/>
                </a:moveTo>
                <a:lnTo>
                  <a:pt x="6324600" y="906779"/>
                </a:lnTo>
                <a:lnTo>
                  <a:pt x="2634996" y="906779"/>
                </a:lnTo>
                <a:lnTo>
                  <a:pt x="938021" y="0"/>
                </a:lnTo>
                <a:lnTo>
                  <a:pt x="1053846" y="906779"/>
                </a:lnTo>
                <a:lnTo>
                  <a:pt x="1053846" y="1440179"/>
                </a:lnTo>
                <a:lnTo>
                  <a:pt x="6324600" y="144017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09600" y="4122420"/>
            <a:ext cx="6324600" cy="1440180"/>
          </a:xfrm>
          <a:custGeom>
            <a:avLst/>
            <a:gdLst/>
            <a:ahLst/>
            <a:cxnLst/>
            <a:rect l="l" t="t" r="r" b="b"/>
            <a:pathLst>
              <a:path w="6324600" h="1440179">
                <a:moveTo>
                  <a:pt x="0" y="906779"/>
                </a:moveTo>
                <a:lnTo>
                  <a:pt x="0" y="1440179"/>
                </a:lnTo>
                <a:lnTo>
                  <a:pt x="6324600" y="1440179"/>
                </a:lnTo>
                <a:lnTo>
                  <a:pt x="6324600" y="906779"/>
                </a:lnTo>
                <a:lnTo>
                  <a:pt x="2634996" y="906779"/>
                </a:lnTo>
                <a:lnTo>
                  <a:pt x="938022" y="0"/>
                </a:lnTo>
                <a:lnTo>
                  <a:pt x="1053846" y="906779"/>
                </a:lnTo>
                <a:lnTo>
                  <a:pt x="0" y="9067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271269" y="5124703"/>
            <a:ext cx="500126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Chain rule: P( </a:t>
            </a:r>
            <a:r>
              <a:rPr dirty="0" sz="2000" spc="-5">
                <a:solidFill>
                  <a:srgbClr val="FF659A"/>
                </a:solidFill>
                <a:latin typeface="Arial"/>
                <a:cs typeface="Arial"/>
              </a:rPr>
              <a:t>█ </a:t>
            </a:r>
            <a:r>
              <a:rPr dirty="0" sz="2000" spc="-5"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65CCFF"/>
                </a:solidFill>
                <a:latin typeface="Arial"/>
                <a:cs typeface="Arial"/>
              </a:rPr>
              <a:t>█ </a:t>
            </a:r>
            <a:r>
              <a:rPr dirty="0" sz="2000" spc="-5">
                <a:latin typeface="Arial"/>
                <a:cs typeface="Arial"/>
              </a:rPr>
              <a:t>) = </a:t>
            </a:r>
            <a:r>
              <a:rPr dirty="0" sz="2000" spc="-10">
                <a:latin typeface="Arial"/>
                <a:cs typeface="Arial"/>
              </a:rPr>
              <a:t>P( </a:t>
            </a:r>
            <a:r>
              <a:rPr dirty="0" sz="2000" spc="-5">
                <a:solidFill>
                  <a:srgbClr val="FF659A"/>
                </a:solidFill>
                <a:latin typeface="Arial"/>
                <a:cs typeface="Arial"/>
              </a:rPr>
              <a:t>█ </a:t>
            </a:r>
            <a:r>
              <a:rPr dirty="0" sz="2000" spc="-5">
                <a:latin typeface="Arial"/>
                <a:cs typeface="Arial"/>
              </a:rPr>
              <a:t>| </a:t>
            </a:r>
            <a:r>
              <a:rPr dirty="0" sz="2000" spc="-5">
                <a:solidFill>
                  <a:srgbClr val="65CCFF"/>
                </a:solidFill>
                <a:latin typeface="Arial"/>
                <a:cs typeface="Arial"/>
              </a:rPr>
              <a:t>█ </a:t>
            </a:r>
            <a:r>
              <a:rPr dirty="0" sz="2000" spc="-5">
                <a:latin typeface="Arial"/>
                <a:cs typeface="Arial"/>
              </a:rPr>
              <a:t>) × P( </a:t>
            </a:r>
            <a:r>
              <a:rPr dirty="0" sz="2000" spc="-5">
                <a:solidFill>
                  <a:srgbClr val="65CCFF"/>
                </a:solidFill>
                <a:latin typeface="Arial"/>
                <a:cs typeface="Arial"/>
              </a:rPr>
              <a:t>█</a:t>
            </a:r>
            <a:r>
              <a:rPr dirty="0" sz="2000" spc="-30">
                <a:solidFill>
                  <a:srgbClr val="65CCFF"/>
                </a:solidFill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50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099050" y="527050"/>
          <a:ext cx="4362450" cy="1378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7480"/>
                <a:gridCol w="224789"/>
                <a:gridCol w="405130"/>
                <a:gridCol w="1669414"/>
                <a:gridCol w="173354"/>
                <a:gridCol w="443229"/>
              </a:tblGrid>
              <a:tr h="27279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P(Flu)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1/40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P(Not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39/40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273557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863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Headache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Headache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7 /</a:t>
                      </a:r>
                      <a:r>
                        <a:rPr dirty="0" sz="12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78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</a:tr>
              <a:tr h="27279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Cough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2/3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Cough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</a:tr>
              <a:tr h="26771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Sore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3/4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Sore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8620" y="2243760"/>
            <a:ext cx="404431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2630" algn="l"/>
                <a:tab pos="3097530" algn="l"/>
              </a:tabLst>
            </a:pPr>
            <a:r>
              <a:rPr dirty="0" sz="2800" spc="-55" i="1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dirty="0" sz="2800" spc="-55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dirty="0" sz="2800" spc="-55" i="1">
                <a:solidFill>
                  <a:srgbClr val="000000"/>
                </a:solidFill>
                <a:latin typeface="Times New Roman"/>
                <a:cs typeface="Times New Roman"/>
              </a:rPr>
              <a:t>H	</a:t>
            </a:r>
            <a:r>
              <a:rPr dirty="0" sz="2800" spc="-5">
                <a:solidFill>
                  <a:srgbClr val="000000"/>
                </a:solidFill>
                <a:latin typeface="Times New Roman"/>
                <a:cs typeface="Times New Roman"/>
              </a:rPr>
              <a:t>and not </a:t>
            </a:r>
            <a:r>
              <a:rPr dirty="0" sz="2800" spc="-5" i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2800" spc="4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2800" spc="-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000000"/>
                </a:solidFill>
                <a:latin typeface="Times New Roman"/>
                <a:cs typeface="Times New Roman"/>
              </a:rPr>
              <a:t>S	</a:t>
            </a:r>
            <a:r>
              <a:rPr dirty="0" sz="2800" spc="-5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2800" spc="-13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0" i="1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dirty="0" sz="2800" spc="1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4784597"/>
            <a:ext cx="6324600" cy="1769110"/>
          </a:xfrm>
          <a:custGeom>
            <a:avLst/>
            <a:gdLst/>
            <a:ahLst/>
            <a:cxnLst/>
            <a:rect l="l" t="t" r="r" b="b"/>
            <a:pathLst>
              <a:path w="6324600" h="1769109">
                <a:moveTo>
                  <a:pt x="1053846" y="1768602"/>
                </a:moveTo>
                <a:lnTo>
                  <a:pt x="1053846" y="1006601"/>
                </a:lnTo>
                <a:lnTo>
                  <a:pt x="0" y="1006601"/>
                </a:lnTo>
                <a:lnTo>
                  <a:pt x="0" y="1768602"/>
                </a:lnTo>
                <a:lnTo>
                  <a:pt x="1053846" y="1768602"/>
                </a:lnTo>
                <a:close/>
              </a:path>
              <a:path w="6324600" h="1769109">
                <a:moveTo>
                  <a:pt x="6324600" y="1768601"/>
                </a:moveTo>
                <a:lnTo>
                  <a:pt x="6324600" y="1006601"/>
                </a:lnTo>
                <a:lnTo>
                  <a:pt x="2634996" y="1006601"/>
                </a:lnTo>
                <a:lnTo>
                  <a:pt x="1020318" y="0"/>
                </a:lnTo>
                <a:lnTo>
                  <a:pt x="1053846" y="1006601"/>
                </a:lnTo>
                <a:lnTo>
                  <a:pt x="1053846" y="1768602"/>
                </a:lnTo>
                <a:lnTo>
                  <a:pt x="6324600" y="176860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4784597"/>
            <a:ext cx="6324600" cy="1769110"/>
          </a:xfrm>
          <a:custGeom>
            <a:avLst/>
            <a:gdLst/>
            <a:ahLst/>
            <a:cxnLst/>
            <a:rect l="l" t="t" r="r" b="b"/>
            <a:pathLst>
              <a:path w="6324600" h="1769109">
                <a:moveTo>
                  <a:pt x="0" y="1006601"/>
                </a:moveTo>
                <a:lnTo>
                  <a:pt x="0" y="1768602"/>
                </a:lnTo>
                <a:lnTo>
                  <a:pt x="6324600" y="1768601"/>
                </a:lnTo>
                <a:lnTo>
                  <a:pt x="6324600" y="1006601"/>
                </a:lnTo>
                <a:lnTo>
                  <a:pt x="2634996" y="1006601"/>
                </a:lnTo>
                <a:lnTo>
                  <a:pt x="1020318" y="0"/>
                </a:lnTo>
                <a:lnTo>
                  <a:pt x="1053846" y="1006601"/>
                </a:lnTo>
                <a:lnTo>
                  <a:pt x="0" y="100660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66241" y="5848603"/>
            <a:ext cx="590359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6200" marR="5080" indent="-64135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Naïve </a:t>
            </a:r>
            <a:r>
              <a:rPr dirty="0" sz="2000" spc="-10">
                <a:latin typeface="Arial"/>
                <a:cs typeface="Arial"/>
              </a:rPr>
              <a:t>assumption: </a:t>
            </a:r>
            <a:r>
              <a:rPr dirty="0" sz="2000" spc="-5">
                <a:latin typeface="Arial"/>
                <a:cs typeface="Arial"/>
              </a:rPr>
              <a:t>lack of </a:t>
            </a:r>
            <a:r>
              <a:rPr dirty="0" sz="2000" spc="-10">
                <a:latin typeface="Arial"/>
                <a:cs typeface="Arial"/>
              </a:rPr>
              <a:t>cough </a:t>
            </a:r>
            <a:r>
              <a:rPr dirty="0" sz="2000" spc="-5">
                <a:latin typeface="Arial"/>
                <a:cs typeface="Arial"/>
              </a:rPr>
              <a:t>and </a:t>
            </a:r>
            <a:r>
              <a:rPr dirty="0" sz="2000" spc="-10">
                <a:latin typeface="Arial"/>
                <a:cs typeface="Arial"/>
              </a:rPr>
              <a:t>soreness have  </a:t>
            </a:r>
            <a:r>
              <a:rPr dirty="0" sz="2000" spc="-5">
                <a:latin typeface="Arial"/>
                <a:cs typeface="Arial"/>
              </a:rPr>
              <a:t>no effect on </a:t>
            </a:r>
            <a:r>
              <a:rPr dirty="0" sz="2000" spc="-10">
                <a:latin typeface="Arial"/>
                <a:cs typeface="Arial"/>
              </a:rPr>
              <a:t>headache </a:t>
            </a:r>
            <a:r>
              <a:rPr dirty="0" sz="2000" spc="-5">
                <a:latin typeface="Arial"/>
                <a:cs typeface="Arial"/>
              </a:rPr>
              <a:t>if I am </a:t>
            </a:r>
            <a:r>
              <a:rPr dirty="0" sz="2000" spc="-10">
                <a:latin typeface="Arial"/>
                <a:cs typeface="Arial"/>
              </a:rPr>
              <a:t>already assuming</a:t>
            </a:r>
            <a:r>
              <a:rPr dirty="0" sz="2000" spc="7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Flu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41128" y="3451097"/>
            <a:ext cx="740410" cy="1359535"/>
          </a:xfrm>
          <a:custGeom>
            <a:avLst/>
            <a:gdLst/>
            <a:ahLst/>
            <a:cxnLst/>
            <a:rect l="l" t="t" r="r" b="b"/>
            <a:pathLst>
              <a:path w="740410" h="1359535">
                <a:moveTo>
                  <a:pt x="644821" y="76200"/>
                </a:moveTo>
                <a:lnTo>
                  <a:pt x="644821" y="38100"/>
                </a:lnTo>
                <a:lnTo>
                  <a:pt x="539665" y="37338"/>
                </a:lnTo>
                <a:lnTo>
                  <a:pt x="439843" y="37338"/>
                </a:lnTo>
                <a:lnTo>
                  <a:pt x="337735" y="38862"/>
                </a:lnTo>
                <a:lnTo>
                  <a:pt x="328591" y="40386"/>
                </a:lnTo>
                <a:lnTo>
                  <a:pt x="317923" y="41910"/>
                </a:lnTo>
                <a:lnTo>
                  <a:pt x="307255" y="44196"/>
                </a:lnTo>
                <a:lnTo>
                  <a:pt x="296587" y="48006"/>
                </a:lnTo>
                <a:lnTo>
                  <a:pt x="285157" y="51816"/>
                </a:lnTo>
                <a:lnTo>
                  <a:pt x="273727" y="57150"/>
                </a:lnTo>
                <a:lnTo>
                  <a:pt x="261535" y="62484"/>
                </a:lnTo>
                <a:lnTo>
                  <a:pt x="249343" y="68580"/>
                </a:lnTo>
                <a:lnTo>
                  <a:pt x="213247" y="91144"/>
                </a:lnTo>
                <a:lnTo>
                  <a:pt x="169455" y="125663"/>
                </a:lnTo>
                <a:lnTo>
                  <a:pt x="124375" y="170688"/>
                </a:lnTo>
                <a:lnTo>
                  <a:pt x="80722" y="228213"/>
                </a:lnTo>
                <a:lnTo>
                  <a:pt x="56287" y="270667"/>
                </a:lnTo>
                <a:lnTo>
                  <a:pt x="37906" y="312918"/>
                </a:lnTo>
                <a:lnTo>
                  <a:pt x="24608" y="356117"/>
                </a:lnTo>
                <a:lnTo>
                  <a:pt x="15422" y="401416"/>
                </a:lnTo>
                <a:lnTo>
                  <a:pt x="9378" y="449966"/>
                </a:lnTo>
                <a:lnTo>
                  <a:pt x="5503" y="502920"/>
                </a:lnTo>
                <a:lnTo>
                  <a:pt x="3979" y="517398"/>
                </a:lnTo>
                <a:lnTo>
                  <a:pt x="1693" y="557022"/>
                </a:lnTo>
                <a:lnTo>
                  <a:pt x="0" y="608978"/>
                </a:lnTo>
                <a:lnTo>
                  <a:pt x="1047" y="659852"/>
                </a:lnTo>
                <a:lnTo>
                  <a:pt x="4085" y="710275"/>
                </a:lnTo>
                <a:lnTo>
                  <a:pt x="13123" y="812292"/>
                </a:lnTo>
                <a:lnTo>
                  <a:pt x="22267" y="856488"/>
                </a:lnTo>
                <a:lnTo>
                  <a:pt x="34033" y="905671"/>
                </a:lnTo>
                <a:lnTo>
                  <a:pt x="38325" y="921349"/>
                </a:lnTo>
                <a:lnTo>
                  <a:pt x="38325" y="596760"/>
                </a:lnTo>
                <a:lnTo>
                  <a:pt x="40555" y="547116"/>
                </a:lnTo>
                <a:lnTo>
                  <a:pt x="42841" y="505968"/>
                </a:lnTo>
                <a:lnTo>
                  <a:pt x="44365" y="491490"/>
                </a:lnTo>
                <a:lnTo>
                  <a:pt x="49622" y="432700"/>
                </a:lnTo>
                <a:lnTo>
                  <a:pt x="58047" y="380655"/>
                </a:lnTo>
                <a:lnTo>
                  <a:pt x="71135" y="333113"/>
                </a:lnTo>
                <a:lnTo>
                  <a:pt x="90381" y="287829"/>
                </a:lnTo>
                <a:lnTo>
                  <a:pt x="117281" y="242563"/>
                </a:lnTo>
                <a:lnTo>
                  <a:pt x="153331" y="195072"/>
                </a:lnTo>
                <a:lnTo>
                  <a:pt x="187621" y="160782"/>
                </a:lnTo>
                <a:lnTo>
                  <a:pt x="205428" y="144770"/>
                </a:lnTo>
                <a:lnTo>
                  <a:pt x="225978" y="128654"/>
                </a:lnTo>
                <a:lnTo>
                  <a:pt x="247543" y="113933"/>
                </a:lnTo>
                <a:lnTo>
                  <a:pt x="268393" y="102108"/>
                </a:lnTo>
                <a:lnTo>
                  <a:pt x="279061" y="96012"/>
                </a:lnTo>
                <a:lnTo>
                  <a:pt x="289729" y="91440"/>
                </a:lnTo>
                <a:lnTo>
                  <a:pt x="314630" y="81868"/>
                </a:lnTo>
                <a:lnTo>
                  <a:pt x="338025" y="77219"/>
                </a:lnTo>
                <a:lnTo>
                  <a:pt x="362418" y="75870"/>
                </a:lnTo>
                <a:lnTo>
                  <a:pt x="390313" y="76200"/>
                </a:lnTo>
                <a:lnTo>
                  <a:pt x="439843" y="75438"/>
                </a:lnTo>
                <a:lnTo>
                  <a:pt x="539665" y="75438"/>
                </a:lnTo>
                <a:lnTo>
                  <a:pt x="644821" y="76200"/>
                </a:lnTo>
                <a:close/>
              </a:path>
              <a:path w="740410" h="1359535">
                <a:moveTo>
                  <a:pt x="263821" y="1339596"/>
                </a:moveTo>
                <a:lnTo>
                  <a:pt x="215053" y="1255014"/>
                </a:lnTo>
                <a:lnTo>
                  <a:pt x="190450" y="1208823"/>
                </a:lnTo>
                <a:lnTo>
                  <a:pt x="167604" y="1162715"/>
                </a:lnTo>
                <a:lnTo>
                  <a:pt x="146493" y="1116496"/>
                </a:lnTo>
                <a:lnTo>
                  <a:pt x="127095" y="1069972"/>
                </a:lnTo>
                <a:lnTo>
                  <a:pt x="109388" y="1022949"/>
                </a:lnTo>
                <a:lnTo>
                  <a:pt x="93350" y="975235"/>
                </a:lnTo>
                <a:lnTo>
                  <a:pt x="78960" y="926636"/>
                </a:lnTo>
                <a:lnTo>
                  <a:pt x="66195" y="876958"/>
                </a:lnTo>
                <a:lnTo>
                  <a:pt x="50461" y="804672"/>
                </a:lnTo>
                <a:lnTo>
                  <a:pt x="49699" y="793242"/>
                </a:lnTo>
                <a:lnTo>
                  <a:pt x="44949" y="743902"/>
                </a:lnTo>
                <a:lnTo>
                  <a:pt x="41091" y="694886"/>
                </a:lnTo>
                <a:lnTo>
                  <a:pt x="38693" y="645928"/>
                </a:lnTo>
                <a:lnTo>
                  <a:pt x="38325" y="596760"/>
                </a:lnTo>
                <a:lnTo>
                  <a:pt x="38325" y="921349"/>
                </a:lnTo>
                <a:lnTo>
                  <a:pt x="61832" y="1001039"/>
                </a:lnTo>
                <a:lnTo>
                  <a:pt x="77924" y="1047505"/>
                </a:lnTo>
                <a:lnTo>
                  <a:pt x="95519" y="1093347"/>
                </a:lnTo>
                <a:lnTo>
                  <a:pt x="114647" y="1138707"/>
                </a:lnTo>
                <a:lnTo>
                  <a:pt x="135337" y="1183725"/>
                </a:lnTo>
                <a:lnTo>
                  <a:pt x="157619" y="1228543"/>
                </a:lnTo>
                <a:lnTo>
                  <a:pt x="181525" y="1273302"/>
                </a:lnTo>
                <a:lnTo>
                  <a:pt x="198289" y="1302258"/>
                </a:lnTo>
                <a:lnTo>
                  <a:pt x="214291" y="1331214"/>
                </a:lnTo>
                <a:lnTo>
                  <a:pt x="231055" y="1359408"/>
                </a:lnTo>
                <a:lnTo>
                  <a:pt x="263821" y="1339596"/>
                </a:lnTo>
                <a:close/>
              </a:path>
              <a:path w="740410" h="1359535">
                <a:moveTo>
                  <a:pt x="740071" y="57912"/>
                </a:moveTo>
                <a:lnTo>
                  <a:pt x="625771" y="0"/>
                </a:lnTo>
                <a:lnTo>
                  <a:pt x="625771" y="37961"/>
                </a:lnTo>
                <a:lnTo>
                  <a:pt x="644821" y="38100"/>
                </a:lnTo>
                <a:lnTo>
                  <a:pt x="644821" y="104902"/>
                </a:lnTo>
                <a:lnTo>
                  <a:pt x="740071" y="57912"/>
                </a:lnTo>
                <a:close/>
              </a:path>
              <a:path w="740410" h="1359535">
                <a:moveTo>
                  <a:pt x="644821" y="104902"/>
                </a:moveTo>
                <a:lnTo>
                  <a:pt x="644821" y="76200"/>
                </a:lnTo>
                <a:lnTo>
                  <a:pt x="625771" y="76061"/>
                </a:lnTo>
                <a:lnTo>
                  <a:pt x="625771" y="114300"/>
                </a:lnTo>
                <a:lnTo>
                  <a:pt x="644821" y="1049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19400" y="5867400"/>
            <a:ext cx="3124200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76600" y="2971800"/>
            <a:ext cx="1676400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243582" y="2929572"/>
            <a:ext cx="7028815" cy="1212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4290">
              <a:lnSpc>
                <a:spcPct val="100000"/>
              </a:lnSpc>
              <a:spcBef>
                <a:spcPts val="95"/>
              </a:spcBef>
              <a:tabLst>
                <a:tab pos="2813685" algn="l"/>
                <a:tab pos="6081395" algn="l"/>
              </a:tabLst>
            </a:pP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-275">
                <a:latin typeface="Times New Roman"/>
                <a:cs typeface="Times New Roman"/>
              </a:rPr>
              <a:t> </a:t>
            </a:r>
            <a:r>
              <a:rPr dirty="0" sz="2800" spc="-55" i="1">
                <a:latin typeface="Times New Roman"/>
                <a:cs typeface="Times New Roman"/>
              </a:rPr>
              <a:t>P</a:t>
            </a:r>
            <a:r>
              <a:rPr dirty="0" sz="2800" spc="-55">
                <a:latin typeface="Times New Roman"/>
                <a:cs typeface="Times New Roman"/>
              </a:rPr>
              <a:t>(</a:t>
            </a:r>
            <a:r>
              <a:rPr dirty="0" sz="2800" spc="-55" i="1">
                <a:latin typeface="Times New Roman"/>
                <a:cs typeface="Times New Roman"/>
              </a:rPr>
              <a:t>H</a:t>
            </a:r>
            <a:r>
              <a:rPr dirty="0" sz="2800" spc="-335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|</a:t>
            </a:r>
            <a:r>
              <a:rPr dirty="0" sz="2800" spc="-3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not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C</a:t>
            </a:r>
            <a:r>
              <a:rPr dirty="0" sz="2800" spc="245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S	</a:t>
            </a:r>
            <a:r>
              <a:rPr dirty="0" sz="2800" spc="-5">
                <a:latin typeface="Times New Roman"/>
                <a:cs typeface="Times New Roman"/>
              </a:rPr>
              <a:t>and </a:t>
            </a:r>
            <a:r>
              <a:rPr dirty="0" sz="2800" spc="10" i="1">
                <a:latin typeface="Times New Roman"/>
                <a:cs typeface="Times New Roman"/>
              </a:rPr>
              <a:t>F</a:t>
            </a:r>
            <a:r>
              <a:rPr dirty="0" sz="2800" spc="10">
                <a:latin typeface="Times New Roman"/>
                <a:cs typeface="Times New Roman"/>
              </a:rPr>
              <a:t>)</a:t>
            </a:r>
            <a:r>
              <a:rPr dirty="0" sz="2800" spc="10">
                <a:latin typeface="Symbol"/>
                <a:cs typeface="Symbol"/>
              </a:rPr>
              <a:t></a:t>
            </a:r>
            <a:r>
              <a:rPr dirty="0" sz="2800" spc="10" i="1">
                <a:latin typeface="Times New Roman"/>
                <a:cs typeface="Times New Roman"/>
              </a:rPr>
              <a:t>P</a:t>
            </a:r>
            <a:r>
              <a:rPr dirty="0" sz="2800" spc="10">
                <a:latin typeface="Times New Roman"/>
                <a:cs typeface="Times New Roman"/>
              </a:rPr>
              <a:t>(not </a:t>
            </a:r>
            <a:r>
              <a:rPr dirty="0" sz="2800" spc="-5" i="1">
                <a:latin typeface="Times New Roman"/>
                <a:cs typeface="Times New Roman"/>
              </a:rPr>
              <a:t>C</a:t>
            </a:r>
            <a:r>
              <a:rPr dirty="0" sz="2800" spc="125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S	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-125">
                <a:latin typeface="Times New Roman"/>
                <a:cs typeface="Times New Roman"/>
              </a:rPr>
              <a:t> </a:t>
            </a:r>
            <a:r>
              <a:rPr dirty="0" sz="2800" spc="5" i="1">
                <a:latin typeface="Times New Roman"/>
                <a:cs typeface="Times New Roman"/>
              </a:rPr>
              <a:t>F</a:t>
            </a:r>
            <a:r>
              <a:rPr dirty="0" sz="2800" spc="5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80"/>
              </a:spcBef>
              <a:tabLst>
                <a:tab pos="3676015" algn="l"/>
              </a:tabLst>
            </a:pPr>
            <a:r>
              <a:rPr dirty="0" sz="2750" spc="15">
                <a:latin typeface="Symbol"/>
                <a:cs typeface="Symbol"/>
              </a:rPr>
              <a:t></a:t>
            </a:r>
            <a:r>
              <a:rPr dirty="0" sz="2750" spc="-250">
                <a:latin typeface="Times New Roman"/>
                <a:cs typeface="Times New Roman"/>
              </a:rPr>
              <a:t> </a:t>
            </a:r>
            <a:r>
              <a:rPr dirty="0" sz="2750" spc="-30" i="1">
                <a:latin typeface="Times New Roman"/>
                <a:cs typeface="Times New Roman"/>
              </a:rPr>
              <a:t>P</a:t>
            </a:r>
            <a:r>
              <a:rPr dirty="0" sz="2750" spc="-30">
                <a:latin typeface="Times New Roman"/>
                <a:cs typeface="Times New Roman"/>
              </a:rPr>
              <a:t>(</a:t>
            </a:r>
            <a:r>
              <a:rPr dirty="0" sz="2750" spc="-30" i="1">
                <a:latin typeface="Times New Roman"/>
                <a:cs typeface="Times New Roman"/>
              </a:rPr>
              <a:t>H</a:t>
            </a:r>
            <a:r>
              <a:rPr dirty="0" sz="2750" spc="-315" i="1">
                <a:latin typeface="Times New Roman"/>
                <a:cs typeface="Times New Roman"/>
              </a:rPr>
              <a:t> </a:t>
            </a:r>
            <a:r>
              <a:rPr dirty="0" sz="2750" spc="5">
                <a:latin typeface="Times New Roman"/>
                <a:cs typeface="Times New Roman"/>
              </a:rPr>
              <a:t>|</a:t>
            </a:r>
            <a:r>
              <a:rPr dirty="0" sz="2750" spc="-300">
                <a:latin typeface="Times New Roman"/>
                <a:cs typeface="Times New Roman"/>
              </a:rPr>
              <a:t> </a:t>
            </a:r>
            <a:r>
              <a:rPr dirty="0" sz="2750" spc="35" i="1">
                <a:latin typeface="Times New Roman"/>
                <a:cs typeface="Times New Roman"/>
              </a:rPr>
              <a:t>F</a:t>
            </a:r>
            <a:r>
              <a:rPr dirty="0" sz="2750" spc="35">
                <a:latin typeface="Times New Roman"/>
                <a:cs typeface="Times New Roman"/>
              </a:rPr>
              <a:t>)</a:t>
            </a:r>
            <a:r>
              <a:rPr dirty="0" sz="2750" spc="35">
                <a:latin typeface="Symbol"/>
                <a:cs typeface="Symbol"/>
              </a:rPr>
              <a:t></a:t>
            </a:r>
            <a:r>
              <a:rPr dirty="0" sz="2750" spc="35" i="1">
                <a:latin typeface="Times New Roman"/>
                <a:cs typeface="Times New Roman"/>
              </a:rPr>
              <a:t>P</a:t>
            </a:r>
            <a:r>
              <a:rPr dirty="0" sz="2750" spc="35">
                <a:latin typeface="Times New Roman"/>
                <a:cs typeface="Times New Roman"/>
              </a:rPr>
              <a:t>(not</a:t>
            </a:r>
            <a:r>
              <a:rPr dirty="0" sz="2750" spc="-45">
                <a:latin typeface="Times New Roman"/>
                <a:cs typeface="Times New Roman"/>
              </a:rPr>
              <a:t> </a:t>
            </a:r>
            <a:r>
              <a:rPr dirty="0" sz="2750" spc="20" i="1">
                <a:latin typeface="Times New Roman"/>
                <a:cs typeface="Times New Roman"/>
              </a:rPr>
              <a:t>C</a:t>
            </a:r>
            <a:r>
              <a:rPr dirty="0" sz="2750" spc="254" i="1">
                <a:latin typeface="Times New Roman"/>
                <a:cs typeface="Times New Roman"/>
              </a:rPr>
              <a:t> </a:t>
            </a:r>
            <a:r>
              <a:rPr dirty="0" sz="2750" spc="15">
                <a:latin typeface="Times New Roman"/>
                <a:cs typeface="Times New Roman"/>
              </a:rPr>
              <a:t>and</a:t>
            </a:r>
            <a:r>
              <a:rPr dirty="0" sz="2750" spc="-55">
                <a:latin typeface="Times New Roman"/>
                <a:cs typeface="Times New Roman"/>
              </a:rPr>
              <a:t> </a:t>
            </a:r>
            <a:r>
              <a:rPr dirty="0" sz="2750" spc="15" i="1">
                <a:latin typeface="Times New Roman"/>
                <a:cs typeface="Times New Roman"/>
              </a:rPr>
              <a:t>S	</a:t>
            </a:r>
            <a:r>
              <a:rPr dirty="0" sz="2750" spc="15">
                <a:latin typeface="Times New Roman"/>
                <a:cs typeface="Times New Roman"/>
              </a:rPr>
              <a:t>and</a:t>
            </a:r>
            <a:r>
              <a:rPr dirty="0" sz="2750" spc="-30">
                <a:latin typeface="Times New Roman"/>
                <a:cs typeface="Times New Roman"/>
              </a:rPr>
              <a:t> </a:t>
            </a:r>
            <a:r>
              <a:rPr dirty="0" sz="2750" spc="30" i="1">
                <a:latin typeface="Times New Roman"/>
                <a:cs typeface="Times New Roman"/>
              </a:rPr>
              <a:t>F</a:t>
            </a:r>
            <a:r>
              <a:rPr dirty="0" sz="2750" spc="30">
                <a:latin typeface="Times New Roman"/>
                <a:cs typeface="Times New Roman"/>
              </a:rPr>
              <a:t>)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50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0" y="4419600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0"/>
                </a:moveTo>
                <a:lnTo>
                  <a:pt x="0" y="533400"/>
                </a:lnTo>
                <a:lnTo>
                  <a:pt x="1219200" y="5334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029200" y="4419600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0"/>
                </a:moveTo>
                <a:lnTo>
                  <a:pt x="0" y="533400"/>
                </a:lnTo>
                <a:lnTo>
                  <a:pt x="1219200" y="5334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098797" y="44196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0"/>
                </a:moveTo>
                <a:lnTo>
                  <a:pt x="0" y="533400"/>
                </a:lnTo>
                <a:lnTo>
                  <a:pt x="838200" y="533400"/>
                </a:lnTo>
                <a:lnTo>
                  <a:pt x="838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62600" y="3657600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0"/>
                </a:moveTo>
                <a:lnTo>
                  <a:pt x="0" y="533400"/>
                </a:lnTo>
                <a:lnTo>
                  <a:pt x="1219200" y="5334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14800" y="36576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0"/>
                </a:moveTo>
                <a:lnTo>
                  <a:pt x="0" y="533400"/>
                </a:lnTo>
                <a:lnTo>
                  <a:pt x="838200" y="533400"/>
                </a:lnTo>
                <a:lnTo>
                  <a:pt x="838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99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099050" y="527050"/>
          <a:ext cx="4362450" cy="1378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7480"/>
                <a:gridCol w="224789"/>
                <a:gridCol w="405130"/>
                <a:gridCol w="1669414"/>
                <a:gridCol w="173354"/>
                <a:gridCol w="443229"/>
              </a:tblGrid>
              <a:tr h="27279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P(Flu)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1/40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P(Not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39/40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273557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863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Headache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Headache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7 /</a:t>
                      </a:r>
                      <a:r>
                        <a:rPr dirty="0" sz="12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78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</a:tr>
              <a:tr h="27279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Cough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2/3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Cough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</a:tr>
              <a:tr h="26771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Sore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3/4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Sore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243582" y="2929572"/>
            <a:ext cx="7028815" cy="2004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4290">
              <a:lnSpc>
                <a:spcPct val="100000"/>
              </a:lnSpc>
              <a:spcBef>
                <a:spcPts val="95"/>
              </a:spcBef>
              <a:tabLst>
                <a:tab pos="2813685" algn="l"/>
                <a:tab pos="6081395" algn="l"/>
              </a:tabLst>
            </a:pP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-275">
                <a:latin typeface="Times New Roman"/>
                <a:cs typeface="Times New Roman"/>
              </a:rPr>
              <a:t> </a:t>
            </a:r>
            <a:r>
              <a:rPr dirty="0" sz="2800" spc="-55" i="1">
                <a:latin typeface="Times New Roman"/>
                <a:cs typeface="Times New Roman"/>
              </a:rPr>
              <a:t>P</a:t>
            </a:r>
            <a:r>
              <a:rPr dirty="0" sz="2800" spc="-55">
                <a:latin typeface="Times New Roman"/>
                <a:cs typeface="Times New Roman"/>
              </a:rPr>
              <a:t>(</a:t>
            </a:r>
            <a:r>
              <a:rPr dirty="0" sz="2800" spc="-55" i="1">
                <a:latin typeface="Times New Roman"/>
                <a:cs typeface="Times New Roman"/>
              </a:rPr>
              <a:t>H</a:t>
            </a:r>
            <a:r>
              <a:rPr dirty="0" sz="2800" spc="-335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|</a:t>
            </a:r>
            <a:r>
              <a:rPr dirty="0" sz="2800" spc="-3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not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C</a:t>
            </a:r>
            <a:r>
              <a:rPr dirty="0" sz="2800" spc="245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S	</a:t>
            </a:r>
            <a:r>
              <a:rPr dirty="0" sz="2800" spc="-5">
                <a:latin typeface="Times New Roman"/>
                <a:cs typeface="Times New Roman"/>
              </a:rPr>
              <a:t>and </a:t>
            </a:r>
            <a:r>
              <a:rPr dirty="0" sz="2800" spc="10" i="1">
                <a:latin typeface="Times New Roman"/>
                <a:cs typeface="Times New Roman"/>
              </a:rPr>
              <a:t>F</a:t>
            </a:r>
            <a:r>
              <a:rPr dirty="0" sz="2800" spc="10">
                <a:latin typeface="Times New Roman"/>
                <a:cs typeface="Times New Roman"/>
              </a:rPr>
              <a:t>)</a:t>
            </a:r>
            <a:r>
              <a:rPr dirty="0" sz="2800" spc="10">
                <a:latin typeface="Symbol"/>
                <a:cs typeface="Symbol"/>
              </a:rPr>
              <a:t></a:t>
            </a:r>
            <a:r>
              <a:rPr dirty="0" sz="2800" spc="10" i="1">
                <a:latin typeface="Times New Roman"/>
                <a:cs typeface="Times New Roman"/>
              </a:rPr>
              <a:t>P</a:t>
            </a:r>
            <a:r>
              <a:rPr dirty="0" sz="2800" spc="10">
                <a:latin typeface="Times New Roman"/>
                <a:cs typeface="Times New Roman"/>
              </a:rPr>
              <a:t>(not </a:t>
            </a:r>
            <a:r>
              <a:rPr dirty="0" sz="2800" spc="-5" i="1">
                <a:latin typeface="Times New Roman"/>
                <a:cs typeface="Times New Roman"/>
              </a:rPr>
              <a:t>C</a:t>
            </a:r>
            <a:r>
              <a:rPr dirty="0" sz="2800" spc="125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S	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-125">
                <a:latin typeface="Times New Roman"/>
                <a:cs typeface="Times New Roman"/>
              </a:rPr>
              <a:t> </a:t>
            </a:r>
            <a:r>
              <a:rPr dirty="0" sz="2800" spc="5" i="1">
                <a:latin typeface="Times New Roman"/>
                <a:cs typeface="Times New Roman"/>
              </a:rPr>
              <a:t>F</a:t>
            </a:r>
            <a:r>
              <a:rPr dirty="0" sz="2800" spc="5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80"/>
              </a:spcBef>
              <a:tabLst>
                <a:tab pos="3676015" algn="l"/>
              </a:tabLst>
            </a:pPr>
            <a:r>
              <a:rPr dirty="0" sz="2750" spc="15">
                <a:latin typeface="Symbol"/>
                <a:cs typeface="Symbol"/>
              </a:rPr>
              <a:t></a:t>
            </a:r>
            <a:r>
              <a:rPr dirty="0" sz="2750" spc="-250">
                <a:latin typeface="Times New Roman"/>
                <a:cs typeface="Times New Roman"/>
              </a:rPr>
              <a:t> </a:t>
            </a:r>
            <a:r>
              <a:rPr dirty="0" sz="2750" spc="-30" i="1">
                <a:latin typeface="Times New Roman"/>
                <a:cs typeface="Times New Roman"/>
              </a:rPr>
              <a:t>P</a:t>
            </a:r>
            <a:r>
              <a:rPr dirty="0" sz="2750" spc="-30">
                <a:latin typeface="Times New Roman"/>
                <a:cs typeface="Times New Roman"/>
              </a:rPr>
              <a:t>(</a:t>
            </a:r>
            <a:r>
              <a:rPr dirty="0" sz="2750" spc="-30" i="1">
                <a:latin typeface="Times New Roman"/>
                <a:cs typeface="Times New Roman"/>
              </a:rPr>
              <a:t>H</a:t>
            </a:r>
            <a:r>
              <a:rPr dirty="0" sz="2750" spc="-315" i="1">
                <a:latin typeface="Times New Roman"/>
                <a:cs typeface="Times New Roman"/>
              </a:rPr>
              <a:t> </a:t>
            </a:r>
            <a:r>
              <a:rPr dirty="0" sz="2750" spc="5">
                <a:latin typeface="Times New Roman"/>
                <a:cs typeface="Times New Roman"/>
              </a:rPr>
              <a:t>|</a:t>
            </a:r>
            <a:r>
              <a:rPr dirty="0" sz="2750" spc="-300">
                <a:latin typeface="Times New Roman"/>
                <a:cs typeface="Times New Roman"/>
              </a:rPr>
              <a:t> </a:t>
            </a:r>
            <a:r>
              <a:rPr dirty="0" sz="2750" spc="35" i="1">
                <a:latin typeface="Times New Roman"/>
                <a:cs typeface="Times New Roman"/>
              </a:rPr>
              <a:t>F</a:t>
            </a:r>
            <a:r>
              <a:rPr dirty="0" sz="2750" spc="35">
                <a:latin typeface="Times New Roman"/>
                <a:cs typeface="Times New Roman"/>
              </a:rPr>
              <a:t>)</a:t>
            </a:r>
            <a:r>
              <a:rPr dirty="0" sz="2750" spc="35">
                <a:latin typeface="Symbol"/>
                <a:cs typeface="Symbol"/>
              </a:rPr>
              <a:t></a:t>
            </a:r>
            <a:r>
              <a:rPr dirty="0" sz="2750" spc="35" i="1">
                <a:latin typeface="Times New Roman"/>
                <a:cs typeface="Times New Roman"/>
              </a:rPr>
              <a:t>P</a:t>
            </a:r>
            <a:r>
              <a:rPr dirty="0" sz="2750" spc="35">
                <a:latin typeface="Times New Roman"/>
                <a:cs typeface="Times New Roman"/>
              </a:rPr>
              <a:t>(not</a:t>
            </a:r>
            <a:r>
              <a:rPr dirty="0" sz="2750" spc="-45">
                <a:latin typeface="Times New Roman"/>
                <a:cs typeface="Times New Roman"/>
              </a:rPr>
              <a:t> </a:t>
            </a:r>
            <a:r>
              <a:rPr dirty="0" sz="2750" spc="20" i="1">
                <a:latin typeface="Times New Roman"/>
                <a:cs typeface="Times New Roman"/>
              </a:rPr>
              <a:t>C</a:t>
            </a:r>
            <a:r>
              <a:rPr dirty="0" sz="2750" spc="254" i="1">
                <a:latin typeface="Times New Roman"/>
                <a:cs typeface="Times New Roman"/>
              </a:rPr>
              <a:t> </a:t>
            </a:r>
            <a:r>
              <a:rPr dirty="0" sz="2750" spc="15">
                <a:latin typeface="Times New Roman"/>
                <a:cs typeface="Times New Roman"/>
              </a:rPr>
              <a:t>and</a:t>
            </a:r>
            <a:r>
              <a:rPr dirty="0" sz="2750" spc="-55">
                <a:latin typeface="Times New Roman"/>
                <a:cs typeface="Times New Roman"/>
              </a:rPr>
              <a:t> </a:t>
            </a:r>
            <a:r>
              <a:rPr dirty="0" sz="2750" spc="15" i="1">
                <a:latin typeface="Times New Roman"/>
                <a:cs typeface="Times New Roman"/>
              </a:rPr>
              <a:t>S	</a:t>
            </a:r>
            <a:r>
              <a:rPr dirty="0" sz="2750" spc="15">
                <a:latin typeface="Times New Roman"/>
                <a:cs typeface="Times New Roman"/>
              </a:rPr>
              <a:t>and</a:t>
            </a:r>
            <a:r>
              <a:rPr dirty="0" sz="2750" spc="-30">
                <a:latin typeface="Times New Roman"/>
                <a:cs typeface="Times New Roman"/>
              </a:rPr>
              <a:t> </a:t>
            </a:r>
            <a:r>
              <a:rPr dirty="0" sz="2750" spc="30" i="1">
                <a:latin typeface="Times New Roman"/>
                <a:cs typeface="Times New Roman"/>
              </a:rPr>
              <a:t>F</a:t>
            </a:r>
            <a:r>
              <a:rPr dirty="0" sz="2750" spc="30">
                <a:latin typeface="Times New Roman"/>
                <a:cs typeface="Times New Roman"/>
              </a:rPr>
              <a:t>)</a:t>
            </a:r>
            <a:endParaRPr sz="2750">
              <a:latin typeface="Times New Roman"/>
              <a:cs typeface="Times New Roman"/>
            </a:endParaRPr>
          </a:p>
          <a:p>
            <a:pPr marL="34290">
              <a:lnSpc>
                <a:spcPct val="100000"/>
              </a:lnSpc>
              <a:spcBef>
                <a:spcPts val="2935"/>
              </a:spcBef>
              <a:tabLst>
                <a:tab pos="3131185" algn="l"/>
                <a:tab pos="4979035" algn="l"/>
              </a:tabLst>
            </a:pPr>
            <a:r>
              <a:rPr dirty="0" sz="2750" spc="15">
                <a:latin typeface="Symbol"/>
                <a:cs typeface="Symbol"/>
              </a:rPr>
              <a:t></a:t>
            </a:r>
            <a:r>
              <a:rPr dirty="0" sz="2750" spc="-250">
                <a:latin typeface="Times New Roman"/>
                <a:cs typeface="Times New Roman"/>
              </a:rPr>
              <a:t> </a:t>
            </a:r>
            <a:r>
              <a:rPr dirty="0" sz="2750" spc="-30" i="1">
                <a:latin typeface="Times New Roman"/>
                <a:cs typeface="Times New Roman"/>
              </a:rPr>
              <a:t>P</a:t>
            </a:r>
            <a:r>
              <a:rPr dirty="0" sz="2750" spc="-30">
                <a:latin typeface="Times New Roman"/>
                <a:cs typeface="Times New Roman"/>
              </a:rPr>
              <a:t>(</a:t>
            </a:r>
            <a:r>
              <a:rPr dirty="0" sz="2750" spc="-30" i="1">
                <a:latin typeface="Times New Roman"/>
                <a:cs typeface="Times New Roman"/>
              </a:rPr>
              <a:t>H</a:t>
            </a:r>
            <a:r>
              <a:rPr dirty="0" sz="2750" spc="-320" i="1">
                <a:latin typeface="Times New Roman"/>
                <a:cs typeface="Times New Roman"/>
              </a:rPr>
              <a:t> </a:t>
            </a:r>
            <a:r>
              <a:rPr dirty="0" sz="2750" spc="5">
                <a:latin typeface="Times New Roman"/>
                <a:cs typeface="Times New Roman"/>
              </a:rPr>
              <a:t>|</a:t>
            </a:r>
            <a:r>
              <a:rPr dirty="0" sz="2750" spc="-295">
                <a:latin typeface="Times New Roman"/>
                <a:cs typeface="Times New Roman"/>
              </a:rPr>
              <a:t> </a:t>
            </a:r>
            <a:r>
              <a:rPr dirty="0" sz="2750" spc="35" i="1">
                <a:latin typeface="Times New Roman"/>
                <a:cs typeface="Times New Roman"/>
              </a:rPr>
              <a:t>F</a:t>
            </a:r>
            <a:r>
              <a:rPr dirty="0" sz="2750" spc="35">
                <a:latin typeface="Times New Roman"/>
                <a:cs typeface="Times New Roman"/>
              </a:rPr>
              <a:t>)</a:t>
            </a:r>
            <a:r>
              <a:rPr dirty="0" sz="2750" spc="35">
                <a:latin typeface="Symbol"/>
                <a:cs typeface="Symbol"/>
              </a:rPr>
              <a:t></a:t>
            </a:r>
            <a:r>
              <a:rPr dirty="0" sz="2750" spc="35" i="1">
                <a:latin typeface="Times New Roman"/>
                <a:cs typeface="Times New Roman"/>
              </a:rPr>
              <a:t>P</a:t>
            </a:r>
            <a:r>
              <a:rPr dirty="0" sz="2750" spc="35">
                <a:latin typeface="Times New Roman"/>
                <a:cs typeface="Times New Roman"/>
              </a:rPr>
              <a:t>(not</a:t>
            </a:r>
            <a:r>
              <a:rPr dirty="0" sz="2750" spc="-50">
                <a:latin typeface="Times New Roman"/>
                <a:cs typeface="Times New Roman"/>
              </a:rPr>
              <a:t> </a:t>
            </a:r>
            <a:r>
              <a:rPr dirty="0" sz="2750" spc="125" i="1">
                <a:latin typeface="Times New Roman"/>
                <a:cs typeface="Times New Roman"/>
              </a:rPr>
              <a:t>C</a:t>
            </a:r>
            <a:r>
              <a:rPr dirty="0" sz="2750" spc="125">
                <a:latin typeface="Times New Roman"/>
                <a:cs typeface="Times New Roman"/>
              </a:rPr>
              <a:t>|</a:t>
            </a:r>
            <a:r>
              <a:rPr dirty="0" sz="2750" spc="-340">
                <a:latin typeface="Times New Roman"/>
                <a:cs typeface="Times New Roman"/>
              </a:rPr>
              <a:t> </a:t>
            </a:r>
            <a:r>
              <a:rPr dirty="0" sz="2750" spc="15" i="1">
                <a:latin typeface="Times New Roman"/>
                <a:cs typeface="Times New Roman"/>
              </a:rPr>
              <a:t>S	</a:t>
            </a:r>
            <a:r>
              <a:rPr dirty="0" sz="2750" spc="15">
                <a:latin typeface="Times New Roman"/>
                <a:cs typeface="Times New Roman"/>
              </a:rPr>
              <a:t>and</a:t>
            </a:r>
            <a:r>
              <a:rPr dirty="0" sz="2750" spc="-20">
                <a:latin typeface="Times New Roman"/>
                <a:cs typeface="Times New Roman"/>
              </a:rPr>
              <a:t> </a:t>
            </a:r>
            <a:r>
              <a:rPr dirty="0" sz="2750" spc="60" i="1">
                <a:latin typeface="Times New Roman"/>
                <a:cs typeface="Times New Roman"/>
              </a:rPr>
              <a:t>F</a:t>
            </a:r>
            <a:r>
              <a:rPr dirty="0" sz="2750" spc="60">
                <a:latin typeface="Times New Roman"/>
                <a:cs typeface="Times New Roman"/>
              </a:rPr>
              <a:t>)</a:t>
            </a:r>
            <a:r>
              <a:rPr dirty="0" sz="2750" spc="60">
                <a:latin typeface="Symbol"/>
                <a:cs typeface="Symbol"/>
              </a:rPr>
              <a:t></a:t>
            </a:r>
            <a:r>
              <a:rPr dirty="0" sz="2750" spc="60" i="1">
                <a:latin typeface="Times New Roman"/>
                <a:cs typeface="Times New Roman"/>
              </a:rPr>
              <a:t>P</a:t>
            </a:r>
            <a:r>
              <a:rPr dirty="0" sz="2750" spc="60">
                <a:latin typeface="Times New Roman"/>
                <a:cs typeface="Times New Roman"/>
              </a:rPr>
              <a:t>(</a:t>
            </a:r>
            <a:r>
              <a:rPr dirty="0" sz="2750" spc="-290">
                <a:latin typeface="Times New Roman"/>
                <a:cs typeface="Times New Roman"/>
              </a:rPr>
              <a:t> </a:t>
            </a:r>
            <a:r>
              <a:rPr dirty="0" sz="2750" spc="15" i="1">
                <a:latin typeface="Times New Roman"/>
                <a:cs typeface="Times New Roman"/>
              </a:rPr>
              <a:t>S	</a:t>
            </a:r>
            <a:r>
              <a:rPr dirty="0" sz="2750" spc="15">
                <a:latin typeface="Times New Roman"/>
                <a:cs typeface="Times New Roman"/>
              </a:rPr>
              <a:t>and</a:t>
            </a:r>
            <a:r>
              <a:rPr dirty="0" sz="2750" spc="-30">
                <a:latin typeface="Times New Roman"/>
                <a:cs typeface="Times New Roman"/>
              </a:rPr>
              <a:t> </a:t>
            </a:r>
            <a:r>
              <a:rPr dirty="0" sz="2750" spc="30" i="1">
                <a:latin typeface="Times New Roman"/>
                <a:cs typeface="Times New Roman"/>
              </a:rPr>
              <a:t>F</a:t>
            </a:r>
            <a:r>
              <a:rPr dirty="0" sz="2750" spc="30">
                <a:latin typeface="Times New Roman"/>
                <a:cs typeface="Times New Roman"/>
              </a:rPr>
              <a:t>)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28681" y="2243772"/>
            <a:ext cx="404431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2630" algn="l"/>
                <a:tab pos="3097530" algn="l"/>
              </a:tabLst>
            </a:pPr>
            <a:r>
              <a:rPr dirty="0" sz="2800" spc="-55" i="1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dirty="0" sz="2800" spc="-55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dirty="0" sz="2800" spc="-55" i="1">
                <a:solidFill>
                  <a:srgbClr val="000000"/>
                </a:solidFill>
                <a:latin typeface="Times New Roman"/>
                <a:cs typeface="Times New Roman"/>
              </a:rPr>
              <a:t>H	</a:t>
            </a:r>
            <a:r>
              <a:rPr dirty="0" sz="2800" spc="-5">
                <a:solidFill>
                  <a:srgbClr val="000000"/>
                </a:solidFill>
                <a:latin typeface="Times New Roman"/>
                <a:cs typeface="Times New Roman"/>
              </a:rPr>
              <a:t>and not </a:t>
            </a:r>
            <a:r>
              <a:rPr dirty="0" sz="2800" spc="-5" i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2800" spc="4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2800" spc="-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000000"/>
                </a:solidFill>
                <a:latin typeface="Times New Roman"/>
                <a:cs typeface="Times New Roman"/>
              </a:rPr>
              <a:t>S	</a:t>
            </a:r>
            <a:r>
              <a:rPr dirty="0" sz="2800" spc="-5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2800" spc="-13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0" i="1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dirty="0" sz="2800" spc="1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41162" y="4289297"/>
            <a:ext cx="740410" cy="1207770"/>
          </a:xfrm>
          <a:custGeom>
            <a:avLst/>
            <a:gdLst/>
            <a:ahLst/>
            <a:cxnLst/>
            <a:rect l="l" t="t" r="r" b="b"/>
            <a:pathLst>
              <a:path w="740410" h="1207770">
                <a:moveTo>
                  <a:pt x="644787" y="76199"/>
                </a:moveTo>
                <a:lnTo>
                  <a:pt x="644787" y="38099"/>
                </a:lnTo>
                <a:lnTo>
                  <a:pt x="539631" y="37337"/>
                </a:lnTo>
                <a:lnTo>
                  <a:pt x="359266" y="37435"/>
                </a:lnTo>
                <a:lnTo>
                  <a:pt x="302706" y="44703"/>
                </a:lnTo>
                <a:lnTo>
                  <a:pt x="250071" y="64769"/>
                </a:lnTo>
                <a:lnTo>
                  <a:pt x="204323" y="90511"/>
                </a:lnTo>
                <a:lnTo>
                  <a:pt x="161679" y="121157"/>
                </a:lnTo>
                <a:lnTo>
                  <a:pt x="125103" y="154685"/>
                </a:lnTo>
                <a:lnTo>
                  <a:pt x="88002" y="196849"/>
                </a:lnTo>
                <a:lnTo>
                  <a:pt x="59043" y="239454"/>
                </a:lnTo>
                <a:lnTo>
                  <a:pt x="37307" y="283616"/>
                </a:lnTo>
                <a:lnTo>
                  <a:pt x="21872" y="330453"/>
                </a:lnTo>
                <a:lnTo>
                  <a:pt x="11820" y="381084"/>
                </a:lnTo>
                <a:lnTo>
                  <a:pt x="6231" y="436625"/>
                </a:lnTo>
                <a:lnTo>
                  <a:pt x="5469" y="450341"/>
                </a:lnTo>
                <a:lnTo>
                  <a:pt x="3945" y="462533"/>
                </a:lnTo>
                <a:lnTo>
                  <a:pt x="2421" y="486917"/>
                </a:lnTo>
                <a:lnTo>
                  <a:pt x="0" y="543533"/>
                </a:lnTo>
                <a:lnTo>
                  <a:pt x="1554" y="598579"/>
                </a:lnTo>
                <a:lnTo>
                  <a:pt x="5829" y="653420"/>
                </a:lnTo>
                <a:lnTo>
                  <a:pt x="13089" y="723899"/>
                </a:lnTo>
                <a:lnTo>
                  <a:pt x="30976" y="795836"/>
                </a:lnTo>
                <a:lnTo>
                  <a:pt x="38076" y="819236"/>
                </a:lnTo>
                <a:lnTo>
                  <a:pt x="38076" y="544152"/>
                </a:lnTo>
                <a:lnTo>
                  <a:pt x="40521" y="489203"/>
                </a:lnTo>
                <a:lnTo>
                  <a:pt x="42807" y="453389"/>
                </a:lnTo>
                <a:lnTo>
                  <a:pt x="44331" y="440435"/>
                </a:lnTo>
                <a:lnTo>
                  <a:pt x="49406" y="388506"/>
                </a:lnTo>
                <a:lnTo>
                  <a:pt x="58123" y="342104"/>
                </a:lnTo>
                <a:lnTo>
                  <a:pt x="71639" y="299708"/>
                </a:lnTo>
                <a:lnTo>
                  <a:pt x="91110" y="259799"/>
                </a:lnTo>
                <a:lnTo>
                  <a:pt x="117690" y="220855"/>
                </a:lnTo>
                <a:lnTo>
                  <a:pt x="152535" y="181355"/>
                </a:lnTo>
                <a:lnTo>
                  <a:pt x="186063" y="150875"/>
                </a:lnTo>
                <a:lnTo>
                  <a:pt x="225149" y="122334"/>
                </a:lnTo>
                <a:lnTo>
                  <a:pt x="278265" y="93725"/>
                </a:lnTo>
                <a:lnTo>
                  <a:pt x="314123" y="80842"/>
                </a:lnTo>
                <a:lnTo>
                  <a:pt x="362889" y="75777"/>
                </a:lnTo>
                <a:lnTo>
                  <a:pt x="539631" y="75437"/>
                </a:lnTo>
                <a:lnTo>
                  <a:pt x="644787" y="76199"/>
                </a:lnTo>
                <a:close/>
              </a:path>
              <a:path w="740410" h="1207770">
                <a:moveTo>
                  <a:pt x="263025" y="1186433"/>
                </a:moveTo>
                <a:lnTo>
                  <a:pt x="247023" y="1161287"/>
                </a:lnTo>
                <a:lnTo>
                  <a:pt x="230259" y="1136903"/>
                </a:lnTo>
                <a:lnTo>
                  <a:pt x="214257" y="1111757"/>
                </a:lnTo>
                <a:lnTo>
                  <a:pt x="187839" y="1067636"/>
                </a:lnTo>
                <a:lnTo>
                  <a:pt x="163015" y="1022580"/>
                </a:lnTo>
                <a:lnTo>
                  <a:pt x="139916" y="976626"/>
                </a:lnTo>
                <a:lnTo>
                  <a:pt x="118679" y="929806"/>
                </a:lnTo>
                <a:lnTo>
                  <a:pt x="99434" y="882156"/>
                </a:lnTo>
                <a:lnTo>
                  <a:pt x="82318" y="833710"/>
                </a:lnTo>
                <a:lnTo>
                  <a:pt x="67461" y="784503"/>
                </a:lnTo>
                <a:lnTo>
                  <a:pt x="50427" y="715517"/>
                </a:lnTo>
                <a:lnTo>
                  <a:pt x="49665" y="705611"/>
                </a:lnTo>
                <a:lnTo>
                  <a:pt x="43773" y="651163"/>
                </a:lnTo>
                <a:lnTo>
                  <a:pt x="39535" y="597741"/>
                </a:lnTo>
                <a:lnTo>
                  <a:pt x="38076" y="544152"/>
                </a:lnTo>
                <a:lnTo>
                  <a:pt x="38076" y="819236"/>
                </a:lnTo>
                <a:lnTo>
                  <a:pt x="63863" y="896175"/>
                </a:lnTo>
                <a:lnTo>
                  <a:pt x="83422" y="944737"/>
                </a:lnTo>
                <a:lnTo>
                  <a:pt x="105047" y="992459"/>
                </a:lnTo>
                <a:lnTo>
                  <a:pt x="128732" y="1039516"/>
                </a:lnTo>
                <a:lnTo>
                  <a:pt x="154470" y="1086082"/>
                </a:lnTo>
                <a:lnTo>
                  <a:pt x="182253" y="1132331"/>
                </a:lnTo>
                <a:lnTo>
                  <a:pt x="231783" y="1207769"/>
                </a:lnTo>
                <a:lnTo>
                  <a:pt x="263025" y="1186433"/>
                </a:lnTo>
                <a:close/>
              </a:path>
              <a:path w="740410" h="1207770">
                <a:moveTo>
                  <a:pt x="740037" y="57911"/>
                </a:moveTo>
                <a:lnTo>
                  <a:pt x="625737" y="0"/>
                </a:lnTo>
                <a:lnTo>
                  <a:pt x="625737" y="37961"/>
                </a:lnTo>
                <a:lnTo>
                  <a:pt x="644787" y="38099"/>
                </a:lnTo>
                <a:lnTo>
                  <a:pt x="644787" y="104901"/>
                </a:lnTo>
                <a:lnTo>
                  <a:pt x="740037" y="57911"/>
                </a:lnTo>
                <a:close/>
              </a:path>
              <a:path w="740410" h="1207770">
                <a:moveTo>
                  <a:pt x="644787" y="104901"/>
                </a:moveTo>
                <a:lnTo>
                  <a:pt x="644787" y="76199"/>
                </a:lnTo>
                <a:lnTo>
                  <a:pt x="625737" y="76061"/>
                </a:lnTo>
                <a:lnTo>
                  <a:pt x="625737" y="114299"/>
                </a:lnTo>
                <a:lnTo>
                  <a:pt x="644787" y="1049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9600" y="5394197"/>
            <a:ext cx="6324600" cy="1007110"/>
          </a:xfrm>
          <a:custGeom>
            <a:avLst/>
            <a:gdLst/>
            <a:ahLst/>
            <a:cxnLst/>
            <a:rect l="l" t="t" r="r" b="b"/>
            <a:pathLst>
              <a:path w="6324600" h="1007110">
                <a:moveTo>
                  <a:pt x="1053846" y="1006601"/>
                </a:moveTo>
                <a:lnTo>
                  <a:pt x="1053846" y="473201"/>
                </a:lnTo>
                <a:lnTo>
                  <a:pt x="0" y="473201"/>
                </a:lnTo>
                <a:lnTo>
                  <a:pt x="0" y="1006601"/>
                </a:lnTo>
                <a:lnTo>
                  <a:pt x="1053846" y="1006601"/>
                </a:lnTo>
                <a:close/>
              </a:path>
              <a:path w="6324600" h="1007110">
                <a:moveTo>
                  <a:pt x="6324600" y="1006601"/>
                </a:moveTo>
                <a:lnTo>
                  <a:pt x="6324600" y="473201"/>
                </a:lnTo>
                <a:lnTo>
                  <a:pt x="2634996" y="473201"/>
                </a:lnTo>
                <a:lnTo>
                  <a:pt x="663701" y="0"/>
                </a:lnTo>
                <a:lnTo>
                  <a:pt x="1053846" y="473201"/>
                </a:lnTo>
                <a:lnTo>
                  <a:pt x="1053846" y="1006601"/>
                </a:lnTo>
                <a:lnTo>
                  <a:pt x="6324600" y="100660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09600" y="5394197"/>
            <a:ext cx="6324600" cy="1007110"/>
          </a:xfrm>
          <a:custGeom>
            <a:avLst/>
            <a:gdLst/>
            <a:ahLst/>
            <a:cxnLst/>
            <a:rect l="l" t="t" r="r" b="b"/>
            <a:pathLst>
              <a:path w="6324600" h="1007110">
                <a:moveTo>
                  <a:pt x="0" y="473201"/>
                </a:moveTo>
                <a:lnTo>
                  <a:pt x="0" y="1006601"/>
                </a:lnTo>
                <a:lnTo>
                  <a:pt x="6324600" y="1006601"/>
                </a:lnTo>
                <a:lnTo>
                  <a:pt x="6324600" y="473201"/>
                </a:lnTo>
                <a:lnTo>
                  <a:pt x="2634996" y="473201"/>
                </a:lnTo>
                <a:lnTo>
                  <a:pt x="663702" y="0"/>
                </a:lnTo>
                <a:lnTo>
                  <a:pt x="1053846" y="473201"/>
                </a:lnTo>
                <a:lnTo>
                  <a:pt x="0" y="47320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271269" y="5962903"/>
            <a:ext cx="500126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Chain rule: P( </a:t>
            </a:r>
            <a:r>
              <a:rPr dirty="0" sz="2000" spc="-5">
                <a:solidFill>
                  <a:srgbClr val="FF659A"/>
                </a:solidFill>
                <a:latin typeface="Arial"/>
                <a:cs typeface="Arial"/>
              </a:rPr>
              <a:t>█ </a:t>
            </a:r>
            <a:r>
              <a:rPr dirty="0" sz="2000" spc="-5"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65CCFF"/>
                </a:solidFill>
                <a:latin typeface="Arial"/>
                <a:cs typeface="Arial"/>
              </a:rPr>
              <a:t>█ </a:t>
            </a:r>
            <a:r>
              <a:rPr dirty="0" sz="2000" spc="-5">
                <a:latin typeface="Arial"/>
                <a:cs typeface="Arial"/>
              </a:rPr>
              <a:t>) = </a:t>
            </a:r>
            <a:r>
              <a:rPr dirty="0" sz="2000" spc="-10">
                <a:latin typeface="Arial"/>
                <a:cs typeface="Arial"/>
              </a:rPr>
              <a:t>P( </a:t>
            </a:r>
            <a:r>
              <a:rPr dirty="0" sz="2000" spc="-5">
                <a:solidFill>
                  <a:srgbClr val="FF659A"/>
                </a:solidFill>
                <a:latin typeface="Arial"/>
                <a:cs typeface="Arial"/>
              </a:rPr>
              <a:t>█ </a:t>
            </a:r>
            <a:r>
              <a:rPr dirty="0" sz="2000" spc="-5">
                <a:latin typeface="Arial"/>
                <a:cs typeface="Arial"/>
              </a:rPr>
              <a:t>| </a:t>
            </a:r>
            <a:r>
              <a:rPr dirty="0" sz="2000" spc="-5">
                <a:solidFill>
                  <a:srgbClr val="65CCFF"/>
                </a:solidFill>
                <a:latin typeface="Arial"/>
                <a:cs typeface="Arial"/>
              </a:rPr>
              <a:t>█ </a:t>
            </a:r>
            <a:r>
              <a:rPr dirty="0" sz="2000" spc="-5">
                <a:latin typeface="Arial"/>
                <a:cs typeface="Arial"/>
              </a:rPr>
              <a:t>) × P( </a:t>
            </a:r>
            <a:r>
              <a:rPr dirty="0" sz="2000" spc="-5">
                <a:solidFill>
                  <a:srgbClr val="65CCFF"/>
                </a:solidFill>
                <a:latin typeface="Arial"/>
                <a:cs typeface="Arial"/>
              </a:rPr>
              <a:t>█</a:t>
            </a:r>
            <a:r>
              <a:rPr dirty="0" sz="2000" spc="-30">
                <a:solidFill>
                  <a:srgbClr val="65CCFF"/>
                </a:solidFill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50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099050" y="527050"/>
          <a:ext cx="4362450" cy="1378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7480"/>
                <a:gridCol w="224789"/>
                <a:gridCol w="405130"/>
                <a:gridCol w="1669414"/>
                <a:gridCol w="173354"/>
                <a:gridCol w="443229"/>
              </a:tblGrid>
              <a:tr h="27279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P(Flu)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1/40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P(Not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39/40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273557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863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Headache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Headache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7 /</a:t>
                      </a:r>
                      <a:r>
                        <a:rPr dirty="0" sz="12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78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</a:tr>
              <a:tr h="27279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Cough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2/3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Cough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</a:tr>
              <a:tr h="26771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Sore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3/4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Sore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265628" y="2929572"/>
            <a:ext cx="7006590" cy="2780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91460" algn="l"/>
                <a:tab pos="6059805" algn="l"/>
              </a:tabLst>
            </a:pP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-275">
                <a:latin typeface="Times New Roman"/>
                <a:cs typeface="Times New Roman"/>
              </a:rPr>
              <a:t> </a:t>
            </a:r>
            <a:r>
              <a:rPr dirty="0" sz="2800" spc="-55" i="1">
                <a:latin typeface="Times New Roman"/>
                <a:cs typeface="Times New Roman"/>
              </a:rPr>
              <a:t>P</a:t>
            </a:r>
            <a:r>
              <a:rPr dirty="0" sz="2800" spc="-55">
                <a:latin typeface="Times New Roman"/>
                <a:cs typeface="Times New Roman"/>
              </a:rPr>
              <a:t>(</a:t>
            </a:r>
            <a:r>
              <a:rPr dirty="0" sz="2800" spc="-55" i="1">
                <a:latin typeface="Times New Roman"/>
                <a:cs typeface="Times New Roman"/>
              </a:rPr>
              <a:t>H</a:t>
            </a:r>
            <a:r>
              <a:rPr dirty="0" sz="2800" spc="-335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|</a:t>
            </a:r>
            <a:r>
              <a:rPr dirty="0" sz="2800" spc="-3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not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C</a:t>
            </a:r>
            <a:r>
              <a:rPr dirty="0" sz="2800" spc="245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S	</a:t>
            </a:r>
            <a:r>
              <a:rPr dirty="0" sz="2800" spc="-5">
                <a:latin typeface="Times New Roman"/>
                <a:cs typeface="Times New Roman"/>
              </a:rPr>
              <a:t>and </a:t>
            </a:r>
            <a:r>
              <a:rPr dirty="0" sz="2800" spc="10" i="1">
                <a:latin typeface="Times New Roman"/>
                <a:cs typeface="Times New Roman"/>
              </a:rPr>
              <a:t>F</a:t>
            </a:r>
            <a:r>
              <a:rPr dirty="0" sz="2800" spc="10">
                <a:latin typeface="Times New Roman"/>
                <a:cs typeface="Times New Roman"/>
              </a:rPr>
              <a:t>)</a:t>
            </a:r>
            <a:r>
              <a:rPr dirty="0" sz="2800" spc="10">
                <a:latin typeface="Symbol"/>
                <a:cs typeface="Symbol"/>
              </a:rPr>
              <a:t></a:t>
            </a:r>
            <a:r>
              <a:rPr dirty="0" sz="2800" spc="10" i="1">
                <a:latin typeface="Times New Roman"/>
                <a:cs typeface="Times New Roman"/>
              </a:rPr>
              <a:t>P</a:t>
            </a:r>
            <a:r>
              <a:rPr dirty="0" sz="2800" spc="10">
                <a:latin typeface="Times New Roman"/>
                <a:cs typeface="Times New Roman"/>
              </a:rPr>
              <a:t>(not </a:t>
            </a:r>
            <a:r>
              <a:rPr dirty="0" sz="2800" spc="-5" i="1">
                <a:latin typeface="Times New Roman"/>
                <a:cs typeface="Times New Roman"/>
              </a:rPr>
              <a:t>C</a:t>
            </a:r>
            <a:r>
              <a:rPr dirty="0" sz="2800" spc="125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S	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-125">
                <a:latin typeface="Times New Roman"/>
                <a:cs typeface="Times New Roman"/>
              </a:rPr>
              <a:t> </a:t>
            </a:r>
            <a:r>
              <a:rPr dirty="0" sz="2800" spc="5" i="1">
                <a:latin typeface="Times New Roman"/>
                <a:cs typeface="Times New Roman"/>
              </a:rPr>
              <a:t>F</a:t>
            </a:r>
            <a:r>
              <a:rPr dirty="0" sz="2800" spc="5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10"/>
              </a:spcBef>
              <a:tabLst>
                <a:tab pos="3676015" algn="l"/>
              </a:tabLst>
            </a:pPr>
            <a:r>
              <a:rPr dirty="0" sz="2750" spc="15">
                <a:latin typeface="Symbol"/>
                <a:cs typeface="Symbol"/>
              </a:rPr>
              <a:t></a:t>
            </a:r>
            <a:r>
              <a:rPr dirty="0" sz="2750" spc="-250">
                <a:latin typeface="Times New Roman"/>
                <a:cs typeface="Times New Roman"/>
              </a:rPr>
              <a:t> </a:t>
            </a:r>
            <a:r>
              <a:rPr dirty="0" sz="2750" spc="-30" i="1">
                <a:latin typeface="Times New Roman"/>
                <a:cs typeface="Times New Roman"/>
              </a:rPr>
              <a:t>P</a:t>
            </a:r>
            <a:r>
              <a:rPr dirty="0" sz="2750" spc="-30">
                <a:latin typeface="Times New Roman"/>
                <a:cs typeface="Times New Roman"/>
              </a:rPr>
              <a:t>(</a:t>
            </a:r>
            <a:r>
              <a:rPr dirty="0" sz="2750" spc="-30" i="1">
                <a:latin typeface="Times New Roman"/>
                <a:cs typeface="Times New Roman"/>
              </a:rPr>
              <a:t>H</a:t>
            </a:r>
            <a:r>
              <a:rPr dirty="0" sz="2750" spc="-315" i="1">
                <a:latin typeface="Times New Roman"/>
                <a:cs typeface="Times New Roman"/>
              </a:rPr>
              <a:t> </a:t>
            </a:r>
            <a:r>
              <a:rPr dirty="0" sz="2750" spc="5">
                <a:latin typeface="Times New Roman"/>
                <a:cs typeface="Times New Roman"/>
              </a:rPr>
              <a:t>|</a:t>
            </a:r>
            <a:r>
              <a:rPr dirty="0" sz="2750" spc="-300">
                <a:latin typeface="Times New Roman"/>
                <a:cs typeface="Times New Roman"/>
              </a:rPr>
              <a:t> </a:t>
            </a:r>
            <a:r>
              <a:rPr dirty="0" sz="2750" spc="35" i="1">
                <a:latin typeface="Times New Roman"/>
                <a:cs typeface="Times New Roman"/>
              </a:rPr>
              <a:t>F</a:t>
            </a:r>
            <a:r>
              <a:rPr dirty="0" sz="2750" spc="35">
                <a:latin typeface="Times New Roman"/>
                <a:cs typeface="Times New Roman"/>
              </a:rPr>
              <a:t>)</a:t>
            </a:r>
            <a:r>
              <a:rPr dirty="0" sz="2750" spc="35">
                <a:latin typeface="Symbol"/>
                <a:cs typeface="Symbol"/>
              </a:rPr>
              <a:t></a:t>
            </a:r>
            <a:r>
              <a:rPr dirty="0" sz="2750" spc="35" i="1">
                <a:latin typeface="Times New Roman"/>
                <a:cs typeface="Times New Roman"/>
              </a:rPr>
              <a:t>P</a:t>
            </a:r>
            <a:r>
              <a:rPr dirty="0" sz="2750" spc="35">
                <a:latin typeface="Times New Roman"/>
                <a:cs typeface="Times New Roman"/>
              </a:rPr>
              <a:t>(not</a:t>
            </a:r>
            <a:r>
              <a:rPr dirty="0" sz="2750" spc="-45">
                <a:latin typeface="Times New Roman"/>
                <a:cs typeface="Times New Roman"/>
              </a:rPr>
              <a:t> </a:t>
            </a:r>
            <a:r>
              <a:rPr dirty="0" sz="2750" spc="20" i="1">
                <a:latin typeface="Times New Roman"/>
                <a:cs typeface="Times New Roman"/>
              </a:rPr>
              <a:t>C</a:t>
            </a:r>
            <a:r>
              <a:rPr dirty="0" sz="2750" spc="254" i="1">
                <a:latin typeface="Times New Roman"/>
                <a:cs typeface="Times New Roman"/>
              </a:rPr>
              <a:t> </a:t>
            </a:r>
            <a:r>
              <a:rPr dirty="0" sz="2750" spc="15">
                <a:latin typeface="Times New Roman"/>
                <a:cs typeface="Times New Roman"/>
              </a:rPr>
              <a:t>and</a:t>
            </a:r>
            <a:r>
              <a:rPr dirty="0" sz="2750" spc="-55">
                <a:latin typeface="Times New Roman"/>
                <a:cs typeface="Times New Roman"/>
              </a:rPr>
              <a:t> </a:t>
            </a:r>
            <a:r>
              <a:rPr dirty="0" sz="2750" spc="15" i="1">
                <a:latin typeface="Times New Roman"/>
                <a:cs typeface="Times New Roman"/>
              </a:rPr>
              <a:t>S	</a:t>
            </a:r>
            <a:r>
              <a:rPr dirty="0" sz="2750" spc="15">
                <a:latin typeface="Times New Roman"/>
                <a:cs typeface="Times New Roman"/>
              </a:rPr>
              <a:t>and</a:t>
            </a:r>
            <a:r>
              <a:rPr dirty="0" sz="2750" spc="-30">
                <a:latin typeface="Times New Roman"/>
                <a:cs typeface="Times New Roman"/>
              </a:rPr>
              <a:t> </a:t>
            </a:r>
            <a:r>
              <a:rPr dirty="0" sz="2750" spc="30" i="1">
                <a:latin typeface="Times New Roman"/>
                <a:cs typeface="Times New Roman"/>
              </a:rPr>
              <a:t>F</a:t>
            </a:r>
            <a:r>
              <a:rPr dirty="0" sz="2750" spc="30">
                <a:latin typeface="Times New Roman"/>
                <a:cs typeface="Times New Roman"/>
              </a:rPr>
              <a:t>)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5"/>
              </a:spcBef>
              <a:tabLst>
                <a:tab pos="3108960" algn="l"/>
                <a:tab pos="4956810" algn="l"/>
              </a:tabLst>
            </a:pPr>
            <a:r>
              <a:rPr dirty="0" sz="2750" spc="15">
                <a:latin typeface="Symbol"/>
                <a:cs typeface="Symbol"/>
              </a:rPr>
              <a:t></a:t>
            </a:r>
            <a:r>
              <a:rPr dirty="0" sz="2750" spc="-250">
                <a:latin typeface="Times New Roman"/>
                <a:cs typeface="Times New Roman"/>
              </a:rPr>
              <a:t> </a:t>
            </a:r>
            <a:r>
              <a:rPr dirty="0" sz="2750" spc="-30" i="1">
                <a:latin typeface="Times New Roman"/>
                <a:cs typeface="Times New Roman"/>
              </a:rPr>
              <a:t>P</a:t>
            </a:r>
            <a:r>
              <a:rPr dirty="0" sz="2750" spc="-30">
                <a:latin typeface="Times New Roman"/>
                <a:cs typeface="Times New Roman"/>
              </a:rPr>
              <a:t>(</a:t>
            </a:r>
            <a:r>
              <a:rPr dirty="0" sz="2750" spc="-30" i="1">
                <a:latin typeface="Times New Roman"/>
                <a:cs typeface="Times New Roman"/>
              </a:rPr>
              <a:t>H</a:t>
            </a:r>
            <a:r>
              <a:rPr dirty="0" sz="2750" spc="-320" i="1">
                <a:latin typeface="Times New Roman"/>
                <a:cs typeface="Times New Roman"/>
              </a:rPr>
              <a:t> </a:t>
            </a:r>
            <a:r>
              <a:rPr dirty="0" sz="2750" spc="5">
                <a:latin typeface="Times New Roman"/>
                <a:cs typeface="Times New Roman"/>
              </a:rPr>
              <a:t>|</a:t>
            </a:r>
            <a:r>
              <a:rPr dirty="0" sz="2750" spc="-295">
                <a:latin typeface="Times New Roman"/>
                <a:cs typeface="Times New Roman"/>
              </a:rPr>
              <a:t> </a:t>
            </a:r>
            <a:r>
              <a:rPr dirty="0" sz="2750" spc="35" i="1">
                <a:latin typeface="Times New Roman"/>
                <a:cs typeface="Times New Roman"/>
              </a:rPr>
              <a:t>F</a:t>
            </a:r>
            <a:r>
              <a:rPr dirty="0" sz="2750" spc="35">
                <a:latin typeface="Times New Roman"/>
                <a:cs typeface="Times New Roman"/>
              </a:rPr>
              <a:t>)</a:t>
            </a:r>
            <a:r>
              <a:rPr dirty="0" sz="2750" spc="35">
                <a:latin typeface="Symbol"/>
                <a:cs typeface="Symbol"/>
              </a:rPr>
              <a:t></a:t>
            </a:r>
            <a:r>
              <a:rPr dirty="0" sz="2750" spc="35" i="1">
                <a:latin typeface="Times New Roman"/>
                <a:cs typeface="Times New Roman"/>
              </a:rPr>
              <a:t>P</a:t>
            </a:r>
            <a:r>
              <a:rPr dirty="0" sz="2750" spc="35">
                <a:latin typeface="Times New Roman"/>
                <a:cs typeface="Times New Roman"/>
              </a:rPr>
              <a:t>(not</a:t>
            </a:r>
            <a:r>
              <a:rPr dirty="0" sz="2750" spc="-50">
                <a:latin typeface="Times New Roman"/>
                <a:cs typeface="Times New Roman"/>
              </a:rPr>
              <a:t> </a:t>
            </a:r>
            <a:r>
              <a:rPr dirty="0" sz="2750" spc="125" i="1">
                <a:latin typeface="Times New Roman"/>
                <a:cs typeface="Times New Roman"/>
              </a:rPr>
              <a:t>C</a:t>
            </a:r>
            <a:r>
              <a:rPr dirty="0" sz="2750" spc="125">
                <a:latin typeface="Times New Roman"/>
                <a:cs typeface="Times New Roman"/>
              </a:rPr>
              <a:t>|</a:t>
            </a:r>
            <a:r>
              <a:rPr dirty="0" sz="2750" spc="-340">
                <a:latin typeface="Times New Roman"/>
                <a:cs typeface="Times New Roman"/>
              </a:rPr>
              <a:t> </a:t>
            </a:r>
            <a:r>
              <a:rPr dirty="0" sz="2750" spc="15" i="1">
                <a:latin typeface="Times New Roman"/>
                <a:cs typeface="Times New Roman"/>
              </a:rPr>
              <a:t>S	</a:t>
            </a:r>
            <a:r>
              <a:rPr dirty="0" sz="2750" spc="15">
                <a:latin typeface="Times New Roman"/>
                <a:cs typeface="Times New Roman"/>
              </a:rPr>
              <a:t>and</a:t>
            </a:r>
            <a:r>
              <a:rPr dirty="0" sz="2750" spc="-20">
                <a:latin typeface="Times New Roman"/>
                <a:cs typeface="Times New Roman"/>
              </a:rPr>
              <a:t> </a:t>
            </a:r>
            <a:r>
              <a:rPr dirty="0" sz="2750" spc="60" i="1">
                <a:latin typeface="Times New Roman"/>
                <a:cs typeface="Times New Roman"/>
              </a:rPr>
              <a:t>F</a:t>
            </a:r>
            <a:r>
              <a:rPr dirty="0" sz="2750" spc="60">
                <a:latin typeface="Times New Roman"/>
                <a:cs typeface="Times New Roman"/>
              </a:rPr>
              <a:t>)</a:t>
            </a:r>
            <a:r>
              <a:rPr dirty="0" sz="2750" spc="60">
                <a:latin typeface="Symbol"/>
                <a:cs typeface="Symbol"/>
              </a:rPr>
              <a:t></a:t>
            </a:r>
            <a:r>
              <a:rPr dirty="0" sz="2750" spc="60" i="1">
                <a:latin typeface="Times New Roman"/>
                <a:cs typeface="Times New Roman"/>
              </a:rPr>
              <a:t>P</a:t>
            </a:r>
            <a:r>
              <a:rPr dirty="0" sz="2750" spc="60">
                <a:latin typeface="Times New Roman"/>
                <a:cs typeface="Times New Roman"/>
              </a:rPr>
              <a:t>(</a:t>
            </a:r>
            <a:r>
              <a:rPr dirty="0" sz="2750" spc="-290">
                <a:latin typeface="Times New Roman"/>
                <a:cs typeface="Times New Roman"/>
              </a:rPr>
              <a:t> </a:t>
            </a:r>
            <a:r>
              <a:rPr dirty="0" sz="2750" spc="15" i="1">
                <a:latin typeface="Times New Roman"/>
                <a:cs typeface="Times New Roman"/>
              </a:rPr>
              <a:t>S	</a:t>
            </a:r>
            <a:r>
              <a:rPr dirty="0" sz="2750" spc="15">
                <a:latin typeface="Times New Roman"/>
                <a:cs typeface="Times New Roman"/>
              </a:rPr>
              <a:t>and</a:t>
            </a:r>
            <a:r>
              <a:rPr dirty="0" sz="2750" spc="-30">
                <a:latin typeface="Times New Roman"/>
                <a:cs typeface="Times New Roman"/>
              </a:rPr>
              <a:t> </a:t>
            </a:r>
            <a:r>
              <a:rPr dirty="0" sz="2750" spc="30" i="1">
                <a:latin typeface="Times New Roman"/>
                <a:cs typeface="Times New Roman"/>
              </a:rPr>
              <a:t>F</a:t>
            </a:r>
            <a:r>
              <a:rPr dirty="0" sz="2750" spc="30">
                <a:latin typeface="Times New Roman"/>
                <a:cs typeface="Times New Roman"/>
              </a:rPr>
              <a:t>)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15"/>
              </a:spcBef>
              <a:tabLst>
                <a:tab pos="4053840" algn="l"/>
              </a:tabLst>
            </a:pPr>
            <a:r>
              <a:rPr dirty="0" sz="2750" spc="15">
                <a:latin typeface="Symbol"/>
                <a:cs typeface="Symbol"/>
              </a:rPr>
              <a:t></a:t>
            </a:r>
            <a:r>
              <a:rPr dirty="0" sz="2750" spc="-254">
                <a:latin typeface="Times New Roman"/>
                <a:cs typeface="Times New Roman"/>
              </a:rPr>
              <a:t> </a:t>
            </a:r>
            <a:r>
              <a:rPr dirty="0" sz="2750" spc="-30" i="1">
                <a:latin typeface="Times New Roman"/>
                <a:cs typeface="Times New Roman"/>
              </a:rPr>
              <a:t>P</a:t>
            </a:r>
            <a:r>
              <a:rPr dirty="0" sz="2750" spc="-30">
                <a:latin typeface="Times New Roman"/>
                <a:cs typeface="Times New Roman"/>
              </a:rPr>
              <a:t>(</a:t>
            </a:r>
            <a:r>
              <a:rPr dirty="0" sz="2750" spc="-30" i="1">
                <a:latin typeface="Times New Roman"/>
                <a:cs typeface="Times New Roman"/>
              </a:rPr>
              <a:t>H</a:t>
            </a:r>
            <a:r>
              <a:rPr dirty="0" sz="2750" spc="-315" i="1">
                <a:latin typeface="Times New Roman"/>
                <a:cs typeface="Times New Roman"/>
              </a:rPr>
              <a:t> </a:t>
            </a:r>
            <a:r>
              <a:rPr dirty="0" sz="2750" spc="5">
                <a:latin typeface="Times New Roman"/>
                <a:cs typeface="Times New Roman"/>
              </a:rPr>
              <a:t>|</a:t>
            </a:r>
            <a:r>
              <a:rPr dirty="0" sz="2750" spc="-295">
                <a:latin typeface="Times New Roman"/>
                <a:cs typeface="Times New Roman"/>
              </a:rPr>
              <a:t> </a:t>
            </a:r>
            <a:r>
              <a:rPr dirty="0" sz="2750" spc="35" i="1">
                <a:latin typeface="Times New Roman"/>
                <a:cs typeface="Times New Roman"/>
              </a:rPr>
              <a:t>F</a:t>
            </a:r>
            <a:r>
              <a:rPr dirty="0" sz="2750" spc="35">
                <a:latin typeface="Times New Roman"/>
                <a:cs typeface="Times New Roman"/>
              </a:rPr>
              <a:t>)</a:t>
            </a:r>
            <a:r>
              <a:rPr dirty="0" sz="2750" spc="35">
                <a:latin typeface="Symbol"/>
                <a:cs typeface="Symbol"/>
              </a:rPr>
              <a:t></a:t>
            </a:r>
            <a:r>
              <a:rPr dirty="0" sz="2750" spc="35" i="1">
                <a:latin typeface="Times New Roman"/>
                <a:cs typeface="Times New Roman"/>
              </a:rPr>
              <a:t>P</a:t>
            </a:r>
            <a:r>
              <a:rPr dirty="0" sz="2750" spc="35">
                <a:latin typeface="Times New Roman"/>
                <a:cs typeface="Times New Roman"/>
              </a:rPr>
              <a:t>(not</a:t>
            </a:r>
            <a:r>
              <a:rPr dirty="0" sz="2750" spc="-50">
                <a:latin typeface="Times New Roman"/>
                <a:cs typeface="Times New Roman"/>
              </a:rPr>
              <a:t> </a:t>
            </a:r>
            <a:r>
              <a:rPr dirty="0" sz="2750" spc="120" i="1">
                <a:latin typeface="Times New Roman"/>
                <a:cs typeface="Times New Roman"/>
              </a:rPr>
              <a:t>C</a:t>
            </a:r>
            <a:r>
              <a:rPr dirty="0" sz="2750" spc="120">
                <a:latin typeface="Times New Roman"/>
                <a:cs typeface="Times New Roman"/>
              </a:rPr>
              <a:t>|</a:t>
            </a:r>
            <a:r>
              <a:rPr dirty="0" sz="2750" spc="-300">
                <a:latin typeface="Times New Roman"/>
                <a:cs typeface="Times New Roman"/>
              </a:rPr>
              <a:t> </a:t>
            </a:r>
            <a:r>
              <a:rPr dirty="0" sz="2750" spc="60" i="1">
                <a:latin typeface="Times New Roman"/>
                <a:cs typeface="Times New Roman"/>
              </a:rPr>
              <a:t>F</a:t>
            </a:r>
            <a:r>
              <a:rPr dirty="0" sz="2750" spc="60">
                <a:latin typeface="Times New Roman"/>
                <a:cs typeface="Times New Roman"/>
              </a:rPr>
              <a:t>)</a:t>
            </a:r>
            <a:r>
              <a:rPr dirty="0" sz="2750" spc="60">
                <a:latin typeface="Symbol"/>
                <a:cs typeface="Symbol"/>
              </a:rPr>
              <a:t></a:t>
            </a:r>
            <a:r>
              <a:rPr dirty="0" sz="2750" spc="60" i="1">
                <a:latin typeface="Times New Roman"/>
                <a:cs typeface="Times New Roman"/>
              </a:rPr>
              <a:t>P</a:t>
            </a:r>
            <a:r>
              <a:rPr dirty="0" sz="2750" spc="60">
                <a:latin typeface="Times New Roman"/>
                <a:cs typeface="Times New Roman"/>
              </a:rPr>
              <a:t>(</a:t>
            </a:r>
            <a:r>
              <a:rPr dirty="0" sz="2750" spc="-290">
                <a:latin typeface="Times New Roman"/>
                <a:cs typeface="Times New Roman"/>
              </a:rPr>
              <a:t> </a:t>
            </a:r>
            <a:r>
              <a:rPr dirty="0" sz="2750" spc="15" i="1">
                <a:latin typeface="Times New Roman"/>
                <a:cs typeface="Times New Roman"/>
              </a:rPr>
              <a:t>S	</a:t>
            </a:r>
            <a:r>
              <a:rPr dirty="0" sz="2750" spc="15">
                <a:latin typeface="Times New Roman"/>
                <a:cs typeface="Times New Roman"/>
              </a:rPr>
              <a:t>and</a:t>
            </a:r>
            <a:r>
              <a:rPr dirty="0" sz="2750" spc="-30">
                <a:latin typeface="Times New Roman"/>
                <a:cs typeface="Times New Roman"/>
              </a:rPr>
              <a:t> </a:t>
            </a:r>
            <a:r>
              <a:rPr dirty="0" sz="2750" spc="30" i="1">
                <a:latin typeface="Times New Roman"/>
                <a:cs typeface="Times New Roman"/>
              </a:rPr>
              <a:t>F</a:t>
            </a:r>
            <a:r>
              <a:rPr dirty="0" sz="2750" spc="30">
                <a:latin typeface="Times New Roman"/>
                <a:cs typeface="Times New Roman"/>
              </a:rPr>
              <a:t>)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8681" y="2243772"/>
            <a:ext cx="404431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2630" algn="l"/>
                <a:tab pos="3097530" algn="l"/>
              </a:tabLst>
            </a:pPr>
            <a:r>
              <a:rPr dirty="0" sz="2800" spc="-55" i="1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dirty="0" sz="2800" spc="-55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dirty="0" sz="2800" spc="-55" i="1">
                <a:solidFill>
                  <a:srgbClr val="000000"/>
                </a:solidFill>
                <a:latin typeface="Times New Roman"/>
                <a:cs typeface="Times New Roman"/>
              </a:rPr>
              <a:t>H	</a:t>
            </a:r>
            <a:r>
              <a:rPr dirty="0" sz="2800" spc="-5">
                <a:solidFill>
                  <a:srgbClr val="000000"/>
                </a:solidFill>
                <a:latin typeface="Times New Roman"/>
                <a:cs typeface="Times New Roman"/>
              </a:rPr>
              <a:t>and not </a:t>
            </a:r>
            <a:r>
              <a:rPr dirty="0" sz="2800" spc="-5" i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2800" spc="4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2800" spc="-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000000"/>
                </a:solidFill>
                <a:latin typeface="Times New Roman"/>
                <a:cs typeface="Times New Roman"/>
              </a:rPr>
              <a:t>S	</a:t>
            </a:r>
            <a:r>
              <a:rPr dirty="0" sz="2800" spc="-5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2800" spc="-13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0" i="1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dirty="0" sz="2800" spc="1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400" y="6323076"/>
            <a:ext cx="6324600" cy="840105"/>
          </a:xfrm>
          <a:custGeom>
            <a:avLst/>
            <a:gdLst/>
            <a:ahLst/>
            <a:cxnLst/>
            <a:rect l="l" t="t" r="r" b="b"/>
            <a:pathLst>
              <a:path w="6324600" h="840104">
                <a:moveTo>
                  <a:pt x="1053845" y="839724"/>
                </a:moveTo>
                <a:lnTo>
                  <a:pt x="1053846" y="77723"/>
                </a:lnTo>
                <a:lnTo>
                  <a:pt x="0" y="77724"/>
                </a:lnTo>
                <a:lnTo>
                  <a:pt x="0" y="839724"/>
                </a:lnTo>
                <a:lnTo>
                  <a:pt x="1053845" y="839724"/>
                </a:lnTo>
                <a:close/>
              </a:path>
              <a:path w="6324600" h="840104">
                <a:moveTo>
                  <a:pt x="6324600" y="839723"/>
                </a:moveTo>
                <a:lnTo>
                  <a:pt x="6324600" y="77723"/>
                </a:lnTo>
                <a:lnTo>
                  <a:pt x="2634996" y="77723"/>
                </a:lnTo>
                <a:lnTo>
                  <a:pt x="936497" y="0"/>
                </a:lnTo>
                <a:lnTo>
                  <a:pt x="1053846" y="77723"/>
                </a:lnTo>
                <a:lnTo>
                  <a:pt x="1053845" y="839724"/>
                </a:lnTo>
                <a:lnTo>
                  <a:pt x="6324600" y="83972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3400" y="6323076"/>
            <a:ext cx="6324600" cy="840105"/>
          </a:xfrm>
          <a:custGeom>
            <a:avLst/>
            <a:gdLst/>
            <a:ahLst/>
            <a:cxnLst/>
            <a:rect l="l" t="t" r="r" b="b"/>
            <a:pathLst>
              <a:path w="6324600" h="840104">
                <a:moveTo>
                  <a:pt x="0" y="77724"/>
                </a:moveTo>
                <a:lnTo>
                  <a:pt x="0" y="839724"/>
                </a:lnTo>
                <a:lnTo>
                  <a:pt x="6324600" y="839723"/>
                </a:lnTo>
                <a:lnTo>
                  <a:pt x="6324600" y="77723"/>
                </a:lnTo>
                <a:lnTo>
                  <a:pt x="2634996" y="77723"/>
                </a:lnTo>
                <a:lnTo>
                  <a:pt x="936497" y="0"/>
                </a:lnTo>
                <a:lnTo>
                  <a:pt x="1053846" y="77723"/>
                </a:lnTo>
                <a:lnTo>
                  <a:pt x="0" y="77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14069" y="6458202"/>
            <a:ext cx="575881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62405" marR="5080" indent="-145034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Naïve </a:t>
            </a:r>
            <a:r>
              <a:rPr dirty="0" sz="2000" spc="-10">
                <a:latin typeface="Arial"/>
                <a:cs typeface="Arial"/>
              </a:rPr>
              <a:t>assumption: </a:t>
            </a:r>
            <a:r>
              <a:rPr dirty="0" sz="2000" spc="-5">
                <a:latin typeface="Arial"/>
                <a:cs typeface="Arial"/>
              </a:rPr>
              <a:t>Sore has no effect on </a:t>
            </a:r>
            <a:r>
              <a:rPr dirty="0" sz="2000" spc="-10">
                <a:latin typeface="Arial"/>
                <a:cs typeface="Arial"/>
              </a:rPr>
              <a:t>Cough </a:t>
            </a:r>
            <a:r>
              <a:rPr dirty="0" sz="2000" spc="-5">
                <a:latin typeface="Arial"/>
                <a:cs typeface="Arial"/>
              </a:rPr>
              <a:t>if I  am </a:t>
            </a:r>
            <a:r>
              <a:rPr dirty="0" sz="2000" spc="-10">
                <a:latin typeface="Arial"/>
                <a:cs typeface="Arial"/>
              </a:rPr>
              <a:t>already assuming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Flu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41285" y="5127497"/>
            <a:ext cx="740410" cy="1237615"/>
          </a:xfrm>
          <a:custGeom>
            <a:avLst/>
            <a:gdLst/>
            <a:ahLst/>
            <a:cxnLst/>
            <a:rect l="l" t="t" r="r" b="b"/>
            <a:pathLst>
              <a:path w="740410" h="1237614">
                <a:moveTo>
                  <a:pt x="644664" y="76200"/>
                </a:moveTo>
                <a:lnTo>
                  <a:pt x="644664" y="38100"/>
                </a:lnTo>
                <a:lnTo>
                  <a:pt x="539508" y="37337"/>
                </a:lnTo>
                <a:lnTo>
                  <a:pt x="389394" y="37337"/>
                </a:lnTo>
                <a:lnTo>
                  <a:pt x="357316" y="37645"/>
                </a:lnTo>
                <a:lnTo>
                  <a:pt x="302747" y="44805"/>
                </a:lnTo>
                <a:lnTo>
                  <a:pt x="262140" y="59435"/>
                </a:lnTo>
                <a:lnTo>
                  <a:pt x="227401" y="77756"/>
                </a:lnTo>
                <a:lnTo>
                  <a:pt x="181637" y="107605"/>
                </a:lnTo>
                <a:lnTo>
                  <a:pt x="136410" y="145541"/>
                </a:lnTo>
                <a:lnTo>
                  <a:pt x="87372" y="201714"/>
                </a:lnTo>
                <a:lnTo>
                  <a:pt x="58398" y="245437"/>
                </a:lnTo>
                <a:lnTo>
                  <a:pt x="36921" y="290341"/>
                </a:lnTo>
                <a:lnTo>
                  <a:pt x="21805" y="337865"/>
                </a:lnTo>
                <a:lnTo>
                  <a:pt x="11913" y="389449"/>
                </a:lnTo>
                <a:lnTo>
                  <a:pt x="6108" y="446531"/>
                </a:lnTo>
                <a:lnTo>
                  <a:pt x="5346" y="460247"/>
                </a:lnTo>
                <a:lnTo>
                  <a:pt x="3822" y="473964"/>
                </a:lnTo>
                <a:lnTo>
                  <a:pt x="2298" y="498347"/>
                </a:lnTo>
                <a:lnTo>
                  <a:pt x="0" y="545011"/>
                </a:lnTo>
                <a:lnTo>
                  <a:pt x="423" y="590515"/>
                </a:lnTo>
                <a:lnTo>
                  <a:pt x="2910" y="635548"/>
                </a:lnTo>
                <a:lnTo>
                  <a:pt x="6803" y="680796"/>
                </a:lnTo>
                <a:lnTo>
                  <a:pt x="12966" y="741426"/>
                </a:lnTo>
                <a:lnTo>
                  <a:pt x="29079" y="808505"/>
                </a:lnTo>
                <a:lnTo>
                  <a:pt x="38046" y="839839"/>
                </a:lnTo>
                <a:lnTo>
                  <a:pt x="38046" y="556715"/>
                </a:lnTo>
                <a:lnTo>
                  <a:pt x="40398" y="500633"/>
                </a:lnTo>
                <a:lnTo>
                  <a:pt x="42684" y="464058"/>
                </a:lnTo>
                <a:lnTo>
                  <a:pt x="44208" y="450342"/>
                </a:lnTo>
                <a:lnTo>
                  <a:pt x="49595" y="396406"/>
                </a:lnTo>
                <a:lnTo>
                  <a:pt x="58223" y="349038"/>
                </a:lnTo>
                <a:lnTo>
                  <a:pt x="71454" y="306157"/>
                </a:lnTo>
                <a:lnTo>
                  <a:pt x="90653" y="265683"/>
                </a:lnTo>
                <a:lnTo>
                  <a:pt x="117184" y="225538"/>
                </a:lnTo>
                <a:lnTo>
                  <a:pt x="152412" y="183641"/>
                </a:lnTo>
                <a:lnTo>
                  <a:pt x="186702" y="152400"/>
                </a:lnTo>
                <a:lnTo>
                  <a:pt x="225607" y="123496"/>
                </a:lnTo>
                <a:lnTo>
                  <a:pt x="267474" y="99059"/>
                </a:lnTo>
                <a:lnTo>
                  <a:pt x="314886" y="80956"/>
                </a:lnTo>
                <a:lnTo>
                  <a:pt x="360465" y="75910"/>
                </a:lnTo>
                <a:lnTo>
                  <a:pt x="539508" y="75437"/>
                </a:lnTo>
                <a:lnTo>
                  <a:pt x="644664" y="76200"/>
                </a:lnTo>
                <a:close/>
              </a:path>
              <a:path w="740410" h="1237614">
                <a:moveTo>
                  <a:pt x="262902" y="1216914"/>
                </a:moveTo>
                <a:lnTo>
                  <a:pt x="246900" y="1191006"/>
                </a:lnTo>
                <a:lnTo>
                  <a:pt x="230136" y="1165860"/>
                </a:lnTo>
                <a:lnTo>
                  <a:pt x="188043" y="1094736"/>
                </a:lnTo>
                <a:lnTo>
                  <a:pt x="162962" y="1048487"/>
                </a:lnTo>
                <a:lnTo>
                  <a:pt x="139747" y="1001268"/>
                </a:lnTo>
                <a:lnTo>
                  <a:pt x="118488" y="953142"/>
                </a:lnTo>
                <a:lnTo>
                  <a:pt x="99280" y="904175"/>
                </a:lnTo>
                <a:lnTo>
                  <a:pt x="82213" y="854428"/>
                </a:lnTo>
                <a:lnTo>
                  <a:pt x="67381" y="803967"/>
                </a:lnTo>
                <a:lnTo>
                  <a:pt x="54876" y="752856"/>
                </a:lnTo>
                <a:lnTo>
                  <a:pt x="49542" y="723138"/>
                </a:lnTo>
                <a:lnTo>
                  <a:pt x="43728" y="667435"/>
                </a:lnTo>
                <a:lnTo>
                  <a:pt x="39526" y="612138"/>
                </a:lnTo>
                <a:lnTo>
                  <a:pt x="38046" y="556715"/>
                </a:lnTo>
                <a:lnTo>
                  <a:pt x="38046" y="839839"/>
                </a:lnTo>
                <a:lnTo>
                  <a:pt x="57323" y="900390"/>
                </a:lnTo>
                <a:lnTo>
                  <a:pt x="73992" y="945144"/>
                </a:lnTo>
                <a:lnTo>
                  <a:pt x="92336" y="989197"/>
                </a:lnTo>
                <a:lnTo>
                  <a:pt x="112339" y="1032617"/>
                </a:lnTo>
                <a:lnTo>
                  <a:pt x="133984" y="1075472"/>
                </a:lnTo>
                <a:lnTo>
                  <a:pt x="157253" y="1117832"/>
                </a:lnTo>
                <a:lnTo>
                  <a:pt x="198132" y="1186434"/>
                </a:lnTo>
                <a:lnTo>
                  <a:pt x="231660" y="1237488"/>
                </a:lnTo>
                <a:lnTo>
                  <a:pt x="262902" y="1216914"/>
                </a:lnTo>
                <a:close/>
              </a:path>
              <a:path w="740410" h="1237614">
                <a:moveTo>
                  <a:pt x="739914" y="57912"/>
                </a:moveTo>
                <a:lnTo>
                  <a:pt x="625614" y="0"/>
                </a:lnTo>
                <a:lnTo>
                  <a:pt x="625614" y="37961"/>
                </a:lnTo>
                <a:lnTo>
                  <a:pt x="644664" y="38100"/>
                </a:lnTo>
                <a:lnTo>
                  <a:pt x="644664" y="104902"/>
                </a:lnTo>
                <a:lnTo>
                  <a:pt x="739914" y="57912"/>
                </a:lnTo>
                <a:close/>
              </a:path>
              <a:path w="740410" h="1237614">
                <a:moveTo>
                  <a:pt x="644664" y="104902"/>
                </a:moveTo>
                <a:lnTo>
                  <a:pt x="644664" y="76200"/>
                </a:lnTo>
                <a:lnTo>
                  <a:pt x="625614" y="76061"/>
                </a:lnTo>
                <a:lnTo>
                  <a:pt x="625614" y="114300"/>
                </a:lnTo>
                <a:lnTo>
                  <a:pt x="644664" y="1049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71800" y="6477000"/>
            <a:ext cx="609600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029200" y="4495800"/>
            <a:ext cx="304800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50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3600" y="6019800"/>
            <a:ext cx="304800" cy="533400"/>
          </a:xfrm>
          <a:custGeom>
            <a:avLst/>
            <a:gdLst/>
            <a:ahLst/>
            <a:cxnLst/>
            <a:rect l="l" t="t" r="r" b="b"/>
            <a:pathLst>
              <a:path w="304800" h="533400">
                <a:moveTo>
                  <a:pt x="0" y="0"/>
                </a:moveTo>
                <a:lnTo>
                  <a:pt x="0" y="533400"/>
                </a:lnTo>
                <a:lnTo>
                  <a:pt x="304800" y="5334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943600" y="5257800"/>
            <a:ext cx="304800" cy="533400"/>
          </a:xfrm>
          <a:custGeom>
            <a:avLst/>
            <a:gdLst/>
            <a:ahLst/>
            <a:cxnLst/>
            <a:rect l="l" t="t" r="r" b="b"/>
            <a:pathLst>
              <a:path w="304800" h="533400">
                <a:moveTo>
                  <a:pt x="0" y="0"/>
                </a:moveTo>
                <a:lnTo>
                  <a:pt x="0" y="533400"/>
                </a:lnTo>
                <a:lnTo>
                  <a:pt x="304800" y="5334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24600" y="6019800"/>
            <a:ext cx="304800" cy="533400"/>
          </a:xfrm>
          <a:custGeom>
            <a:avLst/>
            <a:gdLst/>
            <a:ahLst/>
            <a:cxnLst/>
            <a:rect l="l" t="t" r="r" b="b"/>
            <a:pathLst>
              <a:path w="304800" h="533400">
                <a:moveTo>
                  <a:pt x="0" y="0"/>
                </a:moveTo>
                <a:lnTo>
                  <a:pt x="0" y="533400"/>
                </a:lnTo>
                <a:lnTo>
                  <a:pt x="304799" y="533400"/>
                </a:lnTo>
                <a:lnTo>
                  <a:pt x="304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39000" y="6019800"/>
            <a:ext cx="304800" cy="533400"/>
          </a:xfrm>
          <a:custGeom>
            <a:avLst/>
            <a:gdLst/>
            <a:ahLst/>
            <a:cxnLst/>
            <a:rect l="l" t="t" r="r" b="b"/>
            <a:pathLst>
              <a:path w="304800" h="533400">
                <a:moveTo>
                  <a:pt x="0" y="0"/>
                </a:moveTo>
                <a:lnTo>
                  <a:pt x="0" y="533400"/>
                </a:lnTo>
                <a:lnTo>
                  <a:pt x="304800" y="5334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58000" y="5257800"/>
            <a:ext cx="304800" cy="533400"/>
          </a:xfrm>
          <a:custGeom>
            <a:avLst/>
            <a:gdLst/>
            <a:ahLst/>
            <a:cxnLst/>
            <a:rect l="l" t="t" r="r" b="b"/>
            <a:pathLst>
              <a:path w="304800" h="533400">
                <a:moveTo>
                  <a:pt x="0" y="0"/>
                </a:moveTo>
                <a:lnTo>
                  <a:pt x="0" y="533400"/>
                </a:lnTo>
                <a:lnTo>
                  <a:pt x="304800" y="5334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099050" y="527050"/>
          <a:ext cx="4362450" cy="1378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7480"/>
                <a:gridCol w="224789"/>
                <a:gridCol w="405130"/>
                <a:gridCol w="1669414"/>
                <a:gridCol w="173354"/>
                <a:gridCol w="443229"/>
              </a:tblGrid>
              <a:tr h="27279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P(Flu)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1/40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P(Not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39/40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273557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863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Headache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Headache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7 /</a:t>
                      </a:r>
                      <a:r>
                        <a:rPr dirty="0" sz="12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78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</a:tr>
              <a:tr h="27279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Cough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2/3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Cough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</a:tr>
              <a:tr h="26771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Sore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3/4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Sore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28672" y="2243766"/>
            <a:ext cx="404431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2630" algn="l"/>
                <a:tab pos="3097530" algn="l"/>
              </a:tabLst>
            </a:pPr>
            <a:r>
              <a:rPr dirty="0" sz="2800" spc="-55" i="1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dirty="0" sz="2800" spc="-55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dirty="0" sz="2800" spc="-55" i="1">
                <a:solidFill>
                  <a:srgbClr val="000000"/>
                </a:solidFill>
                <a:latin typeface="Times New Roman"/>
                <a:cs typeface="Times New Roman"/>
              </a:rPr>
              <a:t>H	</a:t>
            </a:r>
            <a:r>
              <a:rPr dirty="0" sz="2800" spc="-5">
                <a:solidFill>
                  <a:srgbClr val="000000"/>
                </a:solidFill>
                <a:latin typeface="Times New Roman"/>
                <a:cs typeface="Times New Roman"/>
              </a:rPr>
              <a:t>and not </a:t>
            </a:r>
            <a:r>
              <a:rPr dirty="0" sz="2800" spc="-5" i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2800" spc="4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2800" spc="-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000000"/>
                </a:solidFill>
                <a:latin typeface="Times New Roman"/>
                <a:cs typeface="Times New Roman"/>
              </a:rPr>
              <a:t>S	</a:t>
            </a:r>
            <a:r>
              <a:rPr dirty="0" sz="2800" spc="-5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2800" spc="-13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0" i="1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dirty="0" sz="2800" spc="1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3400" y="6323076"/>
            <a:ext cx="6324600" cy="840105"/>
          </a:xfrm>
          <a:custGeom>
            <a:avLst/>
            <a:gdLst/>
            <a:ahLst/>
            <a:cxnLst/>
            <a:rect l="l" t="t" r="r" b="b"/>
            <a:pathLst>
              <a:path w="6324600" h="840104">
                <a:moveTo>
                  <a:pt x="1053845" y="839724"/>
                </a:moveTo>
                <a:lnTo>
                  <a:pt x="1053846" y="306324"/>
                </a:lnTo>
                <a:lnTo>
                  <a:pt x="0" y="306324"/>
                </a:lnTo>
                <a:lnTo>
                  <a:pt x="0" y="839724"/>
                </a:lnTo>
                <a:lnTo>
                  <a:pt x="1053845" y="839724"/>
                </a:lnTo>
                <a:close/>
              </a:path>
              <a:path w="6324600" h="840104">
                <a:moveTo>
                  <a:pt x="6324600" y="839723"/>
                </a:moveTo>
                <a:lnTo>
                  <a:pt x="6324600" y="306323"/>
                </a:lnTo>
                <a:lnTo>
                  <a:pt x="2634996" y="306323"/>
                </a:lnTo>
                <a:lnTo>
                  <a:pt x="936497" y="0"/>
                </a:lnTo>
                <a:lnTo>
                  <a:pt x="1053846" y="306324"/>
                </a:lnTo>
                <a:lnTo>
                  <a:pt x="1053845" y="839724"/>
                </a:lnTo>
                <a:lnTo>
                  <a:pt x="6324600" y="83972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3400" y="6323076"/>
            <a:ext cx="6324600" cy="840105"/>
          </a:xfrm>
          <a:custGeom>
            <a:avLst/>
            <a:gdLst/>
            <a:ahLst/>
            <a:cxnLst/>
            <a:rect l="l" t="t" r="r" b="b"/>
            <a:pathLst>
              <a:path w="6324600" h="840104">
                <a:moveTo>
                  <a:pt x="0" y="306324"/>
                </a:moveTo>
                <a:lnTo>
                  <a:pt x="0" y="839724"/>
                </a:lnTo>
                <a:lnTo>
                  <a:pt x="6324600" y="839723"/>
                </a:lnTo>
                <a:lnTo>
                  <a:pt x="6324600" y="306323"/>
                </a:lnTo>
                <a:lnTo>
                  <a:pt x="2634996" y="306323"/>
                </a:lnTo>
                <a:lnTo>
                  <a:pt x="936497" y="0"/>
                </a:lnTo>
                <a:lnTo>
                  <a:pt x="1053846" y="306324"/>
                </a:lnTo>
                <a:lnTo>
                  <a:pt x="0" y="3063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195069" y="2929572"/>
            <a:ext cx="8077200" cy="4125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82675">
              <a:lnSpc>
                <a:spcPct val="100000"/>
              </a:lnSpc>
              <a:spcBef>
                <a:spcPts val="95"/>
              </a:spcBef>
              <a:tabLst>
                <a:tab pos="3862070" algn="l"/>
                <a:tab pos="7130415" algn="l"/>
              </a:tabLst>
            </a:pP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-275">
                <a:latin typeface="Times New Roman"/>
                <a:cs typeface="Times New Roman"/>
              </a:rPr>
              <a:t> </a:t>
            </a:r>
            <a:r>
              <a:rPr dirty="0" sz="2800" spc="-55" i="1">
                <a:latin typeface="Times New Roman"/>
                <a:cs typeface="Times New Roman"/>
              </a:rPr>
              <a:t>P</a:t>
            </a:r>
            <a:r>
              <a:rPr dirty="0" sz="2800" spc="-55">
                <a:latin typeface="Times New Roman"/>
                <a:cs typeface="Times New Roman"/>
              </a:rPr>
              <a:t>(</a:t>
            </a:r>
            <a:r>
              <a:rPr dirty="0" sz="2800" spc="-55" i="1">
                <a:latin typeface="Times New Roman"/>
                <a:cs typeface="Times New Roman"/>
              </a:rPr>
              <a:t>H</a:t>
            </a:r>
            <a:r>
              <a:rPr dirty="0" sz="2800" spc="-335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|</a:t>
            </a:r>
            <a:r>
              <a:rPr dirty="0" sz="2800" spc="-3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not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C</a:t>
            </a:r>
            <a:r>
              <a:rPr dirty="0" sz="2800" spc="245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S	</a:t>
            </a:r>
            <a:r>
              <a:rPr dirty="0" sz="2800" spc="-5">
                <a:latin typeface="Times New Roman"/>
                <a:cs typeface="Times New Roman"/>
              </a:rPr>
              <a:t>and </a:t>
            </a:r>
            <a:r>
              <a:rPr dirty="0" sz="2800" spc="10" i="1">
                <a:latin typeface="Times New Roman"/>
                <a:cs typeface="Times New Roman"/>
              </a:rPr>
              <a:t>F</a:t>
            </a:r>
            <a:r>
              <a:rPr dirty="0" sz="2800" spc="10">
                <a:latin typeface="Times New Roman"/>
                <a:cs typeface="Times New Roman"/>
              </a:rPr>
              <a:t>)</a:t>
            </a:r>
            <a:r>
              <a:rPr dirty="0" sz="2800" spc="10">
                <a:latin typeface="Symbol"/>
                <a:cs typeface="Symbol"/>
              </a:rPr>
              <a:t></a:t>
            </a:r>
            <a:r>
              <a:rPr dirty="0" sz="2800" spc="10" i="1">
                <a:latin typeface="Times New Roman"/>
                <a:cs typeface="Times New Roman"/>
              </a:rPr>
              <a:t>P</a:t>
            </a:r>
            <a:r>
              <a:rPr dirty="0" sz="2800" spc="10">
                <a:latin typeface="Times New Roman"/>
                <a:cs typeface="Times New Roman"/>
              </a:rPr>
              <a:t>(not </a:t>
            </a:r>
            <a:r>
              <a:rPr dirty="0" sz="2800" spc="-5" i="1">
                <a:latin typeface="Times New Roman"/>
                <a:cs typeface="Times New Roman"/>
              </a:rPr>
              <a:t>C</a:t>
            </a:r>
            <a:r>
              <a:rPr dirty="0" sz="2800" spc="125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S	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-125">
                <a:latin typeface="Times New Roman"/>
                <a:cs typeface="Times New Roman"/>
              </a:rPr>
              <a:t> </a:t>
            </a:r>
            <a:r>
              <a:rPr dirty="0" sz="2800" spc="5" i="1">
                <a:latin typeface="Times New Roman"/>
                <a:cs typeface="Times New Roman"/>
              </a:rPr>
              <a:t>F</a:t>
            </a:r>
            <a:r>
              <a:rPr dirty="0" sz="2800" spc="5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083310">
              <a:lnSpc>
                <a:spcPct val="100000"/>
              </a:lnSpc>
              <a:spcBef>
                <a:spcPts val="2810"/>
              </a:spcBef>
              <a:tabLst>
                <a:tab pos="4746625" algn="l"/>
              </a:tabLst>
            </a:pPr>
            <a:r>
              <a:rPr dirty="0" sz="2750" spc="15">
                <a:latin typeface="Symbol"/>
                <a:cs typeface="Symbol"/>
              </a:rPr>
              <a:t></a:t>
            </a:r>
            <a:r>
              <a:rPr dirty="0" sz="2750" spc="-250">
                <a:latin typeface="Times New Roman"/>
                <a:cs typeface="Times New Roman"/>
              </a:rPr>
              <a:t> </a:t>
            </a:r>
            <a:r>
              <a:rPr dirty="0" sz="2750" spc="-30" i="1">
                <a:latin typeface="Times New Roman"/>
                <a:cs typeface="Times New Roman"/>
              </a:rPr>
              <a:t>P</a:t>
            </a:r>
            <a:r>
              <a:rPr dirty="0" sz="2750" spc="-30">
                <a:latin typeface="Times New Roman"/>
                <a:cs typeface="Times New Roman"/>
              </a:rPr>
              <a:t>(</a:t>
            </a:r>
            <a:r>
              <a:rPr dirty="0" sz="2750" spc="-30" i="1">
                <a:latin typeface="Times New Roman"/>
                <a:cs typeface="Times New Roman"/>
              </a:rPr>
              <a:t>H</a:t>
            </a:r>
            <a:r>
              <a:rPr dirty="0" sz="2750" spc="-315" i="1">
                <a:latin typeface="Times New Roman"/>
                <a:cs typeface="Times New Roman"/>
              </a:rPr>
              <a:t> </a:t>
            </a:r>
            <a:r>
              <a:rPr dirty="0" sz="2750" spc="5">
                <a:latin typeface="Times New Roman"/>
                <a:cs typeface="Times New Roman"/>
              </a:rPr>
              <a:t>|</a:t>
            </a:r>
            <a:r>
              <a:rPr dirty="0" sz="2750" spc="-300">
                <a:latin typeface="Times New Roman"/>
                <a:cs typeface="Times New Roman"/>
              </a:rPr>
              <a:t> </a:t>
            </a:r>
            <a:r>
              <a:rPr dirty="0" sz="2750" spc="35" i="1">
                <a:latin typeface="Times New Roman"/>
                <a:cs typeface="Times New Roman"/>
              </a:rPr>
              <a:t>F</a:t>
            </a:r>
            <a:r>
              <a:rPr dirty="0" sz="2750" spc="35">
                <a:latin typeface="Times New Roman"/>
                <a:cs typeface="Times New Roman"/>
              </a:rPr>
              <a:t>)</a:t>
            </a:r>
            <a:r>
              <a:rPr dirty="0" sz="2750" spc="35">
                <a:latin typeface="Symbol"/>
                <a:cs typeface="Symbol"/>
              </a:rPr>
              <a:t></a:t>
            </a:r>
            <a:r>
              <a:rPr dirty="0" sz="2750" spc="35" i="1">
                <a:latin typeface="Times New Roman"/>
                <a:cs typeface="Times New Roman"/>
              </a:rPr>
              <a:t>P</a:t>
            </a:r>
            <a:r>
              <a:rPr dirty="0" sz="2750" spc="35">
                <a:latin typeface="Times New Roman"/>
                <a:cs typeface="Times New Roman"/>
              </a:rPr>
              <a:t>(not</a:t>
            </a:r>
            <a:r>
              <a:rPr dirty="0" sz="2750" spc="-45">
                <a:latin typeface="Times New Roman"/>
                <a:cs typeface="Times New Roman"/>
              </a:rPr>
              <a:t> </a:t>
            </a:r>
            <a:r>
              <a:rPr dirty="0" sz="2750" spc="20" i="1">
                <a:latin typeface="Times New Roman"/>
                <a:cs typeface="Times New Roman"/>
              </a:rPr>
              <a:t>C</a:t>
            </a:r>
            <a:r>
              <a:rPr dirty="0" sz="2750" spc="254" i="1">
                <a:latin typeface="Times New Roman"/>
                <a:cs typeface="Times New Roman"/>
              </a:rPr>
              <a:t> </a:t>
            </a:r>
            <a:r>
              <a:rPr dirty="0" sz="2750" spc="15">
                <a:latin typeface="Times New Roman"/>
                <a:cs typeface="Times New Roman"/>
              </a:rPr>
              <a:t>and</a:t>
            </a:r>
            <a:r>
              <a:rPr dirty="0" sz="2750" spc="-55">
                <a:latin typeface="Times New Roman"/>
                <a:cs typeface="Times New Roman"/>
              </a:rPr>
              <a:t> </a:t>
            </a:r>
            <a:r>
              <a:rPr dirty="0" sz="2750" spc="15" i="1">
                <a:latin typeface="Times New Roman"/>
                <a:cs typeface="Times New Roman"/>
              </a:rPr>
              <a:t>S	</a:t>
            </a:r>
            <a:r>
              <a:rPr dirty="0" sz="2750" spc="15">
                <a:latin typeface="Times New Roman"/>
                <a:cs typeface="Times New Roman"/>
              </a:rPr>
              <a:t>and</a:t>
            </a:r>
            <a:r>
              <a:rPr dirty="0" sz="2750" spc="-30">
                <a:latin typeface="Times New Roman"/>
                <a:cs typeface="Times New Roman"/>
              </a:rPr>
              <a:t> </a:t>
            </a:r>
            <a:r>
              <a:rPr dirty="0" sz="2750" spc="30" i="1">
                <a:latin typeface="Times New Roman"/>
                <a:cs typeface="Times New Roman"/>
              </a:rPr>
              <a:t>F</a:t>
            </a:r>
            <a:r>
              <a:rPr dirty="0" sz="2750" spc="30">
                <a:latin typeface="Times New Roman"/>
                <a:cs typeface="Times New Roman"/>
              </a:rPr>
              <a:t>)</a:t>
            </a:r>
            <a:endParaRPr sz="2750">
              <a:latin typeface="Times New Roman"/>
              <a:cs typeface="Times New Roman"/>
            </a:endParaRPr>
          </a:p>
          <a:p>
            <a:pPr marL="1083310">
              <a:lnSpc>
                <a:spcPct val="100000"/>
              </a:lnSpc>
              <a:spcBef>
                <a:spcPts val="2805"/>
              </a:spcBef>
              <a:tabLst>
                <a:tab pos="4179570" algn="l"/>
                <a:tab pos="6027420" algn="l"/>
              </a:tabLst>
            </a:pPr>
            <a:r>
              <a:rPr dirty="0" sz="2750" spc="15">
                <a:latin typeface="Symbol"/>
                <a:cs typeface="Symbol"/>
              </a:rPr>
              <a:t></a:t>
            </a:r>
            <a:r>
              <a:rPr dirty="0" sz="2750" spc="-250">
                <a:latin typeface="Times New Roman"/>
                <a:cs typeface="Times New Roman"/>
              </a:rPr>
              <a:t> </a:t>
            </a:r>
            <a:r>
              <a:rPr dirty="0" sz="2750" spc="-30" i="1">
                <a:latin typeface="Times New Roman"/>
                <a:cs typeface="Times New Roman"/>
              </a:rPr>
              <a:t>P</a:t>
            </a:r>
            <a:r>
              <a:rPr dirty="0" sz="2750" spc="-30">
                <a:latin typeface="Times New Roman"/>
                <a:cs typeface="Times New Roman"/>
              </a:rPr>
              <a:t>(</a:t>
            </a:r>
            <a:r>
              <a:rPr dirty="0" sz="2750" spc="-30" i="1">
                <a:latin typeface="Times New Roman"/>
                <a:cs typeface="Times New Roman"/>
              </a:rPr>
              <a:t>H</a:t>
            </a:r>
            <a:r>
              <a:rPr dirty="0" sz="2750" spc="-320" i="1">
                <a:latin typeface="Times New Roman"/>
                <a:cs typeface="Times New Roman"/>
              </a:rPr>
              <a:t> </a:t>
            </a:r>
            <a:r>
              <a:rPr dirty="0" sz="2750" spc="5">
                <a:latin typeface="Times New Roman"/>
                <a:cs typeface="Times New Roman"/>
              </a:rPr>
              <a:t>|</a:t>
            </a:r>
            <a:r>
              <a:rPr dirty="0" sz="2750" spc="-295">
                <a:latin typeface="Times New Roman"/>
                <a:cs typeface="Times New Roman"/>
              </a:rPr>
              <a:t> </a:t>
            </a:r>
            <a:r>
              <a:rPr dirty="0" sz="2750" spc="35" i="1">
                <a:latin typeface="Times New Roman"/>
                <a:cs typeface="Times New Roman"/>
              </a:rPr>
              <a:t>F</a:t>
            </a:r>
            <a:r>
              <a:rPr dirty="0" sz="2750" spc="35">
                <a:latin typeface="Times New Roman"/>
                <a:cs typeface="Times New Roman"/>
              </a:rPr>
              <a:t>)</a:t>
            </a:r>
            <a:r>
              <a:rPr dirty="0" sz="2750" spc="35">
                <a:latin typeface="Symbol"/>
                <a:cs typeface="Symbol"/>
              </a:rPr>
              <a:t></a:t>
            </a:r>
            <a:r>
              <a:rPr dirty="0" sz="2750" spc="35" i="1">
                <a:latin typeface="Times New Roman"/>
                <a:cs typeface="Times New Roman"/>
              </a:rPr>
              <a:t>P</a:t>
            </a:r>
            <a:r>
              <a:rPr dirty="0" sz="2750" spc="35">
                <a:latin typeface="Times New Roman"/>
                <a:cs typeface="Times New Roman"/>
              </a:rPr>
              <a:t>(not</a:t>
            </a:r>
            <a:r>
              <a:rPr dirty="0" sz="2750" spc="-50">
                <a:latin typeface="Times New Roman"/>
                <a:cs typeface="Times New Roman"/>
              </a:rPr>
              <a:t> </a:t>
            </a:r>
            <a:r>
              <a:rPr dirty="0" sz="2750" spc="125" i="1">
                <a:latin typeface="Times New Roman"/>
                <a:cs typeface="Times New Roman"/>
              </a:rPr>
              <a:t>C</a:t>
            </a:r>
            <a:r>
              <a:rPr dirty="0" sz="2750" spc="125">
                <a:latin typeface="Times New Roman"/>
                <a:cs typeface="Times New Roman"/>
              </a:rPr>
              <a:t>|</a:t>
            </a:r>
            <a:r>
              <a:rPr dirty="0" sz="2750" spc="-340">
                <a:latin typeface="Times New Roman"/>
                <a:cs typeface="Times New Roman"/>
              </a:rPr>
              <a:t> </a:t>
            </a:r>
            <a:r>
              <a:rPr dirty="0" sz="2750" spc="15" i="1">
                <a:latin typeface="Times New Roman"/>
                <a:cs typeface="Times New Roman"/>
              </a:rPr>
              <a:t>S	</a:t>
            </a:r>
            <a:r>
              <a:rPr dirty="0" sz="2750" spc="15">
                <a:latin typeface="Times New Roman"/>
                <a:cs typeface="Times New Roman"/>
              </a:rPr>
              <a:t>and</a:t>
            </a:r>
            <a:r>
              <a:rPr dirty="0" sz="2750" spc="-20">
                <a:latin typeface="Times New Roman"/>
                <a:cs typeface="Times New Roman"/>
              </a:rPr>
              <a:t> </a:t>
            </a:r>
            <a:r>
              <a:rPr dirty="0" sz="2750" spc="60" i="1">
                <a:latin typeface="Times New Roman"/>
                <a:cs typeface="Times New Roman"/>
              </a:rPr>
              <a:t>F</a:t>
            </a:r>
            <a:r>
              <a:rPr dirty="0" sz="2750" spc="60">
                <a:latin typeface="Times New Roman"/>
                <a:cs typeface="Times New Roman"/>
              </a:rPr>
              <a:t>)</a:t>
            </a:r>
            <a:r>
              <a:rPr dirty="0" sz="2750" spc="60">
                <a:latin typeface="Symbol"/>
                <a:cs typeface="Symbol"/>
              </a:rPr>
              <a:t></a:t>
            </a:r>
            <a:r>
              <a:rPr dirty="0" sz="2750" spc="60" i="1">
                <a:latin typeface="Times New Roman"/>
                <a:cs typeface="Times New Roman"/>
              </a:rPr>
              <a:t>P</a:t>
            </a:r>
            <a:r>
              <a:rPr dirty="0" sz="2750" spc="60">
                <a:latin typeface="Times New Roman"/>
                <a:cs typeface="Times New Roman"/>
              </a:rPr>
              <a:t>(</a:t>
            </a:r>
            <a:r>
              <a:rPr dirty="0" sz="2750" spc="-290">
                <a:latin typeface="Times New Roman"/>
                <a:cs typeface="Times New Roman"/>
              </a:rPr>
              <a:t> </a:t>
            </a:r>
            <a:r>
              <a:rPr dirty="0" sz="2750" spc="15" i="1">
                <a:latin typeface="Times New Roman"/>
                <a:cs typeface="Times New Roman"/>
              </a:rPr>
              <a:t>S	</a:t>
            </a:r>
            <a:r>
              <a:rPr dirty="0" sz="2750" spc="15">
                <a:latin typeface="Times New Roman"/>
                <a:cs typeface="Times New Roman"/>
              </a:rPr>
              <a:t>and</a:t>
            </a:r>
            <a:r>
              <a:rPr dirty="0" sz="2750" spc="-30">
                <a:latin typeface="Times New Roman"/>
                <a:cs typeface="Times New Roman"/>
              </a:rPr>
              <a:t> </a:t>
            </a:r>
            <a:r>
              <a:rPr dirty="0" sz="2750" spc="30" i="1">
                <a:latin typeface="Times New Roman"/>
                <a:cs typeface="Times New Roman"/>
              </a:rPr>
              <a:t>F</a:t>
            </a:r>
            <a:r>
              <a:rPr dirty="0" sz="2750" spc="30">
                <a:latin typeface="Times New Roman"/>
                <a:cs typeface="Times New Roman"/>
              </a:rPr>
              <a:t>)</a:t>
            </a:r>
            <a:endParaRPr sz="2750">
              <a:latin typeface="Times New Roman"/>
              <a:cs typeface="Times New Roman"/>
            </a:endParaRPr>
          </a:p>
          <a:p>
            <a:pPr marL="1083310">
              <a:lnSpc>
                <a:spcPct val="100000"/>
              </a:lnSpc>
              <a:spcBef>
                <a:spcPts val="2815"/>
              </a:spcBef>
              <a:tabLst>
                <a:tab pos="5124450" algn="l"/>
              </a:tabLst>
            </a:pPr>
            <a:r>
              <a:rPr dirty="0" sz="2750" spc="15">
                <a:latin typeface="Symbol"/>
                <a:cs typeface="Symbol"/>
              </a:rPr>
              <a:t></a:t>
            </a:r>
            <a:r>
              <a:rPr dirty="0" sz="2750" spc="-254">
                <a:latin typeface="Times New Roman"/>
                <a:cs typeface="Times New Roman"/>
              </a:rPr>
              <a:t> </a:t>
            </a:r>
            <a:r>
              <a:rPr dirty="0" sz="2750" spc="-30" i="1">
                <a:latin typeface="Times New Roman"/>
                <a:cs typeface="Times New Roman"/>
              </a:rPr>
              <a:t>P</a:t>
            </a:r>
            <a:r>
              <a:rPr dirty="0" sz="2750" spc="-30">
                <a:latin typeface="Times New Roman"/>
                <a:cs typeface="Times New Roman"/>
              </a:rPr>
              <a:t>(</a:t>
            </a:r>
            <a:r>
              <a:rPr dirty="0" sz="2750" spc="-30" i="1">
                <a:latin typeface="Times New Roman"/>
                <a:cs typeface="Times New Roman"/>
              </a:rPr>
              <a:t>H</a:t>
            </a:r>
            <a:r>
              <a:rPr dirty="0" sz="2750" spc="-315" i="1">
                <a:latin typeface="Times New Roman"/>
                <a:cs typeface="Times New Roman"/>
              </a:rPr>
              <a:t> </a:t>
            </a:r>
            <a:r>
              <a:rPr dirty="0" sz="2750" spc="5">
                <a:latin typeface="Times New Roman"/>
                <a:cs typeface="Times New Roman"/>
              </a:rPr>
              <a:t>|</a:t>
            </a:r>
            <a:r>
              <a:rPr dirty="0" sz="2750" spc="-295">
                <a:latin typeface="Times New Roman"/>
                <a:cs typeface="Times New Roman"/>
              </a:rPr>
              <a:t> </a:t>
            </a:r>
            <a:r>
              <a:rPr dirty="0" sz="2750" spc="35" i="1">
                <a:latin typeface="Times New Roman"/>
                <a:cs typeface="Times New Roman"/>
              </a:rPr>
              <a:t>F</a:t>
            </a:r>
            <a:r>
              <a:rPr dirty="0" sz="2750" spc="35">
                <a:latin typeface="Times New Roman"/>
                <a:cs typeface="Times New Roman"/>
              </a:rPr>
              <a:t>)</a:t>
            </a:r>
            <a:r>
              <a:rPr dirty="0" sz="2750" spc="35">
                <a:latin typeface="Symbol"/>
                <a:cs typeface="Symbol"/>
              </a:rPr>
              <a:t></a:t>
            </a:r>
            <a:r>
              <a:rPr dirty="0" sz="2750" spc="35" i="1">
                <a:latin typeface="Times New Roman"/>
                <a:cs typeface="Times New Roman"/>
              </a:rPr>
              <a:t>P</a:t>
            </a:r>
            <a:r>
              <a:rPr dirty="0" sz="2750" spc="35">
                <a:latin typeface="Times New Roman"/>
                <a:cs typeface="Times New Roman"/>
              </a:rPr>
              <a:t>(not</a:t>
            </a:r>
            <a:r>
              <a:rPr dirty="0" sz="2750" spc="-50">
                <a:latin typeface="Times New Roman"/>
                <a:cs typeface="Times New Roman"/>
              </a:rPr>
              <a:t> </a:t>
            </a:r>
            <a:r>
              <a:rPr dirty="0" sz="2750" spc="120" i="1">
                <a:latin typeface="Times New Roman"/>
                <a:cs typeface="Times New Roman"/>
              </a:rPr>
              <a:t>C</a:t>
            </a:r>
            <a:r>
              <a:rPr dirty="0" sz="2750" spc="120">
                <a:latin typeface="Times New Roman"/>
                <a:cs typeface="Times New Roman"/>
              </a:rPr>
              <a:t>|</a:t>
            </a:r>
            <a:r>
              <a:rPr dirty="0" sz="2750" spc="-300">
                <a:latin typeface="Times New Roman"/>
                <a:cs typeface="Times New Roman"/>
              </a:rPr>
              <a:t> </a:t>
            </a:r>
            <a:r>
              <a:rPr dirty="0" sz="2750" spc="60" i="1">
                <a:latin typeface="Times New Roman"/>
                <a:cs typeface="Times New Roman"/>
              </a:rPr>
              <a:t>F</a:t>
            </a:r>
            <a:r>
              <a:rPr dirty="0" sz="2750" spc="60">
                <a:latin typeface="Times New Roman"/>
                <a:cs typeface="Times New Roman"/>
              </a:rPr>
              <a:t>)</a:t>
            </a:r>
            <a:r>
              <a:rPr dirty="0" sz="2750" spc="60">
                <a:latin typeface="Symbol"/>
                <a:cs typeface="Symbol"/>
              </a:rPr>
              <a:t></a:t>
            </a:r>
            <a:r>
              <a:rPr dirty="0" sz="2750" spc="60" i="1">
                <a:latin typeface="Times New Roman"/>
                <a:cs typeface="Times New Roman"/>
              </a:rPr>
              <a:t>P</a:t>
            </a:r>
            <a:r>
              <a:rPr dirty="0" sz="2750" spc="60">
                <a:latin typeface="Times New Roman"/>
                <a:cs typeface="Times New Roman"/>
              </a:rPr>
              <a:t>(</a:t>
            </a:r>
            <a:r>
              <a:rPr dirty="0" sz="2750" spc="-290">
                <a:latin typeface="Times New Roman"/>
                <a:cs typeface="Times New Roman"/>
              </a:rPr>
              <a:t> </a:t>
            </a:r>
            <a:r>
              <a:rPr dirty="0" sz="2750" spc="15" i="1">
                <a:latin typeface="Times New Roman"/>
                <a:cs typeface="Times New Roman"/>
              </a:rPr>
              <a:t>S	</a:t>
            </a:r>
            <a:r>
              <a:rPr dirty="0" sz="2750" spc="15">
                <a:latin typeface="Times New Roman"/>
                <a:cs typeface="Times New Roman"/>
              </a:rPr>
              <a:t>and</a:t>
            </a:r>
            <a:r>
              <a:rPr dirty="0" sz="2750" spc="-30">
                <a:latin typeface="Times New Roman"/>
                <a:cs typeface="Times New Roman"/>
              </a:rPr>
              <a:t> </a:t>
            </a:r>
            <a:r>
              <a:rPr dirty="0" sz="2750" spc="30" i="1">
                <a:latin typeface="Times New Roman"/>
                <a:cs typeface="Times New Roman"/>
              </a:rPr>
              <a:t>F</a:t>
            </a:r>
            <a:r>
              <a:rPr dirty="0" sz="2750" spc="30">
                <a:latin typeface="Times New Roman"/>
                <a:cs typeface="Times New Roman"/>
              </a:rPr>
              <a:t>)</a:t>
            </a:r>
            <a:endParaRPr sz="2750">
              <a:latin typeface="Times New Roman"/>
              <a:cs typeface="Times New Roman"/>
            </a:endParaRPr>
          </a:p>
          <a:p>
            <a:pPr marL="1083310">
              <a:lnSpc>
                <a:spcPct val="100000"/>
              </a:lnSpc>
              <a:spcBef>
                <a:spcPts val="2780"/>
              </a:spcBef>
            </a:pP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-275">
                <a:latin typeface="Times New Roman"/>
                <a:cs typeface="Times New Roman"/>
              </a:rPr>
              <a:t> </a:t>
            </a:r>
            <a:r>
              <a:rPr dirty="0" sz="2800" spc="-55" i="1">
                <a:latin typeface="Times New Roman"/>
                <a:cs typeface="Times New Roman"/>
              </a:rPr>
              <a:t>P</a:t>
            </a:r>
            <a:r>
              <a:rPr dirty="0" sz="2800" spc="-55">
                <a:latin typeface="Times New Roman"/>
                <a:cs typeface="Times New Roman"/>
              </a:rPr>
              <a:t>(</a:t>
            </a:r>
            <a:r>
              <a:rPr dirty="0" sz="2800" spc="-55" i="1">
                <a:latin typeface="Times New Roman"/>
                <a:cs typeface="Times New Roman"/>
              </a:rPr>
              <a:t>H</a:t>
            </a:r>
            <a:r>
              <a:rPr dirty="0" sz="2800" spc="-340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|</a:t>
            </a:r>
            <a:r>
              <a:rPr dirty="0" sz="2800" spc="-315">
                <a:latin typeface="Times New Roman"/>
                <a:cs typeface="Times New Roman"/>
              </a:rPr>
              <a:t> </a:t>
            </a:r>
            <a:r>
              <a:rPr dirty="0" sz="2800" spc="10" i="1">
                <a:latin typeface="Times New Roman"/>
                <a:cs typeface="Times New Roman"/>
              </a:rPr>
              <a:t>F</a:t>
            </a:r>
            <a:r>
              <a:rPr dirty="0" sz="2800" spc="10">
                <a:latin typeface="Times New Roman"/>
                <a:cs typeface="Times New Roman"/>
              </a:rPr>
              <a:t>)</a:t>
            </a:r>
            <a:r>
              <a:rPr dirty="0" sz="2800" spc="10">
                <a:latin typeface="Symbol"/>
                <a:cs typeface="Symbol"/>
              </a:rPr>
              <a:t></a:t>
            </a:r>
            <a:r>
              <a:rPr dirty="0" sz="2800" spc="10" i="1">
                <a:latin typeface="Times New Roman"/>
                <a:cs typeface="Times New Roman"/>
              </a:rPr>
              <a:t>P</a:t>
            </a:r>
            <a:r>
              <a:rPr dirty="0" sz="2800" spc="10">
                <a:latin typeface="Times New Roman"/>
                <a:cs typeface="Times New Roman"/>
              </a:rPr>
              <a:t>(not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100" i="1">
                <a:latin typeface="Times New Roman"/>
                <a:cs typeface="Times New Roman"/>
              </a:rPr>
              <a:t>C</a:t>
            </a:r>
            <a:r>
              <a:rPr dirty="0" sz="2800" spc="100">
                <a:latin typeface="Times New Roman"/>
                <a:cs typeface="Times New Roman"/>
              </a:rPr>
              <a:t>|</a:t>
            </a:r>
            <a:r>
              <a:rPr dirty="0" sz="2800" spc="-320">
                <a:latin typeface="Times New Roman"/>
                <a:cs typeface="Times New Roman"/>
              </a:rPr>
              <a:t> </a:t>
            </a:r>
            <a:r>
              <a:rPr dirty="0" sz="2800" spc="35" i="1">
                <a:latin typeface="Times New Roman"/>
                <a:cs typeface="Times New Roman"/>
              </a:rPr>
              <a:t>F</a:t>
            </a:r>
            <a:r>
              <a:rPr dirty="0" sz="2800" spc="35">
                <a:latin typeface="Times New Roman"/>
                <a:cs typeface="Times New Roman"/>
              </a:rPr>
              <a:t>)</a:t>
            </a:r>
            <a:r>
              <a:rPr dirty="0" sz="2800" spc="35">
                <a:latin typeface="Symbol"/>
                <a:cs typeface="Symbol"/>
              </a:rPr>
              <a:t></a:t>
            </a:r>
            <a:r>
              <a:rPr dirty="0" sz="2800" spc="35" i="1">
                <a:latin typeface="Times New Roman"/>
                <a:cs typeface="Times New Roman"/>
              </a:rPr>
              <a:t>P</a:t>
            </a:r>
            <a:r>
              <a:rPr dirty="0" sz="2800" spc="35">
                <a:latin typeface="Times New Roman"/>
                <a:cs typeface="Times New Roman"/>
              </a:rPr>
              <a:t>(</a:t>
            </a:r>
            <a:r>
              <a:rPr dirty="0" sz="2800" spc="-315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S</a:t>
            </a:r>
            <a:r>
              <a:rPr dirty="0" sz="2800" spc="-280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|</a:t>
            </a:r>
            <a:r>
              <a:rPr dirty="0" sz="2800" spc="-240">
                <a:latin typeface="Times New Roman"/>
                <a:cs typeface="Times New Roman"/>
              </a:rPr>
              <a:t> </a:t>
            </a:r>
            <a:r>
              <a:rPr dirty="0" sz="2800" spc="30" i="1">
                <a:latin typeface="Times New Roman"/>
                <a:cs typeface="Times New Roman"/>
              </a:rPr>
              <a:t>F</a:t>
            </a:r>
            <a:r>
              <a:rPr dirty="0" sz="2800" spc="30">
                <a:latin typeface="Times New Roman"/>
                <a:cs typeface="Times New Roman"/>
              </a:rPr>
              <a:t>)</a:t>
            </a:r>
            <a:r>
              <a:rPr dirty="0" sz="2800" spc="30">
                <a:latin typeface="Symbol"/>
                <a:cs typeface="Symbol"/>
              </a:rPr>
              <a:t></a:t>
            </a:r>
            <a:r>
              <a:rPr dirty="0" sz="2800" spc="30" i="1">
                <a:latin typeface="Times New Roman"/>
                <a:cs typeface="Times New Roman"/>
              </a:rPr>
              <a:t>P</a:t>
            </a:r>
            <a:r>
              <a:rPr dirty="0" sz="2800" spc="30">
                <a:latin typeface="Times New Roman"/>
                <a:cs typeface="Times New Roman"/>
              </a:rPr>
              <a:t>(</a:t>
            </a:r>
            <a:r>
              <a:rPr dirty="0" sz="2800" spc="30" i="1">
                <a:latin typeface="Times New Roman"/>
                <a:cs typeface="Times New Roman"/>
              </a:rPr>
              <a:t>F</a:t>
            </a:r>
            <a:r>
              <a:rPr dirty="0" sz="2800" spc="3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55"/>
              </a:spcBef>
            </a:pPr>
            <a:r>
              <a:rPr dirty="0" sz="2000" spc="-5">
                <a:latin typeface="Arial"/>
                <a:cs typeface="Arial"/>
              </a:rPr>
              <a:t>Chain rule: P( </a:t>
            </a:r>
            <a:r>
              <a:rPr dirty="0" sz="2000" spc="-5">
                <a:solidFill>
                  <a:srgbClr val="FF659A"/>
                </a:solidFill>
                <a:latin typeface="Arial"/>
                <a:cs typeface="Arial"/>
              </a:rPr>
              <a:t>█ </a:t>
            </a:r>
            <a:r>
              <a:rPr dirty="0" sz="2000" spc="-5"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65CCFF"/>
                </a:solidFill>
                <a:latin typeface="Arial"/>
                <a:cs typeface="Arial"/>
              </a:rPr>
              <a:t>█ </a:t>
            </a:r>
            <a:r>
              <a:rPr dirty="0" sz="2000" spc="-5">
                <a:latin typeface="Arial"/>
                <a:cs typeface="Arial"/>
              </a:rPr>
              <a:t>) = </a:t>
            </a:r>
            <a:r>
              <a:rPr dirty="0" sz="2000" spc="-10">
                <a:latin typeface="Arial"/>
                <a:cs typeface="Arial"/>
              </a:rPr>
              <a:t>P( </a:t>
            </a:r>
            <a:r>
              <a:rPr dirty="0" sz="2000" spc="-5">
                <a:solidFill>
                  <a:srgbClr val="FF659A"/>
                </a:solidFill>
                <a:latin typeface="Arial"/>
                <a:cs typeface="Arial"/>
              </a:rPr>
              <a:t>█ </a:t>
            </a:r>
            <a:r>
              <a:rPr dirty="0" sz="2000" spc="-5">
                <a:latin typeface="Arial"/>
                <a:cs typeface="Arial"/>
              </a:rPr>
              <a:t>| </a:t>
            </a:r>
            <a:r>
              <a:rPr dirty="0" sz="2000" spc="-5">
                <a:solidFill>
                  <a:srgbClr val="65CCFF"/>
                </a:solidFill>
                <a:latin typeface="Arial"/>
                <a:cs typeface="Arial"/>
              </a:rPr>
              <a:t>█ </a:t>
            </a:r>
            <a:r>
              <a:rPr dirty="0" sz="2000" spc="-5">
                <a:latin typeface="Arial"/>
                <a:cs typeface="Arial"/>
              </a:rPr>
              <a:t>) × P( </a:t>
            </a:r>
            <a:r>
              <a:rPr dirty="0" sz="2000" spc="-5">
                <a:solidFill>
                  <a:srgbClr val="65CCFF"/>
                </a:solidFill>
                <a:latin typeface="Arial"/>
                <a:cs typeface="Arial"/>
              </a:rPr>
              <a:t>█</a:t>
            </a:r>
            <a:r>
              <a:rPr dirty="0" sz="2000" spc="-30">
                <a:solidFill>
                  <a:srgbClr val="65CCFF"/>
                </a:solidFill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41382" y="5778246"/>
            <a:ext cx="687705" cy="592455"/>
          </a:xfrm>
          <a:custGeom>
            <a:avLst/>
            <a:gdLst/>
            <a:ahLst/>
            <a:cxnLst/>
            <a:rect l="l" t="t" r="r" b="b"/>
            <a:pathLst>
              <a:path w="687705" h="592454">
                <a:moveTo>
                  <a:pt x="591989" y="76200"/>
                </a:moveTo>
                <a:lnTo>
                  <a:pt x="591989" y="38100"/>
                </a:lnTo>
                <a:lnTo>
                  <a:pt x="501311" y="38100"/>
                </a:lnTo>
                <a:lnTo>
                  <a:pt x="408347" y="37338"/>
                </a:lnTo>
                <a:lnTo>
                  <a:pt x="361865" y="38100"/>
                </a:lnTo>
                <a:lnTo>
                  <a:pt x="327257" y="37733"/>
                </a:lnTo>
                <a:lnTo>
                  <a:pt x="292723" y="40081"/>
                </a:lnTo>
                <a:lnTo>
                  <a:pt x="224705" y="52578"/>
                </a:lnTo>
                <a:lnTo>
                  <a:pt x="155975" y="75148"/>
                </a:lnTo>
                <a:lnTo>
                  <a:pt x="89348" y="107881"/>
                </a:lnTo>
                <a:lnTo>
                  <a:pt x="50969" y="136398"/>
                </a:lnTo>
                <a:lnTo>
                  <a:pt x="14027" y="192451"/>
                </a:lnTo>
                <a:lnTo>
                  <a:pt x="2268" y="243459"/>
                </a:lnTo>
                <a:lnTo>
                  <a:pt x="0" y="296371"/>
                </a:lnTo>
                <a:lnTo>
                  <a:pt x="6773" y="342138"/>
                </a:lnTo>
                <a:lnTo>
                  <a:pt x="9059" y="352044"/>
                </a:lnTo>
                <a:lnTo>
                  <a:pt x="11345" y="362712"/>
                </a:lnTo>
                <a:lnTo>
                  <a:pt x="12107" y="364236"/>
                </a:lnTo>
                <a:lnTo>
                  <a:pt x="12107" y="365760"/>
                </a:lnTo>
                <a:lnTo>
                  <a:pt x="22013" y="385572"/>
                </a:lnTo>
                <a:lnTo>
                  <a:pt x="38196" y="413105"/>
                </a:lnTo>
                <a:lnTo>
                  <a:pt x="38196" y="295661"/>
                </a:lnTo>
                <a:lnTo>
                  <a:pt x="40253" y="247607"/>
                </a:lnTo>
                <a:lnTo>
                  <a:pt x="51098" y="201860"/>
                </a:lnTo>
                <a:lnTo>
                  <a:pt x="71543" y="169926"/>
                </a:lnTo>
                <a:lnTo>
                  <a:pt x="77639" y="163830"/>
                </a:lnTo>
                <a:lnTo>
                  <a:pt x="85259" y="157734"/>
                </a:lnTo>
                <a:lnTo>
                  <a:pt x="92117" y="151638"/>
                </a:lnTo>
                <a:lnTo>
                  <a:pt x="155477" y="116676"/>
                </a:lnTo>
                <a:lnTo>
                  <a:pt x="223943" y="92202"/>
                </a:lnTo>
                <a:lnTo>
                  <a:pt x="274382" y="80891"/>
                </a:lnTo>
                <a:lnTo>
                  <a:pt x="332802" y="75668"/>
                </a:lnTo>
                <a:lnTo>
                  <a:pt x="362627" y="76200"/>
                </a:lnTo>
                <a:lnTo>
                  <a:pt x="409109" y="75438"/>
                </a:lnTo>
                <a:lnTo>
                  <a:pt x="501311" y="76200"/>
                </a:lnTo>
                <a:lnTo>
                  <a:pt x="591989" y="76200"/>
                </a:lnTo>
                <a:close/>
              </a:path>
              <a:path w="687705" h="592454">
                <a:moveTo>
                  <a:pt x="48111" y="352425"/>
                </a:moveTo>
                <a:lnTo>
                  <a:pt x="46397" y="344424"/>
                </a:lnTo>
                <a:lnTo>
                  <a:pt x="44111" y="334518"/>
                </a:lnTo>
                <a:lnTo>
                  <a:pt x="38196" y="295661"/>
                </a:lnTo>
                <a:lnTo>
                  <a:pt x="38196" y="413105"/>
                </a:lnTo>
                <a:lnTo>
                  <a:pt x="47159" y="428355"/>
                </a:lnTo>
                <a:lnTo>
                  <a:pt x="47159" y="350520"/>
                </a:lnTo>
                <a:lnTo>
                  <a:pt x="48111" y="352425"/>
                </a:lnTo>
                <a:close/>
              </a:path>
              <a:path w="687705" h="592454">
                <a:moveTo>
                  <a:pt x="48683" y="355092"/>
                </a:moveTo>
                <a:lnTo>
                  <a:pt x="48111" y="352425"/>
                </a:lnTo>
                <a:lnTo>
                  <a:pt x="47159" y="350520"/>
                </a:lnTo>
                <a:lnTo>
                  <a:pt x="48683" y="355092"/>
                </a:lnTo>
                <a:close/>
              </a:path>
              <a:path w="687705" h="592454">
                <a:moveTo>
                  <a:pt x="48683" y="430484"/>
                </a:moveTo>
                <a:lnTo>
                  <a:pt x="48683" y="355092"/>
                </a:lnTo>
                <a:lnTo>
                  <a:pt x="47159" y="350520"/>
                </a:lnTo>
                <a:lnTo>
                  <a:pt x="47159" y="428355"/>
                </a:lnTo>
                <a:lnTo>
                  <a:pt x="47537" y="428998"/>
                </a:lnTo>
                <a:lnTo>
                  <a:pt x="48683" y="430484"/>
                </a:lnTo>
                <a:close/>
              </a:path>
              <a:path w="687705" h="592454">
                <a:moveTo>
                  <a:pt x="241469" y="561594"/>
                </a:moveTo>
                <a:lnTo>
                  <a:pt x="210989" y="538734"/>
                </a:lnTo>
                <a:lnTo>
                  <a:pt x="174692" y="509507"/>
                </a:lnTo>
                <a:lnTo>
                  <a:pt x="139872" y="478220"/>
                </a:lnTo>
                <a:lnTo>
                  <a:pt x="107656" y="444402"/>
                </a:lnTo>
                <a:lnTo>
                  <a:pt x="79170" y="407580"/>
                </a:lnTo>
                <a:lnTo>
                  <a:pt x="55541" y="367284"/>
                </a:lnTo>
                <a:lnTo>
                  <a:pt x="48111" y="352425"/>
                </a:lnTo>
                <a:lnTo>
                  <a:pt x="48683" y="355092"/>
                </a:lnTo>
                <a:lnTo>
                  <a:pt x="48683" y="430484"/>
                </a:lnTo>
                <a:lnTo>
                  <a:pt x="77852" y="468306"/>
                </a:lnTo>
                <a:lnTo>
                  <a:pt x="112017" y="504264"/>
                </a:lnTo>
                <a:lnTo>
                  <a:pt x="149090" y="537644"/>
                </a:lnTo>
                <a:lnTo>
                  <a:pt x="188129" y="569214"/>
                </a:lnTo>
                <a:lnTo>
                  <a:pt x="218609" y="592074"/>
                </a:lnTo>
                <a:lnTo>
                  <a:pt x="241469" y="561594"/>
                </a:lnTo>
                <a:close/>
              </a:path>
              <a:path w="687705" h="592454">
                <a:moveTo>
                  <a:pt x="687239" y="57150"/>
                </a:moveTo>
                <a:lnTo>
                  <a:pt x="572939" y="0"/>
                </a:lnTo>
                <a:lnTo>
                  <a:pt x="572939" y="38100"/>
                </a:lnTo>
                <a:lnTo>
                  <a:pt x="591989" y="38100"/>
                </a:lnTo>
                <a:lnTo>
                  <a:pt x="591989" y="104775"/>
                </a:lnTo>
                <a:lnTo>
                  <a:pt x="687239" y="57150"/>
                </a:lnTo>
                <a:close/>
              </a:path>
              <a:path w="687705" h="592454">
                <a:moveTo>
                  <a:pt x="591989" y="104775"/>
                </a:moveTo>
                <a:lnTo>
                  <a:pt x="591989" y="76200"/>
                </a:lnTo>
                <a:lnTo>
                  <a:pt x="572939" y="76200"/>
                </a:lnTo>
                <a:lnTo>
                  <a:pt x="572939" y="114300"/>
                </a:lnTo>
                <a:lnTo>
                  <a:pt x="591989" y="104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50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9855">
              <a:lnSpc>
                <a:spcPts val="1425"/>
              </a:lnSpc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7823" y="1008380"/>
            <a:ext cx="307022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>
                <a:solidFill>
                  <a:srgbClr val="006500"/>
                </a:solidFill>
              </a:rPr>
              <a:t>Probabilities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5301" y="1851151"/>
            <a:ext cx="8173720" cy="2656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45720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We write P(A) as “the </a:t>
            </a:r>
            <a:r>
              <a:rPr dirty="0" sz="3200" spc="-10">
                <a:latin typeface="Arial"/>
                <a:cs typeface="Arial"/>
              </a:rPr>
              <a:t>fraction </a:t>
            </a:r>
            <a:r>
              <a:rPr dirty="0" sz="3200" spc="-5">
                <a:latin typeface="Arial"/>
                <a:cs typeface="Arial"/>
              </a:rPr>
              <a:t>of </a:t>
            </a:r>
            <a:r>
              <a:rPr dirty="0" sz="3200" spc="-10">
                <a:latin typeface="Arial"/>
                <a:cs typeface="Arial"/>
              </a:rPr>
              <a:t>possible  worlds </a:t>
            </a:r>
            <a:r>
              <a:rPr dirty="0" sz="3200" spc="-5">
                <a:latin typeface="Arial"/>
                <a:cs typeface="Arial"/>
              </a:rPr>
              <a:t>in which A is</a:t>
            </a:r>
            <a:r>
              <a:rPr dirty="0" sz="3200" spc="-10">
                <a:latin typeface="Arial"/>
                <a:cs typeface="Arial"/>
              </a:rPr>
              <a:t> true”</a:t>
            </a:r>
            <a:endParaRPr sz="32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We could at this point </a:t>
            </a:r>
            <a:r>
              <a:rPr dirty="0" sz="3200" spc="-10">
                <a:latin typeface="Arial"/>
                <a:cs typeface="Arial"/>
              </a:rPr>
              <a:t>spend </a:t>
            </a:r>
            <a:r>
              <a:rPr dirty="0" sz="3200" spc="-5">
                <a:latin typeface="Arial"/>
                <a:cs typeface="Arial"/>
              </a:rPr>
              <a:t>2 hours on </a:t>
            </a:r>
            <a:r>
              <a:rPr dirty="0" sz="3200" spc="-10">
                <a:latin typeface="Arial"/>
                <a:cs typeface="Arial"/>
              </a:rPr>
              <a:t>the  philosophy </a:t>
            </a:r>
            <a:r>
              <a:rPr dirty="0" sz="3200" spc="-5">
                <a:latin typeface="Arial"/>
                <a:cs typeface="Arial"/>
              </a:rPr>
              <a:t>of</a:t>
            </a:r>
            <a:r>
              <a:rPr dirty="0" sz="3200" spc="-1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this.</a:t>
            </a:r>
            <a:endParaRPr sz="3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But we</a:t>
            </a:r>
            <a:r>
              <a:rPr dirty="0" sz="3200" spc="-10">
                <a:latin typeface="Arial"/>
                <a:cs typeface="Arial"/>
              </a:rPr>
              <a:t> won’t.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099050" y="527050"/>
          <a:ext cx="4362450" cy="1378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7480"/>
                <a:gridCol w="224789"/>
                <a:gridCol w="405130"/>
                <a:gridCol w="1669414"/>
                <a:gridCol w="173354"/>
                <a:gridCol w="443229"/>
              </a:tblGrid>
              <a:tr h="27279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P(Flu)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1/40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P(Not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39/40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273557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863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Headache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Headache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7 /</a:t>
                      </a:r>
                      <a:r>
                        <a:rPr dirty="0" sz="12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78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</a:tr>
              <a:tr h="27279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Cough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2/3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Cough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</a:tr>
              <a:tr h="26771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Sore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3/4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Sore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265628" y="2929572"/>
            <a:ext cx="7006590" cy="2780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91460" algn="l"/>
                <a:tab pos="6059805" algn="l"/>
              </a:tabLst>
            </a:pP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-275">
                <a:latin typeface="Times New Roman"/>
                <a:cs typeface="Times New Roman"/>
              </a:rPr>
              <a:t> </a:t>
            </a:r>
            <a:r>
              <a:rPr dirty="0" sz="2800" spc="-55" i="1">
                <a:latin typeface="Times New Roman"/>
                <a:cs typeface="Times New Roman"/>
              </a:rPr>
              <a:t>P</a:t>
            </a:r>
            <a:r>
              <a:rPr dirty="0" sz="2800" spc="-55">
                <a:latin typeface="Times New Roman"/>
                <a:cs typeface="Times New Roman"/>
              </a:rPr>
              <a:t>(</a:t>
            </a:r>
            <a:r>
              <a:rPr dirty="0" sz="2800" spc="-55" i="1">
                <a:latin typeface="Times New Roman"/>
                <a:cs typeface="Times New Roman"/>
              </a:rPr>
              <a:t>H</a:t>
            </a:r>
            <a:r>
              <a:rPr dirty="0" sz="2800" spc="-335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|</a:t>
            </a:r>
            <a:r>
              <a:rPr dirty="0" sz="2800" spc="-3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not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C</a:t>
            </a:r>
            <a:r>
              <a:rPr dirty="0" sz="2800" spc="245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S	</a:t>
            </a:r>
            <a:r>
              <a:rPr dirty="0" sz="2800" spc="-5">
                <a:latin typeface="Times New Roman"/>
                <a:cs typeface="Times New Roman"/>
              </a:rPr>
              <a:t>and </a:t>
            </a:r>
            <a:r>
              <a:rPr dirty="0" sz="2800" spc="10" i="1">
                <a:latin typeface="Times New Roman"/>
                <a:cs typeface="Times New Roman"/>
              </a:rPr>
              <a:t>F</a:t>
            </a:r>
            <a:r>
              <a:rPr dirty="0" sz="2800" spc="10">
                <a:latin typeface="Times New Roman"/>
                <a:cs typeface="Times New Roman"/>
              </a:rPr>
              <a:t>)</a:t>
            </a:r>
            <a:r>
              <a:rPr dirty="0" sz="2800" spc="10">
                <a:latin typeface="Symbol"/>
                <a:cs typeface="Symbol"/>
              </a:rPr>
              <a:t></a:t>
            </a:r>
            <a:r>
              <a:rPr dirty="0" sz="2800" spc="10" i="1">
                <a:latin typeface="Times New Roman"/>
                <a:cs typeface="Times New Roman"/>
              </a:rPr>
              <a:t>P</a:t>
            </a:r>
            <a:r>
              <a:rPr dirty="0" sz="2800" spc="10">
                <a:latin typeface="Times New Roman"/>
                <a:cs typeface="Times New Roman"/>
              </a:rPr>
              <a:t>(not </a:t>
            </a:r>
            <a:r>
              <a:rPr dirty="0" sz="2800" spc="-5" i="1">
                <a:latin typeface="Times New Roman"/>
                <a:cs typeface="Times New Roman"/>
              </a:rPr>
              <a:t>C</a:t>
            </a:r>
            <a:r>
              <a:rPr dirty="0" sz="2800" spc="125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S	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-125">
                <a:latin typeface="Times New Roman"/>
                <a:cs typeface="Times New Roman"/>
              </a:rPr>
              <a:t> </a:t>
            </a:r>
            <a:r>
              <a:rPr dirty="0" sz="2800" spc="5" i="1">
                <a:latin typeface="Times New Roman"/>
                <a:cs typeface="Times New Roman"/>
              </a:rPr>
              <a:t>F</a:t>
            </a:r>
            <a:r>
              <a:rPr dirty="0" sz="2800" spc="5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10"/>
              </a:spcBef>
              <a:tabLst>
                <a:tab pos="3676015" algn="l"/>
              </a:tabLst>
            </a:pPr>
            <a:r>
              <a:rPr dirty="0" sz="2750" spc="15">
                <a:latin typeface="Symbol"/>
                <a:cs typeface="Symbol"/>
              </a:rPr>
              <a:t></a:t>
            </a:r>
            <a:r>
              <a:rPr dirty="0" sz="2750" spc="-250">
                <a:latin typeface="Times New Roman"/>
                <a:cs typeface="Times New Roman"/>
              </a:rPr>
              <a:t> </a:t>
            </a:r>
            <a:r>
              <a:rPr dirty="0" sz="2750" spc="-30" i="1">
                <a:latin typeface="Times New Roman"/>
                <a:cs typeface="Times New Roman"/>
              </a:rPr>
              <a:t>P</a:t>
            </a:r>
            <a:r>
              <a:rPr dirty="0" sz="2750" spc="-30">
                <a:latin typeface="Times New Roman"/>
                <a:cs typeface="Times New Roman"/>
              </a:rPr>
              <a:t>(</a:t>
            </a:r>
            <a:r>
              <a:rPr dirty="0" sz="2750" spc="-30" i="1">
                <a:latin typeface="Times New Roman"/>
                <a:cs typeface="Times New Roman"/>
              </a:rPr>
              <a:t>H</a:t>
            </a:r>
            <a:r>
              <a:rPr dirty="0" sz="2750" spc="-315" i="1">
                <a:latin typeface="Times New Roman"/>
                <a:cs typeface="Times New Roman"/>
              </a:rPr>
              <a:t> </a:t>
            </a:r>
            <a:r>
              <a:rPr dirty="0" sz="2750" spc="5">
                <a:latin typeface="Times New Roman"/>
                <a:cs typeface="Times New Roman"/>
              </a:rPr>
              <a:t>|</a:t>
            </a:r>
            <a:r>
              <a:rPr dirty="0" sz="2750" spc="-300">
                <a:latin typeface="Times New Roman"/>
                <a:cs typeface="Times New Roman"/>
              </a:rPr>
              <a:t> </a:t>
            </a:r>
            <a:r>
              <a:rPr dirty="0" sz="2750" spc="35" i="1">
                <a:latin typeface="Times New Roman"/>
                <a:cs typeface="Times New Roman"/>
              </a:rPr>
              <a:t>F</a:t>
            </a:r>
            <a:r>
              <a:rPr dirty="0" sz="2750" spc="35">
                <a:latin typeface="Times New Roman"/>
                <a:cs typeface="Times New Roman"/>
              </a:rPr>
              <a:t>)</a:t>
            </a:r>
            <a:r>
              <a:rPr dirty="0" sz="2750" spc="35">
                <a:latin typeface="Symbol"/>
                <a:cs typeface="Symbol"/>
              </a:rPr>
              <a:t></a:t>
            </a:r>
            <a:r>
              <a:rPr dirty="0" sz="2750" spc="35" i="1">
                <a:latin typeface="Times New Roman"/>
                <a:cs typeface="Times New Roman"/>
              </a:rPr>
              <a:t>P</a:t>
            </a:r>
            <a:r>
              <a:rPr dirty="0" sz="2750" spc="35">
                <a:latin typeface="Times New Roman"/>
                <a:cs typeface="Times New Roman"/>
              </a:rPr>
              <a:t>(not</a:t>
            </a:r>
            <a:r>
              <a:rPr dirty="0" sz="2750" spc="-45">
                <a:latin typeface="Times New Roman"/>
                <a:cs typeface="Times New Roman"/>
              </a:rPr>
              <a:t> </a:t>
            </a:r>
            <a:r>
              <a:rPr dirty="0" sz="2750" spc="20" i="1">
                <a:latin typeface="Times New Roman"/>
                <a:cs typeface="Times New Roman"/>
              </a:rPr>
              <a:t>C</a:t>
            </a:r>
            <a:r>
              <a:rPr dirty="0" sz="2750" spc="254" i="1">
                <a:latin typeface="Times New Roman"/>
                <a:cs typeface="Times New Roman"/>
              </a:rPr>
              <a:t> </a:t>
            </a:r>
            <a:r>
              <a:rPr dirty="0" sz="2750" spc="15">
                <a:latin typeface="Times New Roman"/>
                <a:cs typeface="Times New Roman"/>
              </a:rPr>
              <a:t>and</a:t>
            </a:r>
            <a:r>
              <a:rPr dirty="0" sz="2750" spc="-55">
                <a:latin typeface="Times New Roman"/>
                <a:cs typeface="Times New Roman"/>
              </a:rPr>
              <a:t> </a:t>
            </a:r>
            <a:r>
              <a:rPr dirty="0" sz="2750" spc="15" i="1">
                <a:latin typeface="Times New Roman"/>
                <a:cs typeface="Times New Roman"/>
              </a:rPr>
              <a:t>S	</a:t>
            </a:r>
            <a:r>
              <a:rPr dirty="0" sz="2750" spc="15">
                <a:latin typeface="Times New Roman"/>
                <a:cs typeface="Times New Roman"/>
              </a:rPr>
              <a:t>and</a:t>
            </a:r>
            <a:r>
              <a:rPr dirty="0" sz="2750" spc="-30">
                <a:latin typeface="Times New Roman"/>
                <a:cs typeface="Times New Roman"/>
              </a:rPr>
              <a:t> </a:t>
            </a:r>
            <a:r>
              <a:rPr dirty="0" sz="2750" spc="30" i="1">
                <a:latin typeface="Times New Roman"/>
                <a:cs typeface="Times New Roman"/>
              </a:rPr>
              <a:t>F</a:t>
            </a:r>
            <a:r>
              <a:rPr dirty="0" sz="2750" spc="30">
                <a:latin typeface="Times New Roman"/>
                <a:cs typeface="Times New Roman"/>
              </a:rPr>
              <a:t>)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5"/>
              </a:spcBef>
              <a:tabLst>
                <a:tab pos="3108960" algn="l"/>
                <a:tab pos="4956810" algn="l"/>
              </a:tabLst>
            </a:pPr>
            <a:r>
              <a:rPr dirty="0" sz="2750" spc="15">
                <a:latin typeface="Symbol"/>
                <a:cs typeface="Symbol"/>
              </a:rPr>
              <a:t></a:t>
            </a:r>
            <a:r>
              <a:rPr dirty="0" sz="2750" spc="-250">
                <a:latin typeface="Times New Roman"/>
                <a:cs typeface="Times New Roman"/>
              </a:rPr>
              <a:t> </a:t>
            </a:r>
            <a:r>
              <a:rPr dirty="0" sz="2750" spc="-30" i="1">
                <a:latin typeface="Times New Roman"/>
                <a:cs typeface="Times New Roman"/>
              </a:rPr>
              <a:t>P</a:t>
            </a:r>
            <a:r>
              <a:rPr dirty="0" sz="2750" spc="-30">
                <a:latin typeface="Times New Roman"/>
                <a:cs typeface="Times New Roman"/>
              </a:rPr>
              <a:t>(</a:t>
            </a:r>
            <a:r>
              <a:rPr dirty="0" sz="2750" spc="-30" i="1">
                <a:latin typeface="Times New Roman"/>
                <a:cs typeface="Times New Roman"/>
              </a:rPr>
              <a:t>H</a:t>
            </a:r>
            <a:r>
              <a:rPr dirty="0" sz="2750" spc="-320" i="1">
                <a:latin typeface="Times New Roman"/>
                <a:cs typeface="Times New Roman"/>
              </a:rPr>
              <a:t> </a:t>
            </a:r>
            <a:r>
              <a:rPr dirty="0" sz="2750" spc="5">
                <a:latin typeface="Times New Roman"/>
                <a:cs typeface="Times New Roman"/>
              </a:rPr>
              <a:t>|</a:t>
            </a:r>
            <a:r>
              <a:rPr dirty="0" sz="2750" spc="-295">
                <a:latin typeface="Times New Roman"/>
                <a:cs typeface="Times New Roman"/>
              </a:rPr>
              <a:t> </a:t>
            </a:r>
            <a:r>
              <a:rPr dirty="0" sz="2750" spc="35" i="1">
                <a:latin typeface="Times New Roman"/>
                <a:cs typeface="Times New Roman"/>
              </a:rPr>
              <a:t>F</a:t>
            </a:r>
            <a:r>
              <a:rPr dirty="0" sz="2750" spc="35">
                <a:latin typeface="Times New Roman"/>
                <a:cs typeface="Times New Roman"/>
              </a:rPr>
              <a:t>)</a:t>
            </a:r>
            <a:r>
              <a:rPr dirty="0" sz="2750" spc="35">
                <a:latin typeface="Symbol"/>
                <a:cs typeface="Symbol"/>
              </a:rPr>
              <a:t></a:t>
            </a:r>
            <a:r>
              <a:rPr dirty="0" sz="2750" spc="35" i="1">
                <a:latin typeface="Times New Roman"/>
                <a:cs typeface="Times New Roman"/>
              </a:rPr>
              <a:t>P</a:t>
            </a:r>
            <a:r>
              <a:rPr dirty="0" sz="2750" spc="35">
                <a:latin typeface="Times New Roman"/>
                <a:cs typeface="Times New Roman"/>
              </a:rPr>
              <a:t>(not</a:t>
            </a:r>
            <a:r>
              <a:rPr dirty="0" sz="2750" spc="-50">
                <a:latin typeface="Times New Roman"/>
                <a:cs typeface="Times New Roman"/>
              </a:rPr>
              <a:t> </a:t>
            </a:r>
            <a:r>
              <a:rPr dirty="0" sz="2750" spc="125" i="1">
                <a:latin typeface="Times New Roman"/>
                <a:cs typeface="Times New Roman"/>
              </a:rPr>
              <a:t>C</a:t>
            </a:r>
            <a:r>
              <a:rPr dirty="0" sz="2750" spc="125">
                <a:latin typeface="Times New Roman"/>
                <a:cs typeface="Times New Roman"/>
              </a:rPr>
              <a:t>|</a:t>
            </a:r>
            <a:r>
              <a:rPr dirty="0" sz="2750" spc="-340">
                <a:latin typeface="Times New Roman"/>
                <a:cs typeface="Times New Roman"/>
              </a:rPr>
              <a:t> </a:t>
            </a:r>
            <a:r>
              <a:rPr dirty="0" sz="2750" spc="15" i="1">
                <a:latin typeface="Times New Roman"/>
                <a:cs typeface="Times New Roman"/>
              </a:rPr>
              <a:t>S	</a:t>
            </a:r>
            <a:r>
              <a:rPr dirty="0" sz="2750" spc="15">
                <a:latin typeface="Times New Roman"/>
                <a:cs typeface="Times New Roman"/>
              </a:rPr>
              <a:t>and</a:t>
            </a:r>
            <a:r>
              <a:rPr dirty="0" sz="2750" spc="-20">
                <a:latin typeface="Times New Roman"/>
                <a:cs typeface="Times New Roman"/>
              </a:rPr>
              <a:t> </a:t>
            </a:r>
            <a:r>
              <a:rPr dirty="0" sz="2750" spc="60" i="1">
                <a:latin typeface="Times New Roman"/>
                <a:cs typeface="Times New Roman"/>
              </a:rPr>
              <a:t>F</a:t>
            </a:r>
            <a:r>
              <a:rPr dirty="0" sz="2750" spc="60">
                <a:latin typeface="Times New Roman"/>
                <a:cs typeface="Times New Roman"/>
              </a:rPr>
              <a:t>)</a:t>
            </a:r>
            <a:r>
              <a:rPr dirty="0" sz="2750" spc="60">
                <a:latin typeface="Symbol"/>
                <a:cs typeface="Symbol"/>
              </a:rPr>
              <a:t></a:t>
            </a:r>
            <a:r>
              <a:rPr dirty="0" sz="2750" spc="60" i="1">
                <a:latin typeface="Times New Roman"/>
                <a:cs typeface="Times New Roman"/>
              </a:rPr>
              <a:t>P</a:t>
            </a:r>
            <a:r>
              <a:rPr dirty="0" sz="2750" spc="60">
                <a:latin typeface="Times New Roman"/>
                <a:cs typeface="Times New Roman"/>
              </a:rPr>
              <a:t>(</a:t>
            </a:r>
            <a:r>
              <a:rPr dirty="0" sz="2750" spc="-290">
                <a:latin typeface="Times New Roman"/>
                <a:cs typeface="Times New Roman"/>
              </a:rPr>
              <a:t> </a:t>
            </a:r>
            <a:r>
              <a:rPr dirty="0" sz="2750" spc="15" i="1">
                <a:latin typeface="Times New Roman"/>
                <a:cs typeface="Times New Roman"/>
              </a:rPr>
              <a:t>S	</a:t>
            </a:r>
            <a:r>
              <a:rPr dirty="0" sz="2750" spc="15">
                <a:latin typeface="Times New Roman"/>
                <a:cs typeface="Times New Roman"/>
              </a:rPr>
              <a:t>and</a:t>
            </a:r>
            <a:r>
              <a:rPr dirty="0" sz="2750" spc="-30">
                <a:latin typeface="Times New Roman"/>
                <a:cs typeface="Times New Roman"/>
              </a:rPr>
              <a:t> </a:t>
            </a:r>
            <a:r>
              <a:rPr dirty="0" sz="2750" spc="30" i="1">
                <a:latin typeface="Times New Roman"/>
                <a:cs typeface="Times New Roman"/>
              </a:rPr>
              <a:t>F</a:t>
            </a:r>
            <a:r>
              <a:rPr dirty="0" sz="2750" spc="30">
                <a:latin typeface="Times New Roman"/>
                <a:cs typeface="Times New Roman"/>
              </a:rPr>
              <a:t>)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15"/>
              </a:spcBef>
              <a:tabLst>
                <a:tab pos="4053840" algn="l"/>
              </a:tabLst>
            </a:pPr>
            <a:r>
              <a:rPr dirty="0" sz="2750" spc="15">
                <a:latin typeface="Symbol"/>
                <a:cs typeface="Symbol"/>
              </a:rPr>
              <a:t></a:t>
            </a:r>
            <a:r>
              <a:rPr dirty="0" sz="2750" spc="-254">
                <a:latin typeface="Times New Roman"/>
                <a:cs typeface="Times New Roman"/>
              </a:rPr>
              <a:t> </a:t>
            </a:r>
            <a:r>
              <a:rPr dirty="0" sz="2750" spc="-30" i="1">
                <a:latin typeface="Times New Roman"/>
                <a:cs typeface="Times New Roman"/>
              </a:rPr>
              <a:t>P</a:t>
            </a:r>
            <a:r>
              <a:rPr dirty="0" sz="2750" spc="-30">
                <a:latin typeface="Times New Roman"/>
                <a:cs typeface="Times New Roman"/>
              </a:rPr>
              <a:t>(</a:t>
            </a:r>
            <a:r>
              <a:rPr dirty="0" sz="2750" spc="-30" i="1">
                <a:latin typeface="Times New Roman"/>
                <a:cs typeface="Times New Roman"/>
              </a:rPr>
              <a:t>H</a:t>
            </a:r>
            <a:r>
              <a:rPr dirty="0" sz="2750" spc="-315" i="1">
                <a:latin typeface="Times New Roman"/>
                <a:cs typeface="Times New Roman"/>
              </a:rPr>
              <a:t> </a:t>
            </a:r>
            <a:r>
              <a:rPr dirty="0" sz="2750" spc="5">
                <a:latin typeface="Times New Roman"/>
                <a:cs typeface="Times New Roman"/>
              </a:rPr>
              <a:t>|</a:t>
            </a:r>
            <a:r>
              <a:rPr dirty="0" sz="2750" spc="-295">
                <a:latin typeface="Times New Roman"/>
                <a:cs typeface="Times New Roman"/>
              </a:rPr>
              <a:t> </a:t>
            </a:r>
            <a:r>
              <a:rPr dirty="0" sz="2750" spc="35" i="1">
                <a:latin typeface="Times New Roman"/>
                <a:cs typeface="Times New Roman"/>
              </a:rPr>
              <a:t>F</a:t>
            </a:r>
            <a:r>
              <a:rPr dirty="0" sz="2750" spc="35">
                <a:latin typeface="Times New Roman"/>
                <a:cs typeface="Times New Roman"/>
              </a:rPr>
              <a:t>)</a:t>
            </a:r>
            <a:r>
              <a:rPr dirty="0" sz="2750" spc="35">
                <a:latin typeface="Symbol"/>
                <a:cs typeface="Symbol"/>
              </a:rPr>
              <a:t></a:t>
            </a:r>
            <a:r>
              <a:rPr dirty="0" sz="2750" spc="35" i="1">
                <a:latin typeface="Times New Roman"/>
                <a:cs typeface="Times New Roman"/>
              </a:rPr>
              <a:t>P</a:t>
            </a:r>
            <a:r>
              <a:rPr dirty="0" sz="2750" spc="35">
                <a:latin typeface="Times New Roman"/>
                <a:cs typeface="Times New Roman"/>
              </a:rPr>
              <a:t>(not</a:t>
            </a:r>
            <a:r>
              <a:rPr dirty="0" sz="2750" spc="-50">
                <a:latin typeface="Times New Roman"/>
                <a:cs typeface="Times New Roman"/>
              </a:rPr>
              <a:t> </a:t>
            </a:r>
            <a:r>
              <a:rPr dirty="0" sz="2750" spc="120" i="1">
                <a:latin typeface="Times New Roman"/>
                <a:cs typeface="Times New Roman"/>
              </a:rPr>
              <a:t>C</a:t>
            </a:r>
            <a:r>
              <a:rPr dirty="0" sz="2750" spc="120">
                <a:latin typeface="Times New Roman"/>
                <a:cs typeface="Times New Roman"/>
              </a:rPr>
              <a:t>|</a:t>
            </a:r>
            <a:r>
              <a:rPr dirty="0" sz="2750" spc="-300">
                <a:latin typeface="Times New Roman"/>
                <a:cs typeface="Times New Roman"/>
              </a:rPr>
              <a:t> </a:t>
            </a:r>
            <a:r>
              <a:rPr dirty="0" sz="2750" spc="60" i="1">
                <a:latin typeface="Times New Roman"/>
                <a:cs typeface="Times New Roman"/>
              </a:rPr>
              <a:t>F</a:t>
            </a:r>
            <a:r>
              <a:rPr dirty="0" sz="2750" spc="60">
                <a:latin typeface="Times New Roman"/>
                <a:cs typeface="Times New Roman"/>
              </a:rPr>
              <a:t>)</a:t>
            </a:r>
            <a:r>
              <a:rPr dirty="0" sz="2750" spc="60">
                <a:latin typeface="Symbol"/>
                <a:cs typeface="Symbol"/>
              </a:rPr>
              <a:t></a:t>
            </a:r>
            <a:r>
              <a:rPr dirty="0" sz="2750" spc="60" i="1">
                <a:latin typeface="Times New Roman"/>
                <a:cs typeface="Times New Roman"/>
              </a:rPr>
              <a:t>P</a:t>
            </a:r>
            <a:r>
              <a:rPr dirty="0" sz="2750" spc="60">
                <a:latin typeface="Times New Roman"/>
                <a:cs typeface="Times New Roman"/>
              </a:rPr>
              <a:t>(</a:t>
            </a:r>
            <a:r>
              <a:rPr dirty="0" sz="2750" spc="-290">
                <a:latin typeface="Times New Roman"/>
                <a:cs typeface="Times New Roman"/>
              </a:rPr>
              <a:t> </a:t>
            </a:r>
            <a:r>
              <a:rPr dirty="0" sz="2750" spc="15" i="1">
                <a:latin typeface="Times New Roman"/>
                <a:cs typeface="Times New Roman"/>
              </a:rPr>
              <a:t>S	</a:t>
            </a:r>
            <a:r>
              <a:rPr dirty="0" sz="2750" spc="15">
                <a:latin typeface="Times New Roman"/>
                <a:cs typeface="Times New Roman"/>
              </a:rPr>
              <a:t>and</a:t>
            </a:r>
            <a:r>
              <a:rPr dirty="0" sz="2750" spc="-30">
                <a:latin typeface="Times New Roman"/>
                <a:cs typeface="Times New Roman"/>
              </a:rPr>
              <a:t> </a:t>
            </a:r>
            <a:r>
              <a:rPr dirty="0" sz="2750" spc="30" i="1">
                <a:latin typeface="Times New Roman"/>
                <a:cs typeface="Times New Roman"/>
              </a:rPr>
              <a:t>F</a:t>
            </a:r>
            <a:r>
              <a:rPr dirty="0" sz="2750" spc="30">
                <a:latin typeface="Times New Roman"/>
                <a:cs typeface="Times New Roman"/>
              </a:rPr>
              <a:t>)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2209800"/>
            <a:ext cx="4343400" cy="6096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marL="131445">
              <a:lnSpc>
                <a:spcPct val="100000"/>
              </a:lnSpc>
              <a:spcBef>
                <a:spcPts val="360"/>
              </a:spcBef>
              <a:tabLst>
                <a:tab pos="841375" algn="l"/>
                <a:tab pos="3216910" algn="l"/>
              </a:tabLst>
            </a:pPr>
            <a:r>
              <a:rPr dirty="0" sz="2800" spc="-55" i="1">
                <a:latin typeface="Times New Roman"/>
                <a:cs typeface="Times New Roman"/>
              </a:rPr>
              <a:t>P</a:t>
            </a:r>
            <a:r>
              <a:rPr dirty="0" sz="2800" spc="-55">
                <a:latin typeface="Times New Roman"/>
                <a:cs typeface="Times New Roman"/>
              </a:rPr>
              <a:t>(</a:t>
            </a:r>
            <a:r>
              <a:rPr dirty="0" sz="2800" spc="-55" i="1">
                <a:latin typeface="Times New Roman"/>
                <a:cs typeface="Times New Roman"/>
              </a:rPr>
              <a:t>H	</a:t>
            </a:r>
            <a:r>
              <a:rPr dirty="0" sz="2800" spc="-5">
                <a:latin typeface="Times New Roman"/>
                <a:cs typeface="Times New Roman"/>
              </a:rPr>
              <a:t>and not </a:t>
            </a:r>
            <a:r>
              <a:rPr dirty="0" sz="2800" spc="-5" i="1">
                <a:latin typeface="Times New Roman"/>
                <a:cs typeface="Times New Roman"/>
              </a:rPr>
              <a:t>C</a:t>
            </a:r>
            <a:r>
              <a:rPr dirty="0" sz="2800" spc="40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S	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10" i="1">
                <a:latin typeface="Times New Roman"/>
                <a:cs typeface="Times New Roman"/>
              </a:rPr>
              <a:t>F</a:t>
            </a:r>
            <a:r>
              <a:rPr dirty="0" sz="2800" spc="1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43816" y="6786882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 h="0">
                <a:moveTo>
                  <a:pt x="0" y="0"/>
                </a:moveTo>
                <a:lnTo>
                  <a:pt x="142497" y="0"/>
                </a:lnTo>
              </a:path>
            </a:pathLst>
          </a:custGeom>
          <a:ln w="113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976095" y="6786882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 h="0">
                <a:moveTo>
                  <a:pt x="0" y="0"/>
                </a:moveTo>
                <a:lnTo>
                  <a:pt x="142497" y="0"/>
                </a:lnTo>
              </a:path>
            </a:pathLst>
          </a:custGeom>
          <a:ln w="113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28718" y="6786882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 h="0">
                <a:moveTo>
                  <a:pt x="0" y="0"/>
                </a:moveTo>
                <a:lnTo>
                  <a:pt x="142497" y="0"/>
                </a:lnTo>
              </a:path>
            </a:pathLst>
          </a:custGeom>
          <a:ln w="113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770097" y="6786882"/>
            <a:ext cx="260985" cy="0"/>
          </a:xfrm>
          <a:custGeom>
            <a:avLst/>
            <a:gdLst/>
            <a:ahLst/>
            <a:cxnLst/>
            <a:rect l="l" t="t" r="r" b="b"/>
            <a:pathLst>
              <a:path w="260984" h="0">
                <a:moveTo>
                  <a:pt x="0" y="0"/>
                </a:moveTo>
                <a:lnTo>
                  <a:pt x="260607" y="0"/>
                </a:lnTo>
              </a:path>
            </a:pathLst>
          </a:custGeom>
          <a:ln w="113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281399" y="6786882"/>
            <a:ext cx="371475" cy="0"/>
          </a:xfrm>
          <a:custGeom>
            <a:avLst/>
            <a:gdLst/>
            <a:ahLst/>
            <a:cxnLst/>
            <a:rect l="l" t="t" r="r" b="b"/>
            <a:pathLst>
              <a:path w="371475" h="0">
                <a:moveTo>
                  <a:pt x="0" y="0"/>
                </a:moveTo>
                <a:lnTo>
                  <a:pt x="371095" y="0"/>
                </a:lnTo>
              </a:path>
            </a:pathLst>
          </a:custGeom>
          <a:ln w="113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119312" y="6005512"/>
          <a:ext cx="6589395" cy="1176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1754"/>
                <a:gridCol w="787400"/>
                <a:gridCol w="969645"/>
                <a:gridCol w="401954"/>
                <a:gridCol w="525145"/>
              </a:tblGrid>
              <a:tr h="376427">
                <a:tc gridSpan="3">
                  <a:txBody>
                    <a:bodyPr/>
                    <a:lstStyle/>
                    <a:p>
                      <a:pPr marL="144780">
                        <a:lnSpc>
                          <a:spcPts val="2630"/>
                        </a:lnSpc>
                        <a:spcBef>
                          <a:spcPts val="235"/>
                        </a:spcBef>
                      </a:pPr>
                      <a:r>
                        <a:rPr dirty="0" sz="2800" spc="-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800" spc="-2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2800" spc="-5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2800" spc="-55" i="1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2800" spc="-34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2800" spc="-3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10" i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2800" spc="1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2800" spc="10">
                          <a:latin typeface="Symbol"/>
                          <a:cs typeface="Symbol"/>
                        </a:rPr>
                        <a:t></a:t>
                      </a:r>
                      <a:r>
                        <a:rPr dirty="0" sz="2800" spc="1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2800" spc="10">
                          <a:latin typeface="Times New Roman"/>
                          <a:cs typeface="Times New Roman"/>
                        </a:rPr>
                        <a:t>(not</a:t>
                      </a:r>
                      <a:r>
                        <a:rPr dirty="0" sz="28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100" i="1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2800" spc="10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2800" spc="-3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35" i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2800" spc="3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2800" spc="35">
                          <a:latin typeface="Symbol"/>
                          <a:cs typeface="Symbol"/>
                        </a:rPr>
                        <a:t></a:t>
                      </a:r>
                      <a:r>
                        <a:rPr dirty="0" sz="2800" spc="3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2800" spc="3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2800" spc="-3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 i="1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2800" spc="-28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2800" spc="-2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30" i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2800" spc="3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2800" spc="30">
                          <a:latin typeface="Symbol"/>
                          <a:cs typeface="Symbol"/>
                        </a:rPr>
                        <a:t></a:t>
                      </a:r>
                      <a:r>
                        <a:rPr dirty="0" sz="2800" spc="3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2800" spc="3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2800" spc="30" i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2800" spc="30">
                          <a:latin typeface="Times New Roman"/>
                          <a:cs typeface="Times New Roman"/>
                        </a:rPr>
                        <a:t>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31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0005">
                        <a:lnSpc>
                          <a:spcPts val="275"/>
                        </a:lnSpc>
                        <a:spcBef>
                          <a:spcPts val="1460"/>
                        </a:spcBef>
                      </a:pPr>
                      <a:r>
                        <a:rPr dirty="0" sz="2150" spc="-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150" spc="-1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4883" sz="3225" spc="-7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baseline="34883" sz="3225" spc="-50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50" spc="-370">
                          <a:latin typeface="Symbol"/>
                          <a:cs typeface="Symbol"/>
                        </a:rPr>
                        <a:t></a:t>
                      </a:r>
                      <a:r>
                        <a:rPr dirty="0" baseline="31007" sz="3225" spc="-555">
                          <a:latin typeface="Symbol"/>
                          <a:cs typeface="Symbol"/>
                        </a:rPr>
                        <a:t>⎛</a:t>
                      </a:r>
                      <a:r>
                        <a:rPr dirty="0" baseline="31007" sz="3225" spc="-39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50" spc="-5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sz="2150" spc="-2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4883" sz="3225" spc="-277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baseline="31007" sz="3225" spc="-277">
                          <a:latin typeface="Symbol"/>
                          <a:cs typeface="Symbol"/>
                        </a:rPr>
                        <a:t>⎞</a:t>
                      </a:r>
                      <a:r>
                        <a:rPr dirty="0" sz="2150" spc="-185">
                          <a:latin typeface="Symbol"/>
                          <a:cs typeface="Symbol"/>
                        </a:rPr>
                        <a:t></a:t>
                      </a:r>
                      <a:r>
                        <a:rPr dirty="0" sz="2150" spc="-2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4883" sz="3225" spc="-607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2150" spc="-405">
                          <a:latin typeface="Symbol"/>
                          <a:cs typeface="Symbol"/>
                        </a:rPr>
                        <a:t></a:t>
                      </a:r>
                      <a:endParaRPr sz="2150">
                        <a:latin typeface="Symbol"/>
                        <a:cs typeface="Symbol"/>
                      </a:endParaRPr>
                    </a:p>
                  </a:txBody>
                  <a:tcPr marL="0" marR="0" marB="0" marT="18542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99FF6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ts val="1625"/>
                        </a:lnSpc>
                        <a:spcBef>
                          <a:spcPts val="110"/>
                        </a:spcBef>
                        <a:tabLst>
                          <a:tab pos="635000" algn="l"/>
                        </a:tabLst>
                      </a:pPr>
                      <a:r>
                        <a:rPr dirty="0" sz="2150" spc="-5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150" spc="3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34883" sz="3225" spc="-7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baseline="-34883" sz="3225" spc="-7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150" spc="-5">
                          <a:latin typeface="Times New Roman"/>
                          <a:cs typeface="Times New Roman"/>
                        </a:rPr>
                        <a:t>1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99FF6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703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ts val="1880"/>
                        </a:lnSpc>
                        <a:tabLst>
                          <a:tab pos="558800" algn="l"/>
                        </a:tabLst>
                      </a:pPr>
                      <a:r>
                        <a:rPr dirty="0" baseline="-42635" sz="3225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baseline="-42635" sz="322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-5167" sz="3225" spc="-600">
                          <a:latin typeface="Symbol"/>
                          <a:cs typeface="Symbol"/>
                        </a:rPr>
                        <a:t>⎜</a:t>
                      </a:r>
                      <a:r>
                        <a:rPr dirty="0" sz="2150" spc="-295">
                          <a:latin typeface="Times New Roman"/>
                          <a:cs typeface="Times New Roman"/>
                        </a:rPr>
                        <a:t>1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algn="r" marR="115570">
                        <a:lnSpc>
                          <a:spcPts val="750"/>
                        </a:lnSpc>
                      </a:pPr>
                      <a:r>
                        <a:rPr dirty="0" sz="2150">
                          <a:latin typeface="Symbol"/>
                          <a:cs typeface="Symbol"/>
                        </a:rPr>
                        <a:t>⎝</a:t>
                      </a:r>
                      <a:endParaRPr sz="2150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ts val="1420"/>
                        </a:lnSpc>
                        <a:spcBef>
                          <a:spcPts val="1300"/>
                        </a:spcBef>
                        <a:tabLst>
                          <a:tab pos="641985" algn="l"/>
                        </a:tabLst>
                      </a:pPr>
                      <a:r>
                        <a:rPr dirty="0" sz="2150" spc="-315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baseline="38759" sz="3225" spc="-472">
                          <a:latin typeface="Symbol"/>
                          <a:cs typeface="Symbol"/>
                        </a:rPr>
                        <a:t>⎟</a:t>
                      </a:r>
                      <a:r>
                        <a:rPr dirty="0" baseline="38759" sz="3225" spc="-472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150" spc="-5">
                          <a:latin typeface="Times New Roman"/>
                          <a:cs typeface="Times New Roman"/>
                        </a:rPr>
                        <a:t>4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345440">
                        <a:lnSpc>
                          <a:spcPts val="85"/>
                        </a:lnSpc>
                      </a:pPr>
                      <a:r>
                        <a:rPr dirty="0" sz="2150">
                          <a:latin typeface="Symbol"/>
                          <a:cs typeface="Symbol"/>
                        </a:rPr>
                        <a:t>⎠</a:t>
                      </a:r>
                      <a:endParaRPr sz="2150">
                        <a:latin typeface="Symbol"/>
                        <a:cs typeface="Symbol"/>
                      </a:endParaRPr>
                    </a:p>
                  </a:txBody>
                  <a:tcPr marL="0" marR="0" marB="0" marT="165100">
                    <a:lnT w="28575">
                      <a:solidFill>
                        <a:srgbClr val="FF0000"/>
                      </a:solidFill>
                      <a:prstDash val="solid"/>
                    </a:lnT>
                    <a:solidFill>
                      <a:srgbClr val="99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dirty="0" sz="2150" spc="-5">
                          <a:latin typeface="Times New Roman"/>
                          <a:cs typeface="Times New Roman"/>
                        </a:rPr>
                        <a:t>40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dirty="0" sz="2150">
                          <a:latin typeface="Times New Roman"/>
                          <a:cs typeface="Times New Roman"/>
                        </a:rPr>
                        <a:t>320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FF66"/>
                    </a:solidFill>
                  </a:tcPr>
                </a:tc>
              </a:tr>
              <a:tr h="19161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FF66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6510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FF66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6510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50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200" y="4953000"/>
            <a:ext cx="4419600" cy="457200"/>
          </a:xfrm>
          <a:custGeom>
            <a:avLst/>
            <a:gdLst/>
            <a:ahLst/>
            <a:cxnLst/>
            <a:rect l="l" t="t" r="r" b="b"/>
            <a:pathLst>
              <a:path w="4419600" h="457200">
                <a:moveTo>
                  <a:pt x="0" y="0"/>
                </a:moveTo>
                <a:lnTo>
                  <a:pt x="0" y="457200"/>
                </a:lnTo>
                <a:lnTo>
                  <a:pt x="4419600" y="457200"/>
                </a:lnTo>
                <a:lnTo>
                  <a:pt x="441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4874" y="2472044"/>
            <a:ext cx="3669029" cy="46291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850" spc="100" i="1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dirty="0" sz="2850" spc="10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dirty="0" sz="2850" spc="100" i="1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dirty="0" sz="2850" spc="9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50">
                <a:solidFill>
                  <a:srgbClr val="000000"/>
                </a:solidFill>
                <a:latin typeface="Times New Roman"/>
                <a:cs typeface="Times New Roman"/>
              </a:rPr>
              <a:t>|</a:t>
            </a:r>
            <a:r>
              <a:rPr dirty="0" sz="2850" spc="-1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dirty="0" sz="2850" spc="15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2850" spc="-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000000"/>
                </a:solidFill>
                <a:latin typeface="Times New Roman"/>
                <a:cs typeface="Times New Roman"/>
              </a:rPr>
              <a:t>not</a:t>
            </a:r>
            <a:r>
              <a:rPr dirty="0" sz="2850" spc="-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2850" spc="-5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285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50" spc="5" i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dirty="0" sz="2850" spc="-46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03882" y="3610355"/>
            <a:ext cx="4167504" cy="0"/>
          </a:xfrm>
          <a:custGeom>
            <a:avLst/>
            <a:gdLst/>
            <a:ahLst/>
            <a:cxnLst/>
            <a:rect l="l" t="t" r="r" b="b"/>
            <a:pathLst>
              <a:path w="4167504" h="0">
                <a:moveTo>
                  <a:pt x="0" y="0"/>
                </a:moveTo>
                <a:lnTo>
                  <a:pt x="4167378" y="0"/>
                </a:lnTo>
              </a:path>
            </a:pathLst>
          </a:custGeom>
          <a:ln w="151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57507" y="3022864"/>
            <a:ext cx="4546600" cy="104648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695"/>
              </a:spcBef>
            </a:pPr>
            <a:r>
              <a:rPr dirty="0" baseline="-35087" sz="4275" spc="15">
                <a:latin typeface="Symbol"/>
                <a:cs typeface="Symbol"/>
              </a:rPr>
              <a:t></a:t>
            </a:r>
            <a:r>
              <a:rPr dirty="0" baseline="-35087" sz="4275" spc="15">
                <a:latin typeface="Times New Roman"/>
                <a:cs typeface="Times New Roman"/>
              </a:rPr>
              <a:t> </a:t>
            </a:r>
            <a:r>
              <a:rPr dirty="0" sz="2850" spc="100" i="1">
                <a:latin typeface="Times New Roman"/>
                <a:cs typeface="Times New Roman"/>
              </a:rPr>
              <a:t>P</a:t>
            </a:r>
            <a:r>
              <a:rPr dirty="0" sz="2850" spc="100">
                <a:latin typeface="Times New Roman"/>
                <a:cs typeface="Times New Roman"/>
              </a:rPr>
              <a:t>(</a:t>
            </a:r>
            <a:r>
              <a:rPr dirty="0" sz="2850" spc="100" i="1">
                <a:latin typeface="Times New Roman"/>
                <a:cs typeface="Times New Roman"/>
              </a:rPr>
              <a:t>H </a:t>
            </a:r>
            <a:r>
              <a:rPr dirty="0" sz="2850" spc="5">
                <a:latin typeface="Times New Roman"/>
                <a:cs typeface="Times New Roman"/>
              </a:rPr>
              <a:t>and not </a:t>
            </a:r>
            <a:r>
              <a:rPr dirty="0" sz="2850" spc="10" i="1">
                <a:latin typeface="Times New Roman"/>
                <a:cs typeface="Times New Roman"/>
              </a:rPr>
              <a:t>C </a:t>
            </a:r>
            <a:r>
              <a:rPr dirty="0" sz="2850" spc="5">
                <a:latin typeface="Times New Roman"/>
                <a:cs typeface="Times New Roman"/>
              </a:rPr>
              <a:t>and </a:t>
            </a:r>
            <a:r>
              <a:rPr dirty="0" sz="2850" spc="5" i="1">
                <a:latin typeface="Times New Roman"/>
                <a:cs typeface="Times New Roman"/>
              </a:rPr>
              <a:t>S </a:t>
            </a:r>
            <a:r>
              <a:rPr dirty="0" sz="2850" spc="5">
                <a:latin typeface="Times New Roman"/>
                <a:cs typeface="Times New Roman"/>
              </a:rPr>
              <a:t>and </a:t>
            </a:r>
            <a:r>
              <a:rPr dirty="0" sz="2850" spc="10" i="1">
                <a:latin typeface="Times New Roman"/>
                <a:cs typeface="Times New Roman"/>
              </a:rPr>
              <a:t>F</a:t>
            </a:r>
            <a:r>
              <a:rPr dirty="0" sz="2850" spc="-395" i="1">
                <a:latin typeface="Times New Roman"/>
                <a:cs typeface="Times New Roman"/>
              </a:rPr>
              <a:t> </a:t>
            </a:r>
            <a:r>
              <a:rPr dirty="0" sz="2850" spc="5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  <a:p>
            <a:pPr algn="ctr" marL="330200">
              <a:lnSpc>
                <a:spcPct val="100000"/>
              </a:lnSpc>
              <a:spcBef>
                <a:spcPts val="600"/>
              </a:spcBef>
            </a:pPr>
            <a:r>
              <a:rPr dirty="0" sz="2850" spc="100" i="1">
                <a:latin typeface="Times New Roman"/>
                <a:cs typeface="Times New Roman"/>
              </a:rPr>
              <a:t>P</a:t>
            </a:r>
            <a:r>
              <a:rPr dirty="0" sz="2850" spc="100">
                <a:latin typeface="Times New Roman"/>
                <a:cs typeface="Times New Roman"/>
              </a:rPr>
              <a:t>(</a:t>
            </a:r>
            <a:r>
              <a:rPr dirty="0" sz="2850" spc="100" i="1">
                <a:latin typeface="Times New Roman"/>
                <a:cs typeface="Times New Roman"/>
              </a:rPr>
              <a:t>H</a:t>
            </a:r>
            <a:r>
              <a:rPr dirty="0" sz="2850" spc="145" i="1">
                <a:latin typeface="Times New Roman"/>
                <a:cs typeface="Times New Roman"/>
              </a:rPr>
              <a:t> </a:t>
            </a:r>
            <a:r>
              <a:rPr dirty="0" sz="2850" spc="5">
                <a:latin typeface="Times New Roman"/>
                <a:cs typeface="Times New Roman"/>
              </a:rPr>
              <a:t>and</a:t>
            </a:r>
            <a:r>
              <a:rPr dirty="0" sz="2850" spc="-65">
                <a:latin typeface="Times New Roman"/>
                <a:cs typeface="Times New Roman"/>
              </a:rPr>
              <a:t> </a:t>
            </a:r>
            <a:r>
              <a:rPr dirty="0" sz="2850" spc="5">
                <a:latin typeface="Times New Roman"/>
                <a:cs typeface="Times New Roman"/>
              </a:rPr>
              <a:t>not</a:t>
            </a:r>
            <a:r>
              <a:rPr dirty="0" sz="2850" spc="-190">
                <a:latin typeface="Times New Roman"/>
                <a:cs typeface="Times New Roman"/>
              </a:rPr>
              <a:t> </a:t>
            </a:r>
            <a:r>
              <a:rPr dirty="0" sz="2850" spc="10" i="1">
                <a:latin typeface="Times New Roman"/>
                <a:cs typeface="Times New Roman"/>
              </a:rPr>
              <a:t>C</a:t>
            </a:r>
            <a:r>
              <a:rPr dirty="0" sz="2850" spc="-55" i="1">
                <a:latin typeface="Times New Roman"/>
                <a:cs typeface="Times New Roman"/>
              </a:rPr>
              <a:t> </a:t>
            </a:r>
            <a:r>
              <a:rPr dirty="0" sz="2850" spc="5">
                <a:latin typeface="Times New Roman"/>
                <a:cs typeface="Times New Roman"/>
              </a:rPr>
              <a:t>and</a:t>
            </a:r>
            <a:r>
              <a:rPr dirty="0" sz="2850" spc="-20">
                <a:latin typeface="Times New Roman"/>
                <a:cs typeface="Times New Roman"/>
              </a:rPr>
              <a:t> </a:t>
            </a:r>
            <a:r>
              <a:rPr dirty="0" sz="2850" spc="5" i="1">
                <a:latin typeface="Times New Roman"/>
                <a:cs typeface="Times New Roman"/>
              </a:rPr>
              <a:t>S</a:t>
            </a:r>
            <a:r>
              <a:rPr dirty="0" sz="2850" spc="-470" i="1">
                <a:latin typeface="Times New Roman"/>
                <a:cs typeface="Times New Roman"/>
              </a:rPr>
              <a:t> </a:t>
            </a:r>
            <a:r>
              <a:rPr dirty="0" sz="2850" spc="5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4869" y="4896611"/>
            <a:ext cx="8661400" cy="0"/>
          </a:xfrm>
          <a:custGeom>
            <a:avLst/>
            <a:gdLst/>
            <a:ahLst/>
            <a:cxnLst/>
            <a:rect l="l" t="t" r="r" b="b"/>
            <a:pathLst>
              <a:path w="8661400" h="0">
                <a:moveTo>
                  <a:pt x="0" y="0"/>
                </a:moveTo>
                <a:lnTo>
                  <a:pt x="8660892" y="0"/>
                </a:lnTo>
              </a:path>
            </a:pathLst>
          </a:custGeom>
          <a:ln w="14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250343" y="4411550"/>
            <a:ext cx="3906520" cy="438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00" spc="85" i="1">
                <a:latin typeface="Times New Roman"/>
                <a:cs typeface="Times New Roman"/>
              </a:rPr>
              <a:t>P</a:t>
            </a:r>
            <a:r>
              <a:rPr dirty="0" sz="2700" spc="85">
                <a:latin typeface="Times New Roman"/>
                <a:cs typeface="Times New Roman"/>
              </a:rPr>
              <a:t>(</a:t>
            </a:r>
            <a:r>
              <a:rPr dirty="0" sz="2700" spc="85" i="1">
                <a:latin typeface="Times New Roman"/>
                <a:cs typeface="Times New Roman"/>
              </a:rPr>
              <a:t>H</a:t>
            </a:r>
            <a:r>
              <a:rPr dirty="0" sz="2700" spc="130" i="1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and</a:t>
            </a:r>
            <a:r>
              <a:rPr dirty="0" sz="2700" spc="-6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not</a:t>
            </a:r>
            <a:r>
              <a:rPr dirty="0" sz="2700" spc="-180">
                <a:latin typeface="Times New Roman"/>
                <a:cs typeface="Times New Roman"/>
              </a:rPr>
              <a:t> </a:t>
            </a:r>
            <a:r>
              <a:rPr dirty="0" sz="2700" i="1">
                <a:latin typeface="Times New Roman"/>
                <a:cs typeface="Times New Roman"/>
              </a:rPr>
              <a:t>C</a:t>
            </a:r>
            <a:r>
              <a:rPr dirty="0" sz="2700" spc="-50" i="1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and</a:t>
            </a:r>
            <a:r>
              <a:rPr dirty="0" sz="2700" spc="-30">
                <a:latin typeface="Times New Roman"/>
                <a:cs typeface="Times New Roman"/>
              </a:rPr>
              <a:t> </a:t>
            </a:r>
            <a:r>
              <a:rPr dirty="0" sz="2700" i="1">
                <a:latin typeface="Times New Roman"/>
                <a:cs typeface="Times New Roman"/>
              </a:rPr>
              <a:t>S</a:t>
            </a:r>
            <a:r>
              <a:rPr dirty="0" sz="2700" spc="-10" i="1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and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 i="1">
                <a:latin typeface="Times New Roman"/>
                <a:cs typeface="Times New Roman"/>
              </a:rPr>
              <a:t>F</a:t>
            </a:r>
            <a:r>
              <a:rPr dirty="0" sz="2700" spc="-370" i="1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50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885820" y="4893126"/>
            <a:ext cx="8636000" cy="438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00" spc="85" i="1">
                <a:latin typeface="Times New Roman"/>
                <a:cs typeface="Times New Roman"/>
              </a:rPr>
              <a:t>P</a:t>
            </a:r>
            <a:r>
              <a:rPr dirty="0" sz="2700" spc="85">
                <a:latin typeface="Times New Roman"/>
                <a:cs typeface="Times New Roman"/>
              </a:rPr>
              <a:t>(</a:t>
            </a:r>
            <a:r>
              <a:rPr dirty="0" sz="2700" spc="85" i="1">
                <a:latin typeface="Times New Roman"/>
                <a:cs typeface="Times New Roman"/>
              </a:rPr>
              <a:t>H</a:t>
            </a:r>
            <a:r>
              <a:rPr dirty="0" sz="2700" spc="140" i="1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and</a:t>
            </a:r>
            <a:r>
              <a:rPr dirty="0" sz="2700" spc="-5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not</a:t>
            </a:r>
            <a:r>
              <a:rPr dirty="0" sz="2700" spc="-180">
                <a:latin typeface="Times New Roman"/>
                <a:cs typeface="Times New Roman"/>
              </a:rPr>
              <a:t> </a:t>
            </a:r>
            <a:r>
              <a:rPr dirty="0" sz="2700" i="1">
                <a:latin typeface="Times New Roman"/>
                <a:cs typeface="Times New Roman"/>
              </a:rPr>
              <a:t>C</a:t>
            </a:r>
            <a:r>
              <a:rPr dirty="0" sz="2700" spc="-45" i="1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and</a:t>
            </a:r>
            <a:r>
              <a:rPr dirty="0" sz="2700" spc="-20">
                <a:latin typeface="Times New Roman"/>
                <a:cs typeface="Times New Roman"/>
              </a:rPr>
              <a:t> </a:t>
            </a:r>
            <a:r>
              <a:rPr dirty="0" sz="2700" i="1">
                <a:latin typeface="Times New Roman"/>
                <a:cs typeface="Times New Roman"/>
              </a:rPr>
              <a:t>S</a:t>
            </a:r>
            <a:r>
              <a:rPr dirty="0" sz="2700" spc="-5" i="1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and</a:t>
            </a:r>
            <a:r>
              <a:rPr dirty="0" sz="2700" spc="15">
                <a:latin typeface="Times New Roman"/>
                <a:cs typeface="Times New Roman"/>
              </a:rPr>
              <a:t> </a:t>
            </a:r>
            <a:r>
              <a:rPr dirty="0" sz="2700" i="1">
                <a:latin typeface="Times New Roman"/>
                <a:cs typeface="Times New Roman"/>
              </a:rPr>
              <a:t>F</a:t>
            </a:r>
            <a:r>
              <a:rPr dirty="0" sz="2700" spc="-370" i="1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)</a:t>
            </a:r>
            <a:r>
              <a:rPr dirty="0" sz="2700" spc="-165">
                <a:latin typeface="Times New Roman"/>
                <a:cs typeface="Times New Roman"/>
              </a:rPr>
              <a:t> </a:t>
            </a:r>
            <a:r>
              <a:rPr dirty="0" sz="2700">
                <a:latin typeface="Symbol"/>
                <a:cs typeface="Symbol"/>
              </a:rPr>
              <a:t></a:t>
            </a:r>
            <a:r>
              <a:rPr dirty="0" sz="2700" spc="-40">
                <a:latin typeface="Times New Roman"/>
                <a:cs typeface="Times New Roman"/>
              </a:rPr>
              <a:t> </a:t>
            </a:r>
            <a:r>
              <a:rPr dirty="0" sz="2700" spc="85" i="1">
                <a:latin typeface="Times New Roman"/>
                <a:cs typeface="Times New Roman"/>
              </a:rPr>
              <a:t>P</a:t>
            </a:r>
            <a:r>
              <a:rPr dirty="0" sz="2700" spc="85">
                <a:latin typeface="Times New Roman"/>
                <a:cs typeface="Times New Roman"/>
              </a:rPr>
              <a:t>(</a:t>
            </a:r>
            <a:r>
              <a:rPr dirty="0" sz="2700" spc="85" i="1">
                <a:latin typeface="Times New Roman"/>
                <a:cs typeface="Times New Roman"/>
              </a:rPr>
              <a:t>H</a:t>
            </a:r>
            <a:r>
              <a:rPr dirty="0" sz="2700" spc="140" i="1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and</a:t>
            </a:r>
            <a:r>
              <a:rPr dirty="0" sz="2700" spc="-5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not</a:t>
            </a:r>
            <a:r>
              <a:rPr dirty="0" sz="2700" spc="-180">
                <a:latin typeface="Times New Roman"/>
                <a:cs typeface="Times New Roman"/>
              </a:rPr>
              <a:t> </a:t>
            </a:r>
            <a:r>
              <a:rPr dirty="0" sz="2700" i="1">
                <a:latin typeface="Times New Roman"/>
                <a:cs typeface="Times New Roman"/>
              </a:rPr>
              <a:t>C</a:t>
            </a:r>
            <a:r>
              <a:rPr dirty="0" sz="2700" spc="-40" i="1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and</a:t>
            </a:r>
            <a:r>
              <a:rPr dirty="0" sz="2700" spc="-25">
                <a:latin typeface="Times New Roman"/>
                <a:cs typeface="Times New Roman"/>
              </a:rPr>
              <a:t> </a:t>
            </a:r>
            <a:r>
              <a:rPr dirty="0" sz="2700" i="1">
                <a:latin typeface="Times New Roman"/>
                <a:cs typeface="Times New Roman"/>
              </a:rPr>
              <a:t>S</a:t>
            </a:r>
            <a:r>
              <a:rPr dirty="0" sz="2700" spc="-5" i="1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and</a:t>
            </a:r>
            <a:r>
              <a:rPr dirty="0" sz="2700" spc="-6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not </a:t>
            </a:r>
            <a:r>
              <a:rPr dirty="0" sz="2700" i="1">
                <a:latin typeface="Times New Roman"/>
                <a:cs typeface="Times New Roman"/>
              </a:rPr>
              <a:t>F</a:t>
            </a:r>
            <a:r>
              <a:rPr dirty="0" sz="2700" spc="-370" i="1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3427" y="4626431"/>
            <a:ext cx="213995" cy="438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00">
                <a:latin typeface="Symbol"/>
                <a:cs typeface="Symbol"/>
              </a:rPr>
              <a:t></a:t>
            </a:r>
            <a:endParaRPr sz="2700">
              <a:latin typeface="Symbol"/>
              <a:cs typeface="Symbo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099050" y="527050"/>
          <a:ext cx="4362450" cy="1378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7480"/>
                <a:gridCol w="224789"/>
                <a:gridCol w="405130"/>
                <a:gridCol w="1669414"/>
                <a:gridCol w="173354"/>
                <a:gridCol w="443229"/>
              </a:tblGrid>
              <a:tr h="27279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P(Flu)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1/40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P(Not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39/40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273557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863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Headache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Headache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7 /</a:t>
                      </a:r>
                      <a:r>
                        <a:rPr dirty="0" sz="12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78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</a:tr>
              <a:tr h="27279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Cough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2/3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Cough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</a:tr>
              <a:tr h="26771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Sore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3/4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Sore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1933" y="3202483"/>
            <a:ext cx="6692900" cy="1851660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2200" spc="15">
                <a:latin typeface="Symbol"/>
                <a:cs typeface="Symbol"/>
              </a:rPr>
              <a:t></a:t>
            </a:r>
            <a:r>
              <a:rPr dirty="0" sz="2200" spc="65">
                <a:latin typeface="Times New Roman"/>
                <a:cs typeface="Times New Roman"/>
              </a:rPr>
              <a:t> </a:t>
            </a:r>
            <a:r>
              <a:rPr dirty="0" sz="2200" spc="90" i="1">
                <a:latin typeface="Times New Roman"/>
                <a:cs typeface="Times New Roman"/>
              </a:rPr>
              <a:t>P</a:t>
            </a:r>
            <a:r>
              <a:rPr dirty="0" sz="2200" spc="90">
                <a:latin typeface="Times New Roman"/>
                <a:cs typeface="Times New Roman"/>
              </a:rPr>
              <a:t>(</a:t>
            </a:r>
            <a:r>
              <a:rPr dirty="0" sz="2200" spc="90" i="1">
                <a:latin typeface="Times New Roman"/>
                <a:cs typeface="Times New Roman"/>
              </a:rPr>
              <a:t>H</a:t>
            </a:r>
            <a:r>
              <a:rPr dirty="0" sz="2200" spc="75" i="1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|</a:t>
            </a:r>
            <a:r>
              <a:rPr dirty="0" sz="2200" spc="-250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not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15" i="1">
                <a:latin typeface="Times New Roman"/>
                <a:cs typeface="Times New Roman"/>
              </a:rPr>
              <a:t>F</a:t>
            </a:r>
            <a:r>
              <a:rPr dirty="0" sz="2200" spc="-290" i="1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)</a:t>
            </a:r>
            <a:r>
              <a:rPr dirty="0" sz="2200" spc="-215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Symbol"/>
                <a:cs typeface="Symbol"/>
              </a:rPr>
              <a:t></a:t>
            </a:r>
            <a:r>
              <a:rPr dirty="0" sz="2200" spc="-135">
                <a:latin typeface="Times New Roman"/>
                <a:cs typeface="Times New Roman"/>
              </a:rPr>
              <a:t> </a:t>
            </a:r>
            <a:r>
              <a:rPr dirty="0" sz="2200" spc="45" i="1">
                <a:latin typeface="Times New Roman"/>
                <a:cs typeface="Times New Roman"/>
              </a:rPr>
              <a:t>P</a:t>
            </a:r>
            <a:r>
              <a:rPr dirty="0" sz="2200" spc="45">
                <a:latin typeface="Times New Roman"/>
                <a:cs typeface="Times New Roman"/>
              </a:rPr>
              <a:t>(not</a:t>
            </a:r>
            <a:r>
              <a:rPr dirty="0" sz="2200" spc="-130">
                <a:latin typeface="Times New Roman"/>
                <a:cs typeface="Times New Roman"/>
              </a:rPr>
              <a:t> </a:t>
            </a:r>
            <a:r>
              <a:rPr dirty="0" sz="2200" spc="20" i="1">
                <a:latin typeface="Times New Roman"/>
                <a:cs typeface="Times New Roman"/>
              </a:rPr>
              <a:t>C</a:t>
            </a:r>
            <a:r>
              <a:rPr dirty="0" sz="2200" spc="-30" i="1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Times New Roman"/>
                <a:cs typeface="Times New Roman"/>
              </a:rPr>
              <a:t>and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15" i="1">
                <a:latin typeface="Times New Roman"/>
                <a:cs typeface="Times New Roman"/>
              </a:rPr>
              <a:t>S</a:t>
            </a:r>
            <a:r>
              <a:rPr dirty="0" sz="2200" spc="10" i="1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Times New Roman"/>
                <a:cs typeface="Times New Roman"/>
              </a:rPr>
              <a:t>and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not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15" i="1">
                <a:latin typeface="Times New Roman"/>
                <a:cs typeface="Times New Roman"/>
              </a:rPr>
              <a:t>F</a:t>
            </a:r>
            <a:r>
              <a:rPr dirty="0" sz="2200" spc="-290" i="1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 marL="31750">
              <a:lnSpc>
                <a:spcPct val="100000"/>
              </a:lnSpc>
              <a:spcBef>
                <a:spcPts val="960"/>
              </a:spcBef>
            </a:pPr>
            <a:r>
              <a:rPr dirty="0" sz="2200" spc="15">
                <a:latin typeface="Symbol"/>
                <a:cs typeface="Symbol"/>
              </a:rPr>
              <a:t></a:t>
            </a:r>
            <a:r>
              <a:rPr dirty="0" sz="2200" spc="65">
                <a:latin typeface="Times New Roman"/>
                <a:cs typeface="Times New Roman"/>
              </a:rPr>
              <a:t> </a:t>
            </a:r>
            <a:r>
              <a:rPr dirty="0" sz="2200" spc="90" i="1">
                <a:latin typeface="Times New Roman"/>
                <a:cs typeface="Times New Roman"/>
              </a:rPr>
              <a:t>P</a:t>
            </a:r>
            <a:r>
              <a:rPr dirty="0" sz="2200" spc="90">
                <a:latin typeface="Times New Roman"/>
                <a:cs typeface="Times New Roman"/>
              </a:rPr>
              <a:t>(</a:t>
            </a:r>
            <a:r>
              <a:rPr dirty="0" sz="2200" spc="90" i="1">
                <a:latin typeface="Times New Roman"/>
                <a:cs typeface="Times New Roman"/>
              </a:rPr>
              <a:t>H</a:t>
            </a:r>
            <a:r>
              <a:rPr dirty="0" sz="2200" spc="75" i="1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|</a:t>
            </a:r>
            <a:r>
              <a:rPr dirty="0" sz="2200" spc="-250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not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15" i="1">
                <a:latin typeface="Times New Roman"/>
                <a:cs typeface="Times New Roman"/>
              </a:rPr>
              <a:t>F</a:t>
            </a:r>
            <a:r>
              <a:rPr dirty="0" sz="2200" spc="-290" i="1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)</a:t>
            </a:r>
            <a:r>
              <a:rPr dirty="0" sz="2200" spc="-210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Symbol"/>
                <a:cs typeface="Symbol"/>
              </a:rPr>
              <a:t></a:t>
            </a:r>
            <a:r>
              <a:rPr dirty="0" sz="2200" spc="-135">
                <a:latin typeface="Times New Roman"/>
                <a:cs typeface="Times New Roman"/>
              </a:rPr>
              <a:t> </a:t>
            </a:r>
            <a:r>
              <a:rPr dirty="0" sz="2200" spc="45" i="1">
                <a:latin typeface="Times New Roman"/>
                <a:cs typeface="Times New Roman"/>
              </a:rPr>
              <a:t>P</a:t>
            </a:r>
            <a:r>
              <a:rPr dirty="0" sz="2200" spc="45">
                <a:latin typeface="Times New Roman"/>
                <a:cs typeface="Times New Roman"/>
              </a:rPr>
              <a:t>(not</a:t>
            </a:r>
            <a:r>
              <a:rPr dirty="0" sz="2200" spc="-130">
                <a:latin typeface="Times New Roman"/>
                <a:cs typeface="Times New Roman"/>
              </a:rPr>
              <a:t> </a:t>
            </a:r>
            <a:r>
              <a:rPr dirty="0" sz="2200" spc="20" i="1">
                <a:latin typeface="Times New Roman"/>
                <a:cs typeface="Times New Roman"/>
              </a:rPr>
              <a:t>C</a:t>
            </a:r>
            <a:r>
              <a:rPr dirty="0" sz="2200" spc="-80" i="1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|</a:t>
            </a:r>
            <a:r>
              <a:rPr dirty="0" sz="2200" spc="-220">
                <a:latin typeface="Times New Roman"/>
                <a:cs typeface="Times New Roman"/>
              </a:rPr>
              <a:t> </a:t>
            </a:r>
            <a:r>
              <a:rPr dirty="0" sz="2200" spc="15" i="1">
                <a:latin typeface="Times New Roman"/>
                <a:cs typeface="Times New Roman"/>
              </a:rPr>
              <a:t>S</a:t>
            </a:r>
            <a:r>
              <a:rPr dirty="0" sz="2200" spc="5" i="1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Times New Roman"/>
                <a:cs typeface="Times New Roman"/>
              </a:rPr>
              <a:t>and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not </a:t>
            </a:r>
            <a:r>
              <a:rPr dirty="0" sz="2200" spc="15" i="1">
                <a:latin typeface="Times New Roman"/>
                <a:cs typeface="Times New Roman"/>
              </a:rPr>
              <a:t>F</a:t>
            </a:r>
            <a:r>
              <a:rPr dirty="0" sz="2200" spc="-290" i="1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)</a:t>
            </a:r>
            <a:r>
              <a:rPr dirty="0" sz="2200" spc="-210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Symbol"/>
                <a:cs typeface="Symbol"/>
              </a:rPr>
              <a:t></a:t>
            </a:r>
            <a:r>
              <a:rPr dirty="0" sz="2200" spc="-135">
                <a:latin typeface="Times New Roman"/>
                <a:cs typeface="Times New Roman"/>
              </a:rPr>
              <a:t> </a:t>
            </a:r>
            <a:r>
              <a:rPr dirty="0" sz="2200" spc="50" i="1">
                <a:latin typeface="Times New Roman"/>
                <a:cs typeface="Times New Roman"/>
              </a:rPr>
              <a:t>P</a:t>
            </a:r>
            <a:r>
              <a:rPr dirty="0" sz="2200" spc="50">
                <a:latin typeface="Times New Roman"/>
                <a:cs typeface="Times New Roman"/>
              </a:rPr>
              <a:t>(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15" i="1">
                <a:latin typeface="Times New Roman"/>
                <a:cs typeface="Times New Roman"/>
              </a:rPr>
              <a:t>S</a:t>
            </a:r>
            <a:r>
              <a:rPr dirty="0" sz="2200" spc="10" i="1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Times New Roman"/>
                <a:cs typeface="Times New Roman"/>
              </a:rPr>
              <a:t>and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not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15" i="1">
                <a:latin typeface="Times New Roman"/>
                <a:cs typeface="Times New Roman"/>
              </a:rPr>
              <a:t>F</a:t>
            </a:r>
            <a:r>
              <a:rPr dirty="0" sz="2200" spc="-290" i="1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  <a:spcBef>
                <a:spcPts val="960"/>
              </a:spcBef>
            </a:pPr>
            <a:r>
              <a:rPr dirty="0" sz="2200" spc="15">
                <a:latin typeface="Symbol"/>
                <a:cs typeface="Symbol"/>
              </a:rPr>
              <a:t></a:t>
            </a:r>
            <a:r>
              <a:rPr dirty="0" sz="2200" spc="65">
                <a:latin typeface="Times New Roman"/>
                <a:cs typeface="Times New Roman"/>
              </a:rPr>
              <a:t> </a:t>
            </a:r>
            <a:r>
              <a:rPr dirty="0" sz="2200" spc="90" i="1">
                <a:latin typeface="Times New Roman"/>
                <a:cs typeface="Times New Roman"/>
              </a:rPr>
              <a:t>P</a:t>
            </a:r>
            <a:r>
              <a:rPr dirty="0" sz="2200" spc="90">
                <a:latin typeface="Times New Roman"/>
                <a:cs typeface="Times New Roman"/>
              </a:rPr>
              <a:t>(</a:t>
            </a:r>
            <a:r>
              <a:rPr dirty="0" sz="2200" spc="90" i="1">
                <a:latin typeface="Times New Roman"/>
                <a:cs typeface="Times New Roman"/>
              </a:rPr>
              <a:t>H</a:t>
            </a:r>
            <a:r>
              <a:rPr dirty="0" sz="2200" spc="75" i="1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|</a:t>
            </a:r>
            <a:r>
              <a:rPr dirty="0" sz="2200" spc="-250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not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15" i="1">
                <a:latin typeface="Times New Roman"/>
                <a:cs typeface="Times New Roman"/>
              </a:rPr>
              <a:t>F</a:t>
            </a:r>
            <a:r>
              <a:rPr dirty="0" sz="2200" spc="-290" i="1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)</a:t>
            </a:r>
            <a:r>
              <a:rPr dirty="0" sz="2200" spc="-215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Symbol"/>
                <a:cs typeface="Symbol"/>
              </a:rPr>
              <a:t></a:t>
            </a:r>
            <a:r>
              <a:rPr dirty="0" sz="2200" spc="-135">
                <a:latin typeface="Times New Roman"/>
                <a:cs typeface="Times New Roman"/>
              </a:rPr>
              <a:t> </a:t>
            </a:r>
            <a:r>
              <a:rPr dirty="0" sz="2200" spc="45" i="1">
                <a:latin typeface="Times New Roman"/>
                <a:cs typeface="Times New Roman"/>
              </a:rPr>
              <a:t>P</a:t>
            </a:r>
            <a:r>
              <a:rPr dirty="0" sz="2200" spc="45">
                <a:latin typeface="Times New Roman"/>
                <a:cs typeface="Times New Roman"/>
              </a:rPr>
              <a:t>(not</a:t>
            </a:r>
            <a:r>
              <a:rPr dirty="0" sz="2200" spc="-130">
                <a:latin typeface="Times New Roman"/>
                <a:cs typeface="Times New Roman"/>
              </a:rPr>
              <a:t> </a:t>
            </a:r>
            <a:r>
              <a:rPr dirty="0" sz="2200" spc="20" i="1">
                <a:latin typeface="Times New Roman"/>
                <a:cs typeface="Times New Roman"/>
              </a:rPr>
              <a:t>C</a:t>
            </a:r>
            <a:r>
              <a:rPr dirty="0" sz="2200" spc="-80" i="1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|</a:t>
            </a:r>
            <a:r>
              <a:rPr dirty="0" sz="2200" spc="-250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not </a:t>
            </a:r>
            <a:r>
              <a:rPr dirty="0" sz="2200" spc="15" i="1">
                <a:latin typeface="Times New Roman"/>
                <a:cs typeface="Times New Roman"/>
              </a:rPr>
              <a:t>F</a:t>
            </a:r>
            <a:r>
              <a:rPr dirty="0" sz="2200" spc="-290" i="1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)</a:t>
            </a:r>
            <a:r>
              <a:rPr dirty="0" sz="2200" spc="-210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Symbol"/>
                <a:cs typeface="Symbol"/>
              </a:rPr>
              <a:t></a:t>
            </a:r>
            <a:r>
              <a:rPr dirty="0" sz="2200" spc="-135">
                <a:latin typeface="Times New Roman"/>
                <a:cs typeface="Times New Roman"/>
              </a:rPr>
              <a:t> </a:t>
            </a:r>
            <a:r>
              <a:rPr dirty="0" sz="2200" spc="50" i="1">
                <a:latin typeface="Times New Roman"/>
                <a:cs typeface="Times New Roman"/>
              </a:rPr>
              <a:t>P</a:t>
            </a:r>
            <a:r>
              <a:rPr dirty="0" sz="2200" spc="50">
                <a:latin typeface="Times New Roman"/>
                <a:cs typeface="Times New Roman"/>
              </a:rPr>
              <a:t>(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15" i="1">
                <a:latin typeface="Times New Roman"/>
                <a:cs typeface="Times New Roman"/>
              </a:rPr>
              <a:t>S</a:t>
            </a:r>
            <a:r>
              <a:rPr dirty="0" sz="2200" spc="10" i="1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Times New Roman"/>
                <a:cs typeface="Times New Roman"/>
              </a:rPr>
              <a:t>and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not </a:t>
            </a:r>
            <a:r>
              <a:rPr dirty="0" sz="2200" spc="15" i="1">
                <a:latin typeface="Times New Roman"/>
                <a:cs typeface="Times New Roman"/>
              </a:rPr>
              <a:t>F</a:t>
            </a:r>
            <a:r>
              <a:rPr dirty="0" sz="2200" spc="-290" i="1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 marL="69850">
              <a:lnSpc>
                <a:spcPct val="100000"/>
              </a:lnSpc>
              <a:spcBef>
                <a:spcPts val="940"/>
              </a:spcBef>
            </a:pPr>
            <a:r>
              <a:rPr dirty="0" sz="2200" spc="15">
                <a:latin typeface="Symbol"/>
                <a:cs typeface="Symbol"/>
              </a:rPr>
              <a:t></a:t>
            </a:r>
            <a:r>
              <a:rPr dirty="0" sz="2200" spc="70">
                <a:latin typeface="Times New Roman"/>
                <a:cs typeface="Times New Roman"/>
              </a:rPr>
              <a:t> </a:t>
            </a:r>
            <a:r>
              <a:rPr dirty="0" sz="2200" spc="90" i="1">
                <a:latin typeface="Times New Roman"/>
                <a:cs typeface="Times New Roman"/>
              </a:rPr>
              <a:t>P</a:t>
            </a:r>
            <a:r>
              <a:rPr dirty="0" sz="2200" spc="90">
                <a:latin typeface="Times New Roman"/>
                <a:cs typeface="Times New Roman"/>
              </a:rPr>
              <a:t>(</a:t>
            </a:r>
            <a:r>
              <a:rPr dirty="0" sz="2200" spc="90" i="1">
                <a:latin typeface="Times New Roman"/>
                <a:cs typeface="Times New Roman"/>
              </a:rPr>
              <a:t>H</a:t>
            </a:r>
            <a:r>
              <a:rPr dirty="0" sz="2200" spc="75" i="1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|</a:t>
            </a:r>
            <a:r>
              <a:rPr dirty="0" sz="2200" spc="-250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not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15" i="1">
                <a:latin typeface="Times New Roman"/>
                <a:cs typeface="Times New Roman"/>
              </a:rPr>
              <a:t>F</a:t>
            </a:r>
            <a:r>
              <a:rPr dirty="0" sz="2200" spc="-290" i="1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)</a:t>
            </a:r>
            <a:r>
              <a:rPr dirty="0" sz="2200" spc="-215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Symbol"/>
                <a:cs typeface="Symbol"/>
              </a:rPr>
              <a:t></a:t>
            </a:r>
            <a:r>
              <a:rPr dirty="0" sz="2200" spc="-135">
                <a:latin typeface="Times New Roman"/>
                <a:cs typeface="Times New Roman"/>
              </a:rPr>
              <a:t> </a:t>
            </a:r>
            <a:r>
              <a:rPr dirty="0" sz="2200" spc="45" i="1">
                <a:latin typeface="Times New Roman"/>
                <a:cs typeface="Times New Roman"/>
              </a:rPr>
              <a:t>P</a:t>
            </a:r>
            <a:r>
              <a:rPr dirty="0" sz="2200" spc="45">
                <a:latin typeface="Times New Roman"/>
                <a:cs typeface="Times New Roman"/>
              </a:rPr>
              <a:t>(not</a:t>
            </a:r>
            <a:r>
              <a:rPr dirty="0" sz="2200" spc="-125">
                <a:latin typeface="Times New Roman"/>
                <a:cs typeface="Times New Roman"/>
              </a:rPr>
              <a:t> </a:t>
            </a:r>
            <a:r>
              <a:rPr dirty="0" sz="2200" spc="20" i="1">
                <a:latin typeface="Times New Roman"/>
                <a:cs typeface="Times New Roman"/>
              </a:rPr>
              <a:t>C</a:t>
            </a:r>
            <a:r>
              <a:rPr dirty="0" sz="2200" spc="-80" i="1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|</a:t>
            </a:r>
            <a:r>
              <a:rPr dirty="0" sz="2200" spc="-250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not </a:t>
            </a:r>
            <a:r>
              <a:rPr dirty="0" sz="2200" spc="15" i="1">
                <a:latin typeface="Times New Roman"/>
                <a:cs typeface="Times New Roman"/>
              </a:rPr>
              <a:t>F</a:t>
            </a:r>
            <a:r>
              <a:rPr dirty="0" sz="2200" spc="-290" i="1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)</a:t>
            </a:r>
            <a:r>
              <a:rPr dirty="0" sz="2200" spc="-210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Symbol"/>
                <a:cs typeface="Symbol"/>
              </a:rPr>
              <a:t></a:t>
            </a:r>
            <a:r>
              <a:rPr dirty="0" sz="2200" spc="-135">
                <a:latin typeface="Times New Roman"/>
                <a:cs typeface="Times New Roman"/>
              </a:rPr>
              <a:t> </a:t>
            </a:r>
            <a:r>
              <a:rPr dirty="0" sz="2200" spc="50" i="1">
                <a:latin typeface="Times New Roman"/>
                <a:cs typeface="Times New Roman"/>
              </a:rPr>
              <a:t>P</a:t>
            </a:r>
            <a:r>
              <a:rPr dirty="0" sz="2200" spc="50">
                <a:latin typeface="Times New Roman"/>
                <a:cs typeface="Times New Roman"/>
              </a:rPr>
              <a:t>(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15" i="1">
                <a:latin typeface="Times New Roman"/>
                <a:cs typeface="Times New Roman"/>
              </a:rPr>
              <a:t>S</a:t>
            </a:r>
            <a:r>
              <a:rPr dirty="0" sz="2200" spc="35" i="1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|</a:t>
            </a:r>
            <a:r>
              <a:rPr dirty="0" sz="2200" spc="-165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not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15" i="1">
                <a:latin typeface="Times New Roman"/>
                <a:cs typeface="Times New Roman"/>
              </a:rPr>
              <a:t>F</a:t>
            </a:r>
            <a:r>
              <a:rPr dirty="0" sz="2200" spc="-290" i="1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)</a:t>
            </a:r>
            <a:r>
              <a:rPr dirty="0" sz="2200" spc="-215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Symbol"/>
                <a:cs typeface="Symbol"/>
              </a:rPr>
              <a:t></a:t>
            </a:r>
            <a:r>
              <a:rPr dirty="0" sz="2200" spc="-135">
                <a:latin typeface="Times New Roman"/>
                <a:cs typeface="Times New Roman"/>
              </a:rPr>
              <a:t> </a:t>
            </a:r>
            <a:r>
              <a:rPr dirty="0" sz="2200" spc="45" i="1">
                <a:latin typeface="Times New Roman"/>
                <a:cs typeface="Times New Roman"/>
              </a:rPr>
              <a:t>P</a:t>
            </a:r>
            <a:r>
              <a:rPr dirty="0" sz="2200" spc="45">
                <a:latin typeface="Times New Roman"/>
                <a:cs typeface="Times New Roman"/>
              </a:rPr>
              <a:t>(not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15" i="1">
                <a:latin typeface="Times New Roman"/>
                <a:cs typeface="Times New Roman"/>
              </a:rPr>
              <a:t>F</a:t>
            </a:r>
            <a:r>
              <a:rPr dirty="0" sz="2200" spc="-290" i="1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4112" y="2516683"/>
            <a:ext cx="7898130" cy="787400"/>
          </a:xfrm>
          <a:prstGeom prst="rect"/>
        </p:spPr>
        <p:txBody>
          <a:bodyPr wrap="square" lIns="0" tIns="571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 sz="2200" spc="90" i="1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dirty="0" sz="2200" spc="9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dirty="0" sz="2200" spc="90" i="1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dirty="0" sz="2200" spc="12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spc="15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22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spc="10">
                <a:solidFill>
                  <a:srgbClr val="000000"/>
                </a:solidFill>
                <a:latin typeface="Times New Roman"/>
                <a:cs typeface="Times New Roman"/>
              </a:rPr>
              <a:t>not</a:t>
            </a:r>
            <a:r>
              <a:rPr dirty="0" sz="2200" spc="-1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spc="20" i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2200" spc="-2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spc="15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2200" spc="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spc="15" i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dirty="0" sz="2200" spc="1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spc="15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2200" spc="-3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spc="10">
                <a:solidFill>
                  <a:srgbClr val="000000"/>
                </a:solidFill>
                <a:latin typeface="Times New Roman"/>
                <a:cs typeface="Times New Roman"/>
              </a:rPr>
              <a:t>not</a:t>
            </a:r>
            <a:r>
              <a:rPr dirty="0" sz="22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spc="15" i="1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dirty="0" sz="2200" spc="-29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spc="1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dirty="0" sz="220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spc="15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  <a:p>
            <a:pPr marL="1270000">
              <a:lnSpc>
                <a:spcPct val="100000"/>
              </a:lnSpc>
              <a:spcBef>
                <a:spcPts val="360"/>
              </a:spcBef>
            </a:pPr>
            <a:r>
              <a:rPr dirty="0" sz="2200" spc="15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dirty="0" sz="2200" spc="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spc="90" i="1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dirty="0" sz="2200" spc="9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dirty="0" sz="2200" spc="90" i="1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dirty="0" sz="2200" spc="7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spc="5">
                <a:solidFill>
                  <a:srgbClr val="000000"/>
                </a:solidFill>
                <a:latin typeface="Times New Roman"/>
                <a:cs typeface="Times New Roman"/>
              </a:rPr>
              <a:t>|</a:t>
            </a:r>
            <a:r>
              <a:rPr dirty="0" sz="2200" spc="-1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spc="10">
                <a:solidFill>
                  <a:srgbClr val="000000"/>
                </a:solidFill>
                <a:latin typeface="Times New Roman"/>
                <a:cs typeface="Times New Roman"/>
              </a:rPr>
              <a:t>not</a:t>
            </a:r>
            <a:r>
              <a:rPr dirty="0" sz="2200" spc="-1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spc="20" i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2200" spc="-2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spc="15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2200" spc="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spc="15" i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dirty="0" sz="2200" spc="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spc="15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2200" spc="-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spc="10">
                <a:solidFill>
                  <a:srgbClr val="000000"/>
                </a:solidFill>
                <a:latin typeface="Times New Roman"/>
                <a:cs typeface="Times New Roman"/>
              </a:rPr>
              <a:t>not </a:t>
            </a:r>
            <a:r>
              <a:rPr dirty="0" sz="2200" spc="15" i="1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dirty="0" sz="2200" spc="-29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spc="1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dirty="0" sz="2200" spc="-2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spc="15">
                <a:solidFill>
                  <a:srgbClr val="000000"/>
                </a:solidFill>
                <a:latin typeface="Symbol"/>
                <a:cs typeface="Symbol"/>
              </a:rPr>
              <a:t></a:t>
            </a:r>
            <a:r>
              <a:rPr dirty="0" sz="2200" spc="-13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spc="45" i="1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dirty="0" sz="2200" spc="45">
                <a:solidFill>
                  <a:srgbClr val="000000"/>
                </a:solidFill>
                <a:latin typeface="Times New Roman"/>
                <a:cs typeface="Times New Roman"/>
              </a:rPr>
              <a:t>(not</a:t>
            </a:r>
            <a:r>
              <a:rPr dirty="0" sz="2200" spc="-1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spc="20" i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2200" spc="-2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spc="15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2200" spc="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spc="15" i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dirty="0" sz="220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spc="15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22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spc="10">
                <a:solidFill>
                  <a:srgbClr val="000000"/>
                </a:solidFill>
                <a:latin typeface="Times New Roman"/>
                <a:cs typeface="Times New Roman"/>
              </a:rPr>
              <a:t>not </a:t>
            </a:r>
            <a:r>
              <a:rPr dirty="0" sz="2200" spc="15" i="1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dirty="0" sz="2200" spc="-29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spc="1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099050" y="527050"/>
          <a:ext cx="4362450" cy="1378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7480"/>
                <a:gridCol w="224789"/>
                <a:gridCol w="405130"/>
                <a:gridCol w="1669414"/>
                <a:gridCol w="173354"/>
                <a:gridCol w="443229"/>
              </a:tblGrid>
              <a:tr h="27279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P(Flu)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1/40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P(Not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39/40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273557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863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Headache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Headache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7 /</a:t>
                      </a:r>
                      <a:r>
                        <a:rPr dirty="0" sz="12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78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</a:tr>
              <a:tr h="27279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Cough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2/3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Cough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</a:tr>
              <a:tr h="26771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Sore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3/4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Sore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334000" y="5715000"/>
            <a:ext cx="2773680" cy="772160"/>
          </a:xfrm>
          <a:custGeom>
            <a:avLst/>
            <a:gdLst/>
            <a:ahLst/>
            <a:cxnLst/>
            <a:rect l="l" t="t" r="r" b="b"/>
            <a:pathLst>
              <a:path w="2773679" h="772160">
                <a:moveTo>
                  <a:pt x="0" y="0"/>
                </a:moveTo>
                <a:lnTo>
                  <a:pt x="0" y="771906"/>
                </a:lnTo>
                <a:lnTo>
                  <a:pt x="2773679" y="771905"/>
                </a:lnTo>
                <a:lnTo>
                  <a:pt x="2773679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58021" y="6101108"/>
            <a:ext cx="253365" cy="0"/>
          </a:xfrm>
          <a:custGeom>
            <a:avLst/>
            <a:gdLst/>
            <a:ahLst/>
            <a:cxnLst/>
            <a:rect l="l" t="t" r="r" b="b"/>
            <a:pathLst>
              <a:path w="253364" h="0">
                <a:moveTo>
                  <a:pt x="0" y="0"/>
                </a:moveTo>
                <a:lnTo>
                  <a:pt x="252985" y="0"/>
                </a:lnTo>
              </a:path>
            </a:pathLst>
          </a:custGeom>
          <a:ln w="113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01556" y="6101108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5" h="0">
                <a:moveTo>
                  <a:pt x="0" y="0"/>
                </a:moveTo>
                <a:lnTo>
                  <a:pt x="138680" y="0"/>
                </a:lnTo>
              </a:path>
            </a:pathLst>
          </a:custGeom>
          <a:ln w="113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849608" y="6101108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 h="0">
                <a:moveTo>
                  <a:pt x="0" y="0"/>
                </a:moveTo>
                <a:lnTo>
                  <a:pt x="128011" y="0"/>
                </a:lnTo>
              </a:path>
            </a:pathLst>
          </a:custGeom>
          <a:ln w="113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177268" y="6101108"/>
            <a:ext cx="260985" cy="0"/>
          </a:xfrm>
          <a:custGeom>
            <a:avLst/>
            <a:gdLst/>
            <a:ahLst/>
            <a:cxnLst/>
            <a:rect l="l" t="t" r="r" b="b"/>
            <a:pathLst>
              <a:path w="260984" h="0">
                <a:moveTo>
                  <a:pt x="0" y="0"/>
                </a:moveTo>
                <a:lnTo>
                  <a:pt x="260607" y="0"/>
                </a:lnTo>
              </a:path>
            </a:pathLst>
          </a:custGeom>
          <a:ln w="113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88570" y="6101108"/>
            <a:ext cx="375285" cy="0"/>
          </a:xfrm>
          <a:custGeom>
            <a:avLst/>
            <a:gdLst/>
            <a:ahLst/>
            <a:cxnLst/>
            <a:rect l="l" t="t" r="r" b="b"/>
            <a:pathLst>
              <a:path w="375284" h="0">
                <a:moveTo>
                  <a:pt x="0" y="0"/>
                </a:moveTo>
                <a:lnTo>
                  <a:pt x="374900" y="0"/>
                </a:lnTo>
              </a:path>
            </a:pathLst>
          </a:custGeom>
          <a:ln w="113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858779" y="6096613"/>
            <a:ext cx="1267460" cy="352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34010" algn="l"/>
                <a:tab pos="845185" algn="l"/>
              </a:tabLst>
            </a:pPr>
            <a:r>
              <a:rPr dirty="0" sz="2150" spc="-5">
                <a:latin typeface="Times New Roman"/>
                <a:cs typeface="Times New Roman"/>
              </a:rPr>
              <a:t>3</a:t>
            </a:r>
            <a:r>
              <a:rPr dirty="0" sz="2150" spc="-5">
                <a:latin typeface="Times New Roman"/>
                <a:cs typeface="Times New Roman"/>
              </a:rPr>
              <a:t>	</a:t>
            </a:r>
            <a:r>
              <a:rPr dirty="0" sz="2150" spc="-5">
                <a:latin typeface="Times New Roman"/>
                <a:cs typeface="Times New Roman"/>
              </a:rPr>
              <a:t>40</a:t>
            </a:r>
            <a:r>
              <a:rPr dirty="0" sz="2150" spc="-5">
                <a:latin typeface="Times New Roman"/>
                <a:cs typeface="Times New Roman"/>
              </a:rPr>
              <a:t>	</a:t>
            </a:r>
            <a:r>
              <a:rPr dirty="0" sz="2150" spc="-5">
                <a:latin typeface="Times New Roman"/>
                <a:cs typeface="Times New Roman"/>
              </a:rPr>
              <a:t>288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88356" y="5906862"/>
            <a:ext cx="324485" cy="352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baseline="-38759" sz="3225" spc="225">
                <a:latin typeface="Times New Roman"/>
                <a:cs typeface="Times New Roman"/>
              </a:rPr>
              <a:t>6</a:t>
            </a:r>
            <a:r>
              <a:rPr dirty="0" sz="2150" spc="-780">
                <a:latin typeface="Symbol"/>
                <a:cs typeface="Symbol"/>
              </a:rPr>
              <a:t>⎟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44841" y="6096613"/>
            <a:ext cx="597535" cy="352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454025" algn="l"/>
              </a:tabLst>
            </a:pPr>
            <a:r>
              <a:rPr dirty="0" sz="2150" spc="-5">
                <a:latin typeface="Times New Roman"/>
                <a:cs typeface="Times New Roman"/>
              </a:rPr>
              <a:t>78</a:t>
            </a:r>
            <a:r>
              <a:rPr dirty="0" sz="2150" spc="-5">
                <a:latin typeface="Times New Roman"/>
                <a:cs typeface="Times New Roman"/>
              </a:rPr>
              <a:t>	</a:t>
            </a:r>
            <a:r>
              <a:rPr dirty="0" baseline="38759" sz="3225" spc="-1620">
                <a:latin typeface="Symbol"/>
                <a:cs typeface="Symbol"/>
              </a:rPr>
              <a:t>⎜</a:t>
            </a:r>
            <a:endParaRPr baseline="38759" sz="3225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99272" y="6129359"/>
            <a:ext cx="688340" cy="352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570230" algn="l"/>
              </a:tabLst>
            </a:pPr>
            <a:r>
              <a:rPr dirty="0" sz="2150" spc="-780">
                <a:latin typeface="Symbol"/>
                <a:cs typeface="Symbol"/>
              </a:rPr>
              <a:t>⎝</a:t>
            </a:r>
            <a:r>
              <a:rPr dirty="0" sz="2150" spc="-780">
                <a:latin typeface="Times New Roman"/>
                <a:cs typeface="Times New Roman"/>
              </a:rPr>
              <a:t>	</a:t>
            </a:r>
            <a:r>
              <a:rPr dirty="0" sz="2150" spc="-1275">
                <a:latin typeface="Symbol"/>
                <a:cs typeface="Symbol"/>
              </a:rPr>
              <a:t>⎠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44465" y="5884004"/>
            <a:ext cx="2646680" cy="352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2472055" algn="l"/>
              </a:tabLst>
            </a:pPr>
            <a:r>
              <a:rPr dirty="0" sz="2150" spc="-5">
                <a:latin typeface="Symbol"/>
                <a:cs typeface="Symbol"/>
              </a:rPr>
              <a:t></a:t>
            </a:r>
            <a:r>
              <a:rPr dirty="0" sz="2150" spc="-5">
                <a:latin typeface="Times New Roman"/>
                <a:cs typeface="Times New Roman"/>
              </a:rPr>
              <a:t>  </a:t>
            </a:r>
            <a:r>
              <a:rPr dirty="0" baseline="34883" sz="3225" spc="-7">
                <a:latin typeface="Times New Roman"/>
                <a:cs typeface="Times New Roman"/>
              </a:rPr>
              <a:t>7 </a:t>
            </a:r>
            <a:r>
              <a:rPr dirty="0" sz="2150" spc="-215">
                <a:latin typeface="Symbol"/>
                <a:cs typeface="Symbol"/>
              </a:rPr>
              <a:t></a:t>
            </a:r>
            <a:r>
              <a:rPr dirty="0" baseline="31007" sz="3225" spc="-322">
                <a:latin typeface="Symbol"/>
                <a:cs typeface="Symbol"/>
              </a:rPr>
              <a:t>⎛</a:t>
            </a:r>
            <a:r>
              <a:rPr dirty="0" sz="2150" spc="-215">
                <a:latin typeface="Times New Roman"/>
                <a:cs typeface="Times New Roman"/>
              </a:rPr>
              <a:t>1</a:t>
            </a:r>
            <a:r>
              <a:rPr dirty="0" sz="2150" spc="-215">
                <a:latin typeface="Symbol"/>
                <a:cs typeface="Symbol"/>
              </a:rPr>
              <a:t></a:t>
            </a:r>
            <a:r>
              <a:rPr dirty="0" sz="2150" spc="-215">
                <a:latin typeface="Times New Roman"/>
                <a:cs typeface="Times New Roman"/>
              </a:rPr>
              <a:t> </a:t>
            </a:r>
            <a:r>
              <a:rPr dirty="0" baseline="34883" sz="3225" spc="-67">
                <a:latin typeface="Times New Roman"/>
                <a:cs typeface="Times New Roman"/>
              </a:rPr>
              <a:t>1</a:t>
            </a:r>
            <a:r>
              <a:rPr dirty="0" baseline="31007" sz="3225" spc="-67">
                <a:latin typeface="Symbol"/>
                <a:cs typeface="Symbol"/>
              </a:rPr>
              <a:t>⎞</a:t>
            </a:r>
            <a:r>
              <a:rPr dirty="0" sz="2150" spc="-45">
                <a:latin typeface="Symbol"/>
                <a:cs typeface="Symbol"/>
              </a:rPr>
              <a:t></a:t>
            </a:r>
            <a:r>
              <a:rPr dirty="0" baseline="34883" sz="3225" spc="-67">
                <a:latin typeface="Times New Roman"/>
                <a:cs typeface="Times New Roman"/>
              </a:rPr>
              <a:t>1</a:t>
            </a:r>
            <a:r>
              <a:rPr dirty="0" sz="2150" spc="-45">
                <a:latin typeface="Symbol"/>
                <a:cs typeface="Symbol"/>
              </a:rPr>
              <a:t></a:t>
            </a:r>
            <a:r>
              <a:rPr dirty="0" sz="2150" spc="-459">
                <a:latin typeface="Times New Roman"/>
                <a:cs typeface="Times New Roman"/>
              </a:rPr>
              <a:t> </a:t>
            </a:r>
            <a:r>
              <a:rPr dirty="0" baseline="34883" sz="3225" spc="-7">
                <a:latin typeface="Times New Roman"/>
                <a:cs typeface="Times New Roman"/>
              </a:rPr>
              <a:t>39</a:t>
            </a:r>
            <a:r>
              <a:rPr dirty="0" baseline="34883" sz="3225" spc="-345">
                <a:latin typeface="Times New Roman"/>
                <a:cs typeface="Times New Roman"/>
              </a:rPr>
              <a:t> </a:t>
            </a:r>
            <a:r>
              <a:rPr dirty="0" sz="2150" spc="-5">
                <a:latin typeface="Symbol"/>
                <a:cs typeface="Symbol"/>
              </a:rPr>
              <a:t></a:t>
            </a:r>
            <a:r>
              <a:rPr dirty="0" sz="2150" spc="-5">
                <a:latin typeface="Times New Roman"/>
                <a:cs typeface="Times New Roman"/>
              </a:rPr>
              <a:t>	</a:t>
            </a:r>
            <a:r>
              <a:rPr dirty="0" baseline="34883" sz="3225" spc="-7">
                <a:latin typeface="Times New Roman"/>
                <a:cs typeface="Times New Roman"/>
              </a:rPr>
              <a:t>7</a:t>
            </a:r>
            <a:endParaRPr baseline="34883" sz="322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29428" y="5710428"/>
            <a:ext cx="2783205" cy="781050"/>
          </a:xfrm>
          <a:custGeom>
            <a:avLst/>
            <a:gdLst/>
            <a:ahLst/>
            <a:cxnLst/>
            <a:rect l="l" t="t" r="r" b="b"/>
            <a:pathLst>
              <a:path w="2783204" h="781050">
                <a:moveTo>
                  <a:pt x="0" y="781050"/>
                </a:moveTo>
                <a:lnTo>
                  <a:pt x="0" y="0"/>
                </a:lnTo>
                <a:lnTo>
                  <a:pt x="2782824" y="0"/>
                </a:lnTo>
                <a:lnTo>
                  <a:pt x="2782824" y="781050"/>
                </a:lnTo>
                <a:lnTo>
                  <a:pt x="0" y="781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50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874" y="2472044"/>
            <a:ext cx="3669029" cy="46291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850" spc="100" i="1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dirty="0" sz="2850" spc="10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dirty="0" sz="2850" spc="100" i="1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dirty="0" sz="2850" spc="9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50">
                <a:solidFill>
                  <a:srgbClr val="000000"/>
                </a:solidFill>
                <a:latin typeface="Times New Roman"/>
                <a:cs typeface="Times New Roman"/>
              </a:rPr>
              <a:t>|</a:t>
            </a:r>
            <a:r>
              <a:rPr dirty="0" sz="2850" spc="-1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dirty="0" sz="2850" spc="15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2850" spc="-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000000"/>
                </a:solidFill>
                <a:latin typeface="Times New Roman"/>
                <a:cs typeface="Times New Roman"/>
              </a:rPr>
              <a:t>not</a:t>
            </a:r>
            <a:r>
              <a:rPr dirty="0" sz="2850" spc="-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2850" spc="-5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285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50" spc="5" i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dirty="0" sz="2850" spc="-46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03882" y="3610355"/>
            <a:ext cx="4167504" cy="0"/>
          </a:xfrm>
          <a:custGeom>
            <a:avLst/>
            <a:gdLst/>
            <a:ahLst/>
            <a:cxnLst/>
            <a:rect l="l" t="t" r="r" b="b"/>
            <a:pathLst>
              <a:path w="4167504" h="0">
                <a:moveTo>
                  <a:pt x="0" y="0"/>
                </a:moveTo>
                <a:lnTo>
                  <a:pt x="4167378" y="0"/>
                </a:lnTo>
              </a:path>
            </a:pathLst>
          </a:custGeom>
          <a:ln w="151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57507" y="3022864"/>
            <a:ext cx="4546600" cy="104648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695"/>
              </a:spcBef>
            </a:pPr>
            <a:r>
              <a:rPr dirty="0" baseline="-35087" sz="4275" spc="15">
                <a:latin typeface="Symbol"/>
                <a:cs typeface="Symbol"/>
              </a:rPr>
              <a:t></a:t>
            </a:r>
            <a:r>
              <a:rPr dirty="0" baseline="-35087" sz="4275" spc="15">
                <a:latin typeface="Times New Roman"/>
                <a:cs typeface="Times New Roman"/>
              </a:rPr>
              <a:t> </a:t>
            </a:r>
            <a:r>
              <a:rPr dirty="0" sz="2850" spc="100" i="1">
                <a:latin typeface="Times New Roman"/>
                <a:cs typeface="Times New Roman"/>
              </a:rPr>
              <a:t>P</a:t>
            </a:r>
            <a:r>
              <a:rPr dirty="0" sz="2850" spc="100">
                <a:latin typeface="Times New Roman"/>
                <a:cs typeface="Times New Roman"/>
              </a:rPr>
              <a:t>(</a:t>
            </a:r>
            <a:r>
              <a:rPr dirty="0" sz="2850" spc="100" i="1">
                <a:latin typeface="Times New Roman"/>
                <a:cs typeface="Times New Roman"/>
              </a:rPr>
              <a:t>H </a:t>
            </a:r>
            <a:r>
              <a:rPr dirty="0" sz="2850" spc="5">
                <a:latin typeface="Times New Roman"/>
                <a:cs typeface="Times New Roman"/>
              </a:rPr>
              <a:t>and not </a:t>
            </a:r>
            <a:r>
              <a:rPr dirty="0" sz="2850" spc="10" i="1">
                <a:latin typeface="Times New Roman"/>
                <a:cs typeface="Times New Roman"/>
              </a:rPr>
              <a:t>C </a:t>
            </a:r>
            <a:r>
              <a:rPr dirty="0" sz="2850" spc="5">
                <a:latin typeface="Times New Roman"/>
                <a:cs typeface="Times New Roman"/>
              </a:rPr>
              <a:t>and </a:t>
            </a:r>
            <a:r>
              <a:rPr dirty="0" sz="2850" spc="5" i="1">
                <a:latin typeface="Times New Roman"/>
                <a:cs typeface="Times New Roman"/>
              </a:rPr>
              <a:t>S </a:t>
            </a:r>
            <a:r>
              <a:rPr dirty="0" sz="2850" spc="5">
                <a:latin typeface="Times New Roman"/>
                <a:cs typeface="Times New Roman"/>
              </a:rPr>
              <a:t>and </a:t>
            </a:r>
            <a:r>
              <a:rPr dirty="0" sz="2850" spc="10" i="1">
                <a:latin typeface="Times New Roman"/>
                <a:cs typeface="Times New Roman"/>
              </a:rPr>
              <a:t>F</a:t>
            </a:r>
            <a:r>
              <a:rPr dirty="0" sz="2850" spc="-395" i="1">
                <a:latin typeface="Times New Roman"/>
                <a:cs typeface="Times New Roman"/>
              </a:rPr>
              <a:t> </a:t>
            </a:r>
            <a:r>
              <a:rPr dirty="0" sz="2850" spc="5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  <a:p>
            <a:pPr algn="ctr" marL="330200">
              <a:lnSpc>
                <a:spcPct val="100000"/>
              </a:lnSpc>
              <a:spcBef>
                <a:spcPts val="600"/>
              </a:spcBef>
            </a:pPr>
            <a:r>
              <a:rPr dirty="0" sz="2850" spc="100" i="1">
                <a:latin typeface="Times New Roman"/>
                <a:cs typeface="Times New Roman"/>
              </a:rPr>
              <a:t>P</a:t>
            </a:r>
            <a:r>
              <a:rPr dirty="0" sz="2850" spc="100">
                <a:latin typeface="Times New Roman"/>
                <a:cs typeface="Times New Roman"/>
              </a:rPr>
              <a:t>(</a:t>
            </a:r>
            <a:r>
              <a:rPr dirty="0" sz="2850" spc="100" i="1">
                <a:latin typeface="Times New Roman"/>
                <a:cs typeface="Times New Roman"/>
              </a:rPr>
              <a:t>H</a:t>
            </a:r>
            <a:r>
              <a:rPr dirty="0" sz="2850" spc="145" i="1">
                <a:latin typeface="Times New Roman"/>
                <a:cs typeface="Times New Roman"/>
              </a:rPr>
              <a:t> </a:t>
            </a:r>
            <a:r>
              <a:rPr dirty="0" sz="2850" spc="5">
                <a:latin typeface="Times New Roman"/>
                <a:cs typeface="Times New Roman"/>
              </a:rPr>
              <a:t>and</a:t>
            </a:r>
            <a:r>
              <a:rPr dirty="0" sz="2850" spc="-65">
                <a:latin typeface="Times New Roman"/>
                <a:cs typeface="Times New Roman"/>
              </a:rPr>
              <a:t> </a:t>
            </a:r>
            <a:r>
              <a:rPr dirty="0" sz="2850" spc="5">
                <a:latin typeface="Times New Roman"/>
                <a:cs typeface="Times New Roman"/>
              </a:rPr>
              <a:t>not</a:t>
            </a:r>
            <a:r>
              <a:rPr dirty="0" sz="2850" spc="-190">
                <a:latin typeface="Times New Roman"/>
                <a:cs typeface="Times New Roman"/>
              </a:rPr>
              <a:t> </a:t>
            </a:r>
            <a:r>
              <a:rPr dirty="0" sz="2850" spc="10" i="1">
                <a:latin typeface="Times New Roman"/>
                <a:cs typeface="Times New Roman"/>
              </a:rPr>
              <a:t>C</a:t>
            </a:r>
            <a:r>
              <a:rPr dirty="0" sz="2850" spc="-55" i="1">
                <a:latin typeface="Times New Roman"/>
                <a:cs typeface="Times New Roman"/>
              </a:rPr>
              <a:t> </a:t>
            </a:r>
            <a:r>
              <a:rPr dirty="0" sz="2850" spc="5">
                <a:latin typeface="Times New Roman"/>
                <a:cs typeface="Times New Roman"/>
              </a:rPr>
              <a:t>and</a:t>
            </a:r>
            <a:r>
              <a:rPr dirty="0" sz="2850" spc="-20">
                <a:latin typeface="Times New Roman"/>
                <a:cs typeface="Times New Roman"/>
              </a:rPr>
              <a:t> </a:t>
            </a:r>
            <a:r>
              <a:rPr dirty="0" sz="2850" spc="5" i="1">
                <a:latin typeface="Times New Roman"/>
                <a:cs typeface="Times New Roman"/>
              </a:rPr>
              <a:t>S</a:t>
            </a:r>
            <a:r>
              <a:rPr dirty="0" sz="2850" spc="-470" i="1">
                <a:latin typeface="Times New Roman"/>
                <a:cs typeface="Times New Roman"/>
              </a:rPr>
              <a:t> </a:t>
            </a:r>
            <a:r>
              <a:rPr dirty="0" sz="2850" spc="5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4869" y="4923282"/>
            <a:ext cx="8661400" cy="0"/>
          </a:xfrm>
          <a:custGeom>
            <a:avLst/>
            <a:gdLst/>
            <a:ahLst/>
            <a:cxnLst/>
            <a:rect l="l" t="t" r="r" b="b"/>
            <a:pathLst>
              <a:path w="8661400" h="0">
                <a:moveTo>
                  <a:pt x="0" y="0"/>
                </a:moveTo>
                <a:lnTo>
                  <a:pt x="8660892" y="0"/>
                </a:lnTo>
              </a:path>
            </a:pathLst>
          </a:custGeom>
          <a:ln w="14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85820" y="4919796"/>
            <a:ext cx="8636000" cy="438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00" spc="85" i="1">
                <a:latin typeface="Times New Roman"/>
                <a:cs typeface="Times New Roman"/>
              </a:rPr>
              <a:t>P</a:t>
            </a:r>
            <a:r>
              <a:rPr dirty="0" sz="2700" spc="85">
                <a:latin typeface="Times New Roman"/>
                <a:cs typeface="Times New Roman"/>
              </a:rPr>
              <a:t>(</a:t>
            </a:r>
            <a:r>
              <a:rPr dirty="0" sz="2700" spc="85" i="1">
                <a:latin typeface="Times New Roman"/>
                <a:cs typeface="Times New Roman"/>
              </a:rPr>
              <a:t>H</a:t>
            </a:r>
            <a:r>
              <a:rPr dirty="0" sz="2700" spc="140" i="1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and</a:t>
            </a:r>
            <a:r>
              <a:rPr dirty="0" sz="2700" spc="-5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not</a:t>
            </a:r>
            <a:r>
              <a:rPr dirty="0" sz="2700" spc="-180">
                <a:latin typeface="Times New Roman"/>
                <a:cs typeface="Times New Roman"/>
              </a:rPr>
              <a:t> </a:t>
            </a:r>
            <a:r>
              <a:rPr dirty="0" sz="2700" i="1">
                <a:latin typeface="Times New Roman"/>
                <a:cs typeface="Times New Roman"/>
              </a:rPr>
              <a:t>C</a:t>
            </a:r>
            <a:r>
              <a:rPr dirty="0" sz="2700" spc="-45" i="1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and</a:t>
            </a:r>
            <a:r>
              <a:rPr dirty="0" sz="2700" spc="-20">
                <a:latin typeface="Times New Roman"/>
                <a:cs typeface="Times New Roman"/>
              </a:rPr>
              <a:t> </a:t>
            </a:r>
            <a:r>
              <a:rPr dirty="0" sz="2700" i="1">
                <a:latin typeface="Times New Roman"/>
                <a:cs typeface="Times New Roman"/>
              </a:rPr>
              <a:t>S</a:t>
            </a:r>
            <a:r>
              <a:rPr dirty="0" sz="2700" spc="-5" i="1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and</a:t>
            </a:r>
            <a:r>
              <a:rPr dirty="0" sz="2700" spc="15">
                <a:latin typeface="Times New Roman"/>
                <a:cs typeface="Times New Roman"/>
              </a:rPr>
              <a:t> </a:t>
            </a:r>
            <a:r>
              <a:rPr dirty="0" sz="2700" i="1">
                <a:latin typeface="Times New Roman"/>
                <a:cs typeface="Times New Roman"/>
              </a:rPr>
              <a:t>F</a:t>
            </a:r>
            <a:r>
              <a:rPr dirty="0" sz="2700" spc="-370" i="1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)</a:t>
            </a:r>
            <a:r>
              <a:rPr dirty="0" sz="2700" spc="-165">
                <a:latin typeface="Times New Roman"/>
                <a:cs typeface="Times New Roman"/>
              </a:rPr>
              <a:t> </a:t>
            </a:r>
            <a:r>
              <a:rPr dirty="0" sz="2700">
                <a:latin typeface="Symbol"/>
                <a:cs typeface="Symbol"/>
              </a:rPr>
              <a:t></a:t>
            </a:r>
            <a:r>
              <a:rPr dirty="0" sz="2700" spc="-40">
                <a:latin typeface="Times New Roman"/>
                <a:cs typeface="Times New Roman"/>
              </a:rPr>
              <a:t> </a:t>
            </a:r>
            <a:r>
              <a:rPr dirty="0" sz="2700" spc="85" i="1">
                <a:latin typeface="Times New Roman"/>
                <a:cs typeface="Times New Roman"/>
              </a:rPr>
              <a:t>P</a:t>
            </a:r>
            <a:r>
              <a:rPr dirty="0" sz="2700" spc="85">
                <a:latin typeface="Times New Roman"/>
                <a:cs typeface="Times New Roman"/>
              </a:rPr>
              <a:t>(</a:t>
            </a:r>
            <a:r>
              <a:rPr dirty="0" sz="2700" spc="85" i="1">
                <a:latin typeface="Times New Roman"/>
                <a:cs typeface="Times New Roman"/>
              </a:rPr>
              <a:t>H</a:t>
            </a:r>
            <a:r>
              <a:rPr dirty="0" sz="2700" spc="140" i="1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and</a:t>
            </a:r>
            <a:r>
              <a:rPr dirty="0" sz="2700" spc="-5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not</a:t>
            </a:r>
            <a:r>
              <a:rPr dirty="0" sz="2700" spc="-180">
                <a:latin typeface="Times New Roman"/>
                <a:cs typeface="Times New Roman"/>
              </a:rPr>
              <a:t> </a:t>
            </a:r>
            <a:r>
              <a:rPr dirty="0" sz="2700" i="1">
                <a:latin typeface="Times New Roman"/>
                <a:cs typeface="Times New Roman"/>
              </a:rPr>
              <a:t>C</a:t>
            </a:r>
            <a:r>
              <a:rPr dirty="0" sz="2700" spc="-40" i="1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and</a:t>
            </a:r>
            <a:r>
              <a:rPr dirty="0" sz="2700" spc="-25">
                <a:latin typeface="Times New Roman"/>
                <a:cs typeface="Times New Roman"/>
              </a:rPr>
              <a:t> </a:t>
            </a:r>
            <a:r>
              <a:rPr dirty="0" sz="2700" i="1">
                <a:latin typeface="Times New Roman"/>
                <a:cs typeface="Times New Roman"/>
              </a:rPr>
              <a:t>S</a:t>
            </a:r>
            <a:r>
              <a:rPr dirty="0" sz="2700" spc="-5" i="1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and</a:t>
            </a:r>
            <a:r>
              <a:rPr dirty="0" sz="2700" spc="-6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not </a:t>
            </a:r>
            <a:r>
              <a:rPr dirty="0" sz="2700" i="1">
                <a:latin typeface="Times New Roman"/>
                <a:cs typeface="Times New Roman"/>
              </a:rPr>
              <a:t>F</a:t>
            </a:r>
            <a:r>
              <a:rPr dirty="0" sz="2700" spc="-370" i="1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3427" y="4653101"/>
            <a:ext cx="213995" cy="438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00">
                <a:latin typeface="Symbol"/>
                <a:cs typeface="Symbol"/>
              </a:rPr>
              <a:t></a:t>
            </a:r>
            <a:endParaRPr sz="2700">
              <a:latin typeface="Symbol"/>
              <a:cs typeface="Symbo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099050" y="527050"/>
          <a:ext cx="4362450" cy="1378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7480"/>
                <a:gridCol w="224789"/>
                <a:gridCol w="405130"/>
                <a:gridCol w="1669414"/>
                <a:gridCol w="173354"/>
                <a:gridCol w="443229"/>
              </a:tblGrid>
              <a:tr h="27279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P(Flu)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1/40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P(Not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39/40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273557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863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Headache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Headache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7 /</a:t>
                      </a:r>
                      <a:r>
                        <a:rPr dirty="0" sz="12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78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</a:tr>
              <a:tr h="27279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Cough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2/3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Cough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</a:tr>
              <a:tr h="26771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Sore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3/4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P( Sore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 Flu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1/3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934200" y="5334000"/>
            <a:ext cx="471805" cy="703580"/>
          </a:xfrm>
          <a:custGeom>
            <a:avLst/>
            <a:gdLst/>
            <a:ahLst/>
            <a:cxnLst/>
            <a:rect l="l" t="t" r="r" b="b"/>
            <a:pathLst>
              <a:path w="471804" h="703579">
                <a:moveTo>
                  <a:pt x="0" y="0"/>
                </a:moveTo>
                <a:lnTo>
                  <a:pt x="0" y="703326"/>
                </a:lnTo>
                <a:lnTo>
                  <a:pt x="471677" y="703326"/>
                </a:lnTo>
                <a:lnTo>
                  <a:pt x="471677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973814" y="5696496"/>
            <a:ext cx="374650" cy="0"/>
          </a:xfrm>
          <a:custGeom>
            <a:avLst/>
            <a:gdLst/>
            <a:ahLst/>
            <a:cxnLst/>
            <a:rect l="l" t="t" r="r" b="b"/>
            <a:pathLst>
              <a:path w="374650" h="0">
                <a:moveTo>
                  <a:pt x="0" y="0"/>
                </a:moveTo>
                <a:lnTo>
                  <a:pt x="374144" y="0"/>
                </a:lnTo>
              </a:path>
            </a:pathLst>
          </a:custGeom>
          <a:ln w="113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929628" y="5329428"/>
            <a:ext cx="481330" cy="7124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510"/>
              </a:lnSpc>
            </a:pPr>
            <a:r>
              <a:rPr dirty="0" sz="2150" spc="-5">
                <a:latin typeface="Times New Roman"/>
                <a:cs typeface="Times New Roman"/>
              </a:rPr>
              <a:t>7</a:t>
            </a:r>
            <a:endParaRPr sz="2150">
              <a:latin typeface="Times New Roman"/>
              <a:cs typeface="Times New Roman"/>
            </a:endParaRPr>
          </a:p>
          <a:p>
            <a:pPr algn="ctr" marL="47625">
              <a:lnSpc>
                <a:spcPct val="100000"/>
              </a:lnSpc>
              <a:spcBef>
                <a:spcPts val="440"/>
              </a:spcBef>
            </a:pPr>
            <a:r>
              <a:rPr dirty="0" sz="2150" spc="-5">
                <a:latin typeface="Times New Roman"/>
                <a:cs typeface="Times New Roman"/>
              </a:rPr>
              <a:t>288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24505" y="5334000"/>
            <a:ext cx="452120" cy="703580"/>
          </a:xfrm>
          <a:custGeom>
            <a:avLst/>
            <a:gdLst/>
            <a:ahLst/>
            <a:cxnLst/>
            <a:rect l="l" t="t" r="r" b="b"/>
            <a:pathLst>
              <a:path w="452119" h="703579">
                <a:moveTo>
                  <a:pt x="0" y="0"/>
                </a:moveTo>
                <a:lnTo>
                  <a:pt x="0" y="703326"/>
                </a:lnTo>
                <a:lnTo>
                  <a:pt x="451866" y="703326"/>
                </a:lnTo>
                <a:lnTo>
                  <a:pt x="451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64124" y="5696496"/>
            <a:ext cx="370840" cy="0"/>
          </a:xfrm>
          <a:custGeom>
            <a:avLst/>
            <a:gdLst/>
            <a:ahLst/>
            <a:cxnLst/>
            <a:rect l="l" t="t" r="r" b="b"/>
            <a:pathLst>
              <a:path w="370839" h="0">
                <a:moveTo>
                  <a:pt x="0" y="0"/>
                </a:moveTo>
                <a:lnTo>
                  <a:pt x="370327" y="0"/>
                </a:lnTo>
              </a:path>
            </a:pathLst>
          </a:custGeom>
          <a:ln w="113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519933" y="5329428"/>
            <a:ext cx="461009" cy="7124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15875">
              <a:lnSpc>
                <a:spcPts val="2510"/>
              </a:lnSpc>
            </a:pPr>
            <a:r>
              <a:rPr dirty="0" sz="2150" spc="-5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  <a:p>
            <a:pPr algn="ctr" marL="52069">
              <a:lnSpc>
                <a:spcPct val="100000"/>
              </a:lnSpc>
              <a:spcBef>
                <a:spcPts val="440"/>
              </a:spcBef>
            </a:pPr>
            <a:r>
              <a:rPr dirty="0" sz="2150" spc="-5">
                <a:latin typeface="Times New Roman"/>
                <a:cs typeface="Times New Roman"/>
              </a:rPr>
              <a:t>320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76800" y="3944873"/>
            <a:ext cx="452755" cy="703580"/>
          </a:xfrm>
          <a:custGeom>
            <a:avLst/>
            <a:gdLst/>
            <a:ahLst/>
            <a:cxnLst/>
            <a:rect l="l" t="t" r="r" b="b"/>
            <a:pathLst>
              <a:path w="452754" h="703579">
                <a:moveTo>
                  <a:pt x="0" y="0"/>
                </a:moveTo>
                <a:lnTo>
                  <a:pt x="0" y="703326"/>
                </a:lnTo>
                <a:lnTo>
                  <a:pt x="452627" y="703326"/>
                </a:lnTo>
                <a:lnTo>
                  <a:pt x="452627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16417" y="4307422"/>
            <a:ext cx="371475" cy="0"/>
          </a:xfrm>
          <a:custGeom>
            <a:avLst/>
            <a:gdLst/>
            <a:ahLst/>
            <a:cxnLst/>
            <a:rect l="l" t="t" r="r" b="b"/>
            <a:pathLst>
              <a:path w="371475" h="0">
                <a:moveTo>
                  <a:pt x="0" y="0"/>
                </a:moveTo>
                <a:lnTo>
                  <a:pt x="371095" y="0"/>
                </a:lnTo>
              </a:path>
            </a:pathLst>
          </a:custGeom>
          <a:ln w="113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224943" y="4438220"/>
            <a:ext cx="3957320" cy="438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700" spc="85" i="1">
                <a:latin typeface="Times New Roman"/>
                <a:cs typeface="Times New Roman"/>
              </a:rPr>
              <a:t>P</a:t>
            </a:r>
            <a:r>
              <a:rPr dirty="0" sz="2700" spc="85">
                <a:latin typeface="Times New Roman"/>
                <a:cs typeface="Times New Roman"/>
              </a:rPr>
              <a:t>(</a:t>
            </a:r>
            <a:r>
              <a:rPr dirty="0" sz="2700" spc="85" i="1">
                <a:latin typeface="Times New Roman"/>
                <a:cs typeface="Times New Roman"/>
              </a:rPr>
              <a:t>H </a:t>
            </a:r>
            <a:r>
              <a:rPr dirty="0" sz="2700">
                <a:latin typeface="Times New Roman"/>
                <a:cs typeface="Times New Roman"/>
              </a:rPr>
              <a:t>and </a:t>
            </a:r>
            <a:r>
              <a:rPr dirty="0" sz="2700" spc="-330">
                <a:latin typeface="Times New Roman"/>
                <a:cs typeface="Times New Roman"/>
              </a:rPr>
              <a:t>not</a:t>
            </a:r>
            <a:r>
              <a:rPr dirty="0" baseline="41343" sz="3225" spc="-494">
                <a:latin typeface="Times New Roman"/>
                <a:cs typeface="Times New Roman"/>
              </a:rPr>
              <a:t>3</a:t>
            </a:r>
            <a:r>
              <a:rPr dirty="0" sz="2700" spc="-330" i="1">
                <a:latin typeface="Times New Roman"/>
                <a:cs typeface="Times New Roman"/>
              </a:rPr>
              <a:t>C</a:t>
            </a:r>
            <a:r>
              <a:rPr dirty="0" baseline="41343" sz="3225" spc="-494">
                <a:latin typeface="Times New Roman"/>
                <a:cs typeface="Times New Roman"/>
              </a:rPr>
              <a:t>20 </a:t>
            </a:r>
            <a:r>
              <a:rPr dirty="0" sz="2700">
                <a:latin typeface="Times New Roman"/>
                <a:cs typeface="Times New Roman"/>
              </a:rPr>
              <a:t>and </a:t>
            </a:r>
            <a:r>
              <a:rPr dirty="0" sz="2700" i="1">
                <a:latin typeface="Times New Roman"/>
                <a:cs typeface="Times New Roman"/>
              </a:rPr>
              <a:t>S </a:t>
            </a:r>
            <a:r>
              <a:rPr dirty="0" sz="2700">
                <a:latin typeface="Times New Roman"/>
                <a:cs typeface="Times New Roman"/>
              </a:rPr>
              <a:t>and </a:t>
            </a:r>
            <a:r>
              <a:rPr dirty="0" sz="2700" i="1">
                <a:latin typeface="Times New Roman"/>
                <a:cs typeface="Times New Roman"/>
              </a:rPr>
              <a:t>F</a:t>
            </a:r>
            <a:r>
              <a:rPr dirty="0" sz="2700" spc="-434" i="1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30209" y="3919769"/>
            <a:ext cx="161925" cy="3524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150" spc="-5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72228" y="3940302"/>
            <a:ext cx="462280" cy="712470"/>
          </a:xfrm>
          <a:custGeom>
            <a:avLst/>
            <a:gdLst/>
            <a:ahLst/>
            <a:cxnLst/>
            <a:rect l="l" t="t" r="r" b="b"/>
            <a:pathLst>
              <a:path w="462279" h="712470">
                <a:moveTo>
                  <a:pt x="0" y="712470"/>
                </a:moveTo>
                <a:lnTo>
                  <a:pt x="0" y="0"/>
                </a:lnTo>
                <a:lnTo>
                  <a:pt x="461772" y="0"/>
                </a:lnTo>
                <a:lnTo>
                  <a:pt x="461772" y="712470"/>
                </a:lnTo>
                <a:lnTo>
                  <a:pt x="0" y="7124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133600" y="6477000"/>
            <a:ext cx="6096000" cy="40005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wrap="square" lIns="0" tIns="41275" rIns="0" bIns="0" rtlCol="0" vert="horz">
            <a:spAutoFit/>
          </a:bodyPr>
          <a:lstStyle/>
          <a:p>
            <a:pPr marL="393700">
              <a:lnSpc>
                <a:spcPct val="100000"/>
              </a:lnSpc>
              <a:spcBef>
                <a:spcPts val="325"/>
              </a:spcBef>
            </a:pPr>
            <a:r>
              <a:rPr dirty="0" sz="2000" spc="-5">
                <a:latin typeface="Arial"/>
                <a:cs typeface="Arial"/>
              </a:rPr>
              <a:t>= </a:t>
            </a:r>
            <a:r>
              <a:rPr dirty="0" sz="2000" spc="-10">
                <a:latin typeface="Arial"/>
                <a:cs typeface="Arial"/>
              </a:rPr>
              <a:t>0.1139 </a:t>
            </a:r>
            <a:r>
              <a:rPr dirty="0" sz="2000" spc="-5">
                <a:latin typeface="Arial"/>
                <a:cs typeface="Arial"/>
              </a:rPr>
              <a:t>(11% </a:t>
            </a:r>
            <a:r>
              <a:rPr dirty="0" sz="2000" spc="-10">
                <a:latin typeface="Arial"/>
                <a:cs typeface="Arial"/>
              </a:rPr>
              <a:t>chance </a:t>
            </a:r>
            <a:r>
              <a:rPr dirty="0" sz="2000" spc="-5">
                <a:latin typeface="Arial"/>
                <a:cs typeface="Arial"/>
              </a:rPr>
              <a:t>of Flu, given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symptoms)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50</a:t>
            </a:fld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9691" y="1008380"/>
            <a:ext cx="6706234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>
                <a:solidFill>
                  <a:srgbClr val="006500"/>
                </a:solidFill>
              </a:rPr>
              <a:t>Building A Bayes</a:t>
            </a:r>
            <a:r>
              <a:rPr dirty="0" sz="4400" spc="10">
                <a:solidFill>
                  <a:srgbClr val="006500"/>
                </a:solidFill>
              </a:rPr>
              <a:t> </a:t>
            </a:r>
            <a:r>
              <a:rPr dirty="0" sz="4400" spc="-5">
                <a:solidFill>
                  <a:srgbClr val="006500"/>
                </a:solidFill>
              </a:rPr>
              <a:t>Classifier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8362950" y="4133850"/>
            <a:ext cx="990600" cy="455930"/>
          </a:xfrm>
          <a:custGeom>
            <a:avLst/>
            <a:gdLst/>
            <a:ahLst/>
            <a:cxnLst/>
            <a:rect l="l" t="t" r="r" b="b"/>
            <a:pathLst>
              <a:path w="990600" h="455929">
                <a:moveTo>
                  <a:pt x="0" y="0"/>
                </a:moveTo>
                <a:lnTo>
                  <a:pt x="0" y="455675"/>
                </a:lnTo>
                <a:lnTo>
                  <a:pt x="990600" y="455675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981950" y="4133850"/>
            <a:ext cx="381000" cy="455930"/>
          </a:xfrm>
          <a:custGeom>
            <a:avLst/>
            <a:gdLst/>
            <a:ahLst/>
            <a:cxnLst/>
            <a:rect l="l" t="t" r="r" b="b"/>
            <a:pathLst>
              <a:path w="381000" h="455929">
                <a:moveTo>
                  <a:pt x="0" y="0"/>
                </a:moveTo>
                <a:lnTo>
                  <a:pt x="0" y="455675"/>
                </a:lnTo>
                <a:lnTo>
                  <a:pt x="381000" y="455675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29150" y="4133850"/>
            <a:ext cx="3352800" cy="455930"/>
          </a:xfrm>
          <a:custGeom>
            <a:avLst/>
            <a:gdLst/>
            <a:ahLst/>
            <a:cxnLst/>
            <a:rect l="l" t="t" r="r" b="b"/>
            <a:pathLst>
              <a:path w="3352800" h="455929">
                <a:moveTo>
                  <a:pt x="0" y="0"/>
                </a:moveTo>
                <a:lnTo>
                  <a:pt x="0" y="455676"/>
                </a:lnTo>
                <a:lnTo>
                  <a:pt x="3352800" y="455675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90950" y="4133850"/>
            <a:ext cx="838200" cy="455930"/>
          </a:xfrm>
          <a:custGeom>
            <a:avLst/>
            <a:gdLst/>
            <a:ahLst/>
            <a:cxnLst/>
            <a:rect l="l" t="t" r="r" b="b"/>
            <a:pathLst>
              <a:path w="838200" h="455929">
                <a:moveTo>
                  <a:pt x="0" y="0"/>
                </a:moveTo>
                <a:lnTo>
                  <a:pt x="0" y="455675"/>
                </a:lnTo>
                <a:lnTo>
                  <a:pt x="838200" y="455675"/>
                </a:lnTo>
                <a:lnTo>
                  <a:pt x="838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86150" y="4133850"/>
            <a:ext cx="304800" cy="455930"/>
          </a:xfrm>
          <a:custGeom>
            <a:avLst/>
            <a:gdLst/>
            <a:ahLst/>
            <a:cxnLst/>
            <a:rect l="l" t="t" r="r" b="b"/>
            <a:pathLst>
              <a:path w="304800" h="455929">
                <a:moveTo>
                  <a:pt x="0" y="0"/>
                </a:moveTo>
                <a:lnTo>
                  <a:pt x="0" y="455675"/>
                </a:lnTo>
                <a:lnTo>
                  <a:pt x="304800" y="455675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90550" y="4133850"/>
            <a:ext cx="2895600" cy="455930"/>
          </a:xfrm>
          <a:custGeom>
            <a:avLst/>
            <a:gdLst/>
            <a:ahLst/>
            <a:cxnLst/>
            <a:rect l="l" t="t" r="r" b="b"/>
            <a:pathLst>
              <a:path w="2895600" h="455929">
                <a:moveTo>
                  <a:pt x="0" y="0"/>
                </a:moveTo>
                <a:lnTo>
                  <a:pt x="0" y="455675"/>
                </a:lnTo>
                <a:lnTo>
                  <a:pt x="2895599" y="455675"/>
                </a:lnTo>
                <a:lnTo>
                  <a:pt x="2895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362950" y="3678173"/>
            <a:ext cx="990600" cy="455930"/>
          </a:xfrm>
          <a:custGeom>
            <a:avLst/>
            <a:gdLst/>
            <a:ahLst/>
            <a:cxnLst/>
            <a:rect l="l" t="t" r="r" b="b"/>
            <a:pathLst>
              <a:path w="990600" h="455929">
                <a:moveTo>
                  <a:pt x="0" y="0"/>
                </a:moveTo>
                <a:lnTo>
                  <a:pt x="0" y="455675"/>
                </a:lnTo>
                <a:lnTo>
                  <a:pt x="990600" y="455675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981950" y="3678173"/>
            <a:ext cx="381000" cy="455930"/>
          </a:xfrm>
          <a:custGeom>
            <a:avLst/>
            <a:gdLst/>
            <a:ahLst/>
            <a:cxnLst/>
            <a:rect l="l" t="t" r="r" b="b"/>
            <a:pathLst>
              <a:path w="381000" h="455929">
                <a:moveTo>
                  <a:pt x="0" y="0"/>
                </a:moveTo>
                <a:lnTo>
                  <a:pt x="0" y="455675"/>
                </a:lnTo>
                <a:lnTo>
                  <a:pt x="381000" y="455675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29150" y="3678173"/>
            <a:ext cx="3352800" cy="455930"/>
          </a:xfrm>
          <a:custGeom>
            <a:avLst/>
            <a:gdLst/>
            <a:ahLst/>
            <a:cxnLst/>
            <a:rect l="l" t="t" r="r" b="b"/>
            <a:pathLst>
              <a:path w="3352800" h="455929">
                <a:moveTo>
                  <a:pt x="0" y="0"/>
                </a:moveTo>
                <a:lnTo>
                  <a:pt x="0" y="455676"/>
                </a:lnTo>
                <a:lnTo>
                  <a:pt x="3352800" y="455675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90950" y="3678173"/>
            <a:ext cx="838200" cy="455930"/>
          </a:xfrm>
          <a:custGeom>
            <a:avLst/>
            <a:gdLst/>
            <a:ahLst/>
            <a:cxnLst/>
            <a:rect l="l" t="t" r="r" b="b"/>
            <a:pathLst>
              <a:path w="838200" h="455929">
                <a:moveTo>
                  <a:pt x="0" y="0"/>
                </a:moveTo>
                <a:lnTo>
                  <a:pt x="0" y="455675"/>
                </a:lnTo>
                <a:lnTo>
                  <a:pt x="838200" y="455675"/>
                </a:lnTo>
                <a:lnTo>
                  <a:pt x="838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86150" y="3678173"/>
            <a:ext cx="304800" cy="455930"/>
          </a:xfrm>
          <a:custGeom>
            <a:avLst/>
            <a:gdLst/>
            <a:ahLst/>
            <a:cxnLst/>
            <a:rect l="l" t="t" r="r" b="b"/>
            <a:pathLst>
              <a:path w="304800" h="455929">
                <a:moveTo>
                  <a:pt x="0" y="0"/>
                </a:moveTo>
                <a:lnTo>
                  <a:pt x="0" y="455675"/>
                </a:lnTo>
                <a:lnTo>
                  <a:pt x="304800" y="455675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0550" y="3678173"/>
            <a:ext cx="2895600" cy="455930"/>
          </a:xfrm>
          <a:custGeom>
            <a:avLst/>
            <a:gdLst/>
            <a:ahLst/>
            <a:cxnLst/>
            <a:rect l="l" t="t" r="r" b="b"/>
            <a:pathLst>
              <a:path w="2895600" h="455929">
                <a:moveTo>
                  <a:pt x="0" y="0"/>
                </a:moveTo>
                <a:lnTo>
                  <a:pt x="0" y="455675"/>
                </a:lnTo>
                <a:lnTo>
                  <a:pt x="2895600" y="455675"/>
                </a:lnTo>
                <a:lnTo>
                  <a:pt x="2895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362950" y="3222498"/>
            <a:ext cx="990600" cy="455930"/>
          </a:xfrm>
          <a:custGeom>
            <a:avLst/>
            <a:gdLst/>
            <a:ahLst/>
            <a:cxnLst/>
            <a:rect l="l" t="t" r="r" b="b"/>
            <a:pathLst>
              <a:path w="990600" h="455929">
                <a:moveTo>
                  <a:pt x="0" y="0"/>
                </a:moveTo>
                <a:lnTo>
                  <a:pt x="0" y="455675"/>
                </a:lnTo>
                <a:lnTo>
                  <a:pt x="990600" y="455675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981950" y="3222498"/>
            <a:ext cx="381000" cy="455930"/>
          </a:xfrm>
          <a:custGeom>
            <a:avLst/>
            <a:gdLst/>
            <a:ahLst/>
            <a:cxnLst/>
            <a:rect l="l" t="t" r="r" b="b"/>
            <a:pathLst>
              <a:path w="381000" h="455929">
                <a:moveTo>
                  <a:pt x="0" y="0"/>
                </a:moveTo>
                <a:lnTo>
                  <a:pt x="0" y="455675"/>
                </a:lnTo>
                <a:lnTo>
                  <a:pt x="381000" y="455675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061452" y="3156457"/>
            <a:ext cx="1167765" cy="139255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393065" algn="l"/>
              </a:tabLst>
            </a:pPr>
            <a:r>
              <a:rPr dirty="0" sz="2400">
                <a:latin typeface="Arial"/>
                <a:cs typeface="Arial"/>
              </a:rPr>
              <a:t>=	7 /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78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393065" algn="l"/>
              </a:tabLst>
            </a:pPr>
            <a:r>
              <a:rPr dirty="0" sz="2400">
                <a:latin typeface="Arial"/>
                <a:cs typeface="Arial"/>
              </a:rPr>
              <a:t>=	</a:t>
            </a:r>
            <a:r>
              <a:rPr dirty="0" sz="2400" spc="-5">
                <a:latin typeface="Arial"/>
                <a:cs typeface="Arial"/>
              </a:rPr>
              <a:t>1/6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393065" algn="l"/>
              </a:tabLst>
            </a:pPr>
            <a:r>
              <a:rPr dirty="0" sz="2400">
                <a:latin typeface="Arial"/>
                <a:cs typeface="Arial"/>
              </a:rPr>
              <a:t>=	</a:t>
            </a:r>
            <a:r>
              <a:rPr dirty="0" sz="2400" spc="-5">
                <a:latin typeface="Arial"/>
                <a:cs typeface="Arial"/>
              </a:rPr>
              <a:t>1/3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29150" y="3222498"/>
            <a:ext cx="3352800" cy="455930"/>
          </a:xfrm>
          <a:custGeom>
            <a:avLst/>
            <a:gdLst/>
            <a:ahLst/>
            <a:cxnLst/>
            <a:rect l="l" t="t" r="r" b="b"/>
            <a:pathLst>
              <a:path w="3352800" h="455929">
                <a:moveTo>
                  <a:pt x="0" y="0"/>
                </a:moveTo>
                <a:lnTo>
                  <a:pt x="0" y="455675"/>
                </a:lnTo>
                <a:lnTo>
                  <a:pt x="3352800" y="455675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708652" y="3156457"/>
            <a:ext cx="3171825" cy="1392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6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P( </a:t>
            </a:r>
            <a:r>
              <a:rPr dirty="0" sz="2400" spc="-5">
                <a:latin typeface="Arial"/>
                <a:cs typeface="Arial"/>
              </a:rPr>
              <a:t>Headache </a:t>
            </a:r>
            <a:r>
              <a:rPr dirty="0" sz="2400">
                <a:latin typeface="Arial"/>
                <a:cs typeface="Arial"/>
              </a:rPr>
              <a:t>| not Flu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)  P( </a:t>
            </a:r>
            <a:r>
              <a:rPr dirty="0" sz="2400" spc="-5">
                <a:latin typeface="Arial"/>
                <a:cs typeface="Arial"/>
              </a:rPr>
              <a:t>Cough </a:t>
            </a:r>
            <a:r>
              <a:rPr dirty="0" sz="2400">
                <a:latin typeface="Arial"/>
                <a:cs typeface="Arial"/>
              </a:rPr>
              <a:t>| </a:t>
            </a:r>
            <a:r>
              <a:rPr dirty="0" sz="2400" spc="-5">
                <a:latin typeface="Arial"/>
                <a:cs typeface="Arial"/>
              </a:rPr>
              <a:t>not </a:t>
            </a:r>
            <a:r>
              <a:rPr dirty="0" sz="2400">
                <a:latin typeface="Arial"/>
                <a:cs typeface="Arial"/>
              </a:rPr>
              <a:t>Flu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2400" spc="-5">
                <a:latin typeface="Arial"/>
                <a:cs typeface="Arial"/>
              </a:rPr>
              <a:t>P( Sore </a:t>
            </a:r>
            <a:r>
              <a:rPr dirty="0" sz="2400">
                <a:latin typeface="Arial"/>
                <a:cs typeface="Arial"/>
              </a:rPr>
              <a:t>| </a:t>
            </a:r>
            <a:r>
              <a:rPr dirty="0" sz="2400" spc="-5">
                <a:latin typeface="Arial"/>
                <a:cs typeface="Arial"/>
              </a:rPr>
              <a:t>not </a:t>
            </a:r>
            <a:r>
              <a:rPr dirty="0" sz="2400">
                <a:latin typeface="Arial"/>
                <a:cs typeface="Arial"/>
              </a:rPr>
              <a:t>Flu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90950" y="3222498"/>
            <a:ext cx="838200" cy="455930"/>
          </a:xfrm>
          <a:custGeom>
            <a:avLst/>
            <a:gdLst/>
            <a:ahLst/>
            <a:cxnLst/>
            <a:rect l="l" t="t" r="r" b="b"/>
            <a:pathLst>
              <a:path w="838200" h="455929">
                <a:moveTo>
                  <a:pt x="0" y="0"/>
                </a:moveTo>
                <a:lnTo>
                  <a:pt x="0" y="455675"/>
                </a:lnTo>
                <a:lnTo>
                  <a:pt x="838200" y="455675"/>
                </a:lnTo>
                <a:lnTo>
                  <a:pt x="838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86150" y="3222498"/>
            <a:ext cx="304800" cy="455930"/>
          </a:xfrm>
          <a:custGeom>
            <a:avLst/>
            <a:gdLst/>
            <a:ahLst/>
            <a:cxnLst/>
            <a:rect l="l" t="t" r="r" b="b"/>
            <a:pathLst>
              <a:path w="304800" h="455929">
                <a:moveTo>
                  <a:pt x="0" y="0"/>
                </a:moveTo>
                <a:lnTo>
                  <a:pt x="0" y="455675"/>
                </a:lnTo>
                <a:lnTo>
                  <a:pt x="304800" y="455675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565652" y="3156457"/>
            <a:ext cx="753110" cy="139255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2400">
                <a:latin typeface="Arial"/>
                <a:cs typeface="Arial"/>
              </a:rPr>
              <a:t>=</a:t>
            </a:r>
            <a:r>
              <a:rPr dirty="0" sz="2400" spc="229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1/2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2400">
                <a:latin typeface="Arial"/>
                <a:cs typeface="Arial"/>
              </a:rPr>
              <a:t>=</a:t>
            </a:r>
            <a:r>
              <a:rPr dirty="0" sz="2400" spc="229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2/3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2400">
                <a:latin typeface="Arial"/>
                <a:cs typeface="Arial"/>
              </a:rPr>
              <a:t>=</a:t>
            </a:r>
            <a:r>
              <a:rPr dirty="0" sz="2400" spc="229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3/4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90550" y="3222498"/>
            <a:ext cx="2895600" cy="455930"/>
          </a:xfrm>
          <a:custGeom>
            <a:avLst/>
            <a:gdLst/>
            <a:ahLst/>
            <a:cxnLst/>
            <a:rect l="l" t="t" r="r" b="b"/>
            <a:pathLst>
              <a:path w="2895600" h="455929">
                <a:moveTo>
                  <a:pt x="0" y="0"/>
                </a:moveTo>
                <a:lnTo>
                  <a:pt x="0" y="455675"/>
                </a:lnTo>
                <a:lnTo>
                  <a:pt x="2895600" y="455675"/>
                </a:lnTo>
                <a:lnTo>
                  <a:pt x="2895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70051" y="3156457"/>
            <a:ext cx="2663190" cy="1392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6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P( </a:t>
            </a:r>
            <a:r>
              <a:rPr dirty="0" sz="2400" spc="-5">
                <a:latin typeface="Arial"/>
                <a:cs typeface="Arial"/>
              </a:rPr>
              <a:t>Headache </a:t>
            </a:r>
            <a:r>
              <a:rPr dirty="0" sz="2400">
                <a:latin typeface="Arial"/>
                <a:cs typeface="Arial"/>
              </a:rPr>
              <a:t>| Flu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)  P( </a:t>
            </a:r>
            <a:r>
              <a:rPr dirty="0" sz="2400" spc="-5">
                <a:latin typeface="Arial"/>
                <a:cs typeface="Arial"/>
              </a:rPr>
              <a:t>Cough </a:t>
            </a:r>
            <a:r>
              <a:rPr dirty="0" sz="2400">
                <a:latin typeface="Arial"/>
                <a:cs typeface="Arial"/>
              </a:rPr>
              <a:t>| Flu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2400" spc="-5">
                <a:latin typeface="Arial"/>
                <a:cs typeface="Arial"/>
              </a:rPr>
              <a:t>P( Sore </a:t>
            </a:r>
            <a:r>
              <a:rPr dirty="0" sz="2400">
                <a:latin typeface="Arial"/>
                <a:cs typeface="Arial"/>
              </a:rPr>
              <a:t>| Flu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362950" y="2311145"/>
            <a:ext cx="990600" cy="455930"/>
          </a:xfrm>
          <a:custGeom>
            <a:avLst/>
            <a:gdLst/>
            <a:ahLst/>
            <a:cxnLst/>
            <a:rect l="l" t="t" r="r" b="b"/>
            <a:pathLst>
              <a:path w="990600" h="455930">
                <a:moveTo>
                  <a:pt x="0" y="0"/>
                </a:moveTo>
                <a:lnTo>
                  <a:pt x="0" y="455676"/>
                </a:lnTo>
                <a:lnTo>
                  <a:pt x="990600" y="455676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981950" y="2311145"/>
            <a:ext cx="381000" cy="455930"/>
          </a:xfrm>
          <a:custGeom>
            <a:avLst/>
            <a:gdLst/>
            <a:ahLst/>
            <a:cxnLst/>
            <a:rect l="l" t="t" r="r" b="b"/>
            <a:pathLst>
              <a:path w="381000" h="455930">
                <a:moveTo>
                  <a:pt x="0" y="0"/>
                </a:moveTo>
                <a:lnTo>
                  <a:pt x="0" y="455675"/>
                </a:lnTo>
                <a:lnTo>
                  <a:pt x="381000" y="455675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8061452" y="2335021"/>
            <a:ext cx="11696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dirty="0" sz="2400">
                <a:latin typeface="Arial"/>
                <a:cs typeface="Arial"/>
              </a:rPr>
              <a:t>=	39/40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629150" y="2311145"/>
            <a:ext cx="3352800" cy="455930"/>
          </a:xfrm>
          <a:custGeom>
            <a:avLst/>
            <a:gdLst/>
            <a:ahLst/>
            <a:cxnLst/>
            <a:rect l="l" t="t" r="r" b="b"/>
            <a:pathLst>
              <a:path w="3352800" h="455930">
                <a:moveTo>
                  <a:pt x="0" y="0"/>
                </a:moveTo>
                <a:lnTo>
                  <a:pt x="0" y="455675"/>
                </a:lnTo>
                <a:lnTo>
                  <a:pt x="3352800" y="455675"/>
                </a:lnTo>
                <a:lnTo>
                  <a:pt x="3352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708652" y="2335021"/>
            <a:ext cx="1414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P(Not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Flu)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90950" y="2311145"/>
            <a:ext cx="838200" cy="455930"/>
          </a:xfrm>
          <a:custGeom>
            <a:avLst/>
            <a:gdLst/>
            <a:ahLst/>
            <a:cxnLst/>
            <a:rect l="l" t="t" r="r" b="b"/>
            <a:pathLst>
              <a:path w="838200" h="455930">
                <a:moveTo>
                  <a:pt x="0" y="0"/>
                </a:moveTo>
                <a:lnTo>
                  <a:pt x="0" y="455675"/>
                </a:lnTo>
                <a:lnTo>
                  <a:pt x="838200" y="455675"/>
                </a:lnTo>
                <a:lnTo>
                  <a:pt x="838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486150" y="2311145"/>
            <a:ext cx="304800" cy="455930"/>
          </a:xfrm>
          <a:custGeom>
            <a:avLst/>
            <a:gdLst/>
            <a:ahLst/>
            <a:cxnLst/>
            <a:rect l="l" t="t" r="r" b="b"/>
            <a:pathLst>
              <a:path w="304800" h="455930">
                <a:moveTo>
                  <a:pt x="0" y="0"/>
                </a:moveTo>
                <a:lnTo>
                  <a:pt x="0" y="455675"/>
                </a:lnTo>
                <a:lnTo>
                  <a:pt x="304800" y="455675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565652" y="2335021"/>
            <a:ext cx="923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=</a:t>
            </a:r>
            <a:r>
              <a:rPr dirty="0" sz="2400" spc="2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1/40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90550" y="2311145"/>
            <a:ext cx="2895600" cy="455930"/>
          </a:xfrm>
          <a:custGeom>
            <a:avLst/>
            <a:gdLst/>
            <a:ahLst/>
            <a:cxnLst/>
            <a:rect l="l" t="t" r="r" b="b"/>
            <a:pathLst>
              <a:path w="2895600" h="455930">
                <a:moveTo>
                  <a:pt x="0" y="0"/>
                </a:moveTo>
                <a:lnTo>
                  <a:pt x="0" y="455676"/>
                </a:lnTo>
                <a:lnTo>
                  <a:pt x="2895600" y="455675"/>
                </a:lnTo>
                <a:lnTo>
                  <a:pt x="2895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670051" y="2335021"/>
            <a:ext cx="855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P(Flu)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629150" y="2311145"/>
            <a:ext cx="0" cy="455930"/>
          </a:xfrm>
          <a:custGeom>
            <a:avLst/>
            <a:gdLst/>
            <a:ahLst/>
            <a:cxnLst/>
            <a:rect l="l" t="t" r="r" b="b"/>
            <a:pathLst>
              <a:path w="0" h="455930">
                <a:moveTo>
                  <a:pt x="0" y="0"/>
                </a:moveTo>
                <a:lnTo>
                  <a:pt x="0" y="455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90550" y="276682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90550" y="3222498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486150" y="2304795"/>
            <a:ext cx="304800" cy="12700"/>
          </a:xfrm>
          <a:custGeom>
            <a:avLst/>
            <a:gdLst/>
            <a:ahLst/>
            <a:cxnLst/>
            <a:rect l="l" t="t" r="r" b="b"/>
            <a:pathLst>
              <a:path w="304800" h="12700">
                <a:moveTo>
                  <a:pt x="0" y="0"/>
                </a:moveTo>
                <a:lnTo>
                  <a:pt x="0" y="12700"/>
                </a:lnTo>
                <a:lnTo>
                  <a:pt x="304800" y="12699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90550" y="2304795"/>
            <a:ext cx="2895600" cy="12700"/>
          </a:xfrm>
          <a:custGeom>
            <a:avLst/>
            <a:gdLst/>
            <a:ahLst/>
            <a:cxnLst/>
            <a:rect l="l" t="t" r="r" b="b"/>
            <a:pathLst>
              <a:path w="2895600" h="12700">
                <a:moveTo>
                  <a:pt x="0" y="0"/>
                </a:moveTo>
                <a:lnTo>
                  <a:pt x="0" y="12700"/>
                </a:lnTo>
                <a:lnTo>
                  <a:pt x="2895600" y="12699"/>
                </a:lnTo>
                <a:lnTo>
                  <a:pt x="2895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486150" y="4583176"/>
            <a:ext cx="304800" cy="12700"/>
          </a:xfrm>
          <a:custGeom>
            <a:avLst/>
            <a:gdLst/>
            <a:ahLst/>
            <a:cxnLst/>
            <a:rect l="l" t="t" r="r" b="b"/>
            <a:pathLst>
              <a:path w="304800" h="12700">
                <a:moveTo>
                  <a:pt x="0" y="0"/>
                </a:moveTo>
                <a:lnTo>
                  <a:pt x="0" y="12700"/>
                </a:lnTo>
                <a:lnTo>
                  <a:pt x="304800" y="12699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90550" y="4583176"/>
            <a:ext cx="2895600" cy="12700"/>
          </a:xfrm>
          <a:custGeom>
            <a:avLst/>
            <a:gdLst/>
            <a:ahLst/>
            <a:cxnLst/>
            <a:rect l="l" t="t" r="r" b="b"/>
            <a:pathLst>
              <a:path w="2895600" h="12700">
                <a:moveTo>
                  <a:pt x="0" y="0"/>
                </a:moveTo>
                <a:lnTo>
                  <a:pt x="0" y="12700"/>
                </a:lnTo>
                <a:lnTo>
                  <a:pt x="2895600" y="12699"/>
                </a:lnTo>
                <a:lnTo>
                  <a:pt x="2895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981950" y="2304795"/>
            <a:ext cx="381000" cy="12700"/>
          </a:xfrm>
          <a:custGeom>
            <a:avLst/>
            <a:gdLst/>
            <a:ahLst/>
            <a:cxnLst/>
            <a:rect l="l" t="t" r="r" b="b"/>
            <a:pathLst>
              <a:path w="381000" h="12700">
                <a:moveTo>
                  <a:pt x="0" y="0"/>
                </a:moveTo>
                <a:lnTo>
                  <a:pt x="0" y="12700"/>
                </a:lnTo>
                <a:lnTo>
                  <a:pt x="381000" y="12699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790950" y="2311145"/>
            <a:ext cx="4191000" cy="0"/>
          </a:xfrm>
          <a:custGeom>
            <a:avLst/>
            <a:gdLst/>
            <a:ahLst/>
            <a:cxnLst/>
            <a:rect l="l" t="t" r="r" b="b"/>
            <a:pathLst>
              <a:path w="4191000" h="0">
                <a:moveTo>
                  <a:pt x="0" y="0"/>
                </a:moveTo>
                <a:lnTo>
                  <a:pt x="4191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362950" y="2304795"/>
            <a:ext cx="990600" cy="12700"/>
          </a:xfrm>
          <a:custGeom>
            <a:avLst/>
            <a:gdLst/>
            <a:ahLst/>
            <a:cxnLst/>
            <a:rect l="l" t="t" r="r" b="b"/>
            <a:pathLst>
              <a:path w="990600" h="12700">
                <a:moveTo>
                  <a:pt x="0" y="0"/>
                </a:moveTo>
                <a:lnTo>
                  <a:pt x="0" y="12700"/>
                </a:lnTo>
                <a:lnTo>
                  <a:pt x="990600" y="12699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981950" y="4583176"/>
            <a:ext cx="381000" cy="12700"/>
          </a:xfrm>
          <a:custGeom>
            <a:avLst/>
            <a:gdLst/>
            <a:ahLst/>
            <a:cxnLst/>
            <a:rect l="l" t="t" r="r" b="b"/>
            <a:pathLst>
              <a:path w="381000" h="12700">
                <a:moveTo>
                  <a:pt x="0" y="0"/>
                </a:moveTo>
                <a:lnTo>
                  <a:pt x="0" y="12700"/>
                </a:lnTo>
                <a:lnTo>
                  <a:pt x="381000" y="12699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790950" y="4589526"/>
            <a:ext cx="4191000" cy="0"/>
          </a:xfrm>
          <a:custGeom>
            <a:avLst/>
            <a:gdLst/>
            <a:ahLst/>
            <a:cxnLst/>
            <a:rect l="l" t="t" r="r" b="b"/>
            <a:pathLst>
              <a:path w="4191000" h="0">
                <a:moveTo>
                  <a:pt x="0" y="0"/>
                </a:moveTo>
                <a:lnTo>
                  <a:pt x="4191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362950" y="4583176"/>
            <a:ext cx="990600" cy="12700"/>
          </a:xfrm>
          <a:custGeom>
            <a:avLst/>
            <a:gdLst/>
            <a:ahLst/>
            <a:cxnLst/>
            <a:rect l="l" t="t" r="r" b="b"/>
            <a:pathLst>
              <a:path w="990600" h="12700">
                <a:moveTo>
                  <a:pt x="0" y="0"/>
                </a:moveTo>
                <a:lnTo>
                  <a:pt x="0" y="12699"/>
                </a:lnTo>
                <a:lnTo>
                  <a:pt x="990600" y="12699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90550" y="3678173"/>
            <a:ext cx="0" cy="455930"/>
          </a:xfrm>
          <a:custGeom>
            <a:avLst/>
            <a:gdLst/>
            <a:ahLst/>
            <a:cxnLst/>
            <a:rect l="l" t="t" r="r" b="b"/>
            <a:pathLst>
              <a:path w="0" h="455929">
                <a:moveTo>
                  <a:pt x="0" y="0"/>
                </a:moveTo>
                <a:lnTo>
                  <a:pt x="0" y="455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90550" y="2311145"/>
            <a:ext cx="0" cy="1367155"/>
          </a:xfrm>
          <a:custGeom>
            <a:avLst/>
            <a:gdLst/>
            <a:ahLst/>
            <a:cxnLst/>
            <a:rect l="l" t="t" r="r" b="b"/>
            <a:pathLst>
              <a:path w="0" h="1367154">
                <a:moveTo>
                  <a:pt x="0" y="0"/>
                </a:moveTo>
                <a:lnTo>
                  <a:pt x="0" y="13670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90550" y="4133850"/>
            <a:ext cx="0" cy="455930"/>
          </a:xfrm>
          <a:custGeom>
            <a:avLst/>
            <a:gdLst/>
            <a:ahLst/>
            <a:cxnLst/>
            <a:rect l="l" t="t" r="r" b="b"/>
            <a:pathLst>
              <a:path w="0" h="455929">
                <a:moveTo>
                  <a:pt x="0" y="0"/>
                </a:moveTo>
                <a:lnTo>
                  <a:pt x="0" y="455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9353550" y="3678173"/>
            <a:ext cx="0" cy="455930"/>
          </a:xfrm>
          <a:custGeom>
            <a:avLst/>
            <a:gdLst/>
            <a:ahLst/>
            <a:cxnLst/>
            <a:rect l="l" t="t" r="r" b="b"/>
            <a:pathLst>
              <a:path w="0" h="455929">
                <a:moveTo>
                  <a:pt x="0" y="0"/>
                </a:moveTo>
                <a:lnTo>
                  <a:pt x="0" y="455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9353550" y="2311145"/>
            <a:ext cx="0" cy="1367155"/>
          </a:xfrm>
          <a:custGeom>
            <a:avLst/>
            <a:gdLst/>
            <a:ahLst/>
            <a:cxnLst/>
            <a:rect l="l" t="t" r="r" b="b"/>
            <a:pathLst>
              <a:path w="0" h="1367154">
                <a:moveTo>
                  <a:pt x="0" y="0"/>
                </a:moveTo>
                <a:lnTo>
                  <a:pt x="0" y="13670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9353550" y="4133850"/>
            <a:ext cx="0" cy="455930"/>
          </a:xfrm>
          <a:custGeom>
            <a:avLst/>
            <a:gdLst/>
            <a:ahLst/>
            <a:cxnLst/>
            <a:rect l="l" t="t" r="r" b="b"/>
            <a:pathLst>
              <a:path w="0" h="455929">
                <a:moveTo>
                  <a:pt x="0" y="0"/>
                </a:moveTo>
                <a:lnTo>
                  <a:pt x="0" y="455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629150" y="3222498"/>
            <a:ext cx="0" cy="1367155"/>
          </a:xfrm>
          <a:custGeom>
            <a:avLst/>
            <a:gdLst/>
            <a:ahLst/>
            <a:cxnLst/>
            <a:rect l="l" t="t" r="r" b="b"/>
            <a:pathLst>
              <a:path w="0" h="1367154">
                <a:moveTo>
                  <a:pt x="0" y="0"/>
                </a:moveTo>
                <a:lnTo>
                  <a:pt x="0" y="13670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364473" y="1371600"/>
            <a:ext cx="1141730" cy="990600"/>
          </a:xfrm>
          <a:custGeom>
            <a:avLst/>
            <a:gdLst/>
            <a:ahLst/>
            <a:cxnLst/>
            <a:rect l="l" t="t" r="r" b="b"/>
            <a:pathLst>
              <a:path w="1141729" h="990600">
                <a:moveTo>
                  <a:pt x="316230" y="648729"/>
                </a:moveTo>
                <a:lnTo>
                  <a:pt x="316230" y="381000"/>
                </a:lnTo>
                <a:lnTo>
                  <a:pt x="0" y="990600"/>
                </a:lnTo>
                <a:lnTo>
                  <a:pt x="316230" y="648729"/>
                </a:lnTo>
                <a:close/>
              </a:path>
              <a:path w="1141729" h="990600">
                <a:moveTo>
                  <a:pt x="1141476" y="380999"/>
                </a:moveTo>
                <a:lnTo>
                  <a:pt x="1141476" y="0"/>
                </a:lnTo>
                <a:lnTo>
                  <a:pt x="150875" y="0"/>
                </a:lnTo>
                <a:lnTo>
                  <a:pt x="150875" y="381000"/>
                </a:lnTo>
                <a:lnTo>
                  <a:pt x="316230" y="381000"/>
                </a:lnTo>
                <a:lnTo>
                  <a:pt x="316230" y="648729"/>
                </a:lnTo>
                <a:lnTo>
                  <a:pt x="563880" y="380999"/>
                </a:lnTo>
                <a:lnTo>
                  <a:pt x="1141476" y="380999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364473" y="1371600"/>
            <a:ext cx="1141730" cy="990600"/>
          </a:xfrm>
          <a:custGeom>
            <a:avLst/>
            <a:gdLst/>
            <a:ahLst/>
            <a:cxnLst/>
            <a:rect l="l" t="t" r="r" b="b"/>
            <a:pathLst>
              <a:path w="1141729" h="990600">
                <a:moveTo>
                  <a:pt x="150875" y="0"/>
                </a:moveTo>
                <a:lnTo>
                  <a:pt x="150875" y="381000"/>
                </a:lnTo>
                <a:lnTo>
                  <a:pt x="316230" y="381000"/>
                </a:lnTo>
                <a:lnTo>
                  <a:pt x="0" y="990600"/>
                </a:lnTo>
                <a:lnTo>
                  <a:pt x="563880" y="380999"/>
                </a:lnTo>
                <a:lnTo>
                  <a:pt x="1141476" y="380999"/>
                </a:lnTo>
                <a:lnTo>
                  <a:pt x="1141476" y="0"/>
                </a:lnTo>
                <a:lnTo>
                  <a:pt x="316229" y="0"/>
                </a:lnTo>
                <a:lnTo>
                  <a:pt x="15087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8665718" y="1390904"/>
            <a:ext cx="68897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Priors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745730" y="4411979"/>
            <a:ext cx="1760220" cy="922019"/>
          </a:xfrm>
          <a:custGeom>
            <a:avLst/>
            <a:gdLst/>
            <a:ahLst/>
            <a:cxnLst/>
            <a:rect l="l" t="t" r="r" b="b"/>
            <a:pathLst>
              <a:path w="1760220" h="922020">
                <a:moveTo>
                  <a:pt x="1760220" y="922020"/>
                </a:moveTo>
                <a:lnTo>
                  <a:pt x="1760220" y="541020"/>
                </a:lnTo>
                <a:lnTo>
                  <a:pt x="826770" y="541020"/>
                </a:lnTo>
                <a:lnTo>
                  <a:pt x="0" y="0"/>
                </a:lnTo>
                <a:lnTo>
                  <a:pt x="426720" y="541020"/>
                </a:lnTo>
                <a:lnTo>
                  <a:pt x="426720" y="922020"/>
                </a:lnTo>
                <a:lnTo>
                  <a:pt x="1760220" y="922020"/>
                </a:lnTo>
                <a:close/>
              </a:path>
              <a:path w="1760220" h="922020">
                <a:moveTo>
                  <a:pt x="426720" y="922020"/>
                </a:moveTo>
                <a:lnTo>
                  <a:pt x="426720" y="541020"/>
                </a:lnTo>
                <a:lnTo>
                  <a:pt x="160020" y="541020"/>
                </a:lnTo>
                <a:lnTo>
                  <a:pt x="160020" y="922020"/>
                </a:lnTo>
                <a:lnTo>
                  <a:pt x="426720" y="92202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745730" y="4411979"/>
            <a:ext cx="1760220" cy="922019"/>
          </a:xfrm>
          <a:custGeom>
            <a:avLst/>
            <a:gdLst/>
            <a:ahLst/>
            <a:cxnLst/>
            <a:rect l="l" t="t" r="r" b="b"/>
            <a:pathLst>
              <a:path w="1760220" h="922020">
                <a:moveTo>
                  <a:pt x="160020" y="541020"/>
                </a:moveTo>
                <a:lnTo>
                  <a:pt x="160020" y="922020"/>
                </a:lnTo>
                <a:lnTo>
                  <a:pt x="1760220" y="922020"/>
                </a:lnTo>
                <a:lnTo>
                  <a:pt x="1760220" y="541020"/>
                </a:lnTo>
                <a:lnTo>
                  <a:pt x="826770" y="541020"/>
                </a:lnTo>
                <a:lnTo>
                  <a:pt x="0" y="0"/>
                </a:lnTo>
                <a:lnTo>
                  <a:pt x="426720" y="541020"/>
                </a:lnTo>
                <a:lnTo>
                  <a:pt x="160020" y="54102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7992871" y="4972303"/>
            <a:ext cx="14249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Conditionals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50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50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5061" y="1008380"/>
            <a:ext cx="459740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>
                <a:solidFill>
                  <a:srgbClr val="006500"/>
                </a:solidFill>
              </a:rPr>
              <a:t>The General</a:t>
            </a:r>
            <a:r>
              <a:rPr dirty="0" sz="4400" spc="-30">
                <a:solidFill>
                  <a:srgbClr val="006500"/>
                </a:solidFill>
              </a:rPr>
              <a:t> </a:t>
            </a:r>
            <a:r>
              <a:rPr dirty="0" sz="4400" spc="-5">
                <a:solidFill>
                  <a:srgbClr val="006500"/>
                </a:solidFill>
              </a:rPr>
              <a:t>Case</a:t>
            </a:r>
            <a:endParaRPr sz="4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89105" y="6998928"/>
            <a:ext cx="85090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25"/>
              </a:lnSpc>
            </a:pPr>
            <a:r>
              <a:rPr dirty="0" sz="1200" spc="-5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4554" y="6998928"/>
            <a:ext cx="85090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25"/>
              </a:lnSpc>
            </a:pPr>
            <a:r>
              <a:rPr dirty="0" sz="1200" spc="-5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14854" y="481076"/>
            <a:ext cx="48742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6500"/>
                </a:solidFill>
              </a:rPr>
              <a:t>Building a naïve Bayesian</a:t>
            </a:r>
            <a:r>
              <a:rPr dirty="0" sz="2400" spc="-95">
                <a:solidFill>
                  <a:srgbClr val="006500"/>
                </a:solidFill>
              </a:rPr>
              <a:t> </a:t>
            </a:r>
            <a:r>
              <a:rPr dirty="0" sz="2400" spc="-5">
                <a:solidFill>
                  <a:srgbClr val="006500"/>
                </a:solidFill>
              </a:rPr>
              <a:t>Classifier</a:t>
            </a:r>
            <a:endParaRPr sz="24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27050" y="2380995"/>
          <a:ext cx="8971280" cy="4864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9620"/>
                <a:gridCol w="627380"/>
                <a:gridCol w="457200"/>
                <a:gridCol w="1957070"/>
                <a:gridCol w="558164"/>
                <a:gridCol w="646429"/>
                <a:gridCol w="2010410"/>
                <a:gridCol w="656590"/>
              </a:tblGrid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P(State=1)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P(State=2)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P(State=N)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3032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58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49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1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30327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09"/>
                        </a:spcBef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09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09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02513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58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49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1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03276">
                <a:tc gridSpan="2">
                  <a:txBody>
                    <a:bodyPr/>
                    <a:lstStyle/>
                    <a:p>
                      <a:pPr algn="r" marR="2781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327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0327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58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49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1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1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39901" y="941323"/>
            <a:ext cx="7789545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Assume:</a:t>
            </a:r>
            <a:endParaRPr sz="2000">
              <a:latin typeface="Arial"/>
              <a:cs typeface="Arial"/>
            </a:endParaRPr>
          </a:p>
          <a:p>
            <a:pPr marL="266065" indent="-228600">
              <a:lnSpc>
                <a:spcPct val="100000"/>
              </a:lnSpc>
              <a:buChar char="•"/>
              <a:tabLst>
                <a:tab pos="266065" algn="l"/>
                <a:tab pos="266700" algn="l"/>
              </a:tabLst>
            </a:pPr>
            <a:r>
              <a:rPr dirty="0" sz="2000" spc="-5">
                <a:latin typeface="Arial"/>
                <a:cs typeface="Arial"/>
              </a:rPr>
              <a:t>True state has </a:t>
            </a:r>
            <a:r>
              <a:rPr dirty="0" sz="2000" spc="-5" i="1">
                <a:latin typeface="Arial"/>
                <a:cs typeface="Arial"/>
              </a:rPr>
              <a:t>N </a:t>
            </a:r>
            <a:r>
              <a:rPr dirty="0" sz="2000" spc="-5">
                <a:latin typeface="Arial"/>
                <a:cs typeface="Arial"/>
              </a:rPr>
              <a:t>possible values: </a:t>
            </a:r>
            <a:r>
              <a:rPr dirty="0" sz="2000" spc="-5" i="1">
                <a:latin typeface="Arial"/>
                <a:cs typeface="Arial"/>
              </a:rPr>
              <a:t>1, 2, 3 ..</a:t>
            </a:r>
            <a:r>
              <a:rPr dirty="0" sz="2000" spc="25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266065" indent="-228600">
              <a:lnSpc>
                <a:spcPct val="100000"/>
              </a:lnSpc>
              <a:buChar char="•"/>
              <a:tabLst>
                <a:tab pos="266065" algn="l"/>
                <a:tab pos="266700" algn="l"/>
              </a:tabLst>
            </a:pPr>
            <a:r>
              <a:rPr dirty="0" sz="2000" spc="-5">
                <a:latin typeface="Arial"/>
                <a:cs typeface="Arial"/>
              </a:rPr>
              <a:t>There are </a:t>
            </a:r>
            <a:r>
              <a:rPr dirty="0" sz="2000" spc="-5" i="1">
                <a:latin typeface="Arial"/>
                <a:cs typeface="Arial"/>
              </a:rPr>
              <a:t>K </a:t>
            </a:r>
            <a:r>
              <a:rPr dirty="0" sz="2000" spc="-5">
                <a:latin typeface="Arial"/>
                <a:cs typeface="Arial"/>
              </a:rPr>
              <a:t>symptoms called </a:t>
            </a:r>
            <a:r>
              <a:rPr dirty="0" sz="2000" spc="-5" i="1">
                <a:latin typeface="Arial"/>
                <a:cs typeface="Arial"/>
              </a:rPr>
              <a:t>Symptom</a:t>
            </a:r>
            <a:r>
              <a:rPr dirty="0" baseline="-21367" sz="1950" spc="-7" i="1">
                <a:latin typeface="Arial"/>
                <a:cs typeface="Arial"/>
              </a:rPr>
              <a:t>1</a:t>
            </a:r>
            <a:r>
              <a:rPr dirty="0" sz="2000" spc="-5" i="1">
                <a:latin typeface="Arial"/>
                <a:cs typeface="Arial"/>
              </a:rPr>
              <a:t>, Symptom</a:t>
            </a:r>
            <a:r>
              <a:rPr dirty="0" baseline="-21367" sz="1950" spc="-7" i="1">
                <a:latin typeface="Arial"/>
                <a:cs typeface="Arial"/>
              </a:rPr>
              <a:t>2</a:t>
            </a:r>
            <a:r>
              <a:rPr dirty="0" sz="2000" spc="-5" i="1">
                <a:latin typeface="Arial"/>
                <a:cs typeface="Arial"/>
              </a:rPr>
              <a:t>, …</a:t>
            </a:r>
            <a:r>
              <a:rPr dirty="0" sz="2000" spc="5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Symptom</a:t>
            </a:r>
            <a:r>
              <a:rPr dirty="0" baseline="-21367" sz="1950" spc="-15" i="1">
                <a:latin typeface="Arial"/>
                <a:cs typeface="Arial"/>
              </a:rPr>
              <a:t>K</a:t>
            </a:r>
            <a:endParaRPr baseline="-21367" sz="1950">
              <a:latin typeface="Arial"/>
              <a:cs typeface="Arial"/>
            </a:endParaRPr>
          </a:p>
          <a:p>
            <a:pPr marL="266700" indent="-228600">
              <a:lnSpc>
                <a:spcPct val="100000"/>
              </a:lnSpc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dirty="0" sz="2000" spc="-5" i="1">
                <a:latin typeface="Arial"/>
                <a:cs typeface="Arial"/>
              </a:rPr>
              <a:t>Symptom</a:t>
            </a:r>
            <a:r>
              <a:rPr dirty="0" baseline="-21367" sz="1950" spc="-7" i="1">
                <a:latin typeface="Arial"/>
                <a:cs typeface="Arial"/>
              </a:rPr>
              <a:t>i </a:t>
            </a:r>
            <a:r>
              <a:rPr dirty="0" sz="2000" spc="-5">
                <a:latin typeface="Arial"/>
                <a:cs typeface="Arial"/>
              </a:rPr>
              <a:t>has </a:t>
            </a:r>
            <a:r>
              <a:rPr dirty="0" sz="2000" spc="-5" i="1">
                <a:latin typeface="Arial"/>
                <a:cs typeface="Arial"/>
              </a:rPr>
              <a:t>M</a:t>
            </a:r>
            <a:r>
              <a:rPr dirty="0" baseline="-21367" sz="1950" spc="-7" i="1">
                <a:latin typeface="Arial"/>
                <a:cs typeface="Arial"/>
              </a:rPr>
              <a:t>i </a:t>
            </a:r>
            <a:r>
              <a:rPr dirty="0" sz="2000" spc="-5">
                <a:latin typeface="Arial"/>
                <a:cs typeface="Arial"/>
              </a:rPr>
              <a:t>possible values: </a:t>
            </a:r>
            <a:r>
              <a:rPr dirty="0" sz="2000" spc="-5" i="1">
                <a:latin typeface="Arial"/>
                <a:cs typeface="Arial"/>
              </a:rPr>
              <a:t>1, 2, ..</a:t>
            </a:r>
            <a:r>
              <a:rPr dirty="0" sz="2000" spc="-33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M</a:t>
            </a:r>
            <a:r>
              <a:rPr dirty="0" baseline="-21367" sz="1950" spc="-7" i="1">
                <a:latin typeface="Arial"/>
                <a:cs typeface="Arial"/>
              </a:rPr>
              <a:t>i</a:t>
            </a:r>
            <a:endParaRPr baseline="-21367"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89105" y="6998928"/>
            <a:ext cx="85090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25"/>
              </a:lnSpc>
            </a:pPr>
            <a:r>
              <a:rPr dirty="0" sz="1200" spc="-5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4554" y="6998928"/>
            <a:ext cx="85090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25"/>
              </a:lnSpc>
            </a:pPr>
            <a:r>
              <a:rPr dirty="0" sz="1200" spc="-5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14854" y="481076"/>
            <a:ext cx="48742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6500"/>
                </a:solidFill>
              </a:rPr>
              <a:t>Building a naïve Bayesian</a:t>
            </a:r>
            <a:r>
              <a:rPr dirty="0" sz="2400" spc="-95">
                <a:solidFill>
                  <a:srgbClr val="006500"/>
                </a:solidFill>
              </a:rPr>
              <a:t> </a:t>
            </a:r>
            <a:r>
              <a:rPr dirty="0" sz="2400" spc="-5">
                <a:solidFill>
                  <a:srgbClr val="006500"/>
                </a:solidFill>
              </a:rPr>
              <a:t>Classifier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739901" y="941323"/>
            <a:ext cx="7789545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Assume:</a:t>
            </a:r>
            <a:endParaRPr sz="2000">
              <a:latin typeface="Arial"/>
              <a:cs typeface="Arial"/>
            </a:endParaRPr>
          </a:p>
          <a:p>
            <a:pPr marL="266065" indent="-228600">
              <a:lnSpc>
                <a:spcPct val="100000"/>
              </a:lnSpc>
              <a:buChar char="•"/>
              <a:tabLst>
                <a:tab pos="266065" algn="l"/>
                <a:tab pos="266700" algn="l"/>
              </a:tabLst>
            </a:pPr>
            <a:r>
              <a:rPr dirty="0" sz="2000" spc="-5">
                <a:latin typeface="Arial"/>
                <a:cs typeface="Arial"/>
              </a:rPr>
              <a:t>True state has </a:t>
            </a:r>
            <a:r>
              <a:rPr dirty="0" sz="2000" spc="-5" i="1">
                <a:latin typeface="Arial"/>
                <a:cs typeface="Arial"/>
              </a:rPr>
              <a:t>N </a:t>
            </a:r>
            <a:r>
              <a:rPr dirty="0" sz="2000" spc="-5">
                <a:latin typeface="Arial"/>
                <a:cs typeface="Arial"/>
              </a:rPr>
              <a:t>values: </a:t>
            </a:r>
            <a:r>
              <a:rPr dirty="0" sz="2000" spc="-5" i="1">
                <a:latin typeface="Arial"/>
                <a:cs typeface="Arial"/>
              </a:rPr>
              <a:t>1, 2, 3 ..</a:t>
            </a:r>
            <a:r>
              <a:rPr dirty="0" sz="2000" spc="5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266700" indent="-228600">
              <a:lnSpc>
                <a:spcPct val="100000"/>
              </a:lnSpc>
              <a:buChar char="•"/>
              <a:tabLst>
                <a:tab pos="266065" algn="l"/>
                <a:tab pos="266700" algn="l"/>
              </a:tabLst>
            </a:pPr>
            <a:r>
              <a:rPr dirty="0" sz="2000" spc="-5">
                <a:latin typeface="Arial"/>
                <a:cs typeface="Arial"/>
              </a:rPr>
              <a:t>There are </a:t>
            </a:r>
            <a:r>
              <a:rPr dirty="0" sz="2000" spc="-5" i="1">
                <a:latin typeface="Arial"/>
                <a:cs typeface="Arial"/>
              </a:rPr>
              <a:t>K </a:t>
            </a:r>
            <a:r>
              <a:rPr dirty="0" sz="2000" spc="-5">
                <a:latin typeface="Arial"/>
                <a:cs typeface="Arial"/>
              </a:rPr>
              <a:t>symptoms called </a:t>
            </a:r>
            <a:r>
              <a:rPr dirty="0" sz="2000" spc="-5" i="1">
                <a:latin typeface="Arial"/>
                <a:cs typeface="Arial"/>
              </a:rPr>
              <a:t>Symptom</a:t>
            </a:r>
            <a:r>
              <a:rPr dirty="0" baseline="-21367" sz="1950" spc="-7" i="1">
                <a:latin typeface="Arial"/>
                <a:cs typeface="Arial"/>
              </a:rPr>
              <a:t>1</a:t>
            </a:r>
            <a:r>
              <a:rPr dirty="0" sz="2000" spc="-5" i="1">
                <a:latin typeface="Arial"/>
                <a:cs typeface="Arial"/>
              </a:rPr>
              <a:t>, Symptom</a:t>
            </a:r>
            <a:r>
              <a:rPr dirty="0" baseline="-21367" sz="1950" spc="-7" i="1">
                <a:latin typeface="Arial"/>
                <a:cs typeface="Arial"/>
              </a:rPr>
              <a:t>2</a:t>
            </a:r>
            <a:r>
              <a:rPr dirty="0" sz="2000" spc="-5" i="1">
                <a:latin typeface="Arial"/>
                <a:cs typeface="Arial"/>
              </a:rPr>
              <a:t>, …</a:t>
            </a:r>
            <a:r>
              <a:rPr dirty="0" sz="2000" spc="5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Symptom</a:t>
            </a:r>
            <a:r>
              <a:rPr dirty="0" baseline="-21367" sz="1950" spc="-15" i="1">
                <a:latin typeface="Arial"/>
                <a:cs typeface="Arial"/>
              </a:rPr>
              <a:t>K</a:t>
            </a:r>
            <a:endParaRPr baseline="-21367" sz="1950">
              <a:latin typeface="Arial"/>
              <a:cs typeface="Arial"/>
            </a:endParaRPr>
          </a:p>
          <a:p>
            <a:pPr marL="266700" indent="-228600">
              <a:lnSpc>
                <a:spcPct val="100000"/>
              </a:lnSpc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dirty="0" sz="2000" spc="-5" i="1">
                <a:latin typeface="Arial"/>
                <a:cs typeface="Arial"/>
              </a:rPr>
              <a:t>Symptom</a:t>
            </a:r>
            <a:r>
              <a:rPr dirty="0" baseline="-21367" sz="1950" spc="-7" i="1">
                <a:latin typeface="Arial"/>
                <a:cs typeface="Arial"/>
              </a:rPr>
              <a:t>i </a:t>
            </a:r>
            <a:r>
              <a:rPr dirty="0" sz="2000" spc="-5">
                <a:latin typeface="Arial"/>
                <a:cs typeface="Arial"/>
              </a:rPr>
              <a:t>has </a:t>
            </a:r>
            <a:r>
              <a:rPr dirty="0" sz="2000" spc="-5" i="1">
                <a:latin typeface="Arial"/>
                <a:cs typeface="Arial"/>
              </a:rPr>
              <a:t>M</a:t>
            </a:r>
            <a:r>
              <a:rPr dirty="0" baseline="-21367" sz="1950" spc="-7" i="1">
                <a:latin typeface="Arial"/>
                <a:cs typeface="Arial"/>
              </a:rPr>
              <a:t>i </a:t>
            </a:r>
            <a:r>
              <a:rPr dirty="0" sz="2000" spc="-10">
                <a:latin typeface="Arial"/>
                <a:cs typeface="Arial"/>
              </a:rPr>
              <a:t>values: </a:t>
            </a:r>
            <a:r>
              <a:rPr dirty="0" sz="2000" spc="-5" i="1">
                <a:latin typeface="Arial"/>
                <a:cs typeface="Arial"/>
              </a:rPr>
              <a:t>1, 2, ..</a:t>
            </a:r>
            <a:r>
              <a:rPr dirty="0" sz="2000" spc="-33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M</a:t>
            </a:r>
            <a:r>
              <a:rPr dirty="0" baseline="-21367" sz="1950" spc="-15" i="1">
                <a:latin typeface="Arial"/>
                <a:cs typeface="Arial"/>
              </a:rPr>
              <a:t>i</a:t>
            </a:r>
            <a:endParaRPr baseline="-21367" sz="19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47800" y="4171950"/>
            <a:ext cx="4038600" cy="2076450"/>
          </a:xfrm>
          <a:custGeom>
            <a:avLst/>
            <a:gdLst/>
            <a:ahLst/>
            <a:cxnLst/>
            <a:rect l="l" t="t" r="r" b="b"/>
            <a:pathLst>
              <a:path w="4038600" h="2076450">
                <a:moveTo>
                  <a:pt x="4038600" y="2076450"/>
                </a:moveTo>
                <a:lnTo>
                  <a:pt x="4038600" y="933449"/>
                </a:lnTo>
                <a:lnTo>
                  <a:pt x="3365754" y="933449"/>
                </a:lnTo>
                <a:lnTo>
                  <a:pt x="2917698" y="0"/>
                </a:lnTo>
                <a:lnTo>
                  <a:pt x="2356104" y="933449"/>
                </a:lnTo>
                <a:lnTo>
                  <a:pt x="0" y="933450"/>
                </a:lnTo>
                <a:lnTo>
                  <a:pt x="0" y="2076450"/>
                </a:lnTo>
                <a:lnTo>
                  <a:pt x="4038600" y="20764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27050" y="2380995"/>
          <a:ext cx="8980805" cy="4864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9620"/>
                <a:gridCol w="636905"/>
                <a:gridCol w="457200"/>
                <a:gridCol w="1957070"/>
                <a:gridCol w="558164"/>
                <a:gridCol w="646429"/>
                <a:gridCol w="2010410"/>
                <a:gridCol w="656590"/>
              </a:tblGrid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P(State=1)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39065" marR="3175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873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P(State=2)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P(State=N)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303275"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39065" marR="3175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873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39065" marR="3175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873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 marR="31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38100">
                      <a:solidFill>
                        <a:srgbClr val="FF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58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381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49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39065" marR="3175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873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1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38100">
                      <a:solidFill>
                        <a:srgbClr val="FF0000"/>
                      </a:solidFill>
                      <a:prstDash val="solid"/>
                    </a:lnL>
                    <a:lnT w="53975">
                      <a:solidFill>
                        <a:srgbClr val="FF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38100">
                      <a:solidFill>
                        <a:srgbClr val="FF0000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303276"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065" marR="3175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5873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065" marR="3175">
                        <a:lnSpc>
                          <a:spcPct val="100000"/>
                        </a:lnSpc>
                        <a:spcBef>
                          <a:spcPts val="309"/>
                        </a:spcBef>
                        <a:tabLst>
                          <a:tab pos="5873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09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09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02513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 marR="31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58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49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065" marR="3175">
                        <a:lnSpc>
                          <a:spcPts val="1980"/>
                        </a:lnSpc>
                      </a:pPr>
                      <a:r>
                        <a:rPr dirty="0" baseline="-5952" sz="2100" spc="-7">
                          <a:latin typeface="Arial"/>
                          <a:cs typeface="Arial"/>
                        </a:rPr>
                        <a:t>=</a:t>
                      </a:r>
                      <a:r>
                        <a:rPr dirty="0" u="sng" sz="1400" spc="114">
                          <a:solidFill>
                            <a:srgbClr val="FFFFCC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2000" spc="-5">
                          <a:solidFill>
                            <a:srgbClr val="FFFFCC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80"/>
                        </a:lnSpc>
                      </a:pPr>
                      <a:r>
                        <a:rPr dirty="0" u="sng" sz="2000" spc="-5">
                          <a:solidFill>
                            <a:srgbClr val="FFFFCC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x</a:t>
                      </a:r>
                      <a:r>
                        <a:rPr dirty="0" sz="20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am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ts val="1664"/>
                        </a:lnSpc>
                      </a:pPr>
                      <a:r>
                        <a:rPr dirty="0" baseline="4166" sz="3000" spc="-70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400" spc="-470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4166" sz="3000" spc="-70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le</a:t>
                      </a:r>
                      <a:r>
                        <a:rPr dirty="0" sz="1400" spc="-47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4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4166" sz="3000" spc="-202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dirty="0" sz="1400" spc="-135">
                          <a:latin typeface="Arial"/>
                          <a:cs typeface="Arial"/>
                        </a:rPr>
                        <a:t>Sym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27380">
                        <a:lnSpc>
                          <a:spcPts val="620"/>
                        </a:lnSpc>
                        <a:tabLst>
                          <a:tab pos="942340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2	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03276">
                <a:tc gridSpan="2">
                  <a:txBody>
                    <a:bodyPr/>
                    <a:lstStyle/>
                    <a:p>
                      <a:pPr marL="1091565">
                        <a:lnSpc>
                          <a:spcPts val="1989"/>
                        </a:lnSpc>
                      </a:pPr>
                      <a:r>
                        <a:rPr dirty="0" sz="20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20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Anemic </a:t>
                      </a:r>
                      <a:r>
                        <a:rPr dirty="0" baseline="-5952" sz="2100" spc="-292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2000" spc="-19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|</a:t>
                      </a:r>
                      <a:r>
                        <a:rPr dirty="0" sz="2000" spc="-4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Li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989"/>
                        </a:lnSpc>
                      </a:pPr>
                      <a:r>
                        <a:rPr dirty="0" sz="20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ver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ts val="1989"/>
                        </a:lnSpc>
                      </a:pPr>
                      <a:r>
                        <a:rPr dirty="0" baseline="-5952" sz="2100" spc="-202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2000" spc="-13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Cancer) </a:t>
                      </a:r>
                      <a:r>
                        <a:rPr dirty="0" sz="20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dirty="0" sz="2000" spc="-29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0.21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327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39065" marR="3175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873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39065" marR="3175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873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0327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 marR="31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58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49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1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39065" marR="3175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873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1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7840" y="2504588"/>
            <a:ext cx="8526145" cy="4664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7165">
              <a:lnSpc>
                <a:spcPts val="550"/>
              </a:lnSpc>
              <a:tabLst>
                <a:tab pos="2171065" algn="l"/>
                <a:tab pos="4189095" algn="l"/>
              </a:tabLst>
            </a:pPr>
            <a:r>
              <a:rPr dirty="0" sz="500" spc="-5">
                <a:latin typeface="Arial"/>
                <a:cs typeface="Arial"/>
              </a:rPr>
              <a:t>K	K	K</a:t>
            </a:r>
            <a:endParaRPr sz="500">
              <a:latin typeface="Arial"/>
              <a:cs typeface="Arial"/>
            </a:endParaRPr>
          </a:p>
          <a:p>
            <a:pPr marL="1344295">
              <a:lnSpc>
                <a:spcPct val="100000"/>
              </a:lnSpc>
              <a:spcBef>
                <a:spcPts val="155"/>
              </a:spcBef>
              <a:tabLst>
                <a:tab pos="1588135" algn="l"/>
                <a:tab pos="1879600" algn="l"/>
                <a:tab pos="3241040" algn="l"/>
                <a:tab pos="3896995" algn="l"/>
                <a:tab pos="5356860" algn="l"/>
              </a:tabLst>
            </a:pPr>
            <a:r>
              <a:rPr dirty="0" sz="700">
                <a:latin typeface="Arial"/>
                <a:cs typeface="Arial"/>
              </a:rPr>
              <a:t>:	:	:	:	:	: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0"/>
              </a:spcBef>
              <a:tabLst>
                <a:tab pos="1247775" algn="l"/>
                <a:tab pos="1879600" algn="l"/>
                <a:tab pos="3144520" algn="l"/>
                <a:tab pos="3896995" algn="l"/>
                <a:tab pos="5211445" algn="l"/>
              </a:tabLst>
            </a:pPr>
            <a:r>
              <a:rPr dirty="0" sz="700" spc="-5">
                <a:latin typeface="Arial"/>
                <a:cs typeface="Arial"/>
              </a:rPr>
              <a:t>Sym</a:t>
            </a:r>
            <a:r>
              <a:rPr dirty="0" baseline="-22222" sz="750" spc="-7">
                <a:latin typeface="Arial"/>
                <a:cs typeface="Arial"/>
              </a:rPr>
              <a:t>K</a:t>
            </a:r>
            <a:r>
              <a:rPr dirty="0" sz="700" spc="-5">
                <a:latin typeface="Arial"/>
                <a:cs typeface="Arial"/>
              </a:rPr>
              <a:t>=M</a:t>
            </a:r>
            <a:r>
              <a:rPr dirty="0" baseline="-22222" sz="750" spc="-7">
                <a:latin typeface="Arial"/>
                <a:cs typeface="Arial"/>
              </a:rPr>
              <a:t>K  </a:t>
            </a:r>
            <a:r>
              <a:rPr dirty="0" sz="700">
                <a:latin typeface="Arial"/>
                <a:cs typeface="Arial"/>
              </a:rPr>
              <a:t>|</a:t>
            </a:r>
            <a:r>
              <a:rPr dirty="0" sz="700" spc="-4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State=1</a:t>
            </a:r>
            <a:r>
              <a:rPr dirty="0" sz="700" spc="1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)	=</a:t>
            </a:r>
            <a:r>
              <a:rPr dirty="0" sz="700" spc="15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___	</a:t>
            </a:r>
            <a:r>
              <a:rPr dirty="0" sz="700">
                <a:latin typeface="Arial"/>
                <a:cs typeface="Arial"/>
              </a:rPr>
              <a:t>P( </a:t>
            </a:r>
            <a:r>
              <a:rPr dirty="0" sz="700" spc="-5">
                <a:latin typeface="Arial"/>
                <a:cs typeface="Arial"/>
              </a:rPr>
              <a:t>Sym</a:t>
            </a:r>
            <a:r>
              <a:rPr dirty="0" baseline="-22222" sz="750" spc="-7">
                <a:latin typeface="Arial"/>
                <a:cs typeface="Arial"/>
              </a:rPr>
              <a:t>K</a:t>
            </a:r>
            <a:r>
              <a:rPr dirty="0" sz="700" spc="-5">
                <a:latin typeface="Arial"/>
                <a:cs typeface="Arial"/>
              </a:rPr>
              <a:t>=M</a:t>
            </a:r>
            <a:r>
              <a:rPr dirty="0" baseline="-22222" sz="750" spc="-7">
                <a:latin typeface="Arial"/>
                <a:cs typeface="Arial"/>
              </a:rPr>
              <a:t>1  </a:t>
            </a:r>
            <a:r>
              <a:rPr dirty="0" sz="700">
                <a:latin typeface="Arial"/>
                <a:cs typeface="Arial"/>
              </a:rPr>
              <a:t>|</a:t>
            </a:r>
            <a:r>
              <a:rPr dirty="0" sz="700" spc="-4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State=2</a:t>
            </a:r>
            <a:r>
              <a:rPr dirty="0" sz="700" spc="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)	=</a:t>
            </a:r>
            <a:r>
              <a:rPr dirty="0" sz="700" spc="1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___    </a:t>
            </a:r>
            <a:r>
              <a:rPr dirty="0" sz="700">
                <a:latin typeface="Arial"/>
                <a:cs typeface="Arial"/>
              </a:rPr>
              <a:t>…	P( </a:t>
            </a:r>
            <a:r>
              <a:rPr dirty="0" sz="700" spc="-5">
                <a:latin typeface="Arial"/>
                <a:cs typeface="Arial"/>
              </a:rPr>
              <a:t>Sym</a:t>
            </a:r>
            <a:r>
              <a:rPr dirty="0" baseline="-22222" sz="750" spc="-7">
                <a:latin typeface="Arial"/>
                <a:cs typeface="Arial"/>
              </a:rPr>
              <a:t>K</a:t>
            </a:r>
            <a:r>
              <a:rPr dirty="0" sz="700" spc="-5">
                <a:latin typeface="Arial"/>
                <a:cs typeface="Arial"/>
              </a:rPr>
              <a:t>=M</a:t>
            </a:r>
            <a:r>
              <a:rPr dirty="0" baseline="-22222" sz="750" spc="-7">
                <a:latin typeface="Arial"/>
                <a:cs typeface="Arial"/>
              </a:rPr>
              <a:t>1  </a:t>
            </a:r>
            <a:r>
              <a:rPr dirty="0" sz="700">
                <a:latin typeface="Arial"/>
                <a:cs typeface="Arial"/>
              </a:rPr>
              <a:t>|</a:t>
            </a:r>
            <a:r>
              <a:rPr dirty="0" sz="700" spc="-4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State=N</a:t>
            </a:r>
            <a:r>
              <a:rPr dirty="0" sz="700" spc="1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)	=</a:t>
            </a:r>
            <a:r>
              <a:rPr dirty="0" sz="700" spc="14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___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58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600" y="2514600"/>
            <a:ext cx="8763000" cy="4724400"/>
          </a:xfrm>
          <a:custGeom>
            <a:avLst/>
            <a:gdLst/>
            <a:ahLst/>
            <a:cxnLst/>
            <a:rect l="l" t="t" r="r" b="b"/>
            <a:pathLst>
              <a:path w="8763000" h="4724400">
                <a:moveTo>
                  <a:pt x="0" y="0"/>
                </a:moveTo>
                <a:lnTo>
                  <a:pt x="0" y="4724400"/>
                </a:lnTo>
                <a:lnTo>
                  <a:pt x="8763000" y="4724400"/>
                </a:lnTo>
                <a:lnTo>
                  <a:pt x="876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33372" y="3960114"/>
            <a:ext cx="7242175" cy="0"/>
          </a:xfrm>
          <a:custGeom>
            <a:avLst/>
            <a:gdLst/>
            <a:ahLst/>
            <a:cxnLst/>
            <a:rect l="l" t="t" r="r" b="b"/>
            <a:pathLst>
              <a:path w="7242175" h="0">
                <a:moveTo>
                  <a:pt x="0" y="0"/>
                </a:moveTo>
                <a:lnTo>
                  <a:pt x="7242048" y="0"/>
                </a:lnTo>
              </a:path>
            </a:pathLst>
          </a:custGeom>
          <a:ln w="11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17319" y="5023103"/>
            <a:ext cx="7658100" cy="0"/>
          </a:xfrm>
          <a:custGeom>
            <a:avLst/>
            <a:gdLst/>
            <a:ahLst/>
            <a:cxnLst/>
            <a:rect l="l" t="t" r="r" b="b"/>
            <a:pathLst>
              <a:path w="7658100" h="0">
                <a:moveTo>
                  <a:pt x="0" y="0"/>
                </a:moveTo>
                <a:lnTo>
                  <a:pt x="7658100" y="0"/>
                </a:lnTo>
              </a:path>
            </a:pathLst>
          </a:custGeom>
          <a:ln w="11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79726" y="6361176"/>
            <a:ext cx="5259705" cy="0"/>
          </a:xfrm>
          <a:custGeom>
            <a:avLst/>
            <a:gdLst/>
            <a:ahLst/>
            <a:cxnLst/>
            <a:rect l="l" t="t" r="r" b="b"/>
            <a:pathLst>
              <a:path w="5259705" h="0">
                <a:moveTo>
                  <a:pt x="0" y="0"/>
                </a:moveTo>
                <a:lnTo>
                  <a:pt x="5259324" y="0"/>
                </a:lnTo>
              </a:path>
            </a:pathLst>
          </a:custGeom>
          <a:ln w="118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27050" y="527050"/>
          <a:ext cx="8867140" cy="6718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615"/>
                <a:gridCol w="1286510"/>
                <a:gridCol w="340995"/>
                <a:gridCol w="291464"/>
                <a:gridCol w="1096645"/>
                <a:gridCol w="510539"/>
                <a:gridCol w="412114"/>
                <a:gridCol w="1129030"/>
                <a:gridCol w="285114"/>
                <a:gridCol w="290195"/>
                <a:gridCol w="3124835"/>
              </a:tblGrid>
              <a:tr h="147827">
                <a:tc gridSpan="2"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P(State=1)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87630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7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P(State=2)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2390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7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…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P(State=N)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819"/>
                        </a:lnSpc>
                      </a:pP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 rowSpan="1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06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827">
                <a:tc gridSpan="2"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Sym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=1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 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87630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7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Sym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=1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2390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7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…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Sym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=1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819"/>
                        </a:lnSpc>
                      </a:pP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827">
                <a:tc gridSpan="2"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Sym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=2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 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87630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7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Sym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=2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2390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7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…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Sym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=2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819"/>
                        </a:lnSpc>
                      </a:pP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827">
                <a:tc gridSpan="2"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: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14300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: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: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: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5085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: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: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: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065">
                <a:tc gridSpan="2">
                  <a:txBody>
                    <a:bodyPr/>
                    <a:lstStyle/>
                    <a:p>
                      <a:pPr>
                        <a:lnSpc>
                          <a:spcPts val="81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Sym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1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7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87630">
                        <a:lnSpc>
                          <a:spcPts val="81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7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Sym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1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7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2390">
                        <a:lnSpc>
                          <a:spcPts val="81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7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…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Sym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1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7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81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810"/>
                        </a:lnSpc>
                      </a:pP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828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827">
                <a:tc gridSpan="2"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Sym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=1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 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87630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7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Sym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=1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2390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7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…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Sym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=1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819"/>
                        </a:lnSpc>
                      </a:pP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827">
                <a:tc gridSpan="2"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Sym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=2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 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87630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7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Sym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=2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2390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7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…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Sym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=2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819"/>
                        </a:lnSpc>
                      </a:pP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065">
                <a:tc gridSpan="2">
                  <a:txBody>
                    <a:bodyPr/>
                    <a:lstStyle/>
                    <a:p>
                      <a:pPr>
                        <a:lnSpc>
                          <a:spcPts val="81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: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14300">
                        <a:lnSpc>
                          <a:spcPts val="81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: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: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: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5085">
                        <a:lnSpc>
                          <a:spcPts val="81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: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: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81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: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827">
                <a:tc gridSpan="2"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Sym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2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7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87630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7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Sym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2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7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2390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7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…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Sym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2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7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819"/>
                        </a:lnSpc>
                      </a:pP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828">
                <a:tc gridSpan="3">
                  <a:txBody>
                    <a:bodyPr/>
                    <a:lstStyle/>
                    <a:p>
                      <a:pPr algn="r" marR="212090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: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: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: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5545">
                <a:tc gridSpan="2"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Sym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=1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7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87630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7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Sym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=1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 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2390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7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…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Sym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=1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State=N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819"/>
                        </a:lnSpc>
                      </a:pP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6300"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580"/>
                        </a:lnSpc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Sym =2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7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7630">
                        <a:lnSpc>
                          <a:spcPts val="58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7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Sym =2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7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2390">
                        <a:lnSpc>
                          <a:spcPts val="58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7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…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Sym =2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7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58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580"/>
                        </a:lnSpc>
                      </a:pP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CC"/>
                    </a:solidFill>
                  </a:tcPr>
                </a:tc>
              </a:tr>
              <a:tr h="146303">
                <a:tc>
                  <a:txBody>
                    <a:bodyPr/>
                    <a:lstStyle/>
                    <a:p>
                      <a:pPr algn="ctr" marR="62865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: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 gridSpan="10" rowSpan="3"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2200" spc="2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2200" spc="20">
                          <a:latin typeface="Times New Roman"/>
                          <a:cs typeface="Times New Roman"/>
                        </a:rPr>
                        <a:t>(state </a:t>
                      </a:r>
                      <a:r>
                        <a:rPr dirty="0" sz="2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15" i="1">
                          <a:latin typeface="Times New Roman"/>
                          <a:cs typeface="Times New Roman"/>
                        </a:rPr>
                        <a:t>Y </a:t>
                      </a:r>
                      <a:r>
                        <a:rPr dirty="0" sz="2200" spc="5">
                          <a:latin typeface="Times New Roman"/>
                          <a:cs typeface="Times New Roman"/>
                        </a:rPr>
                        <a:t>| </a:t>
                      </a:r>
                      <a:r>
                        <a:rPr dirty="0" sz="2200" spc="-15">
                          <a:latin typeface="Times New Roman"/>
                          <a:cs typeface="Times New Roman"/>
                        </a:rPr>
                        <a:t>symp</a:t>
                      </a:r>
                      <a:r>
                        <a:rPr dirty="0" baseline="-23504" sz="1950" spc="-22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dirty="0" sz="2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7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504" sz="1950" spc="112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dirty="0" sz="2200" spc="1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2200" spc="10">
                          <a:latin typeface="Times New Roman"/>
                          <a:cs typeface="Times New Roman"/>
                        </a:rPr>
                        <a:t>symp</a:t>
                      </a:r>
                      <a:r>
                        <a:rPr dirty="0" baseline="-23504" sz="1950" spc="15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dirty="0" sz="2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15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baseline="-23504" sz="195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dirty="0" sz="2200" spc="1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2200" spc="210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2200" spc="210">
                          <a:latin typeface="Times New Roman"/>
                          <a:cs typeface="Times New Roman"/>
                        </a:rPr>
                        <a:t>symp</a:t>
                      </a:r>
                      <a:r>
                        <a:rPr dirty="0" baseline="-23504" sz="1950" spc="315" i="1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dirty="0" sz="2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13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504" sz="1950" spc="202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baseline="-23504" sz="1950" spc="367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10">
                          <a:latin typeface="Times New Roman"/>
                          <a:cs typeface="Times New Roman"/>
                        </a:rPr>
                        <a:t>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850">
                        <a:latin typeface="Times New Roman"/>
                        <a:cs typeface="Times New Roman"/>
                      </a:endParaRPr>
                    </a:p>
                    <a:p>
                      <a:pPr marL="992505">
                        <a:lnSpc>
                          <a:spcPct val="100000"/>
                        </a:lnSpc>
                      </a:pPr>
                      <a:r>
                        <a:rPr dirty="0" baseline="-35353" sz="3300" spc="22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baseline="-35353" sz="3300" spc="2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2200" spc="5">
                          <a:latin typeface="Times New Roman"/>
                          <a:cs typeface="Times New Roman"/>
                        </a:rPr>
                        <a:t>(symp</a:t>
                      </a:r>
                      <a:r>
                        <a:rPr dirty="0" baseline="-23504" sz="1950" spc="7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dirty="0" sz="2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7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504" sz="1950" spc="104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dirty="0" sz="2200" spc="1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2200" spc="10">
                          <a:latin typeface="Times New Roman"/>
                          <a:cs typeface="Times New Roman"/>
                        </a:rPr>
                        <a:t>symp</a:t>
                      </a:r>
                      <a:r>
                        <a:rPr dirty="0" baseline="-23504" sz="1950" spc="15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dirty="0" sz="2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20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baseline="-23504" sz="195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dirty="0" sz="2200" spc="1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2200" spc="210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2200" spc="210">
                          <a:latin typeface="Times New Roman"/>
                          <a:cs typeface="Times New Roman"/>
                        </a:rPr>
                        <a:t>symp</a:t>
                      </a:r>
                      <a:r>
                        <a:rPr dirty="0" baseline="-23504" sz="1950" spc="315" i="1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dirty="0" sz="2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7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504" sz="1950" spc="112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200" spc="7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2200" spc="10">
                          <a:latin typeface="Times New Roman"/>
                          <a:cs typeface="Times New Roman"/>
                        </a:rPr>
                        <a:t>state </a:t>
                      </a:r>
                      <a:r>
                        <a:rPr dirty="0" sz="2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15" i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2200" spc="19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10">
                          <a:latin typeface="Times New Roman"/>
                          <a:cs typeface="Times New Roman"/>
                        </a:rPr>
                        <a:t>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97231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2200" spc="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2200" spc="5">
                          <a:latin typeface="Times New Roman"/>
                          <a:cs typeface="Times New Roman"/>
                        </a:rPr>
                        <a:t>(symp</a:t>
                      </a:r>
                      <a:r>
                        <a:rPr dirty="0" baseline="-23504" sz="1950" spc="7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dirty="0" sz="2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7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504" sz="1950" spc="112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dirty="0" sz="2200" spc="1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2200" spc="10">
                          <a:latin typeface="Times New Roman"/>
                          <a:cs typeface="Times New Roman"/>
                        </a:rPr>
                        <a:t>symp</a:t>
                      </a:r>
                      <a:r>
                        <a:rPr dirty="0" baseline="-23504" sz="1950" spc="15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dirty="0" sz="2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20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baseline="-23504" sz="195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dirty="0" sz="2200" spc="1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2200" spc="204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2200" spc="204">
                          <a:latin typeface="Times New Roman"/>
                          <a:cs typeface="Times New Roman"/>
                        </a:rPr>
                        <a:t>symp</a:t>
                      </a:r>
                      <a:r>
                        <a:rPr dirty="0" baseline="-23504" sz="1950" spc="307" i="1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dirty="0" sz="2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13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504" sz="1950" spc="195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baseline="-23504" sz="1950" spc="-16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10">
                          <a:latin typeface="Times New Roman"/>
                          <a:cs typeface="Times New Roman"/>
                        </a:rPr>
                        <a:t>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 marL="92710">
                        <a:lnSpc>
                          <a:spcPts val="2310"/>
                        </a:lnSpc>
                        <a:spcBef>
                          <a:spcPts val="2600"/>
                        </a:spcBef>
                        <a:tabLst>
                          <a:tab pos="525145" algn="l"/>
                        </a:tabLst>
                      </a:pPr>
                      <a:r>
                        <a:rPr dirty="0" baseline="-35353" sz="3300" spc="3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baseline="-35353" sz="3300" spc="3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200" spc="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2200" spc="5">
                          <a:latin typeface="Times New Roman"/>
                          <a:cs typeface="Times New Roman"/>
                        </a:rPr>
                        <a:t>(symp</a:t>
                      </a:r>
                      <a:r>
                        <a:rPr dirty="0" baseline="-23504" sz="1950" spc="7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dirty="0" sz="2200" spc="2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7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504" sz="1950" spc="112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dirty="0" sz="2200" spc="1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2200" spc="10">
                          <a:latin typeface="Times New Roman"/>
                          <a:cs typeface="Times New Roman"/>
                        </a:rPr>
                        <a:t>symp</a:t>
                      </a:r>
                      <a:r>
                        <a:rPr dirty="0" baseline="-23504" sz="1950" spc="15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dirty="0" sz="2200" spc="2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20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baseline="-23504" sz="195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dirty="0" sz="2200" spc="1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2200" spc="210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2200" spc="210">
                          <a:latin typeface="Times New Roman"/>
                          <a:cs typeface="Times New Roman"/>
                        </a:rPr>
                        <a:t>symp</a:t>
                      </a:r>
                      <a:r>
                        <a:rPr dirty="0" baseline="-23504" sz="1950" spc="315" i="1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dirty="0" sz="2200" spc="2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13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504" sz="1950" spc="202" i="1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dirty="0" sz="2200" spc="1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2200" spc="10">
                          <a:latin typeface="Times New Roman"/>
                          <a:cs typeface="Times New Roman"/>
                        </a:rPr>
                        <a:t>state </a:t>
                      </a:r>
                      <a:r>
                        <a:rPr dirty="0" sz="2200" spc="2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20" i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2200" spc="10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10">
                          <a:latin typeface="Times New Roman"/>
                          <a:cs typeface="Times New Roman"/>
                        </a:rPr>
                        <a:t>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826769">
                        <a:lnSpc>
                          <a:spcPts val="3690"/>
                        </a:lnSpc>
                      </a:pPr>
                      <a:r>
                        <a:rPr dirty="0" baseline="-8291" sz="5025" spc="7">
                          <a:latin typeface="Symbol"/>
                          <a:cs typeface="Symbol"/>
                        </a:rPr>
                        <a:t></a:t>
                      </a:r>
                      <a:r>
                        <a:rPr dirty="0" baseline="-8291" sz="5025" spc="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2200" spc="5">
                          <a:latin typeface="Times New Roman"/>
                          <a:cs typeface="Times New Roman"/>
                        </a:rPr>
                        <a:t>(symp</a:t>
                      </a:r>
                      <a:r>
                        <a:rPr dirty="0" baseline="-23504" sz="1950" spc="7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dirty="0" sz="2200" spc="2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7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504" sz="1950" spc="112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dirty="0" sz="2200" spc="1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2200" spc="10">
                          <a:latin typeface="Times New Roman"/>
                          <a:cs typeface="Times New Roman"/>
                        </a:rPr>
                        <a:t>symp</a:t>
                      </a:r>
                      <a:r>
                        <a:rPr dirty="0" baseline="-23504" sz="1950" spc="15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dirty="0" sz="2200" spc="2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20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baseline="-23504" sz="195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dirty="0" sz="2200" spc="1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2200" spc="210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2200" spc="210">
                          <a:latin typeface="Times New Roman"/>
                          <a:cs typeface="Times New Roman"/>
                        </a:rPr>
                        <a:t>symp</a:t>
                      </a:r>
                      <a:r>
                        <a:rPr dirty="0" baseline="-23504" sz="1950" spc="315" i="1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dirty="0" sz="2200" spc="2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13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504" sz="1950" spc="202" i="1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dirty="0" sz="2200" spc="1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2200" spc="10">
                          <a:latin typeface="Times New Roman"/>
                          <a:cs typeface="Times New Roman"/>
                        </a:rPr>
                        <a:t>state </a:t>
                      </a:r>
                      <a:r>
                        <a:rPr dirty="0" sz="2200" spc="2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20" i="1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dirty="0" sz="2200" spc="-34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10">
                          <a:latin typeface="Times New Roman"/>
                          <a:cs typeface="Times New Roman"/>
                        </a:rPr>
                        <a:t>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920750">
                        <a:lnSpc>
                          <a:spcPts val="1315"/>
                        </a:lnSpc>
                        <a:spcBef>
                          <a:spcPts val="185"/>
                        </a:spcBef>
                      </a:pPr>
                      <a:r>
                        <a:rPr dirty="0" sz="1300" i="1">
                          <a:latin typeface="Times New Roman"/>
                          <a:cs typeface="Times New Roman"/>
                        </a:rPr>
                        <a:t>Z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979930">
                        <a:lnSpc>
                          <a:spcPts val="1265"/>
                        </a:lnSpc>
                        <a:tabLst>
                          <a:tab pos="2223135" algn="l"/>
                          <a:tab pos="5290185" algn="l"/>
                        </a:tabLst>
                      </a:pPr>
                      <a:r>
                        <a:rPr dirty="0" sz="2250" spc="-819">
                          <a:latin typeface="Symbol"/>
                          <a:cs typeface="Symbol"/>
                        </a:rPr>
                        <a:t>⎡</a:t>
                      </a:r>
                      <a:r>
                        <a:rPr dirty="0" sz="2250" spc="-819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38461" sz="1950" i="1">
                          <a:latin typeface="Times New Roman"/>
                          <a:cs typeface="Times New Roman"/>
                        </a:rPr>
                        <a:t>n	</a:t>
                      </a:r>
                      <a:r>
                        <a:rPr dirty="0" sz="2250" spc="-819">
                          <a:latin typeface="Symbol"/>
                          <a:cs typeface="Symbol"/>
                        </a:rPr>
                        <a:t>⎤</a:t>
                      </a:r>
                      <a:endParaRPr sz="2250">
                        <a:latin typeface="Symbol"/>
                        <a:cs typeface="Symbol"/>
                      </a:endParaRPr>
                    </a:p>
                    <a:p>
                      <a:pPr algn="ctr" marL="45720">
                        <a:lnSpc>
                          <a:spcPts val="2470"/>
                        </a:lnSpc>
                      </a:pPr>
                      <a:r>
                        <a:rPr dirty="0" baseline="-18518" sz="3375" spc="-630">
                          <a:latin typeface="Symbol"/>
                          <a:cs typeface="Symbol"/>
                        </a:rPr>
                        <a:t>⎢</a:t>
                      </a:r>
                      <a:r>
                        <a:rPr dirty="0" baseline="-9121" sz="5025" spc="-630">
                          <a:latin typeface="Symbol"/>
                          <a:cs typeface="Symbol"/>
                        </a:rPr>
                        <a:t></a:t>
                      </a:r>
                      <a:r>
                        <a:rPr dirty="0" baseline="-9121" sz="5025" spc="-6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(symp</a:t>
                      </a:r>
                      <a:r>
                        <a:rPr dirty="0" baseline="-23504" sz="1950" i="1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dirty="0" sz="2250" spc="-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 spc="11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504" sz="1950" spc="165" i="1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dirty="0" sz="2250" spc="-5" i="1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2250" spc="-5">
                          <a:latin typeface="Times New Roman"/>
                          <a:cs typeface="Times New Roman"/>
                        </a:rPr>
                        <a:t>state </a:t>
                      </a:r>
                      <a:r>
                        <a:rPr dirty="0" sz="2250" spc="-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 spc="-10" i="1">
                          <a:latin typeface="Times New Roman"/>
                          <a:cs typeface="Times New Roman"/>
                        </a:rPr>
                        <a:t>Y </a:t>
                      </a:r>
                      <a:r>
                        <a:rPr dirty="0" sz="2250" spc="-6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baseline="-18518" sz="3375" spc="-97">
                          <a:latin typeface="Symbol"/>
                          <a:cs typeface="Symbol"/>
                        </a:rPr>
                        <a:t>⎥</a:t>
                      </a:r>
                      <a:r>
                        <a:rPr dirty="0" sz="2250" spc="-6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2250" spc="-65">
                          <a:latin typeface="Times New Roman"/>
                          <a:cs typeface="Times New Roman"/>
                        </a:rPr>
                        <a:t>(state </a:t>
                      </a:r>
                      <a:r>
                        <a:rPr dirty="0" sz="2250" spc="-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 spc="-10" i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2250" spc="-26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 spc="-5">
                          <a:latin typeface="Times New Roman"/>
                          <a:cs typeface="Times New Roman"/>
                        </a:rPr>
                        <a:t>)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1542415">
                        <a:lnSpc>
                          <a:spcPts val="1839"/>
                        </a:lnSpc>
                        <a:tabLst>
                          <a:tab pos="1979930" algn="l"/>
                          <a:tab pos="5290185" algn="l"/>
                        </a:tabLst>
                      </a:pPr>
                      <a:r>
                        <a:rPr dirty="0" baseline="-24691" sz="3375" spc="-7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baseline="-24691" sz="3375" spc="-7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250" spc="-819">
                          <a:latin typeface="Symbol"/>
                          <a:cs typeface="Symbol"/>
                        </a:rPr>
                        <a:t>⎣</a:t>
                      </a:r>
                      <a:r>
                        <a:rPr dirty="0" sz="225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2136" sz="1950" spc="15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2136" sz="195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baseline="2136" sz="1950" spc="15"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dirty="0" sz="2250" spc="-819">
                          <a:latin typeface="Symbol"/>
                          <a:cs typeface="Symbol"/>
                        </a:rPr>
                        <a:t>⎦</a:t>
                      </a:r>
                      <a:endParaRPr sz="2250">
                        <a:latin typeface="Symbol"/>
                        <a:cs typeface="Symbol"/>
                      </a:endParaRPr>
                    </a:p>
                    <a:p>
                      <a:pPr marL="1786889">
                        <a:lnSpc>
                          <a:spcPts val="2770"/>
                        </a:lnSpc>
                        <a:tabLst>
                          <a:tab pos="5460365" algn="l"/>
                        </a:tabLst>
                      </a:pPr>
                      <a:r>
                        <a:rPr dirty="0" baseline="-32338" sz="5025" spc="487">
                          <a:latin typeface="Symbol"/>
                          <a:cs typeface="Symbol"/>
                        </a:rPr>
                        <a:t></a:t>
                      </a:r>
                      <a:r>
                        <a:rPr dirty="0" sz="2250" spc="-25">
                          <a:latin typeface="Symbol"/>
                          <a:cs typeface="Symbol"/>
                        </a:rPr>
                        <a:t>⎡</a:t>
                      </a:r>
                      <a:r>
                        <a:rPr dirty="0" baseline="-32338" sz="5025" spc="-2542">
                          <a:latin typeface="Symbol"/>
                          <a:cs typeface="Symbol"/>
                        </a:rPr>
                        <a:t></a:t>
                      </a:r>
                      <a:r>
                        <a:rPr dirty="0" baseline="38461" sz="1950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baseline="38461" sz="1950" i="1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250">
                          <a:latin typeface="Symbol"/>
                          <a:cs typeface="Symbol"/>
                        </a:rPr>
                        <a:t>⎤</a:t>
                      </a:r>
                      <a:endParaRPr sz="2250">
                        <a:latin typeface="Symbol"/>
                        <a:cs typeface="Symbol"/>
                      </a:endParaRPr>
                    </a:p>
                    <a:p>
                      <a:pPr marL="2132330">
                        <a:lnSpc>
                          <a:spcPts val="1700"/>
                        </a:lnSpc>
                        <a:tabLst>
                          <a:tab pos="2637155" algn="l"/>
                        </a:tabLst>
                      </a:pPr>
                      <a:r>
                        <a:rPr dirty="0" baseline="-18518" sz="3375" spc="-1230">
                          <a:latin typeface="Symbol"/>
                          <a:cs typeface="Symbol"/>
                        </a:rPr>
                        <a:t>⎢</a:t>
                      </a:r>
                      <a:r>
                        <a:rPr dirty="0" baseline="-18518" sz="3375" spc="-123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25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(symp</a:t>
                      </a:r>
                      <a:r>
                        <a:rPr dirty="0" baseline="-23504" sz="1950" i="1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dirty="0" sz="2250" spc="-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 spc="11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504" sz="1950" spc="165" i="1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dirty="0" sz="2250" spc="-5" i="1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2250" spc="-5">
                          <a:latin typeface="Times New Roman"/>
                          <a:cs typeface="Times New Roman"/>
                        </a:rPr>
                        <a:t>state </a:t>
                      </a:r>
                      <a:r>
                        <a:rPr dirty="0" sz="2250" spc="-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 spc="-10" i="1">
                          <a:latin typeface="Times New Roman"/>
                          <a:cs typeface="Times New Roman"/>
                        </a:rPr>
                        <a:t>Z </a:t>
                      </a:r>
                      <a:r>
                        <a:rPr dirty="0" sz="2250" spc="-6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baseline="-18518" sz="3375" spc="-97">
                          <a:latin typeface="Symbol"/>
                          <a:cs typeface="Symbol"/>
                        </a:rPr>
                        <a:t>⎥</a:t>
                      </a:r>
                      <a:r>
                        <a:rPr dirty="0" sz="2250" spc="-6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2250" spc="-65">
                          <a:latin typeface="Times New Roman"/>
                          <a:cs typeface="Times New Roman"/>
                        </a:rPr>
                        <a:t>(state </a:t>
                      </a:r>
                      <a:r>
                        <a:rPr dirty="0" sz="2250" spc="-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 spc="-10" i="1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dirty="0" sz="2250" spc="8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 spc="-5">
                          <a:latin typeface="Times New Roman"/>
                          <a:cs typeface="Times New Roman"/>
                        </a:rPr>
                        <a:t>)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1884045">
                        <a:lnSpc>
                          <a:spcPts val="2450"/>
                        </a:lnSpc>
                        <a:tabLst>
                          <a:tab pos="2132330" algn="l"/>
                          <a:tab pos="5460365" algn="l"/>
                        </a:tabLst>
                      </a:pPr>
                      <a:r>
                        <a:rPr dirty="0" baseline="2136" sz="1950" i="1">
                          <a:latin typeface="Times New Roman"/>
                          <a:cs typeface="Times New Roman"/>
                        </a:rPr>
                        <a:t>Z	</a:t>
                      </a:r>
                      <a:r>
                        <a:rPr dirty="0" sz="2250" spc="-819">
                          <a:latin typeface="Symbol"/>
                          <a:cs typeface="Symbol"/>
                        </a:rPr>
                        <a:t>⎣</a:t>
                      </a:r>
                      <a:r>
                        <a:rPr dirty="0" sz="22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2136" sz="1950" spc="15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2136" sz="195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baseline="2136" sz="1950" spc="15"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dirty="0" sz="2250" spc="-819">
                          <a:latin typeface="Symbol"/>
                          <a:cs typeface="Symbol"/>
                        </a:rPr>
                        <a:t>⎦</a:t>
                      </a:r>
                      <a:endParaRPr sz="2250">
                        <a:latin typeface="Symbol"/>
                        <a:cs typeface="Symbol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7827"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 gridSpan="10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347972"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10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7840" y="2504588"/>
            <a:ext cx="8526145" cy="4664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7165">
              <a:lnSpc>
                <a:spcPts val="550"/>
              </a:lnSpc>
              <a:tabLst>
                <a:tab pos="2171065" algn="l"/>
                <a:tab pos="4189095" algn="l"/>
              </a:tabLst>
            </a:pPr>
            <a:r>
              <a:rPr dirty="0" sz="500" spc="-5">
                <a:latin typeface="Arial"/>
                <a:cs typeface="Arial"/>
              </a:rPr>
              <a:t>K	K	K</a:t>
            </a:r>
            <a:endParaRPr sz="500">
              <a:latin typeface="Arial"/>
              <a:cs typeface="Arial"/>
            </a:endParaRPr>
          </a:p>
          <a:p>
            <a:pPr marL="1344295">
              <a:lnSpc>
                <a:spcPct val="100000"/>
              </a:lnSpc>
              <a:spcBef>
                <a:spcPts val="155"/>
              </a:spcBef>
              <a:tabLst>
                <a:tab pos="1588135" algn="l"/>
                <a:tab pos="1879600" algn="l"/>
                <a:tab pos="3241040" algn="l"/>
                <a:tab pos="3896995" algn="l"/>
                <a:tab pos="5356860" algn="l"/>
              </a:tabLst>
            </a:pPr>
            <a:r>
              <a:rPr dirty="0" sz="700">
                <a:latin typeface="Arial"/>
                <a:cs typeface="Arial"/>
              </a:rPr>
              <a:t>:	:	:	:	:	: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0"/>
              </a:spcBef>
              <a:tabLst>
                <a:tab pos="1247775" algn="l"/>
                <a:tab pos="1879600" algn="l"/>
                <a:tab pos="3144520" algn="l"/>
                <a:tab pos="3896995" algn="l"/>
                <a:tab pos="5211445" algn="l"/>
              </a:tabLst>
            </a:pPr>
            <a:r>
              <a:rPr dirty="0" sz="700" spc="-5">
                <a:latin typeface="Arial"/>
                <a:cs typeface="Arial"/>
              </a:rPr>
              <a:t>Sym</a:t>
            </a:r>
            <a:r>
              <a:rPr dirty="0" baseline="-22222" sz="750" spc="-7">
                <a:latin typeface="Arial"/>
                <a:cs typeface="Arial"/>
              </a:rPr>
              <a:t>K</a:t>
            </a:r>
            <a:r>
              <a:rPr dirty="0" sz="700" spc="-5">
                <a:latin typeface="Arial"/>
                <a:cs typeface="Arial"/>
              </a:rPr>
              <a:t>=M</a:t>
            </a:r>
            <a:r>
              <a:rPr dirty="0" baseline="-22222" sz="750" spc="-7">
                <a:latin typeface="Arial"/>
                <a:cs typeface="Arial"/>
              </a:rPr>
              <a:t>K  </a:t>
            </a:r>
            <a:r>
              <a:rPr dirty="0" sz="700">
                <a:latin typeface="Arial"/>
                <a:cs typeface="Arial"/>
              </a:rPr>
              <a:t>|</a:t>
            </a:r>
            <a:r>
              <a:rPr dirty="0" sz="700" spc="-4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State=1</a:t>
            </a:r>
            <a:r>
              <a:rPr dirty="0" sz="700" spc="1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)	=</a:t>
            </a:r>
            <a:r>
              <a:rPr dirty="0" sz="700" spc="15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___	</a:t>
            </a:r>
            <a:r>
              <a:rPr dirty="0" sz="700">
                <a:latin typeface="Arial"/>
                <a:cs typeface="Arial"/>
              </a:rPr>
              <a:t>P( </a:t>
            </a:r>
            <a:r>
              <a:rPr dirty="0" sz="700" spc="-5">
                <a:latin typeface="Arial"/>
                <a:cs typeface="Arial"/>
              </a:rPr>
              <a:t>Sym</a:t>
            </a:r>
            <a:r>
              <a:rPr dirty="0" baseline="-22222" sz="750" spc="-7">
                <a:latin typeface="Arial"/>
                <a:cs typeface="Arial"/>
              </a:rPr>
              <a:t>K</a:t>
            </a:r>
            <a:r>
              <a:rPr dirty="0" sz="700" spc="-5">
                <a:latin typeface="Arial"/>
                <a:cs typeface="Arial"/>
              </a:rPr>
              <a:t>=M</a:t>
            </a:r>
            <a:r>
              <a:rPr dirty="0" baseline="-22222" sz="750" spc="-7">
                <a:latin typeface="Arial"/>
                <a:cs typeface="Arial"/>
              </a:rPr>
              <a:t>1  </a:t>
            </a:r>
            <a:r>
              <a:rPr dirty="0" sz="700">
                <a:latin typeface="Arial"/>
                <a:cs typeface="Arial"/>
              </a:rPr>
              <a:t>|</a:t>
            </a:r>
            <a:r>
              <a:rPr dirty="0" sz="700" spc="-4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State=2</a:t>
            </a:r>
            <a:r>
              <a:rPr dirty="0" sz="700" spc="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)	=</a:t>
            </a:r>
            <a:r>
              <a:rPr dirty="0" sz="700" spc="1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___    </a:t>
            </a:r>
            <a:r>
              <a:rPr dirty="0" sz="700">
                <a:latin typeface="Arial"/>
                <a:cs typeface="Arial"/>
              </a:rPr>
              <a:t>…	P( </a:t>
            </a:r>
            <a:r>
              <a:rPr dirty="0" sz="700" spc="-5">
                <a:latin typeface="Arial"/>
                <a:cs typeface="Arial"/>
              </a:rPr>
              <a:t>Sym</a:t>
            </a:r>
            <a:r>
              <a:rPr dirty="0" baseline="-22222" sz="750" spc="-7">
                <a:latin typeface="Arial"/>
                <a:cs typeface="Arial"/>
              </a:rPr>
              <a:t>K</a:t>
            </a:r>
            <a:r>
              <a:rPr dirty="0" sz="700" spc="-5">
                <a:latin typeface="Arial"/>
                <a:cs typeface="Arial"/>
              </a:rPr>
              <a:t>=M</a:t>
            </a:r>
            <a:r>
              <a:rPr dirty="0" baseline="-22222" sz="750" spc="-7">
                <a:latin typeface="Arial"/>
                <a:cs typeface="Arial"/>
              </a:rPr>
              <a:t>1  </a:t>
            </a:r>
            <a:r>
              <a:rPr dirty="0" sz="700">
                <a:latin typeface="Arial"/>
                <a:cs typeface="Arial"/>
              </a:rPr>
              <a:t>|</a:t>
            </a:r>
            <a:r>
              <a:rPr dirty="0" sz="700" spc="-4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State=N</a:t>
            </a:r>
            <a:r>
              <a:rPr dirty="0" sz="700" spc="1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)	=</a:t>
            </a:r>
            <a:r>
              <a:rPr dirty="0" sz="700" spc="14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___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59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600" y="2514600"/>
            <a:ext cx="8763000" cy="4724400"/>
          </a:xfrm>
          <a:custGeom>
            <a:avLst/>
            <a:gdLst/>
            <a:ahLst/>
            <a:cxnLst/>
            <a:rect l="l" t="t" r="r" b="b"/>
            <a:pathLst>
              <a:path w="8763000" h="4724400">
                <a:moveTo>
                  <a:pt x="0" y="0"/>
                </a:moveTo>
                <a:lnTo>
                  <a:pt x="0" y="4724400"/>
                </a:lnTo>
                <a:lnTo>
                  <a:pt x="8763000" y="4724400"/>
                </a:lnTo>
                <a:lnTo>
                  <a:pt x="876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33372" y="3960114"/>
            <a:ext cx="7242175" cy="0"/>
          </a:xfrm>
          <a:custGeom>
            <a:avLst/>
            <a:gdLst/>
            <a:ahLst/>
            <a:cxnLst/>
            <a:rect l="l" t="t" r="r" b="b"/>
            <a:pathLst>
              <a:path w="7242175" h="0">
                <a:moveTo>
                  <a:pt x="0" y="0"/>
                </a:moveTo>
                <a:lnTo>
                  <a:pt x="7242048" y="0"/>
                </a:lnTo>
              </a:path>
            </a:pathLst>
          </a:custGeom>
          <a:ln w="11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17319" y="5023103"/>
            <a:ext cx="7658100" cy="0"/>
          </a:xfrm>
          <a:custGeom>
            <a:avLst/>
            <a:gdLst/>
            <a:ahLst/>
            <a:cxnLst/>
            <a:rect l="l" t="t" r="r" b="b"/>
            <a:pathLst>
              <a:path w="7658100" h="0">
                <a:moveTo>
                  <a:pt x="0" y="0"/>
                </a:moveTo>
                <a:lnTo>
                  <a:pt x="7658100" y="0"/>
                </a:lnTo>
              </a:path>
            </a:pathLst>
          </a:custGeom>
          <a:ln w="11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79726" y="6361176"/>
            <a:ext cx="5259705" cy="0"/>
          </a:xfrm>
          <a:custGeom>
            <a:avLst/>
            <a:gdLst/>
            <a:ahLst/>
            <a:cxnLst/>
            <a:rect l="l" t="t" r="r" b="b"/>
            <a:pathLst>
              <a:path w="5259705" h="0">
                <a:moveTo>
                  <a:pt x="0" y="0"/>
                </a:moveTo>
                <a:lnTo>
                  <a:pt x="5259324" y="0"/>
                </a:lnTo>
              </a:path>
            </a:pathLst>
          </a:custGeom>
          <a:ln w="118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27050" y="527050"/>
          <a:ext cx="8867140" cy="6718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615"/>
                <a:gridCol w="1286510"/>
                <a:gridCol w="340995"/>
                <a:gridCol w="291464"/>
                <a:gridCol w="1096645"/>
                <a:gridCol w="510539"/>
                <a:gridCol w="412114"/>
                <a:gridCol w="1129030"/>
                <a:gridCol w="285114"/>
                <a:gridCol w="290195"/>
                <a:gridCol w="3124835"/>
              </a:tblGrid>
              <a:tr h="147827">
                <a:tc gridSpan="2"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P(State=1)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87630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7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P(State=2)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2390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7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…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P(State=N)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819"/>
                        </a:lnSpc>
                      </a:pP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 rowSpan="1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06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827">
                <a:tc gridSpan="2"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Sym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=1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 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87630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7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Sym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=1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2390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7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…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Sym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=1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819"/>
                        </a:lnSpc>
                      </a:pP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827">
                <a:tc gridSpan="2"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Sym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=2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 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87630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7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Sym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=2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2390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7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…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Sym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=2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819"/>
                        </a:lnSpc>
                      </a:pP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827">
                <a:tc gridSpan="2"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: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14300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: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: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: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5085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: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: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: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065">
                <a:tc gridSpan="2">
                  <a:txBody>
                    <a:bodyPr/>
                    <a:lstStyle/>
                    <a:p>
                      <a:pPr>
                        <a:lnSpc>
                          <a:spcPts val="81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Sym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1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7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87630">
                        <a:lnSpc>
                          <a:spcPts val="81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7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Sym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1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7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2390">
                        <a:lnSpc>
                          <a:spcPts val="81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7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…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Sym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1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7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81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810"/>
                        </a:lnSpc>
                      </a:pP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828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827">
                <a:tc gridSpan="2"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Sym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=1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 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87630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7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Sym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=1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2390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7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…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Sym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=1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819"/>
                        </a:lnSpc>
                      </a:pP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827">
                <a:tc gridSpan="2"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Sym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=2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 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87630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7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Sym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=2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2390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7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…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Sym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=2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819"/>
                        </a:lnSpc>
                      </a:pP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065">
                <a:tc gridSpan="2">
                  <a:txBody>
                    <a:bodyPr/>
                    <a:lstStyle/>
                    <a:p>
                      <a:pPr>
                        <a:lnSpc>
                          <a:spcPts val="81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: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14300">
                        <a:lnSpc>
                          <a:spcPts val="81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: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: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: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5085">
                        <a:lnSpc>
                          <a:spcPts val="81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: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: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81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: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827">
                <a:tc gridSpan="2"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Sym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2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7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87630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7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Sym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2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7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2390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7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…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Sym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2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7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819"/>
                        </a:lnSpc>
                      </a:pP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828">
                <a:tc gridSpan="3">
                  <a:txBody>
                    <a:bodyPr/>
                    <a:lstStyle/>
                    <a:p>
                      <a:pPr algn="r" marR="212090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: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: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: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5545">
                <a:tc gridSpan="2"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Sym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=1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7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87630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7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Sym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=1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 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2390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7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…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Sym</a:t>
                      </a:r>
                      <a:r>
                        <a:rPr dirty="0" baseline="-22222" sz="7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=1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State=N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819"/>
                        </a:lnSpc>
                      </a:pP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6300"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580"/>
                        </a:lnSpc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Sym =2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7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7630">
                        <a:lnSpc>
                          <a:spcPts val="58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7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Sym =2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7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2390">
                        <a:lnSpc>
                          <a:spcPts val="58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7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…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Sym =2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7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58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=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580"/>
                        </a:lnSpc>
                      </a:pP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7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CC"/>
                    </a:solidFill>
                  </a:tcPr>
                </a:tc>
              </a:tr>
              <a:tr h="146303">
                <a:tc>
                  <a:txBody>
                    <a:bodyPr/>
                    <a:lstStyle/>
                    <a:p>
                      <a:pPr algn="ctr" marR="62865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: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 gridSpan="10" rowSpan="3"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2200" spc="2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2200" spc="25">
                          <a:latin typeface="Times New Roman"/>
                          <a:cs typeface="Times New Roman"/>
                        </a:rPr>
                        <a:t>(state </a:t>
                      </a:r>
                      <a:r>
                        <a:rPr dirty="0" sz="2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15" i="1">
                          <a:latin typeface="Times New Roman"/>
                          <a:cs typeface="Times New Roman"/>
                        </a:rPr>
                        <a:t>Y </a:t>
                      </a:r>
                      <a:r>
                        <a:rPr dirty="0" sz="2200" spc="5">
                          <a:latin typeface="Times New Roman"/>
                          <a:cs typeface="Times New Roman"/>
                        </a:rPr>
                        <a:t>| </a:t>
                      </a:r>
                      <a:r>
                        <a:rPr dirty="0" sz="2200" spc="-15">
                          <a:latin typeface="Times New Roman"/>
                          <a:cs typeface="Times New Roman"/>
                        </a:rPr>
                        <a:t>symp</a:t>
                      </a:r>
                      <a:r>
                        <a:rPr dirty="0" baseline="-23504" sz="1950" spc="-22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dirty="0" sz="2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7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504" sz="1950" spc="112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dirty="0" sz="2200" spc="1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2200" spc="10">
                          <a:latin typeface="Times New Roman"/>
                          <a:cs typeface="Times New Roman"/>
                        </a:rPr>
                        <a:t>symp</a:t>
                      </a:r>
                      <a:r>
                        <a:rPr dirty="0" baseline="-23504" sz="1950" spc="15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dirty="0" sz="2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20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baseline="-23504" sz="195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dirty="0" sz="2200" spc="1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2200" spc="210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2200" spc="210">
                          <a:latin typeface="Times New Roman"/>
                          <a:cs typeface="Times New Roman"/>
                        </a:rPr>
                        <a:t>symp</a:t>
                      </a:r>
                      <a:r>
                        <a:rPr dirty="0" baseline="-23504" sz="1950" spc="315" i="1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dirty="0" sz="2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13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504" sz="1950" spc="202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baseline="-23504" sz="1950" spc="254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10">
                          <a:latin typeface="Times New Roman"/>
                          <a:cs typeface="Times New Roman"/>
                        </a:rPr>
                        <a:t>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850">
                        <a:latin typeface="Times New Roman"/>
                        <a:cs typeface="Times New Roman"/>
                      </a:endParaRPr>
                    </a:p>
                    <a:p>
                      <a:pPr marL="992505">
                        <a:lnSpc>
                          <a:spcPct val="100000"/>
                        </a:lnSpc>
                      </a:pPr>
                      <a:r>
                        <a:rPr dirty="0" baseline="-35353" sz="3300" spc="22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baseline="-35353" sz="3300" spc="2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2200" spc="5">
                          <a:latin typeface="Times New Roman"/>
                          <a:cs typeface="Times New Roman"/>
                        </a:rPr>
                        <a:t>(symp</a:t>
                      </a:r>
                      <a:r>
                        <a:rPr dirty="0" baseline="-23504" sz="1950" spc="7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dirty="0" sz="2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7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504" sz="1950" spc="112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dirty="0" sz="2200" spc="1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2200" spc="10">
                          <a:latin typeface="Times New Roman"/>
                          <a:cs typeface="Times New Roman"/>
                        </a:rPr>
                        <a:t>symp</a:t>
                      </a:r>
                      <a:r>
                        <a:rPr dirty="0" baseline="-23504" sz="1950" spc="15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dirty="0" sz="2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20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baseline="-23504" sz="195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dirty="0" sz="2200" spc="1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2200" spc="210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2200" spc="210">
                          <a:latin typeface="Times New Roman"/>
                          <a:cs typeface="Times New Roman"/>
                        </a:rPr>
                        <a:t>symp</a:t>
                      </a:r>
                      <a:r>
                        <a:rPr dirty="0" baseline="-23504" sz="1950" spc="315" i="1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dirty="0" sz="2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7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504" sz="1950" spc="112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200" spc="7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2200" spc="10">
                          <a:latin typeface="Times New Roman"/>
                          <a:cs typeface="Times New Roman"/>
                        </a:rPr>
                        <a:t>state </a:t>
                      </a:r>
                      <a:r>
                        <a:rPr dirty="0" sz="2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15" i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2200" spc="18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10">
                          <a:latin typeface="Times New Roman"/>
                          <a:cs typeface="Times New Roman"/>
                        </a:rPr>
                        <a:t>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97231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2200" spc="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2200" spc="5">
                          <a:latin typeface="Times New Roman"/>
                          <a:cs typeface="Times New Roman"/>
                        </a:rPr>
                        <a:t>(symp</a:t>
                      </a:r>
                      <a:r>
                        <a:rPr dirty="0" baseline="-23504" sz="1950" spc="7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dirty="0" sz="2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7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504" sz="1950" spc="112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dirty="0" sz="2200" spc="1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2200" spc="10">
                          <a:latin typeface="Times New Roman"/>
                          <a:cs typeface="Times New Roman"/>
                        </a:rPr>
                        <a:t>symp</a:t>
                      </a:r>
                      <a:r>
                        <a:rPr dirty="0" baseline="-23504" sz="1950" spc="15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dirty="0" sz="2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20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baseline="-23504" sz="195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dirty="0" sz="2200" spc="1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2200" spc="204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2200" spc="204">
                          <a:latin typeface="Times New Roman"/>
                          <a:cs typeface="Times New Roman"/>
                        </a:rPr>
                        <a:t>symp</a:t>
                      </a:r>
                      <a:r>
                        <a:rPr dirty="0" baseline="-23504" sz="1950" spc="307" i="1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dirty="0" sz="2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13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504" sz="1950" spc="202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baseline="-23504" sz="1950" spc="-19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10">
                          <a:latin typeface="Times New Roman"/>
                          <a:cs typeface="Times New Roman"/>
                        </a:rPr>
                        <a:t>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 marL="92710">
                        <a:lnSpc>
                          <a:spcPts val="2365"/>
                        </a:lnSpc>
                        <a:spcBef>
                          <a:spcPts val="2550"/>
                        </a:spcBef>
                        <a:tabLst>
                          <a:tab pos="525145" algn="l"/>
                        </a:tabLst>
                      </a:pPr>
                      <a:r>
                        <a:rPr dirty="0" baseline="-34567" sz="3375" spc="-7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baseline="-34567" sz="3375" spc="-7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250" spc="-1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2250" spc="-15">
                          <a:latin typeface="Times New Roman"/>
                          <a:cs typeface="Times New Roman"/>
                        </a:rPr>
                        <a:t>(symp</a:t>
                      </a:r>
                      <a:r>
                        <a:rPr dirty="0" baseline="-23504" sz="1950" spc="-22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dirty="0" sz="2250" spc="-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 spc="5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504" sz="1950" spc="82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dirty="0" sz="2250" spc="-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2250" spc="-15">
                          <a:latin typeface="Times New Roman"/>
                          <a:cs typeface="Times New Roman"/>
                        </a:rPr>
                        <a:t>symp</a:t>
                      </a:r>
                      <a:r>
                        <a:rPr dirty="0" baseline="-23504" sz="1950" spc="-22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dirty="0" sz="2250" spc="-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 spc="-10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baseline="-23504" sz="195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dirty="0" sz="2250" spc="-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2200" spc="190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2250" spc="190">
                          <a:latin typeface="Times New Roman"/>
                          <a:cs typeface="Times New Roman"/>
                        </a:rPr>
                        <a:t>symp</a:t>
                      </a:r>
                      <a:r>
                        <a:rPr dirty="0" baseline="-23504" sz="1950" spc="284" i="1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dirty="0" sz="2250" spc="-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 spc="12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504" sz="1950" spc="179" i="1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dirty="0" sz="2250" spc="-5">
                          <a:latin typeface="Times New Roman"/>
                          <a:cs typeface="Times New Roman"/>
                        </a:rPr>
                        <a:t>and state </a:t>
                      </a:r>
                      <a:r>
                        <a:rPr dirty="0" sz="2250" spc="-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 spc="-10" i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2250" spc="-23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 spc="-5">
                          <a:latin typeface="Times New Roman"/>
                          <a:cs typeface="Times New Roman"/>
                        </a:rPr>
                        <a:t>)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826769">
                        <a:lnSpc>
                          <a:spcPts val="3685"/>
                        </a:lnSpc>
                      </a:pPr>
                      <a:r>
                        <a:rPr dirty="0" baseline="-8291" sz="5025" spc="7">
                          <a:latin typeface="Symbol"/>
                          <a:cs typeface="Symbol"/>
                        </a:rPr>
                        <a:t></a:t>
                      </a:r>
                      <a:r>
                        <a:rPr dirty="0" baseline="-8291" sz="5025" spc="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 spc="-1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2250" spc="-15">
                          <a:latin typeface="Times New Roman"/>
                          <a:cs typeface="Times New Roman"/>
                        </a:rPr>
                        <a:t>(symp</a:t>
                      </a:r>
                      <a:r>
                        <a:rPr dirty="0" baseline="-23504" sz="1950" spc="-22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dirty="0" sz="2250" spc="-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 spc="5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504" sz="1950" spc="82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dirty="0" sz="2250" spc="-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2250" spc="-15">
                          <a:latin typeface="Times New Roman"/>
                          <a:cs typeface="Times New Roman"/>
                        </a:rPr>
                        <a:t>symp</a:t>
                      </a:r>
                      <a:r>
                        <a:rPr dirty="0" baseline="-23504" sz="1950" spc="-22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dirty="0" sz="2250" spc="-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 spc="-10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baseline="-23504" sz="195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dirty="0" sz="2250" spc="-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2200" spc="190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2250" spc="190">
                          <a:latin typeface="Times New Roman"/>
                          <a:cs typeface="Times New Roman"/>
                        </a:rPr>
                        <a:t>symp</a:t>
                      </a:r>
                      <a:r>
                        <a:rPr dirty="0" baseline="-23504" sz="1950" spc="284" i="1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dirty="0" sz="2250" spc="-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 spc="12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504" sz="1950" spc="179" i="1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dirty="0" sz="2250" spc="-5">
                          <a:latin typeface="Times New Roman"/>
                          <a:cs typeface="Times New Roman"/>
                        </a:rPr>
                        <a:t>and state </a:t>
                      </a:r>
                      <a:r>
                        <a:rPr dirty="0" sz="2250" spc="-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 spc="-10" i="1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dirty="0" sz="2250" spc="-16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 spc="-5">
                          <a:latin typeface="Times New Roman"/>
                          <a:cs typeface="Times New Roman"/>
                        </a:rPr>
                        <a:t>)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920750">
                        <a:lnSpc>
                          <a:spcPts val="1315"/>
                        </a:lnSpc>
                        <a:spcBef>
                          <a:spcPts val="185"/>
                        </a:spcBef>
                      </a:pPr>
                      <a:r>
                        <a:rPr dirty="0" sz="1300" i="1">
                          <a:latin typeface="Times New Roman"/>
                          <a:cs typeface="Times New Roman"/>
                        </a:rPr>
                        <a:t>Z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979930">
                        <a:lnSpc>
                          <a:spcPts val="1265"/>
                        </a:lnSpc>
                        <a:tabLst>
                          <a:tab pos="2223135" algn="l"/>
                          <a:tab pos="5290185" algn="l"/>
                        </a:tabLst>
                      </a:pPr>
                      <a:r>
                        <a:rPr dirty="0" sz="2250" spc="-819">
                          <a:latin typeface="Symbol"/>
                          <a:cs typeface="Symbol"/>
                        </a:rPr>
                        <a:t>⎡</a:t>
                      </a:r>
                      <a:r>
                        <a:rPr dirty="0" sz="2250" spc="-819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38461" sz="1950" i="1">
                          <a:latin typeface="Times New Roman"/>
                          <a:cs typeface="Times New Roman"/>
                        </a:rPr>
                        <a:t>n	</a:t>
                      </a:r>
                      <a:r>
                        <a:rPr dirty="0" sz="2250" spc="-819">
                          <a:latin typeface="Symbol"/>
                          <a:cs typeface="Symbol"/>
                        </a:rPr>
                        <a:t>⎤</a:t>
                      </a:r>
                      <a:endParaRPr sz="2250">
                        <a:latin typeface="Symbol"/>
                        <a:cs typeface="Symbol"/>
                      </a:endParaRPr>
                    </a:p>
                    <a:p>
                      <a:pPr algn="ctr" marL="45720">
                        <a:lnSpc>
                          <a:spcPts val="2470"/>
                        </a:lnSpc>
                      </a:pPr>
                      <a:r>
                        <a:rPr dirty="0" baseline="-18518" sz="3375" spc="-630">
                          <a:latin typeface="Symbol"/>
                          <a:cs typeface="Symbol"/>
                        </a:rPr>
                        <a:t>⎢</a:t>
                      </a:r>
                      <a:r>
                        <a:rPr dirty="0" baseline="-9121" sz="5025" spc="-630">
                          <a:latin typeface="Symbol"/>
                          <a:cs typeface="Symbol"/>
                        </a:rPr>
                        <a:t></a:t>
                      </a:r>
                      <a:r>
                        <a:rPr dirty="0" baseline="-9121" sz="5025" spc="-6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(symp</a:t>
                      </a:r>
                      <a:r>
                        <a:rPr dirty="0" baseline="-23504" sz="1950" i="1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dirty="0" sz="2250" spc="-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 spc="11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504" sz="1950" spc="165" i="1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dirty="0" sz="2250" spc="-5" i="1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2250" spc="-5">
                          <a:latin typeface="Times New Roman"/>
                          <a:cs typeface="Times New Roman"/>
                        </a:rPr>
                        <a:t>state </a:t>
                      </a:r>
                      <a:r>
                        <a:rPr dirty="0" sz="2250" spc="-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 spc="-10" i="1">
                          <a:latin typeface="Times New Roman"/>
                          <a:cs typeface="Times New Roman"/>
                        </a:rPr>
                        <a:t>Y </a:t>
                      </a:r>
                      <a:r>
                        <a:rPr dirty="0" sz="2250" spc="-6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baseline="-18518" sz="3375" spc="-97">
                          <a:latin typeface="Symbol"/>
                          <a:cs typeface="Symbol"/>
                        </a:rPr>
                        <a:t>⎥</a:t>
                      </a:r>
                      <a:r>
                        <a:rPr dirty="0" sz="2250" spc="-6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2250" spc="-65">
                          <a:latin typeface="Times New Roman"/>
                          <a:cs typeface="Times New Roman"/>
                        </a:rPr>
                        <a:t>(state </a:t>
                      </a:r>
                      <a:r>
                        <a:rPr dirty="0" sz="2250" spc="-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 spc="-10" i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2250" spc="-26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 spc="-5">
                          <a:latin typeface="Times New Roman"/>
                          <a:cs typeface="Times New Roman"/>
                        </a:rPr>
                        <a:t>)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1542415">
                        <a:lnSpc>
                          <a:spcPts val="1839"/>
                        </a:lnSpc>
                        <a:tabLst>
                          <a:tab pos="1979930" algn="l"/>
                          <a:tab pos="5290185" algn="l"/>
                        </a:tabLst>
                      </a:pPr>
                      <a:r>
                        <a:rPr dirty="0" baseline="-24691" sz="3375" spc="-7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baseline="-24691" sz="3375" spc="-7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250" spc="-819">
                          <a:latin typeface="Symbol"/>
                          <a:cs typeface="Symbol"/>
                        </a:rPr>
                        <a:t>⎣</a:t>
                      </a:r>
                      <a:r>
                        <a:rPr dirty="0" sz="225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2136" sz="1950" spc="15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2136" sz="195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baseline="2136" sz="1950" spc="15"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dirty="0" sz="2250" spc="-819">
                          <a:latin typeface="Symbol"/>
                          <a:cs typeface="Symbol"/>
                        </a:rPr>
                        <a:t>⎦</a:t>
                      </a:r>
                      <a:endParaRPr sz="2250">
                        <a:latin typeface="Symbol"/>
                        <a:cs typeface="Symbol"/>
                      </a:endParaRPr>
                    </a:p>
                    <a:p>
                      <a:pPr marL="1786889">
                        <a:lnSpc>
                          <a:spcPts val="2770"/>
                        </a:lnSpc>
                        <a:tabLst>
                          <a:tab pos="5460365" algn="l"/>
                        </a:tabLst>
                      </a:pPr>
                      <a:r>
                        <a:rPr dirty="0" baseline="-32338" sz="5025" spc="487">
                          <a:latin typeface="Symbol"/>
                          <a:cs typeface="Symbol"/>
                        </a:rPr>
                        <a:t></a:t>
                      </a:r>
                      <a:r>
                        <a:rPr dirty="0" sz="2250" spc="-25">
                          <a:latin typeface="Symbol"/>
                          <a:cs typeface="Symbol"/>
                        </a:rPr>
                        <a:t>⎡</a:t>
                      </a:r>
                      <a:r>
                        <a:rPr dirty="0" baseline="-32338" sz="5025" spc="-2542">
                          <a:latin typeface="Symbol"/>
                          <a:cs typeface="Symbol"/>
                        </a:rPr>
                        <a:t></a:t>
                      </a:r>
                      <a:r>
                        <a:rPr dirty="0" baseline="38461" sz="1950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baseline="38461" sz="1950" i="1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250">
                          <a:latin typeface="Symbol"/>
                          <a:cs typeface="Symbol"/>
                        </a:rPr>
                        <a:t>⎤</a:t>
                      </a:r>
                      <a:endParaRPr sz="2250">
                        <a:latin typeface="Symbol"/>
                        <a:cs typeface="Symbol"/>
                      </a:endParaRPr>
                    </a:p>
                    <a:p>
                      <a:pPr marL="2132330">
                        <a:lnSpc>
                          <a:spcPts val="1700"/>
                        </a:lnSpc>
                        <a:tabLst>
                          <a:tab pos="2637155" algn="l"/>
                        </a:tabLst>
                      </a:pPr>
                      <a:r>
                        <a:rPr dirty="0" baseline="-18518" sz="3375" spc="-1230">
                          <a:latin typeface="Symbol"/>
                          <a:cs typeface="Symbol"/>
                        </a:rPr>
                        <a:t>⎢</a:t>
                      </a:r>
                      <a:r>
                        <a:rPr dirty="0" baseline="-18518" sz="3375" spc="-123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25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(symp</a:t>
                      </a:r>
                      <a:r>
                        <a:rPr dirty="0" baseline="-23504" sz="1950" i="1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dirty="0" sz="2250" spc="-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 spc="11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504" sz="1950" spc="165" i="1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dirty="0" sz="2250" spc="-5" i="1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2250" spc="-5">
                          <a:latin typeface="Times New Roman"/>
                          <a:cs typeface="Times New Roman"/>
                        </a:rPr>
                        <a:t>state </a:t>
                      </a:r>
                      <a:r>
                        <a:rPr dirty="0" sz="2250" spc="-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 spc="-10" i="1">
                          <a:latin typeface="Times New Roman"/>
                          <a:cs typeface="Times New Roman"/>
                        </a:rPr>
                        <a:t>Z </a:t>
                      </a:r>
                      <a:r>
                        <a:rPr dirty="0" sz="2250" spc="-6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baseline="-18518" sz="3375" spc="-97">
                          <a:latin typeface="Symbol"/>
                          <a:cs typeface="Symbol"/>
                        </a:rPr>
                        <a:t>⎥</a:t>
                      </a:r>
                      <a:r>
                        <a:rPr dirty="0" sz="2250" spc="-6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2250" spc="-65">
                          <a:latin typeface="Times New Roman"/>
                          <a:cs typeface="Times New Roman"/>
                        </a:rPr>
                        <a:t>(state </a:t>
                      </a:r>
                      <a:r>
                        <a:rPr dirty="0" sz="2250" spc="-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 spc="-10" i="1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dirty="0" sz="2250" spc="8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 spc="-5">
                          <a:latin typeface="Times New Roman"/>
                          <a:cs typeface="Times New Roman"/>
                        </a:rPr>
                        <a:t>)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1884045">
                        <a:lnSpc>
                          <a:spcPts val="2450"/>
                        </a:lnSpc>
                        <a:tabLst>
                          <a:tab pos="2132330" algn="l"/>
                          <a:tab pos="5460365" algn="l"/>
                        </a:tabLst>
                      </a:pPr>
                      <a:r>
                        <a:rPr dirty="0" baseline="2136" sz="1950" i="1">
                          <a:latin typeface="Times New Roman"/>
                          <a:cs typeface="Times New Roman"/>
                        </a:rPr>
                        <a:t>Z	</a:t>
                      </a:r>
                      <a:r>
                        <a:rPr dirty="0" sz="2250" spc="-819">
                          <a:latin typeface="Symbol"/>
                          <a:cs typeface="Symbol"/>
                        </a:rPr>
                        <a:t>⎣</a:t>
                      </a:r>
                      <a:r>
                        <a:rPr dirty="0" sz="22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2136" sz="1950" spc="15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2136" sz="195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baseline="2136" sz="1950" spc="15"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dirty="0" sz="2250" spc="-819">
                          <a:latin typeface="Symbol"/>
                          <a:cs typeface="Symbol"/>
                        </a:rPr>
                        <a:t>⎦</a:t>
                      </a:r>
                      <a:endParaRPr sz="2250">
                        <a:latin typeface="Symbol"/>
                        <a:cs typeface="Symbol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7827"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P(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 gridSpan="10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347972"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10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581911" y="2076450"/>
            <a:ext cx="7428230" cy="4563745"/>
          </a:xfrm>
          <a:custGeom>
            <a:avLst/>
            <a:gdLst/>
            <a:ahLst/>
            <a:cxnLst/>
            <a:rect l="l" t="t" r="r" b="b"/>
            <a:pathLst>
              <a:path w="7428230" h="4563745">
                <a:moveTo>
                  <a:pt x="7427976" y="2667762"/>
                </a:moveTo>
                <a:lnTo>
                  <a:pt x="6669785" y="0"/>
                </a:lnTo>
                <a:lnTo>
                  <a:pt x="0" y="1895856"/>
                </a:lnTo>
                <a:lnTo>
                  <a:pt x="758190" y="4563618"/>
                </a:lnTo>
                <a:lnTo>
                  <a:pt x="7427976" y="26677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 rot="20700000">
            <a:off x="1956502" y="3111033"/>
            <a:ext cx="6087356" cy="40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195"/>
              </a:lnSpc>
            </a:pPr>
            <a:r>
              <a:rPr dirty="0" baseline="-8680" sz="4800" spc="-60">
                <a:solidFill>
                  <a:srgbClr val="FFFFCC"/>
                </a:solidFill>
                <a:latin typeface="Arial"/>
                <a:cs typeface="Arial"/>
              </a:rPr>
              <a:t>C</a:t>
            </a:r>
            <a:r>
              <a:rPr dirty="0" baseline="-7812" sz="4800" spc="-60">
                <a:solidFill>
                  <a:srgbClr val="FFFFCC"/>
                </a:solidFill>
                <a:latin typeface="Arial"/>
                <a:cs typeface="Arial"/>
              </a:rPr>
              <a:t>o</a:t>
            </a:r>
            <a:r>
              <a:rPr dirty="0" baseline="-6944" sz="4800" spc="-60">
                <a:solidFill>
                  <a:srgbClr val="FFFFCC"/>
                </a:solidFill>
                <a:latin typeface="Arial"/>
                <a:cs typeface="Arial"/>
              </a:rPr>
              <a:t>min</a:t>
            </a:r>
            <a:r>
              <a:rPr dirty="0" baseline="-6076" sz="4800" spc="-60">
                <a:solidFill>
                  <a:srgbClr val="FFFFCC"/>
                </a:solidFill>
                <a:latin typeface="Arial"/>
                <a:cs typeface="Arial"/>
              </a:rPr>
              <a:t>g </a:t>
            </a:r>
            <a:r>
              <a:rPr dirty="0" baseline="-5208" sz="4800" spc="-67">
                <a:solidFill>
                  <a:srgbClr val="FFFFCC"/>
                </a:solidFill>
                <a:latin typeface="Arial"/>
                <a:cs typeface="Arial"/>
              </a:rPr>
              <a:t>So</a:t>
            </a:r>
            <a:r>
              <a:rPr dirty="0" baseline="-4340" sz="4800" spc="-67">
                <a:solidFill>
                  <a:srgbClr val="FFFFCC"/>
                </a:solidFill>
                <a:latin typeface="Arial"/>
                <a:cs typeface="Arial"/>
              </a:rPr>
              <a:t>on</a:t>
            </a:r>
            <a:r>
              <a:rPr dirty="0" baseline="-3472" sz="4800" spc="-67">
                <a:solidFill>
                  <a:srgbClr val="FFFFCC"/>
                </a:solidFill>
                <a:latin typeface="Arial"/>
                <a:cs typeface="Arial"/>
              </a:rPr>
              <a:t>: </a:t>
            </a:r>
            <a:r>
              <a:rPr dirty="0" baseline="-3472" sz="4800" spc="-60">
                <a:solidFill>
                  <a:srgbClr val="FFFFCC"/>
                </a:solidFill>
                <a:latin typeface="Arial"/>
                <a:cs typeface="Arial"/>
              </a:rPr>
              <a:t>H</a:t>
            </a:r>
            <a:r>
              <a:rPr dirty="0" baseline="-2604" sz="4800" spc="-60">
                <a:solidFill>
                  <a:srgbClr val="FFFFCC"/>
                </a:solidFill>
                <a:latin typeface="Arial"/>
                <a:cs typeface="Arial"/>
              </a:rPr>
              <a:t>ow </a:t>
            </a:r>
            <a:r>
              <a:rPr dirty="0" baseline="-1736" sz="4800" spc="-67">
                <a:solidFill>
                  <a:srgbClr val="FFFFCC"/>
                </a:solidFill>
                <a:latin typeface="Arial"/>
                <a:cs typeface="Arial"/>
              </a:rPr>
              <a:t>t</a:t>
            </a:r>
            <a:r>
              <a:rPr dirty="0" sz="3200" spc="-45">
                <a:solidFill>
                  <a:srgbClr val="FFFFCC"/>
                </a:solidFill>
                <a:latin typeface="Arial"/>
                <a:cs typeface="Arial"/>
              </a:rPr>
              <a:t>his </a:t>
            </a:r>
            <a:r>
              <a:rPr dirty="0" sz="3200" spc="-30">
                <a:solidFill>
                  <a:srgbClr val="FFFFCC"/>
                </a:solidFill>
                <a:latin typeface="Arial"/>
                <a:cs typeface="Arial"/>
              </a:rPr>
              <a:t>is </a:t>
            </a:r>
            <a:r>
              <a:rPr dirty="0" sz="3200" spc="-45">
                <a:solidFill>
                  <a:srgbClr val="FFFFCC"/>
                </a:solidFill>
                <a:latin typeface="Arial"/>
                <a:cs typeface="Arial"/>
              </a:rPr>
              <a:t>us</a:t>
            </a:r>
            <a:r>
              <a:rPr dirty="0" baseline="1736" sz="4800" spc="-67">
                <a:solidFill>
                  <a:srgbClr val="FFFFCC"/>
                </a:solidFill>
                <a:latin typeface="Arial"/>
                <a:cs typeface="Arial"/>
              </a:rPr>
              <a:t>ed</a:t>
            </a:r>
            <a:r>
              <a:rPr dirty="0" baseline="1736" sz="4800" spc="-217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dirty="0" baseline="2604" sz="4800" spc="-22">
                <a:solidFill>
                  <a:srgbClr val="FFFFCC"/>
                </a:solidFill>
                <a:latin typeface="Arial"/>
                <a:cs typeface="Arial"/>
              </a:rPr>
              <a:t>in</a:t>
            </a:r>
            <a:endParaRPr baseline="2604" sz="4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 rot="20700000">
            <a:off x="2920291" y="3580364"/>
            <a:ext cx="4425599" cy="40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195"/>
              </a:lnSpc>
            </a:pPr>
            <a:r>
              <a:rPr dirty="0" baseline="-3472" sz="4800" spc="-75">
                <a:solidFill>
                  <a:srgbClr val="FFFFCC"/>
                </a:solidFill>
                <a:latin typeface="Arial"/>
                <a:cs typeface="Arial"/>
              </a:rPr>
              <a:t>Pr</a:t>
            </a:r>
            <a:r>
              <a:rPr dirty="0" baseline="-2604" sz="4800" spc="-75">
                <a:solidFill>
                  <a:srgbClr val="FFFFCC"/>
                </a:solidFill>
                <a:latin typeface="Arial"/>
                <a:cs typeface="Arial"/>
              </a:rPr>
              <a:t>act</a:t>
            </a:r>
            <a:r>
              <a:rPr dirty="0" baseline="-1736" sz="4800" spc="-75">
                <a:solidFill>
                  <a:srgbClr val="FFFFCC"/>
                </a:solidFill>
                <a:latin typeface="Arial"/>
                <a:cs typeface="Arial"/>
              </a:rPr>
              <a:t>ic</a:t>
            </a:r>
            <a:r>
              <a:rPr dirty="0" sz="3200" spc="-50">
                <a:solidFill>
                  <a:srgbClr val="FFFFCC"/>
                </a:solidFill>
                <a:latin typeface="Arial"/>
                <a:cs typeface="Arial"/>
              </a:rPr>
              <a:t>al</a:t>
            </a:r>
            <a:r>
              <a:rPr dirty="0" sz="3200" spc="-65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dirty="0" sz="3200" spc="-45">
                <a:solidFill>
                  <a:srgbClr val="FFFFCC"/>
                </a:solidFill>
                <a:latin typeface="Arial"/>
                <a:cs typeface="Arial"/>
              </a:rPr>
              <a:t>B</a:t>
            </a:r>
            <a:r>
              <a:rPr dirty="0" sz="3200" spc="-45">
                <a:solidFill>
                  <a:srgbClr val="FFFFCC"/>
                </a:solidFill>
                <a:latin typeface="Arial"/>
                <a:cs typeface="Arial"/>
              </a:rPr>
              <a:t>io</a:t>
            </a:r>
            <a:r>
              <a:rPr dirty="0" sz="3200" spc="-45">
                <a:solidFill>
                  <a:srgbClr val="FFFFCC"/>
                </a:solidFill>
                <a:latin typeface="Arial"/>
                <a:cs typeface="Arial"/>
              </a:rPr>
              <a:t>su</a:t>
            </a:r>
            <a:r>
              <a:rPr dirty="0" baseline="1736" sz="4800" spc="-67">
                <a:solidFill>
                  <a:srgbClr val="FFFFCC"/>
                </a:solidFill>
                <a:latin typeface="Arial"/>
                <a:cs typeface="Arial"/>
              </a:rPr>
              <a:t>rve</a:t>
            </a:r>
            <a:r>
              <a:rPr dirty="0" baseline="2604" sz="4800" spc="-67">
                <a:solidFill>
                  <a:srgbClr val="FFFFCC"/>
                </a:solidFill>
                <a:latin typeface="Arial"/>
                <a:cs typeface="Arial"/>
              </a:rPr>
              <a:t>illa</a:t>
            </a:r>
            <a:r>
              <a:rPr dirty="0" baseline="3472" sz="4800" spc="-67">
                <a:solidFill>
                  <a:srgbClr val="FFFFCC"/>
                </a:solidFill>
                <a:latin typeface="Arial"/>
                <a:cs typeface="Arial"/>
              </a:rPr>
              <a:t>nc</a:t>
            </a:r>
            <a:r>
              <a:rPr dirty="0" baseline="4340" sz="4800" spc="-67">
                <a:solidFill>
                  <a:srgbClr val="FFFFCC"/>
                </a:solidFill>
                <a:latin typeface="Arial"/>
                <a:cs typeface="Arial"/>
              </a:rPr>
              <a:t>e</a:t>
            </a:r>
            <a:endParaRPr baseline="4340" sz="4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 rot="20700000">
            <a:off x="2030292" y="4284159"/>
            <a:ext cx="6605718" cy="40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195"/>
              </a:lnSpc>
            </a:pPr>
            <a:r>
              <a:rPr dirty="0" baseline="-6076" sz="4800" spc="-22">
                <a:solidFill>
                  <a:srgbClr val="FFFFCC"/>
                </a:solidFill>
                <a:latin typeface="Arial"/>
                <a:cs typeface="Arial"/>
              </a:rPr>
              <a:t>A</a:t>
            </a:r>
            <a:r>
              <a:rPr dirty="0" baseline="-5208" sz="4800" spc="-22">
                <a:solidFill>
                  <a:srgbClr val="FFFFCC"/>
                </a:solidFill>
                <a:latin typeface="Arial"/>
                <a:cs typeface="Arial"/>
              </a:rPr>
              <a:t>lso </a:t>
            </a:r>
            <a:r>
              <a:rPr dirty="0" baseline="-4340" sz="4800" spc="-75">
                <a:solidFill>
                  <a:srgbClr val="FFFFCC"/>
                </a:solidFill>
                <a:latin typeface="Arial"/>
                <a:cs typeface="Arial"/>
              </a:rPr>
              <a:t>c</a:t>
            </a:r>
            <a:r>
              <a:rPr dirty="0" baseline="-3472" sz="4800" spc="-75">
                <a:solidFill>
                  <a:srgbClr val="FFFFCC"/>
                </a:solidFill>
                <a:latin typeface="Arial"/>
                <a:cs typeface="Arial"/>
              </a:rPr>
              <a:t>om</a:t>
            </a:r>
            <a:r>
              <a:rPr dirty="0" baseline="-2604" sz="4800" spc="-75">
                <a:solidFill>
                  <a:srgbClr val="FFFFCC"/>
                </a:solidFill>
                <a:latin typeface="Arial"/>
                <a:cs typeface="Arial"/>
              </a:rPr>
              <a:t>in</a:t>
            </a:r>
            <a:r>
              <a:rPr dirty="0" baseline="-1736" sz="4800" spc="-75">
                <a:solidFill>
                  <a:srgbClr val="FFFFCC"/>
                </a:solidFill>
                <a:latin typeface="Arial"/>
                <a:cs typeface="Arial"/>
              </a:rPr>
              <a:t>g </a:t>
            </a:r>
            <a:r>
              <a:rPr dirty="0" sz="3200" spc="-50">
                <a:solidFill>
                  <a:srgbClr val="FFFFCC"/>
                </a:solidFill>
                <a:latin typeface="Arial"/>
                <a:cs typeface="Arial"/>
              </a:rPr>
              <a:t>soo</a:t>
            </a:r>
            <a:r>
              <a:rPr dirty="0" sz="3200" spc="-50">
                <a:solidFill>
                  <a:srgbClr val="FFFFCC"/>
                </a:solidFill>
                <a:latin typeface="Arial"/>
                <a:cs typeface="Arial"/>
              </a:rPr>
              <a:t>n</a:t>
            </a:r>
            <a:r>
              <a:rPr dirty="0" sz="3200" spc="-50">
                <a:solidFill>
                  <a:srgbClr val="FFFFCC"/>
                </a:solidFill>
                <a:latin typeface="Arial"/>
                <a:cs typeface="Arial"/>
              </a:rPr>
              <a:t>: </a:t>
            </a:r>
            <a:r>
              <a:rPr dirty="0" sz="3200" spc="-45">
                <a:solidFill>
                  <a:srgbClr val="FFFFCC"/>
                </a:solidFill>
                <a:latin typeface="Arial"/>
                <a:cs typeface="Arial"/>
              </a:rPr>
              <a:t>B</a:t>
            </a:r>
            <a:r>
              <a:rPr dirty="0" baseline="1736" sz="4800" spc="-67">
                <a:solidFill>
                  <a:srgbClr val="FFFFCC"/>
                </a:solidFill>
                <a:latin typeface="Arial"/>
                <a:cs typeface="Arial"/>
              </a:rPr>
              <a:t>rin</a:t>
            </a:r>
            <a:r>
              <a:rPr dirty="0" baseline="2604" sz="4800" spc="-67">
                <a:solidFill>
                  <a:srgbClr val="FFFFCC"/>
                </a:solidFill>
                <a:latin typeface="Arial"/>
                <a:cs typeface="Arial"/>
              </a:rPr>
              <a:t>gin</a:t>
            </a:r>
            <a:r>
              <a:rPr dirty="0" baseline="3472" sz="4800" spc="-67">
                <a:solidFill>
                  <a:srgbClr val="FFFFCC"/>
                </a:solidFill>
                <a:latin typeface="Arial"/>
                <a:cs typeface="Arial"/>
              </a:rPr>
              <a:t>g </a:t>
            </a:r>
            <a:r>
              <a:rPr dirty="0" baseline="4340" sz="4800" spc="-67">
                <a:solidFill>
                  <a:srgbClr val="FFFFCC"/>
                </a:solidFill>
                <a:latin typeface="Arial"/>
                <a:cs typeface="Arial"/>
              </a:rPr>
              <a:t>tim</a:t>
            </a:r>
            <a:r>
              <a:rPr dirty="0" baseline="5208" sz="4800" spc="-67">
                <a:solidFill>
                  <a:srgbClr val="FFFFCC"/>
                </a:solidFill>
                <a:latin typeface="Arial"/>
                <a:cs typeface="Arial"/>
              </a:rPr>
              <a:t>e</a:t>
            </a:r>
            <a:r>
              <a:rPr dirty="0" baseline="5208" sz="4800" spc="-179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dirty="0" baseline="5208" sz="4800" spc="-60">
                <a:solidFill>
                  <a:srgbClr val="FFFFCC"/>
                </a:solidFill>
                <a:latin typeface="Arial"/>
                <a:cs typeface="Arial"/>
              </a:rPr>
              <a:t>a</a:t>
            </a:r>
            <a:r>
              <a:rPr dirty="0" baseline="6076" sz="4800" spc="-60">
                <a:solidFill>
                  <a:srgbClr val="FFFFCC"/>
                </a:solidFill>
                <a:latin typeface="Arial"/>
                <a:cs typeface="Arial"/>
              </a:rPr>
              <a:t>nd</a:t>
            </a:r>
            <a:endParaRPr baseline="6076" sz="4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 rot="20700000">
            <a:off x="2084561" y="4753513"/>
            <a:ext cx="6762272" cy="40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195"/>
              </a:lnSpc>
            </a:pPr>
            <a:r>
              <a:rPr dirty="0" baseline="-2604" sz="4800" spc="-67">
                <a:solidFill>
                  <a:srgbClr val="FFFFCC"/>
                </a:solidFill>
                <a:latin typeface="Arial"/>
                <a:cs typeface="Arial"/>
              </a:rPr>
              <a:t>s</a:t>
            </a:r>
            <a:r>
              <a:rPr dirty="0" baseline="-1736" sz="4800" spc="-67">
                <a:solidFill>
                  <a:srgbClr val="FFFFCC"/>
                </a:solidFill>
                <a:latin typeface="Arial"/>
                <a:cs typeface="Arial"/>
              </a:rPr>
              <a:t>pa</a:t>
            </a:r>
            <a:r>
              <a:rPr dirty="0" sz="3200" spc="-45">
                <a:solidFill>
                  <a:srgbClr val="FFFFCC"/>
                </a:solidFill>
                <a:latin typeface="Arial"/>
                <a:cs typeface="Arial"/>
              </a:rPr>
              <a:t>ce </a:t>
            </a:r>
            <a:r>
              <a:rPr dirty="0" sz="3200" spc="-30">
                <a:solidFill>
                  <a:srgbClr val="FFFFCC"/>
                </a:solidFill>
                <a:latin typeface="Arial"/>
                <a:cs typeface="Arial"/>
              </a:rPr>
              <a:t>in</a:t>
            </a:r>
            <a:r>
              <a:rPr dirty="0" sz="3200" spc="-30">
                <a:solidFill>
                  <a:srgbClr val="FFFFCC"/>
                </a:solidFill>
                <a:latin typeface="Arial"/>
                <a:cs typeface="Arial"/>
              </a:rPr>
              <a:t>to </a:t>
            </a:r>
            <a:r>
              <a:rPr dirty="0" baseline="1736" sz="4800" spc="-67">
                <a:solidFill>
                  <a:srgbClr val="FFFFCC"/>
                </a:solidFill>
                <a:latin typeface="Arial"/>
                <a:cs typeface="Arial"/>
              </a:rPr>
              <a:t>thi</a:t>
            </a:r>
            <a:r>
              <a:rPr dirty="0" baseline="2604" sz="4800" spc="-67">
                <a:solidFill>
                  <a:srgbClr val="FFFFCC"/>
                </a:solidFill>
                <a:latin typeface="Arial"/>
                <a:cs typeface="Arial"/>
              </a:rPr>
              <a:t>s </a:t>
            </a:r>
            <a:r>
              <a:rPr dirty="0" baseline="2604" sz="4800" spc="-44">
                <a:solidFill>
                  <a:srgbClr val="FFFFCC"/>
                </a:solidFill>
                <a:latin typeface="Arial"/>
                <a:cs typeface="Arial"/>
              </a:rPr>
              <a:t>k</a:t>
            </a:r>
            <a:r>
              <a:rPr dirty="0" baseline="3472" sz="4800" spc="-44">
                <a:solidFill>
                  <a:srgbClr val="FFFFCC"/>
                </a:solidFill>
                <a:latin typeface="Arial"/>
                <a:cs typeface="Arial"/>
              </a:rPr>
              <a:t>in</a:t>
            </a:r>
            <a:r>
              <a:rPr dirty="0" baseline="4340" sz="4800" spc="-44">
                <a:solidFill>
                  <a:srgbClr val="FFFFCC"/>
                </a:solidFill>
                <a:latin typeface="Arial"/>
                <a:cs typeface="Arial"/>
              </a:rPr>
              <a:t>d o</a:t>
            </a:r>
            <a:r>
              <a:rPr dirty="0" baseline="5208" sz="4800" spc="-44">
                <a:solidFill>
                  <a:srgbClr val="FFFFCC"/>
                </a:solidFill>
                <a:latin typeface="Arial"/>
                <a:cs typeface="Arial"/>
              </a:rPr>
              <a:t>f </a:t>
            </a:r>
            <a:r>
              <a:rPr dirty="0" baseline="5208" sz="4800" spc="-82">
                <a:solidFill>
                  <a:srgbClr val="FFFFCC"/>
                </a:solidFill>
                <a:latin typeface="Arial"/>
                <a:cs typeface="Arial"/>
              </a:rPr>
              <a:t>r</a:t>
            </a:r>
            <a:r>
              <a:rPr dirty="0" baseline="6076" sz="4800" spc="-82">
                <a:solidFill>
                  <a:srgbClr val="FFFFCC"/>
                </a:solidFill>
                <a:latin typeface="Arial"/>
                <a:cs typeface="Arial"/>
              </a:rPr>
              <a:t>ea</a:t>
            </a:r>
            <a:r>
              <a:rPr dirty="0" baseline="6944" sz="4800" spc="-82">
                <a:solidFill>
                  <a:srgbClr val="FFFFCC"/>
                </a:solidFill>
                <a:latin typeface="Arial"/>
                <a:cs typeface="Arial"/>
              </a:rPr>
              <a:t>son</a:t>
            </a:r>
            <a:r>
              <a:rPr dirty="0" baseline="7812" sz="4800" spc="-82">
                <a:solidFill>
                  <a:srgbClr val="FFFFCC"/>
                </a:solidFill>
                <a:latin typeface="Arial"/>
                <a:cs typeface="Arial"/>
              </a:rPr>
              <a:t>in</a:t>
            </a:r>
            <a:r>
              <a:rPr dirty="0" baseline="8680" sz="4800" spc="-82">
                <a:solidFill>
                  <a:srgbClr val="FFFFCC"/>
                </a:solidFill>
                <a:latin typeface="Arial"/>
                <a:cs typeface="Arial"/>
              </a:rPr>
              <a:t>g.</a:t>
            </a:r>
            <a:r>
              <a:rPr dirty="0" baseline="8680" sz="4800" spc="-247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dirty="0" baseline="9548" sz="4800" spc="-60">
                <a:solidFill>
                  <a:srgbClr val="FFFFCC"/>
                </a:solidFill>
                <a:latin typeface="Arial"/>
                <a:cs typeface="Arial"/>
              </a:rPr>
              <a:t>An</a:t>
            </a:r>
            <a:r>
              <a:rPr dirty="0" baseline="10416" sz="4800" spc="-60">
                <a:solidFill>
                  <a:srgbClr val="FFFFCC"/>
                </a:solidFill>
                <a:latin typeface="Arial"/>
                <a:cs typeface="Arial"/>
              </a:rPr>
              <a:t>d</a:t>
            </a:r>
            <a:endParaRPr baseline="10416" sz="4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 rot="20700000">
            <a:off x="3756084" y="5221096"/>
            <a:ext cx="3683264" cy="40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195"/>
              </a:lnSpc>
            </a:pPr>
            <a:r>
              <a:rPr dirty="0" baseline="-6076" sz="4800" spc="-60">
                <a:solidFill>
                  <a:srgbClr val="FFFFCC"/>
                </a:solidFill>
                <a:latin typeface="Arial"/>
                <a:cs typeface="Arial"/>
              </a:rPr>
              <a:t>h</a:t>
            </a:r>
            <a:r>
              <a:rPr dirty="0" baseline="-5208" sz="4800" spc="-60">
                <a:solidFill>
                  <a:srgbClr val="FFFFCC"/>
                </a:solidFill>
                <a:latin typeface="Arial"/>
                <a:cs typeface="Arial"/>
              </a:rPr>
              <a:t>ow </a:t>
            </a:r>
            <a:r>
              <a:rPr dirty="0" baseline="-4340" sz="4800" spc="-44">
                <a:solidFill>
                  <a:srgbClr val="FFFFCC"/>
                </a:solidFill>
                <a:latin typeface="Arial"/>
                <a:cs typeface="Arial"/>
              </a:rPr>
              <a:t>t</a:t>
            </a:r>
            <a:r>
              <a:rPr dirty="0" baseline="-3472" sz="4800" spc="-44">
                <a:solidFill>
                  <a:srgbClr val="FFFFCC"/>
                </a:solidFill>
                <a:latin typeface="Arial"/>
                <a:cs typeface="Arial"/>
              </a:rPr>
              <a:t>o </a:t>
            </a:r>
            <a:r>
              <a:rPr dirty="0" baseline="-3472" sz="4800" spc="-60">
                <a:solidFill>
                  <a:srgbClr val="FFFFCC"/>
                </a:solidFill>
                <a:latin typeface="Arial"/>
                <a:cs typeface="Arial"/>
              </a:rPr>
              <a:t>n</a:t>
            </a:r>
            <a:r>
              <a:rPr dirty="0" baseline="-2604" sz="4800" spc="-60">
                <a:solidFill>
                  <a:srgbClr val="FFFFCC"/>
                </a:solidFill>
                <a:latin typeface="Arial"/>
                <a:cs typeface="Arial"/>
              </a:rPr>
              <a:t>ot </a:t>
            </a:r>
            <a:r>
              <a:rPr dirty="0" baseline="-1736" sz="4800" spc="-52">
                <a:solidFill>
                  <a:srgbClr val="FFFFCC"/>
                </a:solidFill>
                <a:latin typeface="Arial"/>
                <a:cs typeface="Arial"/>
              </a:rPr>
              <a:t>be</a:t>
            </a:r>
            <a:r>
              <a:rPr dirty="0" baseline="-1736" sz="4800" spc="-24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dirty="0" sz="3200" spc="-50">
                <a:solidFill>
                  <a:srgbClr val="FFFFCC"/>
                </a:solidFill>
                <a:latin typeface="Arial"/>
                <a:cs typeface="Arial"/>
              </a:rPr>
              <a:t>na</a:t>
            </a:r>
            <a:r>
              <a:rPr dirty="0" sz="3200" spc="-50">
                <a:solidFill>
                  <a:srgbClr val="FFFFCC"/>
                </a:solidFill>
                <a:latin typeface="Arial"/>
                <a:cs typeface="Arial"/>
              </a:rPr>
              <a:t>ïv</a:t>
            </a:r>
            <a:r>
              <a:rPr dirty="0" sz="3200" spc="-50">
                <a:solidFill>
                  <a:srgbClr val="FFFFCC"/>
                </a:solidFill>
                <a:latin typeface="Arial"/>
                <a:cs typeface="Arial"/>
              </a:rPr>
              <a:t>e.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0100" y="1008380"/>
            <a:ext cx="322643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>
                <a:solidFill>
                  <a:srgbClr val="006500"/>
                </a:solidFill>
              </a:rPr>
              <a:t>Visualizing</a:t>
            </a:r>
            <a:r>
              <a:rPr dirty="0" sz="4400" spc="-45">
                <a:solidFill>
                  <a:srgbClr val="006500"/>
                </a:solidFill>
              </a:rPr>
              <a:t> </a:t>
            </a:r>
            <a:r>
              <a:rPr dirty="0" sz="4400" spc="-5">
                <a:solidFill>
                  <a:srgbClr val="006500"/>
                </a:solidFill>
              </a:rPr>
              <a:t>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701" y="3151124"/>
            <a:ext cx="1703070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Event </a:t>
            </a:r>
            <a:r>
              <a:rPr dirty="0" sz="2000" spc="-10">
                <a:latin typeface="Arial"/>
                <a:cs typeface="Arial"/>
              </a:rPr>
              <a:t>space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of  </a:t>
            </a:r>
            <a:r>
              <a:rPr dirty="0" sz="2000" spc="-5">
                <a:latin typeface="Arial"/>
                <a:cs typeface="Arial"/>
              </a:rPr>
              <a:t>all possible  worlds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5490" y="4681973"/>
            <a:ext cx="133731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Its area is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76600" y="2952750"/>
            <a:ext cx="3810000" cy="2533650"/>
          </a:xfrm>
          <a:custGeom>
            <a:avLst/>
            <a:gdLst/>
            <a:ahLst/>
            <a:cxnLst/>
            <a:rect l="l" t="t" r="r" b="b"/>
            <a:pathLst>
              <a:path w="3810000" h="2533650">
                <a:moveTo>
                  <a:pt x="0" y="0"/>
                </a:moveTo>
                <a:lnTo>
                  <a:pt x="0" y="2533650"/>
                </a:lnTo>
                <a:lnTo>
                  <a:pt x="3810000" y="2533649"/>
                </a:lnTo>
                <a:lnTo>
                  <a:pt x="381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00600" y="3048000"/>
            <a:ext cx="1905000" cy="1823085"/>
          </a:xfrm>
          <a:custGeom>
            <a:avLst/>
            <a:gdLst/>
            <a:ahLst/>
            <a:cxnLst/>
            <a:rect l="l" t="t" r="r" b="b"/>
            <a:pathLst>
              <a:path w="1905000" h="1823085">
                <a:moveTo>
                  <a:pt x="1905000" y="911352"/>
                </a:moveTo>
                <a:lnTo>
                  <a:pt x="1903759" y="864422"/>
                </a:lnTo>
                <a:lnTo>
                  <a:pt x="1900079" y="818112"/>
                </a:lnTo>
                <a:lnTo>
                  <a:pt x="1894018" y="772479"/>
                </a:lnTo>
                <a:lnTo>
                  <a:pt x="1885637" y="727580"/>
                </a:lnTo>
                <a:lnTo>
                  <a:pt x="1874996" y="683472"/>
                </a:lnTo>
                <a:lnTo>
                  <a:pt x="1862154" y="640211"/>
                </a:lnTo>
                <a:lnTo>
                  <a:pt x="1847172" y="597855"/>
                </a:lnTo>
                <a:lnTo>
                  <a:pt x="1830109" y="556462"/>
                </a:lnTo>
                <a:lnTo>
                  <a:pt x="1811026" y="516087"/>
                </a:lnTo>
                <a:lnTo>
                  <a:pt x="1789983" y="476789"/>
                </a:lnTo>
                <a:lnTo>
                  <a:pt x="1767040" y="438624"/>
                </a:lnTo>
                <a:lnTo>
                  <a:pt x="1742256" y="401649"/>
                </a:lnTo>
                <a:lnTo>
                  <a:pt x="1715692" y="365922"/>
                </a:lnTo>
                <a:lnTo>
                  <a:pt x="1687407" y="331499"/>
                </a:lnTo>
                <a:lnTo>
                  <a:pt x="1657462" y="298438"/>
                </a:lnTo>
                <a:lnTo>
                  <a:pt x="1625917" y="266795"/>
                </a:lnTo>
                <a:lnTo>
                  <a:pt x="1592831" y="236627"/>
                </a:lnTo>
                <a:lnTo>
                  <a:pt x="1558265" y="207993"/>
                </a:lnTo>
                <a:lnTo>
                  <a:pt x="1522279" y="180948"/>
                </a:lnTo>
                <a:lnTo>
                  <a:pt x="1484932" y="155550"/>
                </a:lnTo>
                <a:lnTo>
                  <a:pt x="1446285" y="131856"/>
                </a:lnTo>
                <a:lnTo>
                  <a:pt x="1406397" y="109923"/>
                </a:lnTo>
                <a:lnTo>
                  <a:pt x="1365329" y="89808"/>
                </a:lnTo>
                <a:lnTo>
                  <a:pt x="1323141" y="71568"/>
                </a:lnTo>
                <a:lnTo>
                  <a:pt x="1279892" y="55260"/>
                </a:lnTo>
                <a:lnTo>
                  <a:pt x="1235643" y="40942"/>
                </a:lnTo>
                <a:lnTo>
                  <a:pt x="1190454" y="28669"/>
                </a:lnTo>
                <a:lnTo>
                  <a:pt x="1144384" y="18500"/>
                </a:lnTo>
                <a:lnTo>
                  <a:pt x="1097493" y="10492"/>
                </a:lnTo>
                <a:lnTo>
                  <a:pt x="1049842" y="4701"/>
                </a:lnTo>
                <a:lnTo>
                  <a:pt x="1001491" y="1184"/>
                </a:lnTo>
                <a:lnTo>
                  <a:pt x="952500" y="0"/>
                </a:lnTo>
                <a:lnTo>
                  <a:pt x="903508" y="1184"/>
                </a:lnTo>
                <a:lnTo>
                  <a:pt x="855157" y="4701"/>
                </a:lnTo>
                <a:lnTo>
                  <a:pt x="807506" y="10492"/>
                </a:lnTo>
                <a:lnTo>
                  <a:pt x="760615" y="18500"/>
                </a:lnTo>
                <a:lnTo>
                  <a:pt x="714545" y="28669"/>
                </a:lnTo>
                <a:lnTo>
                  <a:pt x="669356" y="40942"/>
                </a:lnTo>
                <a:lnTo>
                  <a:pt x="625107" y="55260"/>
                </a:lnTo>
                <a:lnTo>
                  <a:pt x="581858" y="71568"/>
                </a:lnTo>
                <a:lnTo>
                  <a:pt x="539670" y="89808"/>
                </a:lnTo>
                <a:lnTo>
                  <a:pt x="498602" y="109923"/>
                </a:lnTo>
                <a:lnTo>
                  <a:pt x="458714" y="131856"/>
                </a:lnTo>
                <a:lnTo>
                  <a:pt x="420067" y="155550"/>
                </a:lnTo>
                <a:lnTo>
                  <a:pt x="382720" y="180948"/>
                </a:lnTo>
                <a:lnTo>
                  <a:pt x="346734" y="207993"/>
                </a:lnTo>
                <a:lnTo>
                  <a:pt x="312168" y="236627"/>
                </a:lnTo>
                <a:lnTo>
                  <a:pt x="279082" y="266795"/>
                </a:lnTo>
                <a:lnTo>
                  <a:pt x="247537" y="298438"/>
                </a:lnTo>
                <a:lnTo>
                  <a:pt x="217592" y="331499"/>
                </a:lnTo>
                <a:lnTo>
                  <a:pt x="189307" y="365922"/>
                </a:lnTo>
                <a:lnTo>
                  <a:pt x="162743" y="401649"/>
                </a:lnTo>
                <a:lnTo>
                  <a:pt x="137959" y="438624"/>
                </a:lnTo>
                <a:lnTo>
                  <a:pt x="115016" y="476789"/>
                </a:lnTo>
                <a:lnTo>
                  <a:pt x="93973" y="516087"/>
                </a:lnTo>
                <a:lnTo>
                  <a:pt x="74890" y="556462"/>
                </a:lnTo>
                <a:lnTo>
                  <a:pt x="57827" y="597855"/>
                </a:lnTo>
                <a:lnTo>
                  <a:pt x="42845" y="640211"/>
                </a:lnTo>
                <a:lnTo>
                  <a:pt x="30003" y="683472"/>
                </a:lnTo>
                <a:lnTo>
                  <a:pt x="19362" y="727580"/>
                </a:lnTo>
                <a:lnTo>
                  <a:pt x="10981" y="772479"/>
                </a:lnTo>
                <a:lnTo>
                  <a:pt x="4920" y="818112"/>
                </a:lnTo>
                <a:lnTo>
                  <a:pt x="1240" y="864422"/>
                </a:lnTo>
                <a:lnTo>
                  <a:pt x="0" y="911352"/>
                </a:lnTo>
                <a:lnTo>
                  <a:pt x="1240" y="958214"/>
                </a:lnTo>
                <a:lnTo>
                  <a:pt x="4920" y="1004465"/>
                </a:lnTo>
                <a:lnTo>
                  <a:pt x="10981" y="1050048"/>
                </a:lnTo>
                <a:lnTo>
                  <a:pt x="19362" y="1094904"/>
                </a:lnTo>
                <a:lnTo>
                  <a:pt x="30003" y="1138977"/>
                </a:lnTo>
                <a:lnTo>
                  <a:pt x="42845" y="1182209"/>
                </a:lnTo>
                <a:lnTo>
                  <a:pt x="57827" y="1224542"/>
                </a:lnTo>
                <a:lnTo>
                  <a:pt x="74890" y="1265920"/>
                </a:lnTo>
                <a:lnTo>
                  <a:pt x="93973" y="1306283"/>
                </a:lnTo>
                <a:lnTo>
                  <a:pt x="115016" y="1345576"/>
                </a:lnTo>
                <a:lnTo>
                  <a:pt x="137959" y="1383740"/>
                </a:lnTo>
                <a:lnTo>
                  <a:pt x="162743" y="1420719"/>
                </a:lnTo>
                <a:lnTo>
                  <a:pt x="189307" y="1456454"/>
                </a:lnTo>
                <a:lnTo>
                  <a:pt x="217592" y="1490887"/>
                </a:lnTo>
                <a:lnTo>
                  <a:pt x="247537" y="1523963"/>
                </a:lnTo>
                <a:lnTo>
                  <a:pt x="279082" y="1555622"/>
                </a:lnTo>
                <a:lnTo>
                  <a:pt x="312168" y="1585809"/>
                </a:lnTo>
                <a:lnTo>
                  <a:pt x="346734" y="1614464"/>
                </a:lnTo>
                <a:lnTo>
                  <a:pt x="382720" y="1641531"/>
                </a:lnTo>
                <a:lnTo>
                  <a:pt x="420067" y="1666952"/>
                </a:lnTo>
                <a:lnTo>
                  <a:pt x="458714" y="1690670"/>
                </a:lnTo>
                <a:lnTo>
                  <a:pt x="498602" y="1712626"/>
                </a:lnTo>
                <a:lnTo>
                  <a:pt x="539670" y="1732765"/>
                </a:lnTo>
                <a:lnTo>
                  <a:pt x="581858" y="1751028"/>
                </a:lnTo>
                <a:lnTo>
                  <a:pt x="625107" y="1767357"/>
                </a:lnTo>
                <a:lnTo>
                  <a:pt x="669356" y="1781696"/>
                </a:lnTo>
                <a:lnTo>
                  <a:pt x="714545" y="1793987"/>
                </a:lnTo>
                <a:lnTo>
                  <a:pt x="760615" y="1804171"/>
                </a:lnTo>
                <a:lnTo>
                  <a:pt x="807506" y="1812193"/>
                </a:lnTo>
                <a:lnTo>
                  <a:pt x="855157" y="1817994"/>
                </a:lnTo>
                <a:lnTo>
                  <a:pt x="903508" y="1821517"/>
                </a:lnTo>
                <a:lnTo>
                  <a:pt x="952500" y="1822704"/>
                </a:lnTo>
                <a:lnTo>
                  <a:pt x="1001491" y="1821517"/>
                </a:lnTo>
                <a:lnTo>
                  <a:pt x="1049842" y="1817994"/>
                </a:lnTo>
                <a:lnTo>
                  <a:pt x="1097493" y="1812193"/>
                </a:lnTo>
                <a:lnTo>
                  <a:pt x="1144384" y="1804171"/>
                </a:lnTo>
                <a:lnTo>
                  <a:pt x="1190454" y="1793987"/>
                </a:lnTo>
                <a:lnTo>
                  <a:pt x="1235643" y="1781696"/>
                </a:lnTo>
                <a:lnTo>
                  <a:pt x="1279892" y="1767357"/>
                </a:lnTo>
                <a:lnTo>
                  <a:pt x="1323141" y="1751028"/>
                </a:lnTo>
                <a:lnTo>
                  <a:pt x="1365329" y="1732765"/>
                </a:lnTo>
                <a:lnTo>
                  <a:pt x="1406397" y="1712626"/>
                </a:lnTo>
                <a:lnTo>
                  <a:pt x="1446285" y="1690670"/>
                </a:lnTo>
                <a:lnTo>
                  <a:pt x="1484932" y="1666952"/>
                </a:lnTo>
                <a:lnTo>
                  <a:pt x="1522279" y="1641531"/>
                </a:lnTo>
                <a:lnTo>
                  <a:pt x="1558265" y="1614464"/>
                </a:lnTo>
                <a:lnTo>
                  <a:pt x="1592831" y="1585809"/>
                </a:lnTo>
                <a:lnTo>
                  <a:pt x="1625917" y="1555622"/>
                </a:lnTo>
                <a:lnTo>
                  <a:pt x="1657462" y="1523963"/>
                </a:lnTo>
                <a:lnTo>
                  <a:pt x="1687407" y="1490887"/>
                </a:lnTo>
                <a:lnTo>
                  <a:pt x="1715692" y="1456454"/>
                </a:lnTo>
                <a:lnTo>
                  <a:pt x="1742256" y="1420719"/>
                </a:lnTo>
                <a:lnTo>
                  <a:pt x="1767040" y="1383740"/>
                </a:lnTo>
                <a:lnTo>
                  <a:pt x="1789983" y="1345576"/>
                </a:lnTo>
                <a:lnTo>
                  <a:pt x="1811026" y="1306283"/>
                </a:lnTo>
                <a:lnTo>
                  <a:pt x="1830109" y="1265920"/>
                </a:lnTo>
                <a:lnTo>
                  <a:pt x="1847172" y="1224542"/>
                </a:lnTo>
                <a:lnTo>
                  <a:pt x="1862154" y="1182209"/>
                </a:lnTo>
                <a:lnTo>
                  <a:pt x="1874996" y="1138977"/>
                </a:lnTo>
                <a:lnTo>
                  <a:pt x="1885637" y="1094904"/>
                </a:lnTo>
                <a:lnTo>
                  <a:pt x="1894018" y="1050048"/>
                </a:lnTo>
                <a:lnTo>
                  <a:pt x="1900079" y="1004465"/>
                </a:lnTo>
                <a:lnTo>
                  <a:pt x="1903759" y="958214"/>
                </a:lnTo>
                <a:lnTo>
                  <a:pt x="1905000" y="911352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00600" y="3048000"/>
            <a:ext cx="1905000" cy="1823085"/>
          </a:xfrm>
          <a:custGeom>
            <a:avLst/>
            <a:gdLst/>
            <a:ahLst/>
            <a:cxnLst/>
            <a:rect l="l" t="t" r="r" b="b"/>
            <a:pathLst>
              <a:path w="1905000" h="1823085">
                <a:moveTo>
                  <a:pt x="952500" y="0"/>
                </a:moveTo>
                <a:lnTo>
                  <a:pt x="903508" y="1184"/>
                </a:lnTo>
                <a:lnTo>
                  <a:pt x="855157" y="4701"/>
                </a:lnTo>
                <a:lnTo>
                  <a:pt x="807506" y="10492"/>
                </a:lnTo>
                <a:lnTo>
                  <a:pt x="760615" y="18500"/>
                </a:lnTo>
                <a:lnTo>
                  <a:pt x="714545" y="28669"/>
                </a:lnTo>
                <a:lnTo>
                  <a:pt x="669356" y="40942"/>
                </a:lnTo>
                <a:lnTo>
                  <a:pt x="625107" y="55260"/>
                </a:lnTo>
                <a:lnTo>
                  <a:pt x="581858" y="71568"/>
                </a:lnTo>
                <a:lnTo>
                  <a:pt x="539670" y="89808"/>
                </a:lnTo>
                <a:lnTo>
                  <a:pt x="498602" y="109923"/>
                </a:lnTo>
                <a:lnTo>
                  <a:pt x="458714" y="131856"/>
                </a:lnTo>
                <a:lnTo>
                  <a:pt x="420067" y="155550"/>
                </a:lnTo>
                <a:lnTo>
                  <a:pt x="382720" y="180948"/>
                </a:lnTo>
                <a:lnTo>
                  <a:pt x="346734" y="207993"/>
                </a:lnTo>
                <a:lnTo>
                  <a:pt x="312168" y="236627"/>
                </a:lnTo>
                <a:lnTo>
                  <a:pt x="279082" y="266795"/>
                </a:lnTo>
                <a:lnTo>
                  <a:pt x="247537" y="298438"/>
                </a:lnTo>
                <a:lnTo>
                  <a:pt x="217592" y="331499"/>
                </a:lnTo>
                <a:lnTo>
                  <a:pt x="189307" y="365922"/>
                </a:lnTo>
                <a:lnTo>
                  <a:pt x="162743" y="401649"/>
                </a:lnTo>
                <a:lnTo>
                  <a:pt x="137959" y="438624"/>
                </a:lnTo>
                <a:lnTo>
                  <a:pt x="115016" y="476789"/>
                </a:lnTo>
                <a:lnTo>
                  <a:pt x="93973" y="516087"/>
                </a:lnTo>
                <a:lnTo>
                  <a:pt x="74890" y="556462"/>
                </a:lnTo>
                <a:lnTo>
                  <a:pt x="57827" y="597855"/>
                </a:lnTo>
                <a:lnTo>
                  <a:pt x="42845" y="640211"/>
                </a:lnTo>
                <a:lnTo>
                  <a:pt x="30003" y="683472"/>
                </a:lnTo>
                <a:lnTo>
                  <a:pt x="19362" y="727580"/>
                </a:lnTo>
                <a:lnTo>
                  <a:pt x="10981" y="772479"/>
                </a:lnTo>
                <a:lnTo>
                  <a:pt x="4920" y="818112"/>
                </a:lnTo>
                <a:lnTo>
                  <a:pt x="1240" y="864422"/>
                </a:lnTo>
                <a:lnTo>
                  <a:pt x="0" y="911352"/>
                </a:lnTo>
                <a:lnTo>
                  <a:pt x="1240" y="958214"/>
                </a:lnTo>
                <a:lnTo>
                  <a:pt x="4920" y="1004465"/>
                </a:lnTo>
                <a:lnTo>
                  <a:pt x="10981" y="1050048"/>
                </a:lnTo>
                <a:lnTo>
                  <a:pt x="19362" y="1094904"/>
                </a:lnTo>
                <a:lnTo>
                  <a:pt x="30003" y="1138977"/>
                </a:lnTo>
                <a:lnTo>
                  <a:pt x="42845" y="1182209"/>
                </a:lnTo>
                <a:lnTo>
                  <a:pt x="57827" y="1224542"/>
                </a:lnTo>
                <a:lnTo>
                  <a:pt x="74890" y="1265920"/>
                </a:lnTo>
                <a:lnTo>
                  <a:pt x="93973" y="1306283"/>
                </a:lnTo>
                <a:lnTo>
                  <a:pt x="115016" y="1345576"/>
                </a:lnTo>
                <a:lnTo>
                  <a:pt x="137959" y="1383740"/>
                </a:lnTo>
                <a:lnTo>
                  <a:pt x="162743" y="1420719"/>
                </a:lnTo>
                <a:lnTo>
                  <a:pt x="189307" y="1456454"/>
                </a:lnTo>
                <a:lnTo>
                  <a:pt x="217592" y="1490887"/>
                </a:lnTo>
                <a:lnTo>
                  <a:pt x="247537" y="1523963"/>
                </a:lnTo>
                <a:lnTo>
                  <a:pt x="279082" y="1555622"/>
                </a:lnTo>
                <a:lnTo>
                  <a:pt x="312168" y="1585809"/>
                </a:lnTo>
                <a:lnTo>
                  <a:pt x="346734" y="1614464"/>
                </a:lnTo>
                <a:lnTo>
                  <a:pt x="382720" y="1641531"/>
                </a:lnTo>
                <a:lnTo>
                  <a:pt x="420067" y="1666952"/>
                </a:lnTo>
                <a:lnTo>
                  <a:pt x="458714" y="1690670"/>
                </a:lnTo>
                <a:lnTo>
                  <a:pt x="498602" y="1712626"/>
                </a:lnTo>
                <a:lnTo>
                  <a:pt x="539670" y="1732765"/>
                </a:lnTo>
                <a:lnTo>
                  <a:pt x="581858" y="1751028"/>
                </a:lnTo>
                <a:lnTo>
                  <a:pt x="625107" y="1767357"/>
                </a:lnTo>
                <a:lnTo>
                  <a:pt x="669356" y="1781696"/>
                </a:lnTo>
                <a:lnTo>
                  <a:pt x="714545" y="1793987"/>
                </a:lnTo>
                <a:lnTo>
                  <a:pt x="760615" y="1804171"/>
                </a:lnTo>
                <a:lnTo>
                  <a:pt x="807506" y="1812193"/>
                </a:lnTo>
                <a:lnTo>
                  <a:pt x="855157" y="1817994"/>
                </a:lnTo>
                <a:lnTo>
                  <a:pt x="903508" y="1821517"/>
                </a:lnTo>
                <a:lnTo>
                  <a:pt x="952500" y="1822704"/>
                </a:lnTo>
                <a:lnTo>
                  <a:pt x="1001491" y="1821517"/>
                </a:lnTo>
                <a:lnTo>
                  <a:pt x="1049842" y="1817994"/>
                </a:lnTo>
                <a:lnTo>
                  <a:pt x="1097493" y="1812193"/>
                </a:lnTo>
                <a:lnTo>
                  <a:pt x="1144384" y="1804171"/>
                </a:lnTo>
                <a:lnTo>
                  <a:pt x="1190454" y="1793987"/>
                </a:lnTo>
                <a:lnTo>
                  <a:pt x="1235643" y="1781696"/>
                </a:lnTo>
                <a:lnTo>
                  <a:pt x="1279892" y="1767357"/>
                </a:lnTo>
                <a:lnTo>
                  <a:pt x="1323141" y="1751028"/>
                </a:lnTo>
                <a:lnTo>
                  <a:pt x="1365329" y="1732765"/>
                </a:lnTo>
                <a:lnTo>
                  <a:pt x="1406397" y="1712626"/>
                </a:lnTo>
                <a:lnTo>
                  <a:pt x="1446285" y="1690670"/>
                </a:lnTo>
                <a:lnTo>
                  <a:pt x="1484932" y="1666952"/>
                </a:lnTo>
                <a:lnTo>
                  <a:pt x="1522279" y="1641531"/>
                </a:lnTo>
                <a:lnTo>
                  <a:pt x="1558265" y="1614464"/>
                </a:lnTo>
                <a:lnTo>
                  <a:pt x="1592831" y="1585809"/>
                </a:lnTo>
                <a:lnTo>
                  <a:pt x="1625917" y="1555622"/>
                </a:lnTo>
                <a:lnTo>
                  <a:pt x="1657462" y="1523963"/>
                </a:lnTo>
                <a:lnTo>
                  <a:pt x="1687407" y="1490887"/>
                </a:lnTo>
                <a:lnTo>
                  <a:pt x="1715692" y="1456454"/>
                </a:lnTo>
                <a:lnTo>
                  <a:pt x="1742256" y="1420719"/>
                </a:lnTo>
                <a:lnTo>
                  <a:pt x="1767040" y="1383740"/>
                </a:lnTo>
                <a:lnTo>
                  <a:pt x="1789983" y="1345576"/>
                </a:lnTo>
                <a:lnTo>
                  <a:pt x="1811026" y="1306283"/>
                </a:lnTo>
                <a:lnTo>
                  <a:pt x="1830109" y="1265920"/>
                </a:lnTo>
                <a:lnTo>
                  <a:pt x="1847172" y="1224542"/>
                </a:lnTo>
                <a:lnTo>
                  <a:pt x="1862154" y="1182209"/>
                </a:lnTo>
                <a:lnTo>
                  <a:pt x="1874996" y="1138977"/>
                </a:lnTo>
                <a:lnTo>
                  <a:pt x="1885637" y="1094904"/>
                </a:lnTo>
                <a:lnTo>
                  <a:pt x="1894018" y="1050048"/>
                </a:lnTo>
                <a:lnTo>
                  <a:pt x="1900079" y="1004465"/>
                </a:lnTo>
                <a:lnTo>
                  <a:pt x="1903759" y="958214"/>
                </a:lnTo>
                <a:lnTo>
                  <a:pt x="1905000" y="911352"/>
                </a:lnTo>
                <a:lnTo>
                  <a:pt x="1903759" y="864422"/>
                </a:lnTo>
                <a:lnTo>
                  <a:pt x="1900079" y="818112"/>
                </a:lnTo>
                <a:lnTo>
                  <a:pt x="1894018" y="772479"/>
                </a:lnTo>
                <a:lnTo>
                  <a:pt x="1885637" y="727580"/>
                </a:lnTo>
                <a:lnTo>
                  <a:pt x="1874996" y="683472"/>
                </a:lnTo>
                <a:lnTo>
                  <a:pt x="1862154" y="640211"/>
                </a:lnTo>
                <a:lnTo>
                  <a:pt x="1847172" y="597855"/>
                </a:lnTo>
                <a:lnTo>
                  <a:pt x="1830109" y="556462"/>
                </a:lnTo>
                <a:lnTo>
                  <a:pt x="1811026" y="516087"/>
                </a:lnTo>
                <a:lnTo>
                  <a:pt x="1789983" y="476789"/>
                </a:lnTo>
                <a:lnTo>
                  <a:pt x="1767040" y="438624"/>
                </a:lnTo>
                <a:lnTo>
                  <a:pt x="1742256" y="401649"/>
                </a:lnTo>
                <a:lnTo>
                  <a:pt x="1715692" y="365922"/>
                </a:lnTo>
                <a:lnTo>
                  <a:pt x="1687407" y="331499"/>
                </a:lnTo>
                <a:lnTo>
                  <a:pt x="1657462" y="298438"/>
                </a:lnTo>
                <a:lnTo>
                  <a:pt x="1625917" y="266795"/>
                </a:lnTo>
                <a:lnTo>
                  <a:pt x="1592831" y="236627"/>
                </a:lnTo>
                <a:lnTo>
                  <a:pt x="1558265" y="207993"/>
                </a:lnTo>
                <a:lnTo>
                  <a:pt x="1522279" y="180948"/>
                </a:lnTo>
                <a:lnTo>
                  <a:pt x="1484932" y="155550"/>
                </a:lnTo>
                <a:lnTo>
                  <a:pt x="1446285" y="131856"/>
                </a:lnTo>
                <a:lnTo>
                  <a:pt x="1406397" y="109923"/>
                </a:lnTo>
                <a:lnTo>
                  <a:pt x="1365329" y="89808"/>
                </a:lnTo>
                <a:lnTo>
                  <a:pt x="1323141" y="71568"/>
                </a:lnTo>
                <a:lnTo>
                  <a:pt x="1279892" y="55260"/>
                </a:lnTo>
                <a:lnTo>
                  <a:pt x="1235643" y="40942"/>
                </a:lnTo>
                <a:lnTo>
                  <a:pt x="1190454" y="28669"/>
                </a:lnTo>
                <a:lnTo>
                  <a:pt x="1144384" y="18500"/>
                </a:lnTo>
                <a:lnTo>
                  <a:pt x="1097493" y="10492"/>
                </a:lnTo>
                <a:lnTo>
                  <a:pt x="1049842" y="4701"/>
                </a:lnTo>
                <a:lnTo>
                  <a:pt x="1001491" y="1184"/>
                </a:lnTo>
                <a:lnTo>
                  <a:pt x="9525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276600" y="2952750"/>
            <a:ext cx="3810000" cy="25336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1768475" marR="611505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Worlds in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which  </a:t>
            </a:r>
            <a:r>
              <a:rPr dirty="0" sz="1600">
                <a:latin typeface="Arial"/>
                <a:cs typeface="Arial"/>
              </a:rPr>
              <a:t>A </a:t>
            </a:r>
            <a:r>
              <a:rPr dirty="0" sz="1600" spc="-5">
                <a:latin typeface="Arial"/>
                <a:cs typeface="Arial"/>
              </a:rPr>
              <a:t>is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true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244475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Worlds in which </a:t>
            </a:r>
            <a:r>
              <a:rPr dirty="0" sz="1600">
                <a:latin typeface="Arial"/>
                <a:cs typeface="Arial"/>
              </a:rPr>
              <a:t>A </a:t>
            </a:r>
            <a:r>
              <a:rPr dirty="0" sz="1600" spc="-5">
                <a:latin typeface="Arial"/>
                <a:cs typeface="Arial"/>
              </a:rPr>
              <a:t>is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False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02500" y="3615182"/>
            <a:ext cx="163893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P(A) = Area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of  </a:t>
            </a:r>
            <a:r>
              <a:rPr dirty="0" sz="2000" spc="-5">
                <a:latin typeface="Arial"/>
                <a:cs typeface="Arial"/>
              </a:rPr>
              <a:t>reddish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oval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02714" y="3643884"/>
            <a:ext cx="840740" cy="193040"/>
          </a:xfrm>
          <a:custGeom>
            <a:avLst/>
            <a:gdLst/>
            <a:ahLst/>
            <a:cxnLst/>
            <a:rect l="l" t="t" r="r" b="b"/>
            <a:pathLst>
              <a:path w="840739" h="193039">
                <a:moveTo>
                  <a:pt x="758451" y="136865"/>
                </a:moveTo>
                <a:lnTo>
                  <a:pt x="4572" y="0"/>
                </a:lnTo>
                <a:lnTo>
                  <a:pt x="0" y="27432"/>
                </a:lnTo>
                <a:lnTo>
                  <a:pt x="753321" y="165079"/>
                </a:lnTo>
                <a:lnTo>
                  <a:pt x="758451" y="136865"/>
                </a:lnTo>
                <a:close/>
              </a:path>
              <a:path w="840739" h="193039">
                <a:moveTo>
                  <a:pt x="772668" y="185732"/>
                </a:moveTo>
                <a:lnTo>
                  <a:pt x="772668" y="139445"/>
                </a:lnTo>
                <a:lnTo>
                  <a:pt x="767334" y="167639"/>
                </a:lnTo>
                <a:lnTo>
                  <a:pt x="753321" y="165079"/>
                </a:lnTo>
                <a:lnTo>
                  <a:pt x="748284" y="192785"/>
                </a:lnTo>
                <a:lnTo>
                  <a:pt x="772668" y="185732"/>
                </a:lnTo>
                <a:close/>
              </a:path>
              <a:path w="840739" h="193039">
                <a:moveTo>
                  <a:pt x="772668" y="139445"/>
                </a:moveTo>
                <a:lnTo>
                  <a:pt x="758451" y="136865"/>
                </a:lnTo>
                <a:lnTo>
                  <a:pt x="753321" y="165079"/>
                </a:lnTo>
                <a:lnTo>
                  <a:pt x="767334" y="167639"/>
                </a:lnTo>
                <a:lnTo>
                  <a:pt x="772668" y="139445"/>
                </a:lnTo>
                <a:close/>
              </a:path>
              <a:path w="840739" h="193039">
                <a:moveTo>
                  <a:pt x="840486" y="166115"/>
                </a:moveTo>
                <a:lnTo>
                  <a:pt x="763524" y="108965"/>
                </a:lnTo>
                <a:lnTo>
                  <a:pt x="758451" y="136865"/>
                </a:lnTo>
                <a:lnTo>
                  <a:pt x="772668" y="139445"/>
                </a:lnTo>
                <a:lnTo>
                  <a:pt x="772668" y="185732"/>
                </a:lnTo>
                <a:lnTo>
                  <a:pt x="840486" y="1661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04466" y="4642865"/>
            <a:ext cx="539115" cy="247015"/>
          </a:xfrm>
          <a:custGeom>
            <a:avLst/>
            <a:gdLst/>
            <a:ahLst/>
            <a:cxnLst/>
            <a:rect l="l" t="t" r="r" b="b"/>
            <a:pathLst>
              <a:path w="539114" h="247014">
                <a:moveTo>
                  <a:pt x="465474" y="52076"/>
                </a:moveTo>
                <a:lnTo>
                  <a:pt x="454140" y="26136"/>
                </a:lnTo>
                <a:lnTo>
                  <a:pt x="0" y="220979"/>
                </a:lnTo>
                <a:lnTo>
                  <a:pt x="10668" y="246887"/>
                </a:lnTo>
                <a:lnTo>
                  <a:pt x="465474" y="52076"/>
                </a:lnTo>
                <a:close/>
              </a:path>
              <a:path w="539114" h="247014">
                <a:moveTo>
                  <a:pt x="538734" y="5333"/>
                </a:moveTo>
                <a:lnTo>
                  <a:pt x="442722" y="0"/>
                </a:lnTo>
                <a:lnTo>
                  <a:pt x="454140" y="26136"/>
                </a:lnTo>
                <a:lnTo>
                  <a:pt x="467106" y="20573"/>
                </a:lnTo>
                <a:lnTo>
                  <a:pt x="478536" y="46481"/>
                </a:lnTo>
                <a:lnTo>
                  <a:pt x="478536" y="76679"/>
                </a:lnTo>
                <a:lnTo>
                  <a:pt x="538734" y="5333"/>
                </a:lnTo>
                <a:close/>
              </a:path>
              <a:path w="539114" h="247014">
                <a:moveTo>
                  <a:pt x="478536" y="46481"/>
                </a:moveTo>
                <a:lnTo>
                  <a:pt x="467106" y="20573"/>
                </a:lnTo>
                <a:lnTo>
                  <a:pt x="454140" y="26136"/>
                </a:lnTo>
                <a:lnTo>
                  <a:pt x="465474" y="52076"/>
                </a:lnTo>
                <a:lnTo>
                  <a:pt x="478536" y="46481"/>
                </a:lnTo>
                <a:close/>
              </a:path>
              <a:path w="539114" h="247014">
                <a:moveTo>
                  <a:pt x="478536" y="76679"/>
                </a:moveTo>
                <a:lnTo>
                  <a:pt x="478536" y="46481"/>
                </a:lnTo>
                <a:lnTo>
                  <a:pt x="465474" y="52076"/>
                </a:lnTo>
                <a:lnTo>
                  <a:pt x="477012" y="78485"/>
                </a:lnTo>
                <a:lnTo>
                  <a:pt x="478536" y="76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9855">
              <a:lnSpc>
                <a:spcPts val="1425"/>
              </a:lnSpc>
            </a:pP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508" y="1008380"/>
            <a:ext cx="279082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>
                <a:solidFill>
                  <a:srgbClr val="006500"/>
                </a:solidFill>
              </a:rPr>
              <a:t>Conclusion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5301" y="1852675"/>
            <a:ext cx="8401685" cy="4815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805305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solidFill>
                  <a:srgbClr val="9A3365"/>
                </a:solidFill>
                <a:latin typeface="Arial"/>
                <a:cs typeface="Arial"/>
              </a:rPr>
              <a:t>You </a:t>
            </a:r>
            <a:r>
              <a:rPr dirty="0" sz="2800" spc="-5">
                <a:solidFill>
                  <a:srgbClr val="9A3365"/>
                </a:solidFill>
                <a:latin typeface="Arial"/>
                <a:cs typeface="Arial"/>
              </a:rPr>
              <a:t>will </a:t>
            </a:r>
            <a:r>
              <a:rPr dirty="0" sz="2800">
                <a:solidFill>
                  <a:srgbClr val="9A3365"/>
                </a:solidFill>
                <a:latin typeface="Arial"/>
                <a:cs typeface="Arial"/>
              </a:rPr>
              <a:t>hear </a:t>
            </a:r>
            <a:r>
              <a:rPr dirty="0" sz="2800" spc="-5">
                <a:solidFill>
                  <a:srgbClr val="9A3365"/>
                </a:solidFill>
                <a:latin typeface="Arial"/>
                <a:cs typeface="Arial"/>
              </a:rPr>
              <a:t>lots </a:t>
            </a:r>
            <a:r>
              <a:rPr dirty="0" sz="2800">
                <a:solidFill>
                  <a:srgbClr val="9A3365"/>
                </a:solidFill>
                <a:latin typeface="Arial"/>
                <a:cs typeface="Arial"/>
              </a:rPr>
              <a:t>of “Bayesian” this and  “conditional probability” that this</a:t>
            </a:r>
            <a:r>
              <a:rPr dirty="0" sz="2800" spc="-50">
                <a:solidFill>
                  <a:srgbClr val="9A3365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9A3365"/>
                </a:solidFill>
                <a:latin typeface="Arial"/>
                <a:cs typeface="Arial"/>
              </a:rPr>
              <a:t>week.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solidFill>
                  <a:srgbClr val="9A3365"/>
                </a:solidFill>
                <a:latin typeface="Arial"/>
                <a:cs typeface="Arial"/>
              </a:rPr>
              <a:t>It’s simple: don’t </a:t>
            </a:r>
            <a:r>
              <a:rPr dirty="0" sz="2800" spc="-5">
                <a:solidFill>
                  <a:srgbClr val="9A3365"/>
                </a:solidFill>
                <a:latin typeface="Arial"/>
                <a:cs typeface="Arial"/>
              </a:rPr>
              <a:t>let wooly </a:t>
            </a:r>
            <a:r>
              <a:rPr dirty="0" sz="2800">
                <a:solidFill>
                  <a:srgbClr val="9A3365"/>
                </a:solidFill>
                <a:latin typeface="Arial"/>
                <a:cs typeface="Arial"/>
              </a:rPr>
              <a:t>academic types trick you  </a:t>
            </a:r>
            <a:r>
              <a:rPr dirty="0" sz="2800" spc="-5">
                <a:solidFill>
                  <a:srgbClr val="9A3365"/>
                </a:solidFill>
                <a:latin typeface="Arial"/>
                <a:cs typeface="Arial"/>
              </a:rPr>
              <a:t>into </a:t>
            </a:r>
            <a:r>
              <a:rPr dirty="0" sz="2800">
                <a:solidFill>
                  <a:srgbClr val="9A3365"/>
                </a:solidFill>
                <a:latin typeface="Arial"/>
                <a:cs typeface="Arial"/>
              </a:rPr>
              <a:t>thinking </a:t>
            </a:r>
            <a:r>
              <a:rPr dirty="0" sz="2800" spc="-5">
                <a:solidFill>
                  <a:srgbClr val="9A3365"/>
                </a:solidFill>
                <a:latin typeface="Arial"/>
                <a:cs typeface="Arial"/>
              </a:rPr>
              <a:t>it is</a:t>
            </a:r>
            <a:r>
              <a:rPr dirty="0" sz="2800" spc="-15">
                <a:solidFill>
                  <a:srgbClr val="9A3365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9A3365"/>
                </a:solidFill>
                <a:latin typeface="Arial"/>
                <a:cs typeface="Arial"/>
              </a:rPr>
              <a:t>fancy.</a:t>
            </a:r>
            <a:endParaRPr sz="2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You </a:t>
            </a:r>
            <a:r>
              <a:rPr dirty="0" sz="2800">
                <a:latin typeface="Arial"/>
                <a:cs typeface="Arial"/>
              </a:rPr>
              <a:t>should know:</a:t>
            </a:r>
            <a:endParaRPr sz="2800">
              <a:latin typeface="Arial"/>
              <a:cs typeface="Arial"/>
            </a:endParaRPr>
          </a:p>
          <a:p>
            <a:pPr lvl="1" marL="755650" marR="1741805" indent="-285750">
              <a:lnSpc>
                <a:spcPct val="100000"/>
              </a:lnSpc>
              <a:spcBef>
                <a:spcPts val="575"/>
              </a:spcBef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What are: </a:t>
            </a:r>
            <a:r>
              <a:rPr dirty="0" sz="2400">
                <a:latin typeface="Arial"/>
                <a:cs typeface="Arial"/>
              </a:rPr>
              <a:t>Bayesian </a:t>
            </a:r>
            <a:r>
              <a:rPr dirty="0" sz="2400" spc="-5">
                <a:latin typeface="Arial"/>
                <a:cs typeface="Arial"/>
              </a:rPr>
              <a:t>Reasoning, Conditional  </a:t>
            </a:r>
            <a:r>
              <a:rPr dirty="0" sz="2400">
                <a:latin typeface="Arial"/>
                <a:cs typeface="Arial"/>
              </a:rPr>
              <a:t>Probabilities, Priors,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Posteriors.</a:t>
            </a:r>
            <a:endParaRPr sz="2400">
              <a:latin typeface="Arial"/>
              <a:cs typeface="Arial"/>
            </a:endParaRPr>
          </a:p>
          <a:p>
            <a:pPr lvl="1" marL="755650" marR="1754505" indent="-285750">
              <a:lnSpc>
                <a:spcPct val="100000"/>
              </a:lnSpc>
              <a:spcBef>
                <a:spcPts val="565"/>
              </a:spcBef>
              <a:buChar char="•"/>
              <a:tabLst>
                <a:tab pos="755015" algn="l"/>
                <a:tab pos="755650" algn="l"/>
              </a:tabLst>
            </a:pPr>
            <a:r>
              <a:rPr dirty="0" sz="2400">
                <a:latin typeface="Arial"/>
                <a:cs typeface="Arial"/>
              </a:rPr>
              <a:t>Appreciate how conditional probabilities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are  manipulated.</a:t>
            </a:r>
            <a:endParaRPr sz="2400">
              <a:latin typeface="Arial"/>
              <a:cs typeface="Arial"/>
            </a:endParaRPr>
          </a:p>
          <a:p>
            <a:pPr lvl="1" marL="755015" indent="-285750">
              <a:lnSpc>
                <a:spcPct val="100000"/>
              </a:lnSpc>
              <a:spcBef>
                <a:spcPts val="565"/>
              </a:spcBef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Why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Naïve Bayes Assumption is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Good.</a:t>
            </a:r>
            <a:endParaRPr sz="2400">
              <a:latin typeface="Arial"/>
              <a:cs typeface="Arial"/>
            </a:endParaRPr>
          </a:p>
          <a:p>
            <a:pPr lvl="1" marL="755015" indent="-285750">
              <a:lnSpc>
                <a:spcPct val="100000"/>
              </a:lnSpc>
              <a:spcBef>
                <a:spcPts val="570"/>
              </a:spcBef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Why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Naïve Bayes Assumption is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Evil.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7373" y="612902"/>
            <a:ext cx="265176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6500"/>
                </a:solidFill>
              </a:rPr>
              <a:t>Text</a:t>
            </a:r>
            <a:r>
              <a:rPr dirty="0" spc="-90">
                <a:solidFill>
                  <a:srgbClr val="006500"/>
                </a:solidFill>
              </a:rPr>
              <a:t> </a:t>
            </a:r>
            <a:r>
              <a:rPr dirty="0" spc="-5">
                <a:solidFill>
                  <a:srgbClr val="006500"/>
                </a:solidFill>
              </a:rPr>
              <a:t>mining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18919" y="1581404"/>
            <a:ext cx="7889875" cy="4537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2065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Motivation: an enormous (and growing!) supply  of rich</a:t>
            </a:r>
            <a:r>
              <a:rPr dirty="0" sz="2800" spc="-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Most of the available text data is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unstructured…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Some of it is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semi-structured:</a:t>
            </a:r>
            <a:endParaRPr sz="2800">
              <a:latin typeface="Arial"/>
              <a:cs typeface="Arial"/>
            </a:endParaRPr>
          </a:p>
          <a:p>
            <a:pPr lvl="1" marL="755650" marR="281940" indent="-285750">
              <a:lnSpc>
                <a:spcPct val="100000"/>
              </a:lnSpc>
              <a:spcBef>
                <a:spcPts val="575"/>
              </a:spcBef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Header entries </a:t>
            </a:r>
            <a:r>
              <a:rPr dirty="0" sz="2400">
                <a:latin typeface="Arial"/>
                <a:cs typeface="Arial"/>
              </a:rPr>
              <a:t>(title, </a:t>
            </a:r>
            <a:r>
              <a:rPr dirty="0" sz="2400" spc="-5">
                <a:latin typeface="Arial"/>
                <a:cs typeface="Arial"/>
              </a:rPr>
              <a:t>authors’ names, </a:t>
            </a:r>
            <a:r>
              <a:rPr dirty="0" sz="2400">
                <a:latin typeface="Arial"/>
                <a:cs typeface="Arial"/>
              </a:rPr>
              <a:t>section titles,  keyword </a:t>
            </a:r>
            <a:r>
              <a:rPr dirty="0" sz="2400" spc="-5">
                <a:latin typeface="Arial"/>
                <a:cs typeface="Arial"/>
              </a:rPr>
              <a:t>lists,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etc.)</a:t>
            </a:r>
            <a:endParaRPr sz="2400">
              <a:latin typeface="Arial"/>
              <a:cs typeface="Arial"/>
            </a:endParaRPr>
          </a:p>
          <a:p>
            <a:pPr lvl="1" marL="755650" marR="80010" indent="-285750">
              <a:lnSpc>
                <a:spcPct val="100000"/>
              </a:lnSpc>
              <a:spcBef>
                <a:spcPts val="565"/>
              </a:spcBef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Running </a:t>
            </a:r>
            <a:r>
              <a:rPr dirty="0" sz="2400">
                <a:latin typeface="Arial"/>
                <a:cs typeface="Arial"/>
              </a:rPr>
              <a:t>text </a:t>
            </a:r>
            <a:r>
              <a:rPr dirty="0" sz="2400" spc="-5">
                <a:latin typeface="Arial"/>
                <a:cs typeface="Arial"/>
              </a:rPr>
              <a:t>bodies </a:t>
            </a:r>
            <a:r>
              <a:rPr dirty="0" sz="2400">
                <a:latin typeface="Arial"/>
                <a:cs typeface="Arial"/>
              </a:rPr>
              <a:t>(main </a:t>
            </a:r>
            <a:r>
              <a:rPr dirty="0" sz="2400" spc="-5">
                <a:latin typeface="Arial"/>
                <a:cs typeface="Arial"/>
              </a:rPr>
              <a:t>body, abstract, </a:t>
            </a:r>
            <a:r>
              <a:rPr dirty="0" sz="2400">
                <a:latin typeface="Arial"/>
                <a:cs typeface="Arial"/>
              </a:rPr>
              <a:t>summary,  </a:t>
            </a:r>
            <a:r>
              <a:rPr dirty="0" sz="2400" spc="-5">
                <a:latin typeface="Arial"/>
                <a:cs typeface="Arial"/>
              </a:rPr>
              <a:t>etc.)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6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Natural Language Processing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(NLP)</a:t>
            </a:r>
            <a:endParaRPr sz="2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Text </a:t>
            </a:r>
            <a:r>
              <a:rPr dirty="0" sz="2800">
                <a:latin typeface="Arial"/>
                <a:cs typeface="Arial"/>
              </a:rPr>
              <a:t>Information</a:t>
            </a:r>
            <a:r>
              <a:rPr dirty="0" sz="2800" spc="-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Retrieval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551" y="689102"/>
            <a:ext cx="361251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2365" algn="l"/>
              </a:tabLst>
            </a:pPr>
            <a:r>
              <a:rPr dirty="0">
                <a:solidFill>
                  <a:srgbClr val="006500"/>
                </a:solidFill>
              </a:rPr>
              <a:t>Text	</a:t>
            </a:r>
            <a:r>
              <a:rPr dirty="0" spc="-5">
                <a:solidFill>
                  <a:srgbClr val="006500"/>
                </a:solidFill>
              </a:rPr>
              <a:t>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1375827"/>
            <a:ext cx="8155305" cy="5068570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75"/>
              </a:spcBef>
              <a:buClr>
                <a:srgbClr val="000000"/>
              </a:buClr>
              <a:buChar char="•"/>
              <a:tabLst>
                <a:tab pos="354965" algn="l"/>
                <a:tab pos="356235" algn="l"/>
              </a:tabLst>
            </a:pPr>
            <a:r>
              <a:rPr dirty="0" sz="3200" spc="-10">
                <a:solidFill>
                  <a:srgbClr val="FF0000"/>
                </a:solidFill>
                <a:latin typeface="Arial"/>
                <a:cs typeface="Arial"/>
              </a:rPr>
              <a:t>Natural Language</a:t>
            </a:r>
            <a:r>
              <a:rPr dirty="0" sz="32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0000"/>
                </a:solidFill>
                <a:latin typeface="Arial"/>
                <a:cs typeface="Arial"/>
              </a:rPr>
              <a:t>Processing:</a:t>
            </a:r>
            <a:endParaRPr sz="3200">
              <a:latin typeface="Arial"/>
              <a:cs typeface="Arial"/>
            </a:endParaRPr>
          </a:p>
          <a:p>
            <a:pPr lvl="1" marL="755650" marR="445770" indent="-285750">
              <a:lnSpc>
                <a:spcPct val="100000"/>
              </a:lnSpc>
              <a:spcBef>
                <a:spcPts val="585"/>
              </a:spcBef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Automated understanding of </a:t>
            </a:r>
            <a:r>
              <a:rPr dirty="0" sz="2400">
                <a:latin typeface="Arial"/>
                <a:cs typeface="Arial"/>
              </a:rPr>
              <a:t>text </a:t>
            </a:r>
            <a:r>
              <a:rPr dirty="0" sz="2400" spc="-5">
                <a:latin typeface="Arial"/>
                <a:cs typeface="Arial"/>
              </a:rPr>
              <a:t>is </a:t>
            </a:r>
            <a:r>
              <a:rPr dirty="0" sz="2400">
                <a:latin typeface="Arial"/>
                <a:cs typeface="Arial"/>
              </a:rPr>
              <a:t>a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very very very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challenging</a:t>
            </a:r>
            <a:r>
              <a:rPr dirty="0" sz="2400">
                <a:latin typeface="Arial"/>
                <a:cs typeface="Arial"/>
              </a:rPr>
              <a:t> Artificial Intelligence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lvl="1" marL="755650" marR="5080" indent="-285750">
              <a:lnSpc>
                <a:spcPct val="100000"/>
              </a:lnSpc>
              <a:spcBef>
                <a:spcPts val="565"/>
              </a:spcBef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Aims on extracting </a:t>
            </a:r>
            <a:r>
              <a:rPr dirty="0" sz="2400" spc="-5" i="1">
                <a:latin typeface="Arial"/>
                <a:cs typeface="Arial"/>
              </a:rPr>
              <a:t>semantic </a:t>
            </a:r>
            <a:r>
              <a:rPr dirty="0" sz="2400" i="1">
                <a:latin typeface="Arial"/>
                <a:cs typeface="Arial"/>
              </a:rPr>
              <a:t>contents </a:t>
            </a:r>
            <a:r>
              <a:rPr dirty="0" sz="2400" spc="-5">
                <a:latin typeface="Arial"/>
                <a:cs typeface="Arial"/>
              </a:rPr>
              <a:t>of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processed  </a:t>
            </a:r>
            <a:r>
              <a:rPr dirty="0" sz="2400">
                <a:latin typeface="Arial"/>
                <a:cs typeface="Arial"/>
              </a:rPr>
              <a:t>documents</a:t>
            </a:r>
            <a:endParaRPr sz="2400">
              <a:latin typeface="Arial"/>
              <a:cs typeface="Arial"/>
            </a:endParaRPr>
          </a:p>
          <a:p>
            <a:pPr lvl="1" marL="755650" marR="124460" indent="-285750">
              <a:lnSpc>
                <a:spcPct val="100000"/>
              </a:lnSpc>
              <a:spcBef>
                <a:spcPts val="570"/>
              </a:spcBef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Involves extensive </a:t>
            </a:r>
            <a:r>
              <a:rPr dirty="0" sz="2400">
                <a:latin typeface="Arial"/>
                <a:cs typeface="Arial"/>
              </a:rPr>
              <a:t>research </a:t>
            </a:r>
            <a:r>
              <a:rPr dirty="0" sz="2400" spc="-5">
                <a:latin typeface="Arial"/>
                <a:cs typeface="Arial"/>
              </a:rPr>
              <a:t>into </a:t>
            </a:r>
            <a:r>
              <a:rPr dirty="0" sz="2400">
                <a:latin typeface="Arial"/>
                <a:cs typeface="Arial"/>
              </a:rPr>
              <a:t>semantics, </a:t>
            </a:r>
            <a:r>
              <a:rPr dirty="0" sz="2400" spc="-5">
                <a:latin typeface="Arial"/>
                <a:cs typeface="Arial"/>
              </a:rPr>
              <a:t>grammar,  </a:t>
            </a:r>
            <a:r>
              <a:rPr dirty="0" sz="2400">
                <a:latin typeface="Arial"/>
                <a:cs typeface="Arial"/>
              </a:rPr>
              <a:t>automated reasoning,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lvl="1" marL="755015" indent="-285750">
              <a:lnSpc>
                <a:spcPct val="100000"/>
              </a:lnSpc>
              <a:spcBef>
                <a:spcPts val="560"/>
              </a:spcBef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Several </a:t>
            </a:r>
            <a:r>
              <a:rPr dirty="0" sz="2400">
                <a:latin typeface="Arial"/>
                <a:cs typeface="Arial"/>
              </a:rPr>
              <a:t>factors making </a:t>
            </a:r>
            <a:r>
              <a:rPr dirty="0" sz="2400" spc="-5">
                <a:latin typeface="Arial"/>
                <a:cs typeface="Arial"/>
              </a:rPr>
              <a:t>it </a:t>
            </a:r>
            <a:r>
              <a:rPr dirty="0" sz="2400">
                <a:latin typeface="Arial"/>
                <a:cs typeface="Arial"/>
              </a:rPr>
              <a:t>tough for a computer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include:</a:t>
            </a:r>
            <a:endParaRPr sz="2400">
              <a:latin typeface="Arial"/>
              <a:cs typeface="Arial"/>
            </a:endParaRPr>
          </a:p>
          <a:p>
            <a:pPr lvl="2" marL="1155700" marR="247015" indent="-228600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1155700" algn="l"/>
              </a:tabLst>
            </a:pPr>
            <a:r>
              <a:rPr dirty="0" u="heavy" sz="2400" spc="-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Polysemy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(the same </a:t>
            </a:r>
            <a:r>
              <a:rPr dirty="0" sz="2400" spc="-5">
                <a:latin typeface="Arial"/>
                <a:cs typeface="Arial"/>
              </a:rPr>
              <a:t>word </a:t>
            </a:r>
            <a:r>
              <a:rPr dirty="0" sz="2400">
                <a:latin typeface="Arial"/>
                <a:cs typeface="Arial"/>
              </a:rPr>
              <a:t>having several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different  meanings)</a:t>
            </a:r>
            <a:endParaRPr sz="2400">
              <a:latin typeface="Arial"/>
              <a:cs typeface="Arial"/>
            </a:endParaRPr>
          </a:p>
          <a:p>
            <a:pPr lvl="2" marL="1155700" marR="351790" indent="-228600">
              <a:lnSpc>
                <a:spcPct val="100000"/>
              </a:lnSpc>
              <a:spcBef>
                <a:spcPts val="565"/>
              </a:spcBef>
              <a:buFont typeface="Arial"/>
              <a:buChar char="•"/>
              <a:tabLst>
                <a:tab pos="1155700" algn="l"/>
              </a:tabLst>
            </a:pPr>
            <a:r>
              <a:rPr dirty="0" u="heavy" sz="24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Synonymy</a:t>
            </a:r>
            <a:r>
              <a:rPr dirty="0" sz="2400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(several </a:t>
            </a:r>
            <a:r>
              <a:rPr dirty="0" sz="2400" spc="-5">
                <a:latin typeface="Arial"/>
                <a:cs typeface="Arial"/>
              </a:rPr>
              <a:t>different ways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describe </a:t>
            </a:r>
            <a:r>
              <a:rPr dirty="0" sz="2400">
                <a:latin typeface="Arial"/>
                <a:cs typeface="Arial"/>
              </a:rPr>
              <a:t>the  same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thing)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551" y="689102"/>
            <a:ext cx="361251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2365" algn="l"/>
              </a:tabLst>
            </a:pPr>
            <a:r>
              <a:rPr dirty="0">
                <a:solidFill>
                  <a:srgbClr val="006500"/>
                </a:solidFill>
              </a:rPr>
              <a:t>Text	</a:t>
            </a:r>
            <a:r>
              <a:rPr dirty="0" spc="-5">
                <a:solidFill>
                  <a:srgbClr val="006500"/>
                </a:solidFill>
              </a:rPr>
              <a:t>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1391199"/>
            <a:ext cx="8308975" cy="506603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Text Information</a:t>
            </a:r>
            <a:r>
              <a:rPr dirty="0" sz="2800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Retrieval:</a:t>
            </a:r>
            <a:endParaRPr sz="2800">
              <a:latin typeface="Arial"/>
              <a:cs typeface="Arial"/>
            </a:endParaRPr>
          </a:p>
          <a:p>
            <a:pPr lvl="1" marL="755650" marR="5080" indent="-285750">
              <a:lnSpc>
                <a:spcPct val="100000"/>
              </a:lnSpc>
              <a:spcBef>
                <a:spcPts val="575"/>
              </a:spcBef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Search </a:t>
            </a:r>
            <a:r>
              <a:rPr dirty="0" sz="2400">
                <a:latin typeface="Arial"/>
                <a:cs typeface="Arial"/>
              </a:rPr>
              <a:t>through collections </a:t>
            </a:r>
            <a:r>
              <a:rPr dirty="0" sz="2400" spc="-5">
                <a:latin typeface="Arial"/>
                <a:cs typeface="Arial"/>
              </a:rPr>
              <a:t>of documents in order </a:t>
            </a:r>
            <a:r>
              <a:rPr dirty="0" sz="2400">
                <a:latin typeface="Arial"/>
                <a:cs typeface="Arial"/>
              </a:rPr>
              <a:t>to find  objects:</a:t>
            </a:r>
            <a:endParaRPr sz="2400">
              <a:latin typeface="Arial"/>
              <a:cs typeface="Arial"/>
            </a:endParaRPr>
          </a:p>
          <a:p>
            <a:pPr lvl="2" marL="1155065" indent="-228600">
              <a:lnSpc>
                <a:spcPct val="100000"/>
              </a:lnSpc>
              <a:spcBef>
                <a:spcPts val="565"/>
              </a:spcBef>
              <a:buChar char="•"/>
              <a:tabLst>
                <a:tab pos="1155700" algn="l"/>
              </a:tabLst>
            </a:pPr>
            <a:r>
              <a:rPr dirty="0" sz="2400" spc="-5">
                <a:latin typeface="Arial"/>
                <a:cs typeface="Arial"/>
              </a:rPr>
              <a:t>relevant </a:t>
            </a:r>
            <a:r>
              <a:rPr dirty="0" sz="2400">
                <a:latin typeface="Arial"/>
                <a:cs typeface="Arial"/>
              </a:rPr>
              <a:t>to a specific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query</a:t>
            </a:r>
            <a:endParaRPr sz="2400">
              <a:latin typeface="Arial"/>
              <a:cs typeface="Arial"/>
            </a:endParaRPr>
          </a:p>
          <a:p>
            <a:pPr lvl="2" marL="1155065" indent="-228600">
              <a:lnSpc>
                <a:spcPct val="100000"/>
              </a:lnSpc>
              <a:spcBef>
                <a:spcPts val="570"/>
              </a:spcBef>
              <a:buChar char="•"/>
              <a:tabLst>
                <a:tab pos="1155700" algn="l"/>
              </a:tabLst>
            </a:pPr>
            <a:r>
              <a:rPr dirty="0" sz="2400" spc="-5">
                <a:latin typeface="Arial"/>
                <a:cs typeface="Arial"/>
              </a:rPr>
              <a:t>similar </a:t>
            </a:r>
            <a:r>
              <a:rPr dirty="0" sz="2400">
                <a:latin typeface="Arial"/>
                <a:cs typeface="Arial"/>
              </a:rPr>
              <a:t>to a specific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document</a:t>
            </a:r>
            <a:endParaRPr sz="2400">
              <a:latin typeface="Arial"/>
              <a:cs typeface="Arial"/>
            </a:endParaRPr>
          </a:p>
          <a:p>
            <a:pPr lvl="1" marL="755650" marR="1431290" indent="-285750">
              <a:lnSpc>
                <a:spcPct val="100000"/>
              </a:lnSpc>
              <a:spcBef>
                <a:spcPts val="570"/>
              </a:spcBef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For practical </a:t>
            </a:r>
            <a:r>
              <a:rPr dirty="0" sz="2400">
                <a:latin typeface="Arial"/>
                <a:cs typeface="Arial"/>
              </a:rPr>
              <a:t>reasons, the text </a:t>
            </a:r>
            <a:r>
              <a:rPr dirty="0" sz="2400" spc="-5">
                <a:latin typeface="Arial"/>
                <a:cs typeface="Arial"/>
              </a:rPr>
              <a:t>documents are  </a:t>
            </a:r>
            <a:r>
              <a:rPr dirty="0" sz="2400">
                <a:latin typeface="Arial"/>
                <a:cs typeface="Arial"/>
              </a:rPr>
              <a:t>parameterized</a:t>
            </a:r>
            <a:endParaRPr sz="2400">
              <a:latin typeface="Arial"/>
              <a:cs typeface="Arial"/>
            </a:endParaRPr>
          </a:p>
          <a:p>
            <a:pPr lvl="1" marL="755015" indent="-285750">
              <a:lnSpc>
                <a:spcPct val="100000"/>
              </a:lnSpc>
              <a:spcBef>
                <a:spcPts val="560"/>
              </a:spcBef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Terminology:</a:t>
            </a:r>
            <a:endParaRPr sz="2400">
              <a:latin typeface="Arial"/>
              <a:cs typeface="Arial"/>
            </a:endParaRPr>
          </a:p>
          <a:p>
            <a:pPr lvl="2" marL="1155700" marR="177165" indent="-228600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1155700" algn="l"/>
              </a:tabLst>
            </a:pPr>
            <a:r>
              <a:rPr dirty="0" u="heavy" sz="2400" spc="-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Documents</a:t>
            </a:r>
            <a:r>
              <a:rPr dirty="0" sz="2400" spc="-5" i="1">
                <a:latin typeface="Arial"/>
                <a:cs typeface="Arial"/>
              </a:rPr>
              <a:t> (text data units: books, articles,  </a:t>
            </a:r>
            <a:r>
              <a:rPr dirty="0" sz="2400" spc="-5" i="1">
                <a:latin typeface="Arial"/>
                <a:cs typeface="Arial"/>
              </a:rPr>
              <a:t>paragraphs, other chunks such as email</a:t>
            </a:r>
            <a:r>
              <a:rPr dirty="0" sz="2400" spc="8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messages,</a:t>
            </a:r>
            <a:endParaRPr sz="2400">
              <a:latin typeface="Arial"/>
              <a:cs typeface="Arial"/>
            </a:endParaRPr>
          </a:p>
          <a:p>
            <a:pPr marL="1155700">
              <a:lnSpc>
                <a:spcPts val="2875"/>
              </a:lnSpc>
            </a:pPr>
            <a:r>
              <a:rPr dirty="0" sz="2400" spc="-5" i="1">
                <a:latin typeface="Arial"/>
                <a:cs typeface="Arial"/>
              </a:rPr>
              <a:t>...)</a:t>
            </a:r>
            <a:endParaRPr sz="24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1155700" algn="l"/>
              </a:tabLst>
            </a:pPr>
            <a:r>
              <a:rPr dirty="0" u="heavy" sz="2400" spc="-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Terms</a:t>
            </a:r>
            <a:r>
              <a:rPr dirty="0" sz="2400" spc="-5" i="1">
                <a:latin typeface="Arial"/>
                <a:cs typeface="Arial"/>
              </a:rPr>
              <a:t> (specific words, word pairs,</a:t>
            </a:r>
            <a:r>
              <a:rPr dirty="0" sz="2400" spc="30" i="1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phrases)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0983" y="612902"/>
            <a:ext cx="584581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6500"/>
                </a:solidFill>
              </a:rPr>
              <a:t>Text Information</a:t>
            </a:r>
            <a:r>
              <a:rPr dirty="0" spc="-75">
                <a:solidFill>
                  <a:srgbClr val="006500"/>
                </a:solidFill>
              </a:rPr>
              <a:t> </a:t>
            </a:r>
            <a:r>
              <a:rPr dirty="0" spc="-5">
                <a:solidFill>
                  <a:srgbClr val="006500"/>
                </a:solidFill>
              </a:rPr>
              <a:t>Retrieval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7302" y="1480057"/>
            <a:ext cx="7561580" cy="136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Typically, the text databases are </a:t>
            </a:r>
            <a:r>
              <a:rPr dirty="0" sz="2000" spc="-10">
                <a:latin typeface="Arial"/>
                <a:cs typeface="Arial"/>
              </a:rPr>
              <a:t>parametrized </a:t>
            </a:r>
            <a:r>
              <a:rPr dirty="0" sz="2000" spc="-5">
                <a:latin typeface="Arial"/>
                <a:cs typeface="Arial"/>
              </a:rPr>
              <a:t>with a </a:t>
            </a:r>
            <a:r>
              <a:rPr dirty="0" u="heavy" sz="2000" spc="-1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document- </a:t>
            </a:r>
            <a:r>
              <a:rPr dirty="0" u="heavy" sz="2000" spc="-1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spc="-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term</a:t>
            </a:r>
            <a:r>
              <a:rPr dirty="0" u="heavy" sz="2000" spc="-2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spc="-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matrix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4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Each row of the </a:t>
            </a:r>
            <a:r>
              <a:rPr dirty="0" sz="2000" spc="-10">
                <a:latin typeface="Arial"/>
                <a:cs typeface="Arial"/>
              </a:rPr>
              <a:t>matrix </a:t>
            </a:r>
            <a:r>
              <a:rPr dirty="0" sz="2000" spc="-5">
                <a:latin typeface="Arial"/>
                <a:cs typeface="Arial"/>
              </a:rPr>
              <a:t>corresponds to one of the </a:t>
            </a:r>
            <a:r>
              <a:rPr dirty="0" sz="2000" spc="-10">
                <a:latin typeface="Arial"/>
                <a:cs typeface="Arial"/>
              </a:rPr>
              <a:t>documents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4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Each </a:t>
            </a:r>
            <a:r>
              <a:rPr dirty="0" sz="2000" spc="-10">
                <a:latin typeface="Arial"/>
                <a:cs typeface="Arial"/>
              </a:rPr>
              <a:t>column corresponds </a:t>
            </a:r>
            <a:r>
              <a:rPr dirty="0" sz="2000" spc="-5">
                <a:latin typeface="Arial"/>
                <a:cs typeface="Arial"/>
              </a:rPr>
              <a:t>to a </a:t>
            </a:r>
            <a:r>
              <a:rPr dirty="0" sz="2000" spc="-10">
                <a:latin typeface="Arial"/>
                <a:cs typeface="Arial"/>
              </a:rPr>
              <a:t>different</a:t>
            </a:r>
            <a:r>
              <a:rPr dirty="0" sz="2000" spc="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term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301" y="4166885"/>
            <a:ext cx="3402965" cy="2230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Shortness of</a:t>
            </a:r>
            <a:r>
              <a:rPr dirty="0" sz="1800" spc="-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breath</a:t>
            </a:r>
            <a:endParaRPr sz="1800">
              <a:latin typeface="Arial"/>
              <a:cs typeface="Arial"/>
            </a:endParaRPr>
          </a:p>
          <a:p>
            <a:pPr marL="12700" marR="1502410">
              <a:lnSpc>
                <a:spcPct val="175800"/>
              </a:lnSpc>
              <a:spcBef>
                <a:spcPts val="5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Difficulty</a:t>
            </a:r>
            <a:r>
              <a:rPr dirty="0" sz="1800" spc="-8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breathing  Rash on</a:t>
            </a:r>
            <a:r>
              <a:rPr dirty="0" sz="18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neck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3800"/>
              </a:lnSpc>
              <a:spcBef>
                <a:spcPts val="40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Sore neck and difficulty breathing  Just plain</a:t>
            </a:r>
            <a:r>
              <a:rPr dirty="0" sz="1800" spc="-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ugly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0983" y="612902"/>
            <a:ext cx="584581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6500"/>
                </a:solidFill>
              </a:rPr>
              <a:t>Text Information</a:t>
            </a:r>
            <a:r>
              <a:rPr dirty="0" spc="-75">
                <a:solidFill>
                  <a:srgbClr val="006500"/>
                </a:solidFill>
              </a:rPr>
              <a:t> </a:t>
            </a:r>
            <a:r>
              <a:rPr dirty="0" spc="-5">
                <a:solidFill>
                  <a:srgbClr val="006500"/>
                </a:solidFill>
              </a:rPr>
              <a:t>Retrieval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7302" y="1480057"/>
            <a:ext cx="7561580" cy="136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Typically, the text databases are </a:t>
            </a:r>
            <a:r>
              <a:rPr dirty="0" sz="2000" spc="-10">
                <a:latin typeface="Arial"/>
                <a:cs typeface="Arial"/>
              </a:rPr>
              <a:t>parametrized </a:t>
            </a:r>
            <a:r>
              <a:rPr dirty="0" sz="2000" spc="-5">
                <a:latin typeface="Arial"/>
                <a:cs typeface="Arial"/>
              </a:rPr>
              <a:t>with a </a:t>
            </a:r>
            <a:r>
              <a:rPr dirty="0" u="heavy" sz="2000" spc="-1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document- </a:t>
            </a:r>
            <a:r>
              <a:rPr dirty="0" u="heavy" sz="2000" spc="-1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spc="-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term</a:t>
            </a:r>
            <a:r>
              <a:rPr dirty="0" u="heavy" sz="2000" spc="-2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spc="-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matrix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4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Each row of the </a:t>
            </a:r>
            <a:r>
              <a:rPr dirty="0" sz="2000" spc="-10">
                <a:latin typeface="Arial"/>
                <a:cs typeface="Arial"/>
              </a:rPr>
              <a:t>matrix </a:t>
            </a:r>
            <a:r>
              <a:rPr dirty="0" sz="2000" spc="-5">
                <a:latin typeface="Arial"/>
                <a:cs typeface="Arial"/>
              </a:rPr>
              <a:t>corresponds to one of the </a:t>
            </a:r>
            <a:r>
              <a:rPr dirty="0" sz="2000" spc="-10">
                <a:latin typeface="Arial"/>
                <a:cs typeface="Arial"/>
              </a:rPr>
              <a:t>documents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4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Each </a:t>
            </a:r>
            <a:r>
              <a:rPr dirty="0" sz="2000" spc="-10">
                <a:latin typeface="Arial"/>
                <a:cs typeface="Arial"/>
              </a:rPr>
              <a:t>column corresponds </a:t>
            </a:r>
            <a:r>
              <a:rPr dirty="0" sz="2000" spc="-5">
                <a:latin typeface="Arial"/>
                <a:cs typeface="Arial"/>
              </a:rPr>
              <a:t>to a </a:t>
            </a:r>
            <a:r>
              <a:rPr dirty="0" sz="2000" spc="-10">
                <a:latin typeface="Arial"/>
                <a:cs typeface="Arial"/>
              </a:rPr>
              <a:t>different</a:t>
            </a:r>
            <a:r>
              <a:rPr dirty="0" sz="2000" spc="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term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70450" y="3651250"/>
          <a:ext cx="4514850" cy="2908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762000"/>
                <a:gridCol w="3810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823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breath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difficulty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958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just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neck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plain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rash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short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sore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ugly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48310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48234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901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4823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48310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48234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65301" y="4166870"/>
            <a:ext cx="3402965" cy="2230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Shortness of</a:t>
            </a:r>
            <a:r>
              <a:rPr dirty="0" sz="1800" spc="-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breath</a:t>
            </a:r>
            <a:endParaRPr sz="1800">
              <a:latin typeface="Arial"/>
              <a:cs typeface="Arial"/>
            </a:endParaRPr>
          </a:p>
          <a:p>
            <a:pPr marL="12700" marR="1502410">
              <a:lnSpc>
                <a:spcPct val="175800"/>
              </a:lnSpc>
              <a:spcBef>
                <a:spcPts val="5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Difficulty</a:t>
            </a:r>
            <a:r>
              <a:rPr dirty="0" sz="1800" spc="-8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breathing  Rash on</a:t>
            </a:r>
            <a:r>
              <a:rPr dirty="0" sz="18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neck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3800"/>
              </a:lnSpc>
              <a:spcBef>
                <a:spcPts val="40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Sore neck and difficulty breathing  Just plain</a:t>
            </a:r>
            <a:r>
              <a:rPr dirty="0" sz="1800" spc="-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ugly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2722" y="458977"/>
            <a:ext cx="394081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>
                <a:solidFill>
                  <a:srgbClr val="006500"/>
                </a:solidFill>
              </a:rPr>
              <a:t>Parametrization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41502" y="1089792"/>
            <a:ext cx="7943850" cy="583057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1164590">
              <a:lnSpc>
                <a:spcPct val="100000"/>
              </a:lnSpc>
              <a:spcBef>
                <a:spcPts val="430"/>
              </a:spcBef>
            </a:pPr>
            <a:r>
              <a:rPr dirty="0" sz="3600">
                <a:solidFill>
                  <a:srgbClr val="006500"/>
                </a:solidFill>
                <a:latin typeface="Arial"/>
                <a:cs typeface="Arial"/>
              </a:rPr>
              <a:t>for Text Information</a:t>
            </a:r>
            <a:r>
              <a:rPr dirty="0" sz="3600" spc="-45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3600" spc="-5">
                <a:solidFill>
                  <a:srgbClr val="006500"/>
                </a:solidFill>
                <a:latin typeface="Arial"/>
                <a:cs typeface="Arial"/>
              </a:rPr>
              <a:t>Retrieval</a:t>
            </a:r>
            <a:endParaRPr sz="36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2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Depending on the </a:t>
            </a:r>
            <a:r>
              <a:rPr dirty="0" sz="3200" spc="-10">
                <a:latin typeface="Arial"/>
                <a:cs typeface="Arial"/>
              </a:rPr>
              <a:t>particular method of  parametrization </a:t>
            </a:r>
            <a:r>
              <a:rPr dirty="0" sz="3200" spc="-5">
                <a:latin typeface="Arial"/>
                <a:cs typeface="Arial"/>
              </a:rPr>
              <a:t>the </a:t>
            </a:r>
            <a:r>
              <a:rPr dirty="0" sz="3200" spc="-10">
                <a:latin typeface="Arial"/>
                <a:cs typeface="Arial"/>
              </a:rPr>
              <a:t>matrix entries </a:t>
            </a:r>
            <a:r>
              <a:rPr dirty="0" sz="3200" spc="-5">
                <a:latin typeface="Arial"/>
                <a:cs typeface="Arial"/>
              </a:rPr>
              <a:t>may</a:t>
            </a:r>
            <a:r>
              <a:rPr dirty="0" sz="3200" spc="5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be:</a:t>
            </a:r>
            <a:endParaRPr sz="3200">
              <a:latin typeface="Arial"/>
              <a:cs typeface="Arial"/>
            </a:endParaRPr>
          </a:p>
          <a:p>
            <a:pPr lvl="1" marL="755015" indent="-286385">
              <a:lnSpc>
                <a:spcPct val="100000"/>
              </a:lnSpc>
              <a:spcBef>
                <a:spcPts val="1520"/>
              </a:spcBef>
              <a:buChar char="•"/>
              <a:tabLst>
                <a:tab pos="755650" algn="l"/>
              </a:tabLst>
            </a:pPr>
            <a:r>
              <a:rPr dirty="0" sz="3200" spc="-10">
                <a:latin typeface="Arial"/>
                <a:cs typeface="Arial"/>
              </a:rPr>
              <a:t>binary</a:t>
            </a:r>
            <a:endParaRPr sz="3200">
              <a:latin typeface="Arial"/>
              <a:cs typeface="Arial"/>
            </a:endParaRPr>
          </a:p>
          <a:p>
            <a:pPr marL="755015" marR="648335">
              <a:lnSpc>
                <a:spcPct val="100000"/>
              </a:lnSpc>
              <a:spcBef>
                <a:spcPts val="685"/>
              </a:spcBef>
            </a:pPr>
            <a:r>
              <a:rPr dirty="0" sz="2800">
                <a:latin typeface="Arial"/>
                <a:cs typeface="Arial"/>
              </a:rPr>
              <a:t>(telling whether a term </a:t>
            </a:r>
            <a:r>
              <a:rPr dirty="0" sz="2800" spc="-5" i="1">
                <a:latin typeface="Arial"/>
                <a:cs typeface="Arial"/>
              </a:rPr>
              <a:t>Tj </a:t>
            </a:r>
            <a:r>
              <a:rPr dirty="0" sz="2800" spc="-5">
                <a:latin typeface="Arial"/>
                <a:cs typeface="Arial"/>
              </a:rPr>
              <a:t>is present in </a:t>
            </a:r>
            <a:r>
              <a:rPr dirty="0" sz="2800">
                <a:latin typeface="Arial"/>
                <a:cs typeface="Arial"/>
              </a:rPr>
              <a:t>the  document </a:t>
            </a:r>
            <a:r>
              <a:rPr dirty="0" sz="2800" spc="-5" i="1">
                <a:latin typeface="Arial"/>
                <a:cs typeface="Arial"/>
              </a:rPr>
              <a:t>Di </a:t>
            </a:r>
            <a:r>
              <a:rPr dirty="0" sz="2800">
                <a:latin typeface="Arial"/>
                <a:cs typeface="Arial"/>
              </a:rPr>
              <a:t>or</a:t>
            </a:r>
            <a:r>
              <a:rPr dirty="0" sz="2800" spc="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not)</a:t>
            </a:r>
            <a:endParaRPr sz="2800">
              <a:latin typeface="Arial"/>
              <a:cs typeface="Arial"/>
            </a:endParaRPr>
          </a:p>
          <a:p>
            <a:pPr lvl="1" marL="755015" indent="-285750">
              <a:lnSpc>
                <a:spcPct val="100000"/>
              </a:lnSpc>
              <a:spcBef>
                <a:spcPts val="2105"/>
              </a:spcBef>
              <a:buChar char="•"/>
              <a:tabLst>
                <a:tab pos="755650" algn="l"/>
              </a:tabLst>
            </a:pPr>
            <a:r>
              <a:rPr dirty="0" sz="3200" spc="-5">
                <a:latin typeface="Arial"/>
                <a:cs typeface="Arial"/>
              </a:rPr>
              <a:t>counts</a:t>
            </a:r>
            <a:r>
              <a:rPr dirty="0" sz="3200" spc="-1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(frequencies)</a:t>
            </a:r>
            <a:endParaRPr sz="3200">
              <a:latin typeface="Arial"/>
              <a:cs typeface="Arial"/>
            </a:endParaRPr>
          </a:p>
          <a:p>
            <a:pPr marL="755650">
              <a:lnSpc>
                <a:spcPct val="100000"/>
              </a:lnSpc>
              <a:spcBef>
                <a:spcPts val="685"/>
              </a:spcBef>
            </a:pPr>
            <a:r>
              <a:rPr dirty="0" sz="2800">
                <a:latin typeface="Arial"/>
                <a:cs typeface="Arial"/>
              </a:rPr>
              <a:t>(total number of repetitions of a term </a:t>
            </a:r>
            <a:r>
              <a:rPr dirty="0" sz="2800" spc="-5" i="1">
                <a:latin typeface="Arial"/>
                <a:cs typeface="Arial"/>
              </a:rPr>
              <a:t>Tj </a:t>
            </a:r>
            <a:r>
              <a:rPr dirty="0" sz="2800">
                <a:latin typeface="Arial"/>
                <a:cs typeface="Arial"/>
              </a:rPr>
              <a:t>in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 spc="-5" i="1">
                <a:latin typeface="Arial"/>
                <a:cs typeface="Arial"/>
              </a:rPr>
              <a:t>Di</a:t>
            </a:r>
            <a:r>
              <a:rPr dirty="0" sz="2800" spc="-5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lvl="1" marL="755015" indent="-285750">
              <a:lnSpc>
                <a:spcPct val="100000"/>
              </a:lnSpc>
              <a:spcBef>
                <a:spcPts val="2440"/>
              </a:spcBef>
              <a:buChar char="•"/>
              <a:tabLst>
                <a:tab pos="755650" algn="l"/>
              </a:tabLst>
            </a:pPr>
            <a:r>
              <a:rPr dirty="0" sz="3200" spc="-5">
                <a:latin typeface="Arial"/>
                <a:cs typeface="Arial"/>
              </a:rPr>
              <a:t>weighted</a:t>
            </a:r>
            <a:r>
              <a:rPr dirty="0" sz="3200" spc="-10">
                <a:latin typeface="Arial"/>
                <a:cs typeface="Arial"/>
              </a:rPr>
              <a:t> frequencies</a:t>
            </a:r>
            <a:endParaRPr sz="3200">
              <a:latin typeface="Arial"/>
              <a:cs typeface="Arial"/>
            </a:endParaRPr>
          </a:p>
          <a:p>
            <a:pPr marL="755650">
              <a:lnSpc>
                <a:spcPct val="100000"/>
              </a:lnSpc>
              <a:spcBef>
                <a:spcPts val="690"/>
              </a:spcBef>
            </a:pPr>
            <a:r>
              <a:rPr dirty="0" sz="2800">
                <a:latin typeface="Arial"/>
                <a:cs typeface="Arial"/>
              </a:rPr>
              <a:t>(see the slide following the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next)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1686" y="689102"/>
            <a:ext cx="6801484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6500"/>
                </a:solidFill>
              </a:rPr>
              <a:t>Typical </a:t>
            </a:r>
            <a:r>
              <a:rPr dirty="0" spc="-5">
                <a:solidFill>
                  <a:srgbClr val="006500"/>
                </a:solidFill>
              </a:rPr>
              <a:t>applications of </a:t>
            </a:r>
            <a:r>
              <a:rPr dirty="0">
                <a:solidFill>
                  <a:srgbClr val="006500"/>
                </a:solidFill>
              </a:rPr>
              <a:t>Text</a:t>
            </a:r>
            <a:r>
              <a:rPr dirty="0" spc="-75">
                <a:solidFill>
                  <a:srgbClr val="006500"/>
                </a:solidFill>
              </a:rPr>
              <a:t> </a:t>
            </a:r>
            <a:r>
              <a:rPr dirty="0">
                <a:solidFill>
                  <a:srgbClr val="006500"/>
                </a:solidFill>
              </a:rPr>
              <a:t>IR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6446" y="1698299"/>
            <a:ext cx="7513320" cy="45548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1290320" indent="-342900">
              <a:lnSpc>
                <a:spcPct val="1202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Document indexing and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classification  (e.g. </a:t>
            </a:r>
            <a:r>
              <a:rPr dirty="0" sz="2800" spc="-5">
                <a:latin typeface="Arial"/>
                <a:cs typeface="Arial"/>
              </a:rPr>
              <a:t>library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systems)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marR="4674235" indent="-342900">
              <a:lnSpc>
                <a:spcPct val="1202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Search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engines  (e.g. the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Web)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41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Extraction of </a:t>
            </a:r>
            <a:r>
              <a:rPr dirty="0" sz="2800" spc="-5">
                <a:latin typeface="Arial"/>
                <a:cs typeface="Arial"/>
              </a:rPr>
              <a:t>information </a:t>
            </a:r>
            <a:r>
              <a:rPr dirty="0" sz="2800">
                <a:latin typeface="Arial"/>
                <a:cs typeface="Arial"/>
              </a:rPr>
              <a:t>from textual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sources</a:t>
            </a:r>
            <a:endParaRPr sz="2800">
              <a:latin typeface="Arial"/>
              <a:cs typeface="Arial"/>
            </a:endParaRPr>
          </a:p>
          <a:p>
            <a:pPr marL="355600" marR="184150">
              <a:lnSpc>
                <a:spcPct val="100000"/>
              </a:lnSpc>
              <a:spcBef>
                <a:spcPts val="680"/>
              </a:spcBef>
            </a:pPr>
            <a:r>
              <a:rPr dirty="0" sz="2800">
                <a:latin typeface="Arial"/>
                <a:cs typeface="Arial"/>
              </a:rPr>
              <a:t>(e.g. profiling of personal records,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consumer  complaint</a:t>
            </a:r>
            <a:r>
              <a:rPr dirty="0" sz="2800" spc="-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processing)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1686" y="689102"/>
            <a:ext cx="6801484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6500"/>
                </a:solidFill>
              </a:rPr>
              <a:t>Typical </a:t>
            </a:r>
            <a:r>
              <a:rPr dirty="0" spc="-5">
                <a:solidFill>
                  <a:srgbClr val="006500"/>
                </a:solidFill>
              </a:rPr>
              <a:t>applications of </a:t>
            </a:r>
            <a:r>
              <a:rPr dirty="0">
                <a:solidFill>
                  <a:srgbClr val="006500"/>
                </a:solidFill>
              </a:rPr>
              <a:t>Text</a:t>
            </a:r>
            <a:r>
              <a:rPr dirty="0" spc="-75">
                <a:solidFill>
                  <a:srgbClr val="006500"/>
                </a:solidFill>
              </a:rPr>
              <a:t> </a:t>
            </a:r>
            <a:r>
              <a:rPr dirty="0">
                <a:solidFill>
                  <a:srgbClr val="006500"/>
                </a:solidFill>
              </a:rPr>
              <a:t>IR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6446" y="1698299"/>
            <a:ext cx="6228080" cy="25895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202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Document indexing and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classification  (e.g. </a:t>
            </a:r>
            <a:r>
              <a:rPr dirty="0" sz="2800" spc="-5">
                <a:latin typeface="Arial"/>
                <a:cs typeface="Arial"/>
              </a:rPr>
              <a:t>library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systems)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marR="3388995" indent="-342900">
              <a:lnSpc>
                <a:spcPct val="1202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Search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engines  (e.g. the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Web)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200" y="4724400"/>
            <a:ext cx="8077200" cy="175260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lIns="0" tIns="149225" rIns="0" bIns="0" rtlCol="0" vert="horz">
            <a:spAutoFit/>
          </a:bodyPr>
          <a:lstStyle/>
          <a:p>
            <a:pPr marL="672465" indent="-343535">
              <a:lnSpc>
                <a:spcPct val="100000"/>
              </a:lnSpc>
              <a:spcBef>
                <a:spcPts val="1175"/>
              </a:spcBef>
              <a:buChar char="•"/>
              <a:tabLst>
                <a:tab pos="672465" algn="l"/>
                <a:tab pos="673100" algn="l"/>
              </a:tabLst>
            </a:pPr>
            <a:r>
              <a:rPr dirty="0" sz="2800">
                <a:latin typeface="Arial"/>
                <a:cs typeface="Arial"/>
              </a:rPr>
              <a:t>Extraction of </a:t>
            </a:r>
            <a:r>
              <a:rPr dirty="0" sz="2800" spc="-5">
                <a:latin typeface="Arial"/>
                <a:cs typeface="Arial"/>
              </a:rPr>
              <a:t>information </a:t>
            </a:r>
            <a:r>
              <a:rPr dirty="0" sz="2800">
                <a:latin typeface="Arial"/>
                <a:cs typeface="Arial"/>
              </a:rPr>
              <a:t>from textual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sources</a:t>
            </a:r>
            <a:endParaRPr sz="2800">
              <a:latin typeface="Arial"/>
              <a:cs typeface="Arial"/>
            </a:endParaRPr>
          </a:p>
          <a:p>
            <a:pPr marL="672465" marR="431165">
              <a:lnSpc>
                <a:spcPct val="100000"/>
              </a:lnSpc>
              <a:spcBef>
                <a:spcPts val="680"/>
              </a:spcBef>
            </a:pPr>
            <a:r>
              <a:rPr dirty="0" sz="2800">
                <a:latin typeface="Arial"/>
                <a:cs typeface="Arial"/>
              </a:rPr>
              <a:t>(e.g. profiling of personal records,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consumer  complaint</a:t>
            </a:r>
            <a:r>
              <a:rPr dirty="0" sz="2800" spc="-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processing)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89105" y="6998928"/>
            <a:ext cx="85090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25"/>
              </a:lnSpc>
            </a:pPr>
            <a:r>
              <a:rPr dirty="0" sz="1200" spc="-5"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4554" y="6998928"/>
            <a:ext cx="85090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25"/>
              </a:lnSpc>
            </a:pPr>
            <a:r>
              <a:rPr dirty="0" sz="1200" spc="-5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14854" y="481076"/>
            <a:ext cx="48742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6500"/>
                </a:solidFill>
              </a:rPr>
              <a:t>Building a naïve Bayesian</a:t>
            </a:r>
            <a:r>
              <a:rPr dirty="0" sz="2400" spc="-95">
                <a:solidFill>
                  <a:srgbClr val="006500"/>
                </a:solidFill>
              </a:rPr>
              <a:t> </a:t>
            </a:r>
            <a:r>
              <a:rPr dirty="0" sz="2400" spc="-5">
                <a:solidFill>
                  <a:srgbClr val="006500"/>
                </a:solidFill>
              </a:rPr>
              <a:t>Classifier</a:t>
            </a:r>
            <a:endParaRPr sz="24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27050" y="2380995"/>
          <a:ext cx="8971280" cy="4864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9620"/>
                <a:gridCol w="627380"/>
                <a:gridCol w="457200"/>
                <a:gridCol w="1957070"/>
                <a:gridCol w="558164"/>
                <a:gridCol w="646429"/>
                <a:gridCol w="2010410"/>
                <a:gridCol w="656590"/>
              </a:tblGrid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P(State=1)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P(State=2)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P(State=N)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3032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58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49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1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30327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09"/>
                        </a:spcBef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09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09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02513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58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49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1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03276">
                <a:tc gridSpan="2">
                  <a:txBody>
                    <a:bodyPr/>
                    <a:lstStyle/>
                    <a:p>
                      <a:pPr algn="r" marR="2781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327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0327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58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49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1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1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39901" y="941323"/>
            <a:ext cx="7789545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Assume:</a:t>
            </a:r>
            <a:endParaRPr sz="2000">
              <a:latin typeface="Arial"/>
              <a:cs typeface="Arial"/>
            </a:endParaRPr>
          </a:p>
          <a:p>
            <a:pPr marL="266065" indent="-228600">
              <a:lnSpc>
                <a:spcPct val="100000"/>
              </a:lnSpc>
              <a:buChar char="•"/>
              <a:tabLst>
                <a:tab pos="266065" algn="l"/>
                <a:tab pos="266700" algn="l"/>
              </a:tabLst>
            </a:pPr>
            <a:r>
              <a:rPr dirty="0" sz="2000" spc="-5">
                <a:latin typeface="Arial"/>
                <a:cs typeface="Arial"/>
              </a:rPr>
              <a:t>True state has </a:t>
            </a:r>
            <a:r>
              <a:rPr dirty="0" sz="2000" spc="-5" i="1">
                <a:latin typeface="Arial"/>
                <a:cs typeface="Arial"/>
              </a:rPr>
              <a:t>N </a:t>
            </a:r>
            <a:r>
              <a:rPr dirty="0" sz="2000" spc="-5">
                <a:latin typeface="Arial"/>
                <a:cs typeface="Arial"/>
              </a:rPr>
              <a:t>values: </a:t>
            </a:r>
            <a:r>
              <a:rPr dirty="0" sz="2000" spc="-5" i="1">
                <a:latin typeface="Arial"/>
                <a:cs typeface="Arial"/>
              </a:rPr>
              <a:t>1, 2, 3 ..</a:t>
            </a:r>
            <a:r>
              <a:rPr dirty="0" sz="2000" spc="5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266700" indent="-228600">
              <a:lnSpc>
                <a:spcPct val="100000"/>
              </a:lnSpc>
              <a:buChar char="•"/>
              <a:tabLst>
                <a:tab pos="266065" algn="l"/>
                <a:tab pos="266700" algn="l"/>
              </a:tabLst>
            </a:pPr>
            <a:r>
              <a:rPr dirty="0" sz="2000" spc="-5">
                <a:latin typeface="Arial"/>
                <a:cs typeface="Arial"/>
              </a:rPr>
              <a:t>There are </a:t>
            </a:r>
            <a:r>
              <a:rPr dirty="0" sz="2000" spc="-5" i="1">
                <a:latin typeface="Arial"/>
                <a:cs typeface="Arial"/>
              </a:rPr>
              <a:t>K </a:t>
            </a:r>
            <a:r>
              <a:rPr dirty="0" sz="2000" spc="-5">
                <a:latin typeface="Arial"/>
                <a:cs typeface="Arial"/>
              </a:rPr>
              <a:t>symptoms called </a:t>
            </a:r>
            <a:r>
              <a:rPr dirty="0" sz="2000" spc="-5" i="1">
                <a:latin typeface="Arial"/>
                <a:cs typeface="Arial"/>
              </a:rPr>
              <a:t>Symptom</a:t>
            </a:r>
            <a:r>
              <a:rPr dirty="0" baseline="-21367" sz="1950" spc="-7" i="1">
                <a:latin typeface="Arial"/>
                <a:cs typeface="Arial"/>
              </a:rPr>
              <a:t>1</a:t>
            </a:r>
            <a:r>
              <a:rPr dirty="0" sz="2000" spc="-5" i="1">
                <a:latin typeface="Arial"/>
                <a:cs typeface="Arial"/>
              </a:rPr>
              <a:t>, Symptom</a:t>
            </a:r>
            <a:r>
              <a:rPr dirty="0" baseline="-21367" sz="1950" spc="-7" i="1">
                <a:latin typeface="Arial"/>
                <a:cs typeface="Arial"/>
              </a:rPr>
              <a:t>2</a:t>
            </a:r>
            <a:r>
              <a:rPr dirty="0" sz="2000" spc="-5" i="1">
                <a:latin typeface="Arial"/>
                <a:cs typeface="Arial"/>
              </a:rPr>
              <a:t>, …</a:t>
            </a:r>
            <a:r>
              <a:rPr dirty="0" sz="2000" spc="5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Symptom</a:t>
            </a:r>
            <a:r>
              <a:rPr dirty="0" baseline="-21367" sz="1950" spc="-15" i="1">
                <a:latin typeface="Arial"/>
                <a:cs typeface="Arial"/>
              </a:rPr>
              <a:t>K</a:t>
            </a:r>
            <a:endParaRPr baseline="-21367" sz="1950">
              <a:latin typeface="Arial"/>
              <a:cs typeface="Arial"/>
            </a:endParaRPr>
          </a:p>
          <a:p>
            <a:pPr marL="266700" indent="-228600">
              <a:lnSpc>
                <a:spcPct val="100000"/>
              </a:lnSpc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dirty="0" sz="2000" spc="-5" i="1">
                <a:latin typeface="Arial"/>
                <a:cs typeface="Arial"/>
              </a:rPr>
              <a:t>Symptom</a:t>
            </a:r>
            <a:r>
              <a:rPr dirty="0" baseline="-21367" sz="1950" spc="-7" i="1">
                <a:latin typeface="Arial"/>
                <a:cs typeface="Arial"/>
              </a:rPr>
              <a:t>i </a:t>
            </a:r>
            <a:r>
              <a:rPr dirty="0" sz="2000" spc="-5">
                <a:latin typeface="Arial"/>
                <a:cs typeface="Arial"/>
              </a:rPr>
              <a:t>has </a:t>
            </a:r>
            <a:r>
              <a:rPr dirty="0" sz="2000" spc="-5" i="1">
                <a:latin typeface="Arial"/>
                <a:cs typeface="Arial"/>
              </a:rPr>
              <a:t>M</a:t>
            </a:r>
            <a:r>
              <a:rPr dirty="0" baseline="-21367" sz="1950" spc="-7" i="1">
                <a:latin typeface="Arial"/>
                <a:cs typeface="Arial"/>
              </a:rPr>
              <a:t>i </a:t>
            </a:r>
            <a:r>
              <a:rPr dirty="0" sz="2000" spc="-10">
                <a:latin typeface="Arial"/>
                <a:cs typeface="Arial"/>
              </a:rPr>
              <a:t>values: </a:t>
            </a:r>
            <a:r>
              <a:rPr dirty="0" sz="2000" spc="-5" i="1">
                <a:latin typeface="Arial"/>
                <a:cs typeface="Arial"/>
              </a:rPr>
              <a:t>1, 2, ..</a:t>
            </a:r>
            <a:r>
              <a:rPr dirty="0" sz="2000" spc="-33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M</a:t>
            </a:r>
            <a:r>
              <a:rPr dirty="0" baseline="-21367" sz="1950" spc="-15" i="1">
                <a:latin typeface="Arial"/>
                <a:cs typeface="Arial"/>
              </a:rPr>
              <a:t>i</a:t>
            </a:r>
            <a:endParaRPr baseline="-21367"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89135" y="6998928"/>
            <a:ext cx="85090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25"/>
              </a:lnSpc>
            </a:pPr>
            <a:r>
              <a:rPr dirty="0" sz="1200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70454" y="457200"/>
            <a:ext cx="6729983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69408" y="809244"/>
            <a:ext cx="985519" cy="1064895"/>
          </a:xfrm>
          <a:custGeom>
            <a:avLst/>
            <a:gdLst/>
            <a:ahLst/>
            <a:cxnLst/>
            <a:rect l="l" t="t" r="r" b="b"/>
            <a:pathLst>
              <a:path w="985520" h="1064895">
                <a:moveTo>
                  <a:pt x="985265" y="315468"/>
                </a:moveTo>
                <a:lnTo>
                  <a:pt x="409955" y="0"/>
                </a:lnTo>
                <a:lnTo>
                  <a:pt x="0" y="749046"/>
                </a:lnTo>
                <a:lnTo>
                  <a:pt x="574547" y="1064514"/>
                </a:lnTo>
                <a:lnTo>
                  <a:pt x="985265" y="3154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 rot="1680000">
            <a:off x="5676581" y="1013802"/>
            <a:ext cx="261263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 b="1">
                <a:solidFill>
                  <a:srgbClr val="FFFF9A"/>
                </a:solidFill>
                <a:latin typeface="Arial"/>
                <a:cs typeface="Arial"/>
              </a:rPr>
              <a:t>T</a:t>
            </a:r>
            <a:r>
              <a:rPr dirty="0" sz="1000" spc="-20" b="1">
                <a:solidFill>
                  <a:srgbClr val="FFFF9A"/>
                </a:solidFill>
                <a:latin typeface="Arial"/>
                <a:cs typeface="Arial"/>
              </a:rPr>
              <a:t>h</a:t>
            </a:r>
            <a:r>
              <a:rPr dirty="0" sz="1000" b="1">
                <a:solidFill>
                  <a:srgbClr val="FFFF9A"/>
                </a:solidFill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 rot="1680000">
            <a:off x="5495070" y="1147152"/>
            <a:ext cx="47774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baseline="2777" sz="1500" spc="-22" b="1">
                <a:solidFill>
                  <a:srgbClr val="FFFF9A"/>
                </a:solidFill>
                <a:latin typeface="Arial"/>
                <a:cs typeface="Arial"/>
              </a:rPr>
              <a:t>A</a:t>
            </a:r>
            <a:r>
              <a:rPr dirty="0" baseline="2777" sz="1500" spc="-30" b="1">
                <a:solidFill>
                  <a:srgbClr val="FFFF9A"/>
                </a:solidFill>
                <a:latin typeface="Arial"/>
                <a:cs typeface="Arial"/>
              </a:rPr>
              <a:t>x</a:t>
            </a:r>
            <a:r>
              <a:rPr dirty="0" sz="1000" spc="-20" b="1">
                <a:solidFill>
                  <a:srgbClr val="FFFF9A"/>
                </a:solidFill>
                <a:latin typeface="Arial"/>
                <a:cs typeface="Arial"/>
              </a:rPr>
              <a:t>i</a:t>
            </a:r>
            <a:r>
              <a:rPr dirty="0" sz="1000" spc="-15" b="1">
                <a:solidFill>
                  <a:srgbClr val="FFFF9A"/>
                </a:solidFill>
                <a:latin typeface="Arial"/>
                <a:cs typeface="Arial"/>
              </a:rPr>
              <a:t>o</a:t>
            </a:r>
            <a:r>
              <a:rPr dirty="0" sz="1000" spc="-25" b="1">
                <a:solidFill>
                  <a:srgbClr val="FFFF9A"/>
                </a:solidFill>
                <a:latin typeface="Arial"/>
                <a:cs typeface="Arial"/>
              </a:rPr>
              <a:t>m</a:t>
            </a:r>
            <a:r>
              <a:rPr dirty="0" sz="1000" b="1">
                <a:solidFill>
                  <a:srgbClr val="FFFF9A"/>
                </a:solidFill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 rot="1680000">
            <a:off x="5564501" y="1280537"/>
            <a:ext cx="192056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 b="1">
                <a:solidFill>
                  <a:srgbClr val="FFFF9A"/>
                </a:solidFill>
                <a:latin typeface="Arial"/>
                <a:cs typeface="Arial"/>
              </a:rPr>
              <a:t>O</a:t>
            </a:r>
            <a:r>
              <a:rPr dirty="0" sz="1000" b="1">
                <a:solidFill>
                  <a:srgbClr val="FFFF9A"/>
                </a:solidFill>
                <a:latin typeface="Arial"/>
                <a:cs typeface="Arial"/>
              </a:rPr>
              <a:t>f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 rot="1680000">
            <a:off x="5341961" y="1415259"/>
            <a:ext cx="491829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baseline="2777" sz="1500" spc="-30" b="1">
                <a:solidFill>
                  <a:srgbClr val="FFFF9A"/>
                </a:solidFill>
                <a:latin typeface="Arial"/>
                <a:cs typeface="Arial"/>
              </a:rPr>
              <a:t>P</a:t>
            </a:r>
            <a:r>
              <a:rPr dirty="0" baseline="2777" sz="1500" spc="-22" b="1">
                <a:solidFill>
                  <a:srgbClr val="FFFF9A"/>
                </a:solidFill>
                <a:latin typeface="Arial"/>
                <a:cs typeface="Arial"/>
              </a:rPr>
              <a:t>r</a:t>
            </a:r>
            <a:r>
              <a:rPr dirty="0" baseline="2777" sz="1500" spc="-22" b="1">
                <a:solidFill>
                  <a:srgbClr val="FFFF9A"/>
                </a:solidFill>
                <a:latin typeface="Arial"/>
                <a:cs typeface="Arial"/>
              </a:rPr>
              <a:t>o</a:t>
            </a:r>
            <a:r>
              <a:rPr dirty="0" sz="1000" spc="-25" b="1">
                <a:solidFill>
                  <a:srgbClr val="FFFF9A"/>
                </a:solidFill>
                <a:latin typeface="Arial"/>
                <a:cs typeface="Arial"/>
              </a:rPr>
              <a:t>b</a:t>
            </a:r>
            <a:r>
              <a:rPr dirty="0" sz="1000" spc="-10" b="1">
                <a:solidFill>
                  <a:srgbClr val="FFFF9A"/>
                </a:solidFill>
                <a:latin typeface="Arial"/>
                <a:cs typeface="Arial"/>
              </a:rPr>
              <a:t>a</a:t>
            </a:r>
            <a:r>
              <a:rPr dirty="0" sz="1000" spc="-15" b="1">
                <a:solidFill>
                  <a:srgbClr val="FFFF9A"/>
                </a:solidFill>
                <a:latin typeface="Arial"/>
                <a:cs typeface="Arial"/>
              </a:rPr>
              <a:t>b</a:t>
            </a:r>
            <a:r>
              <a:rPr dirty="0" sz="1000" b="1">
                <a:solidFill>
                  <a:srgbClr val="FFFF9A"/>
                </a:solidFill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 rot="1680000">
            <a:off x="5401664" y="1548722"/>
            <a:ext cx="22615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20" b="1">
                <a:solidFill>
                  <a:srgbClr val="FFFF9A"/>
                </a:solidFill>
                <a:latin typeface="Arial"/>
                <a:cs typeface="Arial"/>
              </a:rPr>
              <a:t>l</a:t>
            </a:r>
            <a:r>
              <a:rPr dirty="0" sz="1000" spc="-15" b="1">
                <a:solidFill>
                  <a:srgbClr val="FFFF9A"/>
                </a:solidFill>
                <a:latin typeface="Arial"/>
                <a:cs typeface="Arial"/>
              </a:rPr>
              <a:t>i</a:t>
            </a:r>
            <a:r>
              <a:rPr dirty="0" sz="1000" spc="-5" b="1">
                <a:solidFill>
                  <a:srgbClr val="FFFF9A"/>
                </a:solidFill>
                <a:latin typeface="Arial"/>
                <a:cs typeface="Arial"/>
              </a:rPr>
              <a:t>t</a:t>
            </a:r>
            <a:r>
              <a:rPr dirty="0" sz="1000" b="1">
                <a:solidFill>
                  <a:srgbClr val="FFFF9A"/>
                </a:solidFill>
                <a:latin typeface="Arial"/>
                <a:cs typeface="Arial"/>
              </a:rPr>
              <a:t>y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89105" y="6998928"/>
            <a:ext cx="85090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25"/>
              </a:lnSpc>
            </a:pPr>
            <a:r>
              <a:rPr dirty="0" sz="1200" spc="-5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4554" y="6998928"/>
            <a:ext cx="85090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25"/>
              </a:lnSpc>
            </a:pPr>
            <a:r>
              <a:rPr dirty="0" sz="1200" spc="-5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14854" y="481076"/>
            <a:ext cx="48742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6500"/>
                </a:solidFill>
              </a:rPr>
              <a:t>Building a naïve Bayesian</a:t>
            </a:r>
            <a:r>
              <a:rPr dirty="0" sz="2400" spc="-95">
                <a:solidFill>
                  <a:srgbClr val="006500"/>
                </a:solidFill>
              </a:rPr>
              <a:t> </a:t>
            </a:r>
            <a:r>
              <a:rPr dirty="0" sz="2400" spc="-5">
                <a:solidFill>
                  <a:srgbClr val="006500"/>
                </a:solidFill>
              </a:rPr>
              <a:t>Classifier</a:t>
            </a:r>
            <a:endParaRPr sz="24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27050" y="2380995"/>
          <a:ext cx="8971280" cy="4864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9620"/>
                <a:gridCol w="627380"/>
                <a:gridCol w="457200"/>
                <a:gridCol w="1957070"/>
                <a:gridCol w="558164"/>
                <a:gridCol w="646429"/>
                <a:gridCol w="2010410"/>
                <a:gridCol w="656590"/>
              </a:tblGrid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P(State=1)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P(State=2)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P(State=N)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3032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58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49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1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30327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09"/>
                        </a:spcBef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09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09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02513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58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49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1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03276">
                <a:tc gridSpan="2">
                  <a:txBody>
                    <a:bodyPr/>
                    <a:lstStyle/>
                    <a:p>
                      <a:pPr algn="r" marR="2781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327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0327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58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49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1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1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39901" y="941323"/>
            <a:ext cx="7789545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Assume:</a:t>
            </a:r>
            <a:endParaRPr sz="2000">
              <a:latin typeface="Arial"/>
              <a:cs typeface="Arial"/>
            </a:endParaRPr>
          </a:p>
          <a:p>
            <a:pPr marL="266065" indent="-228600">
              <a:lnSpc>
                <a:spcPct val="100000"/>
              </a:lnSpc>
              <a:buChar char="•"/>
              <a:tabLst>
                <a:tab pos="266065" algn="l"/>
                <a:tab pos="266700" algn="l"/>
              </a:tabLst>
            </a:pPr>
            <a:r>
              <a:rPr dirty="0" sz="2000" spc="-5">
                <a:latin typeface="Arial"/>
                <a:cs typeface="Arial"/>
              </a:rPr>
              <a:t>True state has </a:t>
            </a:r>
            <a:r>
              <a:rPr dirty="0" sz="2000" spc="-5" i="1">
                <a:latin typeface="Arial"/>
                <a:cs typeface="Arial"/>
              </a:rPr>
              <a:t>N </a:t>
            </a:r>
            <a:r>
              <a:rPr dirty="0" sz="2000" spc="-5">
                <a:latin typeface="Arial"/>
                <a:cs typeface="Arial"/>
              </a:rPr>
              <a:t>values: </a:t>
            </a:r>
            <a:r>
              <a:rPr dirty="0" sz="2000" spc="-5" i="1">
                <a:latin typeface="Arial"/>
                <a:cs typeface="Arial"/>
              </a:rPr>
              <a:t>1, 2, 3 ..</a:t>
            </a:r>
            <a:r>
              <a:rPr dirty="0" sz="2000" spc="5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266700" indent="-228600">
              <a:lnSpc>
                <a:spcPct val="100000"/>
              </a:lnSpc>
              <a:buChar char="•"/>
              <a:tabLst>
                <a:tab pos="266065" algn="l"/>
                <a:tab pos="266700" algn="l"/>
              </a:tabLst>
            </a:pPr>
            <a:r>
              <a:rPr dirty="0" sz="2000" spc="-5">
                <a:latin typeface="Arial"/>
                <a:cs typeface="Arial"/>
              </a:rPr>
              <a:t>There are </a:t>
            </a:r>
            <a:r>
              <a:rPr dirty="0" sz="2000" spc="-5" i="1">
                <a:latin typeface="Arial"/>
                <a:cs typeface="Arial"/>
              </a:rPr>
              <a:t>K </a:t>
            </a:r>
            <a:r>
              <a:rPr dirty="0" sz="2000" spc="-5">
                <a:latin typeface="Arial"/>
                <a:cs typeface="Arial"/>
              </a:rPr>
              <a:t>symptoms called </a:t>
            </a:r>
            <a:r>
              <a:rPr dirty="0" sz="2000" spc="-5" i="1">
                <a:latin typeface="Arial"/>
                <a:cs typeface="Arial"/>
              </a:rPr>
              <a:t>Symptom</a:t>
            </a:r>
            <a:r>
              <a:rPr dirty="0" baseline="-21367" sz="1950" spc="-7" i="1">
                <a:latin typeface="Arial"/>
                <a:cs typeface="Arial"/>
              </a:rPr>
              <a:t>1</a:t>
            </a:r>
            <a:r>
              <a:rPr dirty="0" sz="2000" spc="-5" i="1">
                <a:latin typeface="Arial"/>
                <a:cs typeface="Arial"/>
              </a:rPr>
              <a:t>, Symptom</a:t>
            </a:r>
            <a:r>
              <a:rPr dirty="0" baseline="-21367" sz="1950" spc="-7" i="1">
                <a:latin typeface="Arial"/>
                <a:cs typeface="Arial"/>
              </a:rPr>
              <a:t>2</a:t>
            </a:r>
            <a:r>
              <a:rPr dirty="0" sz="2000" spc="-5" i="1">
                <a:latin typeface="Arial"/>
                <a:cs typeface="Arial"/>
              </a:rPr>
              <a:t>, …</a:t>
            </a:r>
            <a:r>
              <a:rPr dirty="0" sz="2000" spc="5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Symptom</a:t>
            </a:r>
            <a:r>
              <a:rPr dirty="0" baseline="-21367" sz="1950" spc="-15" i="1">
                <a:latin typeface="Arial"/>
                <a:cs typeface="Arial"/>
              </a:rPr>
              <a:t>K</a:t>
            </a:r>
            <a:endParaRPr baseline="-21367" sz="1950">
              <a:latin typeface="Arial"/>
              <a:cs typeface="Arial"/>
            </a:endParaRPr>
          </a:p>
          <a:p>
            <a:pPr marL="266700" indent="-228600">
              <a:lnSpc>
                <a:spcPct val="100000"/>
              </a:lnSpc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dirty="0" sz="2000" spc="-5" i="1">
                <a:latin typeface="Arial"/>
                <a:cs typeface="Arial"/>
              </a:rPr>
              <a:t>Symptom</a:t>
            </a:r>
            <a:r>
              <a:rPr dirty="0" baseline="-21367" sz="1950" spc="-7" i="1">
                <a:latin typeface="Arial"/>
                <a:cs typeface="Arial"/>
              </a:rPr>
              <a:t>i </a:t>
            </a:r>
            <a:r>
              <a:rPr dirty="0" sz="2000" spc="-5">
                <a:latin typeface="Arial"/>
                <a:cs typeface="Arial"/>
              </a:rPr>
              <a:t>has </a:t>
            </a:r>
            <a:r>
              <a:rPr dirty="0" sz="2000" spc="-5" i="1">
                <a:latin typeface="Arial"/>
                <a:cs typeface="Arial"/>
              </a:rPr>
              <a:t>M</a:t>
            </a:r>
            <a:r>
              <a:rPr dirty="0" baseline="-21367" sz="1950" spc="-7" i="1">
                <a:latin typeface="Arial"/>
                <a:cs typeface="Arial"/>
              </a:rPr>
              <a:t>i </a:t>
            </a:r>
            <a:r>
              <a:rPr dirty="0" sz="2000" spc="-10">
                <a:latin typeface="Arial"/>
                <a:cs typeface="Arial"/>
              </a:rPr>
              <a:t>values: </a:t>
            </a:r>
            <a:r>
              <a:rPr dirty="0" sz="2000" spc="-5" i="1">
                <a:latin typeface="Arial"/>
                <a:cs typeface="Arial"/>
              </a:rPr>
              <a:t>1, 2, ..</a:t>
            </a:r>
            <a:r>
              <a:rPr dirty="0" sz="2000" spc="-33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M</a:t>
            </a:r>
            <a:r>
              <a:rPr dirty="0" baseline="-21367" sz="1950" spc="-15" i="1">
                <a:latin typeface="Arial"/>
                <a:cs typeface="Arial"/>
              </a:rPr>
              <a:t>i</a:t>
            </a:r>
            <a:endParaRPr baseline="-21367" sz="19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2302" y="1117091"/>
            <a:ext cx="1316355" cy="520700"/>
          </a:xfrm>
          <a:custGeom>
            <a:avLst/>
            <a:gdLst/>
            <a:ahLst/>
            <a:cxnLst/>
            <a:rect l="l" t="t" r="r" b="b"/>
            <a:pathLst>
              <a:path w="1316355" h="520700">
                <a:moveTo>
                  <a:pt x="1315974" y="363473"/>
                </a:moveTo>
                <a:lnTo>
                  <a:pt x="1271016" y="0"/>
                </a:lnTo>
                <a:lnTo>
                  <a:pt x="0" y="156209"/>
                </a:lnTo>
                <a:lnTo>
                  <a:pt x="44196" y="520445"/>
                </a:lnTo>
                <a:lnTo>
                  <a:pt x="1315974" y="3634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 rot="21240000">
            <a:off x="1047382" y="1268500"/>
            <a:ext cx="1009211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 spc="-35">
                <a:solidFill>
                  <a:srgbClr val="FFFF9A"/>
                </a:solidFill>
                <a:latin typeface="Arial"/>
                <a:cs typeface="Arial"/>
              </a:rPr>
              <a:t>pr</a:t>
            </a:r>
            <a:r>
              <a:rPr dirty="0" baseline="1543" sz="2700" spc="-52">
                <a:solidFill>
                  <a:srgbClr val="FFFF9A"/>
                </a:solidFill>
                <a:latin typeface="Arial"/>
                <a:cs typeface="Arial"/>
              </a:rPr>
              <a:t>odro</a:t>
            </a:r>
            <a:r>
              <a:rPr dirty="0" baseline="3086" sz="2700" spc="-52">
                <a:solidFill>
                  <a:srgbClr val="FFFF9A"/>
                </a:solidFill>
                <a:latin typeface="Arial"/>
                <a:cs typeface="Arial"/>
              </a:rPr>
              <a:t>me</a:t>
            </a:r>
            <a:endParaRPr baseline="3086" sz="27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26941" y="870966"/>
            <a:ext cx="3804920" cy="634365"/>
          </a:xfrm>
          <a:custGeom>
            <a:avLst/>
            <a:gdLst/>
            <a:ahLst/>
            <a:cxnLst/>
            <a:rect l="l" t="t" r="r" b="b"/>
            <a:pathLst>
              <a:path w="3804920" h="634365">
                <a:moveTo>
                  <a:pt x="3804666" y="365759"/>
                </a:moveTo>
                <a:lnTo>
                  <a:pt x="3778758" y="0"/>
                </a:lnTo>
                <a:lnTo>
                  <a:pt x="0" y="268224"/>
                </a:lnTo>
                <a:lnTo>
                  <a:pt x="25908" y="633984"/>
                </a:lnTo>
                <a:lnTo>
                  <a:pt x="3804666" y="3657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 rot="21420000">
            <a:off x="3953022" y="1079986"/>
            <a:ext cx="3352348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95"/>
              </a:lnSpc>
            </a:pPr>
            <a:r>
              <a:rPr dirty="0" baseline="-9259" sz="2700" spc="-44">
                <a:solidFill>
                  <a:srgbClr val="FFFF9A"/>
                </a:solidFill>
                <a:latin typeface="Arial"/>
                <a:cs typeface="Arial"/>
              </a:rPr>
              <a:t>GI, </a:t>
            </a:r>
            <a:r>
              <a:rPr dirty="0" baseline="-7716" sz="2700" spc="-52">
                <a:solidFill>
                  <a:srgbClr val="FFFF9A"/>
                </a:solidFill>
                <a:latin typeface="Arial"/>
                <a:cs typeface="Arial"/>
              </a:rPr>
              <a:t>Res</a:t>
            </a:r>
            <a:r>
              <a:rPr dirty="0" baseline="-6172" sz="2700" spc="-52">
                <a:solidFill>
                  <a:srgbClr val="FFFF9A"/>
                </a:solidFill>
                <a:latin typeface="Arial"/>
                <a:cs typeface="Arial"/>
              </a:rPr>
              <a:t>pira</a:t>
            </a:r>
            <a:r>
              <a:rPr dirty="0" baseline="-4629" sz="2700" spc="-52">
                <a:solidFill>
                  <a:srgbClr val="FFFF9A"/>
                </a:solidFill>
                <a:latin typeface="Arial"/>
                <a:cs typeface="Arial"/>
              </a:rPr>
              <a:t>tory</a:t>
            </a:r>
            <a:r>
              <a:rPr dirty="0" baseline="-3086" sz="2700" spc="-52">
                <a:solidFill>
                  <a:srgbClr val="FFFF9A"/>
                </a:solidFill>
                <a:latin typeface="Arial"/>
                <a:cs typeface="Arial"/>
              </a:rPr>
              <a:t>, </a:t>
            </a:r>
            <a:r>
              <a:rPr dirty="0" baseline="-3086" sz="2700" spc="-60">
                <a:solidFill>
                  <a:srgbClr val="FFFF9A"/>
                </a:solidFill>
                <a:latin typeface="Arial"/>
                <a:cs typeface="Arial"/>
              </a:rPr>
              <a:t>C</a:t>
            </a:r>
            <a:r>
              <a:rPr dirty="0" baseline="-1543" sz="2700" spc="-60">
                <a:solidFill>
                  <a:srgbClr val="FFFF9A"/>
                </a:solidFill>
                <a:latin typeface="Arial"/>
                <a:cs typeface="Arial"/>
              </a:rPr>
              <a:t>ons</a:t>
            </a:r>
            <a:r>
              <a:rPr dirty="0" sz="1800" spc="-40">
                <a:solidFill>
                  <a:srgbClr val="FFFF9A"/>
                </a:solidFill>
                <a:latin typeface="Arial"/>
                <a:cs typeface="Arial"/>
              </a:rPr>
              <a:t>titut</a:t>
            </a:r>
            <a:r>
              <a:rPr dirty="0" baseline="1543" sz="2700" spc="-60">
                <a:solidFill>
                  <a:srgbClr val="FFFF9A"/>
                </a:solidFill>
                <a:latin typeface="Arial"/>
                <a:cs typeface="Arial"/>
              </a:rPr>
              <a:t>ion</a:t>
            </a:r>
            <a:r>
              <a:rPr dirty="0" baseline="3086" sz="2700" spc="-60">
                <a:solidFill>
                  <a:srgbClr val="FFFF9A"/>
                </a:solidFill>
                <a:latin typeface="Arial"/>
                <a:cs typeface="Arial"/>
              </a:rPr>
              <a:t>al</a:t>
            </a:r>
            <a:r>
              <a:rPr dirty="0" baseline="3086" sz="2700" spc="-67">
                <a:solidFill>
                  <a:srgbClr val="FFFF9A"/>
                </a:solidFill>
                <a:latin typeface="Arial"/>
                <a:cs typeface="Arial"/>
              </a:rPr>
              <a:t> </a:t>
            </a:r>
            <a:r>
              <a:rPr dirty="0" baseline="3086" sz="2700">
                <a:solidFill>
                  <a:srgbClr val="FFFF9A"/>
                </a:solidFill>
                <a:latin typeface="Arial"/>
                <a:cs typeface="Arial"/>
              </a:rPr>
              <a:t>…</a:t>
            </a:r>
            <a:endParaRPr baseline="3086"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89105" y="6998928"/>
            <a:ext cx="85090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25"/>
              </a:lnSpc>
            </a:pPr>
            <a:r>
              <a:rPr dirty="0" sz="1200" spc="-5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4554" y="6998928"/>
            <a:ext cx="85090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25"/>
              </a:lnSpc>
            </a:pPr>
            <a:r>
              <a:rPr dirty="0" sz="1200" spc="-5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14854" y="481076"/>
            <a:ext cx="48742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6500"/>
                </a:solidFill>
              </a:rPr>
              <a:t>Building a naïve Bayesian</a:t>
            </a:r>
            <a:r>
              <a:rPr dirty="0" sz="2400" spc="-95">
                <a:solidFill>
                  <a:srgbClr val="006500"/>
                </a:solidFill>
              </a:rPr>
              <a:t> </a:t>
            </a:r>
            <a:r>
              <a:rPr dirty="0" sz="2400" spc="-5">
                <a:solidFill>
                  <a:srgbClr val="006500"/>
                </a:solidFill>
              </a:rPr>
              <a:t>Classifier</a:t>
            </a:r>
            <a:endParaRPr sz="24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27050" y="2380995"/>
          <a:ext cx="8971280" cy="4864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9620"/>
                <a:gridCol w="627380"/>
                <a:gridCol w="457200"/>
                <a:gridCol w="1957070"/>
                <a:gridCol w="558164"/>
                <a:gridCol w="646429"/>
                <a:gridCol w="2010410"/>
                <a:gridCol w="656590"/>
              </a:tblGrid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P(State=1)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P(State=2)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P(State=N)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3032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58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49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1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30327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09"/>
                        </a:spcBef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09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09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02513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58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49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1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03276">
                <a:tc gridSpan="2">
                  <a:txBody>
                    <a:bodyPr/>
                    <a:lstStyle/>
                    <a:p>
                      <a:pPr algn="r" marR="2781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327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0327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58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49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1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1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39901" y="941323"/>
            <a:ext cx="7789545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Assume:</a:t>
            </a:r>
            <a:endParaRPr sz="2000">
              <a:latin typeface="Arial"/>
              <a:cs typeface="Arial"/>
            </a:endParaRPr>
          </a:p>
          <a:p>
            <a:pPr marL="266065" indent="-228600">
              <a:lnSpc>
                <a:spcPct val="100000"/>
              </a:lnSpc>
              <a:buChar char="•"/>
              <a:tabLst>
                <a:tab pos="266065" algn="l"/>
                <a:tab pos="266700" algn="l"/>
              </a:tabLst>
            </a:pPr>
            <a:r>
              <a:rPr dirty="0" sz="2000" spc="-5">
                <a:latin typeface="Arial"/>
                <a:cs typeface="Arial"/>
              </a:rPr>
              <a:t>True state has </a:t>
            </a:r>
            <a:r>
              <a:rPr dirty="0" sz="2000" spc="-5" i="1">
                <a:latin typeface="Arial"/>
                <a:cs typeface="Arial"/>
              </a:rPr>
              <a:t>N </a:t>
            </a:r>
            <a:r>
              <a:rPr dirty="0" sz="2000" spc="-5">
                <a:latin typeface="Arial"/>
                <a:cs typeface="Arial"/>
              </a:rPr>
              <a:t>values: </a:t>
            </a:r>
            <a:r>
              <a:rPr dirty="0" sz="2000" spc="-5" i="1">
                <a:latin typeface="Arial"/>
                <a:cs typeface="Arial"/>
              </a:rPr>
              <a:t>1, 2, 3 ..</a:t>
            </a:r>
            <a:r>
              <a:rPr dirty="0" sz="2000" spc="5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266700" indent="-228600">
              <a:lnSpc>
                <a:spcPct val="100000"/>
              </a:lnSpc>
              <a:buChar char="•"/>
              <a:tabLst>
                <a:tab pos="266065" algn="l"/>
                <a:tab pos="266700" algn="l"/>
              </a:tabLst>
            </a:pPr>
            <a:r>
              <a:rPr dirty="0" sz="2000" spc="-5">
                <a:latin typeface="Arial"/>
                <a:cs typeface="Arial"/>
              </a:rPr>
              <a:t>There are </a:t>
            </a:r>
            <a:r>
              <a:rPr dirty="0" sz="2000" spc="-5" i="1">
                <a:latin typeface="Arial"/>
                <a:cs typeface="Arial"/>
              </a:rPr>
              <a:t>K </a:t>
            </a:r>
            <a:r>
              <a:rPr dirty="0" sz="2000" spc="-5">
                <a:latin typeface="Arial"/>
                <a:cs typeface="Arial"/>
              </a:rPr>
              <a:t>symptoms called </a:t>
            </a:r>
            <a:r>
              <a:rPr dirty="0" sz="2000" spc="-5" i="1">
                <a:latin typeface="Arial"/>
                <a:cs typeface="Arial"/>
              </a:rPr>
              <a:t>Symptom</a:t>
            </a:r>
            <a:r>
              <a:rPr dirty="0" baseline="-21367" sz="1950" spc="-7" i="1">
                <a:latin typeface="Arial"/>
                <a:cs typeface="Arial"/>
              </a:rPr>
              <a:t>1</a:t>
            </a:r>
            <a:r>
              <a:rPr dirty="0" sz="2000" spc="-5" i="1">
                <a:latin typeface="Arial"/>
                <a:cs typeface="Arial"/>
              </a:rPr>
              <a:t>, Symptom</a:t>
            </a:r>
            <a:r>
              <a:rPr dirty="0" baseline="-21367" sz="1950" spc="-7" i="1">
                <a:latin typeface="Arial"/>
                <a:cs typeface="Arial"/>
              </a:rPr>
              <a:t>2</a:t>
            </a:r>
            <a:r>
              <a:rPr dirty="0" sz="2000" spc="-5" i="1">
                <a:latin typeface="Arial"/>
                <a:cs typeface="Arial"/>
              </a:rPr>
              <a:t>, …</a:t>
            </a:r>
            <a:r>
              <a:rPr dirty="0" sz="2000" spc="5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Symptom</a:t>
            </a:r>
            <a:r>
              <a:rPr dirty="0" baseline="-21367" sz="1950" spc="-15" i="1">
                <a:latin typeface="Arial"/>
                <a:cs typeface="Arial"/>
              </a:rPr>
              <a:t>K</a:t>
            </a:r>
            <a:endParaRPr baseline="-21367" sz="1950">
              <a:latin typeface="Arial"/>
              <a:cs typeface="Arial"/>
            </a:endParaRPr>
          </a:p>
          <a:p>
            <a:pPr marL="266700" indent="-228600">
              <a:lnSpc>
                <a:spcPct val="100000"/>
              </a:lnSpc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dirty="0" sz="2000" spc="-5" i="1">
                <a:latin typeface="Arial"/>
                <a:cs typeface="Arial"/>
              </a:rPr>
              <a:t>Symptom</a:t>
            </a:r>
            <a:r>
              <a:rPr dirty="0" baseline="-21367" sz="1950" spc="-7" i="1">
                <a:latin typeface="Arial"/>
                <a:cs typeface="Arial"/>
              </a:rPr>
              <a:t>i </a:t>
            </a:r>
            <a:r>
              <a:rPr dirty="0" sz="2000" spc="-5">
                <a:latin typeface="Arial"/>
                <a:cs typeface="Arial"/>
              </a:rPr>
              <a:t>has </a:t>
            </a:r>
            <a:r>
              <a:rPr dirty="0" sz="2000" spc="-5" i="1">
                <a:latin typeface="Arial"/>
                <a:cs typeface="Arial"/>
              </a:rPr>
              <a:t>M</a:t>
            </a:r>
            <a:r>
              <a:rPr dirty="0" baseline="-21367" sz="1950" spc="-7" i="1">
                <a:latin typeface="Arial"/>
                <a:cs typeface="Arial"/>
              </a:rPr>
              <a:t>i </a:t>
            </a:r>
            <a:r>
              <a:rPr dirty="0" sz="2000" spc="-10">
                <a:latin typeface="Arial"/>
                <a:cs typeface="Arial"/>
              </a:rPr>
              <a:t>values: </a:t>
            </a:r>
            <a:r>
              <a:rPr dirty="0" sz="2000" spc="-5" i="1">
                <a:latin typeface="Arial"/>
                <a:cs typeface="Arial"/>
              </a:rPr>
              <a:t>1, 2, ..</a:t>
            </a:r>
            <a:r>
              <a:rPr dirty="0" sz="2000" spc="-33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M</a:t>
            </a:r>
            <a:r>
              <a:rPr dirty="0" baseline="-21367" sz="1950" spc="-15" i="1">
                <a:latin typeface="Arial"/>
                <a:cs typeface="Arial"/>
              </a:rPr>
              <a:t>i</a:t>
            </a:r>
            <a:endParaRPr baseline="-21367" sz="19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95550" y="1469136"/>
            <a:ext cx="952500" cy="476250"/>
          </a:xfrm>
          <a:custGeom>
            <a:avLst/>
            <a:gdLst/>
            <a:ahLst/>
            <a:cxnLst/>
            <a:rect l="l" t="t" r="r" b="b"/>
            <a:pathLst>
              <a:path w="952500" h="476250">
                <a:moveTo>
                  <a:pt x="952500" y="364235"/>
                </a:moveTo>
                <a:lnTo>
                  <a:pt x="907541" y="0"/>
                </a:lnTo>
                <a:lnTo>
                  <a:pt x="0" y="112013"/>
                </a:lnTo>
                <a:lnTo>
                  <a:pt x="44958" y="476249"/>
                </a:lnTo>
                <a:lnTo>
                  <a:pt x="952500" y="3642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 rot="21240000">
            <a:off x="2644530" y="1598846"/>
            <a:ext cx="655812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 spc="-30">
                <a:solidFill>
                  <a:srgbClr val="FFFF9A"/>
                </a:solidFill>
                <a:latin typeface="Arial"/>
                <a:cs typeface="Arial"/>
              </a:rPr>
              <a:t>wo</a:t>
            </a:r>
            <a:r>
              <a:rPr dirty="0" baseline="1543" sz="2700" spc="-44">
                <a:solidFill>
                  <a:srgbClr val="FFFF9A"/>
                </a:solidFill>
                <a:latin typeface="Arial"/>
                <a:cs typeface="Arial"/>
              </a:rPr>
              <a:t>rds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24350" y="1469136"/>
            <a:ext cx="952500" cy="476250"/>
          </a:xfrm>
          <a:custGeom>
            <a:avLst/>
            <a:gdLst/>
            <a:ahLst/>
            <a:cxnLst/>
            <a:rect l="l" t="t" r="r" b="b"/>
            <a:pathLst>
              <a:path w="952500" h="476250">
                <a:moveTo>
                  <a:pt x="952500" y="364235"/>
                </a:moveTo>
                <a:lnTo>
                  <a:pt x="907541" y="0"/>
                </a:lnTo>
                <a:lnTo>
                  <a:pt x="0" y="112013"/>
                </a:lnTo>
                <a:lnTo>
                  <a:pt x="44958" y="476249"/>
                </a:lnTo>
                <a:lnTo>
                  <a:pt x="952500" y="3642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 rot="21240000">
            <a:off x="4476815" y="1588027"/>
            <a:ext cx="565827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5"/>
              </a:lnSpc>
            </a:pPr>
            <a:r>
              <a:rPr dirty="0" sz="1800" spc="-30">
                <a:solidFill>
                  <a:srgbClr val="FFFF9A"/>
                </a:solidFill>
                <a:latin typeface="Arial"/>
                <a:cs typeface="Arial"/>
              </a:rPr>
              <a:t>wo</a:t>
            </a:r>
            <a:r>
              <a:rPr dirty="0" baseline="1543" sz="2700" spc="-44">
                <a:solidFill>
                  <a:srgbClr val="FFFF9A"/>
                </a:solidFill>
                <a:latin typeface="Arial"/>
                <a:cs typeface="Arial"/>
              </a:rPr>
              <a:t>rd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 rot="21240000">
            <a:off x="4961544" y="1687416"/>
            <a:ext cx="193401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35"/>
              </a:lnSpc>
            </a:pPr>
            <a:r>
              <a:rPr dirty="0" sz="1200">
                <a:solidFill>
                  <a:srgbClr val="FFFF9A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72150" y="1469136"/>
            <a:ext cx="952500" cy="476250"/>
          </a:xfrm>
          <a:custGeom>
            <a:avLst/>
            <a:gdLst/>
            <a:ahLst/>
            <a:cxnLst/>
            <a:rect l="l" t="t" r="r" b="b"/>
            <a:pathLst>
              <a:path w="952500" h="476250">
                <a:moveTo>
                  <a:pt x="952500" y="364235"/>
                </a:moveTo>
                <a:lnTo>
                  <a:pt x="907541" y="0"/>
                </a:lnTo>
                <a:lnTo>
                  <a:pt x="0" y="112013"/>
                </a:lnTo>
                <a:lnTo>
                  <a:pt x="44958" y="476249"/>
                </a:lnTo>
                <a:lnTo>
                  <a:pt x="952500" y="3642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 rot="21240000">
            <a:off x="5932466" y="1604156"/>
            <a:ext cx="55012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 spc="-30">
                <a:solidFill>
                  <a:srgbClr val="FFFF9A"/>
                </a:solidFill>
                <a:latin typeface="Arial"/>
                <a:cs typeface="Arial"/>
              </a:rPr>
              <a:t>wo</a:t>
            </a:r>
            <a:r>
              <a:rPr dirty="0" baseline="1543" sz="2700" spc="-44">
                <a:solidFill>
                  <a:srgbClr val="FFFF9A"/>
                </a:solidFill>
                <a:latin typeface="Arial"/>
                <a:cs typeface="Arial"/>
              </a:rPr>
              <a:t>rd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 rot="21240000">
            <a:off x="6417987" y="1695799"/>
            <a:ext cx="176114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FFFF9A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72350" y="1469136"/>
            <a:ext cx="952500" cy="476250"/>
          </a:xfrm>
          <a:custGeom>
            <a:avLst/>
            <a:gdLst/>
            <a:ahLst/>
            <a:cxnLst/>
            <a:rect l="l" t="t" r="r" b="b"/>
            <a:pathLst>
              <a:path w="952500" h="476250">
                <a:moveTo>
                  <a:pt x="952500" y="364235"/>
                </a:moveTo>
                <a:lnTo>
                  <a:pt x="907541" y="0"/>
                </a:lnTo>
                <a:lnTo>
                  <a:pt x="0" y="112013"/>
                </a:lnTo>
                <a:lnTo>
                  <a:pt x="44958" y="476249"/>
                </a:lnTo>
                <a:lnTo>
                  <a:pt x="952500" y="3642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 rot="21240000">
            <a:off x="7516434" y="1588789"/>
            <a:ext cx="565827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5"/>
              </a:lnSpc>
            </a:pPr>
            <a:r>
              <a:rPr dirty="0" sz="1800" spc="-30">
                <a:solidFill>
                  <a:srgbClr val="FFFF9A"/>
                </a:solidFill>
                <a:latin typeface="Arial"/>
                <a:cs typeface="Arial"/>
              </a:rPr>
              <a:t>wo</a:t>
            </a:r>
            <a:r>
              <a:rPr dirty="0" baseline="1543" sz="2700" spc="-44">
                <a:solidFill>
                  <a:srgbClr val="FFFF9A"/>
                </a:solidFill>
                <a:latin typeface="Arial"/>
                <a:cs typeface="Arial"/>
              </a:rPr>
              <a:t>rd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 rot="21240000">
            <a:off x="8006083" y="1686684"/>
            <a:ext cx="201472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40"/>
              </a:lnSpc>
            </a:pPr>
            <a:r>
              <a:rPr dirty="0" sz="1200">
                <a:solidFill>
                  <a:srgbClr val="FFFF9A"/>
                </a:solidFill>
                <a:latin typeface="Arial"/>
                <a:cs typeface="Arial"/>
              </a:rPr>
              <a:t>K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92302" y="1117091"/>
            <a:ext cx="1316355" cy="520700"/>
          </a:xfrm>
          <a:custGeom>
            <a:avLst/>
            <a:gdLst/>
            <a:ahLst/>
            <a:cxnLst/>
            <a:rect l="l" t="t" r="r" b="b"/>
            <a:pathLst>
              <a:path w="1316355" h="520700">
                <a:moveTo>
                  <a:pt x="1315974" y="363473"/>
                </a:moveTo>
                <a:lnTo>
                  <a:pt x="1271016" y="0"/>
                </a:lnTo>
                <a:lnTo>
                  <a:pt x="0" y="156209"/>
                </a:lnTo>
                <a:lnTo>
                  <a:pt x="44196" y="520445"/>
                </a:lnTo>
                <a:lnTo>
                  <a:pt x="1315974" y="3634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 rot="21240000">
            <a:off x="1047382" y="1268500"/>
            <a:ext cx="1009211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 spc="-35">
                <a:solidFill>
                  <a:srgbClr val="FFFF9A"/>
                </a:solidFill>
                <a:latin typeface="Arial"/>
                <a:cs typeface="Arial"/>
              </a:rPr>
              <a:t>pr</a:t>
            </a:r>
            <a:r>
              <a:rPr dirty="0" baseline="1543" sz="2700" spc="-52">
                <a:solidFill>
                  <a:srgbClr val="FFFF9A"/>
                </a:solidFill>
                <a:latin typeface="Arial"/>
                <a:cs typeface="Arial"/>
              </a:rPr>
              <a:t>odro</a:t>
            </a:r>
            <a:r>
              <a:rPr dirty="0" baseline="3086" sz="2700" spc="-52">
                <a:solidFill>
                  <a:srgbClr val="FFFF9A"/>
                </a:solidFill>
                <a:latin typeface="Arial"/>
                <a:cs typeface="Arial"/>
              </a:rPr>
              <a:t>me</a:t>
            </a:r>
            <a:endParaRPr baseline="3086" sz="27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26941" y="870966"/>
            <a:ext cx="3804920" cy="634365"/>
          </a:xfrm>
          <a:custGeom>
            <a:avLst/>
            <a:gdLst/>
            <a:ahLst/>
            <a:cxnLst/>
            <a:rect l="l" t="t" r="r" b="b"/>
            <a:pathLst>
              <a:path w="3804920" h="634365">
                <a:moveTo>
                  <a:pt x="3804666" y="365759"/>
                </a:moveTo>
                <a:lnTo>
                  <a:pt x="3778758" y="0"/>
                </a:lnTo>
                <a:lnTo>
                  <a:pt x="0" y="268224"/>
                </a:lnTo>
                <a:lnTo>
                  <a:pt x="25908" y="633984"/>
                </a:lnTo>
                <a:lnTo>
                  <a:pt x="3804666" y="3657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 rot="21420000">
            <a:off x="3953022" y="1079986"/>
            <a:ext cx="3352348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95"/>
              </a:lnSpc>
            </a:pPr>
            <a:r>
              <a:rPr dirty="0" baseline="-9259" sz="2700" spc="-44">
                <a:solidFill>
                  <a:srgbClr val="FFFF9A"/>
                </a:solidFill>
                <a:latin typeface="Arial"/>
                <a:cs typeface="Arial"/>
              </a:rPr>
              <a:t>GI, </a:t>
            </a:r>
            <a:r>
              <a:rPr dirty="0" baseline="-7716" sz="2700" spc="-52">
                <a:solidFill>
                  <a:srgbClr val="FFFF9A"/>
                </a:solidFill>
                <a:latin typeface="Arial"/>
                <a:cs typeface="Arial"/>
              </a:rPr>
              <a:t>Res</a:t>
            </a:r>
            <a:r>
              <a:rPr dirty="0" baseline="-6172" sz="2700" spc="-52">
                <a:solidFill>
                  <a:srgbClr val="FFFF9A"/>
                </a:solidFill>
                <a:latin typeface="Arial"/>
                <a:cs typeface="Arial"/>
              </a:rPr>
              <a:t>pira</a:t>
            </a:r>
            <a:r>
              <a:rPr dirty="0" baseline="-4629" sz="2700" spc="-52">
                <a:solidFill>
                  <a:srgbClr val="FFFF9A"/>
                </a:solidFill>
                <a:latin typeface="Arial"/>
                <a:cs typeface="Arial"/>
              </a:rPr>
              <a:t>tory</a:t>
            </a:r>
            <a:r>
              <a:rPr dirty="0" baseline="-3086" sz="2700" spc="-52">
                <a:solidFill>
                  <a:srgbClr val="FFFF9A"/>
                </a:solidFill>
                <a:latin typeface="Arial"/>
                <a:cs typeface="Arial"/>
              </a:rPr>
              <a:t>, </a:t>
            </a:r>
            <a:r>
              <a:rPr dirty="0" baseline="-3086" sz="2700" spc="-60">
                <a:solidFill>
                  <a:srgbClr val="FFFF9A"/>
                </a:solidFill>
                <a:latin typeface="Arial"/>
                <a:cs typeface="Arial"/>
              </a:rPr>
              <a:t>C</a:t>
            </a:r>
            <a:r>
              <a:rPr dirty="0" baseline="-1543" sz="2700" spc="-60">
                <a:solidFill>
                  <a:srgbClr val="FFFF9A"/>
                </a:solidFill>
                <a:latin typeface="Arial"/>
                <a:cs typeface="Arial"/>
              </a:rPr>
              <a:t>ons</a:t>
            </a:r>
            <a:r>
              <a:rPr dirty="0" sz="1800" spc="-40">
                <a:solidFill>
                  <a:srgbClr val="FFFF9A"/>
                </a:solidFill>
                <a:latin typeface="Arial"/>
                <a:cs typeface="Arial"/>
              </a:rPr>
              <a:t>titut</a:t>
            </a:r>
            <a:r>
              <a:rPr dirty="0" baseline="1543" sz="2700" spc="-60">
                <a:solidFill>
                  <a:srgbClr val="FFFF9A"/>
                </a:solidFill>
                <a:latin typeface="Arial"/>
                <a:cs typeface="Arial"/>
              </a:rPr>
              <a:t>ion</a:t>
            </a:r>
            <a:r>
              <a:rPr dirty="0" baseline="3086" sz="2700" spc="-60">
                <a:solidFill>
                  <a:srgbClr val="FFFF9A"/>
                </a:solidFill>
                <a:latin typeface="Arial"/>
                <a:cs typeface="Arial"/>
              </a:rPr>
              <a:t>al</a:t>
            </a:r>
            <a:r>
              <a:rPr dirty="0" baseline="3086" sz="2700" spc="-67">
                <a:solidFill>
                  <a:srgbClr val="FFFF9A"/>
                </a:solidFill>
                <a:latin typeface="Arial"/>
                <a:cs typeface="Arial"/>
              </a:rPr>
              <a:t> </a:t>
            </a:r>
            <a:r>
              <a:rPr dirty="0" baseline="3086" sz="2700">
                <a:solidFill>
                  <a:srgbClr val="FFFF9A"/>
                </a:solidFill>
                <a:latin typeface="Arial"/>
                <a:cs typeface="Arial"/>
              </a:rPr>
              <a:t>…</a:t>
            </a:r>
            <a:endParaRPr baseline="3086"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89105" y="6998928"/>
            <a:ext cx="85090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25"/>
              </a:lnSpc>
            </a:pPr>
            <a:r>
              <a:rPr dirty="0" sz="1200" spc="-5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4554" y="6998928"/>
            <a:ext cx="85090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25"/>
              </a:lnSpc>
            </a:pPr>
            <a:r>
              <a:rPr dirty="0" sz="1200" spc="-5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14854" y="481076"/>
            <a:ext cx="48742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6500"/>
                </a:solidFill>
              </a:rPr>
              <a:t>Building a naïve Bayesian</a:t>
            </a:r>
            <a:r>
              <a:rPr dirty="0" sz="2400" spc="-95">
                <a:solidFill>
                  <a:srgbClr val="006500"/>
                </a:solidFill>
              </a:rPr>
              <a:t> </a:t>
            </a:r>
            <a:r>
              <a:rPr dirty="0" sz="2400" spc="-5">
                <a:solidFill>
                  <a:srgbClr val="006500"/>
                </a:solidFill>
              </a:rPr>
              <a:t>Classifier</a:t>
            </a:r>
            <a:endParaRPr sz="24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27050" y="2380995"/>
          <a:ext cx="8971280" cy="4864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9620"/>
                <a:gridCol w="627380"/>
                <a:gridCol w="457200"/>
                <a:gridCol w="1957070"/>
                <a:gridCol w="558164"/>
                <a:gridCol w="646429"/>
                <a:gridCol w="2010410"/>
                <a:gridCol w="656590"/>
              </a:tblGrid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P(State=1)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P(State=2)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P(State=N)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3032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58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49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1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30327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09"/>
                        </a:spcBef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09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09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02513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58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49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1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2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03276">
                <a:tc gridSpan="2">
                  <a:txBody>
                    <a:bodyPr/>
                    <a:lstStyle/>
                    <a:p>
                      <a:pPr algn="r" marR="2781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327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=1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=2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0327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58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49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State=1</a:t>
                      </a:r>
                      <a:r>
                        <a:rPr dirty="0" sz="1400" spc="-1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State=2</a:t>
                      </a:r>
                      <a:r>
                        <a:rPr dirty="0" sz="1400" spc="-1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18159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Sym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=M</a:t>
                      </a:r>
                      <a:r>
                        <a:rPr dirty="0" baseline="-24691" sz="1350" spc="-7">
                          <a:latin typeface="Arial"/>
                          <a:cs typeface="Arial"/>
                        </a:rPr>
                        <a:t>1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State=N</a:t>
                      </a:r>
                      <a:r>
                        <a:rPr dirty="0" sz="1400" spc="-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39901" y="941323"/>
            <a:ext cx="7789545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Assume:</a:t>
            </a:r>
            <a:endParaRPr sz="2000">
              <a:latin typeface="Arial"/>
              <a:cs typeface="Arial"/>
            </a:endParaRPr>
          </a:p>
          <a:p>
            <a:pPr marL="266065" indent="-228600">
              <a:lnSpc>
                <a:spcPct val="100000"/>
              </a:lnSpc>
              <a:buChar char="•"/>
              <a:tabLst>
                <a:tab pos="266065" algn="l"/>
                <a:tab pos="266700" algn="l"/>
              </a:tabLst>
            </a:pPr>
            <a:r>
              <a:rPr dirty="0" sz="2000" spc="-5">
                <a:latin typeface="Arial"/>
                <a:cs typeface="Arial"/>
              </a:rPr>
              <a:t>True state has </a:t>
            </a:r>
            <a:r>
              <a:rPr dirty="0" sz="2000" spc="-5" i="1">
                <a:latin typeface="Arial"/>
                <a:cs typeface="Arial"/>
              </a:rPr>
              <a:t>N </a:t>
            </a:r>
            <a:r>
              <a:rPr dirty="0" sz="2000" spc="-5">
                <a:latin typeface="Arial"/>
                <a:cs typeface="Arial"/>
              </a:rPr>
              <a:t>values: </a:t>
            </a:r>
            <a:r>
              <a:rPr dirty="0" sz="2000" spc="-5" i="1">
                <a:latin typeface="Arial"/>
                <a:cs typeface="Arial"/>
              </a:rPr>
              <a:t>1, 2, 3 ..</a:t>
            </a:r>
            <a:r>
              <a:rPr dirty="0" sz="2000" spc="5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266700" indent="-228600">
              <a:lnSpc>
                <a:spcPct val="100000"/>
              </a:lnSpc>
              <a:buChar char="•"/>
              <a:tabLst>
                <a:tab pos="266065" algn="l"/>
                <a:tab pos="266700" algn="l"/>
              </a:tabLst>
            </a:pPr>
            <a:r>
              <a:rPr dirty="0" sz="2000" spc="-5">
                <a:latin typeface="Arial"/>
                <a:cs typeface="Arial"/>
              </a:rPr>
              <a:t>There are </a:t>
            </a:r>
            <a:r>
              <a:rPr dirty="0" sz="2000" spc="-5" i="1">
                <a:latin typeface="Arial"/>
                <a:cs typeface="Arial"/>
              </a:rPr>
              <a:t>K </a:t>
            </a:r>
            <a:r>
              <a:rPr dirty="0" sz="2000" spc="-5">
                <a:latin typeface="Arial"/>
                <a:cs typeface="Arial"/>
              </a:rPr>
              <a:t>symptoms called </a:t>
            </a:r>
            <a:r>
              <a:rPr dirty="0" sz="2000" spc="-5" i="1">
                <a:latin typeface="Arial"/>
                <a:cs typeface="Arial"/>
              </a:rPr>
              <a:t>Symptom</a:t>
            </a:r>
            <a:r>
              <a:rPr dirty="0" baseline="-21367" sz="1950" spc="-7" i="1">
                <a:latin typeface="Arial"/>
                <a:cs typeface="Arial"/>
              </a:rPr>
              <a:t>1</a:t>
            </a:r>
            <a:r>
              <a:rPr dirty="0" sz="2000" spc="-5" i="1">
                <a:latin typeface="Arial"/>
                <a:cs typeface="Arial"/>
              </a:rPr>
              <a:t>, Symptom</a:t>
            </a:r>
            <a:r>
              <a:rPr dirty="0" baseline="-21367" sz="1950" spc="-7" i="1">
                <a:latin typeface="Arial"/>
                <a:cs typeface="Arial"/>
              </a:rPr>
              <a:t>2</a:t>
            </a:r>
            <a:r>
              <a:rPr dirty="0" sz="2000" spc="-5" i="1">
                <a:latin typeface="Arial"/>
                <a:cs typeface="Arial"/>
              </a:rPr>
              <a:t>, …</a:t>
            </a:r>
            <a:r>
              <a:rPr dirty="0" sz="2000" spc="5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Symptom</a:t>
            </a:r>
            <a:r>
              <a:rPr dirty="0" baseline="-21367" sz="1950" spc="-15" i="1">
                <a:latin typeface="Arial"/>
                <a:cs typeface="Arial"/>
              </a:rPr>
              <a:t>K</a:t>
            </a:r>
            <a:endParaRPr baseline="-21367" sz="1950">
              <a:latin typeface="Arial"/>
              <a:cs typeface="Arial"/>
            </a:endParaRPr>
          </a:p>
          <a:p>
            <a:pPr marL="266700" indent="-228600">
              <a:lnSpc>
                <a:spcPct val="100000"/>
              </a:lnSpc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dirty="0" sz="2000" spc="-5" i="1">
                <a:latin typeface="Arial"/>
                <a:cs typeface="Arial"/>
              </a:rPr>
              <a:t>Symptom</a:t>
            </a:r>
            <a:r>
              <a:rPr dirty="0" baseline="-21367" sz="1950" spc="-7" i="1">
                <a:latin typeface="Arial"/>
                <a:cs typeface="Arial"/>
              </a:rPr>
              <a:t>i </a:t>
            </a:r>
            <a:r>
              <a:rPr dirty="0" sz="2000" spc="-5">
                <a:latin typeface="Arial"/>
                <a:cs typeface="Arial"/>
              </a:rPr>
              <a:t>has </a:t>
            </a:r>
            <a:r>
              <a:rPr dirty="0" sz="2000" spc="-5" i="1">
                <a:latin typeface="Arial"/>
                <a:cs typeface="Arial"/>
              </a:rPr>
              <a:t>M</a:t>
            </a:r>
            <a:r>
              <a:rPr dirty="0" baseline="-21367" sz="1950" spc="-7" i="1">
                <a:latin typeface="Arial"/>
                <a:cs typeface="Arial"/>
              </a:rPr>
              <a:t>i </a:t>
            </a:r>
            <a:r>
              <a:rPr dirty="0" sz="2000" spc="-10">
                <a:latin typeface="Arial"/>
                <a:cs typeface="Arial"/>
              </a:rPr>
              <a:t>values: </a:t>
            </a:r>
            <a:r>
              <a:rPr dirty="0" sz="2000" spc="-5" i="1">
                <a:latin typeface="Arial"/>
                <a:cs typeface="Arial"/>
              </a:rPr>
              <a:t>1, 2, ..</a:t>
            </a:r>
            <a:r>
              <a:rPr dirty="0" sz="2000" spc="-33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M</a:t>
            </a:r>
            <a:r>
              <a:rPr dirty="0" baseline="-21367" sz="1950" spc="-15" i="1">
                <a:latin typeface="Arial"/>
                <a:cs typeface="Arial"/>
              </a:rPr>
              <a:t>i</a:t>
            </a:r>
            <a:endParaRPr baseline="-21367" sz="19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95550" y="1469136"/>
            <a:ext cx="952500" cy="476250"/>
          </a:xfrm>
          <a:custGeom>
            <a:avLst/>
            <a:gdLst/>
            <a:ahLst/>
            <a:cxnLst/>
            <a:rect l="l" t="t" r="r" b="b"/>
            <a:pathLst>
              <a:path w="952500" h="476250">
                <a:moveTo>
                  <a:pt x="952500" y="364235"/>
                </a:moveTo>
                <a:lnTo>
                  <a:pt x="907541" y="0"/>
                </a:lnTo>
                <a:lnTo>
                  <a:pt x="0" y="112013"/>
                </a:lnTo>
                <a:lnTo>
                  <a:pt x="44958" y="476249"/>
                </a:lnTo>
                <a:lnTo>
                  <a:pt x="952500" y="3642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 rot="21240000">
            <a:off x="2644530" y="1598846"/>
            <a:ext cx="655812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 spc="-30">
                <a:solidFill>
                  <a:srgbClr val="FFFF9A"/>
                </a:solidFill>
                <a:latin typeface="Arial"/>
                <a:cs typeface="Arial"/>
              </a:rPr>
              <a:t>wo</a:t>
            </a:r>
            <a:r>
              <a:rPr dirty="0" baseline="1543" sz="2700" spc="-44">
                <a:solidFill>
                  <a:srgbClr val="FFFF9A"/>
                </a:solidFill>
                <a:latin typeface="Arial"/>
                <a:cs typeface="Arial"/>
              </a:rPr>
              <a:t>rds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24350" y="1469136"/>
            <a:ext cx="952500" cy="476250"/>
          </a:xfrm>
          <a:custGeom>
            <a:avLst/>
            <a:gdLst/>
            <a:ahLst/>
            <a:cxnLst/>
            <a:rect l="l" t="t" r="r" b="b"/>
            <a:pathLst>
              <a:path w="952500" h="476250">
                <a:moveTo>
                  <a:pt x="952500" y="364235"/>
                </a:moveTo>
                <a:lnTo>
                  <a:pt x="907541" y="0"/>
                </a:lnTo>
                <a:lnTo>
                  <a:pt x="0" y="112013"/>
                </a:lnTo>
                <a:lnTo>
                  <a:pt x="44958" y="476249"/>
                </a:lnTo>
                <a:lnTo>
                  <a:pt x="952500" y="3642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 rot="21240000">
            <a:off x="4476815" y="1588027"/>
            <a:ext cx="565827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5"/>
              </a:lnSpc>
            </a:pPr>
            <a:r>
              <a:rPr dirty="0" sz="1800" spc="-30">
                <a:solidFill>
                  <a:srgbClr val="FFFF9A"/>
                </a:solidFill>
                <a:latin typeface="Arial"/>
                <a:cs typeface="Arial"/>
              </a:rPr>
              <a:t>wo</a:t>
            </a:r>
            <a:r>
              <a:rPr dirty="0" baseline="1543" sz="2700" spc="-44">
                <a:solidFill>
                  <a:srgbClr val="FFFF9A"/>
                </a:solidFill>
                <a:latin typeface="Arial"/>
                <a:cs typeface="Arial"/>
              </a:rPr>
              <a:t>rd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 rot="21240000">
            <a:off x="4961544" y="1687416"/>
            <a:ext cx="193401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35"/>
              </a:lnSpc>
            </a:pPr>
            <a:r>
              <a:rPr dirty="0" sz="1200">
                <a:solidFill>
                  <a:srgbClr val="FFFF9A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72150" y="1469136"/>
            <a:ext cx="952500" cy="476250"/>
          </a:xfrm>
          <a:custGeom>
            <a:avLst/>
            <a:gdLst/>
            <a:ahLst/>
            <a:cxnLst/>
            <a:rect l="l" t="t" r="r" b="b"/>
            <a:pathLst>
              <a:path w="952500" h="476250">
                <a:moveTo>
                  <a:pt x="952500" y="364235"/>
                </a:moveTo>
                <a:lnTo>
                  <a:pt x="907541" y="0"/>
                </a:lnTo>
                <a:lnTo>
                  <a:pt x="0" y="112013"/>
                </a:lnTo>
                <a:lnTo>
                  <a:pt x="44958" y="476249"/>
                </a:lnTo>
                <a:lnTo>
                  <a:pt x="952500" y="3642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 rot="21240000">
            <a:off x="5932466" y="1604156"/>
            <a:ext cx="55012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 spc="-30">
                <a:solidFill>
                  <a:srgbClr val="FFFF9A"/>
                </a:solidFill>
                <a:latin typeface="Arial"/>
                <a:cs typeface="Arial"/>
              </a:rPr>
              <a:t>wo</a:t>
            </a:r>
            <a:r>
              <a:rPr dirty="0" baseline="1543" sz="2700" spc="-44">
                <a:solidFill>
                  <a:srgbClr val="FFFF9A"/>
                </a:solidFill>
                <a:latin typeface="Arial"/>
                <a:cs typeface="Arial"/>
              </a:rPr>
              <a:t>rd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 rot="21240000">
            <a:off x="6417987" y="1695799"/>
            <a:ext cx="176114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FFFF9A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72350" y="1469136"/>
            <a:ext cx="952500" cy="476250"/>
          </a:xfrm>
          <a:custGeom>
            <a:avLst/>
            <a:gdLst/>
            <a:ahLst/>
            <a:cxnLst/>
            <a:rect l="l" t="t" r="r" b="b"/>
            <a:pathLst>
              <a:path w="952500" h="476250">
                <a:moveTo>
                  <a:pt x="952500" y="364235"/>
                </a:moveTo>
                <a:lnTo>
                  <a:pt x="907541" y="0"/>
                </a:lnTo>
                <a:lnTo>
                  <a:pt x="0" y="112013"/>
                </a:lnTo>
                <a:lnTo>
                  <a:pt x="44958" y="476249"/>
                </a:lnTo>
                <a:lnTo>
                  <a:pt x="952500" y="3642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 rot="21240000">
            <a:off x="7516434" y="1588789"/>
            <a:ext cx="565827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5"/>
              </a:lnSpc>
            </a:pPr>
            <a:r>
              <a:rPr dirty="0" sz="1800" spc="-30">
                <a:solidFill>
                  <a:srgbClr val="FFFF9A"/>
                </a:solidFill>
                <a:latin typeface="Arial"/>
                <a:cs typeface="Arial"/>
              </a:rPr>
              <a:t>wo</a:t>
            </a:r>
            <a:r>
              <a:rPr dirty="0" baseline="1543" sz="2700" spc="-44">
                <a:solidFill>
                  <a:srgbClr val="FFFF9A"/>
                </a:solidFill>
                <a:latin typeface="Arial"/>
                <a:cs typeface="Arial"/>
              </a:rPr>
              <a:t>rd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 rot="21240000">
            <a:off x="8006083" y="1686684"/>
            <a:ext cx="201472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40"/>
              </a:lnSpc>
            </a:pPr>
            <a:r>
              <a:rPr dirty="0" sz="1200">
                <a:solidFill>
                  <a:srgbClr val="FFFF9A"/>
                </a:solidFill>
                <a:latin typeface="Arial"/>
                <a:cs typeface="Arial"/>
              </a:rPr>
              <a:t>K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92302" y="1117091"/>
            <a:ext cx="1316355" cy="520700"/>
          </a:xfrm>
          <a:custGeom>
            <a:avLst/>
            <a:gdLst/>
            <a:ahLst/>
            <a:cxnLst/>
            <a:rect l="l" t="t" r="r" b="b"/>
            <a:pathLst>
              <a:path w="1316355" h="520700">
                <a:moveTo>
                  <a:pt x="1315974" y="363473"/>
                </a:moveTo>
                <a:lnTo>
                  <a:pt x="1271016" y="0"/>
                </a:lnTo>
                <a:lnTo>
                  <a:pt x="0" y="156209"/>
                </a:lnTo>
                <a:lnTo>
                  <a:pt x="44196" y="520445"/>
                </a:lnTo>
                <a:lnTo>
                  <a:pt x="1315974" y="3634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 rot="21240000">
            <a:off x="1047382" y="1268500"/>
            <a:ext cx="1009211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 spc="-35">
                <a:solidFill>
                  <a:srgbClr val="FFFF9A"/>
                </a:solidFill>
                <a:latin typeface="Arial"/>
                <a:cs typeface="Arial"/>
              </a:rPr>
              <a:t>pr</a:t>
            </a:r>
            <a:r>
              <a:rPr dirty="0" baseline="1543" sz="2700" spc="-52">
                <a:solidFill>
                  <a:srgbClr val="FFFF9A"/>
                </a:solidFill>
                <a:latin typeface="Arial"/>
                <a:cs typeface="Arial"/>
              </a:rPr>
              <a:t>odro</a:t>
            </a:r>
            <a:r>
              <a:rPr dirty="0" baseline="3086" sz="2700" spc="-52">
                <a:solidFill>
                  <a:srgbClr val="FFFF9A"/>
                </a:solidFill>
                <a:latin typeface="Arial"/>
                <a:cs typeface="Arial"/>
              </a:rPr>
              <a:t>me</a:t>
            </a:r>
            <a:endParaRPr baseline="3086" sz="27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26941" y="870966"/>
            <a:ext cx="3804920" cy="634365"/>
          </a:xfrm>
          <a:custGeom>
            <a:avLst/>
            <a:gdLst/>
            <a:ahLst/>
            <a:cxnLst/>
            <a:rect l="l" t="t" r="r" b="b"/>
            <a:pathLst>
              <a:path w="3804920" h="634365">
                <a:moveTo>
                  <a:pt x="3804666" y="365759"/>
                </a:moveTo>
                <a:lnTo>
                  <a:pt x="3778758" y="0"/>
                </a:lnTo>
                <a:lnTo>
                  <a:pt x="0" y="268224"/>
                </a:lnTo>
                <a:lnTo>
                  <a:pt x="25908" y="633984"/>
                </a:lnTo>
                <a:lnTo>
                  <a:pt x="3804666" y="3657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 rot="21420000">
            <a:off x="3953022" y="1079986"/>
            <a:ext cx="3352348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95"/>
              </a:lnSpc>
            </a:pPr>
            <a:r>
              <a:rPr dirty="0" baseline="-9259" sz="2700" spc="-44">
                <a:solidFill>
                  <a:srgbClr val="FFFF9A"/>
                </a:solidFill>
                <a:latin typeface="Arial"/>
                <a:cs typeface="Arial"/>
              </a:rPr>
              <a:t>GI, </a:t>
            </a:r>
            <a:r>
              <a:rPr dirty="0" baseline="-7716" sz="2700" spc="-52">
                <a:solidFill>
                  <a:srgbClr val="FFFF9A"/>
                </a:solidFill>
                <a:latin typeface="Arial"/>
                <a:cs typeface="Arial"/>
              </a:rPr>
              <a:t>Res</a:t>
            </a:r>
            <a:r>
              <a:rPr dirty="0" baseline="-6172" sz="2700" spc="-52">
                <a:solidFill>
                  <a:srgbClr val="FFFF9A"/>
                </a:solidFill>
                <a:latin typeface="Arial"/>
                <a:cs typeface="Arial"/>
              </a:rPr>
              <a:t>pira</a:t>
            </a:r>
            <a:r>
              <a:rPr dirty="0" baseline="-4629" sz="2700" spc="-52">
                <a:solidFill>
                  <a:srgbClr val="FFFF9A"/>
                </a:solidFill>
                <a:latin typeface="Arial"/>
                <a:cs typeface="Arial"/>
              </a:rPr>
              <a:t>tory</a:t>
            </a:r>
            <a:r>
              <a:rPr dirty="0" baseline="-3086" sz="2700" spc="-52">
                <a:solidFill>
                  <a:srgbClr val="FFFF9A"/>
                </a:solidFill>
                <a:latin typeface="Arial"/>
                <a:cs typeface="Arial"/>
              </a:rPr>
              <a:t>, </a:t>
            </a:r>
            <a:r>
              <a:rPr dirty="0" baseline="-3086" sz="2700" spc="-60">
                <a:solidFill>
                  <a:srgbClr val="FFFF9A"/>
                </a:solidFill>
                <a:latin typeface="Arial"/>
                <a:cs typeface="Arial"/>
              </a:rPr>
              <a:t>C</a:t>
            </a:r>
            <a:r>
              <a:rPr dirty="0" baseline="-1543" sz="2700" spc="-60">
                <a:solidFill>
                  <a:srgbClr val="FFFF9A"/>
                </a:solidFill>
                <a:latin typeface="Arial"/>
                <a:cs typeface="Arial"/>
              </a:rPr>
              <a:t>ons</a:t>
            </a:r>
            <a:r>
              <a:rPr dirty="0" sz="1800" spc="-40">
                <a:solidFill>
                  <a:srgbClr val="FFFF9A"/>
                </a:solidFill>
                <a:latin typeface="Arial"/>
                <a:cs typeface="Arial"/>
              </a:rPr>
              <a:t>titut</a:t>
            </a:r>
            <a:r>
              <a:rPr dirty="0" baseline="1543" sz="2700" spc="-60">
                <a:solidFill>
                  <a:srgbClr val="FFFF9A"/>
                </a:solidFill>
                <a:latin typeface="Arial"/>
                <a:cs typeface="Arial"/>
              </a:rPr>
              <a:t>ion</a:t>
            </a:r>
            <a:r>
              <a:rPr dirty="0" baseline="3086" sz="2700" spc="-60">
                <a:solidFill>
                  <a:srgbClr val="FFFF9A"/>
                </a:solidFill>
                <a:latin typeface="Arial"/>
                <a:cs typeface="Arial"/>
              </a:rPr>
              <a:t>al</a:t>
            </a:r>
            <a:r>
              <a:rPr dirty="0" baseline="3086" sz="2700" spc="-67">
                <a:solidFill>
                  <a:srgbClr val="FFFF9A"/>
                </a:solidFill>
                <a:latin typeface="Arial"/>
                <a:cs typeface="Arial"/>
              </a:rPr>
              <a:t> </a:t>
            </a:r>
            <a:r>
              <a:rPr dirty="0" baseline="3086" sz="2700">
                <a:solidFill>
                  <a:srgbClr val="FFFF9A"/>
                </a:solidFill>
                <a:latin typeface="Arial"/>
                <a:cs typeface="Arial"/>
              </a:rPr>
              <a:t>…</a:t>
            </a:r>
            <a:endParaRPr baseline="3086" sz="27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23950" y="1864614"/>
            <a:ext cx="952500" cy="476250"/>
          </a:xfrm>
          <a:custGeom>
            <a:avLst/>
            <a:gdLst/>
            <a:ahLst/>
            <a:cxnLst/>
            <a:rect l="l" t="t" r="r" b="b"/>
            <a:pathLst>
              <a:path w="952500" h="476250">
                <a:moveTo>
                  <a:pt x="952500" y="364235"/>
                </a:moveTo>
                <a:lnTo>
                  <a:pt x="907541" y="0"/>
                </a:lnTo>
                <a:lnTo>
                  <a:pt x="0" y="112013"/>
                </a:lnTo>
                <a:lnTo>
                  <a:pt x="44958" y="476249"/>
                </a:lnTo>
                <a:lnTo>
                  <a:pt x="952500" y="3642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 rot="21240000">
            <a:off x="1301561" y="1979695"/>
            <a:ext cx="565827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5"/>
              </a:lnSpc>
            </a:pPr>
            <a:r>
              <a:rPr dirty="0" sz="1800" spc="-30">
                <a:solidFill>
                  <a:srgbClr val="FFFF9A"/>
                </a:solidFill>
                <a:latin typeface="Arial"/>
                <a:cs typeface="Arial"/>
              </a:rPr>
              <a:t>wo</a:t>
            </a:r>
            <a:r>
              <a:rPr dirty="0" baseline="1543" sz="2700" spc="-44">
                <a:solidFill>
                  <a:srgbClr val="FFFF9A"/>
                </a:solidFill>
                <a:latin typeface="Arial"/>
                <a:cs typeface="Arial"/>
              </a:rPr>
              <a:t>rd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 rot="21240000">
            <a:off x="1771613" y="2082310"/>
            <a:ext cx="174740" cy="168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30"/>
              </a:lnSpc>
            </a:pPr>
            <a:r>
              <a:rPr dirty="0" sz="1200">
                <a:solidFill>
                  <a:srgbClr val="FFFF9A"/>
                </a:solidFill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573273" y="1850898"/>
            <a:ext cx="3051810" cy="504190"/>
          </a:xfrm>
          <a:custGeom>
            <a:avLst/>
            <a:gdLst/>
            <a:ahLst/>
            <a:cxnLst/>
            <a:rect l="l" t="t" r="r" b="b"/>
            <a:pathLst>
              <a:path w="3051810" h="504189">
                <a:moveTo>
                  <a:pt x="3051810" y="366521"/>
                </a:moveTo>
                <a:lnTo>
                  <a:pt x="3035046" y="0"/>
                </a:lnTo>
                <a:lnTo>
                  <a:pt x="0" y="137160"/>
                </a:lnTo>
                <a:lnTo>
                  <a:pt x="16002" y="503682"/>
                </a:lnTo>
                <a:lnTo>
                  <a:pt x="3051810" y="36652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 rot="21480000">
            <a:off x="2752416" y="1994799"/>
            <a:ext cx="2659693" cy="22860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dirty="0" sz="1800" spc="-10">
                <a:solidFill>
                  <a:srgbClr val="FFFF9A"/>
                </a:solidFill>
                <a:latin typeface="Arial"/>
                <a:cs typeface="Arial"/>
              </a:rPr>
              <a:t>is </a:t>
            </a:r>
            <a:r>
              <a:rPr dirty="0" sz="1800" spc="-20">
                <a:solidFill>
                  <a:srgbClr val="FFFF9A"/>
                </a:solidFill>
                <a:latin typeface="Arial"/>
                <a:cs typeface="Arial"/>
              </a:rPr>
              <a:t>e</a:t>
            </a:r>
            <a:r>
              <a:rPr dirty="0" baseline="1543" sz="2700" spc="-30">
                <a:solidFill>
                  <a:srgbClr val="FFFF9A"/>
                </a:solidFill>
                <a:latin typeface="Arial"/>
                <a:cs typeface="Arial"/>
              </a:rPr>
              <a:t>ither p</a:t>
            </a:r>
            <a:r>
              <a:rPr dirty="0" baseline="3086" sz="2700" spc="-30">
                <a:solidFill>
                  <a:srgbClr val="FFFF9A"/>
                </a:solidFill>
                <a:latin typeface="Arial"/>
                <a:cs typeface="Arial"/>
              </a:rPr>
              <a:t>resen</a:t>
            </a:r>
            <a:r>
              <a:rPr dirty="0" baseline="4629" sz="2700" spc="-30">
                <a:solidFill>
                  <a:srgbClr val="FFFF9A"/>
                </a:solidFill>
                <a:latin typeface="Arial"/>
                <a:cs typeface="Arial"/>
              </a:rPr>
              <a:t>t </a:t>
            </a:r>
            <a:r>
              <a:rPr dirty="0" baseline="4629" sz="2700" spc="-15">
                <a:solidFill>
                  <a:srgbClr val="FFFF9A"/>
                </a:solidFill>
                <a:latin typeface="Arial"/>
                <a:cs typeface="Arial"/>
              </a:rPr>
              <a:t>or</a:t>
            </a:r>
            <a:r>
              <a:rPr dirty="0" baseline="4629" sz="2700" spc="-157">
                <a:solidFill>
                  <a:srgbClr val="FFFF9A"/>
                </a:solidFill>
                <a:latin typeface="Arial"/>
                <a:cs typeface="Arial"/>
              </a:rPr>
              <a:t> </a:t>
            </a:r>
            <a:r>
              <a:rPr dirty="0" baseline="4629" sz="2700" spc="-30">
                <a:solidFill>
                  <a:srgbClr val="FFFF9A"/>
                </a:solidFill>
                <a:latin typeface="Arial"/>
                <a:cs typeface="Arial"/>
              </a:rPr>
              <a:t>abs</a:t>
            </a:r>
            <a:r>
              <a:rPr dirty="0" baseline="6172" sz="2700" spc="-30">
                <a:solidFill>
                  <a:srgbClr val="FFFF9A"/>
                </a:solidFill>
                <a:latin typeface="Arial"/>
                <a:cs typeface="Arial"/>
              </a:rPr>
              <a:t>ent</a:t>
            </a:r>
            <a:endParaRPr baseline="6172" sz="27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 rot="21480000">
            <a:off x="5335404" y="2054390"/>
            <a:ext cx="174607" cy="168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30"/>
              </a:lnSpc>
            </a:pPr>
            <a:r>
              <a:rPr dirty="0" sz="1200">
                <a:solidFill>
                  <a:srgbClr val="FFFF9A"/>
                </a:solidFill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854" y="481076"/>
            <a:ext cx="48742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6500"/>
                </a:solidFill>
              </a:rPr>
              <a:t>Building a naïve Bayesian</a:t>
            </a:r>
            <a:r>
              <a:rPr dirty="0" sz="2400" spc="-95">
                <a:solidFill>
                  <a:srgbClr val="006500"/>
                </a:solidFill>
              </a:rPr>
              <a:t> </a:t>
            </a:r>
            <a:r>
              <a:rPr dirty="0" sz="2400" spc="-5">
                <a:solidFill>
                  <a:srgbClr val="006500"/>
                </a:solidFill>
              </a:rPr>
              <a:t>Classifier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39901" y="941323"/>
            <a:ext cx="7789545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Assume:</a:t>
            </a:r>
            <a:endParaRPr sz="2000">
              <a:latin typeface="Arial"/>
              <a:cs typeface="Arial"/>
            </a:endParaRPr>
          </a:p>
          <a:p>
            <a:pPr marL="266065" indent="-228600">
              <a:lnSpc>
                <a:spcPct val="100000"/>
              </a:lnSpc>
              <a:buChar char="•"/>
              <a:tabLst>
                <a:tab pos="266065" algn="l"/>
                <a:tab pos="266700" algn="l"/>
              </a:tabLst>
            </a:pPr>
            <a:r>
              <a:rPr dirty="0" sz="2000" spc="-5">
                <a:latin typeface="Arial"/>
                <a:cs typeface="Arial"/>
              </a:rPr>
              <a:t>True state has </a:t>
            </a:r>
            <a:r>
              <a:rPr dirty="0" sz="2000" spc="-5" i="1">
                <a:latin typeface="Arial"/>
                <a:cs typeface="Arial"/>
              </a:rPr>
              <a:t>N </a:t>
            </a:r>
            <a:r>
              <a:rPr dirty="0" sz="2000" spc="-5">
                <a:latin typeface="Arial"/>
                <a:cs typeface="Arial"/>
              </a:rPr>
              <a:t>values: </a:t>
            </a:r>
            <a:r>
              <a:rPr dirty="0" sz="2000" spc="-5" i="1">
                <a:latin typeface="Arial"/>
                <a:cs typeface="Arial"/>
              </a:rPr>
              <a:t>1, 2, 3 ..</a:t>
            </a:r>
            <a:r>
              <a:rPr dirty="0" sz="2000" spc="5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266700" indent="-228600">
              <a:lnSpc>
                <a:spcPct val="100000"/>
              </a:lnSpc>
              <a:buChar char="•"/>
              <a:tabLst>
                <a:tab pos="266065" algn="l"/>
                <a:tab pos="266700" algn="l"/>
              </a:tabLst>
            </a:pPr>
            <a:r>
              <a:rPr dirty="0" sz="2000" spc="-5">
                <a:latin typeface="Arial"/>
                <a:cs typeface="Arial"/>
              </a:rPr>
              <a:t>There are </a:t>
            </a:r>
            <a:r>
              <a:rPr dirty="0" sz="2000" spc="-5" i="1">
                <a:latin typeface="Arial"/>
                <a:cs typeface="Arial"/>
              </a:rPr>
              <a:t>K </a:t>
            </a:r>
            <a:r>
              <a:rPr dirty="0" sz="2000" spc="-5">
                <a:latin typeface="Arial"/>
                <a:cs typeface="Arial"/>
              </a:rPr>
              <a:t>symptoms called </a:t>
            </a:r>
            <a:r>
              <a:rPr dirty="0" sz="2000" spc="-5" i="1">
                <a:latin typeface="Arial"/>
                <a:cs typeface="Arial"/>
              </a:rPr>
              <a:t>Symptom</a:t>
            </a:r>
            <a:r>
              <a:rPr dirty="0" baseline="-21367" sz="1950" spc="-7" i="1">
                <a:latin typeface="Arial"/>
                <a:cs typeface="Arial"/>
              </a:rPr>
              <a:t>1</a:t>
            </a:r>
            <a:r>
              <a:rPr dirty="0" sz="2000" spc="-5" i="1">
                <a:latin typeface="Arial"/>
                <a:cs typeface="Arial"/>
              </a:rPr>
              <a:t>, Symptom</a:t>
            </a:r>
            <a:r>
              <a:rPr dirty="0" baseline="-21367" sz="1950" spc="-7" i="1">
                <a:latin typeface="Arial"/>
                <a:cs typeface="Arial"/>
              </a:rPr>
              <a:t>2</a:t>
            </a:r>
            <a:r>
              <a:rPr dirty="0" sz="2000" spc="-5" i="1">
                <a:latin typeface="Arial"/>
                <a:cs typeface="Arial"/>
              </a:rPr>
              <a:t>, …</a:t>
            </a:r>
            <a:r>
              <a:rPr dirty="0" sz="2000" spc="5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Symptom</a:t>
            </a:r>
            <a:r>
              <a:rPr dirty="0" baseline="-21367" sz="1950" spc="-15" i="1">
                <a:latin typeface="Arial"/>
                <a:cs typeface="Arial"/>
              </a:rPr>
              <a:t>K</a:t>
            </a:r>
            <a:endParaRPr baseline="-21367" sz="1950">
              <a:latin typeface="Arial"/>
              <a:cs typeface="Arial"/>
            </a:endParaRPr>
          </a:p>
          <a:p>
            <a:pPr marL="266700" indent="-228600">
              <a:lnSpc>
                <a:spcPct val="100000"/>
              </a:lnSpc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dirty="0" sz="2000" spc="-5" i="1">
                <a:latin typeface="Arial"/>
                <a:cs typeface="Arial"/>
              </a:rPr>
              <a:t>Symptom</a:t>
            </a:r>
            <a:r>
              <a:rPr dirty="0" baseline="-21367" sz="1950" spc="-7" i="1">
                <a:latin typeface="Arial"/>
                <a:cs typeface="Arial"/>
              </a:rPr>
              <a:t>i </a:t>
            </a:r>
            <a:r>
              <a:rPr dirty="0" sz="2000" spc="-5">
                <a:latin typeface="Arial"/>
                <a:cs typeface="Arial"/>
              </a:rPr>
              <a:t>has </a:t>
            </a:r>
            <a:r>
              <a:rPr dirty="0" sz="2000" spc="-5" i="1">
                <a:latin typeface="Arial"/>
                <a:cs typeface="Arial"/>
              </a:rPr>
              <a:t>M</a:t>
            </a:r>
            <a:r>
              <a:rPr dirty="0" baseline="-21367" sz="1950" spc="-7" i="1">
                <a:latin typeface="Arial"/>
                <a:cs typeface="Arial"/>
              </a:rPr>
              <a:t>i </a:t>
            </a:r>
            <a:r>
              <a:rPr dirty="0" sz="2000" spc="-10">
                <a:latin typeface="Arial"/>
                <a:cs typeface="Arial"/>
              </a:rPr>
              <a:t>values: </a:t>
            </a:r>
            <a:r>
              <a:rPr dirty="0" sz="2000" spc="-5" i="1">
                <a:latin typeface="Arial"/>
                <a:cs typeface="Arial"/>
              </a:rPr>
              <a:t>1, 2, ..</a:t>
            </a:r>
            <a:r>
              <a:rPr dirty="0" sz="2000" spc="-33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M</a:t>
            </a:r>
            <a:r>
              <a:rPr dirty="0" baseline="-21367" sz="1950" spc="-15" i="1">
                <a:latin typeface="Arial"/>
                <a:cs typeface="Arial"/>
              </a:rPr>
              <a:t>i</a:t>
            </a:r>
            <a:endParaRPr baseline="-21367" sz="1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95550" y="1469136"/>
            <a:ext cx="952500" cy="476250"/>
          </a:xfrm>
          <a:custGeom>
            <a:avLst/>
            <a:gdLst/>
            <a:ahLst/>
            <a:cxnLst/>
            <a:rect l="l" t="t" r="r" b="b"/>
            <a:pathLst>
              <a:path w="952500" h="476250">
                <a:moveTo>
                  <a:pt x="952500" y="364235"/>
                </a:moveTo>
                <a:lnTo>
                  <a:pt x="907541" y="0"/>
                </a:lnTo>
                <a:lnTo>
                  <a:pt x="0" y="112013"/>
                </a:lnTo>
                <a:lnTo>
                  <a:pt x="44958" y="476249"/>
                </a:lnTo>
                <a:lnTo>
                  <a:pt x="952500" y="3642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 rot="21240000">
            <a:off x="2644530" y="1598846"/>
            <a:ext cx="655812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 spc="-30">
                <a:solidFill>
                  <a:srgbClr val="FFFF9A"/>
                </a:solidFill>
                <a:latin typeface="Arial"/>
                <a:cs typeface="Arial"/>
              </a:rPr>
              <a:t>wo</a:t>
            </a:r>
            <a:r>
              <a:rPr dirty="0" baseline="1543" sz="2700" spc="-44">
                <a:solidFill>
                  <a:srgbClr val="FFFF9A"/>
                </a:solidFill>
                <a:latin typeface="Arial"/>
                <a:cs typeface="Arial"/>
              </a:rPr>
              <a:t>rds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24350" y="1469136"/>
            <a:ext cx="952500" cy="476250"/>
          </a:xfrm>
          <a:custGeom>
            <a:avLst/>
            <a:gdLst/>
            <a:ahLst/>
            <a:cxnLst/>
            <a:rect l="l" t="t" r="r" b="b"/>
            <a:pathLst>
              <a:path w="952500" h="476250">
                <a:moveTo>
                  <a:pt x="952500" y="364235"/>
                </a:moveTo>
                <a:lnTo>
                  <a:pt x="907541" y="0"/>
                </a:lnTo>
                <a:lnTo>
                  <a:pt x="0" y="112013"/>
                </a:lnTo>
                <a:lnTo>
                  <a:pt x="44958" y="476249"/>
                </a:lnTo>
                <a:lnTo>
                  <a:pt x="952500" y="3642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 rot="21240000">
            <a:off x="4476815" y="1588027"/>
            <a:ext cx="565827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5"/>
              </a:lnSpc>
            </a:pPr>
            <a:r>
              <a:rPr dirty="0" sz="1800" spc="-30">
                <a:solidFill>
                  <a:srgbClr val="FFFF9A"/>
                </a:solidFill>
                <a:latin typeface="Arial"/>
                <a:cs typeface="Arial"/>
              </a:rPr>
              <a:t>wo</a:t>
            </a:r>
            <a:r>
              <a:rPr dirty="0" baseline="1543" sz="2700" spc="-44">
                <a:solidFill>
                  <a:srgbClr val="FFFF9A"/>
                </a:solidFill>
                <a:latin typeface="Arial"/>
                <a:cs typeface="Arial"/>
              </a:rPr>
              <a:t>rd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 rot="21240000">
            <a:off x="4961544" y="1687416"/>
            <a:ext cx="193401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35"/>
              </a:lnSpc>
            </a:pPr>
            <a:r>
              <a:rPr dirty="0" sz="1200">
                <a:solidFill>
                  <a:srgbClr val="FFFF9A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72150" y="1469136"/>
            <a:ext cx="952500" cy="476250"/>
          </a:xfrm>
          <a:custGeom>
            <a:avLst/>
            <a:gdLst/>
            <a:ahLst/>
            <a:cxnLst/>
            <a:rect l="l" t="t" r="r" b="b"/>
            <a:pathLst>
              <a:path w="952500" h="476250">
                <a:moveTo>
                  <a:pt x="952500" y="364235"/>
                </a:moveTo>
                <a:lnTo>
                  <a:pt x="907541" y="0"/>
                </a:lnTo>
                <a:lnTo>
                  <a:pt x="0" y="112013"/>
                </a:lnTo>
                <a:lnTo>
                  <a:pt x="44958" y="476249"/>
                </a:lnTo>
                <a:lnTo>
                  <a:pt x="952500" y="3642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 rot="21240000">
            <a:off x="5932466" y="1604156"/>
            <a:ext cx="55012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 spc="-30">
                <a:solidFill>
                  <a:srgbClr val="FFFF9A"/>
                </a:solidFill>
                <a:latin typeface="Arial"/>
                <a:cs typeface="Arial"/>
              </a:rPr>
              <a:t>wo</a:t>
            </a:r>
            <a:r>
              <a:rPr dirty="0" baseline="1543" sz="2700" spc="-44">
                <a:solidFill>
                  <a:srgbClr val="FFFF9A"/>
                </a:solidFill>
                <a:latin typeface="Arial"/>
                <a:cs typeface="Arial"/>
              </a:rPr>
              <a:t>rd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 rot="21240000">
            <a:off x="6417987" y="1695799"/>
            <a:ext cx="176114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FFFF9A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72350" y="1469136"/>
            <a:ext cx="952500" cy="476250"/>
          </a:xfrm>
          <a:custGeom>
            <a:avLst/>
            <a:gdLst/>
            <a:ahLst/>
            <a:cxnLst/>
            <a:rect l="l" t="t" r="r" b="b"/>
            <a:pathLst>
              <a:path w="952500" h="476250">
                <a:moveTo>
                  <a:pt x="952500" y="364235"/>
                </a:moveTo>
                <a:lnTo>
                  <a:pt x="907541" y="0"/>
                </a:lnTo>
                <a:lnTo>
                  <a:pt x="0" y="112013"/>
                </a:lnTo>
                <a:lnTo>
                  <a:pt x="44958" y="476249"/>
                </a:lnTo>
                <a:lnTo>
                  <a:pt x="952500" y="3642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 rot="21240000">
            <a:off x="7516434" y="1588789"/>
            <a:ext cx="565827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5"/>
              </a:lnSpc>
            </a:pPr>
            <a:r>
              <a:rPr dirty="0" sz="1800" spc="-30">
                <a:solidFill>
                  <a:srgbClr val="FFFF9A"/>
                </a:solidFill>
                <a:latin typeface="Arial"/>
                <a:cs typeface="Arial"/>
              </a:rPr>
              <a:t>wo</a:t>
            </a:r>
            <a:r>
              <a:rPr dirty="0" baseline="1543" sz="2700" spc="-44">
                <a:solidFill>
                  <a:srgbClr val="FFFF9A"/>
                </a:solidFill>
                <a:latin typeface="Arial"/>
                <a:cs typeface="Arial"/>
              </a:rPr>
              <a:t>rd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 rot="21240000">
            <a:off x="8006083" y="1686684"/>
            <a:ext cx="201472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40"/>
              </a:lnSpc>
            </a:pPr>
            <a:r>
              <a:rPr dirty="0" sz="1200">
                <a:solidFill>
                  <a:srgbClr val="FFFF9A"/>
                </a:solidFill>
                <a:latin typeface="Arial"/>
                <a:cs typeface="Arial"/>
              </a:rPr>
              <a:t>K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92302" y="1117091"/>
            <a:ext cx="1316355" cy="520700"/>
          </a:xfrm>
          <a:custGeom>
            <a:avLst/>
            <a:gdLst/>
            <a:ahLst/>
            <a:cxnLst/>
            <a:rect l="l" t="t" r="r" b="b"/>
            <a:pathLst>
              <a:path w="1316355" h="520700">
                <a:moveTo>
                  <a:pt x="1315974" y="363473"/>
                </a:moveTo>
                <a:lnTo>
                  <a:pt x="1271016" y="0"/>
                </a:lnTo>
                <a:lnTo>
                  <a:pt x="0" y="156209"/>
                </a:lnTo>
                <a:lnTo>
                  <a:pt x="44196" y="520445"/>
                </a:lnTo>
                <a:lnTo>
                  <a:pt x="1315974" y="3634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 rot="21240000">
            <a:off x="1047382" y="1268500"/>
            <a:ext cx="1009211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 spc="-35">
                <a:solidFill>
                  <a:srgbClr val="FFFF9A"/>
                </a:solidFill>
                <a:latin typeface="Arial"/>
                <a:cs typeface="Arial"/>
              </a:rPr>
              <a:t>pr</a:t>
            </a:r>
            <a:r>
              <a:rPr dirty="0" baseline="1543" sz="2700" spc="-52">
                <a:solidFill>
                  <a:srgbClr val="FFFF9A"/>
                </a:solidFill>
                <a:latin typeface="Arial"/>
                <a:cs typeface="Arial"/>
              </a:rPr>
              <a:t>odro</a:t>
            </a:r>
            <a:r>
              <a:rPr dirty="0" baseline="3086" sz="2700" spc="-52">
                <a:solidFill>
                  <a:srgbClr val="FFFF9A"/>
                </a:solidFill>
                <a:latin typeface="Arial"/>
                <a:cs typeface="Arial"/>
              </a:rPr>
              <a:t>me</a:t>
            </a:r>
            <a:endParaRPr baseline="3086" sz="27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26941" y="870966"/>
            <a:ext cx="3804920" cy="634365"/>
          </a:xfrm>
          <a:custGeom>
            <a:avLst/>
            <a:gdLst/>
            <a:ahLst/>
            <a:cxnLst/>
            <a:rect l="l" t="t" r="r" b="b"/>
            <a:pathLst>
              <a:path w="3804920" h="634365">
                <a:moveTo>
                  <a:pt x="3804666" y="365759"/>
                </a:moveTo>
                <a:lnTo>
                  <a:pt x="3778758" y="0"/>
                </a:lnTo>
                <a:lnTo>
                  <a:pt x="0" y="268224"/>
                </a:lnTo>
                <a:lnTo>
                  <a:pt x="25908" y="633984"/>
                </a:lnTo>
                <a:lnTo>
                  <a:pt x="3804666" y="3657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 rot="21420000">
            <a:off x="3953022" y="1079986"/>
            <a:ext cx="3352348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95"/>
              </a:lnSpc>
            </a:pPr>
            <a:r>
              <a:rPr dirty="0" baseline="-9259" sz="2700" spc="-44">
                <a:solidFill>
                  <a:srgbClr val="FFFF9A"/>
                </a:solidFill>
                <a:latin typeface="Arial"/>
                <a:cs typeface="Arial"/>
              </a:rPr>
              <a:t>GI, </a:t>
            </a:r>
            <a:r>
              <a:rPr dirty="0" baseline="-7716" sz="2700" spc="-52">
                <a:solidFill>
                  <a:srgbClr val="FFFF9A"/>
                </a:solidFill>
                <a:latin typeface="Arial"/>
                <a:cs typeface="Arial"/>
              </a:rPr>
              <a:t>Res</a:t>
            </a:r>
            <a:r>
              <a:rPr dirty="0" baseline="-6172" sz="2700" spc="-52">
                <a:solidFill>
                  <a:srgbClr val="FFFF9A"/>
                </a:solidFill>
                <a:latin typeface="Arial"/>
                <a:cs typeface="Arial"/>
              </a:rPr>
              <a:t>pira</a:t>
            </a:r>
            <a:r>
              <a:rPr dirty="0" baseline="-4629" sz="2700" spc="-52">
                <a:solidFill>
                  <a:srgbClr val="FFFF9A"/>
                </a:solidFill>
                <a:latin typeface="Arial"/>
                <a:cs typeface="Arial"/>
              </a:rPr>
              <a:t>tory</a:t>
            </a:r>
            <a:r>
              <a:rPr dirty="0" baseline="-3086" sz="2700" spc="-52">
                <a:solidFill>
                  <a:srgbClr val="FFFF9A"/>
                </a:solidFill>
                <a:latin typeface="Arial"/>
                <a:cs typeface="Arial"/>
              </a:rPr>
              <a:t>, </a:t>
            </a:r>
            <a:r>
              <a:rPr dirty="0" baseline="-3086" sz="2700" spc="-60">
                <a:solidFill>
                  <a:srgbClr val="FFFF9A"/>
                </a:solidFill>
                <a:latin typeface="Arial"/>
                <a:cs typeface="Arial"/>
              </a:rPr>
              <a:t>C</a:t>
            </a:r>
            <a:r>
              <a:rPr dirty="0" baseline="-1543" sz="2700" spc="-60">
                <a:solidFill>
                  <a:srgbClr val="FFFF9A"/>
                </a:solidFill>
                <a:latin typeface="Arial"/>
                <a:cs typeface="Arial"/>
              </a:rPr>
              <a:t>ons</a:t>
            </a:r>
            <a:r>
              <a:rPr dirty="0" sz="1800" spc="-40">
                <a:solidFill>
                  <a:srgbClr val="FFFF9A"/>
                </a:solidFill>
                <a:latin typeface="Arial"/>
                <a:cs typeface="Arial"/>
              </a:rPr>
              <a:t>titut</a:t>
            </a:r>
            <a:r>
              <a:rPr dirty="0" baseline="1543" sz="2700" spc="-60">
                <a:solidFill>
                  <a:srgbClr val="FFFF9A"/>
                </a:solidFill>
                <a:latin typeface="Arial"/>
                <a:cs typeface="Arial"/>
              </a:rPr>
              <a:t>ion</a:t>
            </a:r>
            <a:r>
              <a:rPr dirty="0" baseline="3086" sz="2700" spc="-60">
                <a:solidFill>
                  <a:srgbClr val="FFFF9A"/>
                </a:solidFill>
                <a:latin typeface="Arial"/>
                <a:cs typeface="Arial"/>
              </a:rPr>
              <a:t>al</a:t>
            </a:r>
            <a:r>
              <a:rPr dirty="0" baseline="3086" sz="2700" spc="-67">
                <a:solidFill>
                  <a:srgbClr val="FFFF9A"/>
                </a:solidFill>
                <a:latin typeface="Arial"/>
                <a:cs typeface="Arial"/>
              </a:rPr>
              <a:t> </a:t>
            </a:r>
            <a:r>
              <a:rPr dirty="0" baseline="3086" sz="2700">
                <a:solidFill>
                  <a:srgbClr val="FFFF9A"/>
                </a:solidFill>
                <a:latin typeface="Arial"/>
                <a:cs typeface="Arial"/>
              </a:rPr>
              <a:t>…</a:t>
            </a:r>
            <a:endParaRPr baseline="3086" sz="27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23950" y="1864614"/>
            <a:ext cx="952500" cy="476250"/>
          </a:xfrm>
          <a:custGeom>
            <a:avLst/>
            <a:gdLst/>
            <a:ahLst/>
            <a:cxnLst/>
            <a:rect l="l" t="t" r="r" b="b"/>
            <a:pathLst>
              <a:path w="952500" h="476250">
                <a:moveTo>
                  <a:pt x="952500" y="364235"/>
                </a:moveTo>
                <a:lnTo>
                  <a:pt x="907541" y="0"/>
                </a:lnTo>
                <a:lnTo>
                  <a:pt x="0" y="112013"/>
                </a:lnTo>
                <a:lnTo>
                  <a:pt x="44958" y="476249"/>
                </a:lnTo>
                <a:lnTo>
                  <a:pt x="952500" y="3642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 rot="21240000">
            <a:off x="1301561" y="1979695"/>
            <a:ext cx="565827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5"/>
              </a:lnSpc>
            </a:pPr>
            <a:r>
              <a:rPr dirty="0" sz="1800" spc="-30">
                <a:solidFill>
                  <a:srgbClr val="FFFF9A"/>
                </a:solidFill>
                <a:latin typeface="Arial"/>
                <a:cs typeface="Arial"/>
              </a:rPr>
              <a:t>wo</a:t>
            </a:r>
            <a:r>
              <a:rPr dirty="0" baseline="1543" sz="2700" spc="-44">
                <a:solidFill>
                  <a:srgbClr val="FFFF9A"/>
                </a:solidFill>
                <a:latin typeface="Arial"/>
                <a:cs typeface="Arial"/>
              </a:rPr>
              <a:t>rd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 rot="21240000">
            <a:off x="1771613" y="2082310"/>
            <a:ext cx="174740" cy="168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30"/>
              </a:lnSpc>
            </a:pPr>
            <a:r>
              <a:rPr dirty="0" sz="1200">
                <a:solidFill>
                  <a:srgbClr val="FFFF9A"/>
                </a:solidFill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73273" y="1850898"/>
            <a:ext cx="3051810" cy="504190"/>
          </a:xfrm>
          <a:custGeom>
            <a:avLst/>
            <a:gdLst/>
            <a:ahLst/>
            <a:cxnLst/>
            <a:rect l="l" t="t" r="r" b="b"/>
            <a:pathLst>
              <a:path w="3051810" h="504189">
                <a:moveTo>
                  <a:pt x="3051810" y="366521"/>
                </a:moveTo>
                <a:lnTo>
                  <a:pt x="3035046" y="0"/>
                </a:lnTo>
                <a:lnTo>
                  <a:pt x="0" y="137160"/>
                </a:lnTo>
                <a:lnTo>
                  <a:pt x="16002" y="503682"/>
                </a:lnTo>
                <a:lnTo>
                  <a:pt x="3051810" y="36652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 rot="21480000">
            <a:off x="2752416" y="1994799"/>
            <a:ext cx="2659693" cy="22860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dirty="0" sz="1800" spc="-10">
                <a:solidFill>
                  <a:srgbClr val="FFFF9A"/>
                </a:solidFill>
                <a:latin typeface="Arial"/>
                <a:cs typeface="Arial"/>
              </a:rPr>
              <a:t>is </a:t>
            </a:r>
            <a:r>
              <a:rPr dirty="0" sz="1800" spc="-20">
                <a:solidFill>
                  <a:srgbClr val="FFFF9A"/>
                </a:solidFill>
                <a:latin typeface="Arial"/>
                <a:cs typeface="Arial"/>
              </a:rPr>
              <a:t>e</a:t>
            </a:r>
            <a:r>
              <a:rPr dirty="0" baseline="1543" sz="2700" spc="-30">
                <a:solidFill>
                  <a:srgbClr val="FFFF9A"/>
                </a:solidFill>
                <a:latin typeface="Arial"/>
                <a:cs typeface="Arial"/>
              </a:rPr>
              <a:t>ither p</a:t>
            </a:r>
            <a:r>
              <a:rPr dirty="0" baseline="3086" sz="2700" spc="-30">
                <a:solidFill>
                  <a:srgbClr val="FFFF9A"/>
                </a:solidFill>
                <a:latin typeface="Arial"/>
                <a:cs typeface="Arial"/>
              </a:rPr>
              <a:t>resen</a:t>
            </a:r>
            <a:r>
              <a:rPr dirty="0" baseline="4629" sz="2700" spc="-30">
                <a:solidFill>
                  <a:srgbClr val="FFFF9A"/>
                </a:solidFill>
                <a:latin typeface="Arial"/>
                <a:cs typeface="Arial"/>
              </a:rPr>
              <a:t>t </a:t>
            </a:r>
            <a:r>
              <a:rPr dirty="0" baseline="4629" sz="2700" spc="-15">
                <a:solidFill>
                  <a:srgbClr val="FFFF9A"/>
                </a:solidFill>
                <a:latin typeface="Arial"/>
                <a:cs typeface="Arial"/>
              </a:rPr>
              <a:t>or</a:t>
            </a:r>
            <a:r>
              <a:rPr dirty="0" baseline="4629" sz="2700" spc="-157">
                <a:solidFill>
                  <a:srgbClr val="FFFF9A"/>
                </a:solidFill>
                <a:latin typeface="Arial"/>
                <a:cs typeface="Arial"/>
              </a:rPr>
              <a:t> </a:t>
            </a:r>
            <a:r>
              <a:rPr dirty="0" baseline="4629" sz="2700" spc="-30">
                <a:solidFill>
                  <a:srgbClr val="FFFF9A"/>
                </a:solidFill>
                <a:latin typeface="Arial"/>
                <a:cs typeface="Arial"/>
              </a:rPr>
              <a:t>abs</a:t>
            </a:r>
            <a:r>
              <a:rPr dirty="0" baseline="6172" sz="2700" spc="-30">
                <a:solidFill>
                  <a:srgbClr val="FFFF9A"/>
                </a:solidFill>
                <a:latin typeface="Arial"/>
                <a:cs typeface="Arial"/>
              </a:rPr>
              <a:t>ent</a:t>
            </a:r>
            <a:endParaRPr baseline="6172" sz="27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73</a:t>
            </a:fld>
          </a:p>
        </p:txBody>
      </p:sp>
      <p:sp>
        <p:nvSpPr>
          <p:cNvPr id="24" name="object 24"/>
          <p:cNvSpPr txBox="1"/>
          <p:nvPr/>
        </p:nvSpPr>
        <p:spPr>
          <a:xfrm rot="21480000">
            <a:off x="5335404" y="2054390"/>
            <a:ext cx="174607" cy="168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30"/>
              </a:lnSpc>
            </a:pPr>
            <a:r>
              <a:rPr dirty="0" sz="1200">
                <a:solidFill>
                  <a:srgbClr val="FFFF9A"/>
                </a:solidFill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527050" y="2380995"/>
          <a:ext cx="8971280" cy="3044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9145"/>
                <a:gridCol w="846455"/>
                <a:gridCol w="76200"/>
                <a:gridCol w="2124710"/>
                <a:gridCol w="770889"/>
                <a:gridCol w="228600"/>
                <a:gridCol w="2218054"/>
                <a:gridCol w="637540"/>
              </a:tblGrid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P(Prod'm=GI)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P(Prod'm=respir)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02284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00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P(Prod'm=const)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238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3032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angry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angry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Prod'm=respir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02284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00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angry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14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238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~angry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2626995" algn="l"/>
                        </a:tabLst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P(~angry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Prod'm=respir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r>
                        <a:rPr dirty="0" sz="1400" spc="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0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P(~angry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 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238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3032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327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blood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blood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Prod'm=respir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02284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00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blood | Prod'm=const</a:t>
                      </a:r>
                      <a:r>
                        <a:rPr dirty="0" sz="14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238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~blood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09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9"/>
                        </a:spcBef>
                        <a:tabLst>
                          <a:tab pos="262699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~blood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Prod'm=respir)</a:t>
                      </a:r>
                      <a:r>
                        <a:rPr dirty="0" sz="1400" spc="1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00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~blood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 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09"/>
                        </a:spcBef>
                        <a:tabLst>
                          <a:tab pos="5238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03275">
                <a:tc gridSpan="2">
                  <a:txBody>
                    <a:bodyPr/>
                    <a:lstStyle/>
                    <a:p>
                      <a:pPr algn="r" marR="50673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327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vomit | Prod'm=GI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09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vomit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Prod'm=respir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09"/>
                        </a:spcBef>
                        <a:tabLst>
                          <a:tab pos="502284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000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vomit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09"/>
                        </a:spcBef>
                        <a:tabLst>
                          <a:tab pos="5238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02514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~vomit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262699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~vomit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|Prod'm=respir )</a:t>
                      </a:r>
                      <a:r>
                        <a:rPr dirty="0" sz="1400" spc="1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0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~vomit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 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5238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854" y="481076"/>
            <a:ext cx="48742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6500"/>
                </a:solidFill>
              </a:rPr>
              <a:t>Building a naïve Bayesian</a:t>
            </a:r>
            <a:r>
              <a:rPr dirty="0" sz="2400" spc="-95">
                <a:solidFill>
                  <a:srgbClr val="006500"/>
                </a:solidFill>
              </a:rPr>
              <a:t> </a:t>
            </a:r>
            <a:r>
              <a:rPr dirty="0" sz="2400" spc="-5">
                <a:solidFill>
                  <a:srgbClr val="006500"/>
                </a:solidFill>
              </a:rPr>
              <a:t>Classifier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39901" y="941323"/>
            <a:ext cx="7789545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Assume:</a:t>
            </a:r>
            <a:endParaRPr sz="2000">
              <a:latin typeface="Arial"/>
              <a:cs typeface="Arial"/>
            </a:endParaRPr>
          </a:p>
          <a:p>
            <a:pPr marL="266065" indent="-228600">
              <a:lnSpc>
                <a:spcPct val="100000"/>
              </a:lnSpc>
              <a:buChar char="•"/>
              <a:tabLst>
                <a:tab pos="266065" algn="l"/>
                <a:tab pos="266700" algn="l"/>
              </a:tabLst>
            </a:pPr>
            <a:r>
              <a:rPr dirty="0" sz="2000" spc="-5">
                <a:latin typeface="Arial"/>
                <a:cs typeface="Arial"/>
              </a:rPr>
              <a:t>True state has </a:t>
            </a:r>
            <a:r>
              <a:rPr dirty="0" sz="2000" spc="-5" i="1">
                <a:latin typeface="Arial"/>
                <a:cs typeface="Arial"/>
              </a:rPr>
              <a:t>N </a:t>
            </a:r>
            <a:r>
              <a:rPr dirty="0" sz="2000" spc="-5">
                <a:latin typeface="Arial"/>
                <a:cs typeface="Arial"/>
              </a:rPr>
              <a:t>values: </a:t>
            </a:r>
            <a:r>
              <a:rPr dirty="0" sz="2000" spc="-5" i="1">
                <a:latin typeface="Arial"/>
                <a:cs typeface="Arial"/>
              </a:rPr>
              <a:t>1, 2, 3 ..</a:t>
            </a:r>
            <a:r>
              <a:rPr dirty="0" sz="2000" spc="5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266700" indent="-228600">
              <a:lnSpc>
                <a:spcPct val="100000"/>
              </a:lnSpc>
              <a:buChar char="•"/>
              <a:tabLst>
                <a:tab pos="266065" algn="l"/>
                <a:tab pos="266700" algn="l"/>
              </a:tabLst>
            </a:pPr>
            <a:r>
              <a:rPr dirty="0" sz="2000" spc="-5">
                <a:latin typeface="Arial"/>
                <a:cs typeface="Arial"/>
              </a:rPr>
              <a:t>There are </a:t>
            </a:r>
            <a:r>
              <a:rPr dirty="0" sz="2000" spc="-5" i="1">
                <a:latin typeface="Arial"/>
                <a:cs typeface="Arial"/>
              </a:rPr>
              <a:t>K </a:t>
            </a:r>
            <a:r>
              <a:rPr dirty="0" sz="2000" spc="-5">
                <a:latin typeface="Arial"/>
                <a:cs typeface="Arial"/>
              </a:rPr>
              <a:t>symptoms called </a:t>
            </a:r>
            <a:r>
              <a:rPr dirty="0" sz="2000" spc="-5" i="1">
                <a:latin typeface="Arial"/>
                <a:cs typeface="Arial"/>
              </a:rPr>
              <a:t>Symptom</a:t>
            </a:r>
            <a:r>
              <a:rPr dirty="0" baseline="-21367" sz="1950" spc="-7" i="1">
                <a:latin typeface="Arial"/>
                <a:cs typeface="Arial"/>
              </a:rPr>
              <a:t>1</a:t>
            </a:r>
            <a:r>
              <a:rPr dirty="0" sz="2000" spc="-5" i="1">
                <a:latin typeface="Arial"/>
                <a:cs typeface="Arial"/>
              </a:rPr>
              <a:t>, Symptom</a:t>
            </a:r>
            <a:r>
              <a:rPr dirty="0" baseline="-21367" sz="1950" spc="-7" i="1">
                <a:latin typeface="Arial"/>
                <a:cs typeface="Arial"/>
              </a:rPr>
              <a:t>2</a:t>
            </a:r>
            <a:r>
              <a:rPr dirty="0" sz="2000" spc="-5" i="1">
                <a:latin typeface="Arial"/>
                <a:cs typeface="Arial"/>
              </a:rPr>
              <a:t>, …</a:t>
            </a:r>
            <a:r>
              <a:rPr dirty="0" sz="2000" spc="5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Symptom</a:t>
            </a:r>
            <a:r>
              <a:rPr dirty="0" baseline="-21367" sz="1950" spc="-15" i="1">
                <a:latin typeface="Arial"/>
                <a:cs typeface="Arial"/>
              </a:rPr>
              <a:t>K</a:t>
            </a:r>
            <a:endParaRPr baseline="-21367" sz="1950">
              <a:latin typeface="Arial"/>
              <a:cs typeface="Arial"/>
            </a:endParaRPr>
          </a:p>
          <a:p>
            <a:pPr marL="266700" indent="-228600">
              <a:lnSpc>
                <a:spcPct val="100000"/>
              </a:lnSpc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dirty="0" sz="2000" spc="-5" i="1">
                <a:latin typeface="Arial"/>
                <a:cs typeface="Arial"/>
              </a:rPr>
              <a:t>Symptom</a:t>
            </a:r>
            <a:r>
              <a:rPr dirty="0" baseline="-21367" sz="1950" spc="-7" i="1">
                <a:latin typeface="Arial"/>
                <a:cs typeface="Arial"/>
              </a:rPr>
              <a:t>i </a:t>
            </a:r>
            <a:r>
              <a:rPr dirty="0" sz="2000" spc="-5">
                <a:latin typeface="Arial"/>
                <a:cs typeface="Arial"/>
              </a:rPr>
              <a:t>has </a:t>
            </a:r>
            <a:r>
              <a:rPr dirty="0" sz="2000" spc="-5" i="1">
                <a:latin typeface="Arial"/>
                <a:cs typeface="Arial"/>
              </a:rPr>
              <a:t>M</a:t>
            </a:r>
            <a:r>
              <a:rPr dirty="0" baseline="-21367" sz="1950" spc="-7" i="1">
                <a:latin typeface="Arial"/>
                <a:cs typeface="Arial"/>
              </a:rPr>
              <a:t>i </a:t>
            </a:r>
            <a:r>
              <a:rPr dirty="0" sz="2000" spc="-10">
                <a:latin typeface="Arial"/>
                <a:cs typeface="Arial"/>
              </a:rPr>
              <a:t>values: </a:t>
            </a:r>
            <a:r>
              <a:rPr dirty="0" sz="2000" spc="-5" i="1">
                <a:latin typeface="Arial"/>
                <a:cs typeface="Arial"/>
              </a:rPr>
              <a:t>1, 2, ..</a:t>
            </a:r>
            <a:r>
              <a:rPr dirty="0" sz="2000" spc="-33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M</a:t>
            </a:r>
            <a:r>
              <a:rPr dirty="0" baseline="-21367" sz="1950" spc="-15" i="1">
                <a:latin typeface="Arial"/>
                <a:cs typeface="Arial"/>
              </a:rPr>
              <a:t>i</a:t>
            </a:r>
            <a:endParaRPr baseline="-21367" sz="1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95550" y="1469136"/>
            <a:ext cx="952500" cy="476250"/>
          </a:xfrm>
          <a:custGeom>
            <a:avLst/>
            <a:gdLst/>
            <a:ahLst/>
            <a:cxnLst/>
            <a:rect l="l" t="t" r="r" b="b"/>
            <a:pathLst>
              <a:path w="952500" h="476250">
                <a:moveTo>
                  <a:pt x="952500" y="364235"/>
                </a:moveTo>
                <a:lnTo>
                  <a:pt x="907541" y="0"/>
                </a:lnTo>
                <a:lnTo>
                  <a:pt x="0" y="112013"/>
                </a:lnTo>
                <a:lnTo>
                  <a:pt x="44958" y="476249"/>
                </a:lnTo>
                <a:lnTo>
                  <a:pt x="952500" y="3642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 rot="21240000">
            <a:off x="2644530" y="1598846"/>
            <a:ext cx="655812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 spc="-30">
                <a:solidFill>
                  <a:srgbClr val="FFFF9A"/>
                </a:solidFill>
                <a:latin typeface="Arial"/>
                <a:cs typeface="Arial"/>
              </a:rPr>
              <a:t>wo</a:t>
            </a:r>
            <a:r>
              <a:rPr dirty="0" baseline="1543" sz="2700" spc="-44">
                <a:solidFill>
                  <a:srgbClr val="FFFF9A"/>
                </a:solidFill>
                <a:latin typeface="Arial"/>
                <a:cs typeface="Arial"/>
              </a:rPr>
              <a:t>rds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24350" y="1469136"/>
            <a:ext cx="952500" cy="476250"/>
          </a:xfrm>
          <a:custGeom>
            <a:avLst/>
            <a:gdLst/>
            <a:ahLst/>
            <a:cxnLst/>
            <a:rect l="l" t="t" r="r" b="b"/>
            <a:pathLst>
              <a:path w="952500" h="476250">
                <a:moveTo>
                  <a:pt x="952500" y="364235"/>
                </a:moveTo>
                <a:lnTo>
                  <a:pt x="907541" y="0"/>
                </a:lnTo>
                <a:lnTo>
                  <a:pt x="0" y="112013"/>
                </a:lnTo>
                <a:lnTo>
                  <a:pt x="44958" y="476249"/>
                </a:lnTo>
                <a:lnTo>
                  <a:pt x="952500" y="3642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 rot="21240000">
            <a:off x="4476815" y="1588027"/>
            <a:ext cx="565827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5"/>
              </a:lnSpc>
            </a:pPr>
            <a:r>
              <a:rPr dirty="0" sz="1800" spc="-30">
                <a:solidFill>
                  <a:srgbClr val="FFFF9A"/>
                </a:solidFill>
                <a:latin typeface="Arial"/>
                <a:cs typeface="Arial"/>
              </a:rPr>
              <a:t>wo</a:t>
            </a:r>
            <a:r>
              <a:rPr dirty="0" baseline="1543" sz="2700" spc="-44">
                <a:solidFill>
                  <a:srgbClr val="FFFF9A"/>
                </a:solidFill>
                <a:latin typeface="Arial"/>
                <a:cs typeface="Arial"/>
              </a:rPr>
              <a:t>rd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 rot="21240000">
            <a:off x="4961544" y="1687416"/>
            <a:ext cx="193401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35"/>
              </a:lnSpc>
            </a:pPr>
            <a:r>
              <a:rPr dirty="0" sz="1200">
                <a:solidFill>
                  <a:srgbClr val="FFFF9A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72150" y="1469136"/>
            <a:ext cx="952500" cy="476250"/>
          </a:xfrm>
          <a:custGeom>
            <a:avLst/>
            <a:gdLst/>
            <a:ahLst/>
            <a:cxnLst/>
            <a:rect l="l" t="t" r="r" b="b"/>
            <a:pathLst>
              <a:path w="952500" h="476250">
                <a:moveTo>
                  <a:pt x="952500" y="364235"/>
                </a:moveTo>
                <a:lnTo>
                  <a:pt x="907541" y="0"/>
                </a:lnTo>
                <a:lnTo>
                  <a:pt x="0" y="112013"/>
                </a:lnTo>
                <a:lnTo>
                  <a:pt x="44958" y="476249"/>
                </a:lnTo>
                <a:lnTo>
                  <a:pt x="952500" y="3642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 rot="21240000">
            <a:off x="5932466" y="1604156"/>
            <a:ext cx="55012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 spc="-30">
                <a:solidFill>
                  <a:srgbClr val="FFFF9A"/>
                </a:solidFill>
                <a:latin typeface="Arial"/>
                <a:cs typeface="Arial"/>
              </a:rPr>
              <a:t>wo</a:t>
            </a:r>
            <a:r>
              <a:rPr dirty="0" baseline="1543" sz="2700" spc="-44">
                <a:solidFill>
                  <a:srgbClr val="FFFF9A"/>
                </a:solidFill>
                <a:latin typeface="Arial"/>
                <a:cs typeface="Arial"/>
              </a:rPr>
              <a:t>rd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 rot="21240000">
            <a:off x="6417987" y="1695799"/>
            <a:ext cx="176114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FFFF9A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72350" y="1469136"/>
            <a:ext cx="952500" cy="476250"/>
          </a:xfrm>
          <a:custGeom>
            <a:avLst/>
            <a:gdLst/>
            <a:ahLst/>
            <a:cxnLst/>
            <a:rect l="l" t="t" r="r" b="b"/>
            <a:pathLst>
              <a:path w="952500" h="476250">
                <a:moveTo>
                  <a:pt x="952500" y="364235"/>
                </a:moveTo>
                <a:lnTo>
                  <a:pt x="907541" y="0"/>
                </a:lnTo>
                <a:lnTo>
                  <a:pt x="0" y="112013"/>
                </a:lnTo>
                <a:lnTo>
                  <a:pt x="44958" y="476249"/>
                </a:lnTo>
                <a:lnTo>
                  <a:pt x="952500" y="3642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 rot="21240000">
            <a:off x="7516434" y="1588789"/>
            <a:ext cx="565827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5"/>
              </a:lnSpc>
            </a:pPr>
            <a:r>
              <a:rPr dirty="0" sz="1800" spc="-30">
                <a:solidFill>
                  <a:srgbClr val="FFFF9A"/>
                </a:solidFill>
                <a:latin typeface="Arial"/>
                <a:cs typeface="Arial"/>
              </a:rPr>
              <a:t>wo</a:t>
            </a:r>
            <a:r>
              <a:rPr dirty="0" baseline="1543" sz="2700" spc="-44">
                <a:solidFill>
                  <a:srgbClr val="FFFF9A"/>
                </a:solidFill>
                <a:latin typeface="Arial"/>
                <a:cs typeface="Arial"/>
              </a:rPr>
              <a:t>rd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 rot="21240000">
            <a:off x="8006083" y="1686684"/>
            <a:ext cx="201472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40"/>
              </a:lnSpc>
            </a:pPr>
            <a:r>
              <a:rPr dirty="0" sz="1200">
                <a:solidFill>
                  <a:srgbClr val="FFFF9A"/>
                </a:solidFill>
                <a:latin typeface="Arial"/>
                <a:cs typeface="Arial"/>
              </a:rPr>
              <a:t>K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92302" y="1117091"/>
            <a:ext cx="1316355" cy="520700"/>
          </a:xfrm>
          <a:custGeom>
            <a:avLst/>
            <a:gdLst/>
            <a:ahLst/>
            <a:cxnLst/>
            <a:rect l="l" t="t" r="r" b="b"/>
            <a:pathLst>
              <a:path w="1316355" h="520700">
                <a:moveTo>
                  <a:pt x="1315974" y="363473"/>
                </a:moveTo>
                <a:lnTo>
                  <a:pt x="1271016" y="0"/>
                </a:lnTo>
                <a:lnTo>
                  <a:pt x="0" y="156209"/>
                </a:lnTo>
                <a:lnTo>
                  <a:pt x="44196" y="520445"/>
                </a:lnTo>
                <a:lnTo>
                  <a:pt x="1315974" y="3634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 rot="21240000">
            <a:off x="1047382" y="1268500"/>
            <a:ext cx="1009211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 spc="-35">
                <a:solidFill>
                  <a:srgbClr val="FFFF9A"/>
                </a:solidFill>
                <a:latin typeface="Arial"/>
                <a:cs typeface="Arial"/>
              </a:rPr>
              <a:t>pr</a:t>
            </a:r>
            <a:r>
              <a:rPr dirty="0" baseline="1543" sz="2700" spc="-52">
                <a:solidFill>
                  <a:srgbClr val="FFFF9A"/>
                </a:solidFill>
                <a:latin typeface="Arial"/>
                <a:cs typeface="Arial"/>
              </a:rPr>
              <a:t>odro</a:t>
            </a:r>
            <a:r>
              <a:rPr dirty="0" baseline="3086" sz="2700" spc="-52">
                <a:solidFill>
                  <a:srgbClr val="FFFF9A"/>
                </a:solidFill>
                <a:latin typeface="Arial"/>
                <a:cs typeface="Arial"/>
              </a:rPr>
              <a:t>me</a:t>
            </a:r>
            <a:endParaRPr baseline="3086" sz="27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26941" y="870966"/>
            <a:ext cx="3804920" cy="634365"/>
          </a:xfrm>
          <a:custGeom>
            <a:avLst/>
            <a:gdLst/>
            <a:ahLst/>
            <a:cxnLst/>
            <a:rect l="l" t="t" r="r" b="b"/>
            <a:pathLst>
              <a:path w="3804920" h="634365">
                <a:moveTo>
                  <a:pt x="3804666" y="365759"/>
                </a:moveTo>
                <a:lnTo>
                  <a:pt x="3778758" y="0"/>
                </a:lnTo>
                <a:lnTo>
                  <a:pt x="0" y="268224"/>
                </a:lnTo>
                <a:lnTo>
                  <a:pt x="25908" y="633984"/>
                </a:lnTo>
                <a:lnTo>
                  <a:pt x="3804666" y="3657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 rot="21420000">
            <a:off x="3953022" y="1079986"/>
            <a:ext cx="3352348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95"/>
              </a:lnSpc>
            </a:pPr>
            <a:r>
              <a:rPr dirty="0" baseline="-9259" sz="2700" spc="-44">
                <a:solidFill>
                  <a:srgbClr val="FFFF9A"/>
                </a:solidFill>
                <a:latin typeface="Arial"/>
                <a:cs typeface="Arial"/>
              </a:rPr>
              <a:t>GI, </a:t>
            </a:r>
            <a:r>
              <a:rPr dirty="0" baseline="-7716" sz="2700" spc="-52">
                <a:solidFill>
                  <a:srgbClr val="FFFF9A"/>
                </a:solidFill>
                <a:latin typeface="Arial"/>
                <a:cs typeface="Arial"/>
              </a:rPr>
              <a:t>Res</a:t>
            </a:r>
            <a:r>
              <a:rPr dirty="0" baseline="-6172" sz="2700" spc="-52">
                <a:solidFill>
                  <a:srgbClr val="FFFF9A"/>
                </a:solidFill>
                <a:latin typeface="Arial"/>
                <a:cs typeface="Arial"/>
              </a:rPr>
              <a:t>pira</a:t>
            </a:r>
            <a:r>
              <a:rPr dirty="0" baseline="-4629" sz="2700" spc="-52">
                <a:solidFill>
                  <a:srgbClr val="FFFF9A"/>
                </a:solidFill>
                <a:latin typeface="Arial"/>
                <a:cs typeface="Arial"/>
              </a:rPr>
              <a:t>tory</a:t>
            </a:r>
            <a:r>
              <a:rPr dirty="0" baseline="-3086" sz="2700" spc="-52">
                <a:solidFill>
                  <a:srgbClr val="FFFF9A"/>
                </a:solidFill>
                <a:latin typeface="Arial"/>
                <a:cs typeface="Arial"/>
              </a:rPr>
              <a:t>, </a:t>
            </a:r>
            <a:r>
              <a:rPr dirty="0" baseline="-3086" sz="2700" spc="-60">
                <a:solidFill>
                  <a:srgbClr val="FFFF9A"/>
                </a:solidFill>
                <a:latin typeface="Arial"/>
                <a:cs typeface="Arial"/>
              </a:rPr>
              <a:t>C</a:t>
            </a:r>
            <a:r>
              <a:rPr dirty="0" baseline="-1543" sz="2700" spc="-60">
                <a:solidFill>
                  <a:srgbClr val="FFFF9A"/>
                </a:solidFill>
                <a:latin typeface="Arial"/>
                <a:cs typeface="Arial"/>
              </a:rPr>
              <a:t>ons</a:t>
            </a:r>
            <a:r>
              <a:rPr dirty="0" sz="1800" spc="-40">
                <a:solidFill>
                  <a:srgbClr val="FFFF9A"/>
                </a:solidFill>
                <a:latin typeface="Arial"/>
                <a:cs typeface="Arial"/>
              </a:rPr>
              <a:t>titut</a:t>
            </a:r>
            <a:r>
              <a:rPr dirty="0" baseline="1543" sz="2700" spc="-60">
                <a:solidFill>
                  <a:srgbClr val="FFFF9A"/>
                </a:solidFill>
                <a:latin typeface="Arial"/>
                <a:cs typeface="Arial"/>
              </a:rPr>
              <a:t>ion</a:t>
            </a:r>
            <a:r>
              <a:rPr dirty="0" baseline="3086" sz="2700" spc="-60">
                <a:solidFill>
                  <a:srgbClr val="FFFF9A"/>
                </a:solidFill>
                <a:latin typeface="Arial"/>
                <a:cs typeface="Arial"/>
              </a:rPr>
              <a:t>al</a:t>
            </a:r>
            <a:r>
              <a:rPr dirty="0" baseline="3086" sz="2700" spc="-67">
                <a:solidFill>
                  <a:srgbClr val="FFFF9A"/>
                </a:solidFill>
                <a:latin typeface="Arial"/>
                <a:cs typeface="Arial"/>
              </a:rPr>
              <a:t> </a:t>
            </a:r>
            <a:r>
              <a:rPr dirty="0" baseline="3086" sz="2700">
                <a:solidFill>
                  <a:srgbClr val="FFFF9A"/>
                </a:solidFill>
                <a:latin typeface="Arial"/>
                <a:cs typeface="Arial"/>
              </a:rPr>
              <a:t>…</a:t>
            </a:r>
            <a:endParaRPr baseline="3086" sz="27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23950" y="1864614"/>
            <a:ext cx="952500" cy="476250"/>
          </a:xfrm>
          <a:custGeom>
            <a:avLst/>
            <a:gdLst/>
            <a:ahLst/>
            <a:cxnLst/>
            <a:rect l="l" t="t" r="r" b="b"/>
            <a:pathLst>
              <a:path w="952500" h="476250">
                <a:moveTo>
                  <a:pt x="952500" y="364235"/>
                </a:moveTo>
                <a:lnTo>
                  <a:pt x="907541" y="0"/>
                </a:lnTo>
                <a:lnTo>
                  <a:pt x="0" y="112013"/>
                </a:lnTo>
                <a:lnTo>
                  <a:pt x="44958" y="476249"/>
                </a:lnTo>
                <a:lnTo>
                  <a:pt x="952500" y="3642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 rot="21240000">
            <a:off x="1301561" y="1979695"/>
            <a:ext cx="565827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5"/>
              </a:lnSpc>
            </a:pPr>
            <a:r>
              <a:rPr dirty="0" sz="1800" spc="-30">
                <a:solidFill>
                  <a:srgbClr val="FFFF9A"/>
                </a:solidFill>
                <a:latin typeface="Arial"/>
                <a:cs typeface="Arial"/>
              </a:rPr>
              <a:t>wo</a:t>
            </a:r>
            <a:r>
              <a:rPr dirty="0" baseline="1543" sz="2700" spc="-44">
                <a:solidFill>
                  <a:srgbClr val="FFFF9A"/>
                </a:solidFill>
                <a:latin typeface="Arial"/>
                <a:cs typeface="Arial"/>
              </a:rPr>
              <a:t>rd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 rot="21240000">
            <a:off x="1771613" y="2082310"/>
            <a:ext cx="174740" cy="168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30"/>
              </a:lnSpc>
            </a:pPr>
            <a:r>
              <a:rPr dirty="0" sz="1200">
                <a:solidFill>
                  <a:srgbClr val="FFFF9A"/>
                </a:solidFill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73273" y="1850898"/>
            <a:ext cx="3051810" cy="504190"/>
          </a:xfrm>
          <a:custGeom>
            <a:avLst/>
            <a:gdLst/>
            <a:ahLst/>
            <a:cxnLst/>
            <a:rect l="l" t="t" r="r" b="b"/>
            <a:pathLst>
              <a:path w="3051810" h="504189">
                <a:moveTo>
                  <a:pt x="3051810" y="366521"/>
                </a:moveTo>
                <a:lnTo>
                  <a:pt x="3035046" y="0"/>
                </a:lnTo>
                <a:lnTo>
                  <a:pt x="0" y="137160"/>
                </a:lnTo>
                <a:lnTo>
                  <a:pt x="16002" y="503682"/>
                </a:lnTo>
                <a:lnTo>
                  <a:pt x="3051810" y="36652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 rot="21480000">
            <a:off x="2752416" y="1994799"/>
            <a:ext cx="2659693" cy="22860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dirty="0" sz="1800" spc="-10">
                <a:solidFill>
                  <a:srgbClr val="FFFF9A"/>
                </a:solidFill>
                <a:latin typeface="Arial"/>
                <a:cs typeface="Arial"/>
              </a:rPr>
              <a:t>is </a:t>
            </a:r>
            <a:r>
              <a:rPr dirty="0" sz="1800" spc="-20">
                <a:solidFill>
                  <a:srgbClr val="FFFF9A"/>
                </a:solidFill>
                <a:latin typeface="Arial"/>
                <a:cs typeface="Arial"/>
              </a:rPr>
              <a:t>e</a:t>
            </a:r>
            <a:r>
              <a:rPr dirty="0" baseline="1543" sz="2700" spc="-30">
                <a:solidFill>
                  <a:srgbClr val="FFFF9A"/>
                </a:solidFill>
                <a:latin typeface="Arial"/>
                <a:cs typeface="Arial"/>
              </a:rPr>
              <a:t>ither p</a:t>
            </a:r>
            <a:r>
              <a:rPr dirty="0" baseline="3086" sz="2700" spc="-30">
                <a:solidFill>
                  <a:srgbClr val="FFFF9A"/>
                </a:solidFill>
                <a:latin typeface="Arial"/>
                <a:cs typeface="Arial"/>
              </a:rPr>
              <a:t>resen</a:t>
            </a:r>
            <a:r>
              <a:rPr dirty="0" baseline="4629" sz="2700" spc="-30">
                <a:solidFill>
                  <a:srgbClr val="FFFF9A"/>
                </a:solidFill>
                <a:latin typeface="Arial"/>
                <a:cs typeface="Arial"/>
              </a:rPr>
              <a:t>t </a:t>
            </a:r>
            <a:r>
              <a:rPr dirty="0" baseline="4629" sz="2700" spc="-15">
                <a:solidFill>
                  <a:srgbClr val="FFFF9A"/>
                </a:solidFill>
                <a:latin typeface="Arial"/>
                <a:cs typeface="Arial"/>
              </a:rPr>
              <a:t>or</a:t>
            </a:r>
            <a:r>
              <a:rPr dirty="0" baseline="4629" sz="2700" spc="-157">
                <a:solidFill>
                  <a:srgbClr val="FFFF9A"/>
                </a:solidFill>
                <a:latin typeface="Arial"/>
                <a:cs typeface="Arial"/>
              </a:rPr>
              <a:t> </a:t>
            </a:r>
            <a:r>
              <a:rPr dirty="0" baseline="4629" sz="2700" spc="-30">
                <a:solidFill>
                  <a:srgbClr val="FFFF9A"/>
                </a:solidFill>
                <a:latin typeface="Arial"/>
                <a:cs typeface="Arial"/>
              </a:rPr>
              <a:t>abs</a:t>
            </a:r>
            <a:r>
              <a:rPr dirty="0" baseline="6172" sz="2700" spc="-30">
                <a:solidFill>
                  <a:srgbClr val="FFFF9A"/>
                </a:solidFill>
                <a:latin typeface="Arial"/>
                <a:cs typeface="Arial"/>
              </a:rPr>
              <a:t>ent</a:t>
            </a:r>
            <a:endParaRPr baseline="6172" sz="2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 rot="21480000">
            <a:off x="5335404" y="2054390"/>
            <a:ext cx="174607" cy="168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30"/>
              </a:lnSpc>
            </a:pPr>
            <a:r>
              <a:rPr dirty="0" sz="1200">
                <a:solidFill>
                  <a:srgbClr val="FFFF9A"/>
                </a:solidFill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527050" y="2380995"/>
          <a:ext cx="8971280" cy="3044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9145"/>
                <a:gridCol w="846455"/>
                <a:gridCol w="76200"/>
                <a:gridCol w="2124710"/>
                <a:gridCol w="770889"/>
                <a:gridCol w="228600"/>
                <a:gridCol w="2218054"/>
                <a:gridCol w="637540"/>
              </a:tblGrid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P(Prod'm=GI)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P(Prod'm=respir)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02284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00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P(Prod'm=const)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238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3032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angry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angry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Prod'm=respir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02284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00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angry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14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238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~angry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2626995" algn="l"/>
                        </a:tabLst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P(~angry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Prod'm=respir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r>
                        <a:rPr dirty="0" sz="1400" spc="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0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P(~angry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 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238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3032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327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blood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blood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Prod'm=respir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38100">
                      <a:solidFill>
                        <a:srgbClr val="FF0000"/>
                      </a:solidFill>
                      <a:prstDash val="solid"/>
                    </a:lnL>
                    <a:lnT w="53975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02284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38100">
                      <a:solidFill>
                        <a:srgbClr val="FF0000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00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blood | Prod'm=const</a:t>
                      </a:r>
                      <a:r>
                        <a:rPr dirty="0" sz="14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238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~blood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09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9"/>
                        </a:spcBef>
                        <a:tabLst>
                          <a:tab pos="262699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~blood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Prod'm=respir)</a:t>
                      </a:r>
                      <a:r>
                        <a:rPr dirty="0" sz="1400" spc="1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00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~blood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 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09"/>
                        </a:spcBef>
                        <a:tabLst>
                          <a:tab pos="5238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03275">
                <a:tc gridSpan="2">
                  <a:txBody>
                    <a:bodyPr/>
                    <a:lstStyle/>
                    <a:p>
                      <a:pPr algn="r" marR="50673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327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vomit | Prod'm=GI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09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vomit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Prod'm=respir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09"/>
                        </a:spcBef>
                        <a:tabLst>
                          <a:tab pos="502284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000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vomit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09"/>
                        </a:spcBef>
                        <a:tabLst>
                          <a:tab pos="5238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02514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~vomit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262699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~vomit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|Prod'm=respir )</a:t>
                      </a:r>
                      <a:r>
                        <a:rPr dirty="0" sz="1400" spc="1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0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~vomit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 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5238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685800" y="4133850"/>
            <a:ext cx="7543800" cy="2495550"/>
          </a:xfrm>
          <a:custGeom>
            <a:avLst/>
            <a:gdLst/>
            <a:ahLst/>
            <a:cxnLst/>
            <a:rect l="l" t="t" r="r" b="b"/>
            <a:pathLst>
              <a:path w="7543800" h="2495550">
                <a:moveTo>
                  <a:pt x="3473196" y="0"/>
                </a:moveTo>
                <a:lnTo>
                  <a:pt x="1257300" y="1733550"/>
                </a:lnTo>
                <a:lnTo>
                  <a:pt x="0" y="1733550"/>
                </a:lnTo>
                <a:lnTo>
                  <a:pt x="0" y="2495550"/>
                </a:lnTo>
                <a:lnTo>
                  <a:pt x="3143250" y="2495550"/>
                </a:lnTo>
                <a:lnTo>
                  <a:pt x="3143250" y="1733549"/>
                </a:lnTo>
                <a:lnTo>
                  <a:pt x="3473196" y="0"/>
                </a:lnTo>
                <a:close/>
              </a:path>
              <a:path w="7543800" h="2495550">
                <a:moveTo>
                  <a:pt x="7543800" y="2495549"/>
                </a:moveTo>
                <a:lnTo>
                  <a:pt x="7543800" y="1733549"/>
                </a:lnTo>
                <a:lnTo>
                  <a:pt x="3143250" y="1733549"/>
                </a:lnTo>
                <a:lnTo>
                  <a:pt x="3143250" y="2495550"/>
                </a:lnTo>
                <a:lnTo>
                  <a:pt x="7543800" y="2495549"/>
                </a:lnTo>
                <a:close/>
              </a:path>
            </a:pathLst>
          </a:custGeom>
          <a:solidFill>
            <a:srgbClr val="FF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85800" y="4133850"/>
            <a:ext cx="7543800" cy="2495550"/>
          </a:xfrm>
          <a:custGeom>
            <a:avLst/>
            <a:gdLst/>
            <a:ahLst/>
            <a:cxnLst/>
            <a:rect l="l" t="t" r="r" b="b"/>
            <a:pathLst>
              <a:path w="7543800" h="2495550">
                <a:moveTo>
                  <a:pt x="0" y="1733550"/>
                </a:moveTo>
                <a:lnTo>
                  <a:pt x="0" y="2495550"/>
                </a:lnTo>
                <a:lnTo>
                  <a:pt x="7543800" y="2495549"/>
                </a:lnTo>
                <a:lnTo>
                  <a:pt x="7543800" y="1733549"/>
                </a:lnTo>
                <a:lnTo>
                  <a:pt x="3143250" y="1733549"/>
                </a:lnTo>
                <a:lnTo>
                  <a:pt x="3473196" y="0"/>
                </a:lnTo>
                <a:lnTo>
                  <a:pt x="1257300" y="1733550"/>
                </a:lnTo>
                <a:lnTo>
                  <a:pt x="0" y="173355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085344" y="5986526"/>
            <a:ext cx="6744334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9A009A"/>
                </a:solidFill>
                <a:latin typeface="Arial"/>
                <a:cs typeface="Arial"/>
              </a:rPr>
              <a:t>Example: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solidFill>
                  <a:srgbClr val="9A009A"/>
                </a:solidFill>
                <a:latin typeface="Arial"/>
                <a:cs typeface="Arial"/>
              </a:rPr>
              <a:t>Prob( Chief Complaint contains “Blood” </a:t>
            </a:r>
            <a:r>
              <a:rPr dirty="0" sz="1600">
                <a:solidFill>
                  <a:srgbClr val="9A009A"/>
                </a:solidFill>
                <a:latin typeface="Arial"/>
                <a:cs typeface="Arial"/>
              </a:rPr>
              <a:t>| </a:t>
            </a:r>
            <a:r>
              <a:rPr dirty="0" sz="1600" spc="-5">
                <a:solidFill>
                  <a:srgbClr val="9A009A"/>
                </a:solidFill>
                <a:latin typeface="Arial"/>
                <a:cs typeface="Arial"/>
              </a:rPr>
              <a:t>Prodrome </a:t>
            </a:r>
            <a:r>
              <a:rPr dirty="0" sz="1600">
                <a:solidFill>
                  <a:srgbClr val="9A009A"/>
                </a:solidFill>
                <a:latin typeface="Arial"/>
                <a:cs typeface="Arial"/>
              </a:rPr>
              <a:t>= </a:t>
            </a:r>
            <a:r>
              <a:rPr dirty="0" sz="1600" spc="-5">
                <a:solidFill>
                  <a:srgbClr val="9A009A"/>
                </a:solidFill>
                <a:latin typeface="Arial"/>
                <a:cs typeface="Arial"/>
              </a:rPr>
              <a:t>Respiratory </a:t>
            </a:r>
            <a:r>
              <a:rPr dirty="0" sz="1600">
                <a:solidFill>
                  <a:srgbClr val="9A009A"/>
                </a:solidFill>
                <a:latin typeface="Arial"/>
                <a:cs typeface="Arial"/>
              </a:rPr>
              <a:t>) =</a:t>
            </a:r>
            <a:r>
              <a:rPr dirty="0" sz="1600" spc="45">
                <a:solidFill>
                  <a:srgbClr val="9A009A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9A009A"/>
                </a:solidFill>
                <a:latin typeface="Arial"/>
                <a:cs typeface="Arial"/>
              </a:rPr>
              <a:t>0.003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73</a:t>
            </a:fld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854" y="481076"/>
            <a:ext cx="48742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6500"/>
                </a:solidFill>
              </a:rPr>
              <a:t>Building a naïve Bayesian</a:t>
            </a:r>
            <a:r>
              <a:rPr dirty="0" sz="2400" spc="-95">
                <a:solidFill>
                  <a:srgbClr val="006500"/>
                </a:solidFill>
              </a:rPr>
              <a:t> </a:t>
            </a:r>
            <a:r>
              <a:rPr dirty="0" sz="2400" spc="-5">
                <a:solidFill>
                  <a:srgbClr val="006500"/>
                </a:solidFill>
              </a:rPr>
              <a:t>Classifier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39901" y="941323"/>
            <a:ext cx="7789545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Assume:</a:t>
            </a:r>
            <a:endParaRPr sz="2000">
              <a:latin typeface="Arial"/>
              <a:cs typeface="Arial"/>
            </a:endParaRPr>
          </a:p>
          <a:p>
            <a:pPr marL="266065" indent="-228600">
              <a:lnSpc>
                <a:spcPct val="100000"/>
              </a:lnSpc>
              <a:buChar char="•"/>
              <a:tabLst>
                <a:tab pos="266065" algn="l"/>
                <a:tab pos="266700" algn="l"/>
              </a:tabLst>
            </a:pPr>
            <a:r>
              <a:rPr dirty="0" sz="2000" spc="-5">
                <a:latin typeface="Arial"/>
                <a:cs typeface="Arial"/>
              </a:rPr>
              <a:t>True state has </a:t>
            </a:r>
            <a:r>
              <a:rPr dirty="0" sz="2000" spc="-5" i="1">
                <a:latin typeface="Arial"/>
                <a:cs typeface="Arial"/>
              </a:rPr>
              <a:t>N </a:t>
            </a:r>
            <a:r>
              <a:rPr dirty="0" sz="2000" spc="-5">
                <a:latin typeface="Arial"/>
                <a:cs typeface="Arial"/>
              </a:rPr>
              <a:t>values: </a:t>
            </a:r>
            <a:r>
              <a:rPr dirty="0" sz="2000" spc="-5" i="1">
                <a:latin typeface="Arial"/>
                <a:cs typeface="Arial"/>
              </a:rPr>
              <a:t>1, 2, 3 ..</a:t>
            </a:r>
            <a:r>
              <a:rPr dirty="0" sz="2000" spc="5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266700" indent="-228600">
              <a:lnSpc>
                <a:spcPct val="100000"/>
              </a:lnSpc>
              <a:buChar char="•"/>
              <a:tabLst>
                <a:tab pos="266065" algn="l"/>
                <a:tab pos="266700" algn="l"/>
              </a:tabLst>
            </a:pPr>
            <a:r>
              <a:rPr dirty="0" sz="2000" spc="-5">
                <a:latin typeface="Arial"/>
                <a:cs typeface="Arial"/>
              </a:rPr>
              <a:t>There are </a:t>
            </a:r>
            <a:r>
              <a:rPr dirty="0" sz="2000" spc="-5" i="1">
                <a:latin typeface="Arial"/>
                <a:cs typeface="Arial"/>
              </a:rPr>
              <a:t>K </a:t>
            </a:r>
            <a:r>
              <a:rPr dirty="0" sz="2000" spc="-5">
                <a:latin typeface="Arial"/>
                <a:cs typeface="Arial"/>
              </a:rPr>
              <a:t>symptoms called </a:t>
            </a:r>
            <a:r>
              <a:rPr dirty="0" sz="2000" spc="-5" i="1">
                <a:latin typeface="Arial"/>
                <a:cs typeface="Arial"/>
              </a:rPr>
              <a:t>Symptom</a:t>
            </a:r>
            <a:r>
              <a:rPr dirty="0" baseline="-21367" sz="1950" spc="-7" i="1">
                <a:latin typeface="Arial"/>
                <a:cs typeface="Arial"/>
              </a:rPr>
              <a:t>1</a:t>
            </a:r>
            <a:r>
              <a:rPr dirty="0" sz="2000" spc="-5" i="1">
                <a:latin typeface="Arial"/>
                <a:cs typeface="Arial"/>
              </a:rPr>
              <a:t>, Symptom</a:t>
            </a:r>
            <a:r>
              <a:rPr dirty="0" baseline="-21367" sz="1950" spc="-7" i="1">
                <a:latin typeface="Arial"/>
                <a:cs typeface="Arial"/>
              </a:rPr>
              <a:t>2</a:t>
            </a:r>
            <a:r>
              <a:rPr dirty="0" sz="2000" spc="-5" i="1">
                <a:latin typeface="Arial"/>
                <a:cs typeface="Arial"/>
              </a:rPr>
              <a:t>, …</a:t>
            </a:r>
            <a:r>
              <a:rPr dirty="0" sz="2000" spc="5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Symptom</a:t>
            </a:r>
            <a:r>
              <a:rPr dirty="0" baseline="-21367" sz="1950" spc="-15" i="1">
                <a:latin typeface="Arial"/>
                <a:cs typeface="Arial"/>
              </a:rPr>
              <a:t>K</a:t>
            </a:r>
            <a:endParaRPr baseline="-21367" sz="1950">
              <a:latin typeface="Arial"/>
              <a:cs typeface="Arial"/>
            </a:endParaRPr>
          </a:p>
          <a:p>
            <a:pPr marL="266700" indent="-228600">
              <a:lnSpc>
                <a:spcPct val="100000"/>
              </a:lnSpc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dirty="0" sz="2000" spc="-5" i="1">
                <a:latin typeface="Arial"/>
                <a:cs typeface="Arial"/>
              </a:rPr>
              <a:t>Symptom</a:t>
            </a:r>
            <a:r>
              <a:rPr dirty="0" baseline="-21367" sz="1950" spc="-7" i="1">
                <a:latin typeface="Arial"/>
                <a:cs typeface="Arial"/>
              </a:rPr>
              <a:t>i </a:t>
            </a:r>
            <a:r>
              <a:rPr dirty="0" sz="2000" spc="-5">
                <a:latin typeface="Arial"/>
                <a:cs typeface="Arial"/>
              </a:rPr>
              <a:t>has </a:t>
            </a:r>
            <a:r>
              <a:rPr dirty="0" sz="2000" spc="-5" i="1">
                <a:latin typeface="Arial"/>
                <a:cs typeface="Arial"/>
              </a:rPr>
              <a:t>M</a:t>
            </a:r>
            <a:r>
              <a:rPr dirty="0" baseline="-21367" sz="1950" spc="-7" i="1">
                <a:latin typeface="Arial"/>
                <a:cs typeface="Arial"/>
              </a:rPr>
              <a:t>i </a:t>
            </a:r>
            <a:r>
              <a:rPr dirty="0" sz="2000" spc="-10">
                <a:latin typeface="Arial"/>
                <a:cs typeface="Arial"/>
              </a:rPr>
              <a:t>values: </a:t>
            </a:r>
            <a:r>
              <a:rPr dirty="0" sz="2000" spc="-5" i="1">
                <a:latin typeface="Arial"/>
                <a:cs typeface="Arial"/>
              </a:rPr>
              <a:t>1, 2, ..</a:t>
            </a:r>
            <a:r>
              <a:rPr dirty="0" sz="2000" spc="-33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M</a:t>
            </a:r>
            <a:r>
              <a:rPr dirty="0" baseline="-21367" sz="1950" spc="-15" i="1">
                <a:latin typeface="Arial"/>
                <a:cs typeface="Arial"/>
              </a:rPr>
              <a:t>i</a:t>
            </a:r>
            <a:endParaRPr baseline="-21367" sz="1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95550" y="1469136"/>
            <a:ext cx="952500" cy="476250"/>
          </a:xfrm>
          <a:custGeom>
            <a:avLst/>
            <a:gdLst/>
            <a:ahLst/>
            <a:cxnLst/>
            <a:rect l="l" t="t" r="r" b="b"/>
            <a:pathLst>
              <a:path w="952500" h="476250">
                <a:moveTo>
                  <a:pt x="952500" y="364235"/>
                </a:moveTo>
                <a:lnTo>
                  <a:pt x="907541" y="0"/>
                </a:lnTo>
                <a:lnTo>
                  <a:pt x="0" y="112013"/>
                </a:lnTo>
                <a:lnTo>
                  <a:pt x="44958" y="476249"/>
                </a:lnTo>
                <a:lnTo>
                  <a:pt x="952500" y="3642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 rot="21240000">
            <a:off x="2644530" y="1598846"/>
            <a:ext cx="655812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 spc="-30">
                <a:solidFill>
                  <a:srgbClr val="FFFF9A"/>
                </a:solidFill>
                <a:latin typeface="Arial"/>
                <a:cs typeface="Arial"/>
              </a:rPr>
              <a:t>wo</a:t>
            </a:r>
            <a:r>
              <a:rPr dirty="0" baseline="1543" sz="2700" spc="-44">
                <a:solidFill>
                  <a:srgbClr val="FFFF9A"/>
                </a:solidFill>
                <a:latin typeface="Arial"/>
                <a:cs typeface="Arial"/>
              </a:rPr>
              <a:t>rds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24350" y="1469136"/>
            <a:ext cx="952500" cy="476250"/>
          </a:xfrm>
          <a:custGeom>
            <a:avLst/>
            <a:gdLst/>
            <a:ahLst/>
            <a:cxnLst/>
            <a:rect l="l" t="t" r="r" b="b"/>
            <a:pathLst>
              <a:path w="952500" h="476250">
                <a:moveTo>
                  <a:pt x="952500" y="364235"/>
                </a:moveTo>
                <a:lnTo>
                  <a:pt x="907541" y="0"/>
                </a:lnTo>
                <a:lnTo>
                  <a:pt x="0" y="112013"/>
                </a:lnTo>
                <a:lnTo>
                  <a:pt x="44958" y="476249"/>
                </a:lnTo>
                <a:lnTo>
                  <a:pt x="952500" y="3642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 rot="21240000">
            <a:off x="4476815" y="1588027"/>
            <a:ext cx="565827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5"/>
              </a:lnSpc>
            </a:pPr>
            <a:r>
              <a:rPr dirty="0" sz="1800" spc="-30">
                <a:solidFill>
                  <a:srgbClr val="FFFF9A"/>
                </a:solidFill>
                <a:latin typeface="Arial"/>
                <a:cs typeface="Arial"/>
              </a:rPr>
              <a:t>wo</a:t>
            </a:r>
            <a:r>
              <a:rPr dirty="0" baseline="1543" sz="2700" spc="-44">
                <a:solidFill>
                  <a:srgbClr val="FFFF9A"/>
                </a:solidFill>
                <a:latin typeface="Arial"/>
                <a:cs typeface="Arial"/>
              </a:rPr>
              <a:t>rd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 rot="21240000">
            <a:off x="4961544" y="1687416"/>
            <a:ext cx="193401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35"/>
              </a:lnSpc>
            </a:pPr>
            <a:r>
              <a:rPr dirty="0" sz="1200">
                <a:solidFill>
                  <a:srgbClr val="FFFF9A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72150" y="1469136"/>
            <a:ext cx="952500" cy="476250"/>
          </a:xfrm>
          <a:custGeom>
            <a:avLst/>
            <a:gdLst/>
            <a:ahLst/>
            <a:cxnLst/>
            <a:rect l="l" t="t" r="r" b="b"/>
            <a:pathLst>
              <a:path w="952500" h="476250">
                <a:moveTo>
                  <a:pt x="952500" y="364235"/>
                </a:moveTo>
                <a:lnTo>
                  <a:pt x="907541" y="0"/>
                </a:lnTo>
                <a:lnTo>
                  <a:pt x="0" y="112013"/>
                </a:lnTo>
                <a:lnTo>
                  <a:pt x="44958" y="476249"/>
                </a:lnTo>
                <a:lnTo>
                  <a:pt x="952500" y="3642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 rot="21240000">
            <a:off x="5932466" y="1604156"/>
            <a:ext cx="55012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 spc="-30">
                <a:solidFill>
                  <a:srgbClr val="FFFF9A"/>
                </a:solidFill>
                <a:latin typeface="Arial"/>
                <a:cs typeface="Arial"/>
              </a:rPr>
              <a:t>wo</a:t>
            </a:r>
            <a:r>
              <a:rPr dirty="0" baseline="1543" sz="2700" spc="-44">
                <a:solidFill>
                  <a:srgbClr val="FFFF9A"/>
                </a:solidFill>
                <a:latin typeface="Arial"/>
                <a:cs typeface="Arial"/>
              </a:rPr>
              <a:t>rd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 rot="21240000">
            <a:off x="6417987" y="1695799"/>
            <a:ext cx="176114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FFFF9A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72350" y="1469136"/>
            <a:ext cx="952500" cy="476250"/>
          </a:xfrm>
          <a:custGeom>
            <a:avLst/>
            <a:gdLst/>
            <a:ahLst/>
            <a:cxnLst/>
            <a:rect l="l" t="t" r="r" b="b"/>
            <a:pathLst>
              <a:path w="952500" h="476250">
                <a:moveTo>
                  <a:pt x="952500" y="364235"/>
                </a:moveTo>
                <a:lnTo>
                  <a:pt x="907541" y="0"/>
                </a:lnTo>
                <a:lnTo>
                  <a:pt x="0" y="112013"/>
                </a:lnTo>
                <a:lnTo>
                  <a:pt x="44958" y="476249"/>
                </a:lnTo>
                <a:lnTo>
                  <a:pt x="952500" y="3642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 rot="21240000">
            <a:off x="7516434" y="1588789"/>
            <a:ext cx="565827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5"/>
              </a:lnSpc>
            </a:pPr>
            <a:r>
              <a:rPr dirty="0" sz="1800" spc="-30">
                <a:solidFill>
                  <a:srgbClr val="FFFF9A"/>
                </a:solidFill>
                <a:latin typeface="Arial"/>
                <a:cs typeface="Arial"/>
              </a:rPr>
              <a:t>wo</a:t>
            </a:r>
            <a:r>
              <a:rPr dirty="0" baseline="1543" sz="2700" spc="-44">
                <a:solidFill>
                  <a:srgbClr val="FFFF9A"/>
                </a:solidFill>
                <a:latin typeface="Arial"/>
                <a:cs typeface="Arial"/>
              </a:rPr>
              <a:t>rd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 rot="21240000">
            <a:off x="8006083" y="1686684"/>
            <a:ext cx="201472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40"/>
              </a:lnSpc>
            </a:pPr>
            <a:r>
              <a:rPr dirty="0" sz="1200">
                <a:solidFill>
                  <a:srgbClr val="FFFF9A"/>
                </a:solidFill>
                <a:latin typeface="Arial"/>
                <a:cs typeface="Arial"/>
              </a:rPr>
              <a:t>K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92302" y="1117091"/>
            <a:ext cx="1316355" cy="520700"/>
          </a:xfrm>
          <a:custGeom>
            <a:avLst/>
            <a:gdLst/>
            <a:ahLst/>
            <a:cxnLst/>
            <a:rect l="l" t="t" r="r" b="b"/>
            <a:pathLst>
              <a:path w="1316355" h="520700">
                <a:moveTo>
                  <a:pt x="1315974" y="363473"/>
                </a:moveTo>
                <a:lnTo>
                  <a:pt x="1271016" y="0"/>
                </a:lnTo>
                <a:lnTo>
                  <a:pt x="0" y="156209"/>
                </a:lnTo>
                <a:lnTo>
                  <a:pt x="44196" y="520445"/>
                </a:lnTo>
                <a:lnTo>
                  <a:pt x="1315974" y="3634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 rot="21240000">
            <a:off x="1047382" y="1268500"/>
            <a:ext cx="1009211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 spc="-35">
                <a:solidFill>
                  <a:srgbClr val="FFFF9A"/>
                </a:solidFill>
                <a:latin typeface="Arial"/>
                <a:cs typeface="Arial"/>
              </a:rPr>
              <a:t>pr</a:t>
            </a:r>
            <a:r>
              <a:rPr dirty="0" baseline="1543" sz="2700" spc="-52">
                <a:solidFill>
                  <a:srgbClr val="FFFF9A"/>
                </a:solidFill>
                <a:latin typeface="Arial"/>
                <a:cs typeface="Arial"/>
              </a:rPr>
              <a:t>odro</a:t>
            </a:r>
            <a:r>
              <a:rPr dirty="0" baseline="3086" sz="2700" spc="-52">
                <a:solidFill>
                  <a:srgbClr val="FFFF9A"/>
                </a:solidFill>
                <a:latin typeface="Arial"/>
                <a:cs typeface="Arial"/>
              </a:rPr>
              <a:t>me</a:t>
            </a:r>
            <a:endParaRPr baseline="3086" sz="27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26941" y="870966"/>
            <a:ext cx="3804920" cy="634365"/>
          </a:xfrm>
          <a:custGeom>
            <a:avLst/>
            <a:gdLst/>
            <a:ahLst/>
            <a:cxnLst/>
            <a:rect l="l" t="t" r="r" b="b"/>
            <a:pathLst>
              <a:path w="3804920" h="634365">
                <a:moveTo>
                  <a:pt x="3804666" y="365759"/>
                </a:moveTo>
                <a:lnTo>
                  <a:pt x="3778758" y="0"/>
                </a:lnTo>
                <a:lnTo>
                  <a:pt x="0" y="268224"/>
                </a:lnTo>
                <a:lnTo>
                  <a:pt x="25908" y="633984"/>
                </a:lnTo>
                <a:lnTo>
                  <a:pt x="3804666" y="3657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 rot="21420000">
            <a:off x="3953022" y="1079986"/>
            <a:ext cx="3352348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95"/>
              </a:lnSpc>
            </a:pPr>
            <a:r>
              <a:rPr dirty="0" baseline="-9259" sz="2700" spc="-44">
                <a:solidFill>
                  <a:srgbClr val="FFFF9A"/>
                </a:solidFill>
                <a:latin typeface="Arial"/>
                <a:cs typeface="Arial"/>
              </a:rPr>
              <a:t>GI, </a:t>
            </a:r>
            <a:r>
              <a:rPr dirty="0" baseline="-7716" sz="2700" spc="-52">
                <a:solidFill>
                  <a:srgbClr val="FFFF9A"/>
                </a:solidFill>
                <a:latin typeface="Arial"/>
                <a:cs typeface="Arial"/>
              </a:rPr>
              <a:t>Res</a:t>
            </a:r>
            <a:r>
              <a:rPr dirty="0" baseline="-6172" sz="2700" spc="-52">
                <a:solidFill>
                  <a:srgbClr val="FFFF9A"/>
                </a:solidFill>
                <a:latin typeface="Arial"/>
                <a:cs typeface="Arial"/>
              </a:rPr>
              <a:t>pira</a:t>
            </a:r>
            <a:r>
              <a:rPr dirty="0" baseline="-4629" sz="2700" spc="-52">
                <a:solidFill>
                  <a:srgbClr val="FFFF9A"/>
                </a:solidFill>
                <a:latin typeface="Arial"/>
                <a:cs typeface="Arial"/>
              </a:rPr>
              <a:t>tory</a:t>
            </a:r>
            <a:r>
              <a:rPr dirty="0" baseline="-3086" sz="2700" spc="-52">
                <a:solidFill>
                  <a:srgbClr val="FFFF9A"/>
                </a:solidFill>
                <a:latin typeface="Arial"/>
                <a:cs typeface="Arial"/>
              </a:rPr>
              <a:t>, </a:t>
            </a:r>
            <a:r>
              <a:rPr dirty="0" baseline="-3086" sz="2700" spc="-60">
                <a:solidFill>
                  <a:srgbClr val="FFFF9A"/>
                </a:solidFill>
                <a:latin typeface="Arial"/>
                <a:cs typeface="Arial"/>
              </a:rPr>
              <a:t>C</a:t>
            </a:r>
            <a:r>
              <a:rPr dirty="0" baseline="-1543" sz="2700" spc="-60">
                <a:solidFill>
                  <a:srgbClr val="FFFF9A"/>
                </a:solidFill>
                <a:latin typeface="Arial"/>
                <a:cs typeface="Arial"/>
              </a:rPr>
              <a:t>ons</a:t>
            </a:r>
            <a:r>
              <a:rPr dirty="0" sz="1800" spc="-40">
                <a:solidFill>
                  <a:srgbClr val="FFFF9A"/>
                </a:solidFill>
                <a:latin typeface="Arial"/>
                <a:cs typeface="Arial"/>
              </a:rPr>
              <a:t>titut</a:t>
            </a:r>
            <a:r>
              <a:rPr dirty="0" baseline="1543" sz="2700" spc="-60">
                <a:solidFill>
                  <a:srgbClr val="FFFF9A"/>
                </a:solidFill>
                <a:latin typeface="Arial"/>
                <a:cs typeface="Arial"/>
              </a:rPr>
              <a:t>ion</a:t>
            </a:r>
            <a:r>
              <a:rPr dirty="0" baseline="3086" sz="2700" spc="-60">
                <a:solidFill>
                  <a:srgbClr val="FFFF9A"/>
                </a:solidFill>
                <a:latin typeface="Arial"/>
                <a:cs typeface="Arial"/>
              </a:rPr>
              <a:t>al</a:t>
            </a:r>
            <a:r>
              <a:rPr dirty="0" baseline="3086" sz="2700" spc="-67">
                <a:solidFill>
                  <a:srgbClr val="FFFF9A"/>
                </a:solidFill>
                <a:latin typeface="Arial"/>
                <a:cs typeface="Arial"/>
              </a:rPr>
              <a:t> </a:t>
            </a:r>
            <a:r>
              <a:rPr dirty="0" baseline="3086" sz="2700">
                <a:solidFill>
                  <a:srgbClr val="FFFF9A"/>
                </a:solidFill>
                <a:latin typeface="Arial"/>
                <a:cs typeface="Arial"/>
              </a:rPr>
              <a:t>…</a:t>
            </a:r>
            <a:endParaRPr baseline="3086" sz="27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23950" y="1864614"/>
            <a:ext cx="952500" cy="476250"/>
          </a:xfrm>
          <a:custGeom>
            <a:avLst/>
            <a:gdLst/>
            <a:ahLst/>
            <a:cxnLst/>
            <a:rect l="l" t="t" r="r" b="b"/>
            <a:pathLst>
              <a:path w="952500" h="476250">
                <a:moveTo>
                  <a:pt x="952500" y="364235"/>
                </a:moveTo>
                <a:lnTo>
                  <a:pt x="907541" y="0"/>
                </a:lnTo>
                <a:lnTo>
                  <a:pt x="0" y="112013"/>
                </a:lnTo>
                <a:lnTo>
                  <a:pt x="44958" y="476249"/>
                </a:lnTo>
                <a:lnTo>
                  <a:pt x="952500" y="3642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 rot="21240000">
            <a:off x="1301561" y="1979695"/>
            <a:ext cx="565827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5"/>
              </a:lnSpc>
            </a:pPr>
            <a:r>
              <a:rPr dirty="0" sz="1800" spc="-30">
                <a:solidFill>
                  <a:srgbClr val="FFFF9A"/>
                </a:solidFill>
                <a:latin typeface="Arial"/>
                <a:cs typeface="Arial"/>
              </a:rPr>
              <a:t>wo</a:t>
            </a:r>
            <a:r>
              <a:rPr dirty="0" baseline="1543" sz="2700" spc="-44">
                <a:solidFill>
                  <a:srgbClr val="FFFF9A"/>
                </a:solidFill>
                <a:latin typeface="Arial"/>
                <a:cs typeface="Arial"/>
              </a:rPr>
              <a:t>rd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 rot="21240000">
            <a:off x="1771613" y="2082310"/>
            <a:ext cx="174740" cy="168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30"/>
              </a:lnSpc>
            </a:pPr>
            <a:r>
              <a:rPr dirty="0" sz="1200">
                <a:solidFill>
                  <a:srgbClr val="FFFF9A"/>
                </a:solidFill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73273" y="1850898"/>
            <a:ext cx="3051810" cy="504190"/>
          </a:xfrm>
          <a:custGeom>
            <a:avLst/>
            <a:gdLst/>
            <a:ahLst/>
            <a:cxnLst/>
            <a:rect l="l" t="t" r="r" b="b"/>
            <a:pathLst>
              <a:path w="3051810" h="504189">
                <a:moveTo>
                  <a:pt x="3051810" y="366521"/>
                </a:moveTo>
                <a:lnTo>
                  <a:pt x="3035046" y="0"/>
                </a:lnTo>
                <a:lnTo>
                  <a:pt x="0" y="137160"/>
                </a:lnTo>
                <a:lnTo>
                  <a:pt x="16002" y="503682"/>
                </a:lnTo>
                <a:lnTo>
                  <a:pt x="3051810" y="36652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 rot="21480000">
            <a:off x="2752416" y="1994799"/>
            <a:ext cx="2659693" cy="22860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dirty="0" sz="1800" spc="-10">
                <a:solidFill>
                  <a:srgbClr val="FFFF9A"/>
                </a:solidFill>
                <a:latin typeface="Arial"/>
                <a:cs typeface="Arial"/>
              </a:rPr>
              <a:t>is </a:t>
            </a:r>
            <a:r>
              <a:rPr dirty="0" sz="1800" spc="-20">
                <a:solidFill>
                  <a:srgbClr val="FFFF9A"/>
                </a:solidFill>
                <a:latin typeface="Arial"/>
                <a:cs typeface="Arial"/>
              </a:rPr>
              <a:t>e</a:t>
            </a:r>
            <a:r>
              <a:rPr dirty="0" baseline="1543" sz="2700" spc="-30">
                <a:solidFill>
                  <a:srgbClr val="FFFF9A"/>
                </a:solidFill>
                <a:latin typeface="Arial"/>
                <a:cs typeface="Arial"/>
              </a:rPr>
              <a:t>ither p</a:t>
            </a:r>
            <a:r>
              <a:rPr dirty="0" baseline="3086" sz="2700" spc="-30">
                <a:solidFill>
                  <a:srgbClr val="FFFF9A"/>
                </a:solidFill>
                <a:latin typeface="Arial"/>
                <a:cs typeface="Arial"/>
              </a:rPr>
              <a:t>resen</a:t>
            </a:r>
            <a:r>
              <a:rPr dirty="0" baseline="4629" sz="2700" spc="-30">
                <a:solidFill>
                  <a:srgbClr val="FFFF9A"/>
                </a:solidFill>
                <a:latin typeface="Arial"/>
                <a:cs typeface="Arial"/>
              </a:rPr>
              <a:t>t </a:t>
            </a:r>
            <a:r>
              <a:rPr dirty="0" baseline="4629" sz="2700" spc="-15">
                <a:solidFill>
                  <a:srgbClr val="FFFF9A"/>
                </a:solidFill>
                <a:latin typeface="Arial"/>
                <a:cs typeface="Arial"/>
              </a:rPr>
              <a:t>or</a:t>
            </a:r>
            <a:r>
              <a:rPr dirty="0" baseline="4629" sz="2700" spc="-157">
                <a:solidFill>
                  <a:srgbClr val="FFFF9A"/>
                </a:solidFill>
                <a:latin typeface="Arial"/>
                <a:cs typeface="Arial"/>
              </a:rPr>
              <a:t> </a:t>
            </a:r>
            <a:r>
              <a:rPr dirty="0" baseline="4629" sz="2700" spc="-30">
                <a:solidFill>
                  <a:srgbClr val="FFFF9A"/>
                </a:solidFill>
                <a:latin typeface="Arial"/>
                <a:cs typeface="Arial"/>
              </a:rPr>
              <a:t>abs</a:t>
            </a:r>
            <a:r>
              <a:rPr dirty="0" baseline="6172" sz="2700" spc="-30">
                <a:solidFill>
                  <a:srgbClr val="FFFF9A"/>
                </a:solidFill>
                <a:latin typeface="Arial"/>
                <a:cs typeface="Arial"/>
              </a:rPr>
              <a:t>ent</a:t>
            </a:r>
            <a:endParaRPr baseline="6172" sz="2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 rot="21480000">
            <a:off x="5335404" y="2054390"/>
            <a:ext cx="174607" cy="168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30"/>
              </a:lnSpc>
            </a:pPr>
            <a:r>
              <a:rPr dirty="0" sz="1200">
                <a:solidFill>
                  <a:srgbClr val="FFFF9A"/>
                </a:solidFill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527050" y="2380995"/>
          <a:ext cx="8971280" cy="4864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9145"/>
                <a:gridCol w="846455"/>
                <a:gridCol w="76200"/>
                <a:gridCol w="2124710"/>
                <a:gridCol w="770889"/>
                <a:gridCol w="228600"/>
                <a:gridCol w="2218054"/>
                <a:gridCol w="637540"/>
              </a:tblGrid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P(Prod'm=GI)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P(Prod'm=respir)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02284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00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P(Prod'm=const)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238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3032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angry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angry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Prod'm=respir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02284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00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angry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14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238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~angry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2626995" algn="l"/>
                        </a:tabLst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P(~angry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Prod'm=respir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r>
                        <a:rPr dirty="0" sz="1400" spc="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0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P(~angry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 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238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3032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327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blood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blood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Prod'm=respir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02284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00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blood | Prod'm=const</a:t>
                      </a:r>
                      <a:r>
                        <a:rPr dirty="0" sz="14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238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~blood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09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9"/>
                        </a:spcBef>
                        <a:tabLst>
                          <a:tab pos="262699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~blood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Prod'm=respir)</a:t>
                      </a:r>
                      <a:r>
                        <a:rPr dirty="0" sz="1400" spc="1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00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~blood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 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09"/>
                        </a:spcBef>
                        <a:tabLst>
                          <a:tab pos="5238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03275">
                <a:tc gridSpan="2">
                  <a:txBody>
                    <a:bodyPr/>
                    <a:lstStyle/>
                    <a:p>
                      <a:pPr algn="r" marR="50673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327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vomit | Prod'm=GI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09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vomit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Prod'm=respir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09"/>
                        </a:spcBef>
                        <a:tabLst>
                          <a:tab pos="502284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000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vomit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09"/>
                        </a:spcBef>
                        <a:tabLst>
                          <a:tab pos="5238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02514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~vomit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262699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~vomit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|Prod'm=respir )</a:t>
                      </a:r>
                      <a:r>
                        <a:rPr dirty="0" sz="1400" spc="1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0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~vomit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 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5238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3505200" y="3276600"/>
            <a:ext cx="2895600" cy="304800"/>
          </a:xfrm>
          <a:custGeom>
            <a:avLst/>
            <a:gdLst/>
            <a:ahLst/>
            <a:cxnLst/>
            <a:rect l="l" t="t" r="r" b="b"/>
            <a:pathLst>
              <a:path w="2895600" h="304800">
                <a:moveTo>
                  <a:pt x="0" y="0"/>
                </a:moveTo>
                <a:lnTo>
                  <a:pt x="0" y="304800"/>
                </a:lnTo>
                <a:lnTo>
                  <a:pt x="2895600" y="304800"/>
                </a:lnTo>
                <a:lnTo>
                  <a:pt x="2895600" y="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85800" y="3592829"/>
            <a:ext cx="7543800" cy="3036570"/>
          </a:xfrm>
          <a:custGeom>
            <a:avLst/>
            <a:gdLst/>
            <a:ahLst/>
            <a:cxnLst/>
            <a:rect l="l" t="t" r="r" b="b"/>
            <a:pathLst>
              <a:path w="7543800" h="3036570">
                <a:moveTo>
                  <a:pt x="3735324" y="0"/>
                </a:moveTo>
                <a:lnTo>
                  <a:pt x="1257300" y="2274570"/>
                </a:lnTo>
                <a:lnTo>
                  <a:pt x="0" y="2274570"/>
                </a:lnTo>
                <a:lnTo>
                  <a:pt x="0" y="3036570"/>
                </a:lnTo>
                <a:lnTo>
                  <a:pt x="3143249" y="3036570"/>
                </a:lnTo>
                <a:lnTo>
                  <a:pt x="3143250" y="2274570"/>
                </a:lnTo>
                <a:lnTo>
                  <a:pt x="3735324" y="0"/>
                </a:lnTo>
                <a:close/>
              </a:path>
              <a:path w="7543800" h="3036570">
                <a:moveTo>
                  <a:pt x="7543800" y="3036570"/>
                </a:moveTo>
                <a:lnTo>
                  <a:pt x="7543800" y="2274570"/>
                </a:lnTo>
                <a:lnTo>
                  <a:pt x="3143250" y="2274570"/>
                </a:lnTo>
                <a:lnTo>
                  <a:pt x="3143249" y="3036570"/>
                </a:lnTo>
                <a:lnTo>
                  <a:pt x="7543800" y="3036570"/>
                </a:lnTo>
                <a:close/>
              </a:path>
            </a:pathLst>
          </a:custGeom>
          <a:solidFill>
            <a:srgbClr val="FF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85800" y="3592829"/>
            <a:ext cx="7543800" cy="3036570"/>
          </a:xfrm>
          <a:custGeom>
            <a:avLst/>
            <a:gdLst/>
            <a:ahLst/>
            <a:cxnLst/>
            <a:rect l="l" t="t" r="r" b="b"/>
            <a:pathLst>
              <a:path w="7543800" h="3036570">
                <a:moveTo>
                  <a:pt x="0" y="2274570"/>
                </a:moveTo>
                <a:lnTo>
                  <a:pt x="0" y="3036570"/>
                </a:lnTo>
                <a:lnTo>
                  <a:pt x="7543800" y="3036570"/>
                </a:lnTo>
                <a:lnTo>
                  <a:pt x="7543800" y="2274570"/>
                </a:lnTo>
                <a:lnTo>
                  <a:pt x="3143250" y="2274570"/>
                </a:lnTo>
                <a:lnTo>
                  <a:pt x="3735324" y="0"/>
                </a:lnTo>
                <a:lnTo>
                  <a:pt x="1257300" y="2274570"/>
                </a:lnTo>
                <a:lnTo>
                  <a:pt x="0" y="227457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085344" y="5986526"/>
            <a:ext cx="6744334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9A009A"/>
                </a:solidFill>
                <a:latin typeface="Arial"/>
                <a:cs typeface="Arial"/>
              </a:rPr>
              <a:t>Example: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solidFill>
                  <a:srgbClr val="9A009A"/>
                </a:solidFill>
                <a:latin typeface="Arial"/>
                <a:cs typeface="Arial"/>
              </a:rPr>
              <a:t>Prob( Chief Complaint contains “Blood” </a:t>
            </a:r>
            <a:r>
              <a:rPr dirty="0" sz="1600">
                <a:solidFill>
                  <a:srgbClr val="9A009A"/>
                </a:solidFill>
                <a:latin typeface="Arial"/>
                <a:cs typeface="Arial"/>
              </a:rPr>
              <a:t>| </a:t>
            </a:r>
            <a:r>
              <a:rPr dirty="0" sz="1600" spc="-5">
                <a:solidFill>
                  <a:srgbClr val="9A009A"/>
                </a:solidFill>
                <a:latin typeface="Arial"/>
                <a:cs typeface="Arial"/>
              </a:rPr>
              <a:t>Prodrome </a:t>
            </a:r>
            <a:r>
              <a:rPr dirty="0" sz="1600">
                <a:solidFill>
                  <a:srgbClr val="9A009A"/>
                </a:solidFill>
                <a:latin typeface="Arial"/>
                <a:cs typeface="Arial"/>
              </a:rPr>
              <a:t>= </a:t>
            </a:r>
            <a:r>
              <a:rPr dirty="0" sz="1600" spc="-5">
                <a:solidFill>
                  <a:srgbClr val="9A009A"/>
                </a:solidFill>
                <a:latin typeface="Arial"/>
                <a:cs typeface="Arial"/>
              </a:rPr>
              <a:t>Respiratory </a:t>
            </a:r>
            <a:r>
              <a:rPr dirty="0" sz="1600">
                <a:solidFill>
                  <a:srgbClr val="9A009A"/>
                </a:solidFill>
                <a:latin typeface="Arial"/>
                <a:cs typeface="Arial"/>
              </a:rPr>
              <a:t>) =</a:t>
            </a:r>
            <a:r>
              <a:rPr dirty="0" sz="1600" spc="45">
                <a:solidFill>
                  <a:srgbClr val="9A009A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9A009A"/>
                </a:solidFill>
                <a:latin typeface="Arial"/>
                <a:cs typeface="Arial"/>
              </a:rPr>
              <a:t>0.003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80516" y="1558289"/>
            <a:ext cx="6144895" cy="2157730"/>
          </a:xfrm>
          <a:custGeom>
            <a:avLst/>
            <a:gdLst/>
            <a:ahLst/>
            <a:cxnLst/>
            <a:rect l="l" t="t" r="r" b="b"/>
            <a:pathLst>
              <a:path w="6144895" h="2157729">
                <a:moveTo>
                  <a:pt x="6144768" y="1297686"/>
                </a:moveTo>
                <a:lnTo>
                  <a:pt x="5958078" y="0"/>
                </a:lnTo>
                <a:lnTo>
                  <a:pt x="0" y="859536"/>
                </a:lnTo>
                <a:lnTo>
                  <a:pt x="186690" y="2157222"/>
                </a:lnTo>
                <a:lnTo>
                  <a:pt x="6144768" y="1297686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 rot="21120000">
            <a:off x="1961608" y="2092971"/>
            <a:ext cx="4299298" cy="508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000"/>
              </a:lnSpc>
            </a:pPr>
            <a:r>
              <a:rPr dirty="0" sz="4000" spc="-10">
                <a:solidFill>
                  <a:srgbClr val="FFFFFF"/>
                </a:solidFill>
                <a:latin typeface="Arial"/>
                <a:cs typeface="Arial"/>
              </a:rPr>
              <a:t>Q: </a:t>
            </a:r>
            <a:r>
              <a:rPr dirty="0" sz="4000" spc="-15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4000" spc="-15">
                <a:solidFill>
                  <a:srgbClr val="FFFFFF"/>
                </a:solidFill>
                <a:latin typeface="Arial"/>
                <a:cs typeface="Arial"/>
              </a:rPr>
              <a:t>here </a:t>
            </a:r>
            <a:r>
              <a:rPr dirty="0" sz="4000" spc="-1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dirty="0" sz="40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388" sz="6000" spc="-22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endParaRPr baseline="1388" sz="60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73</a:t>
            </a:fld>
          </a:p>
        </p:txBody>
      </p:sp>
      <p:sp>
        <p:nvSpPr>
          <p:cNvPr id="32" name="object 32"/>
          <p:cNvSpPr txBox="1"/>
          <p:nvPr/>
        </p:nvSpPr>
        <p:spPr>
          <a:xfrm rot="21120000">
            <a:off x="1781462" y="2696475"/>
            <a:ext cx="4833153" cy="508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000"/>
              </a:lnSpc>
            </a:pPr>
            <a:r>
              <a:rPr dirty="0" sz="4000" spc="-15">
                <a:solidFill>
                  <a:srgbClr val="FFFFFF"/>
                </a:solidFill>
                <a:latin typeface="Arial"/>
                <a:cs typeface="Arial"/>
              </a:rPr>
              <a:t>num</a:t>
            </a:r>
            <a:r>
              <a:rPr dirty="0" sz="4000" spc="-15">
                <a:solidFill>
                  <a:srgbClr val="FFFFFF"/>
                </a:solidFill>
                <a:latin typeface="Arial"/>
                <a:cs typeface="Arial"/>
              </a:rPr>
              <a:t>bers com</a:t>
            </a:r>
            <a:r>
              <a:rPr dirty="0" baseline="1388" sz="6000" spc="-22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baseline="1388" sz="6000" spc="-12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388" sz="6000" spc="-15">
                <a:solidFill>
                  <a:srgbClr val="FFFFFF"/>
                </a:solidFill>
                <a:latin typeface="Arial"/>
                <a:cs typeface="Arial"/>
              </a:rPr>
              <a:t>from?</a:t>
            </a:r>
            <a:endParaRPr baseline="1388" sz="6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854" y="481076"/>
            <a:ext cx="48742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6500"/>
                </a:solidFill>
              </a:rPr>
              <a:t>Building a naïve Bayesian</a:t>
            </a:r>
            <a:r>
              <a:rPr dirty="0" sz="2400" spc="-95">
                <a:solidFill>
                  <a:srgbClr val="006500"/>
                </a:solidFill>
              </a:rPr>
              <a:t> </a:t>
            </a:r>
            <a:r>
              <a:rPr dirty="0" sz="2400" spc="-5">
                <a:solidFill>
                  <a:srgbClr val="006500"/>
                </a:solidFill>
              </a:rPr>
              <a:t>Classifier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39901" y="941323"/>
            <a:ext cx="7789545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Assume:</a:t>
            </a:r>
            <a:endParaRPr sz="2000">
              <a:latin typeface="Arial"/>
              <a:cs typeface="Arial"/>
            </a:endParaRPr>
          </a:p>
          <a:p>
            <a:pPr marL="266065" indent="-228600">
              <a:lnSpc>
                <a:spcPct val="100000"/>
              </a:lnSpc>
              <a:buChar char="•"/>
              <a:tabLst>
                <a:tab pos="266065" algn="l"/>
                <a:tab pos="266700" algn="l"/>
              </a:tabLst>
            </a:pPr>
            <a:r>
              <a:rPr dirty="0" sz="2000" spc="-5">
                <a:latin typeface="Arial"/>
                <a:cs typeface="Arial"/>
              </a:rPr>
              <a:t>True state has </a:t>
            </a:r>
            <a:r>
              <a:rPr dirty="0" sz="2000" spc="-5" i="1">
                <a:latin typeface="Arial"/>
                <a:cs typeface="Arial"/>
              </a:rPr>
              <a:t>N </a:t>
            </a:r>
            <a:r>
              <a:rPr dirty="0" sz="2000" spc="-5">
                <a:latin typeface="Arial"/>
                <a:cs typeface="Arial"/>
              </a:rPr>
              <a:t>values: </a:t>
            </a:r>
            <a:r>
              <a:rPr dirty="0" sz="2000" spc="-5" i="1">
                <a:latin typeface="Arial"/>
                <a:cs typeface="Arial"/>
              </a:rPr>
              <a:t>1, 2, 3 ..</a:t>
            </a:r>
            <a:r>
              <a:rPr dirty="0" sz="2000" spc="5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266700" indent="-228600">
              <a:lnSpc>
                <a:spcPct val="100000"/>
              </a:lnSpc>
              <a:buChar char="•"/>
              <a:tabLst>
                <a:tab pos="266065" algn="l"/>
                <a:tab pos="266700" algn="l"/>
              </a:tabLst>
            </a:pPr>
            <a:r>
              <a:rPr dirty="0" sz="2000" spc="-5">
                <a:latin typeface="Arial"/>
                <a:cs typeface="Arial"/>
              </a:rPr>
              <a:t>There are </a:t>
            </a:r>
            <a:r>
              <a:rPr dirty="0" sz="2000" spc="-5" i="1">
                <a:latin typeface="Arial"/>
                <a:cs typeface="Arial"/>
              </a:rPr>
              <a:t>K </a:t>
            </a:r>
            <a:r>
              <a:rPr dirty="0" sz="2000" spc="-5">
                <a:latin typeface="Arial"/>
                <a:cs typeface="Arial"/>
              </a:rPr>
              <a:t>symptoms called </a:t>
            </a:r>
            <a:r>
              <a:rPr dirty="0" sz="2000" spc="-5" i="1">
                <a:latin typeface="Arial"/>
                <a:cs typeface="Arial"/>
              </a:rPr>
              <a:t>Symptom</a:t>
            </a:r>
            <a:r>
              <a:rPr dirty="0" baseline="-21367" sz="1950" spc="-7" i="1">
                <a:latin typeface="Arial"/>
                <a:cs typeface="Arial"/>
              </a:rPr>
              <a:t>1</a:t>
            </a:r>
            <a:r>
              <a:rPr dirty="0" sz="2000" spc="-5" i="1">
                <a:latin typeface="Arial"/>
                <a:cs typeface="Arial"/>
              </a:rPr>
              <a:t>, Symptom</a:t>
            </a:r>
            <a:r>
              <a:rPr dirty="0" baseline="-21367" sz="1950" spc="-7" i="1">
                <a:latin typeface="Arial"/>
                <a:cs typeface="Arial"/>
              </a:rPr>
              <a:t>2</a:t>
            </a:r>
            <a:r>
              <a:rPr dirty="0" sz="2000" spc="-5" i="1">
                <a:latin typeface="Arial"/>
                <a:cs typeface="Arial"/>
              </a:rPr>
              <a:t>, …</a:t>
            </a:r>
            <a:r>
              <a:rPr dirty="0" sz="2000" spc="5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Symptom</a:t>
            </a:r>
            <a:r>
              <a:rPr dirty="0" baseline="-21367" sz="1950" spc="-15" i="1">
                <a:latin typeface="Arial"/>
                <a:cs typeface="Arial"/>
              </a:rPr>
              <a:t>K</a:t>
            </a:r>
            <a:endParaRPr baseline="-21367" sz="1950">
              <a:latin typeface="Arial"/>
              <a:cs typeface="Arial"/>
            </a:endParaRPr>
          </a:p>
          <a:p>
            <a:pPr marL="266700" indent="-228600">
              <a:lnSpc>
                <a:spcPct val="100000"/>
              </a:lnSpc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dirty="0" sz="2000" spc="-5" i="1">
                <a:latin typeface="Arial"/>
                <a:cs typeface="Arial"/>
              </a:rPr>
              <a:t>Symptom</a:t>
            </a:r>
            <a:r>
              <a:rPr dirty="0" baseline="-21367" sz="1950" spc="-7" i="1">
                <a:latin typeface="Arial"/>
                <a:cs typeface="Arial"/>
              </a:rPr>
              <a:t>i </a:t>
            </a:r>
            <a:r>
              <a:rPr dirty="0" sz="2000" spc="-5">
                <a:latin typeface="Arial"/>
                <a:cs typeface="Arial"/>
              </a:rPr>
              <a:t>has </a:t>
            </a:r>
            <a:r>
              <a:rPr dirty="0" sz="2000" spc="-5" i="1">
                <a:latin typeface="Arial"/>
                <a:cs typeface="Arial"/>
              </a:rPr>
              <a:t>M</a:t>
            </a:r>
            <a:r>
              <a:rPr dirty="0" baseline="-21367" sz="1950" spc="-7" i="1">
                <a:latin typeface="Arial"/>
                <a:cs typeface="Arial"/>
              </a:rPr>
              <a:t>i </a:t>
            </a:r>
            <a:r>
              <a:rPr dirty="0" sz="2000" spc="-10">
                <a:latin typeface="Arial"/>
                <a:cs typeface="Arial"/>
              </a:rPr>
              <a:t>values: </a:t>
            </a:r>
            <a:r>
              <a:rPr dirty="0" sz="2000" spc="-5" i="1">
                <a:latin typeface="Arial"/>
                <a:cs typeface="Arial"/>
              </a:rPr>
              <a:t>1, 2, ..</a:t>
            </a:r>
            <a:r>
              <a:rPr dirty="0" sz="2000" spc="-33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M</a:t>
            </a:r>
            <a:r>
              <a:rPr dirty="0" baseline="-21367" sz="1950" spc="-15" i="1">
                <a:latin typeface="Arial"/>
                <a:cs typeface="Arial"/>
              </a:rPr>
              <a:t>i</a:t>
            </a:r>
            <a:endParaRPr baseline="-21367" sz="1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95550" y="1469136"/>
            <a:ext cx="952500" cy="476250"/>
          </a:xfrm>
          <a:custGeom>
            <a:avLst/>
            <a:gdLst/>
            <a:ahLst/>
            <a:cxnLst/>
            <a:rect l="l" t="t" r="r" b="b"/>
            <a:pathLst>
              <a:path w="952500" h="476250">
                <a:moveTo>
                  <a:pt x="952500" y="364235"/>
                </a:moveTo>
                <a:lnTo>
                  <a:pt x="907541" y="0"/>
                </a:lnTo>
                <a:lnTo>
                  <a:pt x="0" y="112013"/>
                </a:lnTo>
                <a:lnTo>
                  <a:pt x="44958" y="476249"/>
                </a:lnTo>
                <a:lnTo>
                  <a:pt x="952500" y="3642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 rot="21240000">
            <a:off x="2644530" y="1598846"/>
            <a:ext cx="655812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 spc="-30">
                <a:solidFill>
                  <a:srgbClr val="FFFF9A"/>
                </a:solidFill>
                <a:latin typeface="Arial"/>
                <a:cs typeface="Arial"/>
              </a:rPr>
              <a:t>wo</a:t>
            </a:r>
            <a:r>
              <a:rPr dirty="0" baseline="1543" sz="2700" spc="-44">
                <a:solidFill>
                  <a:srgbClr val="FFFF9A"/>
                </a:solidFill>
                <a:latin typeface="Arial"/>
                <a:cs typeface="Arial"/>
              </a:rPr>
              <a:t>rds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24350" y="1469136"/>
            <a:ext cx="952500" cy="476250"/>
          </a:xfrm>
          <a:custGeom>
            <a:avLst/>
            <a:gdLst/>
            <a:ahLst/>
            <a:cxnLst/>
            <a:rect l="l" t="t" r="r" b="b"/>
            <a:pathLst>
              <a:path w="952500" h="476250">
                <a:moveTo>
                  <a:pt x="952500" y="364235"/>
                </a:moveTo>
                <a:lnTo>
                  <a:pt x="907541" y="0"/>
                </a:lnTo>
                <a:lnTo>
                  <a:pt x="0" y="112013"/>
                </a:lnTo>
                <a:lnTo>
                  <a:pt x="44958" y="476249"/>
                </a:lnTo>
                <a:lnTo>
                  <a:pt x="952500" y="3642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 rot="21240000">
            <a:off x="4476815" y="1588027"/>
            <a:ext cx="565827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5"/>
              </a:lnSpc>
            </a:pPr>
            <a:r>
              <a:rPr dirty="0" sz="1800" spc="-30">
                <a:solidFill>
                  <a:srgbClr val="FFFF9A"/>
                </a:solidFill>
                <a:latin typeface="Arial"/>
                <a:cs typeface="Arial"/>
              </a:rPr>
              <a:t>wo</a:t>
            </a:r>
            <a:r>
              <a:rPr dirty="0" baseline="1543" sz="2700" spc="-44">
                <a:solidFill>
                  <a:srgbClr val="FFFF9A"/>
                </a:solidFill>
                <a:latin typeface="Arial"/>
                <a:cs typeface="Arial"/>
              </a:rPr>
              <a:t>rd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 rot="21240000">
            <a:off x="4961544" y="1687416"/>
            <a:ext cx="193401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35"/>
              </a:lnSpc>
            </a:pPr>
            <a:r>
              <a:rPr dirty="0" sz="1200">
                <a:solidFill>
                  <a:srgbClr val="FFFF9A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72150" y="1469136"/>
            <a:ext cx="952500" cy="476250"/>
          </a:xfrm>
          <a:custGeom>
            <a:avLst/>
            <a:gdLst/>
            <a:ahLst/>
            <a:cxnLst/>
            <a:rect l="l" t="t" r="r" b="b"/>
            <a:pathLst>
              <a:path w="952500" h="476250">
                <a:moveTo>
                  <a:pt x="952500" y="364235"/>
                </a:moveTo>
                <a:lnTo>
                  <a:pt x="907541" y="0"/>
                </a:lnTo>
                <a:lnTo>
                  <a:pt x="0" y="112013"/>
                </a:lnTo>
                <a:lnTo>
                  <a:pt x="44958" y="476249"/>
                </a:lnTo>
                <a:lnTo>
                  <a:pt x="952500" y="3642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 rot="21240000">
            <a:off x="5932466" y="1604156"/>
            <a:ext cx="55012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 spc="-30">
                <a:solidFill>
                  <a:srgbClr val="FFFF9A"/>
                </a:solidFill>
                <a:latin typeface="Arial"/>
                <a:cs typeface="Arial"/>
              </a:rPr>
              <a:t>wo</a:t>
            </a:r>
            <a:r>
              <a:rPr dirty="0" baseline="1543" sz="2700" spc="-44">
                <a:solidFill>
                  <a:srgbClr val="FFFF9A"/>
                </a:solidFill>
                <a:latin typeface="Arial"/>
                <a:cs typeface="Arial"/>
              </a:rPr>
              <a:t>rd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 rot="21240000">
            <a:off x="6417987" y="1695799"/>
            <a:ext cx="176114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FFFF9A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72350" y="1469136"/>
            <a:ext cx="952500" cy="476250"/>
          </a:xfrm>
          <a:custGeom>
            <a:avLst/>
            <a:gdLst/>
            <a:ahLst/>
            <a:cxnLst/>
            <a:rect l="l" t="t" r="r" b="b"/>
            <a:pathLst>
              <a:path w="952500" h="476250">
                <a:moveTo>
                  <a:pt x="952500" y="364235"/>
                </a:moveTo>
                <a:lnTo>
                  <a:pt x="907541" y="0"/>
                </a:lnTo>
                <a:lnTo>
                  <a:pt x="0" y="112013"/>
                </a:lnTo>
                <a:lnTo>
                  <a:pt x="44958" y="476249"/>
                </a:lnTo>
                <a:lnTo>
                  <a:pt x="952500" y="3642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 rot="21240000">
            <a:off x="7516434" y="1588789"/>
            <a:ext cx="565827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5"/>
              </a:lnSpc>
            </a:pPr>
            <a:r>
              <a:rPr dirty="0" sz="1800" spc="-30">
                <a:solidFill>
                  <a:srgbClr val="FFFF9A"/>
                </a:solidFill>
                <a:latin typeface="Arial"/>
                <a:cs typeface="Arial"/>
              </a:rPr>
              <a:t>wo</a:t>
            </a:r>
            <a:r>
              <a:rPr dirty="0" baseline="1543" sz="2700" spc="-44">
                <a:solidFill>
                  <a:srgbClr val="FFFF9A"/>
                </a:solidFill>
                <a:latin typeface="Arial"/>
                <a:cs typeface="Arial"/>
              </a:rPr>
              <a:t>rd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 rot="21240000">
            <a:off x="8006083" y="1686684"/>
            <a:ext cx="201472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40"/>
              </a:lnSpc>
            </a:pPr>
            <a:r>
              <a:rPr dirty="0" sz="1200">
                <a:solidFill>
                  <a:srgbClr val="FFFF9A"/>
                </a:solidFill>
                <a:latin typeface="Arial"/>
                <a:cs typeface="Arial"/>
              </a:rPr>
              <a:t>K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92302" y="1117091"/>
            <a:ext cx="1316355" cy="520700"/>
          </a:xfrm>
          <a:custGeom>
            <a:avLst/>
            <a:gdLst/>
            <a:ahLst/>
            <a:cxnLst/>
            <a:rect l="l" t="t" r="r" b="b"/>
            <a:pathLst>
              <a:path w="1316355" h="520700">
                <a:moveTo>
                  <a:pt x="1315974" y="363473"/>
                </a:moveTo>
                <a:lnTo>
                  <a:pt x="1271016" y="0"/>
                </a:lnTo>
                <a:lnTo>
                  <a:pt x="0" y="156209"/>
                </a:lnTo>
                <a:lnTo>
                  <a:pt x="44196" y="520445"/>
                </a:lnTo>
                <a:lnTo>
                  <a:pt x="1315974" y="3634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 rot="21240000">
            <a:off x="1047382" y="1268500"/>
            <a:ext cx="1009211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 spc="-35">
                <a:solidFill>
                  <a:srgbClr val="FFFF9A"/>
                </a:solidFill>
                <a:latin typeface="Arial"/>
                <a:cs typeface="Arial"/>
              </a:rPr>
              <a:t>pr</a:t>
            </a:r>
            <a:r>
              <a:rPr dirty="0" baseline="1543" sz="2700" spc="-52">
                <a:solidFill>
                  <a:srgbClr val="FFFF9A"/>
                </a:solidFill>
                <a:latin typeface="Arial"/>
                <a:cs typeface="Arial"/>
              </a:rPr>
              <a:t>odro</a:t>
            </a:r>
            <a:r>
              <a:rPr dirty="0" baseline="3086" sz="2700" spc="-52">
                <a:solidFill>
                  <a:srgbClr val="FFFF9A"/>
                </a:solidFill>
                <a:latin typeface="Arial"/>
                <a:cs typeface="Arial"/>
              </a:rPr>
              <a:t>me</a:t>
            </a:r>
            <a:endParaRPr baseline="3086" sz="27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26941" y="870966"/>
            <a:ext cx="3804920" cy="634365"/>
          </a:xfrm>
          <a:custGeom>
            <a:avLst/>
            <a:gdLst/>
            <a:ahLst/>
            <a:cxnLst/>
            <a:rect l="l" t="t" r="r" b="b"/>
            <a:pathLst>
              <a:path w="3804920" h="634365">
                <a:moveTo>
                  <a:pt x="3804666" y="365759"/>
                </a:moveTo>
                <a:lnTo>
                  <a:pt x="3778758" y="0"/>
                </a:lnTo>
                <a:lnTo>
                  <a:pt x="0" y="268224"/>
                </a:lnTo>
                <a:lnTo>
                  <a:pt x="25908" y="633984"/>
                </a:lnTo>
                <a:lnTo>
                  <a:pt x="3804666" y="3657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 rot="21420000">
            <a:off x="3953022" y="1079986"/>
            <a:ext cx="3352348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95"/>
              </a:lnSpc>
            </a:pPr>
            <a:r>
              <a:rPr dirty="0" baseline="-9259" sz="2700" spc="-44">
                <a:solidFill>
                  <a:srgbClr val="FFFF9A"/>
                </a:solidFill>
                <a:latin typeface="Arial"/>
                <a:cs typeface="Arial"/>
              </a:rPr>
              <a:t>GI, </a:t>
            </a:r>
            <a:r>
              <a:rPr dirty="0" baseline="-7716" sz="2700" spc="-52">
                <a:solidFill>
                  <a:srgbClr val="FFFF9A"/>
                </a:solidFill>
                <a:latin typeface="Arial"/>
                <a:cs typeface="Arial"/>
              </a:rPr>
              <a:t>Res</a:t>
            </a:r>
            <a:r>
              <a:rPr dirty="0" baseline="-6172" sz="2700" spc="-52">
                <a:solidFill>
                  <a:srgbClr val="FFFF9A"/>
                </a:solidFill>
                <a:latin typeface="Arial"/>
                <a:cs typeface="Arial"/>
              </a:rPr>
              <a:t>pira</a:t>
            </a:r>
            <a:r>
              <a:rPr dirty="0" baseline="-4629" sz="2700" spc="-52">
                <a:solidFill>
                  <a:srgbClr val="FFFF9A"/>
                </a:solidFill>
                <a:latin typeface="Arial"/>
                <a:cs typeface="Arial"/>
              </a:rPr>
              <a:t>tory</a:t>
            </a:r>
            <a:r>
              <a:rPr dirty="0" baseline="-3086" sz="2700" spc="-52">
                <a:solidFill>
                  <a:srgbClr val="FFFF9A"/>
                </a:solidFill>
                <a:latin typeface="Arial"/>
                <a:cs typeface="Arial"/>
              </a:rPr>
              <a:t>, </a:t>
            </a:r>
            <a:r>
              <a:rPr dirty="0" baseline="-3086" sz="2700" spc="-60">
                <a:solidFill>
                  <a:srgbClr val="FFFF9A"/>
                </a:solidFill>
                <a:latin typeface="Arial"/>
                <a:cs typeface="Arial"/>
              </a:rPr>
              <a:t>C</a:t>
            </a:r>
            <a:r>
              <a:rPr dirty="0" baseline="-1543" sz="2700" spc="-60">
                <a:solidFill>
                  <a:srgbClr val="FFFF9A"/>
                </a:solidFill>
                <a:latin typeface="Arial"/>
                <a:cs typeface="Arial"/>
              </a:rPr>
              <a:t>ons</a:t>
            </a:r>
            <a:r>
              <a:rPr dirty="0" sz="1800" spc="-40">
                <a:solidFill>
                  <a:srgbClr val="FFFF9A"/>
                </a:solidFill>
                <a:latin typeface="Arial"/>
                <a:cs typeface="Arial"/>
              </a:rPr>
              <a:t>titut</a:t>
            </a:r>
            <a:r>
              <a:rPr dirty="0" baseline="1543" sz="2700" spc="-60">
                <a:solidFill>
                  <a:srgbClr val="FFFF9A"/>
                </a:solidFill>
                <a:latin typeface="Arial"/>
                <a:cs typeface="Arial"/>
              </a:rPr>
              <a:t>ion</a:t>
            </a:r>
            <a:r>
              <a:rPr dirty="0" baseline="3086" sz="2700" spc="-60">
                <a:solidFill>
                  <a:srgbClr val="FFFF9A"/>
                </a:solidFill>
                <a:latin typeface="Arial"/>
                <a:cs typeface="Arial"/>
              </a:rPr>
              <a:t>al</a:t>
            </a:r>
            <a:r>
              <a:rPr dirty="0" baseline="3086" sz="2700" spc="-67">
                <a:solidFill>
                  <a:srgbClr val="FFFF9A"/>
                </a:solidFill>
                <a:latin typeface="Arial"/>
                <a:cs typeface="Arial"/>
              </a:rPr>
              <a:t> </a:t>
            </a:r>
            <a:r>
              <a:rPr dirty="0" baseline="3086" sz="2700">
                <a:solidFill>
                  <a:srgbClr val="FFFF9A"/>
                </a:solidFill>
                <a:latin typeface="Arial"/>
                <a:cs typeface="Arial"/>
              </a:rPr>
              <a:t>…</a:t>
            </a:r>
            <a:endParaRPr baseline="3086" sz="27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23950" y="1864614"/>
            <a:ext cx="952500" cy="476250"/>
          </a:xfrm>
          <a:custGeom>
            <a:avLst/>
            <a:gdLst/>
            <a:ahLst/>
            <a:cxnLst/>
            <a:rect l="l" t="t" r="r" b="b"/>
            <a:pathLst>
              <a:path w="952500" h="476250">
                <a:moveTo>
                  <a:pt x="952500" y="364235"/>
                </a:moveTo>
                <a:lnTo>
                  <a:pt x="907541" y="0"/>
                </a:lnTo>
                <a:lnTo>
                  <a:pt x="0" y="112013"/>
                </a:lnTo>
                <a:lnTo>
                  <a:pt x="44958" y="476249"/>
                </a:lnTo>
                <a:lnTo>
                  <a:pt x="952500" y="3642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 rot="21240000">
            <a:off x="1301561" y="1979695"/>
            <a:ext cx="565827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5"/>
              </a:lnSpc>
            </a:pPr>
            <a:r>
              <a:rPr dirty="0" sz="1800" spc="-30">
                <a:solidFill>
                  <a:srgbClr val="FFFF9A"/>
                </a:solidFill>
                <a:latin typeface="Arial"/>
                <a:cs typeface="Arial"/>
              </a:rPr>
              <a:t>wo</a:t>
            </a:r>
            <a:r>
              <a:rPr dirty="0" baseline="1543" sz="2700" spc="-44">
                <a:solidFill>
                  <a:srgbClr val="FFFF9A"/>
                </a:solidFill>
                <a:latin typeface="Arial"/>
                <a:cs typeface="Arial"/>
              </a:rPr>
              <a:t>rd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 rot="21240000">
            <a:off x="1771613" y="2082310"/>
            <a:ext cx="174740" cy="168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30"/>
              </a:lnSpc>
            </a:pPr>
            <a:r>
              <a:rPr dirty="0" sz="1200">
                <a:solidFill>
                  <a:srgbClr val="FFFF9A"/>
                </a:solidFill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73273" y="1850898"/>
            <a:ext cx="3051810" cy="504190"/>
          </a:xfrm>
          <a:custGeom>
            <a:avLst/>
            <a:gdLst/>
            <a:ahLst/>
            <a:cxnLst/>
            <a:rect l="l" t="t" r="r" b="b"/>
            <a:pathLst>
              <a:path w="3051810" h="504189">
                <a:moveTo>
                  <a:pt x="3051810" y="366521"/>
                </a:moveTo>
                <a:lnTo>
                  <a:pt x="3035046" y="0"/>
                </a:lnTo>
                <a:lnTo>
                  <a:pt x="0" y="137160"/>
                </a:lnTo>
                <a:lnTo>
                  <a:pt x="16002" y="503682"/>
                </a:lnTo>
                <a:lnTo>
                  <a:pt x="3051810" y="36652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 rot="21480000">
            <a:off x="2752416" y="1994799"/>
            <a:ext cx="2659693" cy="22860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dirty="0" sz="1800" spc="-10">
                <a:solidFill>
                  <a:srgbClr val="FFFF9A"/>
                </a:solidFill>
                <a:latin typeface="Arial"/>
                <a:cs typeface="Arial"/>
              </a:rPr>
              <a:t>is </a:t>
            </a:r>
            <a:r>
              <a:rPr dirty="0" sz="1800" spc="-20">
                <a:solidFill>
                  <a:srgbClr val="FFFF9A"/>
                </a:solidFill>
                <a:latin typeface="Arial"/>
                <a:cs typeface="Arial"/>
              </a:rPr>
              <a:t>e</a:t>
            </a:r>
            <a:r>
              <a:rPr dirty="0" baseline="1543" sz="2700" spc="-30">
                <a:solidFill>
                  <a:srgbClr val="FFFF9A"/>
                </a:solidFill>
                <a:latin typeface="Arial"/>
                <a:cs typeface="Arial"/>
              </a:rPr>
              <a:t>ither p</a:t>
            </a:r>
            <a:r>
              <a:rPr dirty="0" baseline="3086" sz="2700" spc="-30">
                <a:solidFill>
                  <a:srgbClr val="FFFF9A"/>
                </a:solidFill>
                <a:latin typeface="Arial"/>
                <a:cs typeface="Arial"/>
              </a:rPr>
              <a:t>resen</a:t>
            </a:r>
            <a:r>
              <a:rPr dirty="0" baseline="4629" sz="2700" spc="-30">
                <a:solidFill>
                  <a:srgbClr val="FFFF9A"/>
                </a:solidFill>
                <a:latin typeface="Arial"/>
                <a:cs typeface="Arial"/>
              </a:rPr>
              <a:t>t </a:t>
            </a:r>
            <a:r>
              <a:rPr dirty="0" baseline="4629" sz="2700" spc="-15">
                <a:solidFill>
                  <a:srgbClr val="FFFF9A"/>
                </a:solidFill>
                <a:latin typeface="Arial"/>
                <a:cs typeface="Arial"/>
              </a:rPr>
              <a:t>or</a:t>
            </a:r>
            <a:r>
              <a:rPr dirty="0" baseline="4629" sz="2700" spc="-157">
                <a:solidFill>
                  <a:srgbClr val="FFFF9A"/>
                </a:solidFill>
                <a:latin typeface="Arial"/>
                <a:cs typeface="Arial"/>
              </a:rPr>
              <a:t> </a:t>
            </a:r>
            <a:r>
              <a:rPr dirty="0" baseline="4629" sz="2700" spc="-30">
                <a:solidFill>
                  <a:srgbClr val="FFFF9A"/>
                </a:solidFill>
                <a:latin typeface="Arial"/>
                <a:cs typeface="Arial"/>
              </a:rPr>
              <a:t>abs</a:t>
            </a:r>
            <a:r>
              <a:rPr dirty="0" baseline="6172" sz="2700" spc="-30">
                <a:solidFill>
                  <a:srgbClr val="FFFF9A"/>
                </a:solidFill>
                <a:latin typeface="Arial"/>
                <a:cs typeface="Arial"/>
              </a:rPr>
              <a:t>ent</a:t>
            </a:r>
            <a:endParaRPr baseline="6172" sz="2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 rot="21480000">
            <a:off x="5335404" y="2054390"/>
            <a:ext cx="174607" cy="168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30"/>
              </a:lnSpc>
            </a:pPr>
            <a:r>
              <a:rPr dirty="0" sz="1200">
                <a:solidFill>
                  <a:srgbClr val="FFFF9A"/>
                </a:solidFill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527050" y="2380995"/>
          <a:ext cx="8971280" cy="4864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9145"/>
                <a:gridCol w="846455"/>
                <a:gridCol w="76200"/>
                <a:gridCol w="2124710"/>
                <a:gridCol w="770889"/>
                <a:gridCol w="228600"/>
                <a:gridCol w="2218054"/>
                <a:gridCol w="637540"/>
              </a:tblGrid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P(Prod'm=GI)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P(Prod'm=respir)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02284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00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P(Prod'm=const)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238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3032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angry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angry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Prod'm=respir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02284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00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angry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14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238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~angry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2626995" algn="l"/>
                        </a:tabLst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P(~angry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Prod'm=respir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r>
                        <a:rPr dirty="0" sz="1400" spc="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0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P(~angry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 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238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3032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327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blood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blood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Prod'm=respir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02284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00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blood | Prod'm=const</a:t>
                      </a:r>
                      <a:r>
                        <a:rPr dirty="0" sz="14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238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~blood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09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9"/>
                        </a:spcBef>
                        <a:tabLst>
                          <a:tab pos="262699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~blood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Prod'm=respir)</a:t>
                      </a:r>
                      <a:r>
                        <a:rPr dirty="0" sz="1400" spc="1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00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~blood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 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09"/>
                        </a:spcBef>
                        <a:tabLst>
                          <a:tab pos="5238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03275">
                <a:tc gridSpan="2">
                  <a:txBody>
                    <a:bodyPr/>
                    <a:lstStyle/>
                    <a:p>
                      <a:pPr algn="r" marR="50673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327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vomit | Prod'm=GI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09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vomit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Prod'm=respir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09"/>
                        </a:spcBef>
                        <a:tabLst>
                          <a:tab pos="502284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000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vomit 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09"/>
                        </a:spcBef>
                        <a:tabLst>
                          <a:tab pos="5238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02514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~vomit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5778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262699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~vomit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|Prod'm=respir )</a:t>
                      </a:r>
                      <a:r>
                        <a:rPr dirty="0" sz="1400" spc="1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0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~vomit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 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5238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4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3505200" y="3276600"/>
            <a:ext cx="2895600" cy="304800"/>
          </a:xfrm>
          <a:custGeom>
            <a:avLst/>
            <a:gdLst/>
            <a:ahLst/>
            <a:cxnLst/>
            <a:rect l="l" t="t" r="r" b="b"/>
            <a:pathLst>
              <a:path w="2895600" h="304800">
                <a:moveTo>
                  <a:pt x="0" y="0"/>
                </a:moveTo>
                <a:lnTo>
                  <a:pt x="0" y="304800"/>
                </a:lnTo>
                <a:lnTo>
                  <a:pt x="2895600" y="304800"/>
                </a:lnTo>
                <a:lnTo>
                  <a:pt x="2895600" y="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85800" y="3592829"/>
            <a:ext cx="7543800" cy="3036570"/>
          </a:xfrm>
          <a:custGeom>
            <a:avLst/>
            <a:gdLst/>
            <a:ahLst/>
            <a:cxnLst/>
            <a:rect l="l" t="t" r="r" b="b"/>
            <a:pathLst>
              <a:path w="7543800" h="3036570">
                <a:moveTo>
                  <a:pt x="3735324" y="0"/>
                </a:moveTo>
                <a:lnTo>
                  <a:pt x="1257300" y="2274570"/>
                </a:lnTo>
                <a:lnTo>
                  <a:pt x="0" y="2274570"/>
                </a:lnTo>
                <a:lnTo>
                  <a:pt x="0" y="3036570"/>
                </a:lnTo>
                <a:lnTo>
                  <a:pt x="3143249" y="3036570"/>
                </a:lnTo>
                <a:lnTo>
                  <a:pt x="3143250" y="2274570"/>
                </a:lnTo>
                <a:lnTo>
                  <a:pt x="3735324" y="0"/>
                </a:lnTo>
                <a:close/>
              </a:path>
              <a:path w="7543800" h="3036570">
                <a:moveTo>
                  <a:pt x="7543800" y="3036570"/>
                </a:moveTo>
                <a:lnTo>
                  <a:pt x="7543800" y="2274570"/>
                </a:lnTo>
                <a:lnTo>
                  <a:pt x="3143250" y="2274570"/>
                </a:lnTo>
                <a:lnTo>
                  <a:pt x="3143249" y="3036570"/>
                </a:lnTo>
                <a:lnTo>
                  <a:pt x="7543800" y="3036570"/>
                </a:lnTo>
                <a:close/>
              </a:path>
            </a:pathLst>
          </a:custGeom>
          <a:solidFill>
            <a:srgbClr val="FF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85800" y="3592829"/>
            <a:ext cx="7543800" cy="3036570"/>
          </a:xfrm>
          <a:custGeom>
            <a:avLst/>
            <a:gdLst/>
            <a:ahLst/>
            <a:cxnLst/>
            <a:rect l="l" t="t" r="r" b="b"/>
            <a:pathLst>
              <a:path w="7543800" h="3036570">
                <a:moveTo>
                  <a:pt x="0" y="2274570"/>
                </a:moveTo>
                <a:lnTo>
                  <a:pt x="0" y="3036570"/>
                </a:lnTo>
                <a:lnTo>
                  <a:pt x="7543800" y="3036570"/>
                </a:lnTo>
                <a:lnTo>
                  <a:pt x="7543800" y="2274570"/>
                </a:lnTo>
                <a:lnTo>
                  <a:pt x="3143250" y="2274570"/>
                </a:lnTo>
                <a:lnTo>
                  <a:pt x="3735324" y="0"/>
                </a:lnTo>
                <a:lnTo>
                  <a:pt x="1257300" y="2274570"/>
                </a:lnTo>
                <a:lnTo>
                  <a:pt x="0" y="227457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085344" y="5986526"/>
            <a:ext cx="6744334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9A009A"/>
                </a:solidFill>
                <a:latin typeface="Arial"/>
                <a:cs typeface="Arial"/>
              </a:rPr>
              <a:t>Example: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solidFill>
                  <a:srgbClr val="9A009A"/>
                </a:solidFill>
                <a:latin typeface="Arial"/>
                <a:cs typeface="Arial"/>
              </a:rPr>
              <a:t>Prob( Chief Complaint contains “Blood” </a:t>
            </a:r>
            <a:r>
              <a:rPr dirty="0" sz="1600">
                <a:solidFill>
                  <a:srgbClr val="9A009A"/>
                </a:solidFill>
                <a:latin typeface="Arial"/>
                <a:cs typeface="Arial"/>
              </a:rPr>
              <a:t>| </a:t>
            </a:r>
            <a:r>
              <a:rPr dirty="0" sz="1600" spc="-5">
                <a:solidFill>
                  <a:srgbClr val="9A009A"/>
                </a:solidFill>
                <a:latin typeface="Arial"/>
                <a:cs typeface="Arial"/>
              </a:rPr>
              <a:t>Prodrome </a:t>
            </a:r>
            <a:r>
              <a:rPr dirty="0" sz="1600">
                <a:solidFill>
                  <a:srgbClr val="9A009A"/>
                </a:solidFill>
                <a:latin typeface="Arial"/>
                <a:cs typeface="Arial"/>
              </a:rPr>
              <a:t>= </a:t>
            </a:r>
            <a:r>
              <a:rPr dirty="0" sz="1600" spc="-5">
                <a:solidFill>
                  <a:srgbClr val="9A009A"/>
                </a:solidFill>
                <a:latin typeface="Arial"/>
                <a:cs typeface="Arial"/>
              </a:rPr>
              <a:t>Respiratory </a:t>
            </a:r>
            <a:r>
              <a:rPr dirty="0" sz="1600">
                <a:solidFill>
                  <a:srgbClr val="9A009A"/>
                </a:solidFill>
                <a:latin typeface="Arial"/>
                <a:cs typeface="Arial"/>
              </a:rPr>
              <a:t>) =</a:t>
            </a:r>
            <a:r>
              <a:rPr dirty="0" sz="1600" spc="45">
                <a:solidFill>
                  <a:srgbClr val="9A009A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9A009A"/>
                </a:solidFill>
                <a:latin typeface="Arial"/>
                <a:cs typeface="Arial"/>
              </a:rPr>
              <a:t>0.003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80516" y="1558289"/>
            <a:ext cx="6144895" cy="2157730"/>
          </a:xfrm>
          <a:custGeom>
            <a:avLst/>
            <a:gdLst/>
            <a:ahLst/>
            <a:cxnLst/>
            <a:rect l="l" t="t" r="r" b="b"/>
            <a:pathLst>
              <a:path w="6144895" h="2157729">
                <a:moveTo>
                  <a:pt x="6144768" y="1297686"/>
                </a:moveTo>
                <a:lnTo>
                  <a:pt x="5958078" y="0"/>
                </a:lnTo>
                <a:lnTo>
                  <a:pt x="0" y="859536"/>
                </a:lnTo>
                <a:lnTo>
                  <a:pt x="186690" y="2157222"/>
                </a:lnTo>
                <a:lnTo>
                  <a:pt x="6144768" y="1297686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 rot="21120000">
            <a:off x="1961608" y="2092971"/>
            <a:ext cx="4299298" cy="508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000"/>
              </a:lnSpc>
            </a:pPr>
            <a:r>
              <a:rPr dirty="0" sz="4000" spc="-10">
                <a:solidFill>
                  <a:srgbClr val="FFFFFF"/>
                </a:solidFill>
                <a:latin typeface="Arial"/>
                <a:cs typeface="Arial"/>
              </a:rPr>
              <a:t>Q: </a:t>
            </a:r>
            <a:r>
              <a:rPr dirty="0" sz="4000" spc="-15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4000" spc="-15">
                <a:solidFill>
                  <a:srgbClr val="FFFFFF"/>
                </a:solidFill>
                <a:latin typeface="Arial"/>
                <a:cs typeface="Arial"/>
              </a:rPr>
              <a:t>here </a:t>
            </a:r>
            <a:r>
              <a:rPr dirty="0" sz="4000" spc="-1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dirty="0" sz="40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388" sz="6000" spc="-22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endParaRPr baseline="1388" sz="6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 rot="21120000">
            <a:off x="1781462" y="2696475"/>
            <a:ext cx="4833153" cy="508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000"/>
              </a:lnSpc>
            </a:pPr>
            <a:r>
              <a:rPr dirty="0" sz="4000" spc="-15">
                <a:solidFill>
                  <a:srgbClr val="FFFFFF"/>
                </a:solidFill>
                <a:latin typeface="Arial"/>
                <a:cs typeface="Arial"/>
              </a:rPr>
              <a:t>num</a:t>
            </a:r>
            <a:r>
              <a:rPr dirty="0" sz="4000" spc="-15">
                <a:solidFill>
                  <a:srgbClr val="FFFFFF"/>
                </a:solidFill>
                <a:latin typeface="Arial"/>
                <a:cs typeface="Arial"/>
              </a:rPr>
              <a:t>bers com</a:t>
            </a:r>
            <a:r>
              <a:rPr dirty="0" baseline="1388" sz="6000" spc="-22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baseline="1388" sz="6000" spc="-12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388" sz="6000" spc="-15">
                <a:solidFill>
                  <a:srgbClr val="FFFFFF"/>
                </a:solidFill>
                <a:latin typeface="Arial"/>
                <a:cs typeface="Arial"/>
              </a:rPr>
              <a:t>from?</a:t>
            </a:r>
            <a:endParaRPr baseline="1388" sz="6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232916" y="3447288"/>
            <a:ext cx="6144895" cy="2157730"/>
          </a:xfrm>
          <a:custGeom>
            <a:avLst/>
            <a:gdLst/>
            <a:ahLst/>
            <a:cxnLst/>
            <a:rect l="l" t="t" r="r" b="b"/>
            <a:pathLst>
              <a:path w="6144895" h="2157729">
                <a:moveTo>
                  <a:pt x="6144768" y="1297686"/>
                </a:moveTo>
                <a:lnTo>
                  <a:pt x="5958078" y="0"/>
                </a:lnTo>
                <a:lnTo>
                  <a:pt x="0" y="859536"/>
                </a:lnTo>
                <a:lnTo>
                  <a:pt x="186690" y="2157222"/>
                </a:lnTo>
                <a:lnTo>
                  <a:pt x="6144768" y="1297686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 rot="21120000">
            <a:off x="2071987" y="3982947"/>
            <a:ext cx="4384433" cy="508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000"/>
              </a:lnSpc>
            </a:pPr>
            <a:r>
              <a:rPr dirty="0" sz="4000" spc="-10">
                <a:solidFill>
                  <a:srgbClr val="FFFFFF"/>
                </a:solidFill>
                <a:latin typeface="Arial"/>
                <a:cs typeface="Arial"/>
              </a:rPr>
              <a:t>A: </a:t>
            </a:r>
            <a:r>
              <a:rPr dirty="0" sz="4000" spc="-15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dirty="0" sz="4000" spc="-15">
                <a:solidFill>
                  <a:srgbClr val="FFFFFF"/>
                </a:solidFill>
                <a:latin typeface="Arial"/>
                <a:cs typeface="Arial"/>
              </a:rPr>
              <a:t>arn them</a:t>
            </a:r>
            <a:r>
              <a:rPr dirty="0" sz="40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388" sz="6000" spc="-15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endParaRPr baseline="1388" sz="60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73</a:t>
            </a:fld>
          </a:p>
        </p:txBody>
      </p:sp>
      <p:sp>
        <p:nvSpPr>
          <p:cNvPr id="35" name="object 35"/>
          <p:cNvSpPr txBox="1"/>
          <p:nvPr/>
        </p:nvSpPr>
        <p:spPr>
          <a:xfrm rot="21120000">
            <a:off x="2158715" y="4586275"/>
            <a:ext cx="4383171" cy="508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000"/>
              </a:lnSpc>
            </a:pPr>
            <a:r>
              <a:rPr dirty="0" sz="4000" spc="-20">
                <a:solidFill>
                  <a:srgbClr val="FFFFFF"/>
                </a:solidFill>
                <a:latin typeface="Arial"/>
                <a:cs typeface="Arial"/>
              </a:rPr>
              <a:t>expe</a:t>
            </a:r>
            <a:r>
              <a:rPr dirty="0" sz="4000" spc="-20">
                <a:solidFill>
                  <a:srgbClr val="FFFFFF"/>
                </a:solidFill>
                <a:latin typeface="Arial"/>
                <a:cs typeface="Arial"/>
              </a:rPr>
              <a:t>rt-labele</a:t>
            </a:r>
            <a:r>
              <a:rPr dirty="0" baseline="1388" sz="6000" spc="-3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baseline="1388" sz="6000" spc="-6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388" sz="6000" spc="-15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baseline="1388" sz="6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73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8252" y="536702"/>
            <a:ext cx="688784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006500"/>
                </a:solidFill>
              </a:rPr>
              <a:t>Learning </a:t>
            </a:r>
            <a:r>
              <a:rPr dirty="0">
                <a:solidFill>
                  <a:srgbClr val="006500"/>
                </a:solidFill>
              </a:rPr>
              <a:t>a </a:t>
            </a:r>
            <a:r>
              <a:rPr dirty="0" spc="-5">
                <a:solidFill>
                  <a:srgbClr val="006500"/>
                </a:solidFill>
              </a:rPr>
              <a:t>Bayesian</a:t>
            </a:r>
            <a:r>
              <a:rPr dirty="0" spc="-70">
                <a:solidFill>
                  <a:srgbClr val="006500"/>
                </a:solidFill>
              </a:rPr>
              <a:t> </a:t>
            </a:r>
            <a:r>
              <a:rPr dirty="0" spc="-5">
                <a:solidFill>
                  <a:srgbClr val="006500"/>
                </a:solidFill>
              </a:rPr>
              <a:t>Classifier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99050" y="2813050"/>
          <a:ext cx="4514850" cy="2397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762000"/>
                <a:gridCol w="3810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558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breath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difficulty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958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just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neck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plain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047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rash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short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047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sore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318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ugly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3649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63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63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63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63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63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63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3649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901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63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63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63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3649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63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63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63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36499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63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63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63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701" y="3314192"/>
            <a:ext cx="3402965" cy="1851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388110">
              <a:lnSpc>
                <a:spcPct val="133200"/>
              </a:lnSpc>
              <a:spcBef>
                <a:spcPts val="95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Shortness of</a:t>
            </a:r>
            <a:r>
              <a:rPr dirty="0" sz="1800" spc="-9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breath  Difficulty breathing  Rash on</a:t>
            </a:r>
            <a:r>
              <a:rPr dirty="0" sz="18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neck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33100"/>
              </a:lnSpc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Sore neck and difficulty breathing  Just plain</a:t>
            </a:r>
            <a:r>
              <a:rPr dirty="0" sz="1800" spc="-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ugly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101" y="1474724"/>
            <a:ext cx="4021454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dirty="0" sz="2000" spc="-5">
                <a:latin typeface="Arial"/>
                <a:cs typeface="Arial"/>
              </a:rPr>
              <a:t>1.	</a:t>
            </a:r>
            <a:r>
              <a:rPr dirty="0" sz="2000" spc="-10">
                <a:latin typeface="Arial"/>
                <a:cs typeface="Arial"/>
              </a:rPr>
              <a:t>Before deployment </a:t>
            </a:r>
            <a:r>
              <a:rPr dirty="0" sz="2000" spc="-5">
                <a:latin typeface="Arial"/>
                <a:cs typeface="Arial"/>
              </a:rPr>
              <a:t>of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classifier,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73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8252" y="536702"/>
            <a:ext cx="688784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006500"/>
                </a:solidFill>
              </a:rPr>
              <a:t>Learning </a:t>
            </a:r>
            <a:r>
              <a:rPr dirty="0">
                <a:solidFill>
                  <a:srgbClr val="006500"/>
                </a:solidFill>
              </a:rPr>
              <a:t>a </a:t>
            </a:r>
            <a:r>
              <a:rPr dirty="0" spc="-5">
                <a:solidFill>
                  <a:srgbClr val="006500"/>
                </a:solidFill>
              </a:rPr>
              <a:t>Bayesian</a:t>
            </a:r>
            <a:r>
              <a:rPr dirty="0" spc="-70">
                <a:solidFill>
                  <a:srgbClr val="006500"/>
                </a:solidFill>
              </a:rPr>
              <a:t> </a:t>
            </a:r>
            <a:r>
              <a:rPr dirty="0" spc="-5">
                <a:solidFill>
                  <a:srgbClr val="006500"/>
                </a:solidFill>
              </a:rPr>
              <a:t>Classifier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99050" y="2813050"/>
          <a:ext cx="4514850" cy="2354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762000"/>
                <a:gridCol w="3810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5158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breath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difficulty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958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just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neck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plain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047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rash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short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047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sore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318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ugly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3649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63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63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63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3649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63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63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63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63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63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63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3649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901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63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63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63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36499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901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63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63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63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118113" y="4092955"/>
            <a:ext cx="468630" cy="9690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solidFill>
                  <a:srgbClr val="0065FF"/>
                </a:solidFill>
                <a:latin typeface="Arial"/>
                <a:cs typeface="Arial"/>
              </a:rPr>
              <a:t>Rash</a:t>
            </a:r>
            <a:endParaRPr sz="1400">
              <a:latin typeface="Arial"/>
              <a:cs typeface="Arial"/>
            </a:endParaRPr>
          </a:p>
          <a:p>
            <a:pPr marL="12700" marR="5080" indent="-635">
              <a:lnSpc>
                <a:spcPct val="171100"/>
              </a:lnSpc>
            </a:pPr>
            <a:r>
              <a:rPr dirty="0" sz="1400" spc="-5">
                <a:solidFill>
                  <a:srgbClr val="0065FF"/>
                </a:solidFill>
                <a:latin typeface="Arial"/>
                <a:cs typeface="Arial"/>
              </a:rPr>
              <a:t>Resp  </a:t>
            </a:r>
            <a:r>
              <a:rPr dirty="0" sz="1400" spc="-10">
                <a:solidFill>
                  <a:srgbClr val="0065FF"/>
                </a:solidFill>
                <a:latin typeface="Arial"/>
                <a:cs typeface="Arial"/>
              </a:rPr>
              <a:t>Other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18111" y="2847086"/>
            <a:ext cx="737235" cy="11195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solidFill>
                  <a:srgbClr val="0065FF"/>
                </a:solidFill>
                <a:latin typeface="Arial"/>
                <a:cs typeface="Arial"/>
              </a:rPr>
              <a:t>EXPERT  </a:t>
            </a:r>
            <a:r>
              <a:rPr dirty="0" sz="1400" spc="-5">
                <a:solidFill>
                  <a:srgbClr val="0065FF"/>
                </a:solidFill>
                <a:latin typeface="Arial"/>
                <a:cs typeface="Arial"/>
              </a:rPr>
              <a:t>SAYS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1400" spc="-5">
                <a:solidFill>
                  <a:srgbClr val="0065FF"/>
                </a:solidFill>
                <a:latin typeface="Arial"/>
                <a:cs typeface="Arial"/>
              </a:rPr>
              <a:t>Resp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dirty="0" sz="1400" spc="-5">
                <a:solidFill>
                  <a:srgbClr val="0065FF"/>
                </a:solidFill>
                <a:latin typeface="Arial"/>
                <a:cs typeface="Arial"/>
              </a:rPr>
              <a:t>Resp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701" y="3271519"/>
            <a:ext cx="3402965" cy="1851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388110">
              <a:lnSpc>
                <a:spcPct val="1331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Shortness of</a:t>
            </a:r>
            <a:r>
              <a:rPr dirty="0" sz="1800" spc="-9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breath  Difficulty breathing  Rash on</a:t>
            </a:r>
            <a:r>
              <a:rPr dirty="0" sz="18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neck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880"/>
              </a:lnSpc>
              <a:spcBef>
                <a:spcPts val="209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Sore neck and difficulty breathing  Just plain</a:t>
            </a:r>
            <a:r>
              <a:rPr dirty="0" sz="1800" spc="-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ugly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9101" y="1474724"/>
            <a:ext cx="680085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dirty="0" sz="2000" spc="-5">
                <a:latin typeface="Arial"/>
                <a:cs typeface="Arial"/>
              </a:rPr>
              <a:t>1.	</a:t>
            </a:r>
            <a:r>
              <a:rPr dirty="0" sz="2000" spc="-10">
                <a:latin typeface="Arial"/>
                <a:cs typeface="Arial"/>
              </a:rPr>
              <a:t>Before deployment </a:t>
            </a:r>
            <a:r>
              <a:rPr dirty="0" sz="2000" spc="-5">
                <a:latin typeface="Arial"/>
                <a:cs typeface="Arial"/>
              </a:rPr>
              <a:t>of classifier, get </a:t>
            </a:r>
            <a:r>
              <a:rPr dirty="0" sz="2000" spc="-10">
                <a:latin typeface="Arial"/>
                <a:cs typeface="Arial"/>
              </a:rPr>
              <a:t>labeled </a:t>
            </a:r>
            <a:r>
              <a:rPr dirty="0" sz="2000" spc="-5">
                <a:latin typeface="Arial"/>
                <a:cs typeface="Arial"/>
              </a:rPr>
              <a:t>training</a:t>
            </a:r>
            <a:r>
              <a:rPr dirty="0" sz="2000" spc="7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73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8252" y="536702"/>
            <a:ext cx="688784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006500"/>
                </a:solidFill>
              </a:rPr>
              <a:t>Learning </a:t>
            </a:r>
            <a:r>
              <a:rPr dirty="0">
                <a:solidFill>
                  <a:srgbClr val="006500"/>
                </a:solidFill>
              </a:rPr>
              <a:t>a </a:t>
            </a:r>
            <a:r>
              <a:rPr dirty="0" spc="-5">
                <a:solidFill>
                  <a:srgbClr val="006500"/>
                </a:solidFill>
              </a:rPr>
              <a:t>Bayesian</a:t>
            </a:r>
            <a:r>
              <a:rPr dirty="0" spc="-70">
                <a:solidFill>
                  <a:srgbClr val="006500"/>
                </a:solidFill>
              </a:rPr>
              <a:t> </a:t>
            </a:r>
            <a:r>
              <a:rPr dirty="0" spc="-5">
                <a:solidFill>
                  <a:srgbClr val="006500"/>
                </a:solidFill>
              </a:rPr>
              <a:t>Classifier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99050" y="2813050"/>
          <a:ext cx="4514850" cy="122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762000"/>
                <a:gridCol w="3810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breath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difficulty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just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neck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plain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rash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short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sore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ugly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12598"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12598"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12598"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12597"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025920" y="2802889"/>
            <a:ext cx="904240" cy="1181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0065FF"/>
                </a:solidFill>
                <a:latin typeface="Arial"/>
                <a:cs typeface="Arial"/>
              </a:rPr>
              <a:t>EXPERT</a:t>
            </a:r>
            <a:r>
              <a:rPr dirty="0" sz="1000" spc="-7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0065FF"/>
                </a:solidFill>
                <a:latin typeface="Arial"/>
                <a:cs typeface="Arial"/>
              </a:rPr>
              <a:t>SAYS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0065FF"/>
                </a:solidFill>
                <a:latin typeface="Arial"/>
                <a:cs typeface="Arial"/>
              </a:rPr>
              <a:t>Resp</a:t>
            </a:r>
            <a:endParaRPr sz="1000">
              <a:latin typeface="Arial"/>
              <a:cs typeface="Arial"/>
            </a:endParaRPr>
          </a:p>
          <a:p>
            <a:pPr marL="12700" marR="586740">
              <a:lnSpc>
                <a:spcPct val="139500"/>
              </a:lnSpc>
            </a:pPr>
            <a:r>
              <a:rPr dirty="0" sz="1000">
                <a:solidFill>
                  <a:srgbClr val="0065FF"/>
                </a:solidFill>
                <a:latin typeface="Arial"/>
                <a:cs typeface="Arial"/>
              </a:rPr>
              <a:t>R</a:t>
            </a:r>
            <a:r>
              <a:rPr dirty="0" sz="1000" spc="-10">
                <a:solidFill>
                  <a:srgbClr val="0065FF"/>
                </a:solidFill>
                <a:latin typeface="Arial"/>
                <a:cs typeface="Arial"/>
              </a:rPr>
              <a:t>e</a:t>
            </a:r>
            <a:r>
              <a:rPr dirty="0" sz="1000" spc="-5">
                <a:solidFill>
                  <a:srgbClr val="0065FF"/>
                </a:solidFill>
                <a:latin typeface="Arial"/>
                <a:cs typeface="Arial"/>
              </a:rPr>
              <a:t>s</a:t>
            </a:r>
            <a:r>
              <a:rPr dirty="0" sz="1000">
                <a:solidFill>
                  <a:srgbClr val="0065FF"/>
                </a:solidFill>
                <a:latin typeface="Arial"/>
                <a:cs typeface="Arial"/>
              </a:rPr>
              <a:t>p  R</a:t>
            </a:r>
            <a:r>
              <a:rPr dirty="0" sz="1000" spc="-10">
                <a:solidFill>
                  <a:srgbClr val="0065FF"/>
                </a:solidFill>
                <a:latin typeface="Arial"/>
                <a:cs typeface="Arial"/>
              </a:rPr>
              <a:t>a</a:t>
            </a:r>
            <a:r>
              <a:rPr dirty="0" sz="1000" spc="-5">
                <a:solidFill>
                  <a:srgbClr val="0065FF"/>
                </a:solidFill>
                <a:latin typeface="Arial"/>
                <a:cs typeface="Arial"/>
              </a:rPr>
              <a:t>s</a:t>
            </a:r>
            <a:r>
              <a:rPr dirty="0" sz="1000">
                <a:solidFill>
                  <a:srgbClr val="0065FF"/>
                </a:solidFill>
                <a:latin typeface="Arial"/>
                <a:cs typeface="Arial"/>
              </a:rPr>
              <a:t>h</a:t>
            </a:r>
            <a:endParaRPr sz="1000">
              <a:latin typeface="Arial"/>
              <a:cs typeface="Arial"/>
            </a:endParaRPr>
          </a:p>
          <a:p>
            <a:pPr marL="12700" marR="566420" indent="-635">
              <a:lnSpc>
                <a:spcPct val="139500"/>
              </a:lnSpc>
              <a:spcBef>
                <a:spcPts val="5"/>
              </a:spcBef>
            </a:pPr>
            <a:r>
              <a:rPr dirty="0" sz="1000" spc="-5">
                <a:solidFill>
                  <a:srgbClr val="0065FF"/>
                </a:solidFill>
                <a:latin typeface="Arial"/>
                <a:cs typeface="Arial"/>
              </a:rPr>
              <a:t>Resp  </a:t>
            </a:r>
            <a:r>
              <a:rPr dirty="0" sz="1000">
                <a:solidFill>
                  <a:srgbClr val="0065FF"/>
                </a:solidFill>
                <a:latin typeface="Arial"/>
                <a:cs typeface="Arial"/>
              </a:rPr>
              <a:t>O</a:t>
            </a:r>
            <a:r>
              <a:rPr dirty="0" sz="1000" spc="-10">
                <a:solidFill>
                  <a:srgbClr val="0065FF"/>
                </a:solidFill>
                <a:latin typeface="Arial"/>
                <a:cs typeface="Arial"/>
              </a:rPr>
              <a:t>th</a:t>
            </a:r>
            <a:r>
              <a:rPr dirty="0" sz="1000">
                <a:solidFill>
                  <a:srgbClr val="0065FF"/>
                </a:solidFill>
                <a:latin typeface="Arial"/>
                <a:cs typeface="Arial"/>
              </a:rPr>
              <a:t>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2953004"/>
            <a:ext cx="2644140" cy="1089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077595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FF0000"/>
                </a:solidFill>
                <a:latin typeface="Arial"/>
                <a:cs typeface="Arial"/>
              </a:rPr>
              <a:t>Shortness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dirty="0" sz="1400" spc="-10">
                <a:solidFill>
                  <a:srgbClr val="FF0000"/>
                </a:solidFill>
                <a:latin typeface="Arial"/>
                <a:cs typeface="Arial"/>
              </a:rPr>
              <a:t>breath  Difficulty breathing 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Rash on</a:t>
            </a:r>
            <a:r>
              <a:rPr dirty="0" sz="14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0000"/>
                </a:solidFill>
                <a:latin typeface="Arial"/>
                <a:cs typeface="Arial"/>
              </a:rPr>
              <a:t>neck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670"/>
              </a:lnSpc>
              <a:spcBef>
                <a:spcPts val="55"/>
              </a:spcBef>
            </a:pP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Sore neck and </a:t>
            </a:r>
            <a:r>
              <a:rPr dirty="0" sz="1400" spc="-10">
                <a:solidFill>
                  <a:srgbClr val="FF0000"/>
                </a:solidFill>
                <a:latin typeface="Arial"/>
                <a:cs typeface="Arial"/>
              </a:rPr>
              <a:t>difficulty breathing 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Just plain</a:t>
            </a:r>
            <a:r>
              <a:rPr dirty="0" sz="14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ugly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9101" y="1322019"/>
            <a:ext cx="6800850" cy="9398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469265" algn="l"/>
                <a:tab pos="470534" algn="l"/>
              </a:tabLst>
            </a:pPr>
            <a:r>
              <a:rPr dirty="0" sz="2000" spc="-10">
                <a:latin typeface="Arial"/>
                <a:cs typeface="Arial"/>
              </a:rPr>
              <a:t>Before deployment </a:t>
            </a:r>
            <a:r>
              <a:rPr dirty="0" sz="2000" spc="-5">
                <a:latin typeface="Arial"/>
                <a:cs typeface="Arial"/>
              </a:rPr>
              <a:t>of classifier, get </a:t>
            </a:r>
            <a:r>
              <a:rPr dirty="0" sz="2000" spc="-10">
                <a:latin typeface="Arial"/>
                <a:cs typeface="Arial"/>
              </a:rPr>
              <a:t>labeled </a:t>
            </a:r>
            <a:r>
              <a:rPr dirty="0" sz="2000" spc="-5">
                <a:latin typeface="Arial"/>
                <a:cs typeface="Arial"/>
              </a:rPr>
              <a:t>training</a:t>
            </a:r>
            <a:r>
              <a:rPr dirty="0" sz="2000" spc="7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469265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000" spc="-5">
                <a:latin typeface="Arial"/>
                <a:cs typeface="Arial"/>
              </a:rPr>
              <a:t>Learn </a:t>
            </a:r>
            <a:r>
              <a:rPr dirty="0" sz="2000" spc="-10">
                <a:latin typeface="Arial"/>
                <a:cs typeface="Arial"/>
              </a:rPr>
              <a:t>parameters </a:t>
            </a:r>
            <a:r>
              <a:rPr dirty="0" sz="2000" spc="-5">
                <a:latin typeface="Arial"/>
                <a:cs typeface="Arial"/>
              </a:rPr>
              <a:t>(conditionals, and priors)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27250" y="4260850"/>
          <a:ext cx="5429250" cy="934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480"/>
                <a:gridCol w="726440"/>
                <a:gridCol w="1116330"/>
                <a:gridCol w="657859"/>
                <a:gridCol w="137795"/>
                <a:gridCol w="1130300"/>
                <a:gridCol w="594995"/>
              </a:tblGrid>
              <a:tr h="92201"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P(Prod'm=GI)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62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P(Prod'm=respir)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…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P(Prod'm=const)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9220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39"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angry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6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angry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Prod'm=respir</a:t>
                      </a:r>
                      <a:r>
                        <a:rPr dirty="0" sz="6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…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angry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6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92201"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~angry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6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62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P(~angry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Prod'm=respir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…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P(~angry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9220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2201"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blood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6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blood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Prod'm=respir</a:t>
                      </a:r>
                      <a:r>
                        <a:rPr dirty="0" sz="6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…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blood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6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92201"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~blood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~blood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Prod'm=respir)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…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~blood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6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92201">
                <a:tc gridSpan="2">
                  <a:txBody>
                    <a:bodyPr/>
                    <a:lstStyle/>
                    <a:p>
                      <a:pPr algn="r" marR="36195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: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286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: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: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40"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vomit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vomit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Prod'm=respir</a:t>
                      </a:r>
                      <a:r>
                        <a:rPr dirty="0" sz="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…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vomit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92201"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~vomit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6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~vomit |Prod'm=respir</a:t>
                      </a:r>
                      <a:r>
                        <a:rPr dirty="0" sz="6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…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~vomit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8657" y="1008380"/>
            <a:ext cx="649160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>
                <a:solidFill>
                  <a:srgbClr val="006500"/>
                </a:solidFill>
              </a:rPr>
              <a:t>The Axioms Of</a:t>
            </a:r>
            <a:r>
              <a:rPr dirty="0" sz="4400" spc="10">
                <a:solidFill>
                  <a:srgbClr val="006500"/>
                </a:solidFill>
              </a:rPr>
              <a:t> </a:t>
            </a:r>
            <a:r>
              <a:rPr dirty="0" sz="4400" spc="-5">
                <a:solidFill>
                  <a:srgbClr val="006500"/>
                </a:solidFill>
              </a:rPr>
              <a:t>Probability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209800" y="3733800"/>
            <a:ext cx="4114800" cy="2438400"/>
          </a:xfrm>
          <a:custGeom>
            <a:avLst/>
            <a:gdLst/>
            <a:ahLst/>
            <a:cxnLst/>
            <a:rect l="l" t="t" r="r" b="b"/>
            <a:pathLst>
              <a:path w="4114800" h="2438400">
                <a:moveTo>
                  <a:pt x="0" y="0"/>
                </a:moveTo>
                <a:lnTo>
                  <a:pt x="0" y="2438400"/>
                </a:lnTo>
                <a:lnTo>
                  <a:pt x="4114800" y="2438400"/>
                </a:lnTo>
                <a:lnTo>
                  <a:pt x="411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09800" y="3733800"/>
            <a:ext cx="4114800" cy="2438400"/>
          </a:xfrm>
          <a:custGeom>
            <a:avLst/>
            <a:gdLst/>
            <a:ahLst/>
            <a:cxnLst/>
            <a:rect l="l" t="t" r="r" b="b"/>
            <a:pathLst>
              <a:path w="4114800" h="2438400">
                <a:moveTo>
                  <a:pt x="0" y="0"/>
                </a:moveTo>
                <a:lnTo>
                  <a:pt x="0" y="2438400"/>
                </a:lnTo>
                <a:lnTo>
                  <a:pt x="4114800" y="2438400"/>
                </a:lnTo>
                <a:lnTo>
                  <a:pt x="41148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51212" y="5027612"/>
            <a:ext cx="79375" cy="79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65301" y="1794469"/>
            <a:ext cx="8431530" cy="420116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80"/>
              </a:spcBef>
              <a:buClr>
                <a:srgbClr val="000000"/>
              </a:buClr>
              <a:buChar char="•"/>
              <a:tabLst>
                <a:tab pos="354965" algn="l"/>
                <a:tab pos="356235" algn="l"/>
              </a:tabLst>
            </a:pP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0 &lt;= P(A) </a:t>
            </a:r>
            <a:r>
              <a:rPr dirty="0" sz="2000" spc="-5">
                <a:latin typeface="Arial"/>
                <a:cs typeface="Arial"/>
              </a:rPr>
              <a:t>&lt;=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P(True) =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75"/>
              </a:spcBef>
              <a:buClr>
                <a:srgbClr val="000000"/>
              </a:buClr>
              <a:buChar char="•"/>
              <a:tabLst>
                <a:tab pos="354965" algn="l"/>
                <a:tab pos="356235" algn="l"/>
              </a:tabLst>
            </a:pPr>
            <a:r>
              <a:rPr dirty="0" sz="2000" spc="-10">
                <a:solidFill>
                  <a:srgbClr val="33339A"/>
                </a:solidFill>
                <a:latin typeface="Arial"/>
                <a:cs typeface="Arial"/>
              </a:rPr>
              <a:t>P(False) </a:t>
            </a:r>
            <a:r>
              <a:rPr dirty="0" sz="2000" spc="-5">
                <a:solidFill>
                  <a:srgbClr val="33339A"/>
                </a:solidFill>
                <a:latin typeface="Arial"/>
                <a:cs typeface="Arial"/>
              </a:rPr>
              <a:t>= 0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4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P(A or B) = P(A) + P(B) - P(A and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B)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5727700" marR="131445">
              <a:lnSpc>
                <a:spcPct val="100000"/>
              </a:lnSpc>
            </a:pP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The area of A can’t</a:t>
            </a:r>
            <a:r>
              <a:rPr dirty="0" sz="2000" spc="-7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get 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any smaller than 0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5879465" marR="5080">
              <a:lnSpc>
                <a:spcPct val="100000"/>
              </a:lnSpc>
              <a:spcBef>
                <a:spcPts val="1670"/>
              </a:spcBef>
            </a:pPr>
            <a:r>
              <a:rPr dirty="0" sz="2000" spc="-5">
                <a:solidFill>
                  <a:srgbClr val="33339A"/>
                </a:solidFill>
                <a:latin typeface="Arial"/>
                <a:cs typeface="Arial"/>
              </a:rPr>
              <a:t>And a zero area </a:t>
            </a:r>
            <a:r>
              <a:rPr dirty="0" sz="2000" spc="-10">
                <a:solidFill>
                  <a:srgbClr val="33339A"/>
                </a:solidFill>
                <a:latin typeface="Arial"/>
                <a:cs typeface="Arial"/>
              </a:rPr>
              <a:t>would  </a:t>
            </a:r>
            <a:r>
              <a:rPr dirty="0" sz="2000" spc="-5">
                <a:solidFill>
                  <a:srgbClr val="33339A"/>
                </a:solidFill>
                <a:latin typeface="Arial"/>
                <a:cs typeface="Arial"/>
              </a:rPr>
              <a:t>mean no world could  ever have A</a:t>
            </a:r>
            <a:r>
              <a:rPr dirty="0" sz="2000" spc="-2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33339A"/>
                </a:solidFill>
                <a:latin typeface="Arial"/>
                <a:cs typeface="Arial"/>
              </a:rPr>
              <a:t>true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21</a:t>
            </a:fld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8252" y="536702"/>
            <a:ext cx="688784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006500"/>
                </a:solidFill>
              </a:rPr>
              <a:t>Learning </a:t>
            </a:r>
            <a:r>
              <a:rPr dirty="0">
                <a:solidFill>
                  <a:srgbClr val="006500"/>
                </a:solidFill>
              </a:rPr>
              <a:t>a </a:t>
            </a:r>
            <a:r>
              <a:rPr dirty="0" spc="-5">
                <a:solidFill>
                  <a:srgbClr val="006500"/>
                </a:solidFill>
              </a:rPr>
              <a:t>Bayesian</a:t>
            </a:r>
            <a:r>
              <a:rPr dirty="0" spc="-70">
                <a:solidFill>
                  <a:srgbClr val="006500"/>
                </a:solidFill>
              </a:rPr>
              <a:t> </a:t>
            </a:r>
            <a:r>
              <a:rPr dirty="0" spc="-5">
                <a:solidFill>
                  <a:srgbClr val="006500"/>
                </a:solidFill>
              </a:rPr>
              <a:t>Classifier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99050" y="2813050"/>
          <a:ext cx="4514850" cy="122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762000"/>
                <a:gridCol w="3810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breath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difficulty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just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neck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plain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rash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short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sore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ugly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12598"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12598"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12598"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12597"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025920" y="2802889"/>
            <a:ext cx="904240" cy="1181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0065FF"/>
                </a:solidFill>
                <a:latin typeface="Arial"/>
                <a:cs typeface="Arial"/>
              </a:rPr>
              <a:t>EXPERT</a:t>
            </a:r>
            <a:r>
              <a:rPr dirty="0" sz="1000" spc="-7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0065FF"/>
                </a:solidFill>
                <a:latin typeface="Arial"/>
                <a:cs typeface="Arial"/>
              </a:rPr>
              <a:t>SAYS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0065FF"/>
                </a:solidFill>
                <a:latin typeface="Arial"/>
                <a:cs typeface="Arial"/>
              </a:rPr>
              <a:t>Resp</a:t>
            </a:r>
            <a:endParaRPr sz="1000">
              <a:latin typeface="Arial"/>
              <a:cs typeface="Arial"/>
            </a:endParaRPr>
          </a:p>
          <a:p>
            <a:pPr marL="12700" marR="586740">
              <a:lnSpc>
                <a:spcPct val="139500"/>
              </a:lnSpc>
            </a:pPr>
            <a:r>
              <a:rPr dirty="0" sz="1000">
                <a:solidFill>
                  <a:srgbClr val="0065FF"/>
                </a:solidFill>
                <a:latin typeface="Arial"/>
                <a:cs typeface="Arial"/>
              </a:rPr>
              <a:t>R</a:t>
            </a:r>
            <a:r>
              <a:rPr dirty="0" sz="1000" spc="-10">
                <a:solidFill>
                  <a:srgbClr val="0065FF"/>
                </a:solidFill>
                <a:latin typeface="Arial"/>
                <a:cs typeface="Arial"/>
              </a:rPr>
              <a:t>e</a:t>
            </a:r>
            <a:r>
              <a:rPr dirty="0" sz="1000" spc="-5">
                <a:solidFill>
                  <a:srgbClr val="0065FF"/>
                </a:solidFill>
                <a:latin typeface="Arial"/>
                <a:cs typeface="Arial"/>
              </a:rPr>
              <a:t>s</a:t>
            </a:r>
            <a:r>
              <a:rPr dirty="0" sz="1000">
                <a:solidFill>
                  <a:srgbClr val="0065FF"/>
                </a:solidFill>
                <a:latin typeface="Arial"/>
                <a:cs typeface="Arial"/>
              </a:rPr>
              <a:t>p  R</a:t>
            </a:r>
            <a:r>
              <a:rPr dirty="0" sz="1000" spc="-10">
                <a:solidFill>
                  <a:srgbClr val="0065FF"/>
                </a:solidFill>
                <a:latin typeface="Arial"/>
                <a:cs typeface="Arial"/>
              </a:rPr>
              <a:t>a</a:t>
            </a:r>
            <a:r>
              <a:rPr dirty="0" sz="1000" spc="-5">
                <a:solidFill>
                  <a:srgbClr val="0065FF"/>
                </a:solidFill>
                <a:latin typeface="Arial"/>
                <a:cs typeface="Arial"/>
              </a:rPr>
              <a:t>s</a:t>
            </a:r>
            <a:r>
              <a:rPr dirty="0" sz="1000">
                <a:solidFill>
                  <a:srgbClr val="0065FF"/>
                </a:solidFill>
                <a:latin typeface="Arial"/>
                <a:cs typeface="Arial"/>
              </a:rPr>
              <a:t>h</a:t>
            </a:r>
            <a:endParaRPr sz="1000">
              <a:latin typeface="Arial"/>
              <a:cs typeface="Arial"/>
            </a:endParaRPr>
          </a:p>
          <a:p>
            <a:pPr marL="12700" marR="566420" indent="-635">
              <a:lnSpc>
                <a:spcPct val="139500"/>
              </a:lnSpc>
              <a:spcBef>
                <a:spcPts val="5"/>
              </a:spcBef>
            </a:pPr>
            <a:r>
              <a:rPr dirty="0" sz="1000" spc="-5">
                <a:solidFill>
                  <a:srgbClr val="0065FF"/>
                </a:solidFill>
                <a:latin typeface="Arial"/>
                <a:cs typeface="Arial"/>
              </a:rPr>
              <a:t>Resp  </a:t>
            </a:r>
            <a:r>
              <a:rPr dirty="0" sz="1000">
                <a:solidFill>
                  <a:srgbClr val="0065FF"/>
                </a:solidFill>
                <a:latin typeface="Arial"/>
                <a:cs typeface="Arial"/>
              </a:rPr>
              <a:t>O</a:t>
            </a:r>
            <a:r>
              <a:rPr dirty="0" sz="1000" spc="-10">
                <a:solidFill>
                  <a:srgbClr val="0065FF"/>
                </a:solidFill>
                <a:latin typeface="Arial"/>
                <a:cs typeface="Arial"/>
              </a:rPr>
              <a:t>th</a:t>
            </a:r>
            <a:r>
              <a:rPr dirty="0" sz="1000">
                <a:solidFill>
                  <a:srgbClr val="0065FF"/>
                </a:solidFill>
                <a:latin typeface="Arial"/>
                <a:cs typeface="Arial"/>
              </a:rPr>
              <a:t>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2953004"/>
            <a:ext cx="2644140" cy="1089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077595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FF0000"/>
                </a:solidFill>
                <a:latin typeface="Arial"/>
                <a:cs typeface="Arial"/>
              </a:rPr>
              <a:t>Shortness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dirty="0" sz="1400" spc="-10">
                <a:solidFill>
                  <a:srgbClr val="FF0000"/>
                </a:solidFill>
                <a:latin typeface="Arial"/>
                <a:cs typeface="Arial"/>
              </a:rPr>
              <a:t>breath  Difficulty breathing 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Rash on</a:t>
            </a:r>
            <a:r>
              <a:rPr dirty="0" sz="14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0000"/>
                </a:solidFill>
                <a:latin typeface="Arial"/>
                <a:cs typeface="Arial"/>
              </a:rPr>
              <a:t>neck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670"/>
              </a:lnSpc>
              <a:spcBef>
                <a:spcPts val="55"/>
              </a:spcBef>
            </a:pP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Sore neck and </a:t>
            </a:r>
            <a:r>
              <a:rPr dirty="0" sz="1400" spc="-10">
                <a:solidFill>
                  <a:srgbClr val="FF0000"/>
                </a:solidFill>
                <a:latin typeface="Arial"/>
                <a:cs typeface="Arial"/>
              </a:rPr>
              <a:t>difficulty breathing 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Just plain</a:t>
            </a:r>
            <a:r>
              <a:rPr dirty="0" sz="14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ugly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9101" y="1322019"/>
            <a:ext cx="6800850" cy="9398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469265" algn="l"/>
                <a:tab pos="470534" algn="l"/>
              </a:tabLst>
            </a:pPr>
            <a:r>
              <a:rPr dirty="0" sz="2000" spc="-10">
                <a:latin typeface="Arial"/>
                <a:cs typeface="Arial"/>
              </a:rPr>
              <a:t>Before deployment </a:t>
            </a:r>
            <a:r>
              <a:rPr dirty="0" sz="2000" spc="-5">
                <a:latin typeface="Arial"/>
                <a:cs typeface="Arial"/>
              </a:rPr>
              <a:t>of classifier, get </a:t>
            </a:r>
            <a:r>
              <a:rPr dirty="0" sz="2000" spc="-10">
                <a:latin typeface="Arial"/>
                <a:cs typeface="Arial"/>
              </a:rPr>
              <a:t>labeled </a:t>
            </a:r>
            <a:r>
              <a:rPr dirty="0" sz="2000" spc="-5">
                <a:latin typeface="Arial"/>
                <a:cs typeface="Arial"/>
              </a:rPr>
              <a:t>training</a:t>
            </a:r>
            <a:r>
              <a:rPr dirty="0" sz="2000" spc="7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469265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000" spc="-5">
                <a:latin typeface="Arial"/>
                <a:cs typeface="Arial"/>
              </a:rPr>
              <a:t>Learn </a:t>
            </a:r>
            <a:r>
              <a:rPr dirty="0" sz="2000" spc="-10">
                <a:latin typeface="Arial"/>
                <a:cs typeface="Arial"/>
              </a:rPr>
              <a:t>parameters </a:t>
            </a:r>
            <a:r>
              <a:rPr dirty="0" sz="2000" spc="-5">
                <a:latin typeface="Arial"/>
                <a:cs typeface="Arial"/>
              </a:rPr>
              <a:t>(conditionals, and priors)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27250" y="4260850"/>
          <a:ext cx="5429250" cy="934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480"/>
                <a:gridCol w="726440"/>
                <a:gridCol w="1116330"/>
                <a:gridCol w="657859"/>
                <a:gridCol w="137795"/>
                <a:gridCol w="1130300"/>
                <a:gridCol w="594995"/>
              </a:tblGrid>
              <a:tr h="92201"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P(Prod'm=GI)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62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P(Prod'm=respir)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…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P(Prod'm=const)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9220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39"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angry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6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angry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Prod'm=respir</a:t>
                      </a:r>
                      <a:r>
                        <a:rPr dirty="0" sz="6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…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angry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6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92201"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~angry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6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62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P(~angry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Prod'm=respir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…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P(~angry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9220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2201"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blood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6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blood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Prod'm=respir</a:t>
                      </a:r>
                      <a:r>
                        <a:rPr dirty="0" sz="6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…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blood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6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92201"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~blood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~blood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Prod'm=respir)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…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~blood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6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92201">
                <a:tc gridSpan="2">
                  <a:txBody>
                    <a:bodyPr/>
                    <a:lstStyle/>
                    <a:p>
                      <a:pPr algn="r" marR="36195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: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286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: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: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40"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vomit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vomit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Prod'm=respir</a:t>
                      </a:r>
                      <a:r>
                        <a:rPr dirty="0" sz="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…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vomit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92201"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~vomit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6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~vomit |Prod'm=respir</a:t>
                      </a:r>
                      <a:r>
                        <a:rPr dirty="0" sz="6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…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~vomit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990600" y="4497323"/>
            <a:ext cx="8382000" cy="2513330"/>
          </a:xfrm>
          <a:custGeom>
            <a:avLst/>
            <a:gdLst/>
            <a:ahLst/>
            <a:cxnLst/>
            <a:rect l="l" t="t" r="r" b="b"/>
            <a:pathLst>
              <a:path w="8382000" h="2513329">
                <a:moveTo>
                  <a:pt x="8382000" y="2513075"/>
                </a:moveTo>
                <a:lnTo>
                  <a:pt x="8382000" y="912875"/>
                </a:lnTo>
                <a:lnTo>
                  <a:pt x="3492246" y="912875"/>
                </a:lnTo>
                <a:lnTo>
                  <a:pt x="1825752" y="0"/>
                </a:lnTo>
                <a:lnTo>
                  <a:pt x="1396746" y="912876"/>
                </a:lnTo>
                <a:lnTo>
                  <a:pt x="0" y="912876"/>
                </a:lnTo>
                <a:lnTo>
                  <a:pt x="0" y="2513076"/>
                </a:lnTo>
                <a:lnTo>
                  <a:pt x="8382000" y="251307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90600" y="4497323"/>
            <a:ext cx="8382000" cy="2513330"/>
          </a:xfrm>
          <a:custGeom>
            <a:avLst/>
            <a:gdLst/>
            <a:ahLst/>
            <a:cxnLst/>
            <a:rect l="l" t="t" r="r" b="b"/>
            <a:pathLst>
              <a:path w="8382000" h="2513329">
                <a:moveTo>
                  <a:pt x="0" y="912876"/>
                </a:moveTo>
                <a:lnTo>
                  <a:pt x="0" y="2513076"/>
                </a:lnTo>
                <a:lnTo>
                  <a:pt x="8382000" y="2513075"/>
                </a:lnTo>
                <a:lnTo>
                  <a:pt x="8382000" y="912875"/>
                </a:lnTo>
                <a:lnTo>
                  <a:pt x="3492246" y="912875"/>
                </a:lnTo>
                <a:lnTo>
                  <a:pt x="1825752" y="0"/>
                </a:lnTo>
                <a:lnTo>
                  <a:pt x="1396746" y="912876"/>
                </a:lnTo>
                <a:lnTo>
                  <a:pt x="0" y="91287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29328" y="6290309"/>
            <a:ext cx="4726940" cy="0"/>
          </a:xfrm>
          <a:custGeom>
            <a:avLst/>
            <a:gdLst/>
            <a:ahLst/>
            <a:cxnLst/>
            <a:rect l="l" t="t" r="r" b="b"/>
            <a:pathLst>
              <a:path w="4726940" h="0">
                <a:moveTo>
                  <a:pt x="0" y="0"/>
                </a:moveTo>
                <a:lnTo>
                  <a:pt x="4726686" y="0"/>
                </a:lnTo>
              </a:path>
            </a:pathLst>
          </a:custGeom>
          <a:ln w="10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61738" y="5878893"/>
            <a:ext cx="8252459" cy="73279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40"/>
              </a:spcBef>
            </a:pPr>
            <a:r>
              <a:rPr dirty="0" baseline="-35612" sz="2925" spc="30" i="1">
                <a:latin typeface="Times New Roman"/>
                <a:cs typeface="Times New Roman"/>
              </a:rPr>
              <a:t>P</a:t>
            </a:r>
            <a:r>
              <a:rPr dirty="0" baseline="-35612" sz="2925" spc="30">
                <a:latin typeface="Times New Roman"/>
                <a:cs typeface="Times New Roman"/>
              </a:rPr>
              <a:t>(breath</a:t>
            </a:r>
            <a:r>
              <a:rPr dirty="0" baseline="-35612" sz="2925" spc="22">
                <a:latin typeface="Times New Roman"/>
                <a:cs typeface="Times New Roman"/>
              </a:rPr>
              <a:t> </a:t>
            </a:r>
            <a:r>
              <a:rPr dirty="0" baseline="-35612" sz="2925" spc="15">
                <a:latin typeface="Symbol"/>
                <a:cs typeface="Symbol"/>
              </a:rPr>
              <a:t></a:t>
            </a:r>
            <a:r>
              <a:rPr dirty="0" baseline="-35612" sz="2925" spc="-359">
                <a:latin typeface="Times New Roman"/>
                <a:cs typeface="Times New Roman"/>
              </a:rPr>
              <a:t> </a:t>
            </a:r>
            <a:r>
              <a:rPr dirty="0" baseline="-35612" sz="2925" spc="120">
                <a:latin typeface="Times New Roman"/>
                <a:cs typeface="Times New Roman"/>
              </a:rPr>
              <a:t>1|</a:t>
            </a:r>
            <a:r>
              <a:rPr dirty="0" baseline="-35612" sz="2925" spc="-165">
                <a:latin typeface="Times New Roman"/>
                <a:cs typeface="Times New Roman"/>
              </a:rPr>
              <a:t> </a:t>
            </a:r>
            <a:r>
              <a:rPr dirty="0" baseline="-35612" sz="2925" spc="15">
                <a:latin typeface="Times New Roman"/>
                <a:cs typeface="Times New Roman"/>
              </a:rPr>
              <a:t>prodrome</a:t>
            </a:r>
            <a:r>
              <a:rPr dirty="0" baseline="-35612" sz="2925" spc="-104">
                <a:latin typeface="Times New Roman"/>
                <a:cs typeface="Times New Roman"/>
              </a:rPr>
              <a:t> </a:t>
            </a:r>
            <a:r>
              <a:rPr dirty="0" baseline="-35612" sz="2925" spc="15">
                <a:latin typeface="Symbol"/>
                <a:cs typeface="Symbol"/>
              </a:rPr>
              <a:t></a:t>
            </a:r>
            <a:r>
              <a:rPr dirty="0" baseline="-35612" sz="2925" spc="-30">
                <a:latin typeface="Times New Roman"/>
                <a:cs typeface="Times New Roman"/>
              </a:rPr>
              <a:t> </a:t>
            </a:r>
            <a:r>
              <a:rPr dirty="0" baseline="-35612" sz="2925" spc="22">
                <a:latin typeface="Times New Roman"/>
                <a:cs typeface="Times New Roman"/>
              </a:rPr>
              <a:t>Resp)</a:t>
            </a:r>
            <a:r>
              <a:rPr dirty="0" baseline="-35612" sz="2925" spc="-37">
                <a:latin typeface="Times New Roman"/>
                <a:cs typeface="Times New Roman"/>
              </a:rPr>
              <a:t> </a:t>
            </a:r>
            <a:r>
              <a:rPr dirty="0" baseline="-35612" sz="2925" spc="15">
                <a:latin typeface="Symbol"/>
                <a:cs typeface="Symbol"/>
              </a:rPr>
              <a:t></a:t>
            </a:r>
            <a:r>
              <a:rPr dirty="0" baseline="-35612" sz="2925" spc="217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num</a:t>
            </a:r>
            <a:r>
              <a:rPr dirty="0" sz="1950" spc="-200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"</a:t>
            </a:r>
            <a:r>
              <a:rPr dirty="0" sz="1950" spc="-335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resp"</a:t>
            </a:r>
            <a:r>
              <a:rPr dirty="0" sz="1950" spc="-195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training</a:t>
            </a:r>
            <a:r>
              <a:rPr dirty="0" sz="1950" spc="-55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records</a:t>
            </a:r>
            <a:r>
              <a:rPr dirty="0" sz="1950" spc="-155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containing</a:t>
            </a:r>
            <a:r>
              <a:rPr dirty="0" sz="1950" spc="-180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"</a:t>
            </a:r>
            <a:r>
              <a:rPr dirty="0" sz="1950" spc="-335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breath"</a:t>
            </a:r>
            <a:endParaRPr sz="1950">
              <a:latin typeface="Times New Roman"/>
              <a:cs typeface="Times New Roman"/>
            </a:endParaRPr>
          </a:p>
          <a:p>
            <a:pPr marL="4471035">
              <a:lnSpc>
                <a:spcPct val="100000"/>
              </a:lnSpc>
              <a:spcBef>
                <a:spcPts val="440"/>
              </a:spcBef>
            </a:pPr>
            <a:r>
              <a:rPr dirty="0" sz="1950" spc="10">
                <a:latin typeface="Times New Roman"/>
                <a:cs typeface="Times New Roman"/>
              </a:rPr>
              <a:t>num</a:t>
            </a:r>
            <a:r>
              <a:rPr dirty="0" sz="1950" spc="-210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"</a:t>
            </a:r>
            <a:r>
              <a:rPr dirty="0" sz="1950" spc="-340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resp"</a:t>
            </a:r>
            <a:r>
              <a:rPr dirty="0" sz="1950" spc="-204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training</a:t>
            </a:r>
            <a:r>
              <a:rPr dirty="0" sz="1950" spc="-65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records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73</a:t>
            </a:fld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8252" y="536702"/>
            <a:ext cx="688784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006500"/>
                </a:solidFill>
              </a:rPr>
              <a:t>Learning </a:t>
            </a:r>
            <a:r>
              <a:rPr dirty="0">
                <a:solidFill>
                  <a:srgbClr val="006500"/>
                </a:solidFill>
              </a:rPr>
              <a:t>a </a:t>
            </a:r>
            <a:r>
              <a:rPr dirty="0" spc="-5">
                <a:solidFill>
                  <a:srgbClr val="006500"/>
                </a:solidFill>
              </a:rPr>
              <a:t>Bayesian</a:t>
            </a:r>
            <a:r>
              <a:rPr dirty="0" spc="-70">
                <a:solidFill>
                  <a:srgbClr val="006500"/>
                </a:solidFill>
              </a:rPr>
              <a:t> </a:t>
            </a:r>
            <a:r>
              <a:rPr dirty="0" spc="-5">
                <a:solidFill>
                  <a:srgbClr val="006500"/>
                </a:solidFill>
              </a:rPr>
              <a:t>Classifier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99050" y="2813050"/>
          <a:ext cx="4514850" cy="122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762000"/>
                <a:gridCol w="3810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breath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difficulty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just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neck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plain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rash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short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sore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ugly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12598"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12598"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12598"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12597"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025920" y="2802889"/>
            <a:ext cx="904240" cy="1181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0065FF"/>
                </a:solidFill>
                <a:latin typeface="Arial"/>
                <a:cs typeface="Arial"/>
              </a:rPr>
              <a:t>EXPERT</a:t>
            </a:r>
            <a:r>
              <a:rPr dirty="0" sz="1000" spc="-7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0065FF"/>
                </a:solidFill>
                <a:latin typeface="Arial"/>
                <a:cs typeface="Arial"/>
              </a:rPr>
              <a:t>SAYS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0065FF"/>
                </a:solidFill>
                <a:latin typeface="Arial"/>
                <a:cs typeface="Arial"/>
              </a:rPr>
              <a:t>Resp</a:t>
            </a:r>
            <a:endParaRPr sz="1000">
              <a:latin typeface="Arial"/>
              <a:cs typeface="Arial"/>
            </a:endParaRPr>
          </a:p>
          <a:p>
            <a:pPr marL="12700" marR="586740">
              <a:lnSpc>
                <a:spcPct val="139500"/>
              </a:lnSpc>
            </a:pPr>
            <a:r>
              <a:rPr dirty="0" sz="1000">
                <a:solidFill>
                  <a:srgbClr val="0065FF"/>
                </a:solidFill>
                <a:latin typeface="Arial"/>
                <a:cs typeface="Arial"/>
              </a:rPr>
              <a:t>R</a:t>
            </a:r>
            <a:r>
              <a:rPr dirty="0" sz="1000" spc="-10">
                <a:solidFill>
                  <a:srgbClr val="0065FF"/>
                </a:solidFill>
                <a:latin typeface="Arial"/>
                <a:cs typeface="Arial"/>
              </a:rPr>
              <a:t>e</a:t>
            </a:r>
            <a:r>
              <a:rPr dirty="0" sz="1000" spc="-5">
                <a:solidFill>
                  <a:srgbClr val="0065FF"/>
                </a:solidFill>
                <a:latin typeface="Arial"/>
                <a:cs typeface="Arial"/>
              </a:rPr>
              <a:t>s</a:t>
            </a:r>
            <a:r>
              <a:rPr dirty="0" sz="1000">
                <a:solidFill>
                  <a:srgbClr val="0065FF"/>
                </a:solidFill>
                <a:latin typeface="Arial"/>
                <a:cs typeface="Arial"/>
              </a:rPr>
              <a:t>p  R</a:t>
            </a:r>
            <a:r>
              <a:rPr dirty="0" sz="1000" spc="-10">
                <a:solidFill>
                  <a:srgbClr val="0065FF"/>
                </a:solidFill>
                <a:latin typeface="Arial"/>
                <a:cs typeface="Arial"/>
              </a:rPr>
              <a:t>a</a:t>
            </a:r>
            <a:r>
              <a:rPr dirty="0" sz="1000" spc="-5">
                <a:solidFill>
                  <a:srgbClr val="0065FF"/>
                </a:solidFill>
                <a:latin typeface="Arial"/>
                <a:cs typeface="Arial"/>
              </a:rPr>
              <a:t>s</a:t>
            </a:r>
            <a:r>
              <a:rPr dirty="0" sz="1000">
                <a:solidFill>
                  <a:srgbClr val="0065FF"/>
                </a:solidFill>
                <a:latin typeface="Arial"/>
                <a:cs typeface="Arial"/>
              </a:rPr>
              <a:t>h</a:t>
            </a:r>
            <a:endParaRPr sz="1000">
              <a:latin typeface="Arial"/>
              <a:cs typeface="Arial"/>
            </a:endParaRPr>
          </a:p>
          <a:p>
            <a:pPr marL="12700" marR="566420" indent="-635">
              <a:lnSpc>
                <a:spcPct val="139500"/>
              </a:lnSpc>
              <a:spcBef>
                <a:spcPts val="5"/>
              </a:spcBef>
            </a:pPr>
            <a:r>
              <a:rPr dirty="0" sz="1000" spc="-5">
                <a:solidFill>
                  <a:srgbClr val="0065FF"/>
                </a:solidFill>
                <a:latin typeface="Arial"/>
                <a:cs typeface="Arial"/>
              </a:rPr>
              <a:t>Resp  </a:t>
            </a:r>
            <a:r>
              <a:rPr dirty="0" sz="1000">
                <a:solidFill>
                  <a:srgbClr val="0065FF"/>
                </a:solidFill>
                <a:latin typeface="Arial"/>
                <a:cs typeface="Arial"/>
              </a:rPr>
              <a:t>O</a:t>
            </a:r>
            <a:r>
              <a:rPr dirty="0" sz="1000" spc="-10">
                <a:solidFill>
                  <a:srgbClr val="0065FF"/>
                </a:solidFill>
                <a:latin typeface="Arial"/>
                <a:cs typeface="Arial"/>
              </a:rPr>
              <a:t>th</a:t>
            </a:r>
            <a:r>
              <a:rPr dirty="0" sz="1000">
                <a:solidFill>
                  <a:srgbClr val="0065FF"/>
                </a:solidFill>
                <a:latin typeface="Arial"/>
                <a:cs typeface="Arial"/>
              </a:rPr>
              <a:t>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2953004"/>
            <a:ext cx="2644140" cy="1089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077595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FF0000"/>
                </a:solidFill>
                <a:latin typeface="Arial"/>
                <a:cs typeface="Arial"/>
              </a:rPr>
              <a:t>Shortness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dirty="0" sz="1400" spc="-10">
                <a:solidFill>
                  <a:srgbClr val="FF0000"/>
                </a:solidFill>
                <a:latin typeface="Arial"/>
                <a:cs typeface="Arial"/>
              </a:rPr>
              <a:t>breath  Difficulty breathing 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Rash on</a:t>
            </a:r>
            <a:r>
              <a:rPr dirty="0" sz="14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0000"/>
                </a:solidFill>
                <a:latin typeface="Arial"/>
                <a:cs typeface="Arial"/>
              </a:rPr>
              <a:t>neck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670"/>
              </a:lnSpc>
              <a:spcBef>
                <a:spcPts val="55"/>
              </a:spcBef>
            </a:pP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Sore neck and </a:t>
            </a:r>
            <a:r>
              <a:rPr dirty="0" sz="1400" spc="-10">
                <a:solidFill>
                  <a:srgbClr val="FF0000"/>
                </a:solidFill>
                <a:latin typeface="Arial"/>
                <a:cs typeface="Arial"/>
              </a:rPr>
              <a:t>difficulty breathing 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Just plain</a:t>
            </a:r>
            <a:r>
              <a:rPr dirty="0" sz="14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ugly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27250" y="4260850"/>
          <a:ext cx="5429250" cy="934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480"/>
                <a:gridCol w="726440"/>
                <a:gridCol w="1116330"/>
                <a:gridCol w="657859"/>
                <a:gridCol w="137795"/>
                <a:gridCol w="1130300"/>
                <a:gridCol w="594995"/>
              </a:tblGrid>
              <a:tr h="92201"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P(Prod'm=GI)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62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P(Prod'm=respir)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…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P(Prod'm=const)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9220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39"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angry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6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angry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Prod'm=respir</a:t>
                      </a:r>
                      <a:r>
                        <a:rPr dirty="0" sz="6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…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angry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6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92201"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~angry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6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62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P(~angry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Prod'm=respir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…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P(~angry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9220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2201"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blood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6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blood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Prod'm=respir</a:t>
                      </a:r>
                      <a:r>
                        <a:rPr dirty="0" sz="6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…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blood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6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92201"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~blood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~blood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Prod'm=respir)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…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~blood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6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92201">
                <a:tc gridSpan="2">
                  <a:txBody>
                    <a:bodyPr/>
                    <a:lstStyle/>
                    <a:p>
                      <a:pPr algn="r" marR="36195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: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286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: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: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40"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vomit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vomit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Prod'm=respir</a:t>
                      </a:r>
                      <a:r>
                        <a:rPr dirty="0" sz="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…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vomit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92201"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~vomit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6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~vomit |Prod'm=respir</a:t>
                      </a:r>
                      <a:r>
                        <a:rPr dirty="0" sz="6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…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~vomit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990600" y="4497323"/>
            <a:ext cx="8382000" cy="2513330"/>
          </a:xfrm>
          <a:custGeom>
            <a:avLst/>
            <a:gdLst/>
            <a:ahLst/>
            <a:cxnLst/>
            <a:rect l="l" t="t" r="r" b="b"/>
            <a:pathLst>
              <a:path w="8382000" h="2513329">
                <a:moveTo>
                  <a:pt x="8382000" y="2513075"/>
                </a:moveTo>
                <a:lnTo>
                  <a:pt x="8382000" y="912875"/>
                </a:lnTo>
                <a:lnTo>
                  <a:pt x="3492246" y="912875"/>
                </a:lnTo>
                <a:lnTo>
                  <a:pt x="1825752" y="0"/>
                </a:lnTo>
                <a:lnTo>
                  <a:pt x="1396746" y="912876"/>
                </a:lnTo>
                <a:lnTo>
                  <a:pt x="0" y="912876"/>
                </a:lnTo>
                <a:lnTo>
                  <a:pt x="0" y="2513076"/>
                </a:lnTo>
                <a:lnTo>
                  <a:pt x="8382000" y="251307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90600" y="4497323"/>
            <a:ext cx="8382000" cy="2513330"/>
          </a:xfrm>
          <a:custGeom>
            <a:avLst/>
            <a:gdLst/>
            <a:ahLst/>
            <a:cxnLst/>
            <a:rect l="l" t="t" r="r" b="b"/>
            <a:pathLst>
              <a:path w="8382000" h="2513329">
                <a:moveTo>
                  <a:pt x="0" y="912876"/>
                </a:moveTo>
                <a:lnTo>
                  <a:pt x="0" y="2513076"/>
                </a:lnTo>
                <a:lnTo>
                  <a:pt x="8382000" y="2513075"/>
                </a:lnTo>
                <a:lnTo>
                  <a:pt x="8382000" y="912875"/>
                </a:lnTo>
                <a:lnTo>
                  <a:pt x="3492246" y="912875"/>
                </a:lnTo>
                <a:lnTo>
                  <a:pt x="1825752" y="0"/>
                </a:lnTo>
                <a:lnTo>
                  <a:pt x="1396746" y="912876"/>
                </a:lnTo>
                <a:lnTo>
                  <a:pt x="0" y="91287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29328" y="6290309"/>
            <a:ext cx="4726940" cy="0"/>
          </a:xfrm>
          <a:custGeom>
            <a:avLst/>
            <a:gdLst/>
            <a:ahLst/>
            <a:cxnLst/>
            <a:rect l="l" t="t" r="r" b="b"/>
            <a:pathLst>
              <a:path w="4726940" h="0">
                <a:moveTo>
                  <a:pt x="0" y="0"/>
                </a:moveTo>
                <a:lnTo>
                  <a:pt x="4726686" y="0"/>
                </a:lnTo>
              </a:path>
            </a:pathLst>
          </a:custGeom>
          <a:ln w="10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61738" y="5878893"/>
            <a:ext cx="8252459" cy="73279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40"/>
              </a:spcBef>
            </a:pPr>
            <a:r>
              <a:rPr dirty="0" baseline="-35612" sz="2925" spc="30" i="1">
                <a:latin typeface="Times New Roman"/>
                <a:cs typeface="Times New Roman"/>
              </a:rPr>
              <a:t>P</a:t>
            </a:r>
            <a:r>
              <a:rPr dirty="0" baseline="-35612" sz="2925" spc="30">
                <a:latin typeface="Times New Roman"/>
                <a:cs typeface="Times New Roman"/>
              </a:rPr>
              <a:t>(breath</a:t>
            </a:r>
            <a:r>
              <a:rPr dirty="0" baseline="-35612" sz="2925" spc="22">
                <a:latin typeface="Times New Roman"/>
                <a:cs typeface="Times New Roman"/>
              </a:rPr>
              <a:t> </a:t>
            </a:r>
            <a:r>
              <a:rPr dirty="0" baseline="-35612" sz="2925" spc="15">
                <a:latin typeface="Symbol"/>
                <a:cs typeface="Symbol"/>
              </a:rPr>
              <a:t></a:t>
            </a:r>
            <a:r>
              <a:rPr dirty="0" baseline="-35612" sz="2925" spc="-359">
                <a:latin typeface="Times New Roman"/>
                <a:cs typeface="Times New Roman"/>
              </a:rPr>
              <a:t> </a:t>
            </a:r>
            <a:r>
              <a:rPr dirty="0" baseline="-35612" sz="2925" spc="120">
                <a:latin typeface="Times New Roman"/>
                <a:cs typeface="Times New Roman"/>
              </a:rPr>
              <a:t>1|</a:t>
            </a:r>
            <a:r>
              <a:rPr dirty="0" baseline="-35612" sz="2925" spc="-165">
                <a:latin typeface="Times New Roman"/>
                <a:cs typeface="Times New Roman"/>
              </a:rPr>
              <a:t> </a:t>
            </a:r>
            <a:r>
              <a:rPr dirty="0" baseline="-35612" sz="2925" spc="15">
                <a:latin typeface="Times New Roman"/>
                <a:cs typeface="Times New Roman"/>
              </a:rPr>
              <a:t>prodrome</a:t>
            </a:r>
            <a:r>
              <a:rPr dirty="0" baseline="-35612" sz="2925" spc="-104">
                <a:latin typeface="Times New Roman"/>
                <a:cs typeface="Times New Roman"/>
              </a:rPr>
              <a:t> </a:t>
            </a:r>
            <a:r>
              <a:rPr dirty="0" baseline="-35612" sz="2925" spc="15">
                <a:latin typeface="Symbol"/>
                <a:cs typeface="Symbol"/>
              </a:rPr>
              <a:t></a:t>
            </a:r>
            <a:r>
              <a:rPr dirty="0" baseline="-35612" sz="2925" spc="-30">
                <a:latin typeface="Times New Roman"/>
                <a:cs typeface="Times New Roman"/>
              </a:rPr>
              <a:t> </a:t>
            </a:r>
            <a:r>
              <a:rPr dirty="0" baseline="-35612" sz="2925" spc="22">
                <a:latin typeface="Times New Roman"/>
                <a:cs typeface="Times New Roman"/>
              </a:rPr>
              <a:t>Resp)</a:t>
            </a:r>
            <a:r>
              <a:rPr dirty="0" baseline="-35612" sz="2925" spc="-37">
                <a:latin typeface="Times New Roman"/>
                <a:cs typeface="Times New Roman"/>
              </a:rPr>
              <a:t> </a:t>
            </a:r>
            <a:r>
              <a:rPr dirty="0" baseline="-35612" sz="2925" spc="15">
                <a:latin typeface="Symbol"/>
                <a:cs typeface="Symbol"/>
              </a:rPr>
              <a:t></a:t>
            </a:r>
            <a:r>
              <a:rPr dirty="0" baseline="-35612" sz="2925" spc="217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num</a:t>
            </a:r>
            <a:r>
              <a:rPr dirty="0" sz="1950" spc="-200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"</a:t>
            </a:r>
            <a:r>
              <a:rPr dirty="0" sz="1950" spc="-335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resp"</a:t>
            </a:r>
            <a:r>
              <a:rPr dirty="0" sz="1950" spc="-195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training</a:t>
            </a:r>
            <a:r>
              <a:rPr dirty="0" sz="1950" spc="-55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records</a:t>
            </a:r>
            <a:r>
              <a:rPr dirty="0" sz="1950" spc="-155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containing</a:t>
            </a:r>
            <a:r>
              <a:rPr dirty="0" sz="1950" spc="-180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"</a:t>
            </a:r>
            <a:r>
              <a:rPr dirty="0" sz="1950" spc="-335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breath"</a:t>
            </a:r>
            <a:endParaRPr sz="1950">
              <a:latin typeface="Times New Roman"/>
              <a:cs typeface="Times New Roman"/>
            </a:endParaRPr>
          </a:p>
          <a:p>
            <a:pPr marL="4471035">
              <a:lnSpc>
                <a:spcPct val="100000"/>
              </a:lnSpc>
              <a:spcBef>
                <a:spcPts val="440"/>
              </a:spcBef>
            </a:pPr>
            <a:r>
              <a:rPr dirty="0" sz="1950" spc="10">
                <a:latin typeface="Times New Roman"/>
                <a:cs typeface="Times New Roman"/>
              </a:rPr>
              <a:t>num</a:t>
            </a:r>
            <a:r>
              <a:rPr dirty="0" sz="1950" spc="-210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"</a:t>
            </a:r>
            <a:r>
              <a:rPr dirty="0" sz="1950" spc="-340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resp"</a:t>
            </a:r>
            <a:r>
              <a:rPr dirty="0" sz="1950" spc="-204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training</a:t>
            </a:r>
            <a:r>
              <a:rPr dirty="0" sz="1950" spc="-65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records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38400" y="1371600"/>
            <a:ext cx="5257800" cy="2907030"/>
          </a:xfrm>
          <a:custGeom>
            <a:avLst/>
            <a:gdLst/>
            <a:ahLst/>
            <a:cxnLst/>
            <a:rect l="l" t="t" r="r" b="b"/>
            <a:pathLst>
              <a:path w="5257800" h="2907029">
                <a:moveTo>
                  <a:pt x="5257800" y="761999"/>
                </a:moveTo>
                <a:lnTo>
                  <a:pt x="5257800" y="0"/>
                </a:lnTo>
                <a:lnTo>
                  <a:pt x="0" y="0"/>
                </a:lnTo>
                <a:lnTo>
                  <a:pt x="0" y="762000"/>
                </a:lnTo>
                <a:lnTo>
                  <a:pt x="876300" y="761999"/>
                </a:lnTo>
                <a:lnTo>
                  <a:pt x="1282446" y="2907030"/>
                </a:lnTo>
                <a:lnTo>
                  <a:pt x="2190750" y="761999"/>
                </a:lnTo>
                <a:lnTo>
                  <a:pt x="5257800" y="761999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438400" y="1371600"/>
            <a:ext cx="5257800" cy="2907030"/>
          </a:xfrm>
          <a:custGeom>
            <a:avLst/>
            <a:gdLst/>
            <a:ahLst/>
            <a:cxnLst/>
            <a:rect l="l" t="t" r="r" b="b"/>
            <a:pathLst>
              <a:path w="5257800" h="2907029">
                <a:moveTo>
                  <a:pt x="0" y="0"/>
                </a:moveTo>
                <a:lnTo>
                  <a:pt x="0" y="762000"/>
                </a:lnTo>
                <a:lnTo>
                  <a:pt x="876300" y="761999"/>
                </a:lnTo>
                <a:lnTo>
                  <a:pt x="1282446" y="2907030"/>
                </a:lnTo>
                <a:lnTo>
                  <a:pt x="2190750" y="761999"/>
                </a:lnTo>
                <a:lnTo>
                  <a:pt x="5257800" y="761999"/>
                </a:lnTo>
                <a:lnTo>
                  <a:pt x="5257800" y="0"/>
                </a:lnTo>
                <a:lnTo>
                  <a:pt x="8763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86705" y="1705355"/>
            <a:ext cx="2753995" cy="0"/>
          </a:xfrm>
          <a:custGeom>
            <a:avLst/>
            <a:gdLst/>
            <a:ahLst/>
            <a:cxnLst/>
            <a:rect l="l" t="t" r="r" b="b"/>
            <a:pathLst>
              <a:path w="2753995" h="0">
                <a:moveTo>
                  <a:pt x="0" y="0"/>
                </a:moveTo>
                <a:lnTo>
                  <a:pt x="2753868" y="0"/>
                </a:lnTo>
              </a:path>
            </a:pathLst>
          </a:custGeom>
          <a:ln w="10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76401" y="1474724"/>
            <a:ext cx="6982459" cy="787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2600" indent="-457834">
              <a:lnSpc>
                <a:spcPts val="2100"/>
              </a:lnSpc>
              <a:spcBef>
                <a:spcPts val="95"/>
              </a:spcBef>
              <a:buAutoNum type="arabicPeriod"/>
              <a:tabLst>
                <a:tab pos="481965" algn="l"/>
                <a:tab pos="483234" algn="l"/>
              </a:tabLst>
            </a:pPr>
            <a:r>
              <a:rPr dirty="0" sz="2000" spc="-10">
                <a:latin typeface="Arial"/>
                <a:cs typeface="Arial"/>
              </a:rPr>
              <a:t>Before </a:t>
            </a:r>
            <a:r>
              <a:rPr dirty="0" sz="2000" spc="-385">
                <a:latin typeface="Arial"/>
                <a:cs typeface="Arial"/>
              </a:rPr>
              <a:t>deplo</a:t>
            </a:r>
            <a:r>
              <a:rPr dirty="0" baseline="-5698" sz="2925" spc="-577" i="1">
                <a:latin typeface="Times New Roman"/>
                <a:cs typeface="Times New Roman"/>
              </a:rPr>
              <a:t>P</a:t>
            </a:r>
            <a:r>
              <a:rPr dirty="0" sz="2000" spc="-385">
                <a:latin typeface="Arial"/>
                <a:cs typeface="Arial"/>
              </a:rPr>
              <a:t>ym</a:t>
            </a:r>
            <a:r>
              <a:rPr dirty="0" baseline="-5698" sz="2925" spc="-577">
                <a:latin typeface="Times New Roman"/>
                <a:cs typeface="Times New Roman"/>
              </a:rPr>
              <a:t>(p</a:t>
            </a:r>
            <a:r>
              <a:rPr dirty="0" sz="2000" spc="-385">
                <a:latin typeface="Arial"/>
                <a:cs typeface="Arial"/>
              </a:rPr>
              <a:t>e</a:t>
            </a:r>
            <a:r>
              <a:rPr dirty="0" baseline="-5698" sz="2925" spc="-577">
                <a:latin typeface="Times New Roman"/>
                <a:cs typeface="Times New Roman"/>
              </a:rPr>
              <a:t>ro</a:t>
            </a:r>
            <a:r>
              <a:rPr dirty="0" sz="2000" spc="-385">
                <a:latin typeface="Arial"/>
                <a:cs typeface="Arial"/>
              </a:rPr>
              <a:t>n</a:t>
            </a:r>
            <a:r>
              <a:rPr dirty="0" baseline="-5698" sz="2925" spc="-577">
                <a:latin typeface="Times New Roman"/>
                <a:cs typeface="Times New Roman"/>
              </a:rPr>
              <a:t>d</a:t>
            </a:r>
            <a:r>
              <a:rPr dirty="0" sz="2000" spc="-385">
                <a:latin typeface="Arial"/>
                <a:cs typeface="Arial"/>
              </a:rPr>
              <a:t>t</a:t>
            </a:r>
            <a:r>
              <a:rPr dirty="0" baseline="-5698" sz="2925" spc="-577">
                <a:latin typeface="Times New Roman"/>
                <a:cs typeface="Times New Roman"/>
              </a:rPr>
              <a:t>r</a:t>
            </a:r>
            <a:r>
              <a:rPr dirty="0" sz="2000" spc="-385">
                <a:latin typeface="Arial"/>
                <a:cs typeface="Arial"/>
              </a:rPr>
              <a:t>o</a:t>
            </a:r>
            <a:r>
              <a:rPr dirty="0" baseline="-5698" sz="2925" spc="-577">
                <a:latin typeface="Times New Roman"/>
                <a:cs typeface="Times New Roman"/>
              </a:rPr>
              <a:t>om</a:t>
            </a:r>
            <a:r>
              <a:rPr dirty="0" sz="2000" spc="-385">
                <a:latin typeface="Arial"/>
                <a:cs typeface="Arial"/>
              </a:rPr>
              <a:t>f </a:t>
            </a:r>
            <a:r>
              <a:rPr dirty="0" sz="2000" spc="-380">
                <a:latin typeface="Arial"/>
                <a:cs typeface="Arial"/>
              </a:rPr>
              <a:t>c</a:t>
            </a:r>
            <a:r>
              <a:rPr dirty="0" baseline="-5698" sz="2925" spc="-569">
                <a:latin typeface="Times New Roman"/>
                <a:cs typeface="Times New Roman"/>
              </a:rPr>
              <a:t>e</a:t>
            </a:r>
            <a:r>
              <a:rPr dirty="0" sz="2000" spc="-380">
                <a:latin typeface="Arial"/>
                <a:cs typeface="Arial"/>
              </a:rPr>
              <a:t>la</a:t>
            </a:r>
            <a:r>
              <a:rPr dirty="0" baseline="-5698" sz="2925" spc="-569">
                <a:latin typeface="Symbol"/>
                <a:cs typeface="Symbol"/>
              </a:rPr>
              <a:t></a:t>
            </a:r>
            <a:r>
              <a:rPr dirty="0" sz="2000" spc="-380">
                <a:latin typeface="Arial"/>
                <a:cs typeface="Arial"/>
              </a:rPr>
              <a:t>s</a:t>
            </a:r>
            <a:r>
              <a:rPr dirty="0" baseline="-5698" sz="2925" spc="-569">
                <a:latin typeface="Times New Roman"/>
                <a:cs typeface="Times New Roman"/>
              </a:rPr>
              <a:t>R</a:t>
            </a:r>
            <a:r>
              <a:rPr dirty="0" sz="2000" spc="-380">
                <a:latin typeface="Arial"/>
                <a:cs typeface="Arial"/>
              </a:rPr>
              <a:t>s</a:t>
            </a:r>
            <a:r>
              <a:rPr dirty="0" baseline="-5698" sz="2925" spc="-569">
                <a:latin typeface="Times New Roman"/>
                <a:cs typeface="Times New Roman"/>
              </a:rPr>
              <a:t>e</a:t>
            </a:r>
            <a:r>
              <a:rPr dirty="0" sz="2000" spc="-380">
                <a:latin typeface="Arial"/>
                <a:cs typeface="Arial"/>
              </a:rPr>
              <a:t>if</a:t>
            </a:r>
            <a:r>
              <a:rPr dirty="0" baseline="-5698" sz="2925" spc="-569">
                <a:latin typeface="Times New Roman"/>
                <a:cs typeface="Times New Roman"/>
              </a:rPr>
              <a:t>s</a:t>
            </a:r>
            <a:r>
              <a:rPr dirty="0" sz="2000" spc="-380">
                <a:latin typeface="Arial"/>
                <a:cs typeface="Arial"/>
              </a:rPr>
              <a:t>ie</a:t>
            </a:r>
            <a:r>
              <a:rPr dirty="0" baseline="-5698" sz="2925" spc="-569">
                <a:latin typeface="Times New Roman"/>
                <a:cs typeface="Times New Roman"/>
              </a:rPr>
              <a:t>p</a:t>
            </a:r>
            <a:r>
              <a:rPr dirty="0" sz="2000" spc="-380">
                <a:latin typeface="Arial"/>
                <a:cs typeface="Arial"/>
              </a:rPr>
              <a:t>r</a:t>
            </a:r>
            <a:r>
              <a:rPr dirty="0" baseline="-5698" sz="2925" spc="-569">
                <a:latin typeface="Times New Roman"/>
                <a:cs typeface="Times New Roman"/>
              </a:rPr>
              <a:t>)</a:t>
            </a:r>
            <a:r>
              <a:rPr dirty="0" sz="2000" spc="-380">
                <a:latin typeface="Arial"/>
                <a:cs typeface="Arial"/>
              </a:rPr>
              <a:t>,</a:t>
            </a:r>
            <a:r>
              <a:rPr dirty="0" baseline="-5698" sz="2925" spc="-569">
                <a:latin typeface="Symbol"/>
                <a:cs typeface="Symbol"/>
              </a:rPr>
              <a:t></a:t>
            </a:r>
            <a:r>
              <a:rPr dirty="0" sz="2000" spc="-380">
                <a:latin typeface="Arial"/>
                <a:cs typeface="Arial"/>
              </a:rPr>
              <a:t>g</a:t>
            </a:r>
            <a:r>
              <a:rPr dirty="0" baseline="29914" sz="2925" spc="-569">
                <a:latin typeface="Times New Roman"/>
                <a:cs typeface="Times New Roman"/>
              </a:rPr>
              <a:t>n</a:t>
            </a:r>
            <a:r>
              <a:rPr dirty="0" sz="2000" spc="-380">
                <a:latin typeface="Arial"/>
                <a:cs typeface="Arial"/>
              </a:rPr>
              <a:t>e</a:t>
            </a:r>
            <a:r>
              <a:rPr dirty="0" baseline="29914" sz="2925" spc="-569">
                <a:latin typeface="Times New Roman"/>
                <a:cs typeface="Times New Roman"/>
              </a:rPr>
              <a:t>u</a:t>
            </a:r>
            <a:r>
              <a:rPr dirty="0" sz="2000" spc="-380">
                <a:latin typeface="Arial"/>
                <a:cs typeface="Arial"/>
              </a:rPr>
              <a:t>t </a:t>
            </a:r>
            <a:r>
              <a:rPr dirty="0" baseline="29914" sz="2925" spc="-644">
                <a:latin typeface="Times New Roman"/>
                <a:cs typeface="Times New Roman"/>
              </a:rPr>
              <a:t>m</a:t>
            </a:r>
            <a:r>
              <a:rPr dirty="0" sz="2000" spc="-430">
                <a:latin typeface="Arial"/>
                <a:cs typeface="Arial"/>
              </a:rPr>
              <a:t>la</a:t>
            </a:r>
            <a:r>
              <a:rPr dirty="0" baseline="29914" sz="2925" spc="-644">
                <a:latin typeface="Times New Roman"/>
                <a:cs typeface="Times New Roman"/>
              </a:rPr>
              <a:t>"</a:t>
            </a:r>
            <a:r>
              <a:rPr dirty="0" sz="2000" spc="-430">
                <a:latin typeface="Arial"/>
                <a:cs typeface="Arial"/>
              </a:rPr>
              <a:t>b</a:t>
            </a:r>
            <a:r>
              <a:rPr dirty="0" baseline="29914" sz="2925" spc="-644">
                <a:latin typeface="Times New Roman"/>
                <a:cs typeface="Times New Roman"/>
              </a:rPr>
              <a:t>r</a:t>
            </a:r>
            <a:r>
              <a:rPr dirty="0" sz="2000" spc="-430">
                <a:latin typeface="Arial"/>
                <a:cs typeface="Arial"/>
              </a:rPr>
              <a:t>e</a:t>
            </a:r>
            <a:r>
              <a:rPr dirty="0" baseline="29914" sz="2925" spc="-644">
                <a:latin typeface="Times New Roman"/>
                <a:cs typeface="Times New Roman"/>
              </a:rPr>
              <a:t>e</a:t>
            </a:r>
            <a:r>
              <a:rPr dirty="0" sz="2000" spc="-430">
                <a:latin typeface="Arial"/>
                <a:cs typeface="Arial"/>
              </a:rPr>
              <a:t>l</a:t>
            </a:r>
            <a:r>
              <a:rPr dirty="0" baseline="29914" sz="2925" spc="-644">
                <a:latin typeface="Times New Roman"/>
                <a:cs typeface="Times New Roman"/>
              </a:rPr>
              <a:t>s</a:t>
            </a:r>
            <a:r>
              <a:rPr dirty="0" sz="2000" spc="-430">
                <a:latin typeface="Arial"/>
                <a:cs typeface="Arial"/>
              </a:rPr>
              <a:t>e</a:t>
            </a:r>
            <a:r>
              <a:rPr dirty="0" baseline="29914" sz="2925" spc="-644">
                <a:latin typeface="Times New Roman"/>
                <a:cs typeface="Times New Roman"/>
              </a:rPr>
              <a:t>p</a:t>
            </a:r>
            <a:r>
              <a:rPr dirty="0" sz="2000" spc="-430">
                <a:latin typeface="Arial"/>
                <a:cs typeface="Arial"/>
              </a:rPr>
              <a:t>d</a:t>
            </a:r>
            <a:r>
              <a:rPr dirty="0" baseline="29914" sz="2925" spc="-644">
                <a:latin typeface="Times New Roman"/>
                <a:cs typeface="Times New Roman"/>
              </a:rPr>
              <a:t>"</a:t>
            </a:r>
            <a:r>
              <a:rPr dirty="0" baseline="29914" sz="2925" spc="-592">
                <a:latin typeface="Times New Roman"/>
                <a:cs typeface="Times New Roman"/>
              </a:rPr>
              <a:t> </a:t>
            </a:r>
            <a:r>
              <a:rPr dirty="0" baseline="29914" sz="2925" spc="-555">
                <a:latin typeface="Times New Roman"/>
                <a:cs typeface="Times New Roman"/>
              </a:rPr>
              <a:t>t</a:t>
            </a:r>
            <a:r>
              <a:rPr dirty="0" sz="2000" spc="-370">
                <a:latin typeface="Arial"/>
                <a:cs typeface="Arial"/>
              </a:rPr>
              <a:t>t</a:t>
            </a:r>
            <a:r>
              <a:rPr dirty="0" baseline="29914" sz="2925" spc="-555">
                <a:latin typeface="Times New Roman"/>
                <a:cs typeface="Times New Roman"/>
              </a:rPr>
              <a:t>r</a:t>
            </a:r>
            <a:r>
              <a:rPr dirty="0" sz="2000" spc="-370">
                <a:latin typeface="Arial"/>
                <a:cs typeface="Arial"/>
              </a:rPr>
              <a:t>r</a:t>
            </a:r>
            <a:r>
              <a:rPr dirty="0" baseline="29914" sz="2925" spc="-555">
                <a:latin typeface="Times New Roman"/>
                <a:cs typeface="Times New Roman"/>
              </a:rPr>
              <a:t>a</a:t>
            </a:r>
            <a:r>
              <a:rPr dirty="0" sz="2000" spc="-370">
                <a:latin typeface="Arial"/>
                <a:cs typeface="Arial"/>
              </a:rPr>
              <a:t>a</a:t>
            </a:r>
            <a:r>
              <a:rPr dirty="0" baseline="29914" sz="2925" spc="-555">
                <a:latin typeface="Times New Roman"/>
                <a:cs typeface="Times New Roman"/>
              </a:rPr>
              <a:t>i</a:t>
            </a:r>
            <a:r>
              <a:rPr dirty="0" sz="2000" spc="-370">
                <a:latin typeface="Arial"/>
                <a:cs typeface="Arial"/>
              </a:rPr>
              <a:t>i</a:t>
            </a:r>
            <a:r>
              <a:rPr dirty="0" baseline="29914" sz="2925" spc="-555">
                <a:latin typeface="Times New Roman"/>
                <a:cs typeface="Times New Roman"/>
              </a:rPr>
              <a:t>n</a:t>
            </a:r>
            <a:r>
              <a:rPr dirty="0" sz="2000" spc="-370">
                <a:latin typeface="Arial"/>
                <a:cs typeface="Arial"/>
              </a:rPr>
              <a:t>n</a:t>
            </a:r>
            <a:r>
              <a:rPr dirty="0" baseline="29914" sz="2925" spc="-555">
                <a:latin typeface="Times New Roman"/>
                <a:cs typeface="Times New Roman"/>
              </a:rPr>
              <a:t>i</a:t>
            </a:r>
            <a:r>
              <a:rPr dirty="0" sz="2000" spc="-370">
                <a:latin typeface="Arial"/>
                <a:cs typeface="Arial"/>
              </a:rPr>
              <a:t>i</a:t>
            </a:r>
            <a:r>
              <a:rPr dirty="0" baseline="29914" sz="2925" spc="-555">
                <a:latin typeface="Times New Roman"/>
                <a:cs typeface="Times New Roman"/>
              </a:rPr>
              <a:t>n</a:t>
            </a:r>
            <a:r>
              <a:rPr dirty="0" sz="2000" spc="-370">
                <a:latin typeface="Arial"/>
                <a:cs typeface="Arial"/>
              </a:rPr>
              <a:t>n</a:t>
            </a:r>
            <a:r>
              <a:rPr dirty="0" baseline="29914" sz="2925" spc="-555">
                <a:latin typeface="Times New Roman"/>
                <a:cs typeface="Times New Roman"/>
              </a:rPr>
              <a:t>g</a:t>
            </a:r>
            <a:r>
              <a:rPr dirty="0" sz="2000" spc="-370">
                <a:latin typeface="Arial"/>
                <a:cs typeface="Arial"/>
              </a:rPr>
              <a:t>g</a:t>
            </a:r>
            <a:r>
              <a:rPr dirty="0" baseline="29914" sz="2925" spc="-555">
                <a:latin typeface="Times New Roman"/>
                <a:cs typeface="Times New Roman"/>
              </a:rPr>
              <a:t>re</a:t>
            </a:r>
            <a:r>
              <a:rPr dirty="0" sz="2000" spc="-370">
                <a:latin typeface="Arial"/>
                <a:cs typeface="Arial"/>
              </a:rPr>
              <a:t>d</a:t>
            </a:r>
            <a:r>
              <a:rPr dirty="0" baseline="29914" sz="2925" spc="-555">
                <a:latin typeface="Times New Roman"/>
                <a:cs typeface="Times New Roman"/>
              </a:rPr>
              <a:t>c</a:t>
            </a:r>
            <a:r>
              <a:rPr dirty="0" sz="2000" spc="-370">
                <a:latin typeface="Arial"/>
                <a:cs typeface="Arial"/>
              </a:rPr>
              <a:t>a</a:t>
            </a:r>
            <a:r>
              <a:rPr dirty="0" baseline="29914" sz="2925" spc="-555">
                <a:latin typeface="Times New Roman"/>
                <a:cs typeface="Times New Roman"/>
              </a:rPr>
              <a:t>o</a:t>
            </a:r>
            <a:r>
              <a:rPr dirty="0" sz="2000" spc="-370">
                <a:latin typeface="Arial"/>
                <a:cs typeface="Arial"/>
              </a:rPr>
              <a:t>t</a:t>
            </a:r>
            <a:r>
              <a:rPr dirty="0" baseline="29914" sz="2925" spc="-555">
                <a:latin typeface="Times New Roman"/>
                <a:cs typeface="Times New Roman"/>
              </a:rPr>
              <a:t>r</a:t>
            </a:r>
            <a:r>
              <a:rPr dirty="0" sz="2000" spc="-370">
                <a:latin typeface="Arial"/>
                <a:cs typeface="Arial"/>
              </a:rPr>
              <a:t>a</a:t>
            </a:r>
            <a:r>
              <a:rPr dirty="0" baseline="29914" sz="2925" spc="-555">
                <a:latin typeface="Times New Roman"/>
                <a:cs typeface="Times New Roman"/>
              </a:rPr>
              <a:t>ds</a:t>
            </a:r>
            <a:endParaRPr baseline="29914" sz="2925">
              <a:latin typeface="Times New Roman"/>
              <a:cs typeface="Times New Roman"/>
            </a:endParaRPr>
          </a:p>
          <a:p>
            <a:pPr marL="4311650">
              <a:lnSpc>
                <a:spcPts val="1770"/>
              </a:lnSpc>
            </a:pPr>
            <a:r>
              <a:rPr dirty="0" sz="1950" spc="5">
                <a:latin typeface="Times New Roman"/>
                <a:cs typeface="Times New Roman"/>
              </a:rPr>
              <a:t>total </a:t>
            </a:r>
            <a:r>
              <a:rPr dirty="0" sz="1950" spc="10">
                <a:latin typeface="Times New Roman"/>
                <a:cs typeface="Times New Roman"/>
              </a:rPr>
              <a:t>num </a:t>
            </a:r>
            <a:r>
              <a:rPr dirty="0" sz="1950" spc="5">
                <a:latin typeface="Times New Roman"/>
                <a:cs typeface="Times New Roman"/>
              </a:rPr>
              <a:t>training</a:t>
            </a:r>
            <a:r>
              <a:rPr dirty="0" sz="1950" spc="-260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records</a:t>
            </a:r>
            <a:endParaRPr sz="1950">
              <a:latin typeface="Times New Roman"/>
              <a:cs typeface="Times New Roman"/>
            </a:endParaRPr>
          </a:p>
          <a:p>
            <a:pPr marL="481965" indent="-457200">
              <a:lnSpc>
                <a:spcPts val="2130"/>
              </a:lnSpc>
              <a:buAutoNum type="arabicPeriod" startAt="2"/>
              <a:tabLst>
                <a:tab pos="481965" algn="l"/>
                <a:tab pos="482600" algn="l"/>
              </a:tabLst>
            </a:pPr>
            <a:r>
              <a:rPr dirty="0" sz="2000" spc="-5">
                <a:latin typeface="Arial"/>
                <a:cs typeface="Arial"/>
              </a:rPr>
              <a:t>Learn </a:t>
            </a:r>
            <a:r>
              <a:rPr dirty="0" sz="2000" spc="-10">
                <a:latin typeface="Arial"/>
                <a:cs typeface="Arial"/>
              </a:rPr>
              <a:t>parameters </a:t>
            </a:r>
            <a:r>
              <a:rPr dirty="0" sz="2000" spc="-5">
                <a:latin typeface="Arial"/>
                <a:cs typeface="Arial"/>
              </a:rPr>
              <a:t>(conditionals, and priors)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73</a:t>
            </a:fld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73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8252" y="536702"/>
            <a:ext cx="688784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006500"/>
                </a:solidFill>
              </a:rPr>
              <a:t>Learning </a:t>
            </a:r>
            <a:r>
              <a:rPr dirty="0">
                <a:solidFill>
                  <a:srgbClr val="006500"/>
                </a:solidFill>
              </a:rPr>
              <a:t>a </a:t>
            </a:r>
            <a:r>
              <a:rPr dirty="0" spc="-5">
                <a:solidFill>
                  <a:srgbClr val="006500"/>
                </a:solidFill>
              </a:rPr>
              <a:t>Bayesian</a:t>
            </a:r>
            <a:r>
              <a:rPr dirty="0" spc="-70">
                <a:solidFill>
                  <a:srgbClr val="006500"/>
                </a:solidFill>
              </a:rPr>
              <a:t> </a:t>
            </a:r>
            <a:r>
              <a:rPr dirty="0" spc="-5">
                <a:solidFill>
                  <a:srgbClr val="006500"/>
                </a:solidFill>
              </a:rPr>
              <a:t>Classifier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99050" y="2813050"/>
          <a:ext cx="4514850" cy="122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762000"/>
                <a:gridCol w="3810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breath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difficulty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just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neck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plain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rash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short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sore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ugly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12598"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12598"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12598"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12597"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025920" y="2802889"/>
            <a:ext cx="904240" cy="1181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0065FF"/>
                </a:solidFill>
                <a:latin typeface="Arial"/>
                <a:cs typeface="Arial"/>
              </a:rPr>
              <a:t>EXPERT</a:t>
            </a:r>
            <a:r>
              <a:rPr dirty="0" sz="1000" spc="-7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0065FF"/>
                </a:solidFill>
                <a:latin typeface="Arial"/>
                <a:cs typeface="Arial"/>
              </a:rPr>
              <a:t>SAYS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0065FF"/>
                </a:solidFill>
                <a:latin typeface="Arial"/>
                <a:cs typeface="Arial"/>
              </a:rPr>
              <a:t>Resp</a:t>
            </a:r>
            <a:endParaRPr sz="1000">
              <a:latin typeface="Arial"/>
              <a:cs typeface="Arial"/>
            </a:endParaRPr>
          </a:p>
          <a:p>
            <a:pPr marL="12700" marR="586740">
              <a:lnSpc>
                <a:spcPct val="139500"/>
              </a:lnSpc>
            </a:pPr>
            <a:r>
              <a:rPr dirty="0" sz="1000">
                <a:solidFill>
                  <a:srgbClr val="0065FF"/>
                </a:solidFill>
                <a:latin typeface="Arial"/>
                <a:cs typeface="Arial"/>
              </a:rPr>
              <a:t>R</a:t>
            </a:r>
            <a:r>
              <a:rPr dirty="0" sz="1000" spc="-10">
                <a:solidFill>
                  <a:srgbClr val="0065FF"/>
                </a:solidFill>
                <a:latin typeface="Arial"/>
                <a:cs typeface="Arial"/>
              </a:rPr>
              <a:t>e</a:t>
            </a:r>
            <a:r>
              <a:rPr dirty="0" sz="1000" spc="-5">
                <a:solidFill>
                  <a:srgbClr val="0065FF"/>
                </a:solidFill>
                <a:latin typeface="Arial"/>
                <a:cs typeface="Arial"/>
              </a:rPr>
              <a:t>s</a:t>
            </a:r>
            <a:r>
              <a:rPr dirty="0" sz="1000">
                <a:solidFill>
                  <a:srgbClr val="0065FF"/>
                </a:solidFill>
                <a:latin typeface="Arial"/>
                <a:cs typeface="Arial"/>
              </a:rPr>
              <a:t>p  R</a:t>
            </a:r>
            <a:r>
              <a:rPr dirty="0" sz="1000" spc="-10">
                <a:solidFill>
                  <a:srgbClr val="0065FF"/>
                </a:solidFill>
                <a:latin typeface="Arial"/>
                <a:cs typeface="Arial"/>
              </a:rPr>
              <a:t>a</a:t>
            </a:r>
            <a:r>
              <a:rPr dirty="0" sz="1000" spc="-5">
                <a:solidFill>
                  <a:srgbClr val="0065FF"/>
                </a:solidFill>
                <a:latin typeface="Arial"/>
                <a:cs typeface="Arial"/>
              </a:rPr>
              <a:t>s</a:t>
            </a:r>
            <a:r>
              <a:rPr dirty="0" sz="1000">
                <a:solidFill>
                  <a:srgbClr val="0065FF"/>
                </a:solidFill>
                <a:latin typeface="Arial"/>
                <a:cs typeface="Arial"/>
              </a:rPr>
              <a:t>h</a:t>
            </a:r>
            <a:endParaRPr sz="1000">
              <a:latin typeface="Arial"/>
              <a:cs typeface="Arial"/>
            </a:endParaRPr>
          </a:p>
          <a:p>
            <a:pPr marL="12700" marR="566420" indent="-635">
              <a:lnSpc>
                <a:spcPct val="139500"/>
              </a:lnSpc>
              <a:spcBef>
                <a:spcPts val="5"/>
              </a:spcBef>
            </a:pPr>
            <a:r>
              <a:rPr dirty="0" sz="1000" spc="-5">
                <a:solidFill>
                  <a:srgbClr val="0065FF"/>
                </a:solidFill>
                <a:latin typeface="Arial"/>
                <a:cs typeface="Arial"/>
              </a:rPr>
              <a:t>Resp  </a:t>
            </a:r>
            <a:r>
              <a:rPr dirty="0" sz="1000">
                <a:solidFill>
                  <a:srgbClr val="0065FF"/>
                </a:solidFill>
                <a:latin typeface="Arial"/>
                <a:cs typeface="Arial"/>
              </a:rPr>
              <a:t>O</a:t>
            </a:r>
            <a:r>
              <a:rPr dirty="0" sz="1000" spc="-10">
                <a:solidFill>
                  <a:srgbClr val="0065FF"/>
                </a:solidFill>
                <a:latin typeface="Arial"/>
                <a:cs typeface="Arial"/>
              </a:rPr>
              <a:t>th</a:t>
            </a:r>
            <a:r>
              <a:rPr dirty="0" sz="1000">
                <a:solidFill>
                  <a:srgbClr val="0065FF"/>
                </a:solidFill>
                <a:latin typeface="Arial"/>
                <a:cs typeface="Arial"/>
              </a:rPr>
              <a:t>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2953004"/>
            <a:ext cx="2644140" cy="1089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077595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FF0000"/>
                </a:solidFill>
                <a:latin typeface="Arial"/>
                <a:cs typeface="Arial"/>
              </a:rPr>
              <a:t>Shortness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dirty="0" sz="1400" spc="-10">
                <a:solidFill>
                  <a:srgbClr val="FF0000"/>
                </a:solidFill>
                <a:latin typeface="Arial"/>
                <a:cs typeface="Arial"/>
              </a:rPr>
              <a:t>breath  Difficulty breathing 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Rash on</a:t>
            </a:r>
            <a:r>
              <a:rPr dirty="0" sz="14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0000"/>
                </a:solidFill>
                <a:latin typeface="Arial"/>
                <a:cs typeface="Arial"/>
              </a:rPr>
              <a:t>neck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670"/>
              </a:lnSpc>
              <a:spcBef>
                <a:spcPts val="55"/>
              </a:spcBef>
            </a:pP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Sore neck and </a:t>
            </a:r>
            <a:r>
              <a:rPr dirty="0" sz="1400" spc="-10">
                <a:solidFill>
                  <a:srgbClr val="FF0000"/>
                </a:solidFill>
                <a:latin typeface="Arial"/>
                <a:cs typeface="Arial"/>
              </a:rPr>
              <a:t>difficulty breathing 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Just plain</a:t>
            </a:r>
            <a:r>
              <a:rPr dirty="0" sz="14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ugly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9101" y="1322019"/>
            <a:ext cx="6800850" cy="9398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469265" algn="l"/>
                <a:tab pos="470534" algn="l"/>
              </a:tabLst>
            </a:pPr>
            <a:r>
              <a:rPr dirty="0" sz="2000" spc="-10">
                <a:latin typeface="Arial"/>
                <a:cs typeface="Arial"/>
              </a:rPr>
              <a:t>Before deployment </a:t>
            </a:r>
            <a:r>
              <a:rPr dirty="0" sz="2000" spc="-5">
                <a:latin typeface="Arial"/>
                <a:cs typeface="Arial"/>
              </a:rPr>
              <a:t>of classifier, get </a:t>
            </a:r>
            <a:r>
              <a:rPr dirty="0" sz="2000" spc="-10">
                <a:latin typeface="Arial"/>
                <a:cs typeface="Arial"/>
              </a:rPr>
              <a:t>labeled </a:t>
            </a:r>
            <a:r>
              <a:rPr dirty="0" sz="2000" spc="-5">
                <a:latin typeface="Arial"/>
                <a:cs typeface="Arial"/>
              </a:rPr>
              <a:t>training</a:t>
            </a:r>
            <a:r>
              <a:rPr dirty="0" sz="2000" spc="7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469265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000" spc="-5">
                <a:latin typeface="Arial"/>
                <a:cs typeface="Arial"/>
              </a:rPr>
              <a:t>Learn </a:t>
            </a:r>
            <a:r>
              <a:rPr dirty="0" sz="2000" spc="-10">
                <a:latin typeface="Arial"/>
                <a:cs typeface="Arial"/>
              </a:rPr>
              <a:t>parameters </a:t>
            </a:r>
            <a:r>
              <a:rPr dirty="0" sz="2000" spc="-5">
                <a:latin typeface="Arial"/>
                <a:cs typeface="Arial"/>
              </a:rPr>
              <a:t>(conditionals, and priors)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27250" y="4260850"/>
          <a:ext cx="5429250" cy="934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480"/>
                <a:gridCol w="726440"/>
                <a:gridCol w="1116330"/>
                <a:gridCol w="657859"/>
                <a:gridCol w="137795"/>
                <a:gridCol w="1130300"/>
                <a:gridCol w="594995"/>
              </a:tblGrid>
              <a:tr h="92201"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P(Prod'm=GI)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62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P(Prod'm=respir)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…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P(Prod'm=const)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9220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39"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angry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6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angry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Prod'm=respir</a:t>
                      </a:r>
                      <a:r>
                        <a:rPr dirty="0" sz="6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…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angry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6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92201"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~angry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6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62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P(~angry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Prod'm=respir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…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P(~angry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9220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2201"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blood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6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blood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Prod'm=respir</a:t>
                      </a:r>
                      <a:r>
                        <a:rPr dirty="0" sz="6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…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blood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6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92201"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~blood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~blood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Prod'm=respir)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…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~blood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6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92201">
                <a:tc gridSpan="2">
                  <a:txBody>
                    <a:bodyPr/>
                    <a:lstStyle/>
                    <a:p>
                      <a:pPr algn="r" marR="36195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: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286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: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: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40"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vomit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vomit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Prod'm=respir</a:t>
                      </a:r>
                      <a:r>
                        <a:rPr dirty="0" sz="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…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vomit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92201"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~vomit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6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~vomit |Prod'm=respir</a:t>
                      </a:r>
                      <a:r>
                        <a:rPr dirty="0" sz="6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…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~vomit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73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8252" y="536702"/>
            <a:ext cx="688784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006500"/>
                </a:solidFill>
              </a:rPr>
              <a:t>Learning </a:t>
            </a:r>
            <a:r>
              <a:rPr dirty="0">
                <a:solidFill>
                  <a:srgbClr val="006500"/>
                </a:solidFill>
              </a:rPr>
              <a:t>a </a:t>
            </a:r>
            <a:r>
              <a:rPr dirty="0" spc="-5">
                <a:solidFill>
                  <a:srgbClr val="006500"/>
                </a:solidFill>
              </a:rPr>
              <a:t>Bayesian</a:t>
            </a:r>
            <a:r>
              <a:rPr dirty="0" spc="-70">
                <a:solidFill>
                  <a:srgbClr val="006500"/>
                </a:solidFill>
              </a:rPr>
              <a:t> </a:t>
            </a:r>
            <a:r>
              <a:rPr dirty="0" spc="-5">
                <a:solidFill>
                  <a:srgbClr val="006500"/>
                </a:solidFill>
              </a:rPr>
              <a:t>Classifier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99050" y="2813050"/>
          <a:ext cx="4514850" cy="122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762000"/>
                <a:gridCol w="3810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breath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difficulty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just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neck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plain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rash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short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sore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ugly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12598"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12598"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12598"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12597"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025920" y="2802889"/>
            <a:ext cx="904240" cy="1181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0065FF"/>
                </a:solidFill>
                <a:latin typeface="Arial"/>
                <a:cs typeface="Arial"/>
              </a:rPr>
              <a:t>EXPERT</a:t>
            </a:r>
            <a:r>
              <a:rPr dirty="0" sz="1000" spc="-7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0065FF"/>
                </a:solidFill>
                <a:latin typeface="Arial"/>
                <a:cs typeface="Arial"/>
              </a:rPr>
              <a:t>SAYS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0065FF"/>
                </a:solidFill>
                <a:latin typeface="Arial"/>
                <a:cs typeface="Arial"/>
              </a:rPr>
              <a:t>Resp</a:t>
            </a:r>
            <a:endParaRPr sz="1000">
              <a:latin typeface="Arial"/>
              <a:cs typeface="Arial"/>
            </a:endParaRPr>
          </a:p>
          <a:p>
            <a:pPr marL="12700" marR="586740">
              <a:lnSpc>
                <a:spcPct val="139500"/>
              </a:lnSpc>
            </a:pPr>
            <a:r>
              <a:rPr dirty="0" sz="1000">
                <a:solidFill>
                  <a:srgbClr val="0065FF"/>
                </a:solidFill>
                <a:latin typeface="Arial"/>
                <a:cs typeface="Arial"/>
              </a:rPr>
              <a:t>R</a:t>
            </a:r>
            <a:r>
              <a:rPr dirty="0" sz="1000" spc="-10">
                <a:solidFill>
                  <a:srgbClr val="0065FF"/>
                </a:solidFill>
                <a:latin typeface="Arial"/>
                <a:cs typeface="Arial"/>
              </a:rPr>
              <a:t>e</a:t>
            </a:r>
            <a:r>
              <a:rPr dirty="0" sz="1000" spc="-5">
                <a:solidFill>
                  <a:srgbClr val="0065FF"/>
                </a:solidFill>
                <a:latin typeface="Arial"/>
                <a:cs typeface="Arial"/>
              </a:rPr>
              <a:t>s</a:t>
            </a:r>
            <a:r>
              <a:rPr dirty="0" sz="1000">
                <a:solidFill>
                  <a:srgbClr val="0065FF"/>
                </a:solidFill>
                <a:latin typeface="Arial"/>
                <a:cs typeface="Arial"/>
              </a:rPr>
              <a:t>p  R</a:t>
            </a:r>
            <a:r>
              <a:rPr dirty="0" sz="1000" spc="-10">
                <a:solidFill>
                  <a:srgbClr val="0065FF"/>
                </a:solidFill>
                <a:latin typeface="Arial"/>
                <a:cs typeface="Arial"/>
              </a:rPr>
              <a:t>a</a:t>
            </a:r>
            <a:r>
              <a:rPr dirty="0" sz="1000" spc="-5">
                <a:solidFill>
                  <a:srgbClr val="0065FF"/>
                </a:solidFill>
                <a:latin typeface="Arial"/>
                <a:cs typeface="Arial"/>
              </a:rPr>
              <a:t>s</a:t>
            </a:r>
            <a:r>
              <a:rPr dirty="0" sz="1000">
                <a:solidFill>
                  <a:srgbClr val="0065FF"/>
                </a:solidFill>
                <a:latin typeface="Arial"/>
                <a:cs typeface="Arial"/>
              </a:rPr>
              <a:t>h</a:t>
            </a:r>
            <a:endParaRPr sz="1000">
              <a:latin typeface="Arial"/>
              <a:cs typeface="Arial"/>
            </a:endParaRPr>
          </a:p>
          <a:p>
            <a:pPr marL="12700" marR="566420" indent="-635">
              <a:lnSpc>
                <a:spcPct val="139500"/>
              </a:lnSpc>
              <a:spcBef>
                <a:spcPts val="5"/>
              </a:spcBef>
            </a:pPr>
            <a:r>
              <a:rPr dirty="0" sz="1000" spc="-5">
                <a:solidFill>
                  <a:srgbClr val="0065FF"/>
                </a:solidFill>
                <a:latin typeface="Arial"/>
                <a:cs typeface="Arial"/>
              </a:rPr>
              <a:t>Resp  </a:t>
            </a:r>
            <a:r>
              <a:rPr dirty="0" sz="1000">
                <a:solidFill>
                  <a:srgbClr val="0065FF"/>
                </a:solidFill>
                <a:latin typeface="Arial"/>
                <a:cs typeface="Arial"/>
              </a:rPr>
              <a:t>O</a:t>
            </a:r>
            <a:r>
              <a:rPr dirty="0" sz="1000" spc="-10">
                <a:solidFill>
                  <a:srgbClr val="0065FF"/>
                </a:solidFill>
                <a:latin typeface="Arial"/>
                <a:cs typeface="Arial"/>
              </a:rPr>
              <a:t>th</a:t>
            </a:r>
            <a:r>
              <a:rPr dirty="0" sz="1000">
                <a:solidFill>
                  <a:srgbClr val="0065FF"/>
                </a:solidFill>
                <a:latin typeface="Arial"/>
                <a:cs typeface="Arial"/>
              </a:rPr>
              <a:t>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2953004"/>
            <a:ext cx="2644140" cy="1089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077595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FF0000"/>
                </a:solidFill>
                <a:latin typeface="Arial"/>
                <a:cs typeface="Arial"/>
              </a:rPr>
              <a:t>Shortness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dirty="0" sz="1400" spc="-10">
                <a:solidFill>
                  <a:srgbClr val="FF0000"/>
                </a:solidFill>
                <a:latin typeface="Arial"/>
                <a:cs typeface="Arial"/>
              </a:rPr>
              <a:t>breath  Difficulty breathing 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Rash on</a:t>
            </a:r>
            <a:r>
              <a:rPr dirty="0" sz="14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0000"/>
                </a:solidFill>
                <a:latin typeface="Arial"/>
                <a:cs typeface="Arial"/>
              </a:rPr>
              <a:t>neck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670"/>
              </a:lnSpc>
              <a:spcBef>
                <a:spcPts val="55"/>
              </a:spcBef>
            </a:pP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Sore neck and </a:t>
            </a:r>
            <a:r>
              <a:rPr dirty="0" sz="1400" spc="-10">
                <a:solidFill>
                  <a:srgbClr val="FF0000"/>
                </a:solidFill>
                <a:latin typeface="Arial"/>
                <a:cs typeface="Arial"/>
              </a:rPr>
              <a:t>difficulty breathing 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Just plain</a:t>
            </a:r>
            <a:r>
              <a:rPr dirty="0" sz="14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ugly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9101" y="1322019"/>
            <a:ext cx="6800850" cy="13970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469265" algn="l"/>
                <a:tab pos="470534" algn="l"/>
              </a:tabLst>
            </a:pPr>
            <a:r>
              <a:rPr dirty="0" sz="2000" spc="-10">
                <a:latin typeface="Arial"/>
                <a:cs typeface="Arial"/>
              </a:rPr>
              <a:t>Before deployment </a:t>
            </a:r>
            <a:r>
              <a:rPr dirty="0" sz="2000" spc="-5">
                <a:latin typeface="Arial"/>
                <a:cs typeface="Arial"/>
              </a:rPr>
              <a:t>of classifier, get </a:t>
            </a:r>
            <a:r>
              <a:rPr dirty="0" sz="2000" spc="-10">
                <a:latin typeface="Arial"/>
                <a:cs typeface="Arial"/>
              </a:rPr>
              <a:t>labeled </a:t>
            </a:r>
            <a:r>
              <a:rPr dirty="0" sz="2000" spc="-5">
                <a:latin typeface="Arial"/>
                <a:cs typeface="Arial"/>
              </a:rPr>
              <a:t>training</a:t>
            </a:r>
            <a:r>
              <a:rPr dirty="0" sz="2000" spc="7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469265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000" spc="-5">
                <a:latin typeface="Arial"/>
                <a:cs typeface="Arial"/>
              </a:rPr>
              <a:t>Learn </a:t>
            </a:r>
            <a:r>
              <a:rPr dirty="0" sz="2000" spc="-10">
                <a:latin typeface="Arial"/>
                <a:cs typeface="Arial"/>
              </a:rPr>
              <a:t>parameters </a:t>
            </a:r>
            <a:r>
              <a:rPr dirty="0" sz="2000" spc="-5">
                <a:latin typeface="Arial"/>
                <a:cs typeface="Arial"/>
              </a:rPr>
              <a:t>(conditionals, and priors)</a:t>
            </a:r>
            <a:endParaRPr sz="20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000" spc="-10">
                <a:latin typeface="Arial"/>
                <a:cs typeface="Arial"/>
              </a:rPr>
              <a:t>During </a:t>
            </a:r>
            <a:r>
              <a:rPr dirty="0" sz="2000" spc="-5">
                <a:latin typeface="Arial"/>
                <a:cs typeface="Arial"/>
              </a:rPr>
              <a:t>deployment, apply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classifier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27250" y="4260850"/>
          <a:ext cx="5429250" cy="934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480"/>
                <a:gridCol w="726440"/>
                <a:gridCol w="1116330"/>
                <a:gridCol w="657859"/>
                <a:gridCol w="137795"/>
                <a:gridCol w="1130300"/>
                <a:gridCol w="594995"/>
              </a:tblGrid>
              <a:tr h="92201"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P(Prod'm=GI)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62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P(Prod'm=respir)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…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P(Prod'm=const)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9220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39"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angry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6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angry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Prod'm=respir</a:t>
                      </a:r>
                      <a:r>
                        <a:rPr dirty="0" sz="6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…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angry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6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92201"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~angry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6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62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P(~angry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Prod'm=respir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…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P(~angry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9220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2201"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blood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6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blood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Prod'm=respir</a:t>
                      </a:r>
                      <a:r>
                        <a:rPr dirty="0" sz="6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…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blood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6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92201"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~blood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~blood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Prod'm=respir)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…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~blood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6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92201">
                <a:tc gridSpan="2">
                  <a:txBody>
                    <a:bodyPr/>
                    <a:lstStyle/>
                    <a:p>
                      <a:pPr algn="r" marR="36195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: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286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: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: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40"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vomit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vomit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Prod'm=respir</a:t>
                      </a:r>
                      <a:r>
                        <a:rPr dirty="0" sz="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…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vomit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92201"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~vomit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6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~vomit |Prod'm=respir</a:t>
                      </a:r>
                      <a:r>
                        <a:rPr dirty="0" sz="6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…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~vomit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73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8252" y="536702"/>
            <a:ext cx="688784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006500"/>
                </a:solidFill>
              </a:rPr>
              <a:t>Learning </a:t>
            </a:r>
            <a:r>
              <a:rPr dirty="0">
                <a:solidFill>
                  <a:srgbClr val="006500"/>
                </a:solidFill>
              </a:rPr>
              <a:t>a </a:t>
            </a:r>
            <a:r>
              <a:rPr dirty="0" spc="-5">
                <a:solidFill>
                  <a:srgbClr val="006500"/>
                </a:solidFill>
              </a:rPr>
              <a:t>Bayesian</a:t>
            </a:r>
            <a:r>
              <a:rPr dirty="0" spc="-70">
                <a:solidFill>
                  <a:srgbClr val="006500"/>
                </a:solidFill>
              </a:rPr>
              <a:t> </a:t>
            </a:r>
            <a:r>
              <a:rPr dirty="0" spc="-5">
                <a:solidFill>
                  <a:srgbClr val="006500"/>
                </a:solidFill>
              </a:rPr>
              <a:t>Classifier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99050" y="2813050"/>
          <a:ext cx="4514850" cy="122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762000"/>
                <a:gridCol w="3810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breath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difficulty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just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neck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plain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rash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short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sore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ugly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12598"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12598"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12598"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12597"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025920" y="2802889"/>
            <a:ext cx="904240" cy="1181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0065FF"/>
                </a:solidFill>
                <a:latin typeface="Arial"/>
                <a:cs typeface="Arial"/>
              </a:rPr>
              <a:t>EXPERT</a:t>
            </a:r>
            <a:r>
              <a:rPr dirty="0" sz="1000" spc="-7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0065FF"/>
                </a:solidFill>
                <a:latin typeface="Arial"/>
                <a:cs typeface="Arial"/>
              </a:rPr>
              <a:t>SAYS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0065FF"/>
                </a:solidFill>
                <a:latin typeface="Arial"/>
                <a:cs typeface="Arial"/>
              </a:rPr>
              <a:t>Resp</a:t>
            </a:r>
            <a:endParaRPr sz="1000">
              <a:latin typeface="Arial"/>
              <a:cs typeface="Arial"/>
            </a:endParaRPr>
          </a:p>
          <a:p>
            <a:pPr marL="12700" marR="586740">
              <a:lnSpc>
                <a:spcPct val="139500"/>
              </a:lnSpc>
            </a:pPr>
            <a:r>
              <a:rPr dirty="0" sz="1000">
                <a:solidFill>
                  <a:srgbClr val="0065FF"/>
                </a:solidFill>
                <a:latin typeface="Arial"/>
                <a:cs typeface="Arial"/>
              </a:rPr>
              <a:t>R</a:t>
            </a:r>
            <a:r>
              <a:rPr dirty="0" sz="1000" spc="-10">
                <a:solidFill>
                  <a:srgbClr val="0065FF"/>
                </a:solidFill>
                <a:latin typeface="Arial"/>
                <a:cs typeface="Arial"/>
              </a:rPr>
              <a:t>e</a:t>
            </a:r>
            <a:r>
              <a:rPr dirty="0" sz="1000" spc="-5">
                <a:solidFill>
                  <a:srgbClr val="0065FF"/>
                </a:solidFill>
                <a:latin typeface="Arial"/>
                <a:cs typeface="Arial"/>
              </a:rPr>
              <a:t>s</a:t>
            </a:r>
            <a:r>
              <a:rPr dirty="0" sz="1000">
                <a:solidFill>
                  <a:srgbClr val="0065FF"/>
                </a:solidFill>
                <a:latin typeface="Arial"/>
                <a:cs typeface="Arial"/>
              </a:rPr>
              <a:t>p  R</a:t>
            </a:r>
            <a:r>
              <a:rPr dirty="0" sz="1000" spc="-10">
                <a:solidFill>
                  <a:srgbClr val="0065FF"/>
                </a:solidFill>
                <a:latin typeface="Arial"/>
                <a:cs typeface="Arial"/>
              </a:rPr>
              <a:t>a</a:t>
            </a:r>
            <a:r>
              <a:rPr dirty="0" sz="1000" spc="-5">
                <a:solidFill>
                  <a:srgbClr val="0065FF"/>
                </a:solidFill>
                <a:latin typeface="Arial"/>
                <a:cs typeface="Arial"/>
              </a:rPr>
              <a:t>s</a:t>
            </a:r>
            <a:r>
              <a:rPr dirty="0" sz="1000">
                <a:solidFill>
                  <a:srgbClr val="0065FF"/>
                </a:solidFill>
                <a:latin typeface="Arial"/>
                <a:cs typeface="Arial"/>
              </a:rPr>
              <a:t>h</a:t>
            </a:r>
            <a:endParaRPr sz="1000">
              <a:latin typeface="Arial"/>
              <a:cs typeface="Arial"/>
            </a:endParaRPr>
          </a:p>
          <a:p>
            <a:pPr marL="12700" marR="566420" indent="-635">
              <a:lnSpc>
                <a:spcPct val="139500"/>
              </a:lnSpc>
              <a:spcBef>
                <a:spcPts val="5"/>
              </a:spcBef>
            </a:pPr>
            <a:r>
              <a:rPr dirty="0" sz="1000" spc="-5">
                <a:solidFill>
                  <a:srgbClr val="0065FF"/>
                </a:solidFill>
                <a:latin typeface="Arial"/>
                <a:cs typeface="Arial"/>
              </a:rPr>
              <a:t>Resp  </a:t>
            </a:r>
            <a:r>
              <a:rPr dirty="0" sz="1000">
                <a:solidFill>
                  <a:srgbClr val="0065FF"/>
                </a:solidFill>
                <a:latin typeface="Arial"/>
                <a:cs typeface="Arial"/>
              </a:rPr>
              <a:t>O</a:t>
            </a:r>
            <a:r>
              <a:rPr dirty="0" sz="1000" spc="-10">
                <a:solidFill>
                  <a:srgbClr val="0065FF"/>
                </a:solidFill>
                <a:latin typeface="Arial"/>
                <a:cs typeface="Arial"/>
              </a:rPr>
              <a:t>th</a:t>
            </a:r>
            <a:r>
              <a:rPr dirty="0" sz="1000">
                <a:solidFill>
                  <a:srgbClr val="0065FF"/>
                </a:solidFill>
                <a:latin typeface="Arial"/>
                <a:cs typeface="Arial"/>
              </a:rPr>
              <a:t>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2953004"/>
            <a:ext cx="2644140" cy="1089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077595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FF0000"/>
                </a:solidFill>
                <a:latin typeface="Arial"/>
                <a:cs typeface="Arial"/>
              </a:rPr>
              <a:t>Shortness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dirty="0" sz="1400" spc="-10">
                <a:solidFill>
                  <a:srgbClr val="FF0000"/>
                </a:solidFill>
                <a:latin typeface="Arial"/>
                <a:cs typeface="Arial"/>
              </a:rPr>
              <a:t>breath  Difficulty breathing 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Rash on</a:t>
            </a:r>
            <a:r>
              <a:rPr dirty="0" sz="14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0000"/>
                </a:solidFill>
                <a:latin typeface="Arial"/>
                <a:cs typeface="Arial"/>
              </a:rPr>
              <a:t>neck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670"/>
              </a:lnSpc>
              <a:spcBef>
                <a:spcPts val="55"/>
              </a:spcBef>
            </a:pP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Sore neck and </a:t>
            </a:r>
            <a:r>
              <a:rPr dirty="0" sz="1400" spc="-10">
                <a:solidFill>
                  <a:srgbClr val="FF0000"/>
                </a:solidFill>
                <a:latin typeface="Arial"/>
                <a:cs typeface="Arial"/>
              </a:rPr>
              <a:t>difficulty breathing 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Just plain</a:t>
            </a:r>
            <a:r>
              <a:rPr dirty="0" sz="14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ugly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9101" y="1322019"/>
            <a:ext cx="6800850" cy="13970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469265" algn="l"/>
                <a:tab pos="470534" algn="l"/>
              </a:tabLst>
            </a:pPr>
            <a:r>
              <a:rPr dirty="0" sz="2000" spc="-10">
                <a:latin typeface="Arial"/>
                <a:cs typeface="Arial"/>
              </a:rPr>
              <a:t>Before deployment </a:t>
            </a:r>
            <a:r>
              <a:rPr dirty="0" sz="2000" spc="-5">
                <a:latin typeface="Arial"/>
                <a:cs typeface="Arial"/>
              </a:rPr>
              <a:t>of classifier, get </a:t>
            </a:r>
            <a:r>
              <a:rPr dirty="0" sz="2000" spc="-10">
                <a:latin typeface="Arial"/>
                <a:cs typeface="Arial"/>
              </a:rPr>
              <a:t>labeled </a:t>
            </a:r>
            <a:r>
              <a:rPr dirty="0" sz="2000" spc="-5">
                <a:latin typeface="Arial"/>
                <a:cs typeface="Arial"/>
              </a:rPr>
              <a:t>training</a:t>
            </a:r>
            <a:r>
              <a:rPr dirty="0" sz="2000" spc="7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469265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000" spc="-5">
                <a:latin typeface="Arial"/>
                <a:cs typeface="Arial"/>
              </a:rPr>
              <a:t>Learn </a:t>
            </a:r>
            <a:r>
              <a:rPr dirty="0" sz="2000" spc="-10">
                <a:latin typeface="Arial"/>
                <a:cs typeface="Arial"/>
              </a:rPr>
              <a:t>parameters </a:t>
            </a:r>
            <a:r>
              <a:rPr dirty="0" sz="2000" spc="-5">
                <a:latin typeface="Arial"/>
                <a:cs typeface="Arial"/>
              </a:rPr>
              <a:t>(conditionals, and priors)</a:t>
            </a:r>
            <a:endParaRPr sz="20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000" spc="-10">
                <a:latin typeface="Arial"/>
                <a:cs typeface="Arial"/>
              </a:rPr>
              <a:t>During </a:t>
            </a:r>
            <a:r>
              <a:rPr dirty="0" sz="2000" spc="-5">
                <a:latin typeface="Arial"/>
                <a:cs typeface="Arial"/>
              </a:rPr>
              <a:t>deployment, apply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classifier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6355" y="5360920"/>
            <a:ext cx="453898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New Chief </a:t>
            </a:r>
            <a:r>
              <a:rPr dirty="0" sz="2000" spc="-10">
                <a:latin typeface="Arial"/>
                <a:cs typeface="Arial"/>
              </a:rPr>
              <a:t>Complaint: </a:t>
            </a:r>
            <a:r>
              <a:rPr dirty="0" sz="2000" spc="-5">
                <a:solidFill>
                  <a:srgbClr val="0065FF"/>
                </a:solidFill>
                <a:latin typeface="Arial"/>
                <a:cs typeface="Arial"/>
              </a:rPr>
              <a:t>“Just sore</a:t>
            </a:r>
            <a:r>
              <a:rPr dirty="0" sz="2000" spc="25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65FF"/>
                </a:solidFill>
                <a:latin typeface="Arial"/>
                <a:cs typeface="Arial"/>
              </a:rPr>
              <a:t>breath”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127250" y="4260850"/>
          <a:ext cx="5429250" cy="934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480"/>
                <a:gridCol w="726440"/>
                <a:gridCol w="1116330"/>
                <a:gridCol w="657859"/>
                <a:gridCol w="137795"/>
                <a:gridCol w="1130300"/>
                <a:gridCol w="594995"/>
              </a:tblGrid>
              <a:tr h="92201"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P(Prod'm=GI)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62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P(Prod'm=respir)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…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P(Prod'm=const)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9220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39"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angry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6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angry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Prod'm=respir</a:t>
                      </a:r>
                      <a:r>
                        <a:rPr dirty="0" sz="6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…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angry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6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92201"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~angry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6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62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P(~angry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Prod'm=respir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…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P(~angry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9220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2201"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blood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6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blood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Prod'm=respir</a:t>
                      </a:r>
                      <a:r>
                        <a:rPr dirty="0" sz="6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…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blood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6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92201"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~blood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~blood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Prod'm=respir)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…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~blood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6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92201">
                <a:tc gridSpan="2">
                  <a:txBody>
                    <a:bodyPr/>
                    <a:lstStyle/>
                    <a:p>
                      <a:pPr algn="r" marR="36195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: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286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: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: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40"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vomit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vomit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Prod'm=respir</a:t>
                      </a:r>
                      <a:r>
                        <a:rPr dirty="0" sz="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…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vomit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92201"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~vomit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6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~vomit |Prod'm=respir</a:t>
                      </a:r>
                      <a:r>
                        <a:rPr dirty="0" sz="6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…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~vomit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8252" y="536702"/>
            <a:ext cx="688784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006500"/>
                </a:solidFill>
              </a:rPr>
              <a:t>Learning </a:t>
            </a:r>
            <a:r>
              <a:rPr dirty="0">
                <a:solidFill>
                  <a:srgbClr val="006500"/>
                </a:solidFill>
              </a:rPr>
              <a:t>a </a:t>
            </a:r>
            <a:r>
              <a:rPr dirty="0" spc="-5">
                <a:solidFill>
                  <a:srgbClr val="006500"/>
                </a:solidFill>
              </a:rPr>
              <a:t>Bayesian</a:t>
            </a:r>
            <a:r>
              <a:rPr dirty="0" spc="-70">
                <a:solidFill>
                  <a:srgbClr val="006500"/>
                </a:solidFill>
              </a:rPr>
              <a:t> </a:t>
            </a:r>
            <a:r>
              <a:rPr dirty="0" spc="-5">
                <a:solidFill>
                  <a:srgbClr val="006500"/>
                </a:solidFill>
              </a:rPr>
              <a:t>Classifier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99050" y="2813050"/>
          <a:ext cx="4514850" cy="122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762000"/>
                <a:gridCol w="3810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breath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difficulty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just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neck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plain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rash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short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sore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ugly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12598"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12598"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12598"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12597"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025920" y="2802889"/>
            <a:ext cx="904240" cy="1181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0065FF"/>
                </a:solidFill>
                <a:latin typeface="Arial"/>
                <a:cs typeface="Arial"/>
              </a:rPr>
              <a:t>EXPERT</a:t>
            </a:r>
            <a:r>
              <a:rPr dirty="0" sz="1000" spc="-7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0065FF"/>
                </a:solidFill>
                <a:latin typeface="Arial"/>
                <a:cs typeface="Arial"/>
              </a:rPr>
              <a:t>SAYS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0065FF"/>
                </a:solidFill>
                <a:latin typeface="Arial"/>
                <a:cs typeface="Arial"/>
              </a:rPr>
              <a:t>Resp</a:t>
            </a:r>
            <a:endParaRPr sz="1000">
              <a:latin typeface="Arial"/>
              <a:cs typeface="Arial"/>
            </a:endParaRPr>
          </a:p>
          <a:p>
            <a:pPr marL="12700" marR="586740">
              <a:lnSpc>
                <a:spcPct val="139500"/>
              </a:lnSpc>
            </a:pPr>
            <a:r>
              <a:rPr dirty="0" sz="1000">
                <a:solidFill>
                  <a:srgbClr val="0065FF"/>
                </a:solidFill>
                <a:latin typeface="Arial"/>
                <a:cs typeface="Arial"/>
              </a:rPr>
              <a:t>R</a:t>
            </a:r>
            <a:r>
              <a:rPr dirty="0" sz="1000" spc="-10">
                <a:solidFill>
                  <a:srgbClr val="0065FF"/>
                </a:solidFill>
                <a:latin typeface="Arial"/>
                <a:cs typeface="Arial"/>
              </a:rPr>
              <a:t>e</a:t>
            </a:r>
            <a:r>
              <a:rPr dirty="0" sz="1000" spc="-5">
                <a:solidFill>
                  <a:srgbClr val="0065FF"/>
                </a:solidFill>
                <a:latin typeface="Arial"/>
                <a:cs typeface="Arial"/>
              </a:rPr>
              <a:t>s</a:t>
            </a:r>
            <a:r>
              <a:rPr dirty="0" sz="1000">
                <a:solidFill>
                  <a:srgbClr val="0065FF"/>
                </a:solidFill>
                <a:latin typeface="Arial"/>
                <a:cs typeface="Arial"/>
              </a:rPr>
              <a:t>p  R</a:t>
            </a:r>
            <a:r>
              <a:rPr dirty="0" sz="1000" spc="-10">
                <a:solidFill>
                  <a:srgbClr val="0065FF"/>
                </a:solidFill>
                <a:latin typeface="Arial"/>
                <a:cs typeface="Arial"/>
              </a:rPr>
              <a:t>a</a:t>
            </a:r>
            <a:r>
              <a:rPr dirty="0" sz="1000" spc="-5">
                <a:solidFill>
                  <a:srgbClr val="0065FF"/>
                </a:solidFill>
                <a:latin typeface="Arial"/>
                <a:cs typeface="Arial"/>
              </a:rPr>
              <a:t>s</a:t>
            </a:r>
            <a:r>
              <a:rPr dirty="0" sz="1000">
                <a:solidFill>
                  <a:srgbClr val="0065FF"/>
                </a:solidFill>
                <a:latin typeface="Arial"/>
                <a:cs typeface="Arial"/>
              </a:rPr>
              <a:t>h</a:t>
            </a:r>
            <a:endParaRPr sz="1000">
              <a:latin typeface="Arial"/>
              <a:cs typeface="Arial"/>
            </a:endParaRPr>
          </a:p>
          <a:p>
            <a:pPr marL="12700" marR="566420" indent="-635">
              <a:lnSpc>
                <a:spcPct val="139500"/>
              </a:lnSpc>
              <a:spcBef>
                <a:spcPts val="5"/>
              </a:spcBef>
            </a:pPr>
            <a:r>
              <a:rPr dirty="0" sz="1000" spc="-5">
                <a:solidFill>
                  <a:srgbClr val="0065FF"/>
                </a:solidFill>
                <a:latin typeface="Arial"/>
                <a:cs typeface="Arial"/>
              </a:rPr>
              <a:t>Resp  </a:t>
            </a:r>
            <a:r>
              <a:rPr dirty="0" sz="1000">
                <a:solidFill>
                  <a:srgbClr val="0065FF"/>
                </a:solidFill>
                <a:latin typeface="Arial"/>
                <a:cs typeface="Arial"/>
              </a:rPr>
              <a:t>O</a:t>
            </a:r>
            <a:r>
              <a:rPr dirty="0" sz="1000" spc="-10">
                <a:solidFill>
                  <a:srgbClr val="0065FF"/>
                </a:solidFill>
                <a:latin typeface="Arial"/>
                <a:cs typeface="Arial"/>
              </a:rPr>
              <a:t>th</a:t>
            </a:r>
            <a:r>
              <a:rPr dirty="0" sz="1000">
                <a:solidFill>
                  <a:srgbClr val="0065FF"/>
                </a:solidFill>
                <a:latin typeface="Arial"/>
                <a:cs typeface="Arial"/>
              </a:rPr>
              <a:t>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2953004"/>
            <a:ext cx="2644140" cy="1089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077595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FF0000"/>
                </a:solidFill>
                <a:latin typeface="Arial"/>
                <a:cs typeface="Arial"/>
              </a:rPr>
              <a:t>Shortness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dirty="0" sz="1400" spc="-10">
                <a:solidFill>
                  <a:srgbClr val="FF0000"/>
                </a:solidFill>
                <a:latin typeface="Arial"/>
                <a:cs typeface="Arial"/>
              </a:rPr>
              <a:t>breath  Difficulty breathing 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Rash on</a:t>
            </a:r>
            <a:r>
              <a:rPr dirty="0" sz="14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0000"/>
                </a:solidFill>
                <a:latin typeface="Arial"/>
                <a:cs typeface="Arial"/>
              </a:rPr>
              <a:t>neck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670"/>
              </a:lnSpc>
              <a:spcBef>
                <a:spcPts val="55"/>
              </a:spcBef>
            </a:pP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Sore neck and </a:t>
            </a:r>
            <a:r>
              <a:rPr dirty="0" sz="1400" spc="-10">
                <a:solidFill>
                  <a:srgbClr val="FF0000"/>
                </a:solidFill>
                <a:latin typeface="Arial"/>
                <a:cs typeface="Arial"/>
              </a:rPr>
              <a:t>difficulty breathing 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Just plain</a:t>
            </a:r>
            <a:r>
              <a:rPr dirty="0" sz="14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ugly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9101" y="1322019"/>
            <a:ext cx="6800850" cy="13970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469265" algn="l"/>
                <a:tab pos="470534" algn="l"/>
              </a:tabLst>
            </a:pPr>
            <a:r>
              <a:rPr dirty="0" sz="2000" spc="-10">
                <a:latin typeface="Arial"/>
                <a:cs typeface="Arial"/>
              </a:rPr>
              <a:t>Before deployment </a:t>
            </a:r>
            <a:r>
              <a:rPr dirty="0" sz="2000" spc="-5">
                <a:latin typeface="Arial"/>
                <a:cs typeface="Arial"/>
              </a:rPr>
              <a:t>of classifier, get </a:t>
            </a:r>
            <a:r>
              <a:rPr dirty="0" sz="2000" spc="-10">
                <a:latin typeface="Arial"/>
                <a:cs typeface="Arial"/>
              </a:rPr>
              <a:t>labeled </a:t>
            </a:r>
            <a:r>
              <a:rPr dirty="0" sz="2000" spc="-5">
                <a:latin typeface="Arial"/>
                <a:cs typeface="Arial"/>
              </a:rPr>
              <a:t>training</a:t>
            </a:r>
            <a:r>
              <a:rPr dirty="0" sz="2000" spc="7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469265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000" spc="-5">
                <a:latin typeface="Arial"/>
                <a:cs typeface="Arial"/>
              </a:rPr>
              <a:t>Learn </a:t>
            </a:r>
            <a:r>
              <a:rPr dirty="0" sz="2000" spc="-10">
                <a:latin typeface="Arial"/>
                <a:cs typeface="Arial"/>
              </a:rPr>
              <a:t>parameters </a:t>
            </a:r>
            <a:r>
              <a:rPr dirty="0" sz="2000" spc="-5">
                <a:latin typeface="Arial"/>
                <a:cs typeface="Arial"/>
              </a:rPr>
              <a:t>(conditionals, and priors)</a:t>
            </a:r>
            <a:endParaRPr sz="20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000" spc="-10">
                <a:latin typeface="Arial"/>
                <a:cs typeface="Arial"/>
              </a:rPr>
              <a:t>During </a:t>
            </a:r>
            <a:r>
              <a:rPr dirty="0" sz="2000" spc="-5">
                <a:latin typeface="Arial"/>
                <a:cs typeface="Arial"/>
              </a:rPr>
              <a:t>deployment, apply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classifier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52372" y="6699504"/>
            <a:ext cx="8094345" cy="0"/>
          </a:xfrm>
          <a:custGeom>
            <a:avLst/>
            <a:gdLst/>
            <a:ahLst/>
            <a:cxnLst/>
            <a:rect l="l" t="t" r="r" b="b"/>
            <a:pathLst>
              <a:path w="8094345" h="0">
                <a:moveTo>
                  <a:pt x="0" y="0"/>
                </a:moveTo>
                <a:lnTo>
                  <a:pt x="8093964" y="0"/>
                </a:lnTo>
              </a:path>
            </a:pathLst>
          </a:custGeom>
          <a:ln w="11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23320" y="5360923"/>
            <a:ext cx="8973185" cy="17297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5104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New Chief </a:t>
            </a:r>
            <a:r>
              <a:rPr dirty="0" sz="2000" spc="-10">
                <a:latin typeface="Arial"/>
                <a:cs typeface="Arial"/>
              </a:rPr>
              <a:t>Complaint: </a:t>
            </a:r>
            <a:r>
              <a:rPr dirty="0" sz="2000" spc="-5">
                <a:solidFill>
                  <a:srgbClr val="0065FF"/>
                </a:solidFill>
                <a:latin typeface="Arial"/>
                <a:cs typeface="Arial"/>
              </a:rPr>
              <a:t>“Just sore</a:t>
            </a:r>
            <a:r>
              <a:rPr dirty="0" sz="2000" spc="45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65FF"/>
                </a:solidFill>
                <a:latin typeface="Arial"/>
                <a:cs typeface="Arial"/>
              </a:rPr>
              <a:t>breath”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905"/>
              </a:spcBef>
            </a:pPr>
            <a:r>
              <a:rPr dirty="0" sz="2250" spc="5" i="1">
                <a:latin typeface="Times New Roman"/>
                <a:cs typeface="Times New Roman"/>
              </a:rPr>
              <a:t>P</a:t>
            </a:r>
            <a:r>
              <a:rPr dirty="0" sz="2250" spc="5">
                <a:latin typeface="Times New Roman"/>
                <a:cs typeface="Times New Roman"/>
              </a:rPr>
              <a:t>(prodrome</a:t>
            </a:r>
            <a:r>
              <a:rPr dirty="0" sz="2250" spc="-120">
                <a:latin typeface="Times New Roman"/>
                <a:cs typeface="Times New Roman"/>
              </a:rPr>
              <a:t> </a:t>
            </a:r>
            <a:r>
              <a:rPr dirty="0" sz="2250" spc="-5">
                <a:latin typeface="Symbol"/>
                <a:cs typeface="Symbol"/>
              </a:rPr>
              <a:t></a:t>
            </a:r>
            <a:r>
              <a:rPr dirty="0" sz="2250" spc="-80">
                <a:latin typeface="Times New Roman"/>
                <a:cs typeface="Times New Roman"/>
              </a:rPr>
              <a:t> </a:t>
            </a:r>
            <a:r>
              <a:rPr dirty="0" sz="2250" spc="-5">
                <a:latin typeface="Times New Roman"/>
                <a:cs typeface="Times New Roman"/>
              </a:rPr>
              <a:t>GI</a:t>
            </a:r>
            <a:r>
              <a:rPr dirty="0" sz="2250" spc="-204">
                <a:latin typeface="Times New Roman"/>
                <a:cs typeface="Times New Roman"/>
              </a:rPr>
              <a:t> </a:t>
            </a:r>
            <a:r>
              <a:rPr dirty="0" sz="2250" spc="-5">
                <a:latin typeface="Times New Roman"/>
                <a:cs typeface="Times New Roman"/>
              </a:rPr>
              <a:t>|</a:t>
            </a:r>
            <a:r>
              <a:rPr dirty="0" sz="2250" spc="-135">
                <a:latin typeface="Times New Roman"/>
                <a:cs typeface="Times New Roman"/>
              </a:rPr>
              <a:t> </a:t>
            </a:r>
            <a:r>
              <a:rPr dirty="0" sz="2250" spc="-5">
                <a:latin typeface="Times New Roman"/>
                <a:cs typeface="Times New Roman"/>
              </a:rPr>
              <a:t>breath</a:t>
            </a:r>
            <a:r>
              <a:rPr dirty="0" sz="2250" spc="-10">
                <a:latin typeface="Times New Roman"/>
                <a:cs typeface="Times New Roman"/>
              </a:rPr>
              <a:t> </a:t>
            </a:r>
            <a:r>
              <a:rPr dirty="0" sz="2250" spc="-5">
                <a:latin typeface="Symbol"/>
                <a:cs typeface="Symbol"/>
              </a:rPr>
              <a:t></a:t>
            </a:r>
            <a:r>
              <a:rPr dirty="0" sz="2250" spc="-290">
                <a:latin typeface="Times New Roman"/>
                <a:cs typeface="Times New Roman"/>
              </a:rPr>
              <a:t> </a:t>
            </a:r>
            <a:r>
              <a:rPr dirty="0" sz="2250" spc="-5">
                <a:latin typeface="Times New Roman"/>
                <a:cs typeface="Times New Roman"/>
              </a:rPr>
              <a:t>1,</a:t>
            </a:r>
            <a:r>
              <a:rPr dirty="0" sz="2250" spc="-325">
                <a:latin typeface="Times New Roman"/>
                <a:cs typeface="Times New Roman"/>
              </a:rPr>
              <a:t> </a:t>
            </a:r>
            <a:r>
              <a:rPr dirty="0" sz="2250" spc="-5">
                <a:latin typeface="Times New Roman"/>
                <a:cs typeface="Times New Roman"/>
              </a:rPr>
              <a:t>difficulty</a:t>
            </a:r>
            <a:r>
              <a:rPr dirty="0" sz="2250" spc="-90">
                <a:latin typeface="Times New Roman"/>
                <a:cs typeface="Times New Roman"/>
              </a:rPr>
              <a:t> </a:t>
            </a:r>
            <a:r>
              <a:rPr dirty="0" sz="2250" spc="-5">
                <a:latin typeface="Symbol"/>
                <a:cs typeface="Symbol"/>
              </a:rPr>
              <a:t></a:t>
            </a:r>
            <a:r>
              <a:rPr dirty="0" sz="2250" spc="-80">
                <a:latin typeface="Times New Roman"/>
                <a:cs typeface="Times New Roman"/>
              </a:rPr>
              <a:t> </a:t>
            </a:r>
            <a:r>
              <a:rPr dirty="0" sz="2250" spc="-5">
                <a:latin typeface="Times New Roman"/>
                <a:cs typeface="Times New Roman"/>
              </a:rPr>
              <a:t>0,</a:t>
            </a:r>
            <a:r>
              <a:rPr dirty="0" sz="2250" spc="-80">
                <a:latin typeface="Times New Roman"/>
                <a:cs typeface="Times New Roman"/>
              </a:rPr>
              <a:t> </a:t>
            </a:r>
            <a:r>
              <a:rPr dirty="0" sz="2250" spc="-5">
                <a:latin typeface="Times New Roman"/>
                <a:cs typeface="Times New Roman"/>
              </a:rPr>
              <a:t>just</a:t>
            </a:r>
            <a:r>
              <a:rPr dirty="0" sz="2250" spc="45">
                <a:latin typeface="Times New Roman"/>
                <a:cs typeface="Times New Roman"/>
              </a:rPr>
              <a:t> </a:t>
            </a:r>
            <a:r>
              <a:rPr dirty="0" sz="2250" spc="-5">
                <a:latin typeface="Symbol"/>
                <a:cs typeface="Symbol"/>
              </a:rPr>
              <a:t></a:t>
            </a:r>
            <a:r>
              <a:rPr dirty="0" sz="2250" spc="-290">
                <a:latin typeface="Times New Roman"/>
                <a:cs typeface="Times New Roman"/>
              </a:rPr>
              <a:t> </a:t>
            </a:r>
            <a:r>
              <a:rPr dirty="0" sz="2250" spc="-5">
                <a:latin typeface="Times New Roman"/>
                <a:cs typeface="Times New Roman"/>
              </a:rPr>
              <a:t>1,</a:t>
            </a:r>
            <a:r>
              <a:rPr dirty="0" sz="2250" spc="-290">
                <a:latin typeface="Times New Roman"/>
                <a:cs typeface="Times New Roman"/>
              </a:rPr>
              <a:t> </a:t>
            </a:r>
            <a:r>
              <a:rPr dirty="0" sz="2250" spc="-5">
                <a:latin typeface="Times New Roman"/>
                <a:cs typeface="Times New Roman"/>
              </a:rPr>
              <a:t>...)</a:t>
            </a:r>
            <a:endParaRPr sz="2250">
              <a:latin typeface="Times New Roman"/>
              <a:cs typeface="Times New Roman"/>
            </a:endParaRPr>
          </a:p>
          <a:p>
            <a:pPr algn="r" marR="55880">
              <a:lnSpc>
                <a:spcPts val="2380"/>
              </a:lnSpc>
              <a:spcBef>
                <a:spcPts val="335"/>
              </a:spcBef>
            </a:pPr>
            <a:r>
              <a:rPr dirty="0" baseline="-34567" sz="3375" spc="-7">
                <a:latin typeface="Symbol"/>
                <a:cs typeface="Symbol"/>
              </a:rPr>
              <a:t></a:t>
            </a:r>
            <a:r>
              <a:rPr dirty="0" baseline="-34567" sz="3375" spc="315">
                <a:latin typeface="Times New Roman"/>
                <a:cs typeface="Times New Roman"/>
              </a:rPr>
              <a:t> </a:t>
            </a:r>
            <a:r>
              <a:rPr dirty="0" sz="2250" spc="10" i="1">
                <a:latin typeface="Times New Roman"/>
                <a:cs typeface="Times New Roman"/>
              </a:rPr>
              <a:t>P</a:t>
            </a:r>
            <a:r>
              <a:rPr dirty="0" sz="2250" spc="10">
                <a:latin typeface="Times New Roman"/>
                <a:cs typeface="Times New Roman"/>
              </a:rPr>
              <a:t>(breath</a:t>
            </a:r>
            <a:r>
              <a:rPr dirty="0" sz="2250" spc="-10">
                <a:latin typeface="Times New Roman"/>
                <a:cs typeface="Times New Roman"/>
              </a:rPr>
              <a:t> </a:t>
            </a:r>
            <a:r>
              <a:rPr dirty="0" sz="2250" spc="-5">
                <a:latin typeface="Symbol"/>
                <a:cs typeface="Symbol"/>
              </a:rPr>
              <a:t></a:t>
            </a:r>
            <a:r>
              <a:rPr dirty="0" sz="2250" spc="-285">
                <a:latin typeface="Times New Roman"/>
                <a:cs typeface="Times New Roman"/>
              </a:rPr>
              <a:t> </a:t>
            </a:r>
            <a:r>
              <a:rPr dirty="0" sz="2250" spc="75">
                <a:latin typeface="Times New Roman"/>
                <a:cs typeface="Times New Roman"/>
              </a:rPr>
              <a:t>1|</a:t>
            </a:r>
            <a:r>
              <a:rPr dirty="0" sz="2250" spc="-135">
                <a:latin typeface="Times New Roman"/>
                <a:cs typeface="Times New Roman"/>
              </a:rPr>
              <a:t> </a:t>
            </a:r>
            <a:r>
              <a:rPr dirty="0" sz="2250" spc="-5">
                <a:latin typeface="Times New Roman"/>
                <a:cs typeface="Times New Roman"/>
              </a:rPr>
              <a:t>prod</a:t>
            </a:r>
            <a:r>
              <a:rPr dirty="0" sz="2250" spc="-25">
                <a:latin typeface="Times New Roman"/>
                <a:cs typeface="Times New Roman"/>
              </a:rPr>
              <a:t> </a:t>
            </a:r>
            <a:r>
              <a:rPr dirty="0" sz="2250" spc="-5">
                <a:latin typeface="Symbol"/>
                <a:cs typeface="Symbol"/>
              </a:rPr>
              <a:t></a:t>
            </a:r>
            <a:r>
              <a:rPr dirty="0" sz="2250" spc="-80">
                <a:latin typeface="Times New Roman"/>
                <a:cs typeface="Times New Roman"/>
              </a:rPr>
              <a:t> </a:t>
            </a:r>
            <a:r>
              <a:rPr dirty="0" sz="2250" spc="35">
                <a:latin typeface="Times New Roman"/>
                <a:cs typeface="Times New Roman"/>
              </a:rPr>
              <a:t>GI)</a:t>
            </a:r>
            <a:r>
              <a:rPr dirty="0" sz="2250" spc="35">
                <a:latin typeface="Symbol"/>
                <a:cs typeface="Symbol"/>
              </a:rPr>
              <a:t></a:t>
            </a:r>
            <a:r>
              <a:rPr dirty="0" sz="2250" spc="-180">
                <a:latin typeface="Times New Roman"/>
                <a:cs typeface="Times New Roman"/>
              </a:rPr>
              <a:t> </a:t>
            </a:r>
            <a:r>
              <a:rPr dirty="0" sz="2250" i="1">
                <a:latin typeface="Times New Roman"/>
                <a:cs typeface="Times New Roman"/>
              </a:rPr>
              <a:t>P</a:t>
            </a:r>
            <a:r>
              <a:rPr dirty="0" sz="2250">
                <a:latin typeface="Times New Roman"/>
                <a:cs typeface="Times New Roman"/>
              </a:rPr>
              <a:t>(difficulty</a:t>
            </a:r>
            <a:r>
              <a:rPr dirty="0" sz="2250" spc="-95">
                <a:latin typeface="Times New Roman"/>
                <a:cs typeface="Times New Roman"/>
              </a:rPr>
              <a:t> </a:t>
            </a:r>
            <a:r>
              <a:rPr dirty="0" sz="2250" spc="-5">
                <a:latin typeface="Symbol"/>
                <a:cs typeface="Symbol"/>
              </a:rPr>
              <a:t></a:t>
            </a:r>
            <a:r>
              <a:rPr dirty="0" sz="2250" spc="-80">
                <a:latin typeface="Times New Roman"/>
                <a:cs typeface="Times New Roman"/>
              </a:rPr>
              <a:t> </a:t>
            </a:r>
            <a:r>
              <a:rPr dirty="0" sz="2250" spc="-5">
                <a:latin typeface="Times New Roman"/>
                <a:cs typeface="Times New Roman"/>
              </a:rPr>
              <a:t>0</a:t>
            </a:r>
            <a:r>
              <a:rPr dirty="0" sz="2250" spc="-215">
                <a:latin typeface="Times New Roman"/>
                <a:cs typeface="Times New Roman"/>
              </a:rPr>
              <a:t> </a:t>
            </a:r>
            <a:r>
              <a:rPr dirty="0" sz="2250" spc="-5">
                <a:latin typeface="Times New Roman"/>
                <a:cs typeface="Times New Roman"/>
              </a:rPr>
              <a:t>|</a:t>
            </a:r>
            <a:r>
              <a:rPr dirty="0" sz="2250" spc="-140">
                <a:latin typeface="Times New Roman"/>
                <a:cs typeface="Times New Roman"/>
              </a:rPr>
              <a:t> </a:t>
            </a:r>
            <a:r>
              <a:rPr dirty="0" sz="2250" spc="-5">
                <a:latin typeface="Times New Roman"/>
                <a:cs typeface="Times New Roman"/>
              </a:rPr>
              <a:t>prod</a:t>
            </a:r>
            <a:r>
              <a:rPr dirty="0" sz="2250" spc="-25">
                <a:latin typeface="Times New Roman"/>
                <a:cs typeface="Times New Roman"/>
              </a:rPr>
              <a:t> </a:t>
            </a:r>
            <a:r>
              <a:rPr dirty="0" sz="2250" spc="-5">
                <a:latin typeface="Symbol"/>
                <a:cs typeface="Symbol"/>
              </a:rPr>
              <a:t></a:t>
            </a:r>
            <a:r>
              <a:rPr dirty="0" sz="2250" spc="-80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GI)...</a:t>
            </a:r>
            <a:r>
              <a:rPr dirty="0" sz="2250">
                <a:latin typeface="Symbol"/>
                <a:cs typeface="Symbol"/>
              </a:rPr>
              <a:t></a:t>
            </a:r>
            <a:r>
              <a:rPr dirty="0" sz="2250" spc="-180">
                <a:latin typeface="Times New Roman"/>
                <a:cs typeface="Times New Roman"/>
              </a:rPr>
              <a:t> </a:t>
            </a:r>
            <a:r>
              <a:rPr dirty="0" sz="2250" i="1">
                <a:latin typeface="Times New Roman"/>
                <a:cs typeface="Times New Roman"/>
              </a:rPr>
              <a:t>P</a:t>
            </a:r>
            <a:r>
              <a:rPr dirty="0" sz="2250">
                <a:latin typeface="Times New Roman"/>
                <a:cs typeface="Times New Roman"/>
              </a:rPr>
              <a:t>(state</a:t>
            </a:r>
            <a:r>
              <a:rPr dirty="0" sz="2250" spc="-60">
                <a:latin typeface="Times New Roman"/>
                <a:cs typeface="Times New Roman"/>
              </a:rPr>
              <a:t> </a:t>
            </a:r>
            <a:r>
              <a:rPr dirty="0" sz="2250" spc="-5">
                <a:latin typeface="Symbol"/>
                <a:cs typeface="Symbol"/>
              </a:rPr>
              <a:t></a:t>
            </a:r>
            <a:r>
              <a:rPr dirty="0" sz="2250" spc="-114">
                <a:latin typeface="Times New Roman"/>
                <a:cs typeface="Times New Roman"/>
              </a:rPr>
              <a:t> </a:t>
            </a:r>
            <a:r>
              <a:rPr dirty="0" sz="2250" spc="-5" i="1">
                <a:latin typeface="Times New Roman"/>
                <a:cs typeface="Times New Roman"/>
              </a:rPr>
              <a:t>GI</a:t>
            </a:r>
            <a:r>
              <a:rPr dirty="0" sz="2250" spc="80" i="1">
                <a:latin typeface="Times New Roman"/>
                <a:cs typeface="Times New Roman"/>
              </a:rPr>
              <a:t> </a:t>
            </a:r>
            <a:r>
              <a:rPr dirty="0" sz="2250" spc="-5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  <a:p>
            <a:pPr algn="r" marR="65405">
              <a:lnSpc>
                <a:spcPts val="3700"/>
              </a:lnSpc>
            </a:pPr>
            <a:r>
              <a:rPr dirty="0" baseline="-8291" sz="5025" spc="7">
                <a:latin typeface="Symbol"/>
                <a:cs typeface="Symbol"/>
              </a:rPr>
              <a:t></a:t>
            </a:r>
            <a:r>
              <a:rPr dirty="0" baseline="-8291" sz="5025" spc="-712">
                <a:latin typeface="Times New Roman"/>
                <a:cs typeface="Times New Roman"/>
              </a:rPr>
              <a:t> </a:t>
            </a:r>
            <a:r>
              <a:rPr dirty="0" sz="2250" spc="10" i="1">
                <a:latin typeface="Times New Roman"/>
                <a:cs typeface="Times New Roman"/>
              </a:rPr>
              <a:t>P</a:t>
            </a:r>
            <a:r>
              <a:rPr dirty="0" sz="2250" spc="10">
                <a:latin typeface="Times New Roman"/>
                <a:cs typeface="Times New Roman"/>
              </a:rPr>
              <a:t>(breath</a:t>
            </a:r>
            <a:r>
              <a:rPr dirty="0" sz="2250" spc="-10">
                <a:latin typeface="Times New Roman"/>
                <a:cs typeface="Times New Roman"/>
              </a:rPr>
              <a:t> </a:t>
            </a:r>
            <a:r>
              <a:rPr dirty="0" sz="2250" spc="-5">
                <a:latin typeface="Symbol"/>
                <a:cs typeface="Symbol"/>
              </a:rPr>
              <a:t></a:t>
            </a:r>
            <a:r>
              <a:rPr dirty="0" sz="2250" spc="-295">
                <a:latin typeface="Times New Roman"/>
                <a:cs typeface="Times New Roman"/>
              </a:rPr>
              <a:t> </a:t>
            </a:r>
            <a:r>
              <a:rPr dirty="0" sz="2250" spc="80">
                <a:latin typeface="Times New Roman"/>
                <a:cs typeface="Times New Roman"/>
              </a:rPr>
              <a:t>1|</a:t>
            </a:r>
            <a:r>
              <a:rPr dirty="0" sz="2250" spc="-140">
                <a:latin typeface="Times New Roman"/>
                <a:cs typeface="Times New Roman"/>
              </a:rPr>
              <a:t> </a:t>
            </a:r>
            <a:r>
              <a:rPr dirty="0" sz="2250" spc="-5">
                <a:latin typeface="Times New Roman"/>
                <a:cs typeface="Times New Roman"/>
              </a:rPr>
              <a:t>prod</a:t>
            </a:r>
            <a:r>
              <a:rPr dirty="0" sz="2250" spc="-15">
                <a:latin typeface="Times New Roman"/>
                <a:cs typeface="Times New Roman"/>
              </a:rPr>
              <a:t> </a:t>
            </a:r>
            <a:r>
              <a:rPr dirty="0" sz="2250" spc="-5">
                <a:latin typeface="Symbol"/>
                <a:cs typeface="Symbol"/>
              </a:rPr>
              <a:t></a:t>
            </a:r>
            <a:r>
              <a:rPr dirty="0" sz="2250" spc="-5">
                <a:latin typeface="Times New Roman"/>
                <a:cs typeface="Times New Roman"/>
              </a:rPr>
              <a:t> </a:t>
            </a:r>
            <a:r>
              <a:rPr dirty="0" sz="2250" spc="55">
                <a:latin typeface="Times New Roman"/>
                <a:cs typeface="Times New Roman"/>
              </a:rPr>
              <a:t>Z)</a:t>
            </a:r>
            <a:r>
              <a:rPr dirty="0" sz="2250" spc="55">
                <a:latin typeface="Symbol"/>
                <a:cs typeface="Symbol"/>
              </a:rPr>
              <a:t></a:t>
            </a:r>
            <a:r>
              <a:rPr dirty="0" sz="2250" spc="-180">
                <a:latin typeface="Times New Roman"/>
                <a:cs typeface="Times New Roman"/>
              </a:rPr>
              <a:t> </a:t>
            </a:r>
            <a:r>
              <a:rPr dirty="0" sz="2250" i="1">
                <a:latin typeface="Times New Roman"/>
                <a:cs typeface="Times New Roman"/>
              </a:rPr>
              <a:t>P</a:t>
            </a:r>
            <a:r>
              <a:rPr dirty="0" sz="2250">
                <a:latin typeface="Times New Roman"/>
                <a:cs typeface="Times New Roman"/>
              </a:rPr>
              <a:t>(difficulty</a:t>
            </a:r>
            <a:r>
              <a:rPr dirty="0" sz="2250" spc="-95">
                <a:latin typeface="Times New Roman"/>
                <a:cs typeface="Times New Roman"/>
              </a:rPr>
              <a:t> </a:t>
            </a:r>
            <a:r>
              <a:rPr dirty="0" sz="2250" spc="-5">
                <a:latin typeface="Symbol"/>
                <a:cs typeface="Symbol"/>
              </a:rPr>
              <a:t></a:t>
            </a:r>
            <a:r>
              <a:rPr dirty="0" sz="2250" spc="-75">
                <a:latin typeface="Times New Roman"/>
                <a:cs typeface="Times New Roman"/>
              </a:rPr>
              <a:t> </a:t>
            </a:r>
            <a:r>
              <a:rPr dirty="0" sz="2250" spc="-5">
                <a:latin typeface="Times New Roman"/>
                <a:cs typeface="Times New Roman"/>
              </a:rPr>
              <a:t>0</a:t>
            </a:r>
            <a:r>
              <a:rPr dirty="0" sz="2250" spc="-215">
                <a:latin typeface="Times New Roman"/>
                <a:cs typeface="Times New Roman"/>
              </a:rPr>
              <a:t> </a:t>
            </a:r>
            <a:r>
              <a:rPr dirty="0" sz="2250" spc="-5">
                <a:latin typeface="Times New Roman"/>
                <a:cs typeface="Times New Roman"/>
              </a:rPr>
              <a:t>|</a:t>
            </a:r>
            <a:r>
              <a:rPr dirty="0" sz="2250" spc="-145">
                <a:latin typeface="Times New Roman"/>
                <a:cs typeface="Times New Roman"/>
              </a:rPr>
              <a:t> </a:t>
            </a:r>
            <a:r>
              <a:rPr dirty="0" sz="2250" spc="-5">
                <a:latin typeface="Times New Roman"/>
                <a:cs typeface="Times New Roman"/>
              </a:rPr>
              <a:t>prod</a:t>
            </a:r>
            <a:r>
              <a:rPr dirty="0" sz="2250" spc="-25">
                <a:latin typeface="Times New Roman"/>
                <a:cs typeface="Times New Roman"/>
              </a:rPr>
              <a:t> </a:t>
            </a:r>
            <a:r>
              <a:rPr dirty="0" sz="2250" spc="-5">
                <a:latin typeface="Symbol"/>
                <a:cs typeface="Symbol"/>
              </a:rPr>
              <a:t></a:t>
            </a:r>
            <a:r>
              <a:rPr dirty="0" sz="2250">
                <a:latin typeface="Times New Roman"/>
                <a:cs typeface="Times New Roman"/>
              </a:rPr>
              <a:t> Z)...</a:t>
            </a:r>
            <a:r>
              <a:rPr dirty="0" sz="2250">
                <a:latin typeface="Symbol"/>
                <a:cs typeface="Symbol"/>
              </a:rPr>
              <a:t></a:t>
            </a:r>
            <a:r>
              <a:rPr dirty="0" sz="2250" spc="-185">
                <a:latin typeface="Times New Roman"/>
                <a:cs typeface="Times New Roman"/>
              </a:rPr>
              <a:t> </a:t>
            </a:r>
            <a:r>
              <a:rPr dirty="0" sz="2250" i="1">
                <a:latin typeface="Times New Roman"/>
                <a:cs typeface="Times New Roman"/>
              </a:rPr>
              <a:t>P</a:t>
            </a:r>
            <a:r>
              <a:rPr dirty="0" sz="2250">
                <a:latin typeface="Times New Roman"/>
                <a:cs typeface="Times New Roman"/>
              </a:rPr>
              <a:t>(state</a:t>
            </a:r>
            <a:r>
              <a:rPr dirty="0" sz="2250" spc="-50">
                <a:latin typeface="Times New Roman"/>
                <a:cs typeface="Times New Roman"/>
              </a:rPr>
              <a:t> </a:t>
            </a:r>
            <a:r>
              <a:rPr dirty="0" sz="2250" spc="-5">
                <a:latin typeface="Symbol"/>
                <a:cs typeface="Symbol"/>
              </a:rPr>
              <a:t></a:t>
            </a:r>
            <a:r>
              <a:rPr dirty="0" sz="2250" spc="-5">
                <a:latin typeface="Times New Roman"/>
                <a:cs typeface="Times New Roman"/>
              </a:rPr>
              <a:t> </a:t>
            </a:r>
            <a:r>
              <a:rPr dirty="0" sz="2250" spc="-10" i="1">
                <a:latin typeface="Times New Roman"/>
                <a:cs typeface="Times New Roman"/>
              </a:rPr>
              <a:t>Z</a:t>
            </a:r>
            <a:r>
              <a:rPr dirty="0" sz="2250" spc="75" i="1">
                <a:latin typeface="Times New Roman"/>
                <a:cs typeface="Times New Roman"/>
              </a:rPr>
              <a:t> </a:t>
            </a:r>
            <a:r>
              <a:rPr dirty="0" sz="2250" spc="-5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85</a:t>
            </a:fld>
          </a:p>
        </p:txBody>
      </p:sp>
      <p:sp>
        <p:nvSpPr>
          <p:cNvPr id="11" name="object 11"/>
          <p:cNvSpPr txBox="1"/>
          <p:nvPr/>
        </p:nvSpPr>
        <p:spPr>
          <a:xfrm>
            <a:off x="1564639" y="7103486"/>
            <a:ext cx="118110" cy="209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25"/>
              </a:lnSpc>
            </a:pPr>
            <a:r>
              <a:rPr dirty="0" sz="1300" i="1">
                <a:latin typeface="Times New Roman"/>
                <a:cs typeface="Times New Roman"/>
              </a:rPr>
              <a:t>Z</a:t>
            </a:r>
            <a:endParaRPr sz="13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127250" y="4260850"/>
          <a:ext cx="5429250" cy="934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480"/>
                <a:gridCol w="726440"/>
                <a:gridCol w="1116330"/>
                <a:gridCol w="657859"/>
                <a:gridCol w="137795"/>
                <a:gridCol w="1130300"/>
                <a:gridCol w="594995"/>
              </a:tblGrid>
              <a:tr h="92201"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P(Prod'm=GI)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62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P(Prod'm=respir)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…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P(Prod'm=const)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9220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39"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angry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6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angry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Prod'm=respir</a:t>
                      </a:r>
                      <a:r>
                        <a:rPr dirty="0" sz="6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…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angry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6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92201"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~angry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6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62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P(~angry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Prod'm=respir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…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P(~angry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9220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2201"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blood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6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blood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Prod'm=respir</a:t>
                      </a:r>
                      <a:r>
                        <a:rPr dirty="0" sz="6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…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blood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6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92201"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~blood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~blood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Prod'm=respir)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…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~blood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6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92201">
                <a:tc gridSpan="2">
                  <a:txBody>
                    <a:bodyPr/>
                    <a:lstStyle/>
                    <a:p>
                      <a:pPr algn="r" marR="36195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: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286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: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: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40"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vomit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vomit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Prod'm=respir</a:t>
                      </a:r>
                      <a:r>
                        <a:rPr dirty="0" sz="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…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vomit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62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92201"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~vomit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Prod'm=GI</a:t>
                      </a:r>
                      <a:r>
                        <a:rPr dirty="0" sz="6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~vomit |Prod'm=respir</a:t>
                      </a:r>
                      <a:r>
                        <a:rPr dirty="0" sz="6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…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P(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~vomit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|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Prod'm=const</a:t>
                      </a:r>
                      <a:r>
                        <a:rPr dirty="0" sz="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62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=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86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495" y="1008380"/>
            <a:ext cx="8319134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>
                <a:solidFill>
                  <a:srgbClr val="006500"/>
                </a:solidFill>
              </a:rPr>
              <a:t>CoCo Performance (AUC</a:t>
            </a:r>
            <a:r>
              <a:rPr dirty="0" sz="4400" spc="15">
                <a:solidFill>
                  <a:srgbClr val="006500"/>
                </a:solidFill>
              </a:rPr>
              <a:t> </a:t>
            </a:r>
            <a:r>
              <a:rPr dirty="0" sz="4400" spc="-5">
                <a:solidFill>
                  <a:srgbClr val="006500"/>
                </a:solidFill>
              </a:rPr>
              <a:t>scores)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5301" y="1754082"/>
            <a:ext cx="3997325" cy="4699635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Botulism</a:t>
            </a:r>
            <a:r>
              <a:rPr dirty="0" sz="3200" spc="-1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0.78</a:t>
            </a:r>
            <a:endParaRPr sz="3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6235" algn="l"/>
              </a:tabLst>
            </a:pPr>
            <a:r>
              <a:rPr dirty="0" sz="3200" spc="-5">
                <a:latin typeface="Arial"/>
                <a:cs typeface="Arial"/>
              </a:rPr>
              <a:t>rash,</a:t>
            </a:r>
            <a:r>
              <a:rPr dirty="0" sz="3200" spc="-10">
                <a:latin typeface="Arial"/>
                <a:cs typeface="Arial"/>
              </a:rPr>
              <a:t> 0.91</a:t>
            </a:r>
            <a:endParaRPr sz="3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5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Arial"/>
                <a:cs typeface="Arial"/>
              </a:rPr>
              <a:t>neurological 0.92</a:t>
            </a:r>
            <a:endParaRPr sz="3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Arial"/>
                <a:cs typeface="Arial"/>
              </a:rPr>
              <a:t>hemorrhagic,</a:t>
            </a:r>
            <a:r>
              <a:rPr dirty="0" sz="3200" spc="-1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0.93;</a:t>
            </a:r>
            <a:endParaRPr sz="3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6235" algn="l"/>
              </a:tabLst>
            </a:pPr>
            <a:r>
              <a:rPr dirty="0" sz="3200" spc="-10">
                <a:latin typeface="Arial"/>
                <a:cs typeface="Arial"/>
              </a:rPr>
              <a:t>constitutional 0.93</a:t>
            </a:r>
            <a:endParaRPr sz="3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Arial"/>
                <a:cs typeface="Arial"/>
              </a:rPr>
              <a:t>gastrointestinal</a:t>
            </a:r>
            <a:r>
              <a:rPr dirty="0" sz="3200" spc="-2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0.95</a:t>
            </a:r>
            <a:endParaRPr sz="3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other,</a:t>
            </a:r>
            <a:r>
              <a:rPr dirty="0" sz="3200" spc="-1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0.96</a:t>
            </a:r>
            <a:endParaRPr sz="3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Arial"/>
                <a:cs typeface="Arial"/>
              </a:rPr>
              <a:t>respiratory 0.96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86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508" y="1008380"/>
            <a:ext cx="279082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>
                <a:solidFill>
                  <a:srgbClr val="006500"/>
                </a:solidFill>
              </a:rPr>
              <a:t>Conclusion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5301" y="1787144"/>
            <a:ext cx="7941309" cy="466217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Automated </a:t>
            </a:r>
            <a:r>
              <a:rPr dirty="0" sz="2400">
                <a:latin typeface="Arial"/>
                <a:cs typeface="Arial"/>
              </a:rPr>
              <a:t>text </a:t>
            </a:r>
            <a:r>
              <a:rPr dirty="0" sz="2400" spc="-5">
                <a:latin typeface="Arial"/>
                <a:cs typeface="Arial"/>
              </a:rPr>
              <a:t>extraction is increasingly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important</a:t>
            </a:r>
            <a:endParaRPr sz="2400">
              <a:latin typeface="Arial"/>
              <a:cs typeface="Arial"/>
            </a:endParaRPr>
          </a:p>
          <a:p>
            <a:pPr marL="355600" marR="650875" indent="-342900">
              <a:lnSpc>
                <a:spcPts val="2590"/>
              </a:lnSpc>
              <a:spcBef>
                <a:spcPts val="61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There is </a:t>
            </a:r>
            <a:r>
              <a:rPr dirty="0" sz="2400">
                <a:latin typeface="Arial"/>
                <a:cs typeface="Arial"/>
              </a:rPr>
              <a:t>a very </a:t>
            </a:r>
            <a:r>
              <a:rPr dirty="0" sz="2400" spc="-5">
                <a:latin typeface="Arial"/>
                <a:cs typeface="Arial"/>
              </a:rPr>
              <a:t>wide world of </a:t>
            </a:r>
            <a:r>
              <a:rPr dirty="0" sz="2400">
                <a:latin typeface="Arial"/>
                <a:cs typeface="Arial"/>
              </a:rPr>
              <a:t>text </a:t>
            </a:r>
            <a:r>
              <a:rPr dirty="0" sz="2400" spc="-5">
                <a:latin typeface="Arial"/>
                <a:cs typeface="Arial"/>
              </a:rPr>
              <a:t>extraction outside  </a:t>
            </a:r>
            <a:r>
              <a:rPr dirty="0" sz="2400">
                <a:latin typeface="Arial"/>
                <a:cs typeface="Arial"/>
              </a:rPr>
              <a:t>Biosurveillance</a:t>
            </a:r>
            <a:endParaRPr sz="2400">
              <a:latin typeface="Arial"/>
              <a:cs typeface="Arial"/>
            </a:endParaRPr>
          </a:p>
          <a:p>
            <a:pPr marL="355600" marR="241300" indent="-342900">
              <a:lnSpc>
                <a:spcPts val="259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The </a:t>
            </a:r>
            <a:r>
              <a:rPr dirty="0" sz="2400">
                <a:latin typeface="Arial"/>
                <a:cs typeface="Arial"/>
              </a:rPr>
              <a:t>field </a:t>
            </a:r>
            <a:r>
              <a:rPr dirty="0" sz="2400" spc="-5">
                <a:latin typeface="Arial"/>
                <a:cs typeface="Arial"/>
              </a:rPr>
              <a:t>has </a:t>
            </a:r>
            <a:r>
              <a:rPr dirty="0" sz="2400">
                <a:latin typeface="Arial"/>
                <a:cs typeface="Arial"/>
              </a:rPr>
              <a:t>changed very fast, </a:t>
            </a:r>
            <a:r>
              <a:rPr dirty="0" sz="2400" spc="-5">
                <a:latin typeface="Arial"/>
                <a:cs typeface="Arial"/>
              </a:rPr>
              <a:t>even in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past </a:t>
            </a:r>
            <a:r>
              <a:rPr dirty="0" sz="2400">
                <a:latin typeface="Arial"/>
                <a:cs typeface="Arial"/>
              </a:rPr>
              <a:t>three  years.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89900"/>
              </a:lnSpc>
              <a:spcBef>
                <a:spcPts val="53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Warning, although </a:t>
            </a:r>
            <a:r>
              <a:rPr dirty="0" sz="2400">
                <a:latin typeface="Arial"/>
                <a:cs typeface="Arial"/>
              </a:rPr>
              <a:t>Bayes </a:t>
            </a:r>
            <a:r>
              <a:rPr dirty="0" sz="2400" spc="-5">
                <a:latin typeface="Arial"/>
                <a:cs typeface="Arial"/>
              </a:rPr>
              <a:t>Classifiers are </a:t>
            </a:r>
            <a:r>
              <a:rPr dirty="0" sz="2400">
                <a:latin typeface="Arial"/>
                <a:cs typeface="Arial"/>
              </a:rPr>
              <a:t>simplest to  </a:t>
            </a:r>
            <a:r>
              <a:rPr dirty="0" sz="2400" spc="-5">
                <a:latin typeface="Arial"/>
                <a:cs typeface="Arial"/>
              </a:rPr>
              <a:t>implement, </a:t>
            </a:r>
            <a:r>
              <a:rPr dirty="0" sz="2400">
                <a:latin typeface="Arial"/>
                <a:cs typeface="Arial"/>
              </a:rPr>
              <a:t>Logistic </a:t>
            </a:r>
            <a:r>
              <a:rPr dirty="0" sz="2400" spc="-5">
                <a:latin typeface="Arial"/>
                <a:cs typeface="Arial"/>
              </a:rPr>
              <a:t>Regression </a:t>
            </a:r>
            <a:r>
              <a:rPr dirty="0" sz="2400">
                <a:latin typeface="Arial"/>
                <a:cs typeface="Arial"/>
              </a:rPr>
              <a:t>or other discriminative  methods </a:t>
            </a:r>
            <a:r>
              <a:rPr dirty="0" sz="2400" spc="-5">
                <a:latin typeface="Arial"/>
                <a:cs typeface="Arial"/>
              </a:rPr>
              <a:t>often learn </a:t>
            </a:r>
            <a:r>
              <a:rPr dirty="0" sz="2400">
                <a:latin typeface="Arial"/>
                <a:cs typeface="Arial"/>
              </a:rPr>
              <a:t>more </a:t>
            </a:r>
            <a:r>
              <a:rPr dirty="0" sz="2400" spc="-5">
                <a:latin typeface="Arial"/>
                <a:cs typeface="Arial"/>
              </a:rPr>
              <a:t>accurately. Consider using off  </a:t>
            </a:r>
            <a:r>
              <a:rPr dirty="0" sz="2400">
                <a:latin typeface="Arial"/>
                <a:cs typeface="Arial"/>
              </a:rPr>
              <a:t>the shelf methods, such </a:t>
            </a:r>
            <a:r>
              <a:rPr dirty="0" sz="2400" spc="-5">
                <a:latin typeface="Arial"/>
                <a:cs typeface="Arial"/>
              </a:rPr>
              <a:t>as </a:t>
            </a:r>
            <a:r>
              <a:rPr dirty="0" sz="2400">
                <a:latin typeface="Arial"/>
                <a:cs typeface="Arial"/>
              </a:rPr>
              <a:t>William </a:t>
            </a:r>
            <a:r>
              <a:rPr dirty="0" sz="2400" spc="-5">
                <a:latin typeface="Arial"/>
                <a:cs typeface="Arial"/>
              </a:rPr>
              <a:t>Cohen’s </a:t>
            </a:r>
            <a:r>
              <a:rPr dirty="0" sz="2400">
                <a:latin typeface="Arial"/>
                <a:cs typeface="Arial"/>
              </a:rPr>
              <a:t>successful  “minor third” open-source libraries: </a:t>
            </a:r>
            <a:r>
              <a:rPr dirty="0" u="heavy" sz="24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  <a:hlinkClick r:id="rId2"/>
              </a:rPr>
              <a:t>http://minorthird.sourceforge.net/</a:t>
            </a:r>
            <a:endParaRPr sz="2400">
              <a:latin typeface="Arial"/>
              <a:cs typeface="Arial"/>
            </a:endParaRPr>
          </a:p>
          <a:p>
            <a:pPr marL="355600" marR="423545" indent="-342900">
              <a:lnSpc>
                <a:spcPts val="2590"/>
              </a:lnSpc>
              <a:spcBef>
                <a:spcPts val="61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Real systems (including CoCo) have many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ingenious  special-case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improvements.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86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8700" y="474980"/>
            <a:ext cx="272669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>
                <a:solidFill>
                  <a:srgbClr val="006500"/>
                </a:solidFill>
              </a:rPr>
              <a:t>Discussion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5301" y="1243075"/>
            <a:ext cx="8376284" cy="5162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2300" marR="1371600" indent="-6102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dirty="0" sz="2800">
                <a:latin typeface="Arial"/>
                <a:cs typeface="Arial"/>
              </a:rPr>
              <a:t>What new data sources should we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apply  algorithms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to?</a:t>
            </a:r>
            <a:endParaRPr sz="2800">
              <a:latin typeface="Arial"/>
              <a:cs typeface="Arial"/>
            </a:endParaRPr>
          </a:p>
          <a:p>
            <a:pPr lvl="1" marL="1003300" indent="-534035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1003300" algn="l"/>
                <a:tab pos="1003935" algn="l"/>
              </a:tabLst>
            </a:pPr>
            <a:r>
              <a:rPr dirty="0" sz="2400">
                <a:latin typeface="Arial"/>
                <a:cs typeface="Arial"/>
              </a:rPr>
              <a:t>EG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Self-reporting?</a:t>
            </a:r>
            <a:endParaRPr sz="2400">
              <a:latin typeface="Arial"/>
              <a:cs typeface="Arial"/>
            </a:endParaRPr>
          </a:p>
          <a:p>
            <a:pPr lvl="1" marL="622300" marR="162560" indent="-61023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dirty="0" sz="2800">
                <a:latin typeface="Arial"/>
                <a:cs typeface="Arial"/>
              </a:rPr>
              <a:t>What are related surveillance problems to which  these kinds of algorithms can be</a:t>
            </a:r>
            <a:r>
              <a:rPr dirty="0" sz="2800" spc="-2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applied?</a:t>
            </a:r>
            <a:endParaRPr sz="2800">
              <a:latin typeface="Arial"/>
              <a:cs typeface="Arial"/>
            </a:endParaRPr>
          </a:p>
          <a:p>
            <a:pPr lvl="1" marL="622300" marR="697865" indent="-610235">
              <a:lnSpc>
                <a:spcPct val="100000"/>
              </a:lnSpc>
              <a:spcBef>
                <a:spcPts val="68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dirty="0" sz="2800">
                <a:latin typeface="Arial"/>
                <a:cs typeface="Arial"/>
              </a:rPr>
              <a:t>Where are the gaps in the current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algorithms  world?</a:t>
            </a:r>
            <a:endParaRPr sz="2800">
              <a:latin typeface="Arial"/>
              <a:cs typeface="Arial"/>
            </a:endParaRPr>
          </a:p>
          <a:p>
            <a:pPr lvl="1" marL="621665" indent="-6096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dirty="0" sz="2800">
                <a:latin typeface="Arial"/>
                <a:cs typeface="Arial"/>
              </a:rPr>
              <a:t>Are there other spatial problems out</a:t>
            </a:r>
            <a:r>
              <a:rPr dirty="0" sz="2800" spc="-2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there?</a:t>
            </a:r>
            <a:endParaRPr sz="2800">
              <a:latin typeface="Arial"/>
              <a:cs typeface="Arial"/>
            </a:endParaRPr>
          </a:p>
          <a:p>
            <a:pPr lvl="1" marL="622300" marR="220979" indent="-610235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dirty="0" sz="2800">
                <a:latin typeface="Arial"/>
                <a:cs typeface="Arial"/>
              </a:rPr>
              <a:t>Could new or pre-existing algorithms help in the  period after an outbreak is</a:t>
            </a:r>
            <a:r>
              <a:rPr dirty="0" sz="2800" spc="-2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detected?</a:t>
            </a:r>
            <a:endParaRPr sz="2800">
              <a:latin typeface="Arial"/>
              <a:cs typeface="Arial"/>
            </a:endParaRPr>
          </a:p>
          <a:p>
            <a:pPr lvl="1" marL="621665" indent="-6096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dirty="0" sz="2800">
                <a:latin typeface="Arial"/>
                <a:cs typeface="Arial"/>
              </a:rPr>
              <a:t>Other comments about favorite tools of the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trade.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754" y="1008380"/>
            <a:ext cx="571817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>
                <a:solidFill>
                  <a:srgbClr val="006500"/>
                </a:solidFill>
              </a:rPr>
              <a:t>Interpreting the</a:t>
            </a:r>
            <a:r>
              <a:rPr dirty="0" sz="4400">
                <a:solidFill>
                  <a:srgbClr val="006500"/>
                </a:solidFill>
              </a:rPr>
              <a:t> </a:t>
            </a:r>
            <a:r>
              <a:rPr dirty="0" sz="4400" spc="-5">
                <a:solidFill>
                  <a:srgbClr val="006500"/>
                </a:solidFill>
              </a:rPr>
              <a:t>axioms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209800" y="3733800"/>
            <a:ext cx="4114800" cy="2438400"/>
          </a:xfrm>
          <a:custGeom>
            <a:avLst/>
            <a:gdLst/>
            <a:ahLst/>
            <a:cxnLst/>
            <a:rect l="l" t="t" r="r" b="b"/>
            <a:pathLst>
              <a:path w="4114800" h="2438400">
                <a:moveTo>
                  <a:pt x="0" y="0"/>
                </a:moveTo>
                <a:lnTo>
                  <a:pt x="0" y="2438400"/>
                </a:lnTo>
                <a:lnTo>
                  <a:pt x="4114800" y="2438400"/>
                </a:lnTo>
                <a:lnTo>
                  <a:pt x="411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09800" y="3733800"/>
            <a:ext cx="4114800" cy="2438400"/>
          </a:xfrm>
          <a:custGeom>
            <a:avLst/>
            <a:gdLst/>
            <a:ahLst/>
            <a:cxnLst/>
            <a:rect l="l" t="t" r="r" b="b"/>
            <a:pathLst>
              <a:path w="4114800" h="2438400">
                <a:moveTo>
                  <a:pt x="0" y="0"/>
                </a:moveTo>
                <a:lnTo>
                  <a:pt x="0" y="2438400"/>
                </a:lnTo>
                <a:lnTo>
                  <a:pt x="4114800" y="2438400"/>
                </a:lnTo>
                <a:lnTo>
                  <a:pt x="41148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65301" y="1794469"/>
            <a:ext cx="8702675" cy="420116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0 &lt;=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P(A) &lt;=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Char char="•"/>
              <a:tabLst>
                <a:tab pos="354965" algn="l"/>
                <a:tab pos="356235" algn="l"/>
              </a:tabLst>
            </a:pPr>
            <a:r>
              <a:rPr dirty="0" sz="2000" spc="-10">
                <a:solidFill>
                  <a:srgbClr val="33339A"/>
                </a:solidFill>
                <a:latin typeface="Arial"/>
                <a:cs typeface="Arial"/>
              </a:rPr>
              <a:t>P(True) </a:t>
            </a:r>
            <a:r>
              <a:rPr dirty="0" sz="2000" spc="-5">
                <a:solidFill>
                  <a:srgbClr val="33339A"/>
                </a:solidFill>
                <a:latin typeface="Arial"/>
                <a:cs typeface="Arial"/>
              </a:rPr>
              <a:t>=</a:t>
            </a:r>
            <a:r>
              <a:rPr dirty="0" sz="2000" spc="5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33339A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4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P(False) =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4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P(A or B) = P(A) + P(B) - P(A and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B)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5727700" marR="401955">
              <a:lnSpc>
                <a:spcPct val="100000"/>
              </a:lnSpc>
            </a:pP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The area of A can’t</a:t>
            </a:r>
            <a:r>
              <a:rPr dirty="0" sz="2000" spc="-7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get 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any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bigger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than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5879465" marR="5080">
              <a:lnSpc>
                <a:spcPct val="100000"/>
              </a:lnSpc>
              <a:spcBef>
                <a:spcPts val="1670"/>
              </a:spcBef>
            </a:pPr>
            <a:r>
              <a:rPr dirty="0" sz="2000" spc="-5">
                <a:solidFill>
                  <a:srgbClr val="33339A"/>
                </a:solidFill>
                <a:latin typeface="Arial"/>
                <a:cs typeface="Arial"/>
              </a:rPr>
              <a:t>And an area of 1 </a:t>
            </a:r>
            <a:r>
              <a:rPr dirty="0" sz="2000" spc="-10">
                <a:solidFill>
                  <a:srgbClr val="33339A"/>
                </a:solidFill>
                <a:latin typeface="Arial"/>
                <a:cs typeface="Arial"/>
              </a:rPr>
              <a:t>would  </a:t>
            </a:r>
            <a:r>
              <a:rPr dirty="0" sz="2000" spc="-5">
                <a:solidFill>
                  <a:srgbClr val="33339A"/>
                </a:solidFill>
                <a:latin typeface="Arial"/>
                <a:cs typeface="Arial"/>
              </a:rPr>
              <a:t>mean all worlds will have  A</a:t>
            </a:r>
            <a:r>
              <a:rPr dirty="0" sz="2000" spc="-10">
                <a:solidFill>
                  <a:srgbClr val="33339A"/>
                </a:solidFill>
                <a:latin typeface="Arial"/>
                <a:cs typeface="Arial"/>
              </a:rPr>
              <a:t> true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09800" y="3733800"/>
            <a:ext cx="4114800" cy="2438400"/>
          </a:xfrm>
          <a:custGeom>
            <a:avLst/>
            <a:gdLst/>
            <a:ahLst/>
            <a:cxnLst/>
            <a:rect l="l" t="t" r="r" b="b"/>
            <a:pathLst>
              <a:path w="4114800" h="2438400">
                <a:moveTo>
                  <a:pt x="4114800" y="2032253"/>
                </a:moveTo>
                <a:lnTo>
                  <a:pt x="4114800" y="406145"/>
                </a:lnTo>
                <a:lnTo>
                  <a:pt x="4112063" y="358832"/>
                </a:lnTo>
                <a:lnTo>
                  <a:pt x="4104058" y="313108"/>
                </a:lnTo>
                <a:lnTo>
                  <a:pt x="4091091" y="269280"/>
                </a:lnTo>
                <a:lnTo>
                  <a:pt x="4073469" y="227655"/>
                </a:lnTo>
                <a:lnTo>
                  <a:pt x="4051499" y="188540"/>
                </a:lnTo>
                <a:lnTo>
                  <a:pt x="4025486" y="152240"/>
                </a:lnTo>
                <a:lnTo>
                  <a:pt x="3995737" y="119062"/>
                </a:lnTo>
                <a:lnTo>
                  <a:pt x="3962559" y="89313"/>
                </a:lnTo>
                <a:lnTo>
                  <a:pt x="3926259" y="63300"/>
                </a:lnTo>
                <a:lnTo>
                  <a:pt x="3887144" y="41330"/>
                </a:lnTo>
                <a:lnTo>
                  <a:pt x="3845519" y="23708"/>
                </a:lnTo>
                <a:lnTo>
                  <a:pt x="3801691" y="10741"/>
                </a:lnTo>
                <a:lnTo>
                  <a:pt x="3755967" y="2736"/>
                </a:lnTo>
                <a:lnTo>
                  <a:pt x="3708654" y="0"/>
                </a:lnTo>
                <a:lnTo>
                  <a:pt x="406145" y="0"/>
                </a:lnTo>
                <a:lnTo>
                  <a:pt x="358832" y="2736"/>
                </a:lnTo>
                <a:lnTo>
                  <a:pt x="313108" y="10741"/>
                </a:lnTo>
                <a:lnTo>
                  <a:pt x="269280" y="23708"/>
                </a:lnTo>
                <a:lnTo>
                  <a:pt x="227655" y="41330"/>
                </a:lnTo>
                <a:lnTo>
                  <a:pt x="188540" y="63300"/>
                </a:lnTo>
                <a:lnTo>
                  <a:pt x="152240" y="89313"/>
                </a:lnTo>
                <a:lnTo>
                  <a:pt x="119062" y="119062"/>
                </a:lnTo>
                <a:lnTo>
                  <a:pt x="89313" y="152240"/>
                </a:lnTo>
                <a:lnTo>
                  <a:pt x="63300" y="188540"/>
                </a:lnTo>
                <a:lnTo>
                  <a:pt x="41330" y="227655"/>
                </a:lnTo>
                <a:lnTo>
                  <a:pt x="23708" y="269280"/>
                </a:lnTo>
                <a:lnTo>
                  <a:pt x="10741" y="313108"/>
                </a:lnTo>
                <a:lnTo>
                  <a:pt x="2736" y="358832"/>
                </a:lnTo>
                <a:lnTo>
                  <a:pt x="0" y="406146"/>
                </a:lnTo>
                <a:lnTo>
                  <a:pt x="0" y="2032254"/>
                </a:lnTo>
                <a:lnTo>
                  <a:pt x="2736" y="2079567"/>
                </a:lnTo>
                <a:lnTo>
                  <a:pt x="10741" y="2125291"/>
                </a:lnTo>
                <a:lnTo>
                  <a:pt x="23708" y="2169119"/>
                </a:lnTo>
                <a:lnTo>
                  <a:pt x="41330" y="2210744"/>
                </a:lnTo>
                <a:lnTo>
                  <a:pt x="63300" y="2249859"/>
                </a:lnTo>
                <a:lnTo>
                  <a:pt x="89313" y="2286159"/>
                </a:lnTo>
                <a:lnTo>
                  <a:pt x="119062" y="2319337"/>
                </a:lnTo>
                <a:lnTo>
                  <a:pt x="152240" y="2349086"/>
                </a:lnTo>
                <a:lnTo>
                  <a:pt x="188540" y="2375099"/>
                </a:lnTo>
                <a:lnTo>
                  <a:pt x="227655" y="2397069"/>
                </a:lnTo>
                <a:lnTo>
                  <a:pt x="269280" y="2414691"/>
                </a:lnTo>
                <a:lnTo>
                  <a:pt x="313108" y="2427658"/>
                </a:lnTo>
                <a:lnTo>
                  <a:pt x="358832" y="2435663"/>
                </a:lnTo>
                <a:lnTo>
                  <a:pt x="406146" y="2438400"/>
                </a:lnTo>
                <a:lnTo>
                  <a:pt x="3708654" y="2438399"/>
                </a:lnTo>
                <a:lnTo>
                  <a:pt x="3755967" y="2435663"/>
                </a:lnTo>
                <a:lnTo>
                  <a:pt x="3801691" y="2427658"/>
                </a:lnTo>
                <a:lnTo>
                  <a:pt x="3845519" y="2414691"/>
                </a:lnTo>
                <a:lnTo>
                  <a:pt x="3887144" y="2397069"/>
                </a:lnTo>
                <a:lnTo>
                  <a:pt x="3926259" y="2375099"/>
                </a:lnTo>
                <a:lnTo>
                  <a:pt x="3962559" y="2349086"/>
                </a:lnTo>
                <a:lnTo>
                  <a:pt x="3995737" y="2319337"/>
                </a:lnTo>
                <a:lnTo>
                  <a:pt x="4025486" y="2286159"/>
                </a:lnTo>
                <a:lnTo>
                  <a:pt x="4051499" y="2249859"/>
                </a:lnTo>
                <a:lnTo>
                  <a:pt x="4073469" y="2210744"/>
                </a:lnTo>
                <a:lnTo>
                  <a:pt x="4091091" y="2169119"/>
                </a:lnTo>
                <a:lnTo>
                  <a:pt x="4104058" y="2125291"/>
                </a:lnTo>
                <a:lnTo>
                  <a:pt x="4112063" y="2079567"/>
                </a:lnTo>
                <a:lnTo>
                  <a:pt x="4114800" y="2032253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09800" y="3733800"/>
            <a:ext cx="4114800" cy="2438400"/>
          </a:xfrm>
          <a:custGeom>
            <a:avLst/>
            <a:gdLst/>
            <a:ahLst/>
            <a:cxnLst/>
            <a:rect l="l" t="t" r="r" b="b"/>
            <a:pathLst>
              <a:path w="4114800" h="2438400">
                <a:moveTo>
                  <a:pt x="406145" y="0"/>
                </a:moveTo>
                <a:lnTo>
                  <a:pt x="358832" y="2736"/>
                </a:lnTo>
                <a:lnTo>
                  <a:pt x="313108" y="10741"/>
                </a:lnTo>
                <a:lnTo>
                  <a:pt x="269280" y="23708"/>
                </a:lnTo>
                <a:lnTo>
                  <a:pt x="227655" y="41330"/>
                </a:lnTo>
                <a:lnTo>
                  <a:pt x="188540" y="63300"/>
                </a:lnTo>
                <a:lnTo>
                  <a:pt x="152240" y="89313"/>
                </a:lnTo>
                <a:lnTo>
                  <a:pt x="119062" y="119062"/>
                </a:lnTo>
                <a:lnTo>
                  <a:pt x="89313" y="152240"/>
                </a:lnTo>
                <a:lnTo>
                  <a:pt x="63300" y="188540"/>
                </a:lnTo>
                <a:lnTo>
                  <a:pt x="41330" y="227655"/>
                </a:lnTo>
                <a:lnTo>
                  <a:pt x="23708" y="269280"/>
                </a:lnTo>
                <a:lnTo>
                  <a:pt x="10741" y="313108"/>
                </a:lnTo>
                <a:lnTo>
                  <a:pt x="2736" y="358832"/>
                </a:lnTo>
                <a:lnTo>
                  <a:pt x="0" y="406146"/>
                </a:lnTo>
                <a:lnTo>
                  <a:pt x="0" y="2032254"/>
                </a:lnTo>
                <a:lnTo>
                  <a:pt x="2736" y="2079567"/>
                </a:lnTo>
                <a:lnTo>
                  <a:pt x="10741" y="2125291"/>
                </a:lnTo>
                <a:lnTo>
                  <a:pt x="23708" y="2169119"/>
                </a:lnTo>
                <a:lnTo>
                  <a:pt x="41330" y="2210744"/>
                </a:lnTo>
                <a:lnTo>
                  <a:pt x="63300" y="2249859"/>
                </a:lnTo>
                <a:lnTo>
                  <a:pt x="89313" y="2286159"/>
                </a:lnTo>
                <a:lnTo>
                  <a:pt x="119062" y="2319337"/>
                </a:lnTo>
                <a:lnTo>
                  <a:pt x="152240" y="2349086"/>
                </a:lnTo>
                <a:lnTo>
                  <a:pt x="188540" y="2375099"/>
                </a:lnTo>
                <a:lnTo>
                  <a:pt x="227655" y="2397069"/>
                </a:lnTo>
                <a:lnTo>
                  <a:pt x="269280" y="2414691"/>
                </a:lnTo>
                <a:lnTo>
                  <a:pt x="313108" y="2427658"/>
                </a:lnTo>
                <a:lnTo>
                  <a:pt x="358832" y="2435663"/>
                </a:lnTo>
                <a:lnTo>
                  <a:pt x="406146" y="2438400"/>
                </a:lnTo>
                <a:lnTo>
                  <a:pt x="3708654" y="2438399"/>
                </a:lnTo>
                <a:lnTo>
                  <a:pt x="3755967" y="2435663"/>
                </a:lnTo>
                <a:lnTo>
                  <a:pt x="3801691" y="2427658"/>
                </a:lnTo>
                <a:lnTo>
                  <a:pt x="3845519" y="2414691"/>
                </a:lnTo>
                <a:lnTo>
                  <a:pt x="3887144" y="2397069"/>
                </a:lnTo>
                <a:lnTo>
                  <a:pt x="3926259" y="2375099"/>
                </a:lnTo>
                <a:lnTo>
                  <a:pt x="3962559" y="2349086"/>
                </a:lnTo>
                <a:lnTo>
                  <a:pt x="3995737" y="2319337"/>
                </a:lnTo>
                <a:lnTo>
                  <a:pt x="4025486" y="2286159"/>
                </a:lnTo>
                <a:lnTo>
                  <a:pt x="4051499" y="2249859"/>
                </a:lnTo>
                <a:lnTo>
                  <a:pt x="4073469" y="2210744"/>
                </a:lnTo>
                <a:lnTo>
                  <a:pt x="4091091" y="2169119"/>
                </a:lnTo>
                <a:lnTo>
                  <a:pt x="4104058" y="2125291"/>
                </a:lnTo>
                <a:lnTo>
                  <a:pt x="4112063" y="2079567"/>
                </a:lnTo>
                <a:lnTo>
                  <a:pt x="4114800" y="2032253"/>
                </a:lnTo>
                <a:lnTo>
                  <a:pt x="4114800" y="406145"/>
                </a:lnTo>
                <a:lnTo>
                  <a:pt x="4112063" y="358832"/>
                </a:lnTo>
                <a:lnTo>
                  <a:pt x="4104058" y="313108"/>
                </a:lnTo>
                <a:lnTo>
                  <a:pt x="4091091" y="269280"/>
                </a:lnTo>
                <a:lnTo>
                  <a:pt x="4073469" y="227655"/>
                </a:lnTo>
                <a:lnTo>
                  <a:pt x="4051499" y="188540"/>
                </a:lnTo>
                <a:lnTo>
                  <a:pt x="4025486" y="152240"/>
                </a:lnTo>
                <a:lnTo>
                  <a:pt x="3995737" y="119062"/>
                </a:lnTo>
                <a:lnTo>
                  <a:pt x="3962559" y="89313"/>
                </a:lnTo>
                <a:lnTo>
                  <a:pt x="3926259" y="63300"/>
                </a:lnTo>
                <a:lnTo>
                  <a:pt x="3887144" y="41330"/>
                </a:lnTo>
                <a:lnTo>
                  <a:pt x="3845519" y="23708"/>
                </a:lnTo>
                <a:lnTo>
                  <a:pt x="3801691" y="10741"/>
                </a:lnTo>
                <a:lnTo>
                  <a:pt x="3755967" y="2736"/>
                </a:lnTo>
                <a:lnTo>
                  <a:pt x="3708654" y="0"/>
                </a:lnTo>
                <a:lnTo>
                  <a:pt x="40614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21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awm</dc:creator>
  <dc:title>Microsoft PowerPoint - prob_and_naive_bayes</dc:title>
  <dcterms:created xsi:type="dcterms:W3CDTF">2019-03-23T11:39:07Z</dcterms:created>
  <dcterms:modified xsi:type="dcterms:W3CDTF">2019-03-23T11:39:07Z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2007-05-10T00:00:00Z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2019-03-23T00:00:00Z</vt:filetime>
  </property>
</Properties>
</file>