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6225" y="1435100"/>
            <a:ext cx="2044700" cy="356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1825" y="1722754"/>
            <a:ext cx="3803015" cy="220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56450" y="9498161"/>
            <a:ext cx="2222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Relationship Id="rId5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725" y="4483100"/>
            <a:ext cx="6413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solidFill>
                  <a:srgbClr val="1B1B1B"/>
                </a:solidFill>
                <a:latin typeface="Tahoma"/>
                <a:cs typeface="Tahoma"/>
              </a:rPr>
              <a:t>April 23rd,</a:t>
            </a:r>
            <a:r>
              <a:rPr dirty="0" sz="650" spc="-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50" spc="15">
                <a:solidFill>
                  <a:srgbClr val="1B1B1B"/>
                </a:solidFill>
                <a:latin typeface="Tahoma"/>
                <a:cs typeface="Tahoma"/>
              </a:rPr>
              <a:t>2002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4075" y="4483100"/>
            <a:ext cx="147066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Copyright © 2002, Andrew W.</a:t>
            </a:r>
            <a:r>
              <a:rPr dirty="0" sz="650" spc="-5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475" y="2922904"/>
            <a:ext cx="215900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6550" marR="309245" indent="-9525">
              <a:lnSpc>
                <a:spcPct val="1198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Andrew W. </a:t>
            </a:r>
            <a:r>
              <a:rPr dirty="0" sz="1200" spc="-15" b="1">
                <a:latin typeface="Tahoma"/>
                <a:cs typeface="Tahoma"/>
              </a:rPr>
              <a:t>Moore  </a:t>
            </a:r>
            <a:r>
              <a:rPr dirty="0" sz="1200" spc="-5" b="1">
                <a:latin typeface="Tahoma"/>
                <a:cs typeface="Tahoma"/>
              </a:rPr>
              <a:t>Associate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Professor</a:t>
            </a:r>
            <a:endParaRPr sz="1200">
              <a:latin typeface="Tahoma"/>
              <a:cs typeface="Tahoma"/>
            </a:endParaRPr>
          </a:p>
          <a:p>
            <a:pPr algn="ctr" marL="12700" marR="5080">
              <a:lnSpc>
                <a:spcPct val="119800"/>
              </a:lnSpc>
            </a:pPr>
            <a:r>
              <a:rPr dirty="0" sz="1200" spc="-5" b="1">
                <a:latin typeface="Tahoma"/>
                <a:cs typeface="Tahoma"/>
              </a:rPr>
              <a:t>School of Computer </a:t>
            </a:r>
            <a:r>
              <a:rPr dirty="0" sz="1200" spc="-10" b="1">
                <a:latin typeface="Tahoma"/>
                <a:cs typeface="Tahoma"/>
              </a:rPr>
              <a:t>Science  </a:t>
            </a:r>
            <a:r>
              <a:rPr dirty="0" sz="1200" spc="-5" b="1">
                <a:latin typeface="Tahoma"/>
                <a:cs typeface="Tahoma"/>
              </a:rPr>
              <a:t>Carnegie Mellon</a:t>
            </a:r>
            <a:r>
              <a:rPr dirty="0" sz="1200" spc="3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University</a:t>
            </a:r>
            <a:endParaRPr sz="1200">
              <a:latin typeface="Tahoma"/>
              <a:cs typeface="Tahoma"/>
            </a:endParaRPr>
          </a:p>
          <a:p>
            <a:pPr algn="ctr" marL="536575" marR="509270">
              <a:lnSpc>
                <a:spcPts val="1130"/>
              </a:lnSpc>
              <a:spcBef>
                <a:spcPts val="55"/>
              </a:spcBef>
            </a:pPr>
            <a:r>
              <a:rPr dirty="0" sz="800">
                <a:latin typeface="Tahoma"/>
                <a:cs typeface="Tahoma"/>
                <a:hlinkClick r:id="rId2"/>
              </a:rPr>
              <a:t>www.cs.cmu.edu/~awm 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  <a:hlinkClick r:id="rId3"/>
              </a:rPr>
              <a:t>awm@cs.cmu.edu</a:t>
            </a:r>
            <a:endParaRPr sz="800">
              <a:latin typeface="Tahoma"/>
              <a:cs typeface="Tahoma"/>
            </a:endParaRPr>
          </a:p>
          <a:p>
            <a:pPr algn="ctr" marL="9525">
              <a:lnSpc>
                <a:spcPct val="100000"/>
              </a:lnSpc>
              <a:spcBef>
                <a:spcPts val="170"/>
              </a:spcBef>
            </a:pPr>
            <a:r>
              <a:rPr dirty="0" sz="800">
                <a:latin typeface="Tahoma"/>
                <a:cs typeface="Tahoma"/>
              </a:rPr>
              <a:t>412-268-7599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5225" y="1673225"/>
            <a:ext cx="3129915" cy="1033144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641350" marR="5080" indent="-628650">
              <a:lnSpc>
                <a:spcPct val="100400"/>
              </a:lnSpc>
              <a:spcBef>
                <a:spcPts val="85"/>
              </a:spcBef>
            </a:pPr>
            <a:r>
              <a:rPr dirty="0" sz="3300" spc="-10" b="1">
                <a:latin typeface="Tahoma"/>
                <a:cs typeface="Tahoma"/>
              </a:rPr>
              <a:t>Reinforcement  </a:t>
            </a:r>
            <a:r>
              <a:rPr dirty="0" sz="3300" spc="-15" b="1">
                <a:latin typeface="Tahoma"/>
                <a:cs typeface="Tahoma"/>
              </a:rPr>
              <a:t>Learning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267" y="3005137"/>
            <a:ext cx="1257300" cy="1114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9050" marR="65405">
              <a:lnSpc>
                <a:spcPct val="100000"/>
              </a:lnSpc>
              <a:spcBef>
                <a:spcPts val="360"/>
              </a:spcBef>
            </a:pPr>
            <a:r>
              <a:rPr dirty="0" sz="500" spc="5">
                <a:latin typeface="Tahoma"/>
                <a:cs typeface="Tahoma"/>
              </a:rPr>
              <a:t>Note to other teachers </a:t>
            </a:r>
            <a:r>
              <a:rPr dirty="0" sz="500" spc="10">
                <a:latin typeface="Tahoma"/>
                <a:cs typeface="Tahoma"/>
              </a:rPr>
              <a:t>and </a:t>
            </a:r>
            <a:r>
              <a:rPr dirty="0" sz="500" spc="5">
                <a:latin typeface="Tahoma"/>
                <a:cs typeface="Tahoma"/>
              </a:rPr>
              <a:t>users of  </a:t>
            </a:r>
            <a:r>
              <a:rPr dirty="0" sz="500" spc="-5">
                <a:latin typeface="Tahoma"/>
                <a:cs typeface="Tahoma"/>
              </a:rPr>
              <a:t>these slides. </a:t>
            </a:r>
            <a:r>
              <a:rPr dirty="0" sz="500" spc="5">
                <a:latin typeface="Tahoma"/>
                <a:cs typeface="Tahoma"/>
              </a:rPr>
              <a:t>Andrew </a:t>
            </a:r>
            <a:r>
              <a:rPr dirty="0" sz="500">
                <a:latin typeface="Tahoma"/>
                <a:cs typeface="Tahoma"/>
              </a:rPr>
              <a:t>would </a:t>
            </a:r>
            <a:r>
              <a:rPr dirty="0" sz="500" spc="5">
                <a:latin typeface="Tahoma"/>
                <a:cs typeface="Tahoma"/>
              </a:rPr>
              <a:t>be </a:t>
            </a:r>
            <a:r>
              <a:rPr dirty="0" sz="500">
                <a:latin typeface="Tahoma"/>
                <a:cs typeface="Tahoma"/>
              </a:rPr>
              <a:t>delighted  if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you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found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this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source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material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useful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in  </a:t>
            </a:r>
            <a:r>
              <a:rPr dirty="0" sz="500">
                <a:latin typeface="Tahoma"/>
                <a:cs typeface="Tahoma"/>
              </a:rPr>
              <a:t>giving</a:t>
            </a:r>
            <a:r>
              <a:rPr dirty="0" sz="500" spc="-4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your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own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lectures.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Feel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free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to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use  these slides verbatim, </a:t>
            </a:r>
            <a:r>
              <a:rPr dirty="0" sz="500" spc="5">
                <a:latin typeface="Tahoma"/>
                <a:cs typeface="Tahoma"/>
              </a:rPr>
              <a:t>or to </a:t>
            </a:r>
            <a:r>
              <a:rPr dirty="0" sz="500">
                <a:latin typeface="Tahoma"/>
                <a:cs typeface="Tahoma"/>
              </a:rPr>
              <a:t>modify them  to </a:t>
            </a:r>
            <a:r>
              <a:rPr dirty="0" sz="500" spc="-5">
                <a:latin typeface="Tahoma"/>
                <a:cs typeface="Tahoma"/>
              </a:rPr>
              <a:t>fit </a:t>
            </a:r>
            <a:r>
              <a:rPr dirty="0" sz="500">
                <a:latin typeface="Tahoma"/>
                <a:cs typeface="Tahoma"/>
              </a:rPr>
              <a:t>your </a:t>
            </a:r>
            <a:r>
              <a:rPr dirty="0" sz="500" spc="5">
                <a:latin typeface="Tahoma"/>
                <a:cs typeface="Tahoma"/>
              </a:rPr>
              <a:t>own </a:t>
            </a:r>
            <a:r>
              <a:rPr dirty="0" sz="500" spc="-5">
                <a:latin typeface="Tahoma"/>
                <a:cs typeface="Tahoma"/>
              </a:rPr>
              <a:t>needs. PowerPoint  </a:t>
            </a:r>
            <a:r>
              <a:rPr dirty="0" sz="500">
                <a:latin typeface="Tahoma"/>
                <a:cs typeface="Tahoma"/>
              </a:rPr>
              <a:t>originals </a:t>
            </a:r>
            <a:r>
              <a:rPr dirty="0" sz="500" spc="5">
                <a:latin typeface="Tahoma"/>
                <a:cs typeface="Tahoma"/>
              </a:rPr>
              <a:t>are </a:t>
            </a:r>
            <a:r>
              <a:rPr dirty="0" sz="500">
                <a:latin typeface="Tahoma"/>
                <a:cs typeface="Tahoma"/>
              </a:rPr>
              <a:t>available. If </a:t>
            </a:r>
            <a:r>
              <a:rPr dirty="0" sz="500" spc="5">
                <a:latin typeface="Tahoma"/>
                <a:cs typeface="Tahoma"/>
              </a:rPr>
              <a:t>you make </a:t>
            </a:r>
            <a:r>
              <a:rPr dirty="0" sz="500">
                <a:latin typeface="Tahoma"/>
                <a:cs typeface="Tahoma"/>
              </a:rPr>
              <a:t>use 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 spc="10">
                <a:latin typeface="Tahoma"/>
                <a:cs typeface="Tahoma"/>
              </a:rPr>
              <a:t>a </a:t>
            </a:r>
            <a:r>
              <a:rPr dirty="0" sz="500" spc="5">
                <a:latin typeface="Tahoma"/>
                <a:cs typeface="Tahoma"/>
              </a:rPr>
              <a:t>significant portion of these slides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5">
                <a:latin typeface="Tahoma"/>
                <a:cs typeface="Tahoma"/>
              </a:rPr>
              <a:t>your </a:t>
            </a:r>
            <a:r>
              <a:rPr dirty="0" sz="500" spc="10">
                <a:latin typeface="Tahoma"/>
                <a:cs typeface="Tahoma"/>
              </a:rPr>
              <a:t>own </a:t>
            </a:r>
            <a:r>
              <a:rPr dirty="0" sz="500" spc="5">
                <a:latin typeface="Tahoma"/>
                <a:cs typeface="Tahoma"/>
              </a:rPr>
              <a:t>lecture, please include </a:t>
            </a:r>
            <a:r>
              <a:rPr dirty="0" sz="500">
                <a:latin typeface="Tahoma"/>
                <a:cs typeface="Tahoma"/>
              </a:rPr>
              <a:t>this  </a:t>
            </a:r>
            <a:r>
              <a:rPr dirty="0" sz="500" spc="5">
                <a:latin typeface="Tahoma"/>
                <a:cs typeface="Tahoma"/>
              </a:rPr>
              <a:t>message, or the following link to the  </a:t>
            </a:r>
            <a:r>
              <a:rPr dirty="0" sz="500">
                <a:latin typeface="Tahoma"/>
                <a:cs typeface="Tahoma"/>
              </a:rPr>
              <a:t>source repository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>
                <a:latin typeface="Tahoma"/>
                <a:cs typeface="Tahoma"/>
              </a:rPr>
              <a:t>Andrew’s </a:t>
            </a:r>
            <a:r>
              <a:rPr dirty="0" sz="500" spc="-5">
                <a:latin typeface="Tahoma"/>
                <a:cs typeface="Tahoma"/>
              </a:rPr>
              <a:t>tutorials:  </a:t>
            </a:r>
            <a:r>
              <a:rPr dirty="0" u="heavy" sz="5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</a:t>
            </a:r>
            <a:r>
              <a:rPr dirty="0" sz="50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s</a:t>
            </a:r>
            <a:r>
              <a:rPr dirty="0" sz="500" spc="-10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5">
                <a:latin typeface="Tahoma"/>
                <a:cs typeface="Tahoma"/>
                <a:hlinkClick r:id="rId4"/>
              </a:rPr>
              <a:t>. </a:t>
            </a:r>
            <a:r>
              <a:rPr dirty="0" sz="500" spc="5">
                <a:latin typeface="Tahoma"/>
                <a:cs typeface="Tahoma"/>
              </a:rPr>
              <a:t> Comments and </a:t>
            </a:r>
            <a:r>
              <a:rPr dirty="0" sz="500">
                <a:latin typeface="Tahoma"/>
                <a:cs typeface="Tahoma"/>
              </a:rPr>
              <a:t>corrections gratefully  </a:t>
            </a:r>
            <a:r>
              <a:rPr dirty="0" sz="500" spc="10">
                <a:latin typeface="Tahoma"/>
                <a:cs typeface="Tahoma"/>
              </a:rPr>
              <a:t>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2125" y="8607425"/>
            <a:ext cx="42075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140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3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725" y="7313930"/>
            <a:ext cx="3740150" cy="46355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84"/>
              </a:spcBef>
            </a:pPr>
            <a:r>
              <a:rPr dirty="0" sz="1200" spc="-5">
                <a:latin typeface="Arial"/>
                <a:cs typeface="Arial"/>
              </a:rPr>
              <a:t>Prob(next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S</a:t>
            </a:r>
            <a:r>
              <a:rPr dirty="0" baseline="-20833" sz="1200" spc="15">
                <a:latin typeface="Arial"/>
                <a:cs typeface="Arial"/>
              </a:rPr>
              <a:t>5</a:t>
            </a:r>
            <a:r>
              <a:rPr dirty="0" sz="1200" spc="10">
                <a:latin typeface="Arial"/>
                <a:cs typeface="Arial"/>
              </a:rPr>
              <a:t>|this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25">
                <a:latin typeface="Arial"/>
                <a:cs typeface="Arial"/>
              </a:rPr>
              <a:t>S</a:t>
            </a:r>
            <a:r>
              <a:rPr dirty="0" baseline="-20833" sz="1200" spc="37">
                <a:latin typeface="Arial"/>
                <a:cs typeface="Arial"/>
              </a:rPr>
              <a:t>4</a:t>
            </a:r>
            <a:r>
              <a:rPr dirty="0" sz="1200" spc="25">
                <a:latin typeface="Arial"/>
                <a:cs typeface="Arial"/>
              </a:rPr>
              <a:t>)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0.8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etc…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84"/>
              </a:spcBef>
            </a:pPr>
            <a:r>
              <a:rPr dirty="0" sz="120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is expected </a:t>
            </a:r>
            <a:r>
              <a:rPr dirty="0" sz="1200">
                <a:latin typeface="Arial"/>
                <a:cs typeface="Arial"/>
              </a:rPr>
              <a:t>sum of future </a:t>
            </a:r>
            <a:r>
              <a:rPr dirty="0" sz="1200" spc="-5">
                <a:latin typeface="Arial"/>
                <a:cs typeface="Arial"/>
              </a:rPr>
              <a:t>rewards (discounted)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67150" y="7943850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19625" y="8093576"/>
            <a:ext cx="8255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400" spc="5">
                <a:latin typeface="Symbol"/>
                <a:cs typeface="Symbol"/>
              </a:rPr>
              <a:t>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9375" y="7769726"/>
            <a:ext cx="208280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999614" algn="l"/>
              </a:tabLst>
            </a:pPr>
            <a:r>
              <a:rPr dirty="0" sz="1400" spc="5">
                <a:latin typeface="Symbol"/>
                <a:cs typeface="Symbol"/>
              </a:rPr>
              <a:t></a:t>
            </a:r>
            <a:r>
              <a:rPr dirty="0" sz="1400" spc="5">
                <a:latin typeface="Times New Roman"/>
                <a:cs typeface="Times New Roman"/>
              </a:rPr>
              <a:t>	</a:t>
            </a:r>
            <a:r>
              <a:rPr dirty="0" sz="1400" spc="5">
                <a:latin typeface="Symbol"/>
                <a:cs typeface="Symbol"/>
              </a:rPr>
              <a:t>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6050" y="7788776"/>
            <a:ext cx="101600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932815" algn="l"/>
              </a:tabLst>
            </a:pPr>
            <a:r>
              <a:rPr dirty="0" sz="1400" spc="5">
                <a:latin typeface="Symbol"/>
                <a:cs typeface="Symbol"/>
              </a:rPr>
              <a:t></a:t>
            </a:r>
            <a:r>
              <a:rPr dirty="0" sz="1400" spc="5">
                <a:latin typeface="Times New Roman"/>
                <a:cs typeface="Times New Roman"/>
              </a:rPr>
              <a:t>	</a:t>
            </a:r>
            <a:r>
              <a:rPr dirty="0" sz="1400" spc="5">
                <a:latin typeface="Symbol"/>
                <a:cs typeface="Symbol"/>
              </a:rPr>
              <a:t>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9675" y="7903076"/>
            <a:ext cx="31432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400" spc="10">
                <a:latin typeface="Symbol"/>
                <a:cs typeface="Symbol"/>
              </a:rPr>
              <a:t></a:t>
            </a:r>
            <a:r>
              <a:rPr dirty="0" baseline="-15873" sz="2100" spc="15">
                <a:latin typeface="Symbol"/>
                <a:cs typeface="Symbol"/>
              </a:rPr>
              <a:t></a:t>
            </a:r>
            <a:r>
              <a:rPr dirty="0" sz="1400" spc="10">
                <a:latin typeface="Symbol"/>
                <a:cs typeface="Symbol"/>
              </a:rPr>
              <a:t>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1775" y="7850939"/>
            <a:ext cx="19304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100" spc="-1040">
                <a:latin typeface="Symbol"/>
                <a:cs typeface="Symbol"/>
              </a:rPr>
              <a:t>∑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8925" y="7797298"/>
            <a:ext cx="8826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Symbol"/>
                <a:cs typeface="Symbol"/>
              </a:rPr>
              <a:t>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5625" y="7892548"/>
            <a:ext cx="425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5" i="1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1275" y="8074526"/>
            <a:ext cx="114617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037590" algn="l"/>
              </a:tabLst>
            </a:pPr>
            <a:r>
              <a:rPr dirty="0" baseline="-5952" sz="2100" spc="-7">
                <a:latin typeface="Symbol"/>
                <a:cs typeface="Symbol"/>
              </a:rPr>
              <a:t></a:t>
            </a:r>
            <a:r>
              <a:rPr dirty="0" sz="1400" spc="-5">
                <a:latin typeface="Symbol"/>
                <a:cs typeface="Symbol"/>
              </a:rPr>
              <a:t>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800" spc="55" i="1">
                <a:latin typeface="Times New Roman"/>
                <a:cs typeface="Times New Roman"/>
              </a:rPr>
              <a:t>t</a:t>
            </a:r>
            <a:r>
              <a:rPr dirty="0" sz="800" spc="55">
                <a:latin typeface="Symbol"/>
                <a:cs typeface="Symbol"/>
              </a:rPr>
              <a:t></a:t>
            </a:r>
            <a:r>
              <a:rPr dirty="0" sz="800" spc="55">
                <a:latin typeface="Times New Roman"/>
                <a:cs typeface="Times New Roman"/>
              </a:rPr>
              <a:t>0	</a:t>
            </a:r>
            <a:r>
              <a:rPr dirty="0" sz="1400" spc="5">
                <a:latin typeface="Symbol"/>
                <a:cs typeface="Symbol"/>
              </a:rPr>
              <a:t>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5925" y="7836807"/>
            <a:ext cx="1784350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1101090" algn="l"/>
              </a:tabLst>
            </a:pPr>
            <a:r>
              <a:rPr dirty="0" sz="1400" spc="-380" i="1">
                <a:latin typeface="Symbol"/>
                <a:cs typeface="Symbol"/>
              </a:rPr>
              <a:t></a:t>
            </a:r>
            <a:r>
              <a:rPr dirty="0" sz="1400" spc="350" i="1">
                <a:latin typeface="Times New Roman"/>
                <a:cs typeface="Times New Roman"/>
              </a:rPr>
              <a:t> </a:t>
            </a:r>
            <a:r>
              <a:rPr dirty="0" sz="1400" spc="-114">
                <a:latin typeface="Times New Roman"/>
                <a:cs typeface="Times New Roman"/>
              </a:rPr>
              <a:t>R</a:t>
            </a:r>
            <a:r>
              <a:rPr dirty="0" sz="1850" spc="-114">
                <a:latin typeface="Symbol"/>
                <a:cs typeface="Symbol"/>
              </a:rPr>
              <a:t></a:t>
            </a:r>
            <a:r>
              <a:rPr dirty="0" sz="1400" spc="-114">
                <a:latin typeface="Times New Roman"/>
                <a:cs typeface="Times New Roman"/>
              </a:rPr>
              <a:t>S</a:t>
            </a:r>
            <a:r>
              <a:rPr dirty="0" sz="1950" spc="-114">
                <a:latin typeface="Symbol"/>
                <a:cs typeface="Symbol"/>
              </a:rPr>
              <a:t></a:t>
            </a:r>
            <a:r>
              <a:rPr dirty="0" sz="1400" spc="-114" i="1">
                <a:latin typeface="Times New Roman"/>
                <a:cs typeface="Times New Roman"/>
              </a:rPr>
              <a:t>t</a:t>
            </a:r>
            <a:r>
              <a:rPr dirty="0" sz="1950" spc="-114">
                <a:latin typeface="Symbol"/>
                <a:cs typeface="Symbol"/>
              </a:rPr>
              <a:t></a:t>
            </a:r>
            <a:r>
              <a:rPr dirty="0" sz="1850" spc="-114">
                <a:latin typeface="Symbol"/>
                <a:cs typeface="Symbol"/>
              </a:rPr>
              <a:t></a:t>
            </a:r>
            <a:r>
              <a:rPr dirty="0" sz="1400" spc="-114">
                <a:latin typeface="Symbol"/>
                <a:cs typeface="Symbol"/>
              </a:rPr>
              <a:t></a:t>
            </a:r>
            <a:r>
              <a:rPr dirty="0" sz="1400" spc="-114">
                <a:latin typeface="Times New Roman"/>
                <a:cs typeface="Times New Roman"/>
              </a:rPr>
              <a:t>	</a:t>
            </a:r>
            <a:r>
              <a:rPr dirty="0" sz="1400" spc="-135">
                <a:latin typeface="Times New Roman"/>
                <a:cs typeface="Times New Roman"/>
              </a:rPr>
              <a:t>S</a:t>
            </a:r>
            <a:r>
              <a:rPr dirty="0" sz="1950" spc="-135">
                <a:latin typeface="Symbol"/>
                <a:cs typeface="Symbol"/>
              </a:rPr>
              <a:t></a:t>
            </a:r>
            <a:r>
              <a:rPr dirty="0" sz="1400" spc="-135">
                <a:latin typeface="Times New Roman"/>
                <a:cs typeface="Times New Roman"/>
              </a:rPr>
              <a:t>0</a:t>
            </a:r>
            <a:r>
              <a:rPr dirty="0" sz="1950" spc="-135">
                <a:latin typeface="Symbol"/>
                <a:cs typeface="Symbol"/>
              </a:rPr>
              <a:t></a:t>
            </a:r>
            <a:r>
              <a:rPr dirty="0" sz="1950" spc="-13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Symbol"/>
                <a:cs typeface="Symbol"/>
              </a:rPr>
              <a:t></a:t>
            </a:r>
            <a:r>
              <a:rPr dirty="0" sz="1400" spc="-190">
                <a:latin typeface="Times New Roman"/>
                <a:cs typeface="Times New Roman"/>
              </a:rPr>
              <a:t> </a:t>
            </a:r>
            <a:r>
              <a:rPr dirty="0" sz="1400" spc="60" i="1">
                <a:latin typeface="Times New Roman"/>
                <a:cs typeface="Times New Roman"/>
              </a:rPr>
              <a:t>S</a:t>
            </a:r>
            <a:r>
              <a:rPr dirty="0" baseline="-15873" sz="2100" spc="89">
                <a:latin typeface="Symbol"/>
                <a:cs typeface="Symbol"/>
              </a:rPr>
              <a:t></a:t>
            </a:r>
            <a:endParaRPr baseline="-15873"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8825" y="8302625"/>
            <a:ext cx="3813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Just Solve It! </a:t>
            </a:r>
            <a:r>
              <a:rPr dirty="0" sz="1200">
                <a:solidFill>
                  <a:srgbClr val="875C86"/>
                </a:solidFill>
                <a:latin typeface="Arial"/>
                <a:cs typeface="Arial"/>
              </a:rPr>
              <a:t>We use standard Markov System</a:t>
            </a:r>
            <a:r>
              <a:rPr dirty="0" sz="1200" spc="-155">
                <a:solidFill>
                  <a:srgbClr val="875C86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875C86"/>
                </a:solidFill>
                <a:latin typeface="Arial"/>
                <a:cs typeface="Arial"/>
              </a:rPr>
              <a:t>Theory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66817" y="601530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66917" y="654870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143250" y="674052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R=0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90917" y="662490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667250" y="681672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R=1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85817" y="662490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933575" y="6816725"/>
            <a:ext cx="28194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Arial"/>
                <a:cs typeface="Arial"/>
              </a:rPr>
              <a:t>R</a:t>
            </a:r>
            <a:r>
              <a:rPr dirty="0" sz="950" spc="45">
                <a:latin typeface="Arial"/>
                <a:cs typeface="Arial"/>
              </a:rPr>
              <a:t>=</a:t>
            </a:r>
            <a:r>
              <a:rPr dirty="0" sz="950" spc="-20">
                <a:latin typeface="Arial"/>
                <a:cs typeface="Arial"/>
              </a:rPr>
              <a:t>-</a:t>
            </a:r>
            <a:r>
              <a:rPr dirty="0" sz="950" spc="1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14617" y="605340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48117" y="605340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790950" y="6245225"/>
            <a:ext cx="15843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332865" algn="l"/>
              </a:tabLst>
            </a:pPr>
            <a:r>
              <a:rPr dirty="0" sz="950" spc="30">
                <a:latin typeface="Arial"/>
                <a:cs typeface="Arial"/>
              </a:rPr>
              <a:t>R=</a:t>
            </a:r>
            <a:r>
              <a:rPr dirty="0" sz="950" spc="10">
                <a:latin typeface="Arial"/>
                <a:cs typeface="Arial"/>
              </a:rPr>
              <a:t>3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30">
                <a:latin typeface="Arial"/>
                <a:cs typeface="Arial"/>
              </a:rPr>
              <a:t>R=0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42967" y="5901001"/>
            <a:ext cx="381000" cy="742950"/>
          </a:xfrm>
          <a:custGeom>
            <a:avLst/>
            <a:gdLst/>
            <a:ahLst/>
            <a:cxnLst/>
            <a:rect l="l" t="t" r="r" b="b"/>
            <a:pathLst>
              <a:path w="381000" h="742950">
                <a:moveTo>
                  <a:pt x="381000" y="171450"/>
                </a:moveTo>
                <a:lnTo>
                  <a:pt x="373503" y="128984"/>
                </a:lnTo>
                <a:lnTo>
                  <a:pt x="352777" y="88900"/>
                </a:lnTo>
                <a:lnTo>
                  <a:pt x="321468" y="53578"/>
                </a:lnTo>
                <a:lnTo>
                  <a:pt x="282222" y="25400"/>
                </a:lnTo>
                <a:lnTo>
                  <a:pt x="237684" y="6746"/>
                </a:lnTo>
                <a:lnTo>
                  <a:pt x="190500" y="0"/>
                </a:lnTo>
                <a:lnTo>
                  <a:pt x="173710" y="3687"/>
                </a:lnTo>
                <a:lnTo>
                  <a:pt x="140596" y="31930"/>
                </a:lnTo>
                <a:lnTo>
                  <a:pt x="108879" y="85207"/>
                </a:lnTo>
                <a:lnTo>
                  <a:pt x="79488" y="160166"/>
                </a:lnTo>
                <a:lnTo>
                  <a:pt x="65955" y="204730"/>
                </a:lnTo>
                <a:lnTo>
                  <a:pt x="53353" y="253458"/>
                </a:lnTo>
                <a:lnTo>
                  <a:pt x="41799" y="305932"/>
                </a:lnTo>
                <a:lnTo>
                  <a:pt x="31407" y="361732"/>
                </a:lnTo>
                <a:lnTo>
                  <a:pt x="22295" y="420441"/>
                </a:lnTo>
                <a:lnTo>
                  <a:pt x="14579" y="481639"/>
                </a:lnTo>
                <a:lnTo>
                  <a:pt x="8375" y="544908"/>
                </a:lnTo>
                <a:lnTo>
                  <a:pt x="3799" y="609828"/>
                </a:lnTo>
                <a:lnTo>
                  <a:pt x="969" y="675982"/>
                </a:lnTo>
                <a:lnTo>
                  <a:pt x="0" y="7429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05000" y="67056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28767" y="5901001"/>
            <a:ext cx="1123950" cy="171450"/>
          </a:xfrm>
          <a:custGeom>
            <a:avLst/>
            <a:gdLst/>
            <a:ahLst/>
            <a:cxnLst/>
            <a:rect l="l" t="t" r="r" b="b"/>
            <a:pathLst>
              <a:path w="1123950" h="171450">
                <a:moveTo>
                  <a:pt x="0" y="171450"/>
                </a:moveTo>
                <a:lnTo>
                  <a:pt x="19249" y="132196"/>
                </a:lnTo>
                <a:lnTo>
                  <a:pt x="72835" y="94816"/>
                </a:lnTo>
                <a:lnTo>
                  <a:pt x="110554" y="77413"/>
                </a:lnTo>
                <a:lnTo>
                  <a:pt x="154515" y="61181"/>
                </a:lnTo>
                <a:lnTo>
                  <a:pt x="203939" y="46354"/>
                </a:lnTo>
                <a:lnTo>
                  <a:pt x="258046" y="33166"/>
                </a:lnTo>
                <a:lnTo>
                  <a:pt x="316054" y="21850"/>
                </a:lnTo>
                <a:lnTo>
                  <a:pt x="377184" y="12642"/>
                </a:lnTo>
                <a:lnTo>
                  <a:pt x="440655" y="5774"/>
                </a:lnTo>
                <a:lnTo>
                  <a:pt x="505687" y="1482"/>
                </a:lnTo>
                <a:lnTo>
                  <a:pt x="571500" y="0"/>
                </a:lnTo>
                <a:lnTo>
                  <a:pt x="633302" y="1548"/>
                </a:lnTo>
                <a:lnTo>
                  <a:pt x="694443" y="6041"/>
                </a:lnTo>
                <a:lnTo>
                  <a:pt x="754260" y="13245"/>
                </a:lnTo>
                <a:lnTo>
                  <a:pt x="812094" y="22930"/>
                </a:lnTo>
                <a:lnTo>
                  <a:pt x="867282" y="34864"/>
                </a:lnTo>
                <a:lnTo>
                  <a:pt x="919162" y="48815"/>
                </a:lnTo>
                <a:lnTo>
                  <a:pt x="967074" y="64552"/>
                </a:lnTo>
                <a:lnTo>
                  <a:pt x="1010355" y="81844"/>
                </a:lnTo>
                <a:lnTo>
                  <a:pt x="1048345" y="100458"/>
                </a:lnTo>
                <a:lnTo>
                  <a:pt x="1105803" y="140730"/>
                </a:lnTo>
                <a:lnTo>
                  <a:pt x="112395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24275" y="61341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9525"/>
                </a:lnTo>
                <a:lnTo>
                  <a:pt x="28575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66867" y="6262951"/>
            <a:ext cx="1047750" cy="219075"/>
          </a:xfrm>
          <a:custGeom>
            <a:avLst/>
            <a:gdLst/>
            <a:ahLst/>
            <a:cxnLst/>
            <a:rect l="l" t="t" r="r" b="b"/>
            <a:pathLst>
              <a:path w="1047750" h="219075">
                <a:moveTo>
                  <a:pt x="1047750" y="0"/>
                </a:moveTo>
                <a:lnTo>
                  <a:pt x="1035248" y="9673"/>
                </a:lnTo>
                <a:lnTo>
                  <a:pt x="1026318" y="34528"/>
                </a:lnTo>
                <a:lnTo>
                  <a:pt x="1020960" y="68312"/>
                </a:lnTo>
                <a:lnTo>
                  <a:pt x="1019175" y="104775"/>
                </a:lnTo>
                <a:lnTo>
                  <a:pt x="1013773" y="119029"/>
                </a:lnTo>
                <a:lnTo>
                  <a:pt x="973335" y="146744"/>
                </a:lnTo>
                <a:lnTo>
                  <a:pt x="899561" y="172078"/>
                </a:lnTo>
                <a:lnTo>
                  <a:pt x="852487" y="183356"/>
                </a:lnTo>
                <a:lnTo>
                  <a:pt x="799857" y="193443"/>
                </a:lnTo>
                <a:lnTo>
                  <a:pt x="742597" y="202141"/>
                </a:lnTo>
                <a:lnTo>
                  <a:pt x="681632" y="209252"/>
                </a:lnTo>
                <a:lnTo>
                  <a:pt x="617890" y="214577"/>
                </a:lnTo>
                <a:lnTo>
                  <a:pt x="552295" y="217917"/>
                </a:lnTo>
                <a:lnTo>
                  <a:pt x="485775" y="219075"/>
                </a:lnTo>
                <a:lnTo>
                  <a:pt x="425881" y="217970"/>
                </a:lnTo>
                <a:lnTo>
                  <a:pt x="366674" y="214807"/>
                </a:lnTo>
                <a:lnTo>
                  <a:pt x="308838" y="209816"/>
                </a:lnTo>
                <a:lnTo>
                  <a:pt x="253060" y="203225"/>
                </a:lnTo>
                <a:lnTo>
                  <a:pt x="200025" y="195262"/>
                </a:lnTo>
                <a:lnTo>
                  <a:pt x="150418" y="186156"/>
                </a:lnTo>
                <a:lnTo>
                  <a:pt x="104927" y="176136"/>
                </a:lnTo>
                <a:lnTo>
                  <a:pt x="64236" y="165430"/>
                </a:lnTo>
                <a:lnTo>
                  <a:pt x="29032" y="154266"/>
                </a:lnTo>
                <a:lnTo>
                  <a:pt x="0" y="142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09850" y="64484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28575" y="57150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28867" y="6443926"/>
            <a:ext cx="323850" cy="161925"/>
          </a:xfrm>
          <a:custGeom>
            <a:avLst/>
            <a:gdLst/>
            <a:ahLst/>
            <a:cxnLst/>
            <a:rect l="l" t="t" r="r" b="b"/>
            <a:pathLst>
              <a:path w="323850" h="161925">
                <a:moveTo>
                  <a:pt x="0" y="161925"/>
                </a:moveTo>
                <a:lnTo>
                  <a:pt x="35661" y="107822"/>
                </a:lnTo>
                <a:lnTo>
                  <a:pt x="74066" y="86486"/>
                </a:lnTo>
                <a:lnTo>
                  <a:pt x="120700" y="72008"/>
                </a:lnTo>
                <a:lnTo>
                  <a:pt x="171450" y="66675"/>
                </a:lnTo>
                <a:lnTo>
                  <a:pt x="215354" y="61614"/>
                </a:lnTo>
                <a:lnTo>
                  <a:pt x="258365" y="47625"/>
                </a:lnTo>
                <a:lnTo>
                  <a:pt x="296019" y="26491"/>
                </a:lnTo>
                <a:lnTo>
                  <a:pt x="3238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14750" y="6486525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38100" y="0"/>
                </a:moveTo>
                <a:lnTo>
                  <a:pt x="0" y="38100"/>
                </a:lnTo>
                <a:lnTo>
                  <a:pt x="38100" y="571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85817" y="6872551"/>
            <a:ext cx="209550" cy="266700"/>
          </a:xfrm>
          <a:custGeom>
            <a:avLst/>
            <a:gdLst/>
            <a:ahLst/>
            <a:cxnLst/>
            <a:rect l="l" t="t" r="r" b="b"/>
            <a:pathLst>
              <a:path w="209550" h="266700">
                <a:moveTo>
                  <a:pt x="209550" y="171450"/>
                </a:moveTo>
                <a:lnTo>
                  <a:pt x="199876" y="206424"/>
                </a:lnTo>
                <a:lnTo>
                  <a:pt x="175021" y="236934"/>
                </a:lnTo>
                <a:lnTo>
                  <a:pt x="141237" y="258514"/>
                </a:lnTo>
                <a:lnTo>
                  <a:pt x="104775" y="266700"/>
                </a:lnTo>
                <a:lnTo>
                  <a:pt x="77831" y="256204"/>
                </a:lnTo>
                <a:lnTo>
                  <a:pt x="54327" y="227188"/>
                </a:lnTo>
                <a:lnTo>
                  <a:pt x="34528" y="183356"/>
                </a:lnTo>
                <a:lnTo>
                  <a:pt x="18697" y="128411"/>
                </a:lnTo>
                <a:lnTo>
                  <a:pt x="7099" y="6605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47850" y="68865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47767" y="6948751"/>
            <a:ext cx="857250" cy="209550"/>
          </a:xfrm>
          <a:custGeom>
            <a:avLst/>
            <a:gdLst/>
            <a:ahLst/>
            <a:cxnLst/>
            <a:rect l="l" t="t" r="r" b="b"/>
            <a:pathLst>
              <a:path w="857250" h="209550">
                <a:moveTo>
                  <a:pt x="0" y="38100"/>
                </a:moveTo>
                <a:lnTo>
                  <a:pt x="20409" y="84343"/>
                </a:lnTo>
                <a:lnTo>
                  <a:pt x="76371" y="127496"/>
                </a:lnTo>
                <a:lnTo>
                  <a:pt x="115216" y="146946"/>
                </a:lnTo>
                <a:lnTo>
                  <a:pt x="159985" y="164465"/>
                </a:lnTo>
                <a:lnTo>
                  <a:pt x="209693" y="179665"/>
                </a:lnTo>
                <a:lnTo>
                  <a:pt x="263350" y="192160"/>
                </a:lnTo>
                <a:lnTo>
                  <a:pt x="319971" y="201563"/>
                </a:lnTo>
                <a:lnTo>
                  <a:pt x="378566" y="207488"/>
                </a:lnTo>
                <a:lnTo>
                  <a:pt x="438150" y="209550"/>
                </a:lnTo>
                <a:lnTo>
                  <a:pt x="495147" y="206768"/>
                </a:lnTo>
                <a:lnTo>
                  <a:pt x="551230" y="198729"/>
                </a:lnTo>
                <a:lnTo>
                  <a:pt x="605485" y="185889"/>
                </a:lnTo>
                <a:lnTo>
                  <a:pt x="656996" y="168706"/>
                </a:lnTo>
                <a:lnTo>
                  <a:pt x="704850" y="147637"/>
                </a:lnTo>
                <a:lnTo>
                  <a:pt x="748131" y="123139"/>
                </a:lnTo>
                <a:lnTo>
                  <a:pt x="785926" y="95669"/>
                </a:lnTo>
                <a:lnTo>
                  <a:pt x="817321" y="65684"/>
                </a:lnTo>
                <a:lnTo>
                  <a:pt x="841400" y="33642"/>
                </a:lnTo>
                <a:lnTo>
                  <a:pt x="857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76575" y="69818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28575" y="0"/>
                </a:moveTo>
                <a:lnTo>
                  <a:pt x="0" y="47625"/>
                </a:lnTo>
                <a:lnTo>
                  <a:pt x="476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71705" y="6943989"/>
            <a:ext cx="16681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38392" y="6948751"/>
            <a:ext cx="1209675" cy="209550"/>
          </a:xfrm>
          <a:custGeom>
            <a:avLst/>
            <a:gdLst/>
            <a:ahLst/>
            <a:cxnLst/>
            <a:rect l="l" t="t" r="r" b="b"/>
            <a:pathLst>
              <a:path w="1209675" h="209550">
                <a:moveTo>
                  <a:pt x="1209675" y="38100"/>
                </a:moveTo>
                <a:lnTo>
                  <a:pt x="1191902" y="74589"/>
                </a:lnTo>
                <a:lnTo>
                  <a:pt x="1142139" y="109579"/>
                </a:lnTo>
                <a:lnTo>
                  <a:pt x="1106927" y="126043"/>
                </a:lnTo>
                <a:lnTo>
                  <a:pt x="1065716" y="141569"/>
                </a:lnTo>
                <a:lnTo>
                  <a:pt x="1019175" y="155971"/>
                </a:lnTo>
                <a:lnTo>
                  <a:pt x="967967" y="169061"/>
                </a:lnTo>
                <a:lnTo>
                  <a:pt x="912761" y="180652"/>
                </a:lnTo>
                <a:lnTo>
                  <a:pt x="854223" y="190555"/>
                </a:lnTo>
                <a:lnTo>
                  <a:pt x="793018" y="198584"/>
                </a:lnTo>
                <a:lnTo>
                  <a:pt x="729814" y="204551"/>
                </a:lnTo>
                <a:lnTo>
                  <a:pt x="665278" y="208269"/>
                </a:lnTo>
                <a:lnTo>
                  <a:pt x="600075" y="209550"/>
                </a:lnTo>
                <a:lnTo>
                  <a:pt x="538619" y="207893"/>
                </a:lnTo>
                <a:lnTo>
                  <a:pt x="477711" y="203064"/>
                </a:lnTo>
                <a:lnTo>
                  <a:pt x="417894" y="195269"/>
                </a:lnTo>
                <a:lnTo>
                  <a:pt x="359717" y="184716"/>
                </a:lnTo>
                <a:lnTo>
                  <a:pt x="303724" y="171614"/>
                </a:lnTo>
                <a:lnTo>
                  <a:pt x="250463" y="156171"/>
                </a:lnTo>
                <a:lnTo>
                  <a:pt x="200480" y="138595"/>
                </a:lnTo>
                <a:lnTo>
                  <a:pt x="154320" y="119095"/>
                </a:lnTo>
                <a:lnTo>
                  <a:pt x="112531" y="97877"/>
                </a:lnTo>
                <a:lnTo>
                  <a:pt x="75658" y="75150"/>
                </a:lnTo>
                <a:lnTo>
                  <a:pt x="44247" y="51123"/>
                </a:lnTo>
                <a:lnTo>
                  <a:pt x="18846" y="2600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00425" y="69818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9525" y="0"/>
                </a:moveTo>
                <a:lnTo>
                  <a:pt x="0" y="57150"/>
                </a:lnTo>
                <a:lnTo>
                  <a:pt x="47625" y="476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48117" y="6472501"/>
            <a:ext cx="209550" cy="352425"/>
          </a:xfrm>
          <a:custGeom>
            <a:avLst/>
            <a:gdLst/>
            <a:ahLst/>
            <a:cxnLst/>
            <a:rect l="l" t="t" r="r" b="b"/>
            <a:pathLst>
              <a:path w="209550" h="352425">
                <a:moveTo>
                  <a:pt x="209550" y="0"/>
                </a:moveTo>
                <a:lnTo>
                  <a:pt x="206126" y="50969"/>
                </a:lnTo>
                <a:lnTo>
                  <a:pt x="196275" y="101547"/>
                </a:lnTo>
                <a:lnTo>
                  <a:pt x="180622" y="150636"/>
                </a:lnTo>
                <a:lnTo>
                  <a:pt x="159795" y="197137"/>
                </a:lnTo>
                <a:lnTo>
                  <a:pt x="134421" y="239954"/>
                </a:lnTo>
                <a:lnTo>
                  <a:pt x="105127" y="277988"/>
                </a:lnTo>
                <a:lnTo>
                  <a:pt x="72541" y="310143"/>
                </a:lnTo>
                <a:lnTo>
                  <a:pt x="37289" y="335321"/>
                </a:lnTo>
                <a:lnTo>
                  <a:pt x="0" y="352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91100" y="687705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47625" y="0"/>
                </a:moveTo>
                <a:lnTo>
                  <a:pt x="0" y="28575"/>
                </a:lnTo>
                <a:lnTo>
                  <a:pt x="571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14592" y="6415351"/>
            <a:ext cx="1590675" cy="333375"/>
          </a:xfrm>
          <a:custGeom>
            <a:avLst/>
            <a:gdLst/>
            <a:ahLst/>
            <a:cxnLst/>
            <a:rect l="l" t="t" r="r" b="b"/>
            <a:pathLst>
              <a:path w="1590675" h="333375">
                <a:moveTo>
                  <a:pt x="1590675" y="0"/>
                </a:moveTo>
                <a:lnTo>
                  <a:pt x="1573741" y="41733"/>
                </a:lnTo>
                <a:lnTo>
                  <a:pt x="1544549" y="69451"/>
                </a:lnTo>
                <a:lnTo>
                  <a:pt x="1502054" y="96850"/>
                </a:lnTo>
                <a:lnTo>
                  <a:pt x="1447130" y="123725"/>
                </a:lnTo>
                <a:lnTo>
                  <a:pt x="1380653" y="149876"/>
                </a:lnTo>
                <a:lnTo>
                  <a:pt x="1343355" y="162616"/>
                </a:lnTo>
                <a:lnTo>
                  <a:pt x="1303496" y="175099"/>
                </a:lnTo>
                <a:lnTo>
                  <a:pt x="1261186" y="187299"/>
                </a:lnTo>
                <a:lnTo>
                  <a:pt x="1216534" y="199191"/>
                </a:lnTo>
                <a:lnTo>
                  <a:pt x="1169649" y="210750"/>
                </a:lnTo>
                <a:lnTo>
                  <a:pt x="1120641" y="221951"/>
                </a:lnTo>
                <a:lnTo>
                  <a:pt x="1069618" y="232768"/>
                </a:lnTo>
                <a:lnTo>
                  <a:pt x="1016691" y="243175"/>
                </a:lnTo>
                <a:lnTo>
                  <a:pt x="961969" y="253148"/>
                </a:lnTo>
                <a:lnTo>
                  <a:pt x="905560" y="262661"/>
                </a:lnTo>
                <a:lnTo>
                  <a:pt x="847575" y="271689"/>
                </a:lnTo>
                <a:lnTo>
                  <a:pt x="788122" y="280206"/>
                </a:lnTo>
                <a:lnTo>
                  <a:pt x="727310" y="288187"/>
                </a:lnTo>
                <a:lnTo>
                  <a:pt x="665250" y="295608"/>
                </a:lnTo>
                <a:lnTo>
                  <a:pt x="602050" y="302442"/>
                </a:lnTo>
                <a:lnTo>
                  <a:pt x="537820" y="308663"/>
                </a:lnTo>
                <a:lnTo>
                  <a:pt x="472668" y="314248"/>
                </a:lnTo>
                <a:lnTo>
                  <a:pt x="406705" y="319171"/>
                </a:lnTo>
                <a:lnTo>
                  <a:pt x="340039" y="323405"/>
                </a:lnTo>
                <a:lnTo>
                  <a:pt x="272780" y="326927"/>
                </a:lnTo>
                <a:lnTo>
                  <a:pt x="205038" y="329710"/>
                </a:lnTo>
                <a:lnTo>
                  <a:pt x="136920" y="331729"/>
                </a:lnTo>
                <a:lnTo>
                  <a:pt x="68538" y="332959"/>
                </a:lnTo>
                <a:lnTo>
                  <a:pt x="0" y="333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67100" y="68103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57150" y="0"/>
                </a:moveTo>
                <a:lnTo>
                  <a:pt x="0" y="19050"/>
                </a:lnTo>
                <a:lnTo>
                  <a:pt x="57150" y="476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86092" y="6262951"/>
            <a:ext cx="962025" cy="323850"/>
          </a:xfrm>
          <a:custGeom>
            <a:avLst/>
            <a:gdLst/>
            <a:ahLst/>
            <a:cxnLst/>
            <a:rect l="l" t="t" r="r" b="b"/>
            <a:pathLst>
              <a:path w="962025" h="323850">
                <a:moveTo>
                  <a:pt x="962025" y="0"/>
                </a:moveTo>
                <a:lnTo>
                  <a:pt x="899851" y="1839"/>
                </a:lnTo>
                <a:lnTo>
                  <a:pt x="838708" y="7156"/>
                </a:lnTo>
                <a:lnTo>
                  <a:pt x="779625" y="15650"/>
                </a:lnTo>
                <a:lnTo>
                  <a:pt x="723635" y="27022"/>
                </a:lnTo>
                <a:lnTo>
                  <a:pt x="671766" y="40969"/>
                </a:lnTo>
                <a:lnTo>
                  <a:pt x="625050" y="57192"/>
                </a:lnTo>
                <a:lnTo>
                  <a:pt x="584517" y="75391"/>
                </a:lnTo>
                <a:lnTo>
                  <a:pt x="551197" y="95264"/>
                </a:lnTo>
                <a:lnTo>
                  <a:pt x="510321" y="138831"/>
                </a:lnTo>
                <a:lnTo>
                  <a:pt x="497077" y="194887"/>
                </a:lnTo>
                <a:lnTo>
                  <a:pt x="475500" y="227350"/>
                </a:lnTo>
                <a:lnTo>
                  <a:pt x="442593" y="257647"/>
                </a:lnTo>
                <a:lnTo>
                  <a:pt x="400855" y="284111"/>
                </a:lnTo>
                <a:lnTo>
                  <a:pt x="352786" y="305077"/>
                </a:lnTo>
                <a:lnTo>
                  <a:pt x="300884" y="318879"/>
                </a:lnTo>
                <a:lnTo>
                  <a:pt x="247650" y="323850"/>
                </a:lnTo>
                <a:lnTo>
                  <a:pt x="191602" y="319307"/>
                </a:lnTo>
                <a:lnTo>
                  <a:pt x="138994" y="306563"/>
                </a:lnTo>
                <a:lnTo>
                  <a:pt x="91678" y="286940"/>
                </a:lnTo>
                <a:lnTo>
                  <a:pt x="51505" y="261761"/>
                </a:lnTo>
                <a:lnTo>
                  <a:pt x="20328" y="232348"/>
                </a:ln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48125" y="64865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9525" y="0"/>
                </a:moveTo>
                <a:lnTo>
                  <a:pt x="0" y="57150"/>
                </a:lnTo>
                <a:lnTo>
                  <a:pt x="47625" y="476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76567" y="5939101"/>
            <a:ext cx="1000125" cy="171450"/>
          </a:xfrm>
          <a:custGeom>
            <a:avLst/>
            <a:gdLst/>
            <a:ahLst/>
            <a:cxnLst/>
            <a:rect l="l" t="t" r="r" b="b"/>
            <a:pathLst>
              <a:path w="1000125" h="171450">
                <a:moveTo>
                  <a:pt x="0" y="171450"/>
                </a:moveTo>
                <a:lnTo>
                  <a:pt x="20240" y="128984"/>
                </a:lnTo>
                <a:lnTo>
                  <a:pt x="76200" y="88900"/>
                </a:lnTo>
                <a:lnTo>
                  <a:pt x="115341" y="70494"/>
                </a:lnTo>
                <a:lnTo>
                  <a:pt x="160734" y="53578"/>
                </a:lnTo>
                <a:lnTo>
                  <a:pt x="211484" y="38447"/>
                </a:lnTo>
                <a:lnTo>
                  <a:pt x="266700" y="25400"/>
                </a:lnTo>
                <a:lnTo>
                  <a:pt x="325487" y="14733"/>
                </a:lnTo>
                <a:lnTo>
                  <a:pt x="386953" y="6746"/>
                </a:lnTo>
                <a:lnTo>
                  <a:pt x="450205" y="1736"/>
                </a:lnTo>
                <a:lnTo>
                  <a:pt x="514350" y="0"/>
                </a:lnTo>
                <a:lnTo>
                  <a:pt x="574500" y="1400"/>
                </a:lnTo>
                <a:lnTo>
                  <a:pt x="634364" y="5486"/>
                </a:lnTo>
                <a:lnTo>
                  <a:pt x="693086" y="12087"/>
                </a:lnTo>
                <a:lnTo>
                  <a:pt x="749808" y="21031"/>
                </a:lnTo>
                <a:lnTo>
                  <a:pt x="803671" y="32146"/>
                </a:lnTo>
                <a:lnTo>
                  <a:pt x="853821" y="45262"/>
                </a:lnTo>
                <a:lnTo>
                  <a:pt x="899398" y="60207"/>
                </a:lnTo>
                <a:lnTo>
                  <a:pt x="939546" y="76809"/>
                </a:lnTo>
                <a:lnTo>
                  <a:pt x="973407" y="94897"/>
                </a:lnTo>
                <a:lnTo>
                  <a:pt x="1000125" y="11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48250" y="6134100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38100" y="0"/>
                </a:moveTo>
                <a:lnTo>
                  <a:pt x="0" y="19050"/>
                </a:lnTo>
                <a:lnTo>
                  <a:pt x="38100" y="4762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937125" y="7007225"/>
            <a:ext cx="182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6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32025" y="6120447"/>
            <a:ext cx="387350" cy="4781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805"/>
              </a:spcBef>
            </a:pPr>
            <a:r>
              <a:rPr dirty="0" sz="950" spc="30">
                <a:latin typeface="Arial"/>
                <a:cs typeface="Arial"/>
              </a:rPr>
              <a:t>R=0</a:t>
            </a:r>
            <a:endParaRPr sz="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35"/>
              </a:spcBef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1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51225" y="6854825"/>
            <a:ext cx="182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5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70125" y="6854825"/>
            <a:ext cx="182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4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57625" y="6511925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33825" y="6578600"/>
            <a:ext cx="5524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94325" y="6435725"/>
            <a:ext cx="182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3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24025" y="7045325"/>
            <a:ext cx="1555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"/>
                <a:cs typeface="Arial"/>
              </a:rPr>
              <a:t>0.2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76625" y="6588125"/>
            <a:ext cx="1555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"/>
                <a:cs typeface="Arial"/>
              </a:rPr>
              <a:t>0.5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57525" y="6397625"/>
            <a:ext cx="1555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"/>
                <a:cs typeface="Arial"/>
              </a:rPr>
              <a:t>0.5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62225" y="7083425"/>
            <a:ext cx="148082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70865" algn="l"/>
                <a:tab pos="1409065" algn="l"/>
              </a:tabLst>
            </a:pPr>
            <a:r>
              <a:rPr dirty="0" sz="800">
                <a:latin typeface="Arial"/>
                <a:cs typeface="Arial"/>
              </a:rPr>
              <a:t>0.</a:t>
            </a:r>
            <a:r>
              <a:rPr dirty="0" sz="800" spc="10">
                <a:latin typeface="Arial"/>
                <a:cs typeface="Arial"/>
              </a:rPr>
              <a:t>8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>
                <a:latin typeface="Arial"/>
                <a:cs typeface="Arial"/>
              </a:rPr>
              <a:t>0.</a:t>
            </a:r>
            <a:r>
              <a:rPr dirty="0" sz="800" spc="10">
                <a:latin typeface="Arial"/>
                <a:cs typeface="Arial"/>
              </a:rPr>
              <a:t>5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1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38625" y="6473825"/>
            <a:ext cx="1555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"/>
                <a:cs typeface="Arial"/>
              </a:rPr>
              <a:t>0.2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24425" y="6588125"/>
            <a:ext cx="1555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"/>
                <a:cs typeface="Arial"/>
              </a:rPr>
              <a:t>0.4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91125" y="6702425"/>
            <a:ext cx="1555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"/>
                <a:cs typeface="Arial"/>
              </a:rPr>
              <a:t>0.4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41525" y="5511800"/>
            <a:ext cx="3563620" cy="617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Predicting Delayed Rewards </a:t>
            </a:r>
            <a:r>
              <a:rPr dirty="0" sz="950" spc="-5">
                <a:solidFill>
                  <a:srgbClr val="006600"/>
                </a:solidFill>
                <a:latin typeface="Tahoma"/>
                <a:cs typeface="Tahoma"/>
              </a:rPr>
              <a:t>IN</a:t>
            </a:r>
            <a:r>
              <a:rPr dirty="0" sz="950" spc="-15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950" spc="15">
                <a:solidFill>
                  <a:srgbClr val="006600"/>
                </a:solidFill>
                <a:latin typeface="Tahoma"/>
                <a:cs typeface="Tahoma"/>
              </a:rPr>
              <a:t>A</a:t>
            </a:r>
            <a:endParaRPr sz="9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  <a:tabLst>
                <a:tab pos="910590" algn="l"/>
              </a:tabLst>
            </a:pPr>
            <a:r>
              <a:rPr dirty="0" baseline="10416" sz="1200">
                <a:latin typeface="Arial"/>
                <a:cs typeface="Arial"/>
              </a:rPr>
              <a:t>0.4	</a:t>
            </a:r>
            <a:r>
              <a:rPr dirty="0" sz="950" spc="20">
                <a:solidFill>
                  <a:srgbClr val="006600"/>
                </a:solidFill>
                <a:latin typeface="Tahoma"/>
                <a:cs typeface="Tahoma"/>
              </a:rPr>
              <a:t>DISCOUNTED MARKOV</a:t>
            </a:r>
            <a:r>
              <a:rPr dirty="0" sz="950" spc="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950" spc="20">
                <a:solidFill>
                  <a:srgbClr val="006600"/>
                </a:solidFill>
                <a:latin typeface="Tahoma"/>
                <a:cs typeface="Tahoma"/>
              </a:rPr>
              <a:t>SYSTEM</a:t>
            </a:r>
            <a:endParaRPr sz="950">
              <a:latin typeface="Tahoma"/>
              <a:cs typeface="Tahoma"/>
            </a:endParaRPr>
          </a:p>
          <a:p>
            <a:pPr marL="977900">
              <a:lnSpc>
                <a:spcPct val="100000"/>
              </a:lnSpc>
              <a:spcBef>
                <a:spcPts val="60"/>
              </a:spcBef>
              <a:tabLst>
                <a:tab pos="1929764" algn="l"/>
              </a:tabLst>
            </a:pPr>
            <a:r>
              <a:rPr dirty="0" sz="800">
                <a:latin typeface="Arial"/>
                <a:cs typeface="Arial"/>
              </a:rPr>
              <a:t>0.6	0.5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116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0" y="4511675"/>
            <a:ext cx="11398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4025" y="1397000"/>
            <a:ext cx="3225800" cy="7226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162050">
              <a:lnSpc>
                <a:spcPct val="100000"/>
              </a:lnSpc>
              <a:spcBef>
                <a:spcPts val="125"/>
              </a:spcBef>
            </a:pPr>
            <a:r>
              <a:rPr dirty="0"/>
              <a:t>Where </a:t>
            </a:r>
            <a:r>
              <a:rPr dirty="0" spc="5"/>
              <a:t>Are</a:t>
            </a:r>
            <a:r>
              <a:rPr dirty="0" spc="80"/>
              <a:t> </a:t>
            </a:r>
            <a:r>
              <a:rPr dirty="0"/>
              <a:t>We?</a:t>
            </a:r>
          </a:p>
          <a:p>
            <a:pPr marL="38100" marR="30480">
              <a:lnSpc>
                <a:spcPts val="1430"/>
              </a:lnSpc>
              <a:spcBef>
                <a:spcPts val="75"/>
              </a:spcBef>
            </a:pPr>
            <a:r>
              <a:rPr dirty="0" sz="1200" spc="-5">
                <a:solidFill>
                  <a:srgbClr val="000000"/>
                </a:solidFill>
                <a:latin typeface="Arial"/>
                <a:cs typeface="Arial"/>
              </a:rPr>
              <a:t>Trying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000000"/>
                </a:solidFill>
                <a:latin typeface="Arial"/>
                <a:cs typeface="Arial"/>
              </a:rPr>
              <a:t>do online </a:t>
            </a:r>
            <a:r>
              <a:rPr dirty="0" sz="1200" spc="20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dirty="0" baseline="24305" sz="1200" spc="30">
                <a:solidFill>
                  <a:srgbClr val="000000"/>
                </a:solidFill>
                <a:latin typeface="Arial"/>
                <a:cs typeface="Arial"/>
              </a:rPr>
              <a:t>est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prediction from </a:t>
            </a:r>
            <a:r>
              <a:rPr dirty="0" sz="1200" spc="5">
                <a:solidFill>
                  <a:srgbClr val="000000"/>
                </a:solidFill>
                <a:latin typeface="Arial"/>
                <a:cs typeface="Arial"/>
              </a:rPr>
              <a:t>streams  </a:t>
            </a:r>
            <a:r>
              <a:rPr dirty="0" sz="1200" spc="-5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2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Arial"/>
                <a:cs typeface="Arial"/>
              </a:rPr>
              <a:t>transitions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2950" y="2535293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4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55820" y="2535293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4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62475" y="2524125"/>
            <a:ext cx="171450" cy="9525"/>
          </a:xfrm>
          <a:custGeom>
            <a:avLst/>
            <a:gdLst/>
            <a:ahLst/>
            <a:cxnLst/>
            <a:rect l="l" t="t" r="r" b="b"/>
            <a:pathLst>
              <a:path w="171450" h="9525">
                <a:moveTo>
                  <a:pt x="0" y="0"/>
                </a:moveTo>
                <a:lnTo>
                  <a:pt x="161925" y="0"/>
                </a:lnTo>
                <a:lnTo>
                  <a:pt x="17145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85855" y="2162175"/>
          <a:ext cx="3253104" cy="168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85850"/>
                <a:gridCol w="1076325"/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25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Space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0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5641" sz="975" spc="15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est </a:t>
                      </a:r>
                      <a:r>
                        <a:rPr dirty="0" sz="950" spc="10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Update</a:t>
                      </a:r>
                      <a:r>
                        <a:rPr dirty="0" sz="950" spc="-50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28575" marR="410845">
                        <a:lnSpc>
                          <a:spcPct val="105300"/>
                        </a:lnSpc>
                        <a:spcBef>
                          <a:spcPts val="225"/>
                        </a:spcBef>
                      </a:pPr>
                      <a:r>
                        <a:rPr dirty="0" sz="950" spc="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Supervised  </a:t>
                      </a:r>
                      <a:r>
                        <a:rPr dirty="0" sz="950" spc="1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25780">
                        <a:lnSpc>
                          <a:spcPts val="910"/>
                        </a:lnSpc>
                        <a:spcBef>
                          <a:spcPts val="285"/>
                        </a:spcBef>
                        <a:tabLst>
                          <a:tab pos="239395" algn="l"/>
                          <a:tab pos="443865" algn="l"/>
                        </a:tabLst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0(	</a:t>
                      </a:r>
                      <a:r>
                        <a:rPr dirty="0" baseline="38888" sz="750" spc="15"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950" spc="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algn="ctr" marR="483870">
                        <a:lnSpc>
                          <a:spcPts val="3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log(1/?)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8575" marR="553720">
                        <a:lnSpc>
                          <a:spcPct val="105300"/>
                        </a:lnSpc>
                        <a:spcBef>
                          <a:spcPts val="225"/>
                        </a:spcBef>
                      </a:pPr>
                      <a:r>
                        <a:rPr dirty="0" sz="950" spc="1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Full</a:t>
                      </a:r>
                      <a:r>
                        <a:rPr dirty="0" sz="950" spc="-3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C.E.  </a:t>
                      </a:r>
                      <a:r>
                        <a:rPr dirty="0" sz="95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28575">
                        <a:lnSpc>
                          <a:spcPts val="965"/>
                        </a:lnSpc>
                        <a:spcBef>
                          <a:spcPts val="509"/>
                        </a:spcBef>
                      </a:pPr>
                      <a:r>
                        <a:rPr dirty="0" baseline="11695" sz="1425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so</a:t>
                      </a:r>
                      <a:r>
                        <a:rPr dirty="0" baseline="11695" sz="1425" spc="1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CRIT</a:t>
                      </a:r>
                      <a:r>
                        <a:rPr dirty="0" baseline="11695" sz="1425" spc="15">
                          <a:latin typeface="Arial"/>
                          <a:cs typeface="Arial"/>
                        </a:rPr>
                        <a:t>)</a:t>
                      </a:r>
                      <a:endParaRPr baseline="11695" sz="1425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8575" marR="61594">
                        <a:lnSpc>
                          <a:spcPct val="105300"/>
                        </a:lnSpc>
                        <a:spcBef>
                          <a:spcPts val="225"/>
                        </a:spcBef>
                      </a:pP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One </a:t>
                      </a:r>
                      <a:r>
                        <a:rPr dirty="0" sz="950" spc="1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Backup C.E.  Learning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0(1)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28575" marR="477520">
                        <a:lnSpc>
                          <a:spcPct val="105300"/>
                        </a:lnSpc>
                        <a:spcBef>
                          <a:spcPts val="300"/>
                        </a:spcBef>
                      </a:pPr>
                      <a:r>
                        <a:rPr dirty="0" sz="95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Prioritized  </a:t>
                      </a: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Sweeping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0(1)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800225" y="4130675"/>
            <a:ext cx="7620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Arial"/>
                <a:cs typeface="Arial"/>
              </a:rPr>
              <a:t>N</a:t>
            </a:r>
            <a:r>
              <a:rPr dirty="0" baseline="-21367" sz="975" spc="22">
                <a:latin typeface="Arial"/>
                <a:cs typeface="Arial"/>
              </a:rPr>
              <a:t>s</a:t>
            </a:r>
            <a:r>
              <a:rPr dirty="0" sz="950" spc="15">
                <a:latin typeface="Arial"/>
                <a:cs typeface="Arial"/>
              </a:rPr>
              <a:t>= </a:t>
            </a:r>
            <a:r>
              <a:rPr dirty="0" sz="950" spc="10">
                <a:latin typeface="Arial"/>
                <a:cs typeface="Arial"/>
              </a:rPr>
              <a:t># states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3117" y="4071937"/>
            <a:ext cx="1524000" cy="438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algn="ctr" marR="47625">
              <a:lnSpc>
                <a:spcPct val="100000"/>
              </a:lnSpc>
              <a:spcBef>
                <a:spcPts val="260"/>
              </a:spcBef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What Next</a:t>
            </a:r>
            <a:r>
              <a:rPr dirty="0" sz="12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algn="ctr" marR="3937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Sample Backups</a:t>
            </a:r>
            <a:r>
              <a:rPr dirty="0" sz="12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FF0000"/>
                </a:solidFill>
                <a:latin typeface="Arial"/>
                <a:cs typeface="Arial"/>
              </a:rPr>
              <a:t>!!!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7696" y="1606550"/>
            <a:ext cx="142875" cy="740410"/>
          </a:xfrm>
          <a:prstGeom prst="rect">
            <a:avLst/>
          </a:prstGeom>
        </p:spPr>
        <p:txBody>
          <a:bodyPr wrap="square" lIns="0" tIns="571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 spc="-5">
                <a:solidFill>
                  <a:srgbClr val="00E3A7"/>
                </a:solidFill>
                <a:latin typeface="Arial"/>
                <a:cs typeface="Arial"/>
              </a:rPr>
              <a:t>Data</a:t>
            </a:r>
            <a:r>
              <a:rPr dirty="0" sz="800" spc="30">
                <a:solidFill>
                  <a:srgbClr val="00E3A7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00E3A7"/>
                </a:solidFill>
                <a:latin typeface="Arial"/>
                <a:cs typeface="Arial"/>
              </a:rPr>
              <a:t>Efficiency</a:t>
            </a:r>
            <a:r>
              <a:rPr dirty="0" sz="800" spc="-5"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7525" y="2454275"/>
            <a:ext cx="3933825" cy="1621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1778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Symbol"/>
                <a:cs typeface="Symbol"/>
              </a:rPr>
              <a:t>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</a:pPr>
            <a:r>
              <a:rPr dirty="0" sz="950" spc="10">
                <a:latin typeface="Symbol"/>
                <a:cs typeface="Symbol"/>
              </a:rPr>
              <a:t>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</a:pPr>
            <a:r>
              <a:rPr dirty="0" sz="950" spc="10">
                <a:latin typeface="Symbol"/>
                <a:cs typeface="Symbol"/>
              </a:rPr>
              <a:t>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</a:pPr>
            <a:r>
              <a:rPr dirty="0" sz="950" spc="10">
                <a:latin typeface="Symbol"/>
                <a:cs typeface="Symbol"/>
              </a:rPr>
              <a:t>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950" spc="15">
                <a:latin typeface="Arial"/>
                <a:cs typeface="Arial"/>
              </a:rPr>
              <a:t>N</a:t>
            </a:r>
            <a:r>
              <a:rPr dirty="0" baseline="-21367" sz="975" spc="22">
                <a:latin typeface="Arial"/>
                <a:cs typeface="Arial"/>
              </a:rPr>
              <a:t>so</a:t>
            </a:r>
            <a:r>
              <a:rPr dirty="0" sz="950" spc="15">
                <a:latin typeface="Arial"/>
                <a:cs typeface="Arial"/>
              </a:rPr>
              <a:t>= </a:t>
            </a:r>
            <a:r>
              <a:rPr dirty="0" sz="950" spc="10">
                <a:latin typeface="Arial"/>
                <a:cs typeface="Arial"/>
              </a:rPr>
              <a:t># state-outcomes </a:t>
            </a:r>
            <a:r>
              <a:rPr dirty="0" sz="950" spc="15">
                <a:latin typeface="Arial"/>
                <a:cs typeface="Arial"/>
              </a:rPr>
              <a:t>(number </a:t>
            </a:r>
            <a:r>
              <a:rPr dirty="0" sz="950" spc="10">
                <a:latin typeface="Arial"/>
                <a:cs typeface="Arial"/>
              </a:rPr>
              <a:t>of </a:t>
            </a:r>
            <a:r>
              <a:rPr dirty="0" sz="950" spc="15">
                <a:latin typeface="Arial"/>
                <a:cs typeface="Arial"/>
              </a:rPr>
              <a:t>arrows on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M.S.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diagram)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43417" y="2633662"/>
            <a:ext cx="190500" cy="28575"/>
          </a:xfrm>
          <a:custGeom>
            <a:avLst/>
            <a:gdLst/>
            <a:ahLst/>
            <a:cxnLst/>
            <a:rect l="l" t="t" r="r" b="b"/>
            <a:pathLst>
              <a:path w="190500" h="28575">
                <a:moveTo>
                  <a:pt x="0" y="28575"/>
                </a:moveTo>
                <a:lnTo>
                  <a:pt x="17561" y="24110"/>
                </a:lnTo>
                <a:lnTo>
                  <a:pt x="40481" y="14287"/>
                </a:lnTo>
                <a:lnTo>
                  <a:pt x="66972" y="4464"/>
                </a:lnTo>
                <a:lnTo>
                  <a:pt x="95250" y="0"/>
                </a:lnTo>
                <a:lnTo>
                  <a:pt x="119508" y="3125"/>
                </a:lnTo>
                <a:lnTo>
                  <a:pt x="146446" y="10715"/>
                </a:lnTo>
                <a:lnTo>
                  <a:pt x="171598" y="20091"/>
                </a:lnTo>
                <a:lnTo>
                  <a:pt x="190500" y="28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38655" y="2962275"/>
            <a:ext cx="200025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57705" y="3333750"/>
            <a:ext cx="15240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43417" y="3690937"/>
            <a:ext cx="190500" cy="38100"/>
          </a:xfrm>
          <a:custGeom>
            <a:avLst/>
            <a:gdLst/>
            <a:ahLst/>
            <a:cxnLst/>
            <a:rect l="l" t="t" r="r" b="b"/>
            <a:pathLst>
              <a:path w="190500" h="38100">
                <a:moveTo>
                  <a:pt x="0" y="0"/>
                </a:moveTo>
                <a:lnTo>
                  <a:pt x="18901" y="9971"/>
                </a:lnTo>
                <a:lnTo>
                  <a:pt x="44053" y="22621"/>
                </a:lnTo>
                <a:lnTo>
                  <a:pt x="70991" y="33486"/>
                </a:lnTo>
                <a:lnTo>
                  <a:pt x="95250" y="38100"/>
                </a:lnTo>
                <a:lnTo>
                  <a:pt x="123527" y="33486"/>
                </a:lnTo>
                <a:lnTo>
                  <a:pt x="150018" y="22621"/>
                </a:lnTo>
                <a:lnTo>
                  <a:pt x="172938" y="9971"/>
                </a:lnTo>
                <a:lnTo>
                  <a:pt x="190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8625" y="5530850"/>
            <a:ext cx="2400300" cy="214757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just" marL="501650" marR="852805" indent="47625">
              <a:lnSpc>
                <a:spcPct val="81600"/>
              </a:lnSpc>
              <a:spcBef>
                <a:spcPts val="495"/>
              </a:spcBef>
            </a:pPr>
            <a:r>
              <a:rPr dirty="0" sz="1800" spc="-5">
                <a:solidFill>
                  <a:srgbClr val="006600"/>
                </a:solidFill>
                <a:latin typeface="Tahoma"/>
                <a:cs typeface="Tahoma"/>
              </a:rPr>
              <a:t>Temporal  </a:t>
            </a:r>
            <a:r>
              <a:rPr dirty="0" sz="1800">
                <a:solidFill>
                  <a:srgbClr val="006600"/>
                </a:solidFill>
                <a:latin typeface="Tahoma"/>
                <a:cs typeface="Tahoma"/>
              </a:rPr>
              <a:t>Difference  </a:t>
            </a:r>
            <a:r>
              <a:rPr dirty="0" sz="1800" spc="-10">
                <a:solidFill>
                  <a:srgbClr val="006600"/>
                </a:solidFill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  <a:p>
            <a:pPr marL="25400" marR="204470">
              <a:lnSpc>
                <a:spcPts val="1650"/>
              </a:lnSpc>
              <a:spcBef>
                <a:spcPts val="944"/>
              </a:spcBef>
            </a:pPr>
            <a:r>
              <a:rPr dirty="0" sz="1400" spc="-5">
                <a:latin typeface="Arial"/>
                <a:cs typeface="Arial"/>
              </a:rPr>
              <a:t>Only </a:t>
            </a:r>
            <a:r>
              <a:rPr dirty="0" sz="1400" spc="-10">
                <a:latin typeface="Arial"/>
                <a:cs typeface="Arial"/>
              </a:rPr>
              <a:t>maintain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 spc="30">
                <a:latin typeface="Arial"/>
                <a:cs typeface="Arial"/>
              </a:rPr>
              <a:t>J</a:t>
            </a:r>
            <a:r>
              <a:rPr dirty="0" baseline="20467" sz="1425" spc="44">
                <a:latin typeface="Arial"/>
                <a:cs typeface="Arial"/>
              </a:rPr>
              <a:t>est </a:t>
            </a:r>
            <a:r>
              <a:rPr dirty="0" sz="1400" spc="-20">
                <a:latin typeface="Arial"/>
                <a:cs typeface="Arial"/>
              </a:rPr>
              <a:t>array…  </a:t>
            </a:r>
            <a:r>
              <a:rPr dirty="0" sz="1400" spc="5">
                <a:latin typeface="Arial"/>
                <a:cs typeface="Arial"/>
              </a:rPr>
              <a:t>nothing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else</a:t>
            </a:r>
            <a:endParaRPr sz="14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1045"/>
              </a:spcBef>
            </a:pPr>
            <a:r>
              <a:rPr dirty="0" sz="1400" spc="15">
                <a:latin typeface="Arial"/>
                <a:cs typeface="Arial"/>
              </a:rPr>
              <a:t>So </a:t>
            </a:r>
            <a:r>
              <a:rPr dirty="0" sz="1400" spc="10">
                <a:latin typeface="Arial"/>
                <a:cs typeface="Arial"/>
              </a:rPr>
              <a:t>you’ve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got</a:t>
            </a:r>
            <a:endParaRPr sz="1400">
              <a:latin typeface="Arial"/>
              <a:cs typeface="Arial"/>
            </a:endParaRPr>
          </a:p>
          <a:p>
            <a:pPr marL="196850" marR="30480" indent="-171450">
              <a:lnSpc>
                <a:spcPct val="120500"/>
              </a:lnSpc>
            </a:pPr>
            <a:r>
              <a:rPr dirty="0" sz="1400">
                <a:latin typeface="Arial"/>
                <a:cs typeface="Arial"/>
              </a:rPr>
              <a:t>J</a:t>
            </a:r>
            <a:r>
              <a:rPr dirty="0" baseline="20467" sz="1425">
                <a:latin typeface="Arial"/>
                <a:cs typeface="Arial"/>
              </a:rPr>
              <a:t>est </a:t>
            </a:r>
            <a:r>
              <a:rPr dirty="0" sz="1400" spc="5">
                <a:latin typeface="Arial"/>
                <a:cs typeface="Arial"/>
              </a:rPr>
              <a:t>(S</a:t>
            </a:r>
            <a:r>
              <a:rPr dirty="0" baseline="-23391" sz="1425" spc="7">
                <a:latin typeface="Arial"/>
                <a:cs typeface="Arial"/>
              </a:rPr>
              <a:t>1</a:t>
            </a:r>
            <a:r>
              <a:rPr dirty="0" sz="1400" spc="5">
                <a:latin typeface="Arial"/>
                <a:cs typeface="Arial"/>
              </a:rPr>
              <a:t>) </a:t>
            </a:r>
            <a:r>
              <a:rPr dirty="0" sz="1400">
                <a:latin typeface="Arial"/>
                <a:cs typeface="Arial"/>
              </a:rPr>
              <a:t>J</a:t>
            </a:r>
            <a:r>
              <a:rPr dirty="0" baseline="20467" sz="1425">
                <a:latin typeface="Arial"/>
                <a:cs typeface="Arial"/>
              </a:rPr>
              <a:t>est </a:t>
            </a:r>
            <a:r>
              <a:rPr dirty="0" sz="1400" spc="5">
                <a:latin typeface="Arial"/>
                <a:cs typeface="Arial"/>
              </a:rPr>
              <a:t>(S</a:t>
            </a:r>
            <a:r>
              <a:rPr dirty="0" baseline="-23391" sz="1425" spc="7">
                <a:latin typeface="Arial"/>
                <a:cs typeface="Arial"/>
              </a:rPr>
              <a:t>2</a:t>
            </a:r>
            <a:r>
              <a:rPr dirty="0" sz="1400" spc="5">
                <a:latin typeface="Arial"/>
                <a:cs typeface="Arial"/>
              </a:rPr>
              <a:t>) , </a:t>
            </a:r>
            <a:r>
              <a:rPr dirty="0" sz="1400" spc="-60">
                <a:latin typeface="Arial"/>
                <a:cs typeface="Arial"/>
              </a:rPr>
              <a:t>··· </a:t>
            </a:r>
            <a:r>
              <a:rPr dirty="0" sz="1400" spc="25">
                <a:latin typeface="Arial"/>
                <a:cs typeface="Arial"/>
              </a:rPr>
              <a:t>J</a:t>
            </a:r>
            <a:r>
              <a:rPr dirty="0" baseline="20467" sz="1425" spc="37">
                <a:latin typeface="Arial"/>
                <a:cs typeface="Arial"/>
              </a:rPr>
              <a:t>est </a:t>
            </a:r>
            <a:r>
              <a:rPr dirty="0" sz="1400">
                <a:latin typeface="Arial"/>
                <a:cs typeface="Arial"/>
              </a:rPr>
              <a:t>(S</a:t>
            </a:r>
            <a:r>
              <a:rPr dirty="0" baseline="-23391" sz="142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)  and you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observe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5825" y="7645400"/>
            <a:ext cx="3048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5873" sz="2100" spc="30">
                <a:latin typeface="Arial"/>
                <a:cs typeface="Arial"/>
              </a:rPr>
              <a:t>S</a:t>
            </a:r>
            <a:r>
              <a:rPr dirty="0" baseline="-43859" sz="1425" spc="30">
                <a:latin typeface="Arial"/>
                <a:cs typeface="Arial"/>
              </a:rPr>
              <a:t>i</a:t>
            </a:r>
            <a:r>
              <a:rPr dirty="0" baseline="-43859" sz="1425" spc="89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4950" y="7693025"/>
            <a:ext cx="21526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400" spc="20">
                <a:latin typeface="Arial"/>
                <a:cs typeface="Arial"/>
              </a:rPr>
              <a:t>S</a:t>
            </a:r>
            <a:r>
              <a:rPr dirty="0" baseline="-23391" sz="1425" spc="30">
                <a:latin typeface="Arial"/>
                <a:cs typeface="Arial"/>
              </a:rPr>
              <a:t>j</a:t>
            </a:r>
            <a:endParaRPr baseline="-23391" sz="142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5475" y="7940675"/>
            <a:ext cx="166052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Arial"/>
                <a:cs typeface="Arial"/>
              </a:rPr>
              <a:t>what should </a:t>
            </a:r>
            <a:r>
              <a:rPr dirty="0" sz="1400" spc="10">
                <a:latin typeface="Arial"/>
                <a:cs typeface="Arial"/>
              </a:rPr>
              <a:t>you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do?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5625" y="8197850"/>
            <a:ext cx="142303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10" i="1">
                <a:solidFill>
                  <a:srgbClr val="FF0000"/>
                </a:solidFill>
                <a:latin typeface="Arial"/>
                <a:cs typeface="Arial"/>
              </a:rPr>
              <a:t>Can You Guess</a:t>
            </a:r>
            <a:r>
              <a:rPr dirty="0" sz="1400" spc="-2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10" i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8625" y="5673725"/>
            <a:ext cx="1403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ahoma"/>
                <a:cs typeface="Tahoma"/>
              </a:rPr>
              <a:t>[Sutton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1988]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19217" y="7701226"/>
            <a:ext cx="381000" cy="66675"/>
          </a:xfrm>
          <a:custGeom>
            <a:avLst/>
            <a:gdLst/>
            <a:ahLst/>
            <a:cxnLst/>
            <a:rect l="l" t="t" r="r" b="b"/>
            <a:pathLst>
              <a:path w="381000" h="66675">
                <a:moveTo>
                  <a:pt x="0" y="66675"/>
                </a:moveTo>
                <a:lnTo>
                  <a:pt x="29319" y="52238"/>
                </a:lnTo>
                <a:lnTo>
                  <a:pt x="70246" y="29765"/>
                </a:lnTo>
                <a:lnTo>
                  <a:pt x="116532" y="9078"/>
                </a:lnTo>
                <a:lnTo>
                  <a:pt x="161925" y="0"/>
                </a:lnTo>
                <a:lnTo>
                  <a:pt x="205739" y="6019"/>
                </a:lnTo>
                <a:lnTo>
                  <a:pt x="254126" y="20726"/>
                </a:lnTo>
                <a:lnTo>
                  <a:pt x="302513" y="39090"/>
                </a:lnTo>
                <a:lnTo>
                  <a:pt x="346328" y="56083"/>
                </a:lnTo>
                <a:lnTo>
                  <a:pt x="38100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33542" y="7720276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0" y="57150"/>
                </a:moveTo>
                <a:lnTo>
                  <a:pt x="66675" y="47625"/>
                </a:lnTo>
                <a:lnTo>
                  <a:pt x="28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95517" y="7539301"/>
            <a:ext cx="2667000" cy="571500"/>
          </a:xfrm>
          <a:custGeom>
            <a:avLst/>
            <a:gdLst/>
            <a:ahLst/>
            <a:cxnLst/>
            <a:rect l="l" t="t" r="r" b="b"/>
            <a:pathLst>
              <a:path w="2667000" h="571500">
                <a:moveTo>
                  <a:pt x="2667000" y="0"/>
                </a:moveTo>
                <a:lnTo>
                  <a:pt x="762000" y="0"/>
                </a:lnTo>
                <a:lnTo>
                  <a:pt x="762000" y="95250"/>
                </a:lnTo>
                <a:lnTo>
                  <a:pt x="0" y="228600"/>
                </a:lnTo>
                <a:lnTo>
                  <a:pt x="762000" y="238125"/>
                </a:lnTo>
                <a:lnTo>
                  <a:pt x="762000" y="571500"/>
                </a:lnTo>
                <a:lnTo>
                  <a:pt x="2667000" y="571500"/>
                </a:lnTo>
                <a:lnTo>
                  <a:pt x="26670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95517" y="7539301"/>
            <a:ext cx="2667000" cy="571500"/>
          </a:xfrm>
          <a:custGeom>
            <a:avLst/>
            <a:gdLst/>
            <a:ahLst/>
            <a:cxnLst/>
            <a:rect l="l" t="t" r="r" b="b"/>
            <a:pathLst>
              <a:path w="2667000" h="571500">
                <a:moveTo>
                  <a:pt x="762000" y="0"/>
                </a:moveTo>
                <a:lnTo>
                  <a:pt x="762000" y="95250"/>
                </a:lnTo>
                <a:lnTo>
                  <a:pt x="0" y="228600"/>
                </a:lnTo>
                <a:lnTo>
                  <a:pt x="762000" y="238125"/>
                </a:lnTo>
                <a:lnTo>
                  <a:pt x="762000" y="571500"/>
                </a:lnTo>
                <a:lnTo>
                  <a:pt x="2667000" y="571500"/>
                </a:lnTo>
                <a:lnTo>
                  <a:pt x="2667000" y="0"/>
                </a:lnTo>
                <a:lnTo>
                  <a:pt x="1076325" y="0"/>
                </a:lnTo>
                <a:lnTo>
                  <a:pt x="7620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086225" y="7626350"/>
            <a:ext cx="1746885" cy="4787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Arial"/>
                <a:cs typeface="Arial"/>
              </a:rPr>
              <a:t>A </a:t>
            </a:r>
            <a:r>
              <a:rPr dirty="0" sz="950" spc="10">
                <a:latin typeface="Arial"/>
                <a:cs typeface="Arial"/>
              </a:rPr>
              <a:t>transition from </a:t>
            </a:r>
            <a:r>
              <a:rPr dirty="0" sz="950" spc="5">
                <a:latin typeface="Arial"/>
                <a:cs typeface="Arial"/>
              </a:rPr>
              <a:t>i </a:t>
            </a:r>
            <a:r>
              <a:rPr dirty="0" sz="950" spc="10">
                <a:latin typeface="Arial"/>
                <a:cs typeface="Arial"/>
              </a:rPr>
              <a:t>that receives  an immediate reward of </a:t>
            </a:r>
            <a:r>
              <a:rPr dirty="0" sz="950" spc="5">
                <a:latin typeface="Arial"/>
                <a:cs typeface="Arial"/>
              </a:rPr>
              <a:t>r </a:t>
            </a:r>
            <a:r>
              <a:rPr dirty="0" sz="950" spc="10">
                <a:latin typeface="Arial"/>
                <a:cs typeface="Arial"/>
              </a:rPr>
              <a:t>and  </a:t>
            </a:r>
            <a:r>
              <a:rPr dirty="0" sz="950" spc="15">
                <a:latin typeface="Arial"/>
                <a:cs typeface="Arial"/>
              </a:rPr>
              <a:t>jumps </a:t>
            </a:r>
            <a:r>
              <a:rPr dirty="0" sz="950" spc="10">
                <a:latin typeface="Arial"/>
                <a:cs typeface="Arial"/>
              </a:rPr>
              <a:t>to</a:t>
            </a:r>
            <a:r>
              <a:rPr dirty="0" sz="950" spc="6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j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5625" y="1435100"/>
            <a:ext cx="15081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TD</a:t>
            </a:r>
            <a:r>
              <a:rPr dirty="0" sz="2150" spc="-6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Learning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8175" y="1911350"/>
            <a:ext cx="3048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5873" sz="2100" spc="30">
                <a:latin typeface="Arial"/>
                <a:cs typeface="Arial"/>
              </a:rPr>
              <a:t>S</a:t>
            </a:r>
            <a:r>
              <a:rPr dirty="0" baseline="-43859" sz="1425" spc="30">
                <a:latin typeface="Arial"/>
                <a:cs typeface="Arial"/>
              </a:rPr>
              <a:t>i</a:t>
            </a:r>
            <a:r>
              <a:rPr dirty="0" baseline="-43859" sz="1425" spc="89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7300" y="1958975"/>
            <a:ext cx="21526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400" spc="20">
                <a:latin typeface="Arial"/>
                <a:cs typeface="Arial"/>
              </a:rPr>
              <a:t>S</a:t>
            </a:r>
            <a:r>
              <a:rPr dirty="0" baseline="-23391" sz="1425" spc="30">
                <a:latin typeface="Arial"/>
                <a:cs typeface="Arial"/>
              </a:rPr>
              <a:t>j</a:t>
            </a:r>
            <a:endParaRPr baseline="-23391" sz="142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125" y="2216150"/>
            <a:ext cx="108077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10">
                <a:latin typeface="Arial"/>
                <a:cs typeface="Arial"/>
              </a:rPr>
              <a:t>We </a:t>
            </a:r>
            <a:r>
              <a:rPr dirty="0" sz="1400">
                <a:latin typeface="Arial"/>
                <a:cs typeface="Arial"/>
              </a:rPr>
              <a:t>update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2125" y="2473325"/>
            <a:ext cx="409892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15">
                <a:latin typeface="Arial"/>
                <a:cs typeface="Arial"/>
              </a:rPr>
              <a:t>We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nudge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be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closer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expected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future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rewards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800" y="2282825"/>
            <a:ext cx="501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1325" y="2120900"/>
            <a:ext cx="1460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45" i="1">
                <a:latin typeface="Times New Roman"/>
                <a:cs typeface="Times New Roman"/>
              </a:rPr>
              <a:t>est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6075" y="2057201"/>
            <a:ext cx="631190" cy="387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75590" algn="l"/>
              </a:tabLst>
            </a:pPr>
            <a:r>
              <a:rPr dirty="0" sz="1800" spc="-5">
                <a:latin typeface="Times New Roman"/>
                <a:cs typeface="Times New Roman"/>
              </a:rPr>
              <a:t>J	</a:t>
            </a:r>
            <a:r>
              <a:rPr dirty="0" sz="2350" spc="-135">
                <a:latin typeface="Symbol"/>
                <a:cs typeface="Symbol"/>
              </a:rPr>
              <a:t></a:t>
            </a:r>
            <a:r>
              <a:rPr dirty="0" sz="1800" spc="-135">
                <a:latin typeface="Times New Roman"/>
                <a:cs typeface="Times New Roman"/>
              </a:rPr>
              <a:t>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2350" spc="-195">
                <a:latin typeface="Symbol"/>
                <a:cs typeface="Symbol"/>
              </a:rPr>
              <a:t>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9547" y="3156598"/>
            <a:ext cx="8001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-210">
                <a:latin typeface="Symbol"/>
                <a:cs typeface="Symbol"/>
              </a:rPr>
              <a:t>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8437" y="3420982"/>
            <a:ext cx="199453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13690" algn="l"/>
                <a:tab pos="542290" algn="l"/>
                <a:tab pos="961390" algn="l"/>
                <a:tab pos="1866264" algn="l"/>
              </a:tabLst>
            </a:pPr>
            <a:r>
              <a:rPr dirty="0" sz="2100" spc="-175">
                <a:latin typeface="Symbol"/>
                <a:cs typeface="Symbol"/>
              </a:rPr>
              <a:t></a:t>
            </a:r>
            <a:r>
              <a:rPr dirty="0" sz="2100" spc="-175">
                <a:latin typeface="Times New Roman"/>
                <a:cs typeface="Times New Roman"/>
              </a:rPr>
              <a:t>	</a:t>
            </a:r>
            <a:r>
              <a:rPr dirty="0" sz="2100" spc="-175">
                <a:latin typeface="Symbol"/>
                <a:cs typeface="Symbol"/>
              </a:rPr>
              <a:t></a:t>
            </a:r>
            <a:r>
              <a:rPr dirty="0" sz="2100" spc="-175">
                <a:latin typeface="Times New Roman"/>
                <a:cs typeface="Times New Roman"/>
              </a:rPr>
              <a:t>	</a:t>
            </a:r>
            <a:r>
              <a:rPr dirty="0" sz="2100" spc="-175">
                <a:latin typeface="Symbol"/>
                <a:cs typeface="Symbol"/>
              </a:rPr>
              <a:t></a:t>
            </a:r>
            <a:r>
              <a:rPr dirty="0" sz="2100" spc="-175">
                <a:latin typeface="Times New Roman"/>
                <a:cs typeface="Times New Roman"/>
              </a:rPr>
              <a:t>	</a:t>
            </a:r>
            <a:r>
              <a:rPr dirty="0" sz="2650" spc="-360">
                <a:latin typeface="Symbol"/>
                <a:cs typeface="Symbol"/>
              </a:rPr>
              <a:t></a:t>
            </a:r>
            <a:r>
              <a:rPr dirty="0" sz="2650" spc="-360">
                <a:latin typeface="Times New Roman"/>
                <a:cs typeface="Times New Roman"/>
              </a:rPr>
              <a:t>	</a:t>
            </a:r>
            <a:r>
              <a:rPr dirty="0" sz="2500" spc="-465">
                <a:latin typeface="Symbol"/>
                <a:cs typeface="Symbol"/>
              </a:rPr>
              <a:t></a:t>
            </a:r>
            <a:r>
              <a:rPr dirty="0" sz="2650" spc="-360">
                <a:latin typeface="Symbol"/>
                <a:cs typeface="Symbol"/>
              </a:rPr>
              <a:t>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8175" y="3449090"/>
            <a:ext cx="173990" cy="409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baseline="1111" sz="3750" spc="-697">
                <a:latin typeface="Symbol"/>
                <a:cs typeface="Symbol"/>
              </a:rPr>
              <a:t></a:t>
            </a:r>
            <a:r>
              <a:rPr dirty="0" sz="160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9950" y="2917138"/>
            <a:ext cx="920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0850" y="3156598"/>
            <a:ext cx="22288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110" i="1">
                <a:latin typeface="Symbol"/>
                <a:cs typeface="Symbol"/>
              </a:rPr>
              <a:t></a:t>
            </a:r>
            <a:r>
              <a:rPr dirty="0" sz="2200" spc="-210">
                <a:latin typeface="Symbol"/>
                <a:cs typeface="Symbol"/>
              </a:rPr>
              <a:t>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8675" y="3697415"/>
            <a:ext cx="4635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10" i="1">
                <a:latin typeface="Times New Roman"/>
                <a:cs typeface="Times New Roman"/>
              </a:rPr>
              <a:t>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250" y="3554540"/>
            <a:ext cx="14605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10" i="1">
                <a:latin typeface="Times New Roman"/>
                <a:cs typeface="Times New Roman"/>
              </a:rPr>
              <a:t>est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4700" y="3697415"/>
            <a:ext cx="4635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1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0850" y="3554540"/>
            <a:ext cx="14605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10" i="1">
                <a:latin typeface="Times New Roman"/>
                <a:cs typeface="Times New Roman"/>
              </a:rPr>
              <a:t>est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200" y="2916365"/>
            <a:ext cx="14605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10" i="1">
                <a:latin typeface="Times New Roman"/>
                <a:cs typeface="Times New Roman"/>
              </a:rPr>
              <a:t>est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05075" y="3049715"/>
            <a:ext cx="4635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1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1225" y="2916365"/>
            <a:ext cx="14605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10" i="1">
                <a:latin typeface="Times New Roman"/>
                <a:cs typeface="Times New Roman"/>
              </a:rPr>
              <a:t>est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38375" y="3499530"/>
            <a:ext cx="2054225" cy="3486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961390" algn="l"/>
                <a:tab pos="1228090" algn="l"/>
              </a:tabLst>
            </a:pPr>
            <a:r>
              <a:rPr dirty="0" sz="1600">
                <a:latin typeface="Symbol"/>
                <a:cs typeface="Symbol"/>
              </a:rPr>
              <a:t>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baseline="1322" sz="3150" spc="-157">
                <a:latin typeface="Symbol"/>
                <a:cs typeface="Symbol"/>
              </a:rPr>
              <a:t></a:t>
            </a:r>
            <a:r>
              <a:rPr dirty="0" sz="1600" spc="-105">
                <a:latin typeface="Times New Roman"/>
                <a:cs typeface="Times New Roman"/>
              </a:rPr>
              <a:t>1</a:t>
            </a:r>
            <a:r>
              <a:rPr dirty="0" sz="1600" spc="-105">
                <a:latin typeface="Symbol"/>
                <a:cs typeface="Symbol"/>
              </a:rPr>
              <a:t></a:t>
            </a:r>
            <a:r>
              <a:rPr dirty="0" sz="1600" spc="-245">
                <a:latin typeface="Times New Roman"/>
                <a:cs typeface="Times New Roman"/>
              </a:rPr>
              <a:t> </a:t>
            </a:r>
            <a:r>
              <a:rPr dirty="0" sz="1600" i="1">
                <a:latin typeface="Symbol"/>
                <a:cs typeface="Symbol"/>
              </a:rPr>
              <a:t></a:t>
            </a:r>
            <a:r>
              <a:rPr dirty="0" sz="1600" spc="24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J	S	</a:t>
            </a:r>
            <a:r>
              <a:rPr dirty="0" sz="1600">
                <a:latin typeface="Symbol"/>
                <a:cs typeface="Symbol"/>
              </a:rPr>
              <a:t>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i="1">
                <a:latin typeface="Symbol"/>
                <a:cs typeface="Symbol"/>
              </a:rPr>
              <a:t></a:t>
            </a:r>
            <a:r>
              <a:rPr dirty="0" sz="160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r </a:t>
            </a:r>
            <a:r>
              <a:rPr dirty="0" sz="1600">
                <a:latin typeface="Symbol"/>
                <a:cs typeface="Symbol"/>
              </a:rPr>
              <a:t>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15" i="1">
                <a:latin typeface="Symbol"/>
                <a:cs typeface="Symbol"/>
              </a:rPr>
              <a:t></a:t>
            </a:r>
            <a:r>
              <a:rPr dirty="0" sz="1600" spc="-215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7125" y="2851830"/>
            <a:ext cx="439420" cy="3486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100" spc="-165">
                <a:latin typeface="Symbol"/>
                <a:cs typeface="Symbol"/>
              </a:rPr>
              <a:t></a:t>
            </a:r>
            <a:r>
              <a:rPr dirty="0" sz="1600" spc="-165">
                <a:latin typeface="Times New Roman"/>
                <a:cs typeface="Times New Roman"/>
              </a:rPr>
              <a:t>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Symbol"/>
                <a:cs typeface="Symbol"/>
              </a:rPr>
              <a:t></a:t>
            </a:r>
            <a:r>
              <a:rPr dirty="0" sz="1600" spc="-15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85975" y="2851830"/>
            <a:ext cx="1346835" cy="3486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56540" algn="l"/>
              </a:tabLst>
            </a:pPr>
            <a:r>
              <a:rPr dirty="0" sz="1600">
                <a:latin typeface="Times New Roman"/>
                <a:cs typeface="Times New Roman"/>
              </a:rPr>
              <a:t>J	</a:t>
            </a:r>
            <a:r>
              <a:rPr dirty="0" sz="2100" spc="-125">
                <a:latin typeface="Symbol"/>
                <a:cs typeface="Symbol"/>
              </a:rPr>
              <a:t></a:t>
            </a:r>
            <a:r>
              <a:rPr dirty="0" sz="1600" spc="-125">
                <a:latin typeface="Times New Roman"/>
                <a:cs typeface="Times New Roman"/>
              </a:rPr>
              <a:t>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2100" spc="-175">
                <a:latin typeface="Symbol"/>
                <a:cs typeface="Symbol"/>
              </a:rPr>
              <a:t></a:t>
            </a:r>
            <a:r>
              <a:rPr dirty="0" sz="2100" spc="-31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2100" spc="-105">
                <a:latin typeface="Symbol"/>
                <a:cs typeface="Symbol"/>
              </a:rPr>
              <a:t></a:t>
            </a:r>
            <a:r>
              <a:rPr dirty="0" sz="1600" spc="-105">
                <a:latin typeface="Times New Roman"/>
                <a:cs typeface="Times New Roman"/>
              </a:rPr>
              <a:t>1</a:t>
            </a:r>
            <a:r>
              <a:rPr dirty="0" sz="1600" spc="-105">
                <a:latin typeface="Symbol"/>
                <a:cs typeface="Symbol"/>
              </a:rPr>
              <a:t></a:t>
            </a:r>
            <a:r>
              <a:rPr dirty="0" sz="1600" spc="-245">
                <a:latin typeface="Times New Roman"/>
                <a:cs typeface="Times New Roman"/>
              </a:rPr>
              <a:t> </a:t>
            </a:r>
            <a:r>
              <a:rPr dirty="0" sz="1600" i="1">
                <a:latin typeface="Symbol"/>
                <a:cs typeface="Symbol"/>
              </a:rPr>
              <a:t></a:t>
            </a:r>
            <a:r>
              <a:rPr dirty="0" sz="1600" spc="-225" i="1">
                <a:latin typeface="Times New Roman"/>
                <a:cs typeface="Times New Roman"/>
              </a:rPr>
              <a:t> </a:t>
            </a:r>
            <a:r>
              <a:rPr dirty="0" sz="2100" spc="-175">
                <a:latin typeface="Symbol"/>
                <a:cs typeface="Symbol"/>
              </a:rPr>
              <a:t>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9000" y="3049715"/>
            <a:ext cx="736600" cy="4038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96520">
              <a:lnSpc>
                <a:spcPts val="1040"/>
              </a:lnSpc>
              <a:spcBef>
                <a:spcPts val="135"/>
              </a:spcBef>
            </a:pPr>
            <a:r>
              <a:rPr dirty="0" sz="900" spc="1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  <a:p>
            <a:pPr algn="ctr" marR="5080">
              <a:lnSpc>
                <a:spcPts val="919"/>
              </a:lnSpc>
            </a:pPr>
            <a:r>
              <a:rPr dirty="0" sz="800" spc="10">
                <a:latin typeface="Arial"/>
                <a:cs typeface="Arial"/>
              </a:rPr>
              <a:t>Expected</a:t>
            </a:r>
            <a:r>
              <a:rPr dirty="0" sz="800" spc="-145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future</a:t>
            </a:r>
            <a:endParaRPr sz="800">
              <a:latin typeface="Arial"/>
              <a:cs typeface="Arial"/>
            </a:endParaRPr>
          </a:p>
          <a:p>
            <a:pPr algn="ctr" marR="33020">
              <a:lnSpc>
                <a:spcPct val="100000"/>
              </a:lnSpc>
              <a:spcBef>
                <a:spcPts val="15"/>
              </a:spcBef>
            </a:pPr>
            <a:r>
              <a:rPr dirty="0" sz="800" spc="-15">
                <a:latin typeface="Arial"/>
                <a:cs typeface="Arial"/>
              </a:rPr>
              <a:t>rewards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2125" y="3898212"/>
            <a:ext cx="4203700" cy="73088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14300" marR="767715" indent="190500">
              <a:lnSpc>
                <a:spcPct val="88800"/>
              </a:lnSpc>
              <a:spcBef>
                <a:spcPts val="320"/>
              </a:spcBef>
              <a:tabLst>
                <a:tab pos="570865" algn="l"/>
              </a:tabLst>
            </a:pPr>
            <a:r>
              <a:rPr dirty="0" sz="1600" i="1">
                <a:latin typeface="Symbol"/>
                <a:cs typeface="Symbol"/>
              </a:rPr>
              <a:t>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2314" sz="1800">
                <a:latin typeface="Arial"/>
                <a:cs typeface="Arial"/>
              </a:rPr>
              <a:t>is called </a:t>
            </a:r>
            <a:r>
              <a:rPr dirty="0" baseline="2314" sz="1800" spc="-7">
                <a:latin typeface="Arial"/>
                <a:cs typeface="Arial"/>
              </a:rPr>
              <a:t>a </a:t>
            </a:r>
            <a:r>
              <a:rPr dirty="0" baseline="2314" sz="1800">
                <a:latin typeface="Arial"/>
                <a:cs typeface="Arial"/>
              </a:rPr>
              <a:t>“learning rate” parameter. (See  </a:t>
            </a:r>
            <a:r>
              <a:rPr dirty="0" sz="1200" spc="-10">
                <a:latin typeface="Arial"/>
                <a:cs typeface="Arial"/>
              </a:rPr>
              <a:t>“?”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neural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lecture)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0759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3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90617" y="2014537"/>
            <a:ext cx="381000" cy="66675"/>
          </a:xfrm>
          <a:custGeom>
            <a:avLst/>
            <a:gdLst/>
            <a:ahLst/>
            <a:cxnLst/>
            <a:rect l="l" t="t" r="r" b="b"/>
            <a:pathLst>
              <a:path w="381000" h="66675">
                <a:moveTo>
                  <a:pt x="0" y="66675"/>
                </a:moveTo>
                <a:lnTo>
                  <a:pt x="29319" y="52238"/>
                </a:lnTo>
                <a:lnTo>
                  <a:pt x="70246" y="29765"/>
                </a:lnTo>
                <a:lnTo>
                  <a:pt x="116532" y="9078"/>
                </a:lnTo>
                <a:lnTo>
                  <a:pt x="161925" y="0"/>
                </a:lnTo>
                <a:lnTo>
                  <a:pt x="205740" y="6019"/>
                </a:lnTo>
                <a:lnTo>
                  <a:pt x="254127" y="20726"/>
                </a:lnTo>
                <a:lnTo>
                  <a:pt x="302513" y="39090"/>
                </a:lnTo>
                <a:lnTo>
                  <a:pt x="346329" y="56083"/>
                </a:lnTo>
                <a:lnTo>
                  <a:pt x="38100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04942" y="2033587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0" y="57150"/>
                </a:moveTo>
                <a:lnTo>
                  <a:pt x="66675" y="57150"/>
                </a:lnTo>
                <a:lnTo>
                  <a:pt x="28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76617" y="2700337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0" y="0"/>
                </a:moveTo>
                <a:lnTo>
                  <a:pt x="6994" y="5060"/>
                </a:lnTo>
                <a:lnTo>
                  <a:pt x="13096" y="19050"/>
                </a:lnTo>
                <a:lnTo>
                  <a:pt x="17412" y="40183"/>
                </a:lnTo>
                <a:lnTo>
                  <a:pt x="19050" y="66675"/>
                </a:lnTo>
                <a:lnTo>
                  <a:pt x="19050" y="333375"/>
                </a:lnTo>
                <a:lnTo>
                  <a:pt x="20687" y="359866"/>
                </a:lnTo>
                <a:lnTo>
                  <a:pt x="25003" y="381000"/>
                </a:lnTo>
                <a:lnTo>
                  <a:pt x="31105" y="394989"/>
                </a:lnTo>
                <a:lnTo>
                  <a:pt x="38100" y="400050"/>
                </a:lnTo>
                <a:lnTo>
                  <a:pt x="31105" y="405110"/>
                </a:lnTo>
                <a:lnTo>
                  <a:pt x="25003" y="419100"/>
                </a:lnTo>
                <a:lnTo>
                  <a:pt x="20687" y="440233"/>
                </a:lnTo>
                <a:lnTo>
                  <a:pt x="19050" y="466725"/>
                </a:lnTo>
                <a:lnTo>
                  <a:pt x="19050" y="733425"/>
                </a:lnTo>
                <a:lnTo>
                  <a:pt x="17412" y="759916"/>
                </a:lnTo>
                <a:lnTo>
                  <a:pt x="13096" y="781050"/>
                </a:lnTo>
                <a:lnTo>
                  <a:pt x="6994" y="795039"/>
                </a:lnTo>
                <a:lnTo>
                  <a:pt x="0" y="800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550174" y="2759074"/>
            <a:ext cx="266700" cy="55880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65100" marR="5080" indent="-152400">
              <a:lnSpc>
                <a:spcPct val="101600"/>
              </a:lnSpc>
              <a:spcBef>
                <a:spcPts val="30"/>
              </a:spcBef>
            </a:pPr>
            <a:r>
              <a:rPr dirty="0" sz="800" spc="-35">
                <a:latin typeface="Arial"/>
                <a:cs typeface="Arial"/>
              </a:rPr>
              <a:t>WEIGHTED  </a:t>
            </a:r>
            <a:r>
              <a:rPr dirty="0" sz="800">
                <a:latin typeface="Arial"/>
                <a:cs typeface="Arial"/>
              </a:rPr>
              <a:t>SUM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495550" y="5492750"/>
            <a:ext cx="270764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Simplified TD</a:t>
            </a:r>
            <a:r>
              <a:rPr dirty="0" sz="2150" spc="-1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Analysis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90617" y="6167701"/>
            <a:ext cx="571500" cy="533400"/>
          </a:xfrm>
          <a:custGeom>
            <a:avLst/>
            <a:gdLst/>
            <a:ahLst/>
            <a:cxnLst/>
            <a:rect l="l" t="t" r="r" b="b"/>
            <a:pathLst>
              <a:path w="571500" h="533400">
                <a:moveTo>
                  <a:pt x="571500" y="266700"/>
                </a:moveTo>
                <a:lnTo>
                  <a:pt x="567031" y="219924"/>
                </a:lnTo>
                <a:lnTo>
                  <a:pt x="554096" y="175422"/>
                </a:lnTo>
                <a:lnTo>
                  <a:pt x="533400" y="134055"/>
                </a:lnTo>
                <a:lnTo>
                  <a:pt x="505648" y="96687"/>
                </a:lnTo>
                <a:lnTo>
                  <a:pt x="471546" y="64179"/>
                </a:lnTo>
                <a:lnTo>
                  <a:pt x="431800" y="37394"/>
                </a:lnTo>
                <a:lnTo>
                  <a:pt x="387114" y="17194"/>
                </a:lnTo>
                <a:lnTo>
                  <a:pt x="338196" y="4442"/>
                </a:lnTo>
                <a:lnTo>
                  <a:pt x="285750" y="0"/>
                </a:lnTo>
                <a:lnTo>
                  <a:pt x="233303" y="4442"/>
                </a:lnTo>
                <a:lnTo>
                  <a:pt x="184385" y="17194"/>
                </a:lnTo>
                <a:lnTo>
                  <a:pt x="139700" y="37394"/>
                </a:lnTo>
                <a:lnTo>
                  <a:pt x="99953" y="64179"/>
                </a:lnTo>
                <a:lnTo>
                  <a:pt x="65851" y="96687"/>
                </a:lnTo>
                <a:lnTo>
                  <a:pt x="38100" y="134055"/>
                </a:lnTo>
                <a:lnTo>
                  <a:pt x="17403" y="175422"/>
                </a:lnTo>
                <a:lnTo>
                  <a:pt x="4468" y="219924"/>
                </a:lnTo>
                <a:lnTo>
                  <a:pt x="0" y="266700"/>
                </a:lnTo>
                <a:lnTo>
                  <a:pt x="4468" y="313475"/>
                </a:lnTo>
                <a:lnTo>
                  <a:pt x="17403" y="357977"/>
                </a:lnTo>
                <a:lnTo>
                  <a:pt x="38099" y="399344"/>
                </a:lnTo>
                <a:lnTo>
                  <a:pt x="65851" y="436712"/>
                </a:lnTo>
                <a:lnTo>
                  <a:pt x="99953" y="469220"/>
                </a:lnTo>
                <a:lnTo>
                  <a:pt x="139699" y="496005"/>
                </a:lnTo>
                <a:lnTo>
                  <a:pt x="184385" y="516205"/>
                </a:lnTo>
                <a:lnTo>
                  <a:pt x="233303" y="528957"/>
                </a:lnTo>
                <a:lnTo>
                  <a:pt x="285750" y="533400"/>
                </a:lnTo>
                <a:lnTo>
                  <a:pt x="338196" y="528957"/>
                </a:lnTo>
                <a:lnTo>
                  <a:pt x="387114" y="516205"/>
                </a:lnTo>
                <a:lnTo>
                  <a:pt x="431800" y="496005"/>
                </a:lnTo>
                <a:lnTo>
                  <a:pt x="471546" y="469220"/>
                </a:lnTo>
                <a:lnTo>
                  <a:pt x="505648" y="436712"/>
                </a:lnTo>
                <a:lnTo>
                  <a:pt x="533400" y="399344"/>
                </a:lnTo>
                <a:lnTo>
                  <a:pt x="554096" y="357977"/>
                </a:lnTo>
                <a:lnTo>
                  <a:pt x="567031" y="313475"/>
                </a:lnTo>
                <a:lnTo>
                  <a:pt x="57150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381250" y="6397625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86025" y="6483350"/>
            <a:ext cx="7112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28917" y="5748601"/>
            <a:ext cx="495300" cy="419100"/>
          </a:xfrm>
          <a:custGeom>
            <a:avLst/>
            <a:gdLst/>
            <a:ahLst/>
            <a:cxnLst/>
            <a:rect l="l" t="t" r="r" b="b"/>
            <a:pathLst>
              <a:path w="495300" h="419100">
                <a:moveTo>
                  <a:pt x="495300" y="209550"/>
                </a:moveTo>
                <a:lnTo>
                  <a:pt x="490128" y="167729"/>
                </a:lnTo>
                <a:lnTo>
                  <a:pt x="475357" y="128587"/>
                </a:lnTo>
                <a:lnTo>
                  <a:pt x="452102" y="93017"/>
                </a:lnTo>
                <a:lnTo>
                  <a:pt x="421481" y="61912"/>
                </a:lnTo>
                <a:lnTo>
                  <a:pt x="384609" y="36165"/>
                </a:lnTo>
                <a:lnTo>
                  <a:pt x="342602" y="16668"/>
                </a:lnTo>
                <a:lnTo>
                  <a:pt x="296577" y="4316"/>
                </a:lnTo>
                <a:lnTo>
                  <a:pt x="247650" y="0"/>
                </a:lnTo>
                <a:lnTo>
                  <a:pt x="198722" y="4316"/>
                </a:lnTo>
                <a:lnTo>
                  <a:pt x="152697" y="16668"/>
                </a:lnTo>
                <a:lnTo>
                  <a:pt x="110690" y="36165"/>
                </a:lnTo>
                <a:lnTo>
                  <a:pt x="73818" y="61912"/>
                </a:lnTo>
                <a:lnTo>
                  <a:pt x="43197" y="93017"/>
                </a:lnTo>
                <a:lnTo>
                  <a:pt x="19942" y="128587"/>
                </a:lnTo>
                <a:lnTo>
                  <a:pt x="5171" y="167729"/>
                </a:lnTo>
                <a:lnTo>
                  <a:pt x="0" y="209550"/>
                </a:lnTo>
                <a:lnTo>
                  <a:pt x="5171" y="251370"/>
                </a:lnTo>
                <a:lnTo>
                  <a:pt x="19942" y="290512"/>
                </a:lnTo>
                <a:lnTo>
                  <a:pt x="43197" y="326082"/>
                </a:lnTo>
                <a:lnTo>
                  <a:pt x="73818" y="357187"/>
                </a:lnTo>
                <a:lnTo>
                  <a:pt x="110690" y="382934"/>
                </a:lnTo>
                <a:lnTo>
                  <a:pt x="152697" y="402431"/>
                </a:lnTo>
                <a:lnTo>
                  <a:pt x="198722" y="414783"/>
                </a:lnTo>
                <a:lnTo>
                  <a:pt x="247650" y="419100"/>
                </a:lnTo>
                <a:lnTo>
                  <a:pt x="296577" y="414783"/>
                </a:lnTo>
                <a:lnTo>
                  <a:pt x="342602" y="402431"/>
                </a:lnTo>
                <a:lnTo>
                  <a:pt x="384609" y="382934"/>
                </a:lnTo>
                <a:lnTo>
                  <a:pt x="421481" y="357187"/>
                </a:lnTo>
                <a:lnTo>
                  <a:pt x="452102" y="326082"/>
                </a:lnTo>
                <a:lnTo>
                  <a:pt x="475357" y="290512"/>
                </a:lnTo>
                <a:lnTo>
                  <a:pt x="490128" y="251370"/>
                </a:lnTo>
                <a:lnTo>
                  <a:pt x="4953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95617" y="6205801"/>
            <a:ext cx="495300" cy="419100"/>
          </a:xfrm>
          <a:custGeom>
            <a:avLst/>
            <a:gdLst/>
            <a:ahLst/>
            <a:cxnLst/>
            <a:rect l="l" t="t" r="r" b="b"/>
            <a:pathLst>
              <a:path w="495300" h="419100">
                <a:moveTo>
                  <a:pt x="495300" y="209550"/>
                </a:moveTo>
                <a:lnTo>
                  <a:pt x="490128" y="167729"/>
                </a:lnTo>
                <a:lnTo>
                  <a:pt x="475357" y="128587"/>
                </a:lnTo>
                <a:lnTo>
                  <a:pt x="452102" y="93017"/>
                </a:lnTo>
                <a:lnTo>
                  <a:pt x="421481" y="61912"/>
                </a:lnTo>
                <a:lnTo>
                  <a:pt x="384609" y="36165"/>
                </a:lnTo>
                <a:lnTo>
                  <a:pt x="342602" y="16668"/>
                </a:lnTo>
                <a:lnTo>
                  <a:pt x="296577" y="4316"/>
                </a:lnTo>
                <a:lnTo>
                  <a:pt x="247650" y="0"/>
                </a:lnTo>
                <a:lnTo>
                  <a:pt x="198722" y="4316"/>
                </a:lnTo>
                <a:lnTo>
                  <a:pt x="152697" y="16668"/>
                </a:lnTo>
                <a:lnTo>
                  <a:pt x="110690" y="36165"/>
                </a:lnTo>
                <a:lnTo>
                  <a:pt x="73818" y="61912"/>
                </a:lnTo>
                <a:lnTo>
                  <a:pt x="43197" y="93017"/>
                </a:lnTo>
                <a:lnTo>
                  <a:pt x="19942" y="128587"/>
                </a:lnTo>
                <a:lnTo>
                  <a:pt x="5171" y="167729"/>
                </a:lnTo>
                <a:lnTo>
                  <a:pt x="0" y="209550"/>
                </a:lnTo>
                <a:lnTo>
                  <a:pt x="5171" y="251370"/>
                </a:lnTo>
                <a:lnTo>
                  <a:pt x="19942" y="290512"/>
                </a:lnTo>
                <a:lnTo>
                  <a:pt x="43197" y="326082"/>
                </a:lnTo>
                <a:lnTo>
                  <a:pt x="73818" y="357187"/>
                </a:lnTo>
                <a:lnTo>
                  <a:pt x="110690" y="382934"/>
                </a:lnTo>
                <a:lnTo>
                  <a:pt x="152697" y="402431"/>
                </a:lnTo>
                <a:lnTo>
                  <a:pt x="198722" y="414783"/>
                </a:lnTo>
                <a:lnTo>
                  <a:pt x="247650" y="419100"/>
                </a:lnTo>
                <a:lnTo>
                  <a:pt x="296577" y="414783"/>
                </a:lnTo>
                <a:lnTo>
                  <a:pt x="342602" y="402431"/>
                </a:lnTo>
                <a:lnTo>
                  <a:pt x="384609" y="382934"/>
                </a:lnTo>
                <a:lnTo>
                  <a:pt x="421481" y="357187"/>
                </a:lnTo>
                <a:lnTo>
                  <a:pt x="452102" y="326082"/>
                </a:lnTo>
                <a:lnTo>
                  <a:pt x="475357" y="290512"/>
                </a:lnTo>
                <a:lnTo>
                  <a:pt x="490128" y="251370"/>
                </a:lnTo>
                <a:lnTo>
                  <a:pt x="4953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229100" y="6464300"/>
            <a:ext cx="6096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91000" y="6397625"/>
            <a:ext cx="2838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Arial"/>
                <a:cs typeface="Arial"/>
              </a:rPr>
              <a:t>r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43217" y="6929701"/>
            <a:ext cx="495300" cy="419100"/>
          </a:xfrm>
          <a:custGeom>
            <a:avLst/>
            <a:gdLst/>
            <a:ahLst/>
            <a:cxnLst/>
            <a:rect l="l" t="t" r="r" b="b"/>
            <a:pathLst>
              <a:path w="495300" h="419100">
                <a:moveTo>
                  <a:pt x="495300" y="209550"/>
                </a:moveTo>
                <a:lnTo>
                  <a:pt x="490128" y="167729"/>
                </a:lnTo>
                <a:lnTo>
                  <a:pt x="475357" y="128587"/>
                </a:lnTo>
                <a:lnTo>
                  <a:pt x="452102" y="93017"/>
                </a:lnTo>
                <a:lnTo>
                  <a:pt x="421481" y="61912"/>
                </a:lnTo>
                <a:lnTo>
                  <a:pt x="384609" y="36165"/>
                </a:lnTo>
                <a:lnTo>
                  <a:pt x="342602" y="16668"/>
                </a:lnTo>
                <a:lnTo>
                  <a:pt x="296577" y="4316"/>
                </a:lnTo>
                <a:lnTo>
                  <a:pt x="247650" y="0"/>
                </a:lnTo>
                <a:lnTo>
                  <a:pt x="198722" y="4316"/>
                </a:lnTo>
                <a:lnTo>
                  <a:pt x="152697" y="16668"/>
                </a:lnTo>
                <a:lnTo>
                  <a:pt x="110690" y="36165"/>
                </a:lnTo>
                <a:lnTo>
                  <a:pt x="73818" y="61912"/>
                </a:lnTo>
                <a:lnTo>
                  <a:pt x="43197" y="93017"/>
                </a:lnTo>
                <a:lnTo>
                  <a:pt x="19942" y="128587"/>
                </a:lnTo>
                <a:lnTo>
                  <a:pt x="5171" y="167729"/>
                </a:lnTo>
                <a:lnTo>
                  <a:pt x="0" y="209550"/>
                </a:lnTo>
                <a:lnTo>
                  <a:pt x="5171" y="251370"/>
                </a:lnTo>
                <a:lnTo>
                  <a:pt x="19942" y="290512"/>
                </a:lnTo>
                <a:lnTo>
                  <a:pt x="43197" y="326082"/>
                </a:lnTo>
                <a:lnTo>
                  <a:pt x="73818" y="357187"/>
                </a:lnTo>
                <a:lnTo>
                  <a:pt x="110690" y="382934"/>
                </a:lnTo>
                <a:lnTo>
                  <a:pt x="152697" y="402431"/>
                </a:lnTo>
                <a:lnTo>
                  <a:pt x="198722" y="414783"/>
                </a:lnTo>
                <a:lnTo>
                  <a:pt x="247650" y="419100"/>
                </a:lnTo>
                <a:lnTo>
                  <a:pt x="296577" y="414783"/>
                </a:lnTo>
                <a:lnTo>
                  <a:pt x="342602" y="402431"/>
                </a:lnTo>
                <a:lnTo>
                  <a:pt x="384609" y="382934"/>
                </a:lnTo>
                <a:lnTo>
                  <a:pt x="421481" y="357187"/>
                </a:lnTo>
                <a:lnTo>
                  <a:pt x="452102" y="326082"/>
                </a:lnTo>
                <a:lnTo>
                  <a:pt x="475357" y="290512"/>
                </a:lnTo>
                <a:lnTo>
                  <a:pt x="490128" y="251370"/>
                </a:lnTo>
                <a:lnTo>
                  <a:pt x="4953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76392" y="5967676"/>
            <a:ext cx="1114425" cy="276225"/>
          </a:xfrm>
          <a:custGeom>
            <a:avLst/>
            <a:gdLst/>
            <a:ahLst/>
            <a:cxnLst/>
            <a:rect l="l" t="t" r="r" b="b"/>
            <a:pathLst>
              <a:path w="1114425" h="276225">
                <a:moveTo>
                  <a:pt x="0" y="276225"/>
                </a:moveTo>
                <a:lnTo>
                  <a:pt x="1114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52850" y="601980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9525" y="47625"/>
                </a:lnTo>
                <a:lnTo>
                  <a:pt x="571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62117" y="6415351"/>
            <a:ext cx="1295400" cy="19050"/>
          </a:xfrm>
          <a:custGeom>
            <a:avLst/>
            <a:gdLst/>
            <a:ahLst/>
            <a:cxnLst/>
            <a:rect l="l" t="t" r="r" b="b"/>
            <a:pathLst>
              <a:path w="1295400" h="19050">
                <a:moveTo>
                  <a:pt x="0" y="19050"/>
                </a:moveTo>
                <a:lnTo>
                  <a:pt x="1295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19550" y="64674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76392" y="6624901"/>
            <a:ext cx="1228725" cy="495300"/>
          </a:xfrm>
          <a:custGeom>
            <a:avLst/>
            <a:gdLst/>
            <a:ahLst/>
            <a:cxnLst/>
            <a:rect l="l" t="t" r="r" b="b"/>
            <a:pathLst>
              <a:path w="1228725" h="495300">
                <a:moveTo>
                  <a:pt x="0" y="0"/>
                </a:moveTo>
                <a:lnTo>
                  <a:pt x="1228725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67150" y="7172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0" y="47625"/>
                </a:lnTo>
                <a:lnTo>
                  <a:pt x="5715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841625" y="6016625"/>
            <a:ext cx="349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50" spc="35">
                <a:latin typeface="Arial"/>
                <a:cs typeface="Arial"/>
              </a:rPr>
              <a:t>P</a:t>
            </a:r>
            <a:r>
              <a:rPr dirty="0" baseline="-21367" sz="975" spc="52">
                <a:latin typeface="Arial"/>
                <a:cs typeface="Arial"/>
              </a:rPr>
              <a:t>1</a:t>
            </a:r>
            <a:r>
              <a:rPr dirty="0" sz="950" spc="35">
                <a:latin typeface="Arial"/>
                <a:cs typeface="Arial"/>
              </a:rPr>
              <a:t>=?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94025" y="6321425"/>
            <a:ext cx="349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50" spc="35">
                <a:latin typeface="Arial"/>
                <a:cs typeface="Arial"/>
              </a:rPr>
              <a:t>P</a:t>
            </a:r>
            <a:r>
              <a:rPr dirty="0" baseline="-21367" sz="975" spc="52">
                <a:latin typeface="Arial"/>
                <a:cs typeface="Arial"/>
              </a:rPr>
              <a:t>2</a:t>
            </a:r>
            <a:r>
              <a:rPr dirty="0" sz="950" spc="35">
                <a:latin typeface="Arial"/>
                <a:cs typeface="Arial"/>
              </a:rPr>
              <a:t>=?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84525" y="6740525"/>
            <a:ext cx="3683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P</a:t>
            </a:r>
            <a:r>
              <a:rPr dirty="0" baseline="-21367" sz="975" spc="44">
                <a:latin typeface="Arial"/>
                <a:cs typeface="Arial"/>
              </a:rPr>
              <a:t>M</a:t>
            </a:r>
            <a:r>
              <a:rPr dirty="0" sz="950" spc="30">
                <a:latin typeface="Arial"/>
                <a:cs typeface="Arial"/>
              </a:rPr>
              <a:t>=?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98900" y="5940425"/>
            <a:ext cx="11779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91490" algn="l"/>
              </a:tabLst>
            </a:pPr>
            <a:r>
              <a:rPr dirty="0" sz="950">
                <a:latin typeface="Arial"/>
                <a:cs typeface="Arial"/>
              </a:rPr>
              <a:t>r</a:t>
            </a:r>
            <a:r>
              <a:rPr dirty="0" baseline="-21367" sz="975">
                <a:latin typeface="Arial"/>
                <a:cs typeface="Arial"/>
              </a:rPr>
              <a:t>1</a:t>
            </a:r>
            <a:r>
              <a:rPr dirty="0" sz="950">
                <a:latin typeface="Arial"/>
                <a:cs typeface="Arial"/>
              </a:rPr>
              <a:t>=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?	</a:t>
            </a:r>
            <a:r>
              <a:rPr dirty="0" baseline="3086" sz="1350" spc="-22">
                <a:latin typeface="Arial"/>
                <a:cs typeface="Arial"/>
              </a:rPr>
              <a:t>TERMINATE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36725" y="7121525"/>
            <a:ext cx="4254500" cy="16027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292350">
              <a:lnSpc>
                <a:spcPct val="100000"/>
              </a:lnSpc>
              <a:spcBef>
                <a:spcPts val="125"/>
              </a:spcBef>
              <a:tabLst>
                <a:tab pos="2729865" algn="l"/>
              </a:tabLst>
            </a:pPr>
            <a:r>
              <a:rPr dirty="0" sz="950" spc="-10">
                <a:latin typeface="Arial"/>
                <a:cs typeface="Arial"/>
              </a:rPr>
              <a:t>r</a:t>
            </a:r>
            <a:r>
              <a:rPr dirty="0" baseline="-21367" sz="975" spc="-15">
                <a:latin typeface="Arial"/>
                <a:cs typeface="Arial"/>
              </a:rPr>
              <a:t>M</a:t>
            </a:r>
            <a:r>
              <a:rPr dirty="0" sz="950" spc="-10">
                <a:latin typeface="Arial"/>
                <a:cs typeface="Arial"/>
              </a:rPr>
              <a:t>=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?	</a:t>
            </a:r>
            <a:r>
              <a:rPr dirty="0" baseline="3086" sz="1350" spc="-22">
                <a:latin typeface="Arial"/>
                <a:cs typeface="Arial"/>
              </a:rPr>
              <a:t>TERMINATE</a:t>
            </a:r>
            <a:endParaRPr baseline="3086" sz="1350">
              <a:latin typeface="Arial"/>
              <a:cs typeface="Arial"/>
            </a:endParaRPr>
          </a:p>
          <a:p>
            <a:pPr algn="just" marL="196850" indent="-171450">
              <a:lnSpc>
                <a:spcPct val="100000"/>
              </a:lnSpc>
              <a:spcBef>
                <a:spcPts val="810"/>
              </a:spcBef>
              <a:buChar char="•"/>
              <a:tabLst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Suppose you always begin </a:t>
            </a:r>
            <a:r>
              <a:rPr dirty="0" sz="950" spc="10">
                <a:latin typeface="Arial"/>
                <a:cs typeface="Arial"/>
              </a:rPr>
              <a:t>in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S</a:t>
            </a:r>
            <a:r>
              <a:rPr dirty="0" baseline="-21367" sz="975" spc="22">
                <a:latin typeface="Arial"/>
                <a:cs typeface="Arial"/>
              </a:rPr>
              <a:t>0</a:t>
            </a:r>
            <a:endParaRPr baseline="-21367" sz="975">
              <a:latin typeface="Arial"/>
              <a:cs typeface="Arial"/>
            </a:endParaRPr>
          </a:p>
          <a:p>
            <a:pPr algn="just" marL="196850" marR="142240" indent="-171450">
              <a:lnSpc>
                <a:spcPct val="105300"/>
              </a:lnSpc>
              <a:spcBef>
                <a:spcPts val="150"/>
              </a:spcBef>
              <a:buChar char="•"/>
              <a:tabLst>
                <a:tab pos="196850" algn="l"/>
              </a:tabLst>
            </a:pPr>
            <a:r>
              <a:rPr dirty="0" sz="950" spc="10">
                <a:latin typeface="Arial"/>
                <a:cs typeface="Arial"/>
              </a:rPr>
              <a:t>You then transition at random to one of </a:t>
            </a:r>
            <a:r>
              <a:rPr dirty="0" sz="950" spc="20">
                <a:latin typeface="Arial"/>
                <a:cs typeface="Arial"/>
              </a:rPr>
              <a:t>M </a:t>
            </a:r>
            <a:r>
              <a:rPr dirty="0" sz="950" spc="10">
                <a:latin typeface="Arial"/>
                <a:cs typeface="Arial"/>
              </a:rPr>
              <a:t>places. You don’t </a:t>
            </a:r>
            <a:r>
              <a:rPr dirty="0" sz="950" spc="15">
                <a:latin typeface="Arial"/>
                <a:cs typeface="Arial"/>
              </a:rPr>
              <a:t>know </a:t>
            </a:r>
            <a:r>
              <a:rPr dirty="0" sz="950">
                <a:latin typeface="Arial"/>
                <a:cs typeface="Arial"/>
              </a:rPr>
              <a:t>the  </a:t>
            </a:r>
            <a:r>
              <a:rPr dirty="0" sz="950" spc="10">
                <a:latin typeface="Arial"/>
                <a:cs typeface="Arial"/>
              </a:rPr>
              <a:t>transition probs. You then get a </a:t>
            </a:r>
            <a:r>
              <a:rPr dirty="0" sz="950" spc="15">
                <a:latin typeface="Arial"/>
                <a:cs typeface="Arial"/>
              </a:rPr>
              <a:t>place-dependent </a:t>
            </a:r>
            <a:r>
              <a:rPr dirty="0" sz="950" spc="20">
                <a:latin typeface="Arial"/>
                <a:cs typeface="Arial"/>
              </a:rPr>
              <a:t>reward (unknown </a:t>
            </a:r>
            <a:r>
              <a:rPr dirty="0" sz="950" spc="15">
                <a:latin typeface="Arial"/>
                <a:cs typeface="Arial"/>
              </a:rPr>
              <a:t>in  </a:t>
            </a:r>
            <a:r>
              <a:rPr dirty="0" sz="950" spc="5">
                <a:latin typeface="Arial"/>
                <a:cs typeface="Arial"/>
              </a:rPr>
              <a:t>advance).</a:t>
            </a:r>
            <a:endParaRPr sz="950">
              <a:latin typeface="Arial"/>
              <a:cs typeface="Arial"/>
            </a:endParaRPr>
          </a:p>
          <a:p>
            <a:pPr algn="just" marL="196850" indent="-171450">
              <a:lnSpc>
                <a:spcPct val="100000"/>
              </a:lnSpc>
              <a:spcBef>
                <a:spcPts val="209"/>
              </a:spcBef>
              <a:buChar char="•"/>
              <a:tabLst>
                <a:tab pos="196850" algn="l"/>
              </a:tabLst>
            </a:pPr>
            <a:r>
              <a:rPr dirty="0" sz="950" spc="15">
                <a:latin typeface="Arial"/>
                <a:cs typeface="Arial"/>
              </a:rPr>
              <a:t>Then </a:t>
            </a:r>
            <a:r>
              <a:rPr dirty="0" sz="950" spc="10">
                <a:latin typeface="Arial"/>
                <a:cs typeface="Arial"/>
              </a:rPr>
              <a:t>the trial</a:t>
            </a:r>
            <a:r>
              <a:rPr dirty="0" sz="950" spc="9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terminates.</a:t>
            </a:r>
            <a:endParaRPr sz="950">
              <a:latin typeface="Arial"/>
              <a:cs typeface="Arial"/>
            </a:endParaRPr>
          </a:p>
          <a:p>
            <a:pPr algn="just" marL="25400">
              <a:lnSpc>
                <a:spcPct val="100000"/>
              </a:lnSpc>
              <a:spcBef>
                <a:spcPts val="135"/>
              </a:spcBef>
            </a:pPr>
            <a:r>
              <a:rPr dirty="0" sz="950" spc="10" b="1">
                <a:solidFill>
                  <a:srgbClr val="FF0000"/>
                </a:solidFill>
                <a:latin typeface="Arial"/>
                <a:cs typeface="Arial"/>
              </a:rPr>
              <a:t>Define </a:t>
            </a:r>
            <a:r>
              <a:rPr dirty="0" sz="950" spc="5">
                <a:latin typeface="Arial"/>
                <a:cs typeface="Arial"/>
              </a:rPr>
              <a:t>J*(S</a:t>
            </a:r>
            <a:r>
              <a:rPr dirty="0" baseline="-21367" sz="975" spc="7">
                <a:latin typeface="Arial"/>
                <a:cs typeface="Arial"/>
              </a:rPr>
              <a:t>0</a:t>
            </a:r>
            <a:r>
              <a:rPr dirty="0" sz="950" spc="5">
                <a:latin typeface="Arial"/>
                <a:cs typeface="Arial"/>
              </a:rPr>
              <a:t>)= </a:t>
            </a:r>
            <a:r>
              <a:rPr dirty="0" sz="950" spc="15">
                <a:latin typeface="Arial"/>
                <a:cs typeface="Arial"/>
              </a:rPr>
              <a:t>Expected</a:t>
            </a:r>
            <a:r>
              <a:rPr dirty="0" sz="950" spc="-7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reward</a:t>
            </a:r>
            <a:endParaRPr sz="950">
              <a:latin typeface="Arial"/>
              <a:cs typeface="Arial"/>
            </a:endParaRPr>
          </a:p>
          <a:p>
            <a:pPr algn="just" marL="1397000">
              <a:lnSpc>
                <a:spcPct val="100000"/>
              </a:lnSpc>
              <a:spcBef>
                <a:spcPts val="209"/>
              </a:spcBef>
            </a:pPr>
            <a:r>
              <a:rPr dirty="0" sz="950" spc="5">
                <a:latin typeface="Arial"/>
                <a:cs typeface="Arial"/>
              </a:rPr>
              <a:t>Let’s estimate </a:t>
            </a:r>
            <a:r>
              <a:rPr dirty="0" sz="950">
                <a:latin typeface="Arial"/>
                <a:cs typeface="Arial"/>
              </a:rPr>
              <a:t>it </a:t>
            </a:r>
            <a:r>
              <a:rPr dirty="0" sz="950" spc="5">
                <a:latin typeface="Arial"/>
                <a:cs typeface="Arial"/>
              </a:rPr>
              <a:t>with</a:t>
            </a:r>
            <a:r>
              <a:rPr dirty="0" sz="950" spc="10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TD</a:t>
            </a:r>
            <a:endParaRPr sz="950">
              <a:latin typeface="Arial"/>
              <a:cs typeface="Arial"/>
            </a:endParaRPr>
          </a:p>
          <a:p>
            <a:pPr algn="just" marL="25400">
              <a:lnSpc>
                <a:spcPct val="100000"/>
              </a:lnSpc>
              <a:spcBef>
                <a:spcPts val="860"/>
              </a:spcBef>
              <a:tabLst>
                <a:tab pos="31013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4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71725" y="6397625"/>
            <a:ext cx="2908300" cy="55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TERMINATE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tabLst>
                <a:tab pos="1866264" algn="l"/>
              </a:tabLst>
            </a:pPr>
            <a:r>
              <a:rPr dirty="0" sz="950" spc="25">
                <a:latin typeface="Arial"/>
                <a:cs typeface="Arial"/>
              </a:rPr>
              <a:t>r=0	</a:t>
            </a:r>
            <a:r>
              <a:rPr dirty="0" sz="950" spc="5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3425" y="4025900"/>
            <a:ext cx="1753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Define </a:t>
            </a:r>
            <a:r>
              <a:rPr dirty="0" sz="1200" spc="-5">
                <a:latin typeface="Arial"/>
                <a:cs typeface="Arial"/>
              </a:rPr>
              <a:t>J*(S</a:t>
            </a:r>
            <a:r>
              <a:rPr dirty="0" baseline="-20833" sz="1200" spc="-7">
                <a:latin typeface="Arial"/>
                <a:cs typeface="Arial"/>
              </a:rPr>
              <a:t>0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J* =</a:t>
            </a:r>
            <a:r>
              <a:rPr dirty="0" sz="1200" spc="-195">
                <a:latin typeface="Arial"/>
                <a:cs typeface="Arial"/>
              </a:rPr>
              <a:t> </a:t>
            </a:r>
            <a:r>
              <a:rPr dirty="0" sz="1200" spc="20">
                <a:latin typeface="Arial"/>
                <a:cs typeface="Arial"/>
              </a:rPr>
              <a:t>E[r</a:t>
            </a:r>
            <a:r>
              <a:rPr dirty="0" baseline="-20833" sz="1200" spc="30">
                <a:latin typeface="Arial"/>
                <a:cs typeface="Arial"/>
              </a:rPr>
              <a:t>t</a:t>
            </a:r>
            <a:r>
              <a:rPr dirty="0" sz="1200" spc="2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0617" y="2128837"/>
            <a:ext cx="571500" cy="533400"/>
          </a:xfrm>
          <a:custGeom>
            <a:avLst/>
            <a:gdLst/>
            <a:ahLst/>
            <a:cxnLst/>
            <a:rect l="l" t="t" r="r" b="b"/>
            <a:pathLst>
              <a:path w="571500" h="533400">
                <a:moveTo>
                  <a:pt x="571500" y="266700"/>
                </a:moveTo>
                <a:lnTo>
                  <a:pt x="567031" y="219924"/>
                </a:lnTo>
                <a:lnTo>
                  <a:pt x="554096" y="175422"/>
                </a:lnTo>
                <a:lnTo>
                  <a:pt x="533400" y="134055"/>
                </a:lnTo>
                <a:lnTo>
                  <a:pt x="505648" y="96687"/>
                </a:lnTo>
                <a:lnTo>
                  <a:pt x="471546" y="64179"/>
                </a:lnTo>
                <a:lnTo>
                  <a:pt x="431800" y="37394"/>
                </a:lnTo>
                <a:lnTo>
                  <a:pt x="387114" y="17194"/>
                </a:lnTo>
                <a:lnTo>
                  <a:pt x="338196" y="4442"/>
                </a:lnTo>
                <a:lnTo>
                  <a:pt x="285750" y="0"/>
                </a:lnTo>
                <a:lnTo>
                  <a:pt x="233303" y="4442"/>
                </a:lnTo>
                <a:lnTo>
                  <a:pt x="184385" y="17194"/>
                </a:lnTo>
                <a:lnTo>
                  <a:pt x="139700" y="37394"/>
                </a:lnTo>
                <a:lnTo>
                  <a:pt x="99953" y="64179"/>
                </a:lnTo>
                <a:lnTo>
                  <a:pt x="65851" y="96687"/>
                </a:lnTo>
                <a:lnTo>
                  <a:pt x="38100" y="134055"/>
                </a:lnTo>
                <a:lnTo>
                  <a:pt x="17403" y="175422"/>
                </a:lnTo>
                <a:lnTo>
                  <a:pt x="4468" y="219924"/>
                </a:lnTo>
                <a:lnTo>
                  <a:pt x="0" y="266700"/>
                </a:lnTo>
                <a:lnTo>
                  <a:pt x="4468" y="313475"/>
                </a:lnTo>
                <a:lnTo>
                  <a:pt x="17403" y="357977"/>
                </a:lnTo>
                <a:lnTo>
                  <a:pt x="38099" y="399344"/>
                </a:lnTo>
                <a:lnTo>
                  <a:pt x="65851" y="436712"/>
                </a:lnTo>
                <a:lnTo>
                  <a:pt x="99953" y="469220"/>
                </a:lnTo>
                <a:lnTo>
                  <a:pt x="139699" y="496005"/>
                </a:lnTo>
                <a:lnTo>
                  <a:pt x="184385" y="516205"/>
                </a:lnTo>
                <a:lnTo>
                  <a:pt x="233303" y="528957"/>
                </a:lnTo>
                <a:lnTo>
                  <a:pt x="285750" y="533400"/>
                </a:lnTo>
                <a:lnTo>
                  <a:pt x="338196" y="528957"/>
                </a:lnTo>
                <a:lnTo>
                  <a:pt x="387114" y="516205"/>
                </a:lnTo>
                <a:lnTo>
                  <a:pt x="431800" y="496005"/>
                </a:lnTo>
                <a:lnTo>
                  <a:pt x="471546" y="469220"/>
                </a:lnTo>
                <a:lnTo>
                  <a:pt x="505648" y="436712"/>
                </a:lnTo>
                <a:lnTo>
                  <a:pt x="533400" y="399344"/>
                </a:lnTo>
                <a:lnTo>
                  <a:pt x="554096" y="357977"/>
                </a:lnTo>
                <a:lnTo>
                  <a:pt x="567031" y="313475"/>
                </a:lnTo>
                <a:lnTo>
                  <a:pt x="57150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55850" y="2301875"/>
            <a:ext cx="226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latin typeface="Arial"/>
                <a:cs typeface="Arial"/>
              </a:rPr>
              <a:t>S</a:t>
            </a:r>
            <a:r>
              <a:rPr dirty="0" baseline="-20833" sz="1200" spc="22">
                <a:latin typeface="Arial"/>
                <a:cs typeface="Arial"/>
              </a:rPr>
              <a:t>0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5017" y="1671637"/>
            <a:ext cx="495300" cy="419100"/>
          </a:xfrm>
          <a:custGeom>
            <a:avLst/>
            <a:gdLst/>
            <a:ahLst/>
            <a:cxnLst/>
            <a:rect l="l" t="t" r="r" b="b"/>
            <a:pathLst>
              <a:path w="495300" h="419100">
                <a:moveTo>
                  <a:pt x="495300" y="209550"/>
                </a:moveTo>
                <a:lnTo>
                  <a:pt x="490128" y="167729"/>
                </a:lnTo>
                <a:lnTo>
                  <a:pt x="475357" y="128587"/>
                </a:lnTo>
                <a:lnTo>
                  <a:pt x="452102" y="93017"/>
                </a:lnTo>
                <a:lnTo>
                  <a:pt x="421481" y="61912"/>
                </a:lnTo>
                <a:lnTo>
                  <a:pt x="384609" y="36165"/>
                </a:lnTo>
                <a:lnTo>
                  <a:pt x="342602" y="16668"/>
                </a:lnTo>
                <a:lnTo>
                  <a:pt x="296577" y="4316"/>
                </a:lnTo>
                <a:lnTo>
                  <a:pt x="247650" y="0"/>
                </a:lnTo>
                <a:lnTo>
                  <a:pt x="198722" y="4316"/>
                </a:lnTo>
                <a:lnTo>
                  <a:pt x="152697" y="16668"/>
                </a:lnTo>
                <a:lnTo>
                  <a:pt x="110690" y="36165"/>
                </a:lnTo>
                <a:lnTo>
                  <a:pt x="73818" y="61912"/>
                </a:lnTo>
                <a:lnTo>
                  <a:pt x="43197" y="93017"/>
                </a:lnTo>
                <a:lnTo>
                  <a:pt x="19942" y="128587"/>
                </a:lnTo>
                <a:lnTo>
                  <a:pt x="5171" y="167729"/>
                </a:lnTo>
                <a:lnTo>
                  <a:pt x="0" y="209550"/>
                </a:lnTo>
                <a:lnTo>
                  <a:pt x="5171" y="251370"/>
                </a:lnTo>
                <a:lnTo>
                  <a:pt x="19942" y="290512"/>
                </a:lnTo>
                <a:lnTo>
                  <a:pt x="43197" y="326082"/>
                </a:lnTo>
                <a:lnTo>
                  <a:pt x="73818" y="357187"/>
                </a:lnTo>
                <a:lnTo>
                  <a:pt x="110690" y="382934"/>
                </a:lnTo>
                <a:lnTo>
                  <a:pt x="152697" y="402431"/>
                </a:lnTo>
                <a:lnTo>
                  <a:pt x="198722" y="414783"/>
                </a:lnTo>
                <a:lnTo>
                  <a:pt x="247650" y="419100"/>
                </a:lnTo>
                <a:lnTo>
                  <a:pt x="296577" y="414783"/>
                </a:lnTo>
                <a:lnTo>
                  <a:pt x="342602" y="402431"/>
                </a:lnTo>
                <a:lnTo>
                  <a:pt x="384609" y="382934"/>
                </a:lnTo>
                <a:lnTo>
                  <a:pt x="421481" y="357187"/>
                </a:lnTo>
                <a:lnTo>
                  <a:pt x="452102" y="326082"/>
                </a:lnTo>
                <a:lnTo>
                  <a:pt x="475357" y="290512"/>
                </a:lnTo>
                <a:lnTo>
                  <a:pt x="490128" y="251370"/>
                </a:lnTo>
                <a:lnTo>
                  <a:pt x="4953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32150" y="1768475"/>
            <a:ext cx="2063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7543" sz="14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(1)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3117" y="2128837"/>
            <a:ext cx="495300" cy="419100"/>
          </a:xfrm>
          <a:custGeom>
            <a:avLst/>
            <a:gdLst/>
            <a:ahLst/>
            <a:cxnLst/>
            <a:rect l="l" t="t" r="r" b="b"/>
            <a:pathLst>
              <a:path w="495300" h="419100">
                <a:moveTo>
                  <a:pt x="495300" y="209550"/>
                </a:moveTo>
                <a:lnTo>
                  <a:pt x="490128" y="167729"/>
                </a:lnTo>
                <a:lnTo>
                  <a:pt x="475357" y="128587"/>
                </a:lnTo>
                <a:lnTo>
                  <a:pt x="452102" y="93017"/>
                </a:lnTo>
                <a:lnTo>
                  <a:pt x="421481" y="61912"/>
                </a:lnTo>
                <a:lnTo>
                  <a:pt x="384609" y="36165"/>
                </a:lnTo>
                <a:lnTo>
                  <a:pt x="342602" y="16668"/>
                </a:lnTo>
                <a:lnTo>
                  <a:pt x="296577" y="4316"/>
                </a:lnTo>
                <a:lnTo>
                  <a:pt x="247650" y="0"/>
                </a:lnTo>
                <a:lnTo>
                  <a:pt x="198722" y="4316"/>
                </a:lnTo>
                <a:lnTo>
                  <a:pt x="152697" y="16668"/>
                </a:lnTo>
                <a:lnTo>
                  <a:pt x="110690" y="36165"/>
                </a:lnTo>
                <a:lnTo>
                  <a:pt x="73818" y="61912"/>
                </a:lnTo>
                <a:lnTo>
                  <a:pt x="43197" y="93017"/>
                </a:lnTo>
                <a:lnTo>
                  <a:pt x="19942" y="128587"/>
                </a:lnTo>
                <a:lnTo>
                  <a:pt x="5171" y="167729"/>
                </a:lnTo>
                <a:lnTo>
                  <a:pt x="0" y="209550"/>
                </a:lnTo>
                <a:lnTo>
                  <a:pt x="5171" y="251370"/>
                </a:lnTo>
                <a:lnTo>
                  <a:pt x="19942" y="290512"/>
                </a:lnTo>
                <a:lnTo>
                  <a:pt x="43197" y="326082"/>
                </a:lnTo>
                <a:lnTo>
                  <a:pt x="73818" y="357187"/>
                </a:lnTo>
                <a:lnTo>
                  <a:pt x="110690" y="382934"/>
                </a:lnTo>
                <a:lnTo>
                  <a:pt x="152697" y="402431"/>
                </a:lnTo>
                <a:lnTo>
                  <a:pt x="198722" y="414783"/>
                </a:lnTo>
                <a:lnTo>
                  <a:pt x="247650" y="419100"/>
                </a:lnTo>
                <a:lnTo>
                  <a:pt x="296577" y="414783"/>
                </a:lnTo>
                <a:lnTo>
                  <a:pt x="342602" y="402431"/>
                </a:lnTo>
                <a:lnTo>
                  <a:pt x="384609" y="382934"/>
                </a:lnTo>
                <a:lnTo>
                  <a:pt x="421481" y="357187"/>
                </a:lnTo>
                <a:lnTo>
                  <a:pt x="452102" y="326082"/>
                </a:lnTo>
                <a:lnTo>
                  <a:pt x="475357" y="290512"/>
                </a:lnTo>
                <a:lnTo>
                  <a:pt x="490128" y="251370"/>
                </a:lnTo>
                <a:lnTo>
                  <a:pt x="4953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70250" y="2225675"/>
            <a:ext cx="2063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7543" sz="1425">
                <a:latin typeface="Arial"/>
                <a:cs typeface="Arial"/>
              </a:rPr>
              <a:t>r</a:t>
            </a:r>
            <a:r>
              <a:rPr dirty="0" sz="650">
                <a:latin typeface="Arial"/>
                <a:cs typeface="Arial"/>
              </a:rPr>
              <a:t>(2)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43117" y="2586037"/>
            <a:ext cx="495300" cy="419100"/>
          </a:xfrm>
          <a:custGeom>
            <a:avLst/>
            <a:gdLst/>
            <a:ahLst/>
            <a:cxnLst/>
            <a:rect l="l" t="t" r="r" b="b"/>
            <a:pathLst>
              <a:path w="495300" h="419100">
                <a:moveTo>
                  <a:pt x="495300" y="209550"/>
                </a:moveTo>
                <a:lnTo>
                  <a:pt x="490128" y="167729"/>
                </a:lnTo>
                <a:lnTo>
                  <a:pt x="475357" y="128587"/>
                </a:lnTo>
                <a:lnTo>
                  <a:pt x="452102" y="93017"/>
                </a:lnTo>
                <a:lnTo>
                  <a:pt x="421481" y="61912"/>
                </a:lnTo>
                <a:lnTo>
                  <a:pt x="384609" y="36165"/>
                </a:lnTo>
                <a:lnTo>
                  <a:pt x="342602" y="16668"/>
                </a:lnTo>
                <a:lnTo>
                  <a:pt x="296577" y="4316"/>
                </a:lnTo>
                <a:lnTo>
                  <a:pt x="247650" y="0"/>
                </a:lnTo>
                <a:lnTo>
                  <a:pt x="198722" y="4316"/>
                </a:lnTo>
                <a:lnTo>
                  <a:pt x="152697" y="16668"/>
                </a:lnTo>
                <a:lnTo>
                  <a:pt x="110690" y="36165"/>
                </a:lnTo>
                <a:lnTo>
                  <a:pt x="73818" y="61912"/>
                </a:lnTo>
                <a:lnTo>
                  <a:pt x="43197" y="93017"/>
                </a:lnTo>
                <a:lnTo>
                  <a:pt x="19942" y="128587"/>
                </a:lnTo>
                <a:lnTo>
                  <a:pt x="5171" y="167729"/>
                </a:lnTo>
                <a:lnTo>
                  <a:pt x="0" y="209550"/>
                </a:lnTo>
                <a:lnTo>
                  <a:pt x="5171" y="251370"/>
                </a:lnTo>
                <a:lnTo>
                  <a:pt x="19942" y="290512"/>
                </a:lnTo>
                <a:lnTo>
                  <a:pt x="43197" y="326082"/>
                </a:lnTo>
                <a:lnTo>
                  <a:pt x="73818" y="357187"/>
                </a:lnTo>
                <a:lnTo>
                  <a:pt x="110690" y="382934"/>
                </a:lnTo>
                <a:lnTo>
                  <a:pt x="152697" y="402431"/>
                </a:lnTo>
                <a:lnTo>
                  <a:pt x="198722" y="414783"/>
                </a:lnTo>
                <a:lnTo>
                  <a:pt x="247650" y="419100"/>
                </a:lnTo>
                <a:lnTo>
                  <a:pt x="296577" y="414783"/>
                </a:lnTo>
                <a:lnTo>
                  <a:pt x="342602" y="402431"/>
                </a:lnTo>
                <a:lnTo>
                  <a:pt x="384609" y="382934"/>
                </a:lnTo>
                <a:lnTo>
                  <a:pt x="421481" y="357187"/>
                </a:lnTo>
                <a:lnTo>
                  <a:pt x="452102" y="326082"/>
                </a:lnTo>
                <a:lnTo>
                  <a:pt x="475357" y="290512"/>
                </a:lnTo>
                <a:lnTo>
                  <a:pt x="490128" y="251370"/>
                </a:lnTo>
                <a:lnTo>
                  <a:pt x="4953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76392" y="1890712"/>
            <a:ext cx="400050" cy="314325"/>
          </a:xfrm>
          <a:custGeom>
            <a:avLst/>
            <a:gdLst/>
            <a:ahLst/>
            <a:cxnLst/>
            <a:rect l="l" t="t" r="r" b="b"/>
            <a:pathLst>
              <a:path w="400050" h="314325">
                <a:moveTo>
                  <a:pt x="0" y="314325"/>
                </a:moveTo>
                <a:lnTo>
                  <a:pt x="400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28950" y="18954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19050"/>
                </a:lnTo>
                <a:lnTo>
                  <a:pt x="28575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62117" y="2347912"/>
            <a:ext cx="342900" cy="47625"/>
          </a:xfrm>
          <a:custGeom>
            <a:avLst/>
            <a:gdLst/>
            <a:ahLst/>
            <a:cxnLst/>
            <a:rect l="l" t="t" r="r" b="b"/>
            <a:pathLst>
              <a:path w="342900" h="47625">
                <a:moveTo>
                  <a:pt x="0" y="47625"/>
                </a:moveTo>
                <a:lnTo>
                  <a:pt x="342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67050" y="234315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9525" y="47625"/>
                </a:lnTo>
                <a:lnTo>
                  <a:pt x="571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76392" y="2586037"/>
            <a:ext cx="428625" cy="190500"/>
          </a:xfrm>
          <a:custGeom>
            <a:avLst/>
            <a:gdLst/>
            <a:ahLst/>
            <a:cxnLst/>
            <a:rect l="l" t="t" r="r" b="b"/>
            <a:pathLst>
              <a:path w="428625" h="190500">
                <a:moveTo>
                  <a:pt x="0" y="0"/>
                </a:moveTo>
                <a:lnTo>
                  <a:pt x="428625" y="190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7050" y="27717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0" y="47625"/>
                </a:lnTo>
                <a:lnTo>
                  <a:pt x="5715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13025" y="1806575"/>
            <a:ext cx="2349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7543" sz="1425" spc="7">
                <a:latin typeface="Arial"/>
                <a:cs typeface="Arial"/>
              </a:rPr>
              <a:t>p</a:t>
            </a:r>
            <a:r>
              <a:rPr dirty="0" sz="650" spc="5">
                <a:latin typeface="Arial"/>
                <a:cs typeface="Arial"/>
              </a:rPr>
              <a:t>(1)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1625" y="2149475"/>
            <a:ext cx="222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7543" sz="1425" spc="7">
                <a:latin typeface="Arial"/>
                <a:cs typeface="Arial"/>
              </a:rPr>
              <a:t>p</a:t>
            </a:r>
            <a:r>
              <a:rPr dirty="0" sz="650" spc="5">
                <a:latin typeface="Arial"/>
                <a:cs typeface="Arial"/>
              </a:rPr>
              <a:t>(2)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3525" y="2492375"/>
            <a:ext cx="2413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7543" sz="1425" spc="15">
                <a:latin typeface="Arial"/>
                <a:cs typeface="Arial"/>
              </a:rPr>
              <a:t>p</a:t>
            </a:r>
            <a:r>
              <a:rPr dirty="0" sz="650" spc="10">
                <a:latin typeface="Arial"/>
                <a:cs typeface="Arial"/>
              </a:rPr>
              <a:t>(N)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1800" y="2387600"/>
            <a:ext cx="15875" cy="206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50" spc="5">
                <a:latin typeface="Arial"/>
                <a:cs typeface="Arial"/>
              </a:rPr>
              <a:t>·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350" spc="5">
                <a:latin typeface="Arial"/>
                <a:cs typeface="Arial"/>
              </a:rPr>
              <a:t>·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50" spc="5">
                <a:latin typeface="Arial"/>
                <a:cs typeface="Arial"/>
              </a:rPr>
              <a:t>·</a:t>
            </a:r>
            <a:endParaRPr sz="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56025" y="1844675"/>
            <a:ext cx="1901825" cy="8464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482600" marR="30480" indent="-457200">
              <a:lnSpc>
                <a:spcPts val="1430"/>
              </a:lnSpc>
              <a:spcBef>
                <a:spcPts val="155"/>
              </a:spcBef>
            </a:pPr>
            <a:r>
              <a:rPr dirty="0" sz="1200" spc="-15">
                <a:latin typeface="Arial"/>
                <a:cs typeface="Arial"/>
              </a:rPr>
              <a:t>r</a:t>
            </a:r>
            <a:r>
              <a:rPr dirty="0" baseline="24305" sz="1200" spc="-22">
                <a:latin typeface="Arial"/>
                <a:cs typeface="Arial"/>
              </a:rPr>
              <a:t>(k) </a:t>
            </a:r>
            <a:r>
              <a:rPr dirty="0" sz="1200">
                <a:latin typeface="Arial"/>
                <a:cs typeface="Arial"/>
              </a:rPr>
              <a:t>= reward of k’th terminal  </a:t>
            </a:r>
            <a:r>
              <a:rPr dirty="0" sz="1200" spc="-30">
                <a:latin typeface="Arial"/>
                <a:cs typeface="Arial"/>
              </a:rPr>
              <a:t>state</a:t>
            </a:r>
            <a:endParaRPr sz="1200">
              <a:latin typeface="Arial"/>
              <a:cs typeface="Arial"/>
            </a:endParaRPr>
          </a:p>
          <a:p>
            <a:pPr marL="482600" marR="149225" indent="-457200">
              <a:lnSpc>
                <a:spcPts val="1430"/>
              </a:lnSpc>
              <a:spcBef>
                <a:spcPts val="740"/>
              </a:spcBef>
            </a:pPr>
            <a:r>
              <a:rPr dirty="0" sz="1200" spc="-5">
                <a:latin typeface="Arial"/>
                <a:cs typeface="Arial"/>
              </a:rPr>
              <a:t>p</a:t>
            </a:r>
            <a:r>
              <a:rPr dirty="0" baseline="24305" sz="1200" spc="-7">
                <a:latin typeface="Arial"/>
                <a:cs typeface="Arial"/>
              </a:rPr>
              <a:t>(k)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prob </a:t>
            </a:r>
            <a:r>
              <a:rPr dirty="0" sz="1200">
                <a:latin typeface="Arial"/>
                <a:cs typeface="Arial"/>
              </a:rPr>
              <a:t>of k’th </a:t>
            </a:r>
            <a:r>
              <a:rPr dirty="0" sz="1200" spc="-5">
                <a:latin typeface="Arial"/>
                <a:cs typeface="Arial"/>
              </a:rPr>
              <a:t>terminal  </a:t>
            </a:r>
            <a:r>
              <a:rPr dirty="0" sz="1200" spc="-30">
                <a:latin typeface="Arial"/>
                <a:cs typeface="Arial"/>
              </a:rPr>
              <a:t>state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3425" y="2682875"/>
            <a:ext cx="2815590" cy="6940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125"/>
              </a:spcBef>
              <a:tabLst>
                <a:tab pos="1291590" algn="l"/>
              </a:tabLst>
            </a:pPr>
            <a:r>
              <a:rPr dirty="0" sz="950" spc="25">
                <a:latin typeface="Arial"/>
                <a:cs typeface="Arial"/>
              </a:rPr>
              <a:t>r=0	</a:t>
            </a:r>
            <a:r>
              <a:rPr dirty="0" baseline="-17543" sz="1425" spc="15">
                <a:latin typeface="Arial"/>
                <a:cs typeface="Arial"/>
              </a:rPr>
              <a:t>r</a:t>
            </a:r>
            <a:r>
              <a:rPr dirty="0" sz="650" spc="10">
                <a:latin typeface="Arial"/>
                <a:cs typeface="Arial"/>
              </a:rPr>
              <a:t>(N)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 marR="30480" indent="-171450">
              <a:lnSpc>
                <a:spcPts val="1430"/>
              </a:lnSpc>
            </a:pPr>
            <a:r>
              <a:rPr dirty="0" sz="1200" spc="-5">
                <a:latin typeface="Arial"/>
                <a:cs typeface="Arial"/>
              </a:rPr>
              <a:t>We’ll do a series </a:t>
            </a:r>
            <a:r>
              <a:rPr dirty="0" sz="1200">
                <a:latin typeface="Arial"/>
                <a:cs typeface="Arial"/>
              </a:rPr>
              <a:t>of trials. </a:t>
            </a:r>
            <a:r>
              <a:rPr dirty="0" sz="1200" spc="-5">
                <a:latin typeface="Arial"/>
                <a:cs typeface="Arial"/>
              </a:rPr>
              <a:t>Reward on </a:t>
            </a:r>
            <a:r>
              <a:rPr dirty="0" sz="1200">
                <a:latin typeface="Arial"/>
                <a:cs typeface="Arial"/>
              </a:rPr>
              <a:t>t’th  </a:t>
            </a:r>
            <a:r>
              <a:rPr dirty="0" sz="1200" spc="-5">
                <a:latin typeface="Arial"/>
                <a:cs typeface="Arial"/>
              </a:rPr>
              <a:t>trail is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r</a:t>
            </a:r>
            <a:r>
              <a:rPr dirty="0" baseline="-20833" sz="1200" spc="-52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57700" y="3706812"/>
            <a:ext cx="406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0" i="1">
                <a:latin typeface="Times New Roman"/>
                <a:cs typeface="Times New Roman"/>
              </a:rPr>
              <a:t>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33725" y="3516312"/>
            <a:ext cx="628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43275" y="3552179"/>
            <a:ext cx="34099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000" spc="-10">
                <a:latin typeface="Symbol"/>
                <a:cs typeface="Symbol"/>
              </a:rPr>
              <a:t></a:t>
            </a:r>
            <a:r>
              <a:rPr dirty="0" sz="750" spc="-10" i="1">
                <a:latin typeface="Times New Roman"/>
                <a:cs typeface="Times New Roman"/>
              </a:rPr>
              <a:t>k </a:t>
            </a:r>
            <a:r>
              <a:rPr dirty="0" sz="1000" spc="-80">
                <a:latin typeface="Symbol"/>
                <a:cs typeface="Symbol"/>
              </a:rPr>
              <a:t>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Symbol"/>
                <a:cs typeface="Symbol"/>
              </a:rPr>
              <a:t></a:t>
            </a:r>
            <a:r>
              <a:rPr dirty="0" sz="750" spc="-10" i="1">
                <a:latin typeface="Times New Roman"/>
                <a:cs typeface="Times New Roman"/>
              </a:rPr>
              <a:t>k </a:t>
            </a:r>
            <a:r>
              <a:rPr dirty="0" sz="1000" spc="-80">
                <a:latin typeface="Symbol"/>
                <a:cs typeface="Symbol"/>
              </a:rPr>
              <a:t>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9400" y="3706812"/>
            <a:ext cx="406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0" i="1">
                <a:latin typeface="Times New Roman"/>
                <a:cs typeface="Times New Roman"/>
              </a:rPr>
              <a:t>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5150" y="3597275"/>
            <a:ext cx="13525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Symbol"/>
                <a:cs typeface="Symbol"/>
              </a:rPr>
              <a:t>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5550" y="3524796"/>
            <a:ext cx="3393440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51840" algn="l"/>
                <a:tab pos="980440" algn="l"/>
                <a:tab pos="1342390" algn="l"/>
              </a:tabLst>
            </a:pPr>
            <a:r>
              <a:rPr dirty="0" sz="1350">
                <a:latin typeface="Symbol"/>
                <a:cs typeface="Symbol"/>
              </a:rPr>
              <a:t>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110">
                <a:latin typeface="Symbol"/>
                <a:cs typeface="Symbol"/>
              </a:rPr>
              <a:t></a:t>
            </a:r>
            <a:r>
              <a:rPr dirty="0" sz="1850" spc="-110">
                <a:latin typeface="Symbol"/>
                <a:cs typeface="Symbol"/>
              </a:rPr>
              <a:t></a:t>
            </a:r>
            <a:r>
              <a:rPr dirty="0" sz="1350" spc="-110">
                <a:latin typeface="Times New Roman"/>
                <a:cs typeface="Times New Roman"/>
              </a:rPr>
              <a:t>r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Symbol"/>
                <a:cs typeface="Symbol"/>
              </a:rPr>
              <a:t></a:t>
            </a:r>
            <a:r>
              <a:rPr dirty="0" sz="1350" spc="-10">
                <a:latin typeface="Symbol"/>
                <a:cs typeface="Symbol"/>
              </a:rPr>
              <a:t></a:t>
            </a:r>
            <a:r>
              <a:rPr dirty="0" sz="1350" spc="-10"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p	r	</a:t>
            </a:r>
            <a:r>
              <a:rPr dirty="0" sz="1850" spc="-35">
                <a:latin typeface="Symbol"/>
                <a:cs typeface="Symbol"/>
              </a:rPr>
              <a:t></a:t>
            </a:r>
            <a:r>
              <a:rPr dirty="0" sz="1350" spc="-35">
                <a:latin typeface="Times New Roman"/>
                <a:cs typeface="Times New Roman"/>
              </a:rPr>
              <a:t>Note </a:t>
            </a:r>
            <a:r>
              <a:rPr dirty="0" sz="1350" spc="-85">
                <a:latin typeface="Symbol"/>
                <a:cs typeface="Symbol"/>
              </a:rPr>
              <a:t></a:t>
            </a:r>
            <a:r>
              <a:rPr dirty="0" sz="1850" spc="-85">
                <a:latin typeface="Symbol"/>
                <a:cs typeface="Symbol"/>
              </a:rPr>
              <a:t></a:t>
            </a:r>
            <a:r>
              <a:rPr dirty="0" sz="1350" spc="-85">
                <a:latin typeface="Times New Roman"/>
                <a:cs typeface="Times New Roman"/>
              </a:rPr>
              <a:t>r </a:t>
            </a:r>
            <a:r>
              <a:rPr dirty="0" sz="1850" spc="-135">
                <a:latin typeface="Symbol"/>
                <a:cs typeface="Symbol"/>
              </a:rPr>
              <a:t></a:t>
            </a:r>
            <a:r>
              <a:rPr dirty="0" sz="1350" spc="-135">
                <a:latin typeface="Times New Roman"/>
                <a:cs typeface="Times New Roman"/>
              </a:rPr>
              <a:t>is </a:t>
            </a:r>
            <a:r>
              <a:rPr dirty="0" sz="1350" spc="-5">
                <a:latin typeface="Times New Roman"/>
                <a:cs typeface="Times New Roman"/>
              </a:rPr>
              <a:t>independent </a:t>
            </a:r>
            <a:r>
              <a:rPr dirty="0" sz="1350">
                <a:latin typeface="Times New Roman"/>
                <a:cs typeface="Times New Roman"/>
              </a:rPr>
              <a:t>of </a:t>
            </a:r>
            <a:r>
              <a:rPr dirty="0" sz="1350" i="1">
                <a:latin typeface="Times New Roman"/>
                <a:cs typeface="Times New Roman"/>
              </a:rPr>
              <a:t>t</a:t>
            </a:r>
            <a:r>
              <a:rPr dirty="0" sz="1350" spc="-170" i="1">
                <a:latin typeface="Times New Roman"/>
                <a:cs typeface="Times New Roman"/>
              </a:rPr>
              <a:t> </a:t>
            </a:r>
            <a:r>
              <a:rPr dirty="0" sz="1850" spc="-175">
                <a:latin typeface="Symbol"/>
                <a:cs typeface="Symbol"/>
              </a:rPr>
              <a:t>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86100" y="3783012"/>
            <a:ext cx="1676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5" i="1">
                <a:latin typeface="Times New Roman"/>
                <a:cs typeface="Times New Roman"/>
              </a:rPr>
              <a:t>k</a:t>
            </a:r>
            <a:r>
              <a:rPr dirty="0" sz="750" spc="-135" i="1">
                <a:latin typeface="Times New Roman"/>
                <a:cs typeface="Times New Roman"/>
              </a:rPr>
              <a:t> </a:t>
            </a:r>
            <a:r>
              <a:rPr dirty="0" sz="750" spc="-15">
                <a:latin typeface="Symbol"/>
                <a:cs typeface="Symbol"/>
              </a:rPr>
              <a:t></a:t>
            </a:r>
            <a:r>
              <a:rPr dirty="0" sz="750" spc="-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28717" y="6205801"/>
            <a:ext cx="2705100" cy="590550"/>
          </a:xfrm>
          <a:custGeom>
            <a:avLst/>
            <a:gdLst/>
            <a:ahLst/>
            <a:cxnLst/>
            <a:rect l="l" t="t" r="r" b="b"/>
            <a:pathLst>
              <a:path w="2705100" h="590550">
                <a:moveTo>
                  <a:pt x="0" y="590550"/>
                </a:moveTo>
                <a:lnTo>
                  <a:pt x="2705100" y="590550"/>
                </a:lnTo>
                <a:lnTo>
                  <a:pt x="270510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927225" y="5528945"/>
            <a:ext cx="3463925" cy="164465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965"/>
              </a:spcBef>
            </a:pPr>
            <a:r>
              <a:rPr dirty="0" sz="1400" spc="10">
                <a:latin typeface="Arial"/>
                <a:cs typeface="Arial"/>
              </a:rPr>
              <a:t>Let’s run </a:t>
            </a:r>
            <a:r>
              <a:rPr dirty="0" sz="1400" spc="-10">
                <a:latin typeface="Arial"/>
                <a:cs typeface="Arial"/>
              </a:rPr>
              <a:t>TD-Learning,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where</a:t>
            </a:r>
            <a:endParaRPr sz="14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870"/>
              </a:spcBef>
              <a:tabLst>
                <a:tab pos="1345565" algn="l"/>
              </a:tabLst>
            </a:pPr>
            <a:r>
              <a:rPr dirty="0" sz="1400" spc="25">
                <a:latin typeface="Arial"/>
                <a:cs typeface="Arial"/>
              </a:rPr>
              <a:t>J</a:t>
            </a:r>
            <a:r>
              <a:rPr dirty="0" baseline="-23391" sz="1425" spc="37">
                <a:latin typeface="Arial"/>
                <a:cs typeface="Arial"/>
              </a:rPr>
              <a:t>t</a:t>
            </a:r>
            <a:r>
              <a:rPr dirty="0" baseline="-23391" sz="1425" spc="217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Estimate	</a:t>
            </a:r>
            <a:r>
              <a:rPr dirty="0" sz="1400">
                <a:latin typeface="Arial"/>
                <a:cs typeface="Arial"/>
              </a:rPr>
              <a:t>J</a:t>
            </a:r>
            <a:r>
              <a:rPr dirty="0" baseline="20467" sz="1425">
                <a:latin typeface="Arial"/>
                <a:cs typeface="Arial"/>
              </a:rPr>
              <a:t>est</a:t>
            </a:r>
            <a:r>
              <a:rPr dirty="0" sz="1400">
                <a:latin typeface="Arial"/>
                <a:cs typeface="Arial"/>
              </a:rPr>
              <a:t>(S</a:t>
            </a:r>
            <a:r>
              <a:rPr dirty="0" baseline="-23391" sz="1425">
                <a:latin typeface="Arial"/>
                <a:cs typeface="Arial"/>
              </a:rPr>
              <a:t>0</a:t>
            </a:r>
            <a:r>
              <a:rPr dirty="0" sz="1400">
                <a:latin typeface="Arial"/>
                <a:cs typeface="Arial"/>
              </a:rPr>
              <a:t>) before the t’th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trial.</a:t>
            </a:r>
            <a:endParaRPr sz="1400">
              <a:latin typeface="Arial"/>
              <a:cs typeface="Arial"/>
            </a:endParaRPr>
          </a:p>
          <a:p>
            <a:pPr marL="511175" marR="639445" indent="-171450">
              <a:lnSpc>
                <a:spcPct val="147300"/>
              </a:lnSpc>
              <a:spcBef>
                <a:spcPts val="150"/>
              </a:spcBef>
            </a:pPr>
            <a:r>
              <a:rPr dirty="0" sz="1400" spc="15">
                <a:latin typeface="Arial"/>
                <a:cs typeface="Arial"/>
              </a:rPr>
              <a:t>From </a:t>
            </a:r>
            <a:r>
              <a:rPr dirty="0" sz="1400" spc="10">
                <a:latin typeface="Arial"/>
                <a:cs typeface="Arial"/>
              </a:rPr>
              <a:t>definition of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TD-Learning:  </a:t>
            </a:r>
            <a:r>
              <a:rPr dirty="0" sz="1400" spc="25">
                <a:latin typeface="Arial"/>
                <a:cs typeface="Arial"/>
              </a:rPr>
              <a:t>J</a:t>
            </a:r>
            <a:r>
              <a:rPr dirty="0" baseline="-23391" sz="1425" spc="37">
                <a:latin typeface="Arial"/>
                <a:cs typeface="Arial"/>
              </a:rPr>
              <a:t>t+1 </a:t>
            </a:r>
            <a:r>
              <a:rPr dirty="0" sz="1400" spc="10">
                <a:latin typeface="Arial"/>
                <a:cs typeface="Arial"/>
              </a:rPr>
              <a:t>= </a:t>
            </a:r>
            <a:r>
              <a:rPr dirty="0" sz="1400">
                <a:latin typeface="Arial"/>
                <a:cs typeface="Arial"/>
              </a:rPr>
              <a:t>(1-a)J</a:t>
            </a:r>
            <a:r>
              <a:rPr dirty="0" baseline="-23391" sz="1425">
                <a:latin typeface="Arial"/>
                <a:cs typeface="Arial"/>
              </a:rPr>
              <a:t>t </a:t>
            </a:r>
            <a:r>
              <a:rPr dirty="0" sz="1400" spc="10">
                <a:latin typeface="Arial"/>
                <a:cs typeface="Arial"/>
              </a:rPr>
              <a:t>+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ar</a:t>
            </a:r>
            <a:r>
              <a:rPr dirty="0" baseline="-23391" sz="1425" spc="15">
                <a:latin typeface="Arial"/>
                <a:cs typeface="Arial"/>
              </a:rPr>
              <a:t>t</a:t>
            </a:r>
            <a:endParaRPr baseline="-23391" sz="1425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69"/>
              </a:spcBef>
            </a:pPr>
            <a:r>
              <a:rPr dirty="0" sz="1400">
                <a:solidFill>
                  <a:srgbClr val="3333CC"/>
                </a:solidFill>
                <a:latin typeface="Arial"/>
                <a:cs typeface="Arial"/>
              </a:rPr>
              <a:t>Useful quantity:</a:t>
            </a:r>
            <a:r>
              <a:rPr dirty="0" sz="1400" spc="26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333CC"/>
                </a:solidFill>
                <a:latin typeface="Arial"/>
                <a:cs typeface="Arial"/>
              </a:rPr>
              <a:t>Define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62350" y="7535713"/>
            <a:ext cx="755650" cy="443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685165" algn="l"/>
              </a:tabLst>
            </a:pPr>
            <a:r>
              <a:rPr dirty="0" sz="2700" spc="-355">
                <a:latin typeface="Symbol"/>
                <a:cs typeface="Symbol"/>
              </a:rPr>
              <a:t></a:t>
            </a:r>
            <a:r>
              <a:rPr dirty="0" sz="2700" spc="-355">
                <a:latin typeface="Times New Roman"/>
                <a:cs typeface="Times New Roman"/>
              </a:rPr>
              <a:t>	</a:t>
            </a:r>
            <a:r>
              <a:rPr dirty="0" sz="2700" spc="-530">
                <a:latin typeface="Symbol"/>
                <a:cs typeface="Symbol"/>
              </a:rPr>
              <a:t>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95775" y="7623492"/>
            <a:ext cx="76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34050" y="7185342"/>
            <a:ext cx="76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90825" y="7223442"/>
            <a:ext cx="76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91175" y="7223442"/>
            <a:ext cx="76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ymbol"/>
                <a:cs typeface="Symbol"/>
              </a:rPr>
              <a:t>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57550" y="7675880"/>
            <a:ext cx="90741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61315" algn="l"/>
                <a:tab pos="656590" algn="l"/>
              </a:tabLst>
            </a:pPr>
            <a:r>
              <a:rPr dirty="0" sz="1700" spc="5">
                <a:latin typeface="Times New Roman"/>
                <a:cs typeface="Times New Roman"/>
              </a:rPr>
              <a:t>P	</a:t>
            </a:r>
            <a:r>
              <a:rPr dirty="0" sz="1700">
                <a:latin typeface="Times New Roman"/>
                <a:cs typeface="Times New Roman"/>
              </a:rPr>
              <a:t>r	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-2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95875" y="6995110"/>
            <a:ext cx="806450" cy="577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600" spc="-455">
                <a:latin typeface="Symbol"/>
                <a:cs typeface="Symbol"/>
              </a:rPr>
              <a:t></a:t>
            </a:r>
            <a:r>
              <a:rPr dirty="0" sz="1700">
                <a:latin typeface="Times New Roman"/>
                <a:cs typeface="Times New Roman"/>
              </a:rPr>
              <a:t>r</a:t>
            </a:r>
            <a:r>
              <a:rPr dirty="0" sz="1700" spc="204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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J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2700" spc="-355">
                <a:latin typeface="Symbol"/>
                <a:cs typeface="Symbol"/>
              </a:rPr>
              <a:t></a:t>
            </a:r>
            <a:r>
              <a:rPr dirty="0" sz="2700" spc="-100">
                <a:latin typeface="Times New Roman"/>
                <a:cs typeface="Times New Roman"/>
              </a:rPr>
              <a:t> </a:t>
            </a:r>
            <a:r>
              <a:rPr dirty="0" sz="3600" spc="-655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43325" y="7622568"/>
            <a:ext cx="48577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08940" algn="l"/>
              </a:tabLst>
            </a:pPr>
            <a:r>
              <a:rPr dirty="0" sz="1000" spc="-5" i="1">
                <a:latin typeface="Times New Roman"/>
                <a:cs typeface="Times New Roman"/>
              </a:rPr>
              <a:t>k</a:t>
            </a:r>
            <a:r>
              <a:rPr dirty="0" sz="1000" spc="-95" i="1">
                <a:latin typeface="Times New Roman"/>
                <a:cs typeface="Times New Roman"/>
              </a:rPr>
              <a:t> </a:t>
            </a:r>
            <a:r>
              <a:rPr dirty="0" sz="1300" spc="-120">
                <a:latin typeface="Symbol"/>
                <a:cs typeface="Symbol"/>
              </a:rPr>
              <a:t>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Symbol"/>
                <a:cs typeface="Symbol"/>
              </a:rPr>
              <a:t>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86100" y="7585392"/>
            <a:ext cx="1187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5600" y="7685405"/>
            <a:ext cx="371475" cy="4203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ts val="1970"/>
              </a:lnSpc>
              <a:spcBef>
                <a:spcPts val="110"/>
              </a:spcBef>
            </a:pPr>
            <a:r>
              <a:rPr dirty="0" baseline="1633" sz="2550" spc="7">
                <a:latin typeface="Symbol"/>
                <a:cs typeface="Symbol"/>
              </a:rPr>
              <a:t></a:t>
            </a:r>
            <a:r>
              <a:rPr dirty="0" baseline="1633" sz="2550" spc="-6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</a:t>
            </a:r>
            <a:endParaRPr sz="1700">
              <a:latin typeface="Symbol"/>
              <a:cs typeface="Symbol"/>
            </a:endParaRPr>
          </a:p>
          <a:p>
            <a:pPr marL="161925">
              <a:lnSpc>
                <a:spcPts val="1130"/>
              </a:lnSpc>
            </a:pPr>
            <a:r>
              <a:rPr dirty="0" sz="1000" spc="75" i="1">
                <a:latin typeface="Times New Roman"/>
                <a:cs typeface="Times New Roman"/>
              </a:rPr>
              <a:t>k</a:t>
            </a:r>
            <a:r>
              <a:rPr dirty="0" sz="1000" spc="-30">
                <a:latin typeface="Symbol"/>
                <a:cs typeface="Symbol"/>
              </a:rPr>
              <a:t>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81375" y="7622568"/>
            <a:ext cx="37719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23215" algn="l"/>
              </a:tabLst>
            </a:pPr>
            <a:r>
              <a:rPr dirty="0" sz="1300" spc="-65">
                <a:latin typeface="Symbol"/>
                <a:cs typeface="Symbol"/>
              </a:rPr>
              <a:t></a:t>
            </a:r>
            <a:r>
              <a:rPr dirty="0" sz="1000" spc="-5" i="1">
                <a:latin typeface="Times New Roman"/>
                <a:cs typeface="Times New Roman"/>
              </a:rPr>
              <a:t>k</a:t>
            </a:r>
            <a:r>
              <a:rPr dirty="0" sz="1000" spc="-95" i="1">
                <a:latin typeface="Times New Roman"/>
                <a:cs typeface="Times New Roman"/>
              </a:rPr>
              <a:t> </a:t>
            </a:r>
            <a:r>
              <a:rPr dirty="0" sz="1300" spc="-120">
                <a:latin typeface="Symbol"/>
                <a:cs typeface="Symbol"/>
              </a:rPr>
              <a:t>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-120">
                <a:latin typeface="Symbol"/>
                <a:cs typeface="Symbol"/>
              </a:rPr>
              <a:t>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48275" y="7375842"/>
            <a:ext cx="48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19375" y="7107088"/>
            <a:ext cx="2597150" cy="4432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94640" algn="l"/>
              </a:tabLst>
            </a:pPr>
            <a:r>
              <a:rPr dirty="0" sz="1700" spc="95" i="1">
                <a:latin typeface="Symbol"/>
                <a:cs typeface="Symbol"/>
              </a:rPr>
              <a:t></a:t>
            </a:r>
            <a:r>
              <a:rPr dirty="0" sz="1700" spc="95">
                <a:latin typeface="Times New Roman"/>
                <a:cs typeface="Times New Roman"/>
              </a:rPr>
              <a:t>	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Variance </a:t>
            </a:r>
            <a:r>
              <a:rPr dirty="0" sz="1700" spc="20">
                <a:latin typeface="Times New Roman"/>
                <a:cs typeface="Times New Roman"/>
              </a:rPr>
              <a:t>of </a:t>
            </a:r>
            <a:r>
              <a:rPr dirty="0" sz="1700" spc="30">
                <a:latin typeface="Times New Roman"/>
                <a:cs typeface="Times New Roman"/>
              </a:rPr>
              <a:t>reward</a:t>
            </a:r>
            <a:r>
              <a:rPr dirty="0" sz="1700" spc="30">
                <a:latin typeface="Symbol"/>
                <a:cs typeface="Symbol"/>
              </a:rPr>
              <a:t>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</a:t>
            </a:r>
            <a:r>
              <a:rPr dirty="0" sz="1700" spc="-270">
                <a:latin typeface="Times New Roman"/>
                <a:cs typeface="Times New Roman"/>
              </a:rPr>
              <a:t> </a:t>
            </a:r>
            <a:r>
              <a:rPr dirty="0" sz="2700" spc="-355">
                <a:latin typeface="Symbol"/>
                <a:cs typeface="Symbol"/>
              </a:rPr>
              <a:t>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9325" y="1501775"/>
            <a:ext cx="631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Arial"/>
                <a:cs typeface="Arial"/>
              </a:rPr>
              <a:t>Remember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8325" y="1501775"/>
            <a:ext cx="1374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5400" marR="304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Arial"/>
                <a:cs typeface="Arial"/>
              </a:rPr>
              <a:t>J* </a:t>
            </a:r>
            <a:r>
              <a:rPr dirty="0" sz="950" spc="10">
                <a:latin typeface="Arial"/>
                <a:cs typeface="Arial"/>
              </a:rPr>
              <a:t>= </a:t>
            </a:r>
            <a:r>
              <a:rPr dirty="0" sz="950" spc="5">
                <a:latin typeface="Arial"/>
                <a:cs typeface="Arial"/>
              </a:rPr>
              <a:t>E[r</a:t>
            </a:r>
            <a:r>
              <a:rPr dirty="0" baseline="-21367" sz="975" spc="7">
                <a:latin typeface="Arial"/>
                <a:cs typeface="Arial"/>
              </a:rPr>
              <a:t>t</a:t>
            </a:r>
            <a:r>
              <a:rPr dirty="0" sz="950" spc="5">
                <a:latin typeface="Arial"/>
                <a:cs typeface="Arial"/>
              </a:rPr>
              <a:t>], </a:t>
            </a:r>
            <a:r>
              <a:rPr dirty="0" sz="950" spc="10">
                <a:latin typeface="Arial"/>
                <a:cs typeface="Arial"/>
              </a:rPr>
              <a:t>s </a:t>
            </a:r>
            <a:r>
              <a:rPr dirty="0" baseline="25641" sz="975" spc="15">
                <a:latin typeface="Arial"/>
                <a:cs typeface="Arial"/>
              </a:rPr>
              <a:t>2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-5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E[(r</a:t>
            </a:r>
            <a:r>
              <a:rPr dirty="0" baseline="-21367" sz="975" spc="7">
                <a:latin typeface="Arial"/>
                <a:cs typeface="Arial"/>
              </a:rPr>
              <a:t>t</a:t>
            </a:r>
            <a:r>
              <a:rPr dirty="0" sz="950" spc="5">
                <a:latin typeface="Arial"/>
                <a:cs typeface="Arial"/>
              </a:rPr>
              <a:t>-J*)</a:t>
            </a:r>
            <a:r>
              <a:rPr dirty="0" baseline="25641" sz="975" spc="7">
                <a:latin typeface="Arial"/>
                <a:cs typeface="Arial"/>
              </a:rPr>
              <a:t>2</a:t>
            </a:r>
            <a:r>
              <a:rPr dirty="0" sz="950" spc="5">
                <a:latin typeface="Arial"/>
                <a:cs typeface="Arial"/>
              </a:rPr>
              <a:t>]  </a:t>
            </a:r>
            <a:r>
              <a:rPr dirty="0" sz="950">
                <a:latin typeface="Arial"/>
                <a:cs typeface="Arial"/>
              </a:rPr>
              <a:t>J</a:t>
            </a:r>
            <a:r>
              <a:rPr dirty="0" baseline="-21367" sz="975">
                <a:latin typeface="Arial"/>
                <a:cs typeface="Arial"/>
              </a:rPr>
              <a:t>t+1 </a:t>
            </a:r>
            <a:r>
              <a:rPr dirty="0" sz="950" spc="10">
                <a:latin typeface="Arial"/>
                <a:cs typeface="Arial"/>
              </a:rPr>
              <a:t>= </a:t>
            </a:r>
            <a:r>
              <a:rPr dirty="0" sz="950" spc="15">
                <a:latin typeface="Arial"/>
                <a:cs typeface="Arial"/>
              </a:rPr>
              <a:t>ar</a:t>
            </a:r>
            <a:r>
              <a:rPr dirty="0" baseline="-21367" sz="975" spc="22">
                <a:latin typeface="Arial"/>
                <a:cs typeface="Arial"/>
              </a:rPr>
              <a:t>t </a:t>
            </a:r>
            <a:r>
              <a:rPr dirty="0" sz="950" spc="10">
                <a:latin typeface="Arial"/>
                <a:cs typeface="Arial"/>
              </a:rPr>
              <a:t>+</a:t>
            </a:r>
            <a:r>
              <a:rPr dirty="0" sz="950" spc="-12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(1-a)J</a:t>
            </a:r>
            <a:r>
              <a:rPr dirty="0" baseline="-21367" sz="975">
                <a:latin typeface="Arial"/>
                <a:cs typeface="Arial"/>
              </a:rPr>
              <a:t>t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5175" y="4053285"/>
            <a:ext cx="7556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15">
                <a:latin typeface="Symbol"/>
                <a:cs typeface="Symbol"/>
              </a:rPr>
              <a:t></a:t>
            </a:r>
            <a:endParaRPr sz="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8525" y="3377010"/>
            <a:ext cx="7556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15">
                <a:latin typeface="Symbol"/>
                <a:cs typeface="Symbol"/>
              </a:rPr>
              <a:t></a:t>
            </a:r>
            <a:endParaRPr sz="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6675" y="2376884"/>
            <a:ext cx="7556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15">
                <a:latin typeface="Symbol"/>
                <a:cs typeface="Symbol"/>
              </a:rPr>
              <a:t></a:t>
            </a:r>
            <a:endParaRPr sz="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150" y="3980544"/>
            <a:ext cx="59182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300" spc="-114">
                <a:latin typeface="Symbol"/>
                <a:cs typeface="Symbol"/>
              </a:rPr>
              <a:t></a:t>
            </a:r>
            <a:r>
              <a:rPr dirty="0" sz="1650" spc="-114">
                <a:latin typeface="Times New Roman"/>
                <a:cs typeface="Times New Roman"/>
              </a:rPr>
              <a:t>J </a:t>
            </a:r>
            <a:r>
              <a:rPr dirty="0" sz="2300">
                <a:latin typeface="Symbol"/>
                <a:cs typeface="Symbol"/>
              </a:rPr>
              <a:t>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J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0" y="4059237"/>
            <a:ext cx="45847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650" spc="-5">
                <a:latin typeface="Times New Roman"/>
                <a:cs typeface="Times New Roman"/>
              </a:rPr>
              <a:t>lim</a:t>
            </a:r>
            <a:r>
              <a:rPr dirty="0" sz="1650" spc="-204">
                <a:latin typeface="Times New Roman"/>
                <a:cs typeface="Times New Roman"/>
              </a:rPr>
              <a:t> </a:t>
            </a:r>
            <a:r>
              <a:rPr dirty="0" sz="1650" spc="20">
                <a:latin typeface="Symbol"/>
                <a:cs typeface="Symbol"/>
              </a:rPr>
              <a:t>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0775" y="3706812"/>
            <a:ext cx="6038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650" spc="10">
                <a:latin typeface="Times New Roman"/>
                <a:cs typeface="Times New Roman"/>
              </a:rPr>
              <a:t>Thus...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9400" y="3241761"/>
            <a:ext cx="7880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50" spc="-170">
                <a:latin typeface="Symbol"/>
                <a:cs typeface="Symbol"/>
              </a:rPr>
              <a:t></a:t>
            </a:r>
            <a:r>
              <a:rPr dirty="0" sz="2800" spc="-170">
                <a:latin typeface="Symbol"/>
                <a:cs typeface="Symbol"/>
              </a:rPr>
              <a:t></a:t>
            </a:r>
            <a:r>
              <a:rPr dirty="0" sz="1650" spc="-170">
                <a:latin typeface="Times New Roman"/>
                <a:cs typeface="Times New Roman"/>
              </a:rPr>
              <a:t>J </a:t>
            </a:r>
            <a:r>
              <a:rPr dirty="0" sz="1650" spc="20">
                <a:latin typeface="Symbol"/>
                <a:cs typeface="Symbol"/>
              </a:rPr>
              <a:t>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J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2800" spc="-380">
                <a:latin typeface="Symbol"/>
                <a:cs typeface="Symbol"/>
              </a:rPr>
              <a:t>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8675" y="1889211"/>
            <a:ext cx="11182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29590" algn="l"/>
              </a:tabLst>
            </a:pPr>
            <a:r>
              <a:rPr dirty="0" sz="1650" spc="-170">
                <a:latin typeface="Symbol"/>
                <a:cs typeface="Symbol"/>
              </a:rPr>
              <a:t></a:t>
            </a:r>
            <a:r>
              <a:rPr dirty="0" sz="2800" spc="-170">
                <a:latin typeface="Symbol"/>
                <a:cs typeface="Symbol"/>
              </a:rPr>
              <a:t></a:t>
            </a:r>
            <a:r>
              <a:rPr dirty="0" sz="1650" spc="-170">
                <a:latin typeface="Times New Roman"/>
                <a:cs typeface="Times New Roman"/>
              </a:rPr>
              <a:t>J	</a:t>
            </a:r>
            <a:r>
              <a:rPr dirty="0" sz="1650" spc="20">
                <a:latin typeface="Symbol"/>
                <a:cs typeface="Symbol"/>
              </a:rPr>
              <a:t></a:t>
            </a:r>
            <a:r>
              <a:rPr dirty="0" sz="1650" spc="-305">
                <a:latin typeface="Times New Roman"/>
                <a:cs typeface="Times New Roman"/>
              </a:rPr>
              <a:t> </a:t>
            </a:r>
            <a:r>
              <a:rPr dirty="0" sz="1650" spc="60">
                <a:latin typeface="Times New Roman"/>
                <a:cs typeface="Times New Roman"/>
              </a:rPr>
              <a:t>J</a:t>
            </a:r>
            <a:r>
              <a:rPr dirty="0" baseline="43859" sz="1425" spc="89">
                <a:latin typeface="Symbol"/>
                <a:cs typeface="Symbol"/>
              </a:rPr>
              <a:t></a:t>
            </a:r>
            <a:r>
              <a:rPr dirty="0" baseline="43859" sz="1425" spc="89">
                <a:latin typeface="Times New Roman"/>
                <a:cs typeface="Times New Roman"/>
              </a:rPr>
              <a:t> </a:t>
            </a:r>
            <a:r>
              <a:rPr dirty="0" sz="2800" spc="-120">
                <a:latin typeface="Symbol"/>
                <a:cs typeface="Symbol"/>
              </a:rPr>
              <a:t></a:t>
            </a:r>
            <a:r>
              <a:rPr dirty="0" sz="1650" spc="-12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6075" y="4205685"/>
            <a:ext cx="4762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5" i="1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5525" y="4272360"/>
            <a:ext cx="27368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5" i="1">
                <a:latin typeface="Times New Roman"/>
                <a:cs typeface="Times New Roman"/>
              </a:rPr>
              <a:t>t</a:t>
            </a:r>
            <a:r>
              <a:rPr dirty="0" sz="950" spc="-185" i="1">
                <a:latin typeface="Times New Roman"/>
                <a:cs typeface="Times New Roman"/>
              </a:rPr>
              <a:t> </a:t>
            </a:r>
            <a:r>
              <a:rPr dirty="0" sz="950" spc="25">
                <a:latin typeface="Symbol"/>
                <a:cs typeface="Symbol"/>
              </a:rPr>
              <a:t>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5625" y="3529410"/>
            <a:ext cx="4762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5" i="1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0300" y="2176859"/>
            <a:ext cx="18986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5" i="1">
                <a:latin typeface="Times New Roman"/>
                <a:cs typeface="Times New Roman"/>
              </a:rPr>
              <a:t>t</a:t>
            </a:r>
            <a:r>
              <a:rPr dirty="0" sz="950" spc="-185" i="1">
                <a:latin typeface="Times New Roman"/>
                <a:cs typeface="Times New Roman"/>
              </a:rPr>
              <a:t> </a:t>
            </a:r>
            <a:r>
              <a:rPr dirty="0" sz="950" spc="5">
                <a:latin typeface="Symbol"/>
                <a:cs typeface="Symbol"/>
              </a:rPr>
              <a:t></a:t>
            </a:r>
            <a:r>
              <a:rPr dirty="0" sz="950" spc="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24075" y="2529284"/>
            <a:ext cx="1447800" cy="11499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135"/>
              </a:spcBef>
              <a:tabLst>
                <a:tab pos="1399540" algn="l"/>
              </a:tabLst>
            </a:pPr>
            <a:r>
              <a:rPr dirty="0" sz="950" spc="5" i="1">
                <a:latin typeface="Times New Roman"/>
                <a:cs typeface="Times New Roman"/>
              </a:rPr>
              <a:t>t</a:t>
            </a:r>
            <a:r>
              <a:rPr dirty="0" sz="950" spc="5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650" spc="20">
                <a:latin typeface="Symbol"/>
                <a:cs typeface="Symbol"/>
              </a:rPr>
              <a:t>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Symbol"/>
                <a:cs typeface="Symbol"/>
              </a:rPr>
              <a:t></a:t>
            </a:r>
            <a:r>
              <a:rPr dirty="0" sz="1650" spc="-30">
                <a:latin typeface="Times New Roman"/>
                <a:cs typeface="Times New Roman"/>
              </a:rPr>
              <a:t>1</a:t>
            </a:r>
            <a:r>
              <a:rPr dirty="0" sz="1650" spc="-30">
                <a:latin typeface="Symbol"/>
                <a:cs typeface="Symbol"/>
              </a:rPr>
              <a:t></a:t>
            </a:r>
            <a:r>
              <a:rPr dirty="0" sz="1650" spc="-30" i="1">
                <a:latin typeface="Symbol"/>
                <a:cs typeface="Symbol"/>
              </a:rPr>
              <a:t></a:t>
            </a:r>
            <a:r>
              <a:rPr dirty="0" sz="1650" spc="-155" i="1">
                <a:latin typeface="Times New Roman"/>
                <a:cs typeface="Times New Roman"/>
              </a:rPr>
              <a:t> </a:t>
            </a:r>
            <a:r>
              <a:rPr dirty="0" sz="2200" spc="-285">
                <a:latin typeface="Symbol"/>
                <a:cs typeface="Symbol"/>
              </a:rPr>
              <a:t>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4075" y="2241636"/>
            <a:ext cx="1922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50" spc="20">
                <a:latin typeface="Symbol"/>
                <a:cs typeface="Symbol"/>
              </a:rPr>
              <a:t>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 spc="-165">
                <a:latin typeface="Symbol"/>
                <a:cs typeface="Symbol"/>
              </a:rPr>
              <a:t></a:t>
            </a:r>
            <a:r>
              <a:rPr dirty="0" sz="2800" spc="-165">
                <a:latin typeface="Symbol"/>
                <a:cs typeface="Symbol"/>
              </a:rPr>
              <a:t></a:t>
            </a:r>
            <a:r>
              <a:rPr dirty="0" sz="1650" spc="-165" i="1">
                <a:latin typeface="Symbol"/>
                <a:cs typeface="Symbol"/>
              </a:rPr>
              <a:t></a:t>
            </a:r>
            <a:r>
              <a:rPr dirty="0" sz="1650" spc="-165" i="1">
                <a:latin typeface="Times New Roman"/>
                <a:cs typeface="Times New Roman"/>
              </a:rPr>
              <a:t>r </a:t>
            </a:r>
            <a:r>
              <a:rPr dirty="0" sz="1650" spc="20">
                <a:latin typeface="Symbol"/>
                <a:cs typeface="Symbol"/>
              </a:rPr>
              <a:t>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Symbol"/>
                <a:cs typeface="Symbol"/>
              </a:rPr>
              <a:t></a:t>
            </a:r>
            <a:r>
              <a:rPr dirty="0" sz="1650" spc="-15">
                <a:latin typeface="Times New Roman"/>
                <a:cs typeface="Times New Roman"/>
              </a:rPr>
              <a:t>1</a:t>
            </a:r>
            <a:r>
              <a:rPr dirty="0" sz="1650" spc="-15">
                <a:latin typeface="Symbol"/>
                <a:cs typeface="Symbol"/>
              </a:rPr>
              <a:t></a:t>
            </a:r>
            <a:r>
              <a:rPr dirty="0" sz="1650" spc="-15" i="1">
                <a:latin typeface="Symbol"/>
                <a:cs typeface="Symbol"/>
              </a:rPr>
              <a:t></a:t>
            </a:r>
            <a:r>
              <a:rPr dirty="0" sz="1650" spc="-15" i="1">
                <a:latin typeface="Times New Roman"/>
                <a:cs typeface="Times New Roman"/>
              </a:rPr>
              <a:t> </a:t>
            </a:r>
            <a:r>
              <a:rPr dirty="0" sz="2200" spc="-135">
                <a:latin typeface="Symbol"/>
                <a:cs typeface="Symbol"/>
              </a:rPr>
              <a:t></a:t>
            </a:r>
            <a:r>
              <a:rPr dirty="0" sz="1650" spc="-135">
                <a:latin typeface="Times New Roman"/>
                <a:cs typeface="Times New Roman"/>
              </a:rPr>
              <a:t>J </a:t>
            </a:r>
            <a:r>
              <a:rPr dirty="0" sz="1650" spc="20">
                <a:latin typeface="Symbol"/>
                <a:cs typeface="Symbol"/>
              </a:rPr>
              <a:t>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J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2800" spc="-380">
                <a:latin typeface="Symbol"/>
                <a:cs typeface="Symbol"/>
              </a:rPr>
              <a:t>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57517" y="3881437"/>
            <a:ext cx="1333500" cy="4857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209550" marR="67945" indent="200025">
              <a:lnSpc>
                <a:spcPts val="1650"/>
              </a:lnSpc>
              <a:spcBef>
                <a:spcPts val="440"/>
              </a:spcBef>
            </a:pPr>
            <a:r>
              <a:rPr dirty="0" sz="1400" spc="10">
                <a:solidFill>
                  <a:srgbClr val="FF0000"/>
                </a:solidFill>
                <a:latin typeface="Arial"/>
                <a:cs typeface="Arial"/>
              </a:rPr>
              <a:t>Is this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impressive??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90892" y="2586037"/>
            <a:ext cx="104775" cy="790575"/>
          </a:xfrm>
          <a:custGeom>
            <a:avLst/>
            <a:gdLst/>
            <a:ahLst/>
            <a:cxnLst/>
            <a:rect l="l" t="t" r="r" b="b"/>
            <a:pathLst>
              <a:path w="104775" h="790575">
                <a:moveTo>
                  <a:pt x="0" y="0"/>
                </a:moveTo>
                <a:lnTo>
                  <a:pt x="104775" y="19050"/>
                </a:lnTo>
                <a:lnTo>
                  <a:pt x="95250" y="790575"/>
                </a:lnTo>
                <a:lnTo>
                  <a:pt x="19050" y="790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00417" y="2576512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57150" y="0"/>
                </a:moveTo>
                <a:lnTo>
                  <a:pt x="0" y="9525"/>
                </a:lnTo>
                <a:lnTo>
                  <a:pt x="47625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19467" y="335756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28575"/>
                </a:lnTo>
                <a:lnTo>
                  <a:pt x="47625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285279" y="2686309"/>
            <a:ext cx="163830" cy="50800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20">
                <a:latin typeface="Arial"/>
                <a:cs typeface="Arial"/>
              </a:rPr>
              <a:t>W </a:t>
            </a:r>
            <a:r>
              <a:rPr dirty="0" sz="950" spc="15">
                <a:latin typeface="Arial"/>
                <a:cs typeface="Arial"/>
              </a:rPr>
              <a:t>H Y</a:t>
            </a:r>
            <a:r>
              <a:rPr dirty="0" sz="950" spc="6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12925" y="5521325"/>
            <a:ext cx="3935095" cy="2760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354455">
              <a:lnSpc>
                <a:spcPts val="1430"/>
              </a:lnSpc>
              <a:spcBef>
                <a:spcPts val="100"/>
              </a:spcBef>
              <a:tabLst>
                <a:tab pos="913765" algn="l"/>
              </a:tabLst>
            </a:pPr>
            <a:r>
              <a:rPr dirty="0" sz="1200" spc="-15">
                <a:latin typeface="Arial"/>
                <a:cs typeface="Arial"/>
              </a:rPr>
              <a:t>Remember	</a:t>
            </a:r>
            <a:r>
              <a:rPr dirty="0" sz="1200" spc="-5">
                <a:latin typeface="Arial"/>
                <a:cs typeface="Arial"/>
              </a:rPr>
              <a:t>J*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E[r</a:t>
            </a:r>
            <a:r>
              <a:rPr dirty="0" baseline="-20833" sz="1200" spc="-7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],  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280">
                <a:latin typeface="Arial"/>
                <a:cs typeface="Arial"/>
              </a:rPr>
              <a:t> </a:t>
            </a:r>
            <a:r>
              <a:rPr dirty="0" baseline="24305" sz="1200" spc="15">
                <a:latin typeface="Arial"/>
                <a:cs typeface="Arial"/>
              </a:rPr>
              <a:t>2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5">
                <a:latin typeface="Arial"/>
                <a:cs typeface="Arial"/>
              </a:rPr>
              <a:t>E[(r</a:t>
            </a:r>
            <a:r>
              <a:rPr dirty="0" baseline="-20833" sz="1200" spc="7">
                <a:latin typeface="Arial"/>
                <a:cs typeface="Arial"/>
              </a:rPr>
              <a:t>t</a:t>
            </a:r>
            <a:r>
              <a:rPr dirty="0" sz="1200" spc="5">
                <a:latin typeface="Arial"/>
                <a:cs typeface="Arial"/>
              </a:rPr>
              <a:t>-J*)</a:t>
            </a:r>
            <a:r>
              <a:rPr dirty="0" baseline="24305" sz="1200" spc="7">
                <a:latin typeface="Arial"/>
                <a:cs typeface="Arial"/>
              </a:rPr>
              <a:t>2</a:t>
            </a:r>
            <a:r>
              <a:rPr dirty="0" sz="1200" spc="5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algn="r" marR="1376680">
              <a:lnSpc>
                <a:spcPts val="1430"/>
              </a:lnSpc>
            </a:pPr>
            <a:r>
              <a:rPr dirty="0" sz="1200">
                <a:latin typeface="Arial"/>
                <a:cs typeface="Arial"/>
              </a:rPr>
              <a:t>J</a:t>
            </a:r>
            <a:r>
              <a:rPr dirty="0" baseline="-20833" sz="1200">
                <a:latin typeface="Arial"/>
                <a:cs typeface="Arial"/>
              </a:rPr>
              <a:t>t+1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ar</a:t>
            </a:r>
            <a:r>
              <a:rPr dirty="0" baseline="-20833" sz="1200" spc="-7">
                <a:latin typeface="Arial"/>
                <a:cs typeface="Arial"/>
              </a:rPr>
              <a:t>t  </a:t>
            </a:r>
            <a:r>
              <a:rPr dirty="0" sz="1200">
                <a:latin typeface="Arial"/>
                <a:cs typeface="Arial"/>
              </a:rPr>
              <a:t>+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(1-a)J</a:t>
            </a:r>
            <a:r>
              <a:rPr dirty="0" baseline="-20833" sz="1200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  <a:p>
            <a:pPr marL="768350" marR="920115" indent="-742950">
              <a:lnSpc>
                <a:spcPts val="1430"/>
              </a:lnSpc>
              <a:spcBef>
                <a:spcPts val="790"/>
              </a:spcBef>
            </a:pPr>
            <a:r>
              <a:rPr dirty="0" sz="1200" spc="-20">
                <a:latin typeface="Arial"/>
                <a:cs typeface="Arial"/>
              </a:rPr>
              <a:t>Write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S</a:t>
            </a:r>
            <a:r>
              <a:rPr dirty="0" baseline="-20833" sz="1200" spc="15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= Expected squared error between  J</a:t>
            </a:r>
            <a:r>
              <a:rPr dirty="0" baseline="-20833" sz="1200">
                <a:latin typeface="Arial"/>
                <a:cs typeface="Arial"/>
              </a:rPr>
              <a:t>t </a:t>
            </a:r>
            <a:r>
              <a:rPr dirty="0" sz="1200" spc="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J* </a:t>
            </a:r>
            <a:r>
              <a:rPr dirty="0" sz="1200" spc="5">
                <a:latin typeface="Arial"/>
                <a:cs typeface="Arial"/>
              </a:rPr>
              <a:t>before the </a:t>
            </a:r>
            <a:r>
              <a:rPr dirty="0" sz="1200" spc="10">
                <a:latin typeface="Arial"/>
                <a:cs typeface="Arial"/>
              </a:rPr>
              <a:t>t’th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iteration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dirty="0" sz="1200" spc="5">
                <a:latin typeface="Arial"/>
                <a:cs typeface="Arial"/>
              </a:rPr>
              <a:t>S</a:t>
            </a:r>
            <a:r>
              <a:rPr dirty="0" baseline="-20833" sz="1200" spc="7">
                <a:latin typeface="Arial"/>
                <a:cs typeface="Arial"/>
              </a:rPr>
              <a:t>t+1 </a:t>
            </a:r>
            <a:r>
              <a:rPr dirty="0" sz="1200">
                <a:latin typeface="Arial"/>
                <a:cs typeface="Arial"/>
              </a:rPr>
              <a:t>= E[(J</a:t>
            </a:r>
            <a:r>
              <a:rPr dirty="0" baseline="-20833" sz="1200">
                <a:latin typeface="Arial"/>
                <a:cs typeface="Arial"/>
              </a:rPr>
              <a:t>t+1</a:t>
            </a:r>
            <a:r>
              <a:rPr dirty="0" sz="1200">
                <a:latin typeface="Arial"/>
                <a:cs typeface="Arial"/>
              </a:rPr>
              <a:t>-J*)</a:t>
            </a:r>
            <a:r>
              <a:rPr dirty="0" baseline="24305" sz="12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5">
                <a:latin typeface="Arial"/>
                <a:cs typeface="Arial"/>
              </a:rPr>
              <a:t>E[(ar</a:t>
            </a:r>
            <a:r>
              <a:rPr dirty="0" baseline="-20833" sz="1200" spc="7">
                <a:latin typeface="Arial"/>
                <a:cs typeface="Arial"/>
              </a:rPr>
              <a:t>t</a:t>
            </a:r>
            <a:r>
              <a:rPr dirty="0" sz="1200" spc="5">
                <a:latin typeface="Arial"/>
                <a:cs typeface="Arial"/>
              </a:rPr>
              <a:t>+(1-a)J</a:t>
            </a:r>
            <a:r>
              <a:rPr dirty="0" baseline="-20833" sz="1200" spc="7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J*)</a:t>
            </a:r>
            <a:r>
              <a:rPr dirty="0" baseline="24305" sz="1200" spc="7">
                <a:latin typeface="Arial"/>
                <a:cs typeface="Arial"/>
              </a:rPr>
              <a:t>2</a:t>
            </a:r>
            <a:r>
              <a:rPr dirty="0" sz="1200" spc="5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Arial"/>
                <a:cs typeface="Arial"/>
              </a:rPr>
              <a:t>= E[(a[r</a:t>
            </a:r>
            <a:r>
              <a:rPr dirty="0" baseline="-20833" sz="120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-J*]+(1-a)[J</a:t>
            </a:r>
            <a:r>
              <a:rPr dirty="0" baseline="-20833" sz="1200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J*])</a:t>
            </a:r>
            <a:r>
              <a:rPr dirty="0" baseline="24305" sz="12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E[a</a:t>
            </a:r>
            <a:r>
              <a:rPr dirty="0" baseline="24305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(r</a:t>
            </a:r>
            <a:r>
              <a:rPr dirty="0" baseline="-20833" sz="1200" spc="-7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-J*)</a:t>
            </a:r>
            <a:r>
              <a:rPr dirty="0" baseline="24305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+a(1-a)(r</a:t>
            </a:r>
            <a:r>
              <a:rPr dirty="0" baseline="-20833" sz="1200" spc="-7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-J*)(J</a:t>
            </a:r>
            <a:r>
              <a:rPr dirty="0" baseline="-20833" sz="1200" spc="-7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- J*)+(1-a)</a:t>
            </a:r>
            <a:r>
              <a:rPr dirty="0" baseline="24305" sz="12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(J</a:t>
            </a:r>
            <a:r>
              <a:rPr dirty="0" baseline="-20833" sz="1200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J*)</a:t>
            </a:r>
            <a:r>
              <a:rPr dirty="0" baseline="24305" sz="1200" spc="7">
                <a:latin typeface="Arial"/>
                <a:cs typeface="Arial"/>
              </a:rPr>
              <a:t>2</a:t>
            </a:r>
            <a:r>
              <a:rPr dirty="0" sz="1200" spc="5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Arial"/>
                <a:cs typeface="Arial"/>
              </a:rPr>
              <a:t>= a</a:t>
            </a:r>
            <a:r>
              <a:rPr dirty="0" baseline="24305" sz="12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E[(r</a:t>
            </a:r>
            <a:r>
              <a:rPr dirty="0" baseline="-20833" sz="120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-J*)</a:t>
            </a:r>
            <a:r>
              <a:rPr dirty="0" baseline="24305" sz="12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]+a(1-a)E[(r</a:t>
            </a:r>
            <a:r>
              <a:rPr dirty="0" baseline="-20833" sz="120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-J*)(J</a:t>
            </a:r>
            <a:r>
              <a:rPr dirty="0" baseline="-20833" sz="1200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- J*)]+(1-a)</a:t>
            </a:r>
            <a:r>
              <a:rPr dirty="0" baseline="24305" sz="12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E[(J</a:t>
            </a:r>
            <a:r>
              <a:rPr dirty="0" baseline="-20833" sz="1200">
                <a:latin typeface="Arial"/>
                <a:cs typeface="Arial"/>
              </a:rPr>
              <a:t>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J*)</a:t>
            </a:r>
            <a:r>
              <a:rPr dirty="0" baseline="24305" sz="1200" spc="7">
                <a:latin typeface="Arial"/>
                <a:cs typeface="Arial"/>
              </a:rPr>
              <a:t>2</a:t>
            </a:r>
            <a:r>
              <a:rPr dirty="0" sz="1200" spc="5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Arial"/>
                <a:cs typeface="Arial"/>
              </a:rPr>
              <a:t>= a</a:t>
            </a:r>
            <a:r>
              <a:rPr dirty="0" baseline="24305" sz="12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250">
                <a:latin typeface="Arial"/>
                <a:cs typeface="Arial"/>
              </a:rPr>
              <a:t> </a:t>
            </a:r>
            <a:r>
              <a:rPr dirty="0" baseline="24305" sz="1200" spc="7">
                <a:latin typeface="Arial"/>
                <a:cs typeface="Arial"/>
              </a:rPr>
              <a:t>2</a:t>
            </a:r>
            <a:r>
              <a:rPr dirty="0" sz="1200" spc="5">
                <a:latin typeface="Arial"/>
                <a:cs typeface="Arial"/>
              </a:rPr>
              <a:t>+(1-a)</a:t>
            </a:r>
            <a:r>
              <a:rPr dirty="0" baseline="24305" sz="1200" spc="7">
                <a:latin typeface="Arial"/>
                <a:cs typeface="Arial"/>
              </a:rPr>
              <a:t>2</a:t>
            </a:r>
            <a:r>
              <a:rPr dirty="0" sz="1200" spc="5">
                <a:latin typeface="Arial"/>
                <a:cs typeface="Arial"/>
              </a:rPr>
              <a:t>S</a:t>
            </a:r>
            <a:r>
              <a:rPr dirty="0" baseline="-20833" sz="1200" spc="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05217" y="7691701"/>
            <a:ext cx="990600" cy="419100"/>
          </a:xfrm>
          <a:custGeom>
            <a:avLst/>
            <a:gdLst/>
            <a:ahLst/>
            <a:cxnLst/>
            <a:rect l="l" t="t" r="r" b="b"/>
            <a:pathLst>
              <a:path w="990600" h="419100">
                <a:moveTo>
                  <a:pt x="990600" y="0"/>
                </a:moveTo>
                <a:lnTo>
                  <a:pt x="974568" y="24289"/>
                </a:lnTo>
                <a:lnTo>
                  <a:pt x="957595" y="57437"/>
                </a:lnTo>
                <a:lnTo>
                  <a:pt x="938741" y="97013"/>
                </a:lnTo>
                <a:lnTo>
                  <a:pt x="917065" y="140588"/>
                </a:lnTo>
                <a:lnTo>
                  <a:pt x="891626" y="185730"/>
                </a:lnTo>
                <a:lnTo>
                  <a:pt x="861483" y="230011"/>
                </a:lnTo>
                <a:lnTo>
                  <a:pt x="825695" y="270998"/>
                </a:lnTo>
                <a:lnTo>
                  <a:pt x="783323" y="306263"/>
                </a:lnTo>
                <a:lnTo>
                  <a:pt x="733425" y="333375"/>
                </a:lnTo>
                <a:lnTo>
                  <a:pt x="656180" y="356692"/>
                </a:lnTo>
                <a:lnTo>
                  <a:pt x="609600" y="366064"/>
                </a:lnTo>
                <a:lnTo>
                  <a:pt x="558955" y="374116"/>
                </a:lnTo>
                <a:lnTo>
                  <a:pt x="505177" y="381000"/>
                </a:lnTo>
                <a:lnTo>
                  <a:pt x="449198" y="386867"/>
                </a:lnTo>
                <a:lnTo>
                  <a:pt x="391950" y="391871"/>
                </a:lnTo>
                <a:lnTo>
                  <a:pt x="334362" y="396163"/>
                </a:lnTo>
                <a:lnTo>
                  <a:pt x="277367" y="399897"/>
                </a:lnTo>
                <a:lnTo>
                  <a:pt x="221897" y="403225"/>
                </a:lnTo>
                <a:lnTo>
                  <a:pt x="168881" y="406298"/>
                </a:lnTo>
                <a:lnTo>
                  <a:pt x="119252" y="409270"/>
                </a:lnTo>
                <a:lnTo>
                  <a:pt x="73942" y="412292"/>
                </a:lnTo>
                <a:lnTo>
                  <a:pt x="33880" y="415518"/>
                </a:ln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57717" y="7691701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38100" y="57150"/>
                </a:moveTo>
                <a:lnTo>
                  <a:pt x="38100" y="0"/>
                </a:ln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05217" y="8082226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47625" y="0"/>
                </a:moveTo>
                <a:lnTo>
                  <a:pt x="0" y="28575"/>
                </a:lnTo>
                <a:lnTo>
                  <a:pt x="5715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 rot="20460000">
            <a:off x="5252369" y="8114914"/>
            <a:ext cx="42039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5">
                <a:solidFill>
                  <a:srgbClr val="00E3A7"/>
                </a:solidFill>
                <a:latin typeface="Arial"/>
                <a:cs typeface="Arial"/>
              </a:rPr>
              <a:t>WHY?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8325" y="1692275"/>
            <a:ext cx="2337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thus </a:t>
            </a:r>
            <a:r>
              <a:rPr dirty="0" sz="1200" spc="-5">
                <a:latin typeface="Arial"/>
                <a:cs typeface="Arial"/>
              </a:rPr>
              <a:t>easy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show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….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725" y="3452495"/>
            <a:ext cx="2880360" cy="67310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965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What do you </a:t>
            </a:r>
            <a:r>
              <a:rPr dirty="0" sz="1400">
                <a:latin typeface="Arial"/>
                <a:cs typeface="Arial"/>
              </a:rPr>
              <a:t>think </a:t>
            </a:r>
            <a:r>
              <a:rPr dirty="0" sz="1400" spc="5">
                <a:latin typeface="Arial"/>
                <a:cs typeface="Arial"/>
              </a:rPr>
              <a:t>of </a:t>
            </a:r>
            <a:r>
              <a:rPr dirty="0" sz="1400" spc="10">
                <a:latin typeface="Arial"/>
                <a:cs typeface="Arial"/>
              </a:rPr>
              <a:t>TD</a:t>
            </a:r>
            <a:r>
              <a:rPr dirty="0" sz="1400" spc="-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learning?</a:t>
            </a:r>
            <a:endParaRPr sz="14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How </a:t>
            </a:r>
            <a:r>
              <a:rPr dirty="0" sz="1400">
                <a:latin typeface="Arial"/>
                <a:cs typeface="Arial"/>
              </a:rPr>
              <a:t>would you </a:t>
            </a:r>
            <a:r>
              <a:rPr dirty="0" sz="1400" spc="-5">
                <a:latin typeface="Arial"/>
                <a:cs typeface="Arial"/>
              </a:rPr>
              <a:t>improve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5325" y="2438400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24325" y="2193289"/>
            <a:ext cx="8128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450" y="2053626"/>
            <a:ext cx="704215" cy="69215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505"/>
              </a:spcBef>
            </a:pPr>
            <a:r>
              <a:rPr dirty="0" sz="1850" spc="60" i="1">
                <a:latin typeface="Symbol"/>
                <a:cs typeface="Symbol"/>
              </a:rPr>
              <a:t></a:t>
            </a:r>
            <a:r>
              <a:rPr dirty="0" sz="1850" spc="-95" i="1">
                <a:latin typeface="Times New Roman"/>
                <a:cs typeface="Times New Roman"/>
              </a:rPr>
              <a:t> </a:t>
            </a:r>
            <a:r>
              <a:rPr dirty="0" baseline="42328" sz="1575" spc="22">
                <a:latin typeface="Times New Roman"/>
                <a:cs typeface="Times New Roman"/>
              </a:rPr>
              <a:t>2</a:t>
            </a:r>
            <a:endParaRPr baseline="42328" sz="1575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05"/>
              </a:spcBef>
            </a:pPr>
            <a:r>
              <a:rPr dirty="0" sz="1850" spc="25">
                <a:latin typeface="Times New Roman"/>
                <a:cs typeface="Times New Roman"/>
              </a:rPr>
              <a:t>(2</a:t>
            </a:r>
            <a:r>
              <a:rPr dirty="0" sz="1850" spc="-220">
                <a:latin typeface="Times New Roman"/>
                <a:cs typeface="Times New Roman"/>
              </a:rPr>
              <a:t> </a:t>
            </a:r>
            <a:r>
              <a:rPr dirty="0" sz="1850">
                <a:latin typeface="Symbol"/>
                <a:cs typeface="Symbol"/>
              </a:rPr>
              <a:t></a:t>
            </a:r>
            <a:r>
              <a:rPr dirty="0" sz="1850" spc="-295">
                <a:latin typeface="Times New Roman"/>
                <a:cs typeface="Times New Roman"/>
              </a:rPr>
              <a:t> </a:t>
            </a:r>
            <a:r>
              <a:rPr dirty="0" sz="1850" i="1">
                <a:latin typeface="Symbol"/>
                <a:cs typeface="Symbol"/>
              </a:rPr>
              <a:t></a:t>
            </a:r>
            <a:r>
              <a:rPr dirty="0" sz="1850" spc="-305" i="1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85975" y="1985032"/>
            <a:ext cx="2371090" cy="6229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609090" algn="l"/>
              </a:tabLst>
            </a:pPr>
            <a:r>
              <a:rPr dirty="0" sz="1850" spc="-75">
                <a:solidFill>
                  <a:srgbClr val="000000"/>
                </a:solidFill>
                <a:latin typeface="Times New Roman"/>
                <a:cs typeface="Times New Roman"/>
              </a:rPr>
              <a:t>li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185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1850" spc="-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-75">
                <a:solidFill>
                  <a:srgbClr val="000000"/>
                </a:solidFill>
                <a:latin typeface="Times New Roman"/>
                <a:cs typeface="Times New Roman"/>
              </a:rPr>
              <a:t>li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185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65">
                <a:solidFill>
                  <a:srgbClr val="000000"/>
                </a:solidFill>
                <a:latin typeface="Symbol"/>
                <a:cs typeface="Symbol"/>
              </a:rPr>
              <a:t></a:t>
            </a:r>
            <a:r>
              <a:rPr dirty="0" sz="3900" spc="-1005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dirty="0" sz="2950" spc="-465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185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1850" spc="-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dirty="0" sz="2950" spc="-375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dirty="0" sz="2950" spc="-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900" spc="-555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dirty="0" sz="185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2400" y="2240914"/>
            <a:ext cx="8128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Symbol"/>
                <a:cs typeface="Symbol"/>
              </a:rPr>
              <a:t>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1400" y="2402839"/>
            <a:ext cx="5143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050" spc="5" i="1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1750" y="2402839"/>
            <a:ext cx="5143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050" spc="5" i="1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5025" y="2488564"/>
            <a:ext cx="108204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80415" algn="l"/>
              </a:tabLst>
            </a:pPr>
            <a:r>
              <a:rPr dirty="0" sz="1050" spc="60" i="1">
                <a:latin typeface="Times New Roman"/>
                <a:cs typeface="Times New Roman"/>
              </a:rPr>
              <a:t>t</a:t>
            </a:r>
            <a:r>
              <a:rPr dirty="0" sz="1050" spc="60">
                <a:latin typeface="Symbol"/>
                <a:cs typeface="Symbol"/>
              </a:rPr>
              <a:t></a:t>
            </a:r>
            <a:r>
              <a:rPr dirty="0" sz="1050" spc="60">
                <a:latin typeface="Times New Roman"/>
                <a:cs typeface="Times New Roman"/>
              </a:rPr>
              <a:t>	</a:t>
            </a:r>
            <a:r>
              <a:rPr dirty="0" sz="1050" spc="5" i="1">
                <a:latin typeface="Times New Roman"/>
                <a:cs typeface="Times New Roman"/>
              </a:rPr>
              <a:t>t</a:t>
            </a:r>
            <a:r>
              <a:rPr dirty="0" sz="1050" spc="-170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Symbol"/>
                <a:cs typeface="Symbol"/>
              </a:rPr>
              <a:t>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62125" y="8607425"/>
            <a:ext cx="42037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759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3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2125" y="5431689"/>
            <a:ext cx="3879215" cy="110426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ctr" marL="302260">
              <a:lnSpc>
                <a:spcPct val="100000"/>
              </a:lnSpc>
              <a:spcBef>
                <a:spcPts val="60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Decaying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Learning</a:t>
            </a:r>
            <a:r>
              <a:rPr dirty="0" sz="2150" spc="5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Rate</a:t>
            </a:r>
            <a:endParaRPr sz="2150">
              <a:latin typeface="Tahoma"/>
              <a:cs typeface="Tahoma"/>
            </a:endParaRPr>
          </a:p>
          <a:p>
            <a:pPr marR="5080">
              <a:lnSpc>
                <a:spcPct val="100400"/>
              </a:lnSpc>
              <a:spcBef>
                <a:spcPts val="340"/>
              </a:spcBef>
            </a:pPr>
            <a:r>
              <a:rPr dirty="0" sz="1400">
                <a:latin typeface="Arial"/>
                <a:cs typeface="Arial"/>
              </a:rPr>
              <a:t>[Dayan 1991ish] </a:t>
            </a:r>
            <a:r>
              <a:rPr dirty="0" sz="1400" spc="5">
                <a:latin typeface="Arial"/>
                <a:cs typeface="Arial"/>
              </a:rPr>
              <a:t>showed </a:t>
            </a:r>
            <a:r>
              <a:rPr dirty="0" sz="1400">
                <a:latin typeface="Arial"/>
                <a:cs typeface="Arial"/>
              </a:rPr>
              <a:t>that for </a:t>
            </a:r>
            <a:r>
              <a:rPr dirty="0" sz="1400">
                <a:solidFill>
                  <a:srgbClr val="CC3300"/>
                </a:solidFill>
                <a:latin typeface="Arial"/>
                <a:cs typeface="Arial"/>
              </a:rPr>
              <a:t>General </a:t>
            </a:r>
            <a:r>
              <a:rPr dirty="0" sz="1400" spc="5">
                <a:solidFill>
                  <a:srgbClr val="CC3300"/>
                </a:solidFill>
                <a:latin typeface="Arial"/>
                <a:cs typeface="Arial"/>
              </a:rPr>
              <a:t>TD  </a:t>
            </a:r>
            <a:r>
              <a:rPr dirty="0" sz="1400">
                <a:latin typeface="Arial"/>
                <a:cs typeface="Arial"/>
              </a:rPr>
              <a:t>learning </a:t>
            </a:r>
            <a:r>
              <a:rPr dirty="0" sz="1400" spc="5">
                <a:latin typeface="Arial"/>
                <a:cs typeface="Arial"/>
              </a:rPr>
              <a:t>of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 spc="5">
                <a:latin typeface="Arial"/>
                <a:cs typeface="Arial"/>
              </a:rPr>
              <a:t>Markow System </a:t>
            </a:r>
            <a:r>
              <a:rPr dirty="0" sz="1400">
                <a:latin typeface="Arial"/>
                <a:cs typeface="Arial"/>
              </a:rPr>
              <a:t>(not just </a:t>
            </a:r>
            <a:r>
              <a:rPr dirty="0" sz="1400" spc="5">
                <a:latin typeface="Arial"/>
                <a:cs typeface="Arial"/>
              </a:rPr>
              <a:t>our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simple  model) that if </a:t>
            </a:r>
            <a:r>
              <a:rPr dirty="0" sz="1400" spc="5">
                <a:latin typeface="Arial"/>
                <a:cs typeface="Arial"/>
              </a:rPr>
              <a:t>you use </a:t>
            </a:r>
            <a:r>
              <a:rPr dirty="0" sz="1400">
                <a:latin typeface="Arial"/>
                <a:cs typeface="Arial"/>
              </a:rPr>
              <a:t>update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29200" y="6732428"/>
            <a:ext cx="41910" cy="149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3450" y="6608603"/>
            <a:ext cx="127000" cy="149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i="1">
                <a:latin typeface="Times New Roman"/>
                <a:cs typeface="Times New Roman"/>
              </a:rPr>
              <a:t>est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2950" y="6732428"/>
            <a:ext cx="41910" cy="149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i="1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0450" y="6608603"/>
            <a:ext cx="127000" cy="149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i="1">
                <a:latin typeface="Times New Roman"/>
                <a:cs typeface="Times New Roman"/>
              </a:rPr>
              <a:t>est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7950" y="6732428"/>
            <a:ext cx="1289685" cy="149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456565" algn="l"/>
                <a:tab pos="1247140" algn="l"/>
              </a:tabLst>
            </a:pPr>
            <a:r>
              <a:rPr dirty="0" sz="800" i="1">
                <a:latin typeface="Times New Roman"/>
                <a:cs typeface="Times New Roman"/>
              </a:rPr>
              <a:t>i</a:t>
            </a:r>
            <a:r>
              <a:rPr dirty="0" sz="800" i="1">
                <a:latin typeface="Times New Roman"/>
                <a:cs typeface="Times New Roman"/>
              </a:rPr>
              <a:t>	</a:t>
            </a:r>
            <a:r>
              <a:rPr dirty="0" sz="800" i="1">
                <a:latin typeface="Times New Roman"/>
                <a:cs typeface="Times New Roman"/>
              </a:rPr>
              <a:t>t</a:t>
            </a:r>
            <a:r>
              <a:rPr dirty="0" sz="800" i="1">
                <a:latin typeface="Times New Roman"/>
                <a:cs typeface="Times New Roman"/>
              </a:rPr>
              <a:t>   </a:t>
            </a:r>
            <a:r>
              <a:rPr dirty="0" sz="800" spc="95" i="1">
                <a:latin typeface="Times New Roman"/>
                <a:cs typeface="Times New Roman"/>
              </a:rPr>
              <a:t> </a:t>
            </a:r>
            <a:r>
              <a:rPr dirty="0" sz="800" i="1">
                <a:latin typeface="Times New Roman"/>
                <a:cs typeface="Times New Roman"/>
              </a:rPr>
              <a:t>i</a:t>
            </a:r>
            <a:r>
              <a:rPr dirty="0" sz="800" i="1">
                <a:latin typeface="Times New Roman"/>
                <a:cs typeface="Times New Roman"/>
              </a:rPr>
              <a:t>	</a:t>
            </a:r>
            <a:r>
              <a:rPr dirty="0" sz="800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2200" y="6608603"/>
            <a:ext cx="127000" cy="149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00" i="1">
                <a:latin typeface="Times New Roman"/>
                <a:cs typeface="Times New Roman"/>
              </a:rPr>
              <a:t>est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4725" y="6510407"/>
            <a:ext cx="5086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18440" algn="l"/>
              </a:tabLst>
            </a:pPr>
            <a:r>
              <a:rPr dirty="0" sz="1400" spc="-5">
                <a:latin typeface="Times New Roman"/>
                <a:cs typeface="Times New Roman"/>
              </a:rPr>
              <a:t>J	</a:t>
            </a:r>
            <a:r>
              <a:rPr dirty="0" sz="2150" spc="-210">
                <a:latin typeface="Symbol"/>
                <a:cs typeface="Symbol"/>
              </a:rPr>
              <a:t></a:t>
            </a:r>
            <a:r>
              <a:rPr dirty="0" sz="1400" spc="-210">
                <a:latin typeface="Times New Roman"/>
                <a:cs typeface="Times New Roman"/>
              </a:rPr>
              <a:t>S </a:t>
            </a:r>
            <a:r>
              <a:rPr dirty="0" sz="2150" spc="-265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19575" y="6554236"/>
            <a:ext cx="93726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656590" algn="l"/>
              </a:tabLst>
            </a:pP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 spc="-22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</a:t>
            </a:r>
            <a:r>
              <a:rPr dirty="0" sz="1400" spc="20" i="1">
                <a:latin typeface="Symbol"/>
                <a:cs typeface="Symbol"/>
              </a:rPr>
              <a:t></a:t>
            </a:r>
            <a:r>
              <a:rPr dirty="0" sz="1400" spc="200" i="1">
                <a:latin typeface="Times New Roman"/>
                <a:cs typeface="Times New Roman"/>
              </a:rPr>
              <a:t> </a:t>
            </a:r>
            <a:r>
              <a:rPr dirty="0" sz="1850" spc="-85">
                <a:latin typeface="Symbol"/>
                <a:cs typeface="Symbol"/>
              </a:rPr>
              <a:t></a:t>
            </a:r>
            <a:r>
              <a:rPr dirty="0" sz="1400" spc="-85">
                <a:latin typeface="Times New Roman"/>
                <a:cs typeface="Times New Roman"/>
              </a:rPr>
              <a:t>J	</a:t>
            </a:r>
            <a:r>
              <a:rPr dirty="0" sz="1850" spc="-125">
                <a:latin typeface="Symbol"/>
                <a:cs typeface="Symbol"/>
              </a:rPr>
              <a:t></a:t>
            </a:r>
            <a:r>
              <a:rPr dirty="0" sz="1400" spc="-125">
                <a:latin typeface="Times New Roman"/>
                <a:cs typeface="Times New Roman"/>
              </a:rPr>
              <a:t>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850" spc="-165">
                <a:latin typeface="Symbol"/>
                <a:cs typeface="Symbol"/>
              </a:rPr>
              <a:t>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6000" y="6494259"/>
            <a:ext cx="1953260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18440" algn="l"/>
                <a:tab pos="1713864" algn="l"/>
              </a:tabLst>
            </a:pPr>
            <a:r>
              <a:rPr dirty="0" sz="1400" spc="-5">
                <a:latin typeface="Times New Roman"/>
                <a:cs typeface="Times New Roman"/>
              </a:rPr>
              <a:t>J	</a:t>
            </a:r>
            <a:r>
              <a:rPr dirty="0" sz="1850" spc="-125">
                <a:latin typeface="Symbol"/>
                <a:cs typeface="Symbol"/>
              </a:rPr>
              <a:t></a:t>
            </a:r>
            <a:r>
              <a:rPr dirty="0" sz="1400" spc="-125">
                <a:latin typeface="Times New Roman"/>
                <a:cs typeface="Times New Roman"/>
              </a:rPr>
              <a:t>S  </a:t>
            </a:r>
            <a:r>
              <a:rPr dirty="0" sz="1850" spc="-15">
                <a:latin typeface="Symbol"/>
                <a:cs typeface="Symbol"/>
              </a:rPr>
              <a:t></a:t>
            </a:r>
            <a:r>
              <a:rPr dirty="0" sz="1400" spc="-15">
                <a:latin typeface="Symbol"/>
                <a:cs typeface="Symbol"/>
              </a:rPr>
              <a:t>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Symbol"/>
                <a:cs typeface="Symbol"/>
              </a:rPr>
              <a:t></a:t>
            </a:r>
            <a:r>
              <a:rPr dirty="0" sz="1400" spc="-5" i="1">
                <a:latin typeface="Times New Roman"/>
                <a:cs typeface="Times New Roman"/>
              </a:rPr>
              <a:t> </a:t>
            </a:r>
            <a:r>
              <a:rPr dirty="0" sz="2300" spc="-200">
                <a:latin typeface="Symbol"/>
                <a:cs typeface="Symbol"/>
              </a:rPr>
              <a:t></a:t>
            </a:r>
            <a:r>
              <a:rPr dirty="0" sz="1400" spc="-200" i="1">
                <a:latin typeface="Times New Roman"/>
                <a:cs typeface="Times New Roman"/>
              </a:rPr>
              <a:t>r </a:t>
            </a:r>
            <a:r>
              <a:rPr dirty="0" sz="1400" spc="-105" i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Symbol"/>
                <a:cs typeface="Symbol"/>
              </a:rPr>
              <a:t>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 spc="-390" i="1">
                <a:latin typeface="Symbol"/>
                <a:cs typeface="Symbol"/>
              </a:rPr>
              <a:t></a:t>
            </a:r>
            <a:r>
              <a:rPr dirty="0" sz="1400" spc="-390">
                <a:latin typeface="Times New Roman"/>
                <a:cs typeface="Times New Roman"/>
              </a:rPr>
              <a:t>	</a:t>
            </a:r>
            <a:r>
              <a:rPr dirty="0" sz="2300" spc="-160">
                <a:latin typeface="Symbol"/>
                <a:cs typeface="Symbol"/>
              </a:rPr>
              <a:t></a:t>
            </a:r>
            <a:r>
              <a:rPr dirty="0" sz="1400" spc="-160">
                <a:latin typeface="Symbol"/>
                <a:cs typeface="Symbol"/>
              </a:rPr>
              <a:t></a:t>
            </a:r>
            <a:r>
              <a:rPr dirty="0" sz="1400" spc="-200">
                <a:latin typeface="Times New Roman"/>
                <a:cs typeface="Times New Roman"/>
              </a:rPr>
              <a:t> </a:t>
            </a:r>
            <a:r>
              <a:rPr dirty="0" sz="1850" spc="-320">
                <a:latin typeface="Symbol"/>
                <a:cs typeface="Symbol"/>
              </a:rPr>
              <a:t>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2125" y="6931025"/>
            <a:ext cx="257365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Arial"/>
                <a:cs typeface="Arial"/>
              </a:rPr>
              <a:t>then, </a:t>
            </a:r>
            <a:r>
              <a:rPr dirty="0" sz="1400" spc="5">
                <a:latin typeface="Arial"/>
                <a:cs typeface="Arial"/>
              </a:rPr>
              <a:t>as number of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observations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62125" y="7119619"/>
            <a:ext cx="1146175" cy="501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116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goes to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infinity  </a:t>
            </a:r>
            <a:r>
              <a:rPr dirty="0" sz="1400" spc="-10">
                <a:solidFill>
                  <a:srgbClr val="FF0000"/>
                </a:solidFill>
                <a:latin typeface="Arial"/>
                <a:cs typeface="Arial"/>
              </a:rPr>
              <a:t>PROVIDED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2125" y="7635875"/>
            <a:ext cx="216535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4300" indent="-114300">
              <a:lnSpc>
                <a:spcPct val="100000"/>
              </a:lnSpc>
              <a:spcBef>
                <a:spcPts val="125"/>
              </a:spcBef>
              <a:buChar char="•"/>
              <a:tabLst>
                <a:tab pos="114300" algn="l"/>
              </a:tabLst>
            </a:pPr>
            <a:r>
              <a:rPr dirty="0" sz="1400" spc="5">
                <a:latin typeface="Arial"/>
                <a:cs typeface="Arial"/>
              </a:rPr>
              <a:t>All states visited </a:t>
            </a:r>
            <a:r>
              <a:rPr dirty="0" sz="1400" spc="10">
                <a:latin typeface="Arial"/>
                <a:cs typeface="Arial"/>
              </a:rPr>
              <a:t>8</a:t>
            </a:r>
            <a:r>
              <a:rPr dirty="0" sz="1400" spc="-3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ly </a:t>
            </a:r>
            <a:r>
              <a:rPr dirty="0" sz="1400" spc="-5">
                <a:latin typeface="Arial"/>
                <a:cs typeface="Arial"/>
              </a:rPr>
              <a:t>often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62125" y="8274050"/>
            <a:ext cx="762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33850" y="7222289"/>
            <a:ext cx="4318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7575" y="7222289"/>
            <a:ext cx="4318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38625" y="7096960"/>
            <a:ext cx="19812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450" spc="10">
                <a:latin typeface="Symbol"/>
                <a:cs typeface="Symbol"/>
              </a:rPr>
              <a:t></a:t>
            </a:r>
            <a:r>
              <a:rPr dirty="0" sz="1450" spc="5" i="1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2300" y="7088939"/>
            <a:ext cx="81026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2315" algn="l"/>
              </a:tabLst>
            </a:pPr>
            <a:r>
              <a:rPr dirty="0" sz="850" spc="-20" i="1">
                <a:latin typeface="Times New Roman"/>
                <a:cs typeface="Times New Roman"/>
              </a:rPr>
              <a:t>es</a:t>
            </a:r>
            <a:r>
              <a:rPr dirty="0" sz="850" i="1">
                <a:latin typeface="Times New Roman"/>
                <a:cs typeface="Times New Roman"/>
              </a:rPr>
              <a:t>t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>
                <a:latin typeface="Symbol"/>
                <a:cs typeface="Symbol"/>
              </a:rPr>
              <a:t></a:t>
            </a:r>
            <a:endParaRPr sz="8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76575" y="7037226"/>
            <a:ext cx="117602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27965" algn="l"/>
              </a:tabLst>
            </a:pPr>
            <a:r>
              <a:rPr dirty="0" sz="1450" spc="5">
                <a:latin typeface="Times New Roman"/>
                <a:cs typeface="Times New Roman"/>
              </a:rPr>
              <a:t>J	</a:t>
            </a:r>
            <a:r>
              <a:rPr dirty="0" sz="1900" spc="-130">
                <a:latin typeface="Symbol"/>
                <a:cs typeface="Symbol"/>
              </a:rPr>
              <a:t></a:t>
            </a:r>
            <a:r>
              <a:rPr dirty="0" sz="1450" spc="-130">
                <a:latin typeface="Times New Roman"/>
                <a:cs typeface="Times New Roman"/>
              </a:rPr>
              <a:t>S </a:t>
            </a:r>
            <a:r>
              <a:rPr dirty="0" sz="1900" spc="-155">
                <a:latin typeface="Symbol"/>
                <a:cs typeface="Symbol"/>
              </a:rPr>
              <a:t></a:t>
            </a:r>
            <a:r>
              <a:rPr dirty="0" sz="1900" spc="-155">
                <a:latin typeface="Times New Roman"/>
                <a:cs typeface="Times New Roman"/>
              </a:rPr>
              <a:t> </a:t>
            </a:r>
            <a:r>
              <a:rPr dirty="0" sz="1450" spc="15">
                <a:latin typeface="Symbol"/>
                <a:cs typeface="Symbol"/>
              </a:rPr>
              <a:t>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J </a:t>
            </a:r>
            <a:r>
              <a:rPr dirty="0" sz="1900" spc="-130">
                <a:latin typeface="Symbol"/>
                <a:cs typeface="Symbol"/>
              </a:rPr>
              <a:t></a:t>
            </a:r>
            <a:r>
              <a:rPr dirty="0" sz="1450" spc="-130">
                <a:latin typeface="Times New Roman"/>
                <a:cs typeface="Times New Roman"/>
              </a:rPr>
              <a:t>S</a:t>
            </a:r>
            <a:r>
              <a:rPr dirty="0" sz="1450" spc="-120">
                <a:latin typeface="Times New Roman"/>
                <a:cs typeface="Times New Roman"/>
              </a:rPr>
              <a:t> </a:t>
            </a:r>
            <a:r>
              <a:rPr dirty="0" sz="1900" spc="-265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62150" y="8223884"/>
            <a:ext cx="82550" cy="142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10">
                <a:latin typeface="Symbol"/>
                <a:cs typeface="Symbol"/>
              </a:rPr>
              <a:t></a:t>
            </a:r>
            <a:endParaRPr sz="7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62150" y="7804784"/>
            <a:ext cx="82550" cy="142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10">
                <a:latin typeface="Symbol"/>
                <a:cs typeface="Symbol"/>
              </a:rPr>
              <a:t></a:t>
            </a:r>
            <a:endParaRPr sz="7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19325" y="8271509"/>
            <a:ext cx="61594" cy="142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1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24050" y="8490584"/>
            <a:ext cx="156845" cy="142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5" i="1">
                <a:latin typeface="Times New Roman"/>
                <a:cs typeface="Times New Roman"/>
              </a:rPr>
              <a:t>t</a:t>
            </a:r>
            <a:r>
              <a:rPr dirty="0" sz="750" spc="-150" i="1">
                <a:latin typeface="Times New Roman"/>
                <a:cs typeface="Times New Roman"/>
              </a:rPr>
              <a:t> </a:t>
            </a:r>
            <a:r>
              <a:rPr dirty="0" sz="750" spc="20">
                <a:latin typeface="Symbol"/>
                <a:cs typeface="Symbol"/>
              </a:rPr>
              <a:t></a:t>
            </a:r>
            <a:r>
              <a:rPr dirty="0" sz="750" spc="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71700" y="8404859"/>
            <a:ext cx="40005" cy="142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5" i="1">
                <a:latin typeface="Times New Roman"/>
                <a:cs typeface="Times New Roman"/>
              </a:rPr>
              <a:t>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24050" y="8061959"/>
            <a:ext cx="156845" cy="142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5" i="1">
                <a:latin typeface="Times New Roman"/>
                <a:cs typeface="Times New Roman"/>
              </a:rPr>
              <a:t>t</a:t>
            </a:r>
            <a:r>
              <a:rPr dirty="0" sz="750" spc="-150" i="1">
                <a:latin typeface="Times New Roman"/>
                <a:cs typeface="Times New Roman"/>
              </a:rPr>
              <a:t> </a:t>
            </a:r>
            <a:r>
              <a:rPr dirty="0" sz="750" spc="20">
                <a:latin typeface="Symbol"/>
                <a:cs typeface="Symbol"/>
              </a:rPr>
              <a:t></a:t>
            </a:r>
            <a:r>
              <a:rPr dirty="0" sz="750" spc="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33575" y="8306434"/>
            <a:ext cx="24257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Symbol"/>
                <a:cs typeface="Symbol"/>
              </a:rPr>
              <a:t></a:t>
            </a:r>
            <a:r>
              <a:rPr dirty="0" baseline="2136" sz="1950" spc="15" i="1">
                <a:latin typeface="Symbol"/>
                <a:cs typeface="Symbol"/>
              </a:rPr>
              <a:t></a:t>
            </a:r>
            <a:endParaRPr baseline="2136" sz="19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6725" y="7854950"/>
            <a:ext cx="812165" cy="24257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225"/>
              </a:spcBef>
              <a:buSzPct val="107692"/>
              <a:buFont typeface="Arial"/>
              <a:buChar char="•"/>
              <a:tabLst>
                <a:tab pos="196850" algn="l"/>
              </a:tabLst>
            </a:pPr>
            <a:r>
              <a:rPr dirty="0" baseline="-6410" sz="1950" spc="60">
                <a:latin typeface="Symbol"/>
                <a:cs typeface="Symbol"/>
              </a:rPr>
              <a:t></a:t>
            </a:r>
            <a:r>
              <a:rPr dirty="0" sz="1300" spc="40" i="1">
                <a:latin typeface="Symbol"/>
                <a:cs typeface="Symbol"/>
              </a:rPr>
              <a:t></a:t>
            </a:r>
            <a:r>
              <a:rPr dirty="0" baseline="-29629" sz="1125" spc="60" i="1">
                <a:latin typeface="Times New Roman"/>
                <a:cs typeface="Times New Roman"/>
              </a:rPr>
              <a:t>t </a:t>
            </a:r>
            <a:r>
              <a:rPr dirty="0" sz="1300" spc="10">
                <a:latin typeface="Symbol"/>
                <a:cs typeface="Symbol"/>
              </a:rPr>
              <a:t>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Symbol"/>
                <a:cs typeface="Symbol"/>
              </a:rPr>
              <a:t>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24400" y="8416283"/>
            <a:ext cx="3175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5" i="1">
                <a:latin typeface="Times New Roman"/>
                <a:cs typeface="Times New Roman"/>
              </a:rPr>
              <a:t>t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52950" y="7759058"/>
            <a:ext cx="50165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15" i="1">
                <a:latin typeface="Times New Roman"/>
                <a:cs typeface="Times New Roman"/>
              </a:rPr>
              <a:t>T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3900" y="8502008"/>
            <a:ext cx="103505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5" i="1">
                <a:latin typeface="Times New Roman"/>
                <a:cs typeface="Times New Roman"/>
              </a:rPr>
              <a:t>t</a:t>
            </a:r>
            <a:r>
              <a:rPr dirty="0" sz="500" spc="-90" i="1">
                <a:latin typeface="Times New Roman"/>
                <a:cs typeface="Times New Roman"/>
              </a:rPr>
              <a:t> </a:t>
            </a:r>
            <a:r>
              <a:rPr dirty="0" sz="500" spc="-20">
                <a:latin typeface="Symbol"/>
                <a:cs typeface="Symbol"/>
              </a:rPr>
              <a:t></a:t>
            </a:r>
            <a:r>
              <a:rPr dirty="0" sz="500" spc="-2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98700" y="8291451"/>
            <a:ext cx="269938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882139" algn="l"/>
              </a:tabLst>
            </a:pPr>
            <a:r>
              <a:rPr dirty="0" sz="1300" spc="10">
                <a:latin typeface="Symbol"/>
                <a:cs typeface="Symbol"/>
              </a:rPr>
              <a:t>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Symbol"/>
                <a:cs typeface="Symbol"/>
              </a:rPr>
              <a:t></a:t>
            </a:r>
            <a:r>
              <a:rPr dirty="0" sz="1300" spc="10">
                <a:latin typeface="Times New Roman"/>
                <a:cs typeface="Times New Roman"/>
              </a:rPr>
              <a:t>	</a:t>
            </a:r>
            <a:r>
              <a:rPr dirty="0" baseline="3086" sz="1350" spc="30">
                <a:latin typeface="Symbol"/>
                <a:cs typeface="Symbol"/>
              </a:rPr>
              <a:t></a:t>
            </a:r>
            <a:r>
              <a:rPr dirty="0" baseline="3086" sz="1350" spc="30" i="1">
                <a:latin typeface="Times New Roman"/>
                <a:cs typeface="Times New Roman"/>
              </a:rPr>
              <a:t>k</a:t>
            </a:r>
            <a:r>
              <a:rPr dirty="0" baseline="3086" sz="1350" spc="30">
                <a:latin typeface="Times New Roman"/>
                <a:cs typeface="Times New Roman"/>
              </a:rPr>
              <a:t>.</a:t>
            </a:r>
            <a:r>
              <a:rPr dirty="0" baseline="3086" sz="1350" spc="30">
                <a:latin typeface="Symbol"/>
                <a:cs typeface="Symbol"/>
              </a:rPr>
              <a:t></a:t>
            </a:r>
            <a:r>
              <a:rPr dirty="0" baseline="3086" sz="1350" spc="30">
                <a:latin typeface="Times New Roman"/>
                <a:cs typeface="Times New Roman"/>
              </a:rPr>
              <a:t>T.</a:t>
            </a:r>
            <a:r>
              <a:rPr dirty="0" baseline="-6172" sz="2025" spc="30">
                <a:latin typeface="Symbol"/>
                <a:cs typeface="Symbol"/>
              </a:rPr>
              <a:t></a:t>
            </a:r>
            <a:r>
              <a:rPr dirty="0" baseline="3086" sz="1350" spc="30" i="1">
                <a:latin typeface="Symbol"/>
                <a:cs typeface="Symbol"/>
              </a:rPr>
              <a:t></a:t>
            </a:r>
            <a:r>
              <a:rPr dirty="0" baseline="3086" sz="1350" spc="-262" i="1">
                <a:latin typeface="Times New Roman"/>
                <a:cs typeface="Times New Roman"/>
              </a:rPr>
              <a:t> </a:t>
            </a:r>
            <a:r>
              <a:rPr dirty="0" baseline="50000" sz="750" spc="22">
                <a:latin typeface="Times New Roman"/>
                <a:cs typeface="Times New Roman"/>
              </a:rPr>
              <a:t>2 </a:t>
            </a:r>
            <a:r>
              <a:rPr dirty="0" baseline="3086" sz="1350">
                <a:latin typeface="Symbol"/>
                <a:cs typeface="Symbol"/>
              </a:rPr>
              <a:t></a:t>
            </a:r>
            <a:r>
              <a:rPr dirty="0" baseline="3086" sz="1350">
                <a:latin typeface="Times New Roman"/>
                <a:cs typeface="Times New Roman"/>
              </a:rPr>
              <a:t> </a:t>
            </a:r>
            <a:r>
              <a:rPr dirty="0" baseline="3086" sz="1350" i="1">
                <a:latin typeface="Times New Roman"/>
                <a:cs typeface="Times New Roman"/>
              </a:rPr>
              <a:t>k</a:t>
            </a:r>
            <a:endParaRPr baseline="3086" sz="13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46550" y="7543311"/>
            <a:ext cx="819785" cy="836294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375"/>
              </a:spcBef>
            </a:pPr>
            <a:r>
              <a:rPr dirty="0" sz="900" spc="-10">
                <a:latin typeface="Times New Roman"/>
                <a:cs typeface="Times New Roman"/>
              </a:rPr>
              <a:t>This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Times New Roman"/>
                <a:cs typeface="Times New Roman"/>
              </a:rPr>
              <a:t>means</a:t>
            </a:r>
            <a:endParaRPr sz="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dirty="0" sz="900">
                <a:latin typeface="Symbol"/>
                <a:cs typeface="Symbol"/>
              </a:rPr>
              <a:t></a:t>
            </a:r>
            <a:r>
              <a:rPr dirty="0" sz="900" i="1">
                <a:latin typeface="Times New Roman"/>
                <a:cs typeface="Times New Roman"/>
              </a:rPr>
              <a:t>k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>
                <a:latin typeface="Symbol"/>
                <a:cs typeface="Symbol"/>
              </a:rPr>
              <a:t></a:t>
            </a:r>
            <a:r>
              <a:rPr dirty="0" sz="900">
                <a:latin typeface="Times New Roman"/>
                <a:cs typeface="Times New Roman"/>
              </a:rPr>
              <a:t>T. </a:t>
            </a:r>
            <a:r>
              <a:rPr dirty="0" baseline="-10288" sz="2025" spc="7">
                <a:latin typeface="Symbol"/>
                <a:cs typeface="Symbol"/>
              </a:rPr>
              <a:t></a:t>
            </a:r>
            <a:r>
              <a:rPr dirty="0" sz="900" spc="5" i="1">
                <a:latin typeface="Symbol"/>
                <a:cs typeface="Symbol"/>
              </a:rPr>
              <a:t></a:t>
            </a:r>
            <a:r>
              <a:rPr dirty="0" sz="900" spc="-195" i="1">
                <a:latin typeface="Times New Roman"/>
                <a:cs typeface="Times New Roman"/>
              </a:rPr>
              <a:t> </a:t>
            </a:r>
            <a:r>
              <a:rPr dirty="0" baseline="-27777" sz="750" spc="7" i="1">
                <a:latin typeface="Times New Roman"/>
                <a:cs typeface="Times New Roman"/>
              </a:rPr>
              <a:t>t </a:t>
            </a:r>
            <a:r>
              <a:rPr dirty="0" sz="900">
                <a:latin typeface="Symbol"/>
                <a:cs typeface="Symbol"/>
              </a:rPr>
              <a:t>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  <a:p>
            <a:pPr algn="ctr" marL="45720">
              <a:lnSpc>
                <a:spcPct val="100000"/>
              </a:lnSpc>
              <a:spcBef>
                <a:spcPts val="130"/>
              </a:spcBef>
            </a:pPr>
            <a:r>
              <a:rPr dirty="0" sz="500" spc="15" i="1">
                <a:latin typeface="Times New Roman"/>
                <a:cs typeface="Times New Roman"/>
              </a:rPr>
              <a:t>t</a:t>
            </a:r>
            <a:r>
              <a:rPr dirty="0" sz="500" spc="15">
                <a:latin typeface="Symbol"/>
                <a:cs typeface="Symbol"/>
              </a:rPr>
              <a:t></a:t>
            </a:r>
            <a:r>
              <a:rPr dirty="0" sz="500" spc="15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latin typeface="Times New Roman"/>
                <a:cs typeface="Times New Roman"/>
              </a:rPr>
              <a:t>This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Times New Roman"/>
                <a:cs typeface="Times New Roman"/>
              </a:rPr>
              <a:t>means</a:t>
            </a:r>
            <a:endParaRPr sz="900">
              <a:latin typeface="Times New Roman"/>
              <a:cs typeface="Times New Roman"/>
            </a:endParaRPr>
          </a:p>
          <a:p>
            <a:pPr algn="ctr" marL="30480">
              <a:lnSpc>
                <a:spcPct val="100000"/>
              </a:lnSpc>
              <a:spcBef>
                <a:spcPts val="445"/>
              </a:spcBef>
            </a:pPr>
            <a:r>
              <a:rPr dirty="0" sz="500" spc="15" i="1">
                <a:latin typeface="Times New Roman"/>
                <a:cs typeface="Times New Roman"/>
              </a:rPr>
              <a:t>T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29699" y="7523400"/>
            <a:ext cx="918844" cy="492759"/>
          </a:xfrm>
          <a:custGeom>
            <a:avLst/>
            <a:gdLst/>
            <a:ahLst/>
            <a:cxnLst/>
            <a:rect l="l" t="t" r="r" b="b"/>
            <a:pathLst>
              <a:path w="918845" h="492759">
                <a:moveTo>
                  <a:pt x="80218" y="6376"/>
                </a:moveTo>
                <a:lnTo>
                  <a:pt x="128170" y="1698"/>
                </a:lnTo>
                <a:lnTo>
                  <a:pt x="176670" y="0"/>
                </a:lnTo>
                <a:lnTo>
                  <a:pt x="225562" y="731"/>
                </a:lnTo>
                <a:lnTo>
                  <a:pt x="274690" y="3344"/>
                </a:lnTo>
                <a:lnTo>
                  <a:pt x="323896" y="7290"/>
                </a:lnTo>
                <a:lnTo>
                  <a:pt x="373023" y="12020"/>
                </a:lnTo>
                <a:lnTo>
                  <a:pt x="421916" y="16985"/>
                </a:lnTo>
                <a:lnTo>
                  <a:pt x="470416" y="21637"/>
                </a:lnTo>
                <a:lnTo>
                  <a:pt x="518368" y="25426"/>
                </a:lnTo>
                <a:lnTo>
                  <a:pt x="559742" y="32569"/>
                </a:lnTo>
                <a:lnTo>
                  <a:pt x="599330" y="39713"/>
                </a:lnTo>
                <a:lnTo>
                  <a:pt x="638919" y="46857"/>
                </a:lnTo>
                <a:lnTo>
                  <a:pt x="680293" y="54001"/>
                </a:lnTo>
                <a:lnTo>
                  <a:pt x="694580" y="59507"/>
                </a:lnTo>
                <a:lnTo>
                  <a:pt x="708868" y="62335"/>
                </a:lnTo>
                <a:lnTo>
                  <a:pt x="723155" y="63377"/>
                </a:lnTo>
                <a:lnTo>
                  <a:pt x="737443" y="63526"/>
                </a:lnTo>
                <a:lnTo>
                  <a:pt x="751730" y="76176"/>
                </a:lnTo>
                <a:lnTo>
                  <a:pt x="766018" y="86148"/>
                </a:lnTo>
                <a:lnTo>
                  <a:pt x="780305" y="94333"/>
                </a:lnTo>
                <a:lnTo>
                  <a:pt x="794593" y="101626"/>
                </a:lnTo>
                <a:lnTo>
                  <a:pt x="825549" y="131540"/>
                </a:lnTo>
                <a:lnTo>
                  <a:pt x="849362" y="155204"/>
                </a:lnTo>
                <a:lnTo>
                  <a:pt x="869602" y="180653"/>
                </a:lnTo>
                <a:lnTo>
                  <a:pt x="889843" y="215926"/>
                </a:lnTo>
                <a:lnTo>
                  <a:pt x="895498" y="221581"/>
                </a:lnTo>
                <a:lnTo>
                  <a:pt x="899368" y="225451"/>
                </a:lnTo>
                <a:lnTo>
                  <a:pt x="903237" y="229320"/>
                </a:lnTo>
                <a:lnTo>
                  <a:pt x="908893" y="234976"/>
                </a:lnTo>
                <a:lnTo>
                  <a:pt x="910381" y="246435"/>
                </a:lnTo>
                <a:lnTo>
                  <a:pt x="913655" y="262360"/>
                </a:lnTo>
                <a:lnTo>
                  <a:pt x="916930" y="276499"/>
                </a:lnTo>
                <a:lnTo>
                  <a:pt x="918418" y="282601"/>
                </a:lnTo>
                <a:lnTo>
                  <a:pt x="914400" y="329481"/>
                </a:lnTo>
                <a:lnTo>
                  <a:pt x="900558" y="379041"/>
                </a:lnTo>
                <a:lnTo>
                  <a:pt x="874216" y="423243"/>
                </a:lnTo>
                <a:lnTo>
                  <a:pt x="832693" y="454051"/>
                </a:lnTo>
                <a:lnTo>
                  <a:pt x="794593" y="476673"/>
                </a:lnTo>
                <a:lnTo>
                  <a:pt x="756493" y="492151"/>
                </a:lnTo>
                <a:lnTo>
                  <a:pt x="705325" y="489569"/>
                </a:lnTo>
                <a:lnTo>
                  <a:pt x="654613" y="487502"/>
                </a:lnTo>
                <a:lnTo>
                  <a:pt x="604245" y="485893"/>
                </a:lnTo>
                <a:lnTo>
                  <a:pt x="554106" y="484683"/>
                </a:lnTo>
                <a:lnTo>
                  <a:pt x="504080" y="483816"/>
                </a:lnTo>
                <a:lnTo>
                  <a:pt x="454055" y="483235"/>
                </a:lnTo>
                <a:lnTo>
                  <a:pt x="403915" y="482883"/>
                </a:lnTo>
                <a:lnTo>
                  <a:pt x="353547" y="482702"/>
                </a:lnTo>
                <a:lnTo>
                  <a:pt x="302836" y="482635"/>
                </a:lnTo>
                <a:lnTo>
                  <a:pt x="251668" y="482626"/>
                </a:lnTo>
                <a:lnTo>
                  <a:pt x="205033" y="469976"/>
                </a:lnTo>
                <a:lnTo>
                  <a:pt x="157485" y="454584"/>
                </a:lnTo>
                <a:lnTo>
                  <a:pt x="110393" y="435991"/>
                </a:lnTo>
                <a:lnTo>
                  <a:pt x="65130" y="413741"/>
                </a:lnTo>
                <a:lnTo>
                  <a:pt x="23068" y="387376"/>
                </a:lnTo>
                <a:lnTo>
                  <a:pt x="9971" y="343323"/>
                </a:lnTo>
                <a:lnTo>
                  <a:pt x="8334" y="327100"/>
                </a:lnTo>
                <a:lnTo>
                  <a:pt x="4018" y="292126"/>
                </a:lnTo>
                <a:lnTo>
                  <a:pt x="2678" y="249412"/>
                </a:lnTo>
                <a:lnTo>
                  <a:pt x="446" y="207591"/>
                </a:lnTo>
                <a:lnTo>
                  <a:pt x="0" y="167556"/>
                </a:lnTo>
                <a:lnTo>
                  <a:pt x="4018" y="130201"/>
                </a:lnTo>
                <a:lnTo>
                  <a:pt x="19942" y="97458"/>
                </a:lnTo>
                <a:lnTo>
                  <a:pt x="45690" y="68288"/>
                </a:lnTo>
                <a:lnTo>
                  <a:pt x="69651" y="39118"/>
                </a:lnTo>
                <a:lnTo>
                  <a:pt x="80218" y="6376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98144" y="8015551"/>
            <a:ext cx="941069" cy="514350"/>
          </a:xfrm>
          <a:custGeom>
            <a:avLst/>
            <a:gdLst/>
            <a:ahLst/>
            <a:cxnLst/>
            <a:rect l="l" t="t" r="r" b="b"/>
            <a:pathLst>
              <a:path w="941070" h="514350">
                <a:moveTo>
                  <a:pt x="483247" y="28575"/>
                </a:moveTo>
                <a:lnTo>
                  <a:pt x="483247" y="28575"/>
                </a:lnTo>
                <a:lnTo>
                  <a:pt x="226072" y="28575"/>
                </a:lnTo>
                <a:lnTo>
                  <a:pt x="202111" y="24110"/>
                </a:lnTo>
                <a:lnTo>
                  <a:pt x="177257" y="14287"/>
                </a:lnTo>
                <a:lnTo>
                  <a:pt x="157760" y="4464"/>
                </a:lnTo>
                <a:lnTo>
                  <a:pt x="149872" y="0"/>
                </a:lnTo>
                <a:lnTo>
                  <a:pt x="122935" y="7143"/>
                </a:lnTo>
                <a:lnTo>
                  <a:pt x="76203" y="21431"/>
                </a:lnTo>
                <a:lnTo>
                  <a:pt x="40484" y="43011"/>
                </a:lnTo>
                <a:lnTo>
                  <a:pt x="15778" y="75455"/>
                </a:lnTo>
                <a:lnTo>
                  <a:pt x="3498" y="135516"/>
                </a:lnTo>
                <a:lnTo>
                  <a:pt x="0" y="185223"/>
                </a:lnTo>
                <a:lnTo>
                  <a:pt x="0" y="208994"/>
                </a:lnTo>
                <a:lnTo>
                  <a:pt x="3498" y="290193"/>
                </a:lnTo>
                <a:lnTo>
                  <a:pt x="6997" y="361950"/>
                </a:lnTo>
                <a:lnTo>
                  <a:pt x="20216" y="398300"/>
                </a:lnTo>
                <a:lnTo>
                  <a:pt x="48596" y="426486"/>
                </a:lnTo>
                <a:lnTo>
                  <a:pt x="87474" y="447675"/>
                </a:lnTo>
                <a:lnTo>
                  <a:pt x="132183" y="463031"/>
                </a:lnTo>
                <a:lnTo>
                  <a:pt x="178059" y="473722"/>
                </a:lnTo>
                <a:lnTo>
                  <a:pt x="220435" y="480915"/>
                </a:lnTo>
                <a:lnTo>
                  <a:pt x="254647" y="485775"/>
                </a:lnTo>
                <a:lnTo>
                  <a:pt x="297510" y="485775"/>
                </a:lnTo>
                <a:lnTo>
                  <a:pt x="340372" y="485775"/>
                </a:lnTo>
                <a:lnTo>
                  <a:pt x="383235" y="485775"/>
                </a:lnTo>
                <a:lnTo>
                  <a:pt x="426097" y="485775"/>
                </a:lnTo>
                <a:lnTo>
                  <a:pt x="460179" y="492918"/>
                </a:lnTo>
                <a:lnTo>
                  <a:pt x="491582" y="500062"/>
                </a:lnTo>
                <a:lnTo>
                  <a:pt x="521199" y="507206"/>
                </a:lnTo>
                <a:lnTo>
                  <a:pt x="549922" y="514350"/>
                </a:lnTo>
                <a:lnTo>
                  <a:pt x="571205" y="512861"/>
                </a:lnTo>
                <a:lnTo>
                  <a:pt x="591594" y="509587"/>
                </a:lnTo>
                <a:lnTo>
                  <a:pt x="610198" y="506313"/>
                </a:lnTo>
                <a:lnTo>
                  <a:pt x="626122" y="504825"/>
                </a:lnTo>
                <a:lnTo>
                  <a:pt x="654549" y="496192"/>
                </a:lnTo>
                <a:lnTo>
                  <a:pt x="682082" y="485775"/>
                </a:lnTo>
                <a:lnTo>
                  <a:pt x="707829" y="475357"/>
                </a:lnTo>
                <a:lnTo>
                  <a:pt x="730897" y="466725"/>
                </a:lnTo>
                <a:lnTo>
                  <a:pt x="738041" y="465236"/>
                </a:lnTo>
                <a:lnTo>
                  <a:pt x="745185" y="461962"/>
                </a:lnTo>
                <a:lnTo>
                  <a:pt x="752329" y="458688"/>
                </a:lnTo>
                <a:lnTo>
                  <a:pt x="759472" y="457200"/>
                </a:lnTo>
                <a:lnTo>
                  <a:pt x="766765" y="451544"/>
                </a:lnTo>
                <a:lnTo>
                  <a:pt x="774951" y="447675"/>
                </a:lnTo>
                <a:lnTo>
                  <a:pt x="784922" y="443805"/>
                </a:lnTo>
                <a:lnTo>
                  <a:pt x="797572" y="438150"/>
                </a:lnTo>
                <a:lnTo>
                  <a:pt x="813497" y="422374"/>
                </a:lnTo>
                <a:lnTo>
                  <a:pt x="832101" y="404812"/>
                </a:lnTo>
                <a:lnTo>
                  <a:pt x="852490" y="387250"/>
                </a:lnTo>
                <a:lnTo>
                  <a:pt x="873772" y="371475"/>
                </a:lnTo>
                <a:lnTo>
                  <a:pt x="882404" y="364182"/>
                </a:lnTo>
                <a:lnTo>
                  <a:pt x="892822" y="355996"/>
                </a:lnTo>
                <a:lnTo>
                  <a:pt x="903240" y="346025"/>
                </a:lnTo>
                <a:lnTo>
                  <a:pt x="911872" y="333375"/>
                </a:lnTo>
                <a:lnTo>
                  <a:pt x="920356" y="323403"/>
                </a:lnTo>
                <a:lnTo>
                  <a:pt x="929732" y="310753"/>
                </a:lnTo>
                <a:lnTo>
                  <a:pt x="937322" y="299888"/>
                </a:lnTo>
                <a:lnTo>
                  <a:pt x="940447" y="295275"/>
                </a:lnTo>
                <a:lnTo>
                  <a:pt x="935244" y="252544"/>
                </a:lnTo>
                <a:lnTo>
                  <a:pt x="927395" y="204258"/>
                </a:lnTo>
                <a:lnTo>
                  <a:pt x="914254" y="155971"/>
                </a:lnTo>
                <a:lnTo>
                  <a:pt x="893175" y="113241"/>
                </a:lnTo>
                <a:lnTo>
                  <a:pt x="861513" y="81623"/>
                </a:lnTo>
                <a:lnTo>
                  <a:pt x="816622" y="66675"/>
                </a:lnTo>
                <a:lnTo>
                  <a:pt x="782392" y="66675"/>
                </a:lnTo>
                <a:lnTo>
                  <a:pt x="749947" y="66675"/>
                </a:lnTo>
                <a:lnTo>
                  <a:pt x="717503" y="66675"/>
                </a:lnTo>
                <a:lnTo>
                  <a:pt x="683272" y="66675"/>
                </a:lnTo>
                <a:lnTo>
                  <a:pt x="631927" y="44648"/>
                </a:lnTo>
                <a:lnTo>
                  <a:pt x="593976" y="33337"/>
                </a:lnTo>
                <a:lnTo>
                  <a:pt x="550667" y="29170"/>
                </a:lnTo>
                <a:lnTo>
                  <a:pt x="483247" y="28575"/>
                </a:lnTo>
                <a:close/>
              </a:path>
            </a:pathLst>
          </a:custGeom>
          <a:ln w="9525">
            <a:solidFill>
              <a:srgbClr val="866A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752592" y="8263201"/>
            <a:ext cx="1343025" cy="76200"/>
          </a:xfrm>
          <a:custGeom>
            <a:avLst/>
            <a:gdLst/>
            <a:ahLst/>
            <a:cxnLst/>
            <a:rect l="l" t="t" r="r" b="b"/>
            <a:pathLst>
              <a:path w="1343025" h="76200">
                <a:moveTo>
                  <a:pt x="1343025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866A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57650" y="8315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19050" y="0"/>
                </a:moveTo>
                <a:lnTo>
                  <a:pt x="0" y="19050"/>
                </a:lnTo>
                <a:lnTo>
                  <a:pt x="19050" y="47625"/>
                </a:lnTo>
                <a:lnTo>
                  <a:pt x="47625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866A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05100" y="8391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57150" y="0"/>
                </a:moveTo>
                <a:lnTo>
                  <a:pt x="0" y="19050"/>
                </a:lnTo>
                <a:lnTo>
                  <a:pt x="57150" y="47625"/>
                </a:lnTo>
                <a:lnTo>
                  <a:pt x="57150" y="0"/>
                </a:lnTo>
                <a:close/>
              </a:path>
            </a:pathLst>
          </a:custGeom>
          <a:solidFill>
            <a:srgbClr val="866A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76392" y="7767901"/>
            <a:ext cx="1457325" cy="142875"/>
          </a:xfrm>
          <a:custGeom>
            <a:avLst/>
            <a:gdLst/>
            <a:ahLst/>
            <a:cxnLst/>
            <a:rect l="l" t="t" r="r" b="b"/>
            <a:pathLst>
              <a:path w="1457325" h="142875">
                <a:moveTo>
                  <a:pt x="1457325" y="0"/>
                </a:moveTo>
                <a:lnTo>
                  <a:pt x="0" y="142875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95750" y="78200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19050" y="0"/>
                </a:moveTo>
                <a:lnTo>
                  <a:pt x="0" y="19050"/>
                </a:lnTo>
                <a:lnTo>
                  <a:pt x="19050" y="47625"/>
                </a:lnTo>
                <a:lnTo>
                  <a:pt x="47625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28900" y="796290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47625" y="0"/>
                </a:moveTo>
                <a:lnTo>
                  <a:pt x="0" y="28575"/>
                </a:lnTo>
                <a:lnTo>
                  <a:pt x="571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725" y="1374039"/>
            <a:ext cx="3616960" cy="144716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ctr" marL="615315">
              <a:lnSpc>
                <a:spcPct val="100000"/>
              </a:lnSpc>
              <a:spcBef>
                <a:spcPts val="60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Decaying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Learning Rate</a:t>
            </a:r>
            <a:endParaRPr sz="2150">
              <a:latin typeface="Tahoma"/>
              <a:cs typeface="Tahoma"/>
            </a:endParaRPr>
          </a:p>
          <a:p>
            <a:pPr marL="25400" marR="1954530">
              <a:lnSpc>
                <a:spcPct val="120500"/>
              </a:lnSpc>
              <a:tabLst>
                <a:tab pos="1110615" algn="l"/>
              </a:tabLst>
            </a:pPr>
            <a:r>
              <a:rPr dirty="0" sz="1400" spc="10">
                <a:solidFill>
                  <a:srgbClr val="333399"/>
                </a:solidFill>
                <a:latin typeface="Arial"/>
                <a:cs typeface="Arial"/>
              </a:rPr>
              <a:t>This</a:t>
            </a:r>
            <a:r>
              <a:rPr dirty="0" sz="14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333399"/>
                </a:solidFill>
                <a:latin typeface="Arial"/>
                <a:cs typeface="Arial"/>
              </a:rPr>
              <a:t>Works:	</a:t>
            </a:r>
            <a:r>
              <a:rPr dirty="0" sz="1400" spc="25">
                <a:latin typeface="Arial"/>
                <a:cs typeface="Arial"/>
              </a:rPr>
              <a:t>a</a:t>
            </a:r>
            <a:r>
              <a:rPr dirty="0" baseline="-23391" sz="1425" spc="37">
                <a:latin typeface="Arial"/>
                <a:cs typeface="Arial"/>
              </a:rPr>
              <a:t>t </a:t>
            </a:r>
            <a:r>
              <a:rPr dirty="0" sz="1400" spc="10">
                <a:latin typeface="Arial"/>
                <a:cs typeface="Arial"/>
              </a:rPr>
              <a:t>= </a:t>
            </a:r>
            <a:r>
              <a:rPr dirty="0" sz="1400">
                <a:latin typeface="Arial"/>
                <a:cs typeface="Arial"/>
              </a:rPr>
              <a:t>1/t 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This Doesn’t: </a:t>
            </a:r>
            <a:r>
              <a:rPr dirty="0" sz="1400" spc="25">
                <a:latin typeface="Arial"/>
                <a:cs typeface="Arial"/>
              </a:rPr>
              <a:t>a</a:t>
            </a:r>
            <a:r>
              <a:rPr dirty="0" baseline="-23391" sz="1425" spc="37">
                <a:latin typeface="Arial"/>
                <a:cs typeface="Arial"/>
              </a:rPr>
              <a:t>t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a</a:t>
            </a:r>
            <a:r>
              <a:rPr dirty="0" baseline="-23391" sz="1425" spc="37">
                <a:latin typeface="Arial"/>
                <a:cs typeface="Arial"/>
              </a:rPr>
              <a:t>0</a:t>
            </a:r>
            <a:endParaRPr baseline="-23391" sz="1425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45"/>
              </a:spcBef>
              <a:tabLst>
                <a:tab pos="2025014" algn="l"/>
              </a:tabLst>
            </a:pPr>
            <a:r>
              <a:rPr dirty="0" sz="1400" spc="10">
                <a:solidFill>
                  <a:srgbClr val="333399"/>
                </a:solidFill>
                <a:latin typeface="Arial"/>
                <a:cs typeface="Arial"/>
              </a:rPr>
              <a:t>This Works: </a:t>
            </a:r>
            <a:r>
              <a:rPr dirty="0" sz="1400" spc="25">
                <a:latin typeface="Arial"/>
                <a:cs typeface="Arial"/>
              </a:rPr>
              <a:t>a</a:t>
            </a:r>
            <a:r>
              <a:rPr dirty="0" baseline="-23391" sz="1425" spc="37">
                <a:latin typeface="Arial"/>
                <a:cs typeface="Arial"/>
              </a:rPr>
              <a:t>t</a:t>
            </a:r>
            <a:r>
              <a:rPr dirty="0" baseline="-23391" sz="1425" spc="44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ß/(ß+t)	</a:t>
            </a:r>
            <a:r>
              <a:rPr dirty="0" sz="1200" spc="-5">
                <a:latin typeface="Arial"/>
                <a:cs typeface="Arial"/>
              </a:rPr>
              <a:t>[e.g.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ß=1000]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This Doesn’t: </a:t>
            </a:r>
            <a:r>
              <a:rPr dirty="0" sz="1400" spc="25">
                <a:latin typeface="Arial"/>
                <a:cs typeface="Arial"/>
              </a:rPr>
              <a:t>a</a:t>
            </a:r>
            <a:r>
              <a:rPr dirty="0" baseline="-23391" sz="1425" spc="37">
                <a:latin typeface="Arial"/>
                <a:cs typeface="Arial"/>
              </a:rPr>
              <a:t>t </a:t>
            </a:r>
            <a:r>
              <a:rPr dirty="0" sz="1400" spc="10">
                <a:latin typeface="Arial"/>
                <a:cs typeface="Arial"/>
              </a:rPr>
              <a:t>= </a:t>
            </a:r>
            <a:r>
              <a:rPr dirty="0" sz="1400" spc="5">
                <a:latin typeface="Arial"/>
                <a:cs typeface="Arial"/>
              </a:rPr>
              <a:t>ßa</a:t>
            </a:r>
            <a:r>
              <a:rPr dirty="0" baseline="-23391" sz="1425" spc="7">
                <a:latin typeface="Arial"/>
                <a:cs typeface="Arial"/>
              </a:rPr>
              <a:t>t-1</a:t>
            </a:r>
            <a:r>
              <a:rPr dirty="0" baseline="-23391" sz="1425" spc="30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(ß&lt;1)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725" y="2835275"/>
            <a:ext cx="275907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Arial"/>
                <a:cs typeface="Arial"/>
              </a:rPr>
              <a:t>IN OUR </a:t>
            </a:r>
            <a:r>
              <a:rPr dirty="0" sz="1400">
                <a:latin typeface="Arial"/>
                <a:cs typeface="Arial"/>
              </a:rPr>
              <a:t>EXAMPLE….USE 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baseline="-23391" sz="1425" spc="-22">
                <a:latin typeface="Arial"/>
                <a:cs typeface="Arial"/>
              </a:rPr>
              <a:t>t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1/t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2225" y="3051829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4825" y="3489979"/>
            <a:ext cx="374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4750" y="3156604"/>
            <a:ext cx="374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3225" y="3156604"/>
            <a:ext cx="374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4325" y="3465045"/>
            <a:ext cx="55244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8325" y="3426945"/>
            <a:ext cx="58356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186690" algn="l"/>
                <a:tab pos="396240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t	t	</a:t>
            </a:r>
            <a:r>
              <a:rPr dirty="0" baseline="-27777" sz="1800" spc="-7" i="1">
                <a:latin typeface="Times New Roman"/>
                <a:cs typeface="Times New Roman"/>
              </a:rPr>
              <a:t>t</a:t>
            </a:r>
            <a:r>
              <a:rPr dirty="0" baseline="-27777" sz="1800" spc="412" i="1">
                <a:latin typeface="Times New Roman"/>
                <a:cs typeface="Times New Roman"/>
              </a:rPr>
              <a:t> </a:t>
            </a:r>
            <a:r>
              <a:rPr dirty="0" sz="700" spc="-5" i="1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3200" y="4141320"/>
            <a:ext cx="32702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t </a:t>
            </a:r>
            <a:r>
              <a:rPr dirty="0" sz="1200" spc="-10">
                <a:latin typeface="Symbol"/>
                <a:cs typeface="Symbol"/>
              </a:rPr>
              <a:t></a:t>
            </a:r>
            <a:r>
              <a:rPr dirty="0" baseline="3968" sz="1050" spc="-15" i="1">
                <a:latin typeface="Times New Roman"/>
                <a:cs typeface="Times New Roman"/>
              </a:rPr>
              <a:t>i</a:t>
            </a:r>
            <a:r>
              <a:rPr dirty="0" baseline="3968" sz="1050" spc="-112" i="1">
                <a:latin typeface="Times New Roman"/>
                <a:cs typeface="Times New Roman"/>
              </a:rPr>
              <a:t> </a:t>
            </a:r>
            <a:r>
              <a:rPr dirty="0" baseline="3968" sz="1050" spc="-75">
                <a:latin typeface="Symbol"/>
                <a:cs typeface="Symbol"/>
              </a:rPr>
              <a:t></a:t>
            </a:r>
            <a:r>
              <a:rPr dirty="0" baseline="3968" sz="1050" spc="-75">
                <a:latin typeface="Times New Roman"/>
                <a:cs typeface="Times New Roman"/>
              </a:rPr>
              <a:t>1</a:t>
            </a:r>
            <a:endParaRPr baseline="3968"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6525" y="4128154"/>
            <a:ext cx="120967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23215" algn="l"/>
                <a:tab pos="608965" algn="l"/>
                <a:tab pos="106616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t</a:t>
            </a:r>
            <a:r>
              <a:rPr dirty="0" sz="700" spc="-70" i="1">
                <a:latin typeface="Times New Roman"/>
                <a:cs typeface="Times New Roman"/>
              </a:rPr>
              <a:t> </a:t>
            </a:r>
            <a:r>
              <a:rPr dirty="0" sz="700" spc="-50">
                <a:latin typeface="Symbol"/>
                <a:cs typeface="Symbol"/>
              </a:rPr>
              <a:t></a:t>
            </a:r>
            <a:r>
              <a:rPr dirty="0" sz="700" spc="-50">
                <a:latin typeface="Times New Roman"/>
                <a:cs typeface="Times New Roman"/>
              </a:rPr>
              <a:t>1	</a:t>
            </a:r>
            <a:r>
              <a:rPr dirty="0" sz="700" spc="-5" i="1">
                <a:latin typeface="Times New Roman"/>
                <a:cs typeface="Times New Roman"/>
              </a:rPr>
              <a:t>t	t	t</a:t>
            </a:r>
            <a:r>
              <a:rPr dirty="0" sz="700" spc="-114" i="1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Symbol"/>
                <a:cs typeface="Symbol"/>
              </a:rPr>
              <a:t></a:t>
            </a:r>
            <a:r>
              <a:rPr dirty="0" sz="700" spc="-1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1225" y="3489979"/>
            <a:ext cx="4946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t</a:t>
            </a:r>
            <a:r>
              <a:rPr dirty="0" sz="700" spc="-70" i="1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Symbol"/>
                <a:cs typeface="Symbol"/>
              </a:rPr>
              <a:t></a:t>
            </a:r>
            <a:r>
              <a:rPr dirty="0" sz="700" spc="-10">
                <a:latin typeface="Times New Roman"/>
                <a:cs typeface="Times New Roman"/>
              </a:rPr>
              <a:t>1	</a:t>
            </a:r>
            <a:r>
              <a:rPr dirty="0" sz="700" spc="-5" i="1">
                <a:latin typeface="Times New Roman"/>
                <a:cs typeface="Times New Roman"/>
              </a:rPr>
              <a:t>t</a:t>
            </a:r>
            <a:r>
              <a:rPr dirty="0" sz="700" spc="155" i="1">
                <a:latin typeface="Times New Roman"/>
                <a:cs typeface="Times New Roman"/>
              </a:rPr>
              <a:t> </a:t>
            </a:r>
            <a:r>
              <a:rPr dirty="0" sz="700" spc="-5" i="1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600" y="3051829"/>
            <a:ext cx="8572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75640" algn="l"/>
              </a:tabLst>
            </a:pPr>
            <a:r>
              <a:rPr dirty="0" sz="700" spc="-5">
                <a:latin typeface="Times New Roman"/>
                <a:cs typeface="Times New Roman"/>
              </a:rPr>
              <a:t>2	</a:t>
            </a: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3650" y="4027020"/>
            <a:ext cx="2265045" cy="216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ts val="755"/>
              </a:lnSpc>
              <a:spcBef>
                <a:spcPts val="90"/>
              </a:spcBef>
              <a:tabLst>
                <a:tab pos="313690" algn="l"/>
                <a:tab pos="904240" algn="l"/>
                <a:tab pos="1380490" algn="l"/>
              </a:tabLst>
            </a:pPr>
            <a:r>
              <a:rPr dirty="0" sz="1200" spc="-10">
                <a:latin typeface="Times New Roman"/>
                <a:cs typeface="Times New Roman"/>
              </a:rPr>
              <a:t>C	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 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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	so 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	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baseline="34722" sz="1800" spc="-7">
                <a:latin typeface="Times New Roman"/>
                <a:cs typeface="Times New Roman"/>
              </a:rPr>
              <a:t>1 </a:t>
            </a:r>
            <a:r>
              <a:rPr dirty="0" baseline="23148" sz="1800" spc="-7">
                <a:latin typeface="Symbol"/>
                <a:cs typeface="Symbol"/>
              </a:rPr>
              <a:t></a:t>
            </a:r>
            <a:r>
              <a:rPr dirty="0" baseline="23148" sz="1800" spc="-7">
                <a:latin typeface="Times New Roman"/>
                <a:cs typeface="Times New Roman"/>
              </a:rPr>
              <a:t> </a:t>
            </a:r>
            <a:r>
              <a:rPr dirty="0" baseline="75396" sz="1050" spc="-7" i="1">
                <a:latin typeface="Times New Roman"/>
                <a:cs typeface="Times New Roman"/>
              </a:rPr>
              <a:t>t </a:t>
            </a:r>
            <a:r>
              <a:rPr dirty="0" sz="1200" spc="-5">
                <a:latin typeface="Times New Roman"/>
                <a:cs typeface="Times New Roman"/>
              </a:rPr>
              <a:t>r </a:t>
            </a:r>
            <a:r>
              <a:rPr dirty="0" sz="1200" spc="-5">
                <a:latin typeface="Symbol"/>
                <a:cs typeface="Symbol"/>
              </a:rPr>
              <a:t></a:t>
            </a:r>
            <a:r>
              <a:rPr dirty="0" sz="1200" spc="-5">
                <a:latin typeface="Times New Roman"/>
                <a:cs typeface="Times New Roman"/>
              </a:rPr>
              <a:t> J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baseline="23148" sz="1800" spc="-7">
                <a:latin typeface="Symbol"/>
                <a:cs typeface="Symbol"/>
              </a:rPr>
              <a:t></a:t>
            </a:r>
            <a:endParaRPr baseline="23148" sz="1800">
              <a:latin typeface="Symbol"/>
              <a:cs typeface="Symbol"/>
            </a:endParaRPr>
          </a:p>
          <a:p>
            <a:pPr algn="r" marR="491490">
              <a:lnSpc>
                <a:spcPts val="755"/>
              </a:lnSpc>
            </a:pPr>
            <a:r>
              <a:rPr dirty="0" sz="1200" spc="-10">
                <a:latin typeface="Symbol"/>
                <a:cs typeface="Symbol"/>
              </a:rPr>
              <a:t>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8675" y="3645188"/>
            <a:ext cx="240665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1310640" algn="l"/>
              </a:tabLst>
            </a:pPr>
            <a:r>
              <a:rPr dirty="0" sz="1200" spc="-40">
                <a:latin typeface="Times New Roman"/>
                <a:cs typeface="Times New Roman"/>
              </a:rPr>
              <a:t>Writ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 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C</a:t>
            </a:r>
            <a:r>
              <a:rPr dirty="0" baseline="-23809" sz="1050" spc="-7" i="1">
                <a:latin typeface="Times New Roman"/>
                <a:cs typeface="Times New Roman"/>
              </a:rPr>
              <a:t>t</a:t>
            </a:r>
            <a:r>
              <a:rPr dirty="0" baseline="-23809" sz="1050" i="1">
                <a:latin typeface="Times New Roman"/>
                <a:cs typeface="Times New Roman"/>
              </a:rPr>
              <a:t> </a:t>
            </a:r>
            <a:r>
              <a:rPr dirty="0" baseline="-23809" sz="1050" spc="82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550" spc="-145">
                <a:latin typeface="Symbol"/>
                <a:cs typeface="Symbol"/>
              </a:rPr>
              <a:t></a:t>
            </a:r>
            <a:r>
              <a:rPr dirty="0" sz="1200" spc="-5" i="1">
                <a:latin typeface="Times New Roman"/>
                <a:cs typeface="Times New Roman"/>
              </a:rPr>
              <a:t>t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Symbol"/>
                <a:cs typeface="Symbol"/>
              </a:rPr>
              <a:t>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r>
              <a:rPr dirty="0" sz="1550" spc="-220">
                <a:latin typeface="Symbol"/>
                <a:cs typeface="Symbol"/>
              </a:rPr>
              <a:t></a:t>
            </a:r>
            <a:r>
              <a:rPr dirty="0" sz="1200" spc="55">
                <a:latin typeface="Times New Roman"/>
                <a:cs typeface="Times New Roman"/>
              </a:rPr>
              <a:t>J</a:t>
            </a:r>
            <a:r>
              <a:rPr dirty="0" baseline="-23809" sz="1050" spc="-7" i="1">
                <a:latin typeface="Times New Roman"/>
                <a:cs typeface="Times New Roman"/>
              </a:rPr>
              <a:t>t</a:t>
            </a:r>
            <a:r>
              <a:rPr dirty="0" baseline="-23809" sz="1050" i="1">
                <a:latin typeface="Times New Roman"/>
                <a:cs typeface="Times New Roman"/>
              </a:rPr>
              <a:t>	</a:t>
            </a:r>
            <a:r>
              <a:rPr dirty="0" sz="1200" spc="-55">
                <a:latin typeface="Times New Roman"/>
                <a:cs typeface="Times New Roman"/>
              </a:rPr>
              <a:t>an</a:t>
            </a:r>
            <a:r>
              <a:rPr dirty="0" sz="1200" spc="-5">
                <a:latin typeface="Times New Roman"/>
                <a:cs typeface="Times New Roman"/>
              </a:rPr>
              <a:t>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Times New Roman"/>
                <a:cs typeface="Times New Roman"/>
              </a:rPr>
              <a:t>you</a:t>
            </a:r>
            <a:r>
              <a:rPr dirty="0" sz="1200" spc="-5">
                <a:latin typeface="Times New Roman"/>
                <a:cs typeface="Times New Roman"/>
              </a:rPr>
              <a:t>'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-114">
                <a:latin typeface="Times New Roman"/>
                <a:cs typeface="Times New Roman"/>
              </a:rPr>
              <a:t>l</a:t>
            </a:r>
            <a:r>
              <a:rPr dirty="0" sz="1200" spc="-5">
                <a:latin typeface="Times New Roman"/>
                <a:cs typeface="Times New Roman"/>
              </a:rPr>
              <a:t>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se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8125" y="3350745"/>
            <a:ext cx="8890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5675" y="3293595"/>
            <a:ext cx="8890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8975" y="3251748"/>
            <a:ext cx="1090930" cy="371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989965" algn="l"/>
              </a:tabLst>
            </a:pPr>
            <a:r>
              <a:rPr dirty="0" sz="1200" spc="-5">
                <a:latin typeface="Times New Roman"/>
                <a:cs typeface="Times New Roman"/>
              </a:rPr>
              <a:t>J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>
                <a:latin typeface="Times New Roman"/>
                <a:cs typeface="Times New Roman"/>
              </a:rPr>
              <a:t>  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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baseline="1234" sz="3375" spc="-907">
                <a:latin typeface="Symbol"/>
                <a:cs typeface="Symbol"/>
              </a:rPr>
              <a:t></a:t>
            </a:r>
            <a:r>
              <a:rPr dirty="0" sz="1200" spc="70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baseline="1234" sz="3375" spc="-794">
                <a:latin typeface="Symbol"/>
                <a:cs typeface="Symbol"/>
              </a:rPr>
              <a:t></a:t>
            </a:r>
            <a:r>
              <a:rPr dirty="0" sz="1200" spc="-5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2125" y="3055470"/>
            <a:ext cx="111506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50" spc="15">
                <a:latin typeface="Arial"/>
                <a:cs typeface="Arial"/>
              </a:rPr>
              <a:t>Remember </a:t>
            </a:r>
            <a:r>
              <a:rPr dirty="0" sz="1200" spc="-5">
                <a:latin typeface="Times New Roman"/>
                <a:cs typeface="Times New Roman"/>
              </a:rPr>
              <a:t>J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Symbol"/>
                <a:cs typeface="Symbol"/>
              </a:rPr>
              <a:t>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7975" y="3340388"/>
            <a:ext cx="40576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imes New Roman"/>
                <a:cs typeface="Times New Roman"/>
              </a:rPr>
              <a:t>1 </a:t>
            </a:r>
            <a:r>
              <a:rPr dirty="0" sz="1200" spc="40">
                <a:latin typeface="Symbol"/>
                <a:cs typeface="Symbol"/>
              </a:rPr>
              <a:t></a:t>
            </a:r>
            <a:r>
              <a:rPr dirty="0" sz="1200" spc="40" i="1">
                <a:latin typeface="Symbol"/>
                <a:cs typeface="Symbol"/>
              </a:rPr>
              <a:t></a:t>
            </a:r>
            <a:r>
              <a:rPr dirty="0" sz="1200" spc="-80" i="1">
                <a:latin typeface="Times New Roman"/>
                <a:cs typeface="Times New Roman"/>
              </a:rPr>
              <a:t> </a:t>
            </a:r>
            <a:r>
              <a:rPr dirty="0" sz="1550" spc="-125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4550" y="3340388"/>
            <a:ext cx="75501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37490" algn="l"/>
              </a:tabLst>
            </a:pPr>
            <a:r>
              <a:rPr dirty="0" sz="1200" spc="-5">
                <a:latin typeface="Times New Roman"/>
                <a:cs typeface="Times New Roman"/>
              </a:rPr>
              <a:t>J	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Symbol"/>
                <a:cs typeface="Symbol"/>
              </a:rPr>
              <a:t>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 </a:t>
            </a:r>
            <a:r>
              <a:rPr dirty="0" sz="1200" spc="-5">
                <a:latin typeface="Symbol"/>
                <a:cs typeface="Symbol"/>
              </a:rPr>
              <a:t>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550" spc="-295">
                <a:latin typeface="Symbol"/>
                <a:cs typeface="Symbol"/>
              </a:rPr>
              <a:t>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7500" y="2955799"/>
            <a:ext cx="133921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13715" algn="l"/>
              </a:tabLst>
            </a:pPr>
            <a:r>
              <a:rPr dirty="0" sz="1600" spc="-85">
                <a:latin typeface="Symbol"/>
                <a:cs typeface="Symbol"/>
              </a:rPr>
              <a:t></a:t>
            </a:r>
            <a:r>
              <a:rPr dirty="0" sz="1200" spc="-85">
                <a:latin typeface="Times New Roman"/>
                <a:cs typeface="Times New Roman"/>
              </a:rPr>
              <a:t>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600" spc="-120">
                <a:latin typeface="Symbol"/>
                <a:cs typeface="Symbol"/>
              </a:rPr>
              <a:t></a:t>
            </a:r>
            <a:r>
              <a:rPr dirty="0" sz="1200" spc="-120">
                <a:latin typeface="Times New Roman"/>
                <a:cs typeface="Times New Roman"/>
              </a:rPr>
              <a:t>,  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5" i="1">
                <a:latin typeface="Symbol"/>
                <a:cs typeface="Symbol"/>
              </a:rPr>
              <a:t></a:t>
            </a:r>
            <a:r>
              <a:rPr dirty="0" sz="1200" spc="55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95">
                <a:latin typeface="Symbol"/>
                <a:cs typeface="Symbol"/>
              </a:rPr>
              <a:t></a:t>
            </a:r>
            <a:r>
              <a:rPr dirty="0" sz="1950" spc="-95">
                <a:latin typeface="Symbol"/>
                <a:cs typeface="Symbol"/>
              </a:rPr>
              <a:t></a:t>
            </a:r>
            <a:r>
              <a:rPr dirty="0" sz="1200" spc="-95">
                <a:latin typeface="Times New Roman"/>
                <a:cs typeface="Times New Roman"/>
              </a:rPr>
              <a:t>(r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5">
                <a:latin typeface="Times New Roman"/>
                <a:cs typeface="Times New Roman"/>
              </a:rPr>
              <a:t> J )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950" spc="-260">
                <a:latin typeface="Symbol"/>
                <a:cs typeface="Symbol"/>
              </a:rPr>
              <a:t>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71517" y="2852737"/>
            <a:ext cx="2781300" cy="190500"/>
          </a:xfrm>
          <a:custGeom>
            <a:avLst/>
            <a:gdLst/>
            <a:ahLst/>
            <a:cxnLst/>
            <a:rect l="l" t="t" r="r" b="b"/>
            <a:pathLst>
              <a:path w="2781300" h="190500">
                <a:moveTo>
                  <a:pt x="0" y="190500"/>
                </a:moveTo>
                <a:lnTo>
                  <a:pt x="2781300" y="190500"/>
                </a:lnTo>
                <a:lnTo>
                  <a:pt x="27813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66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29075" y="3390900"/>
            <a:ext cx="171450" cy="238125"/>
          </a:xfrm>
          <a:custGeom>
            <a:avLst/>
            <a:gdLst/>
            <a:ahLst/>
            <a:cxnLst/>
            <a:rect l="l" t="t" r="r" b="b"/>
            <a:pathLst>
              <a:path w="171450" h="238125">
                <a:moveTo>
                  <a:pt x="171450" y="0"/>
                </a:moveTo>
                <a:lnTo>
                  <a:pt x="0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29075" y="415290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37050" y="4065120"/>
            <a:ext cx="43624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27241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t	</a:t>
            </a:r>
            <a:r>
              <a:rPr dirty="0" sz="700" spc="-5">
                <a:latin typeface="Times New Roman"/>
                <a:cs typeface="Times New Roman"/>
              </a:rPr>
              <a:t>0</a:t>
            </a:r>
            <a:r>
              <a:rPr dirty="0" sz="700" spc="-65">
                <a:latin typeface="Times New Roman"/>
                <a:cs typeface="Times New Roman"/>
              </a:rPr>
              <a:t> </a:t>
            </a:r>
            <a:r>
              <a:rPr dirty="0" baseline="-13888" sz="1800" spc="-719">
                <a:latin typeface="Symbol"/>
                <a:cs typeface="Symbol"/>
              </a:rPr>
              <a:t></a:t>
            </a:r>
            <a:r>
              <a:rPr dirty="0" baseline="-27777" sz="1800" spc="-719">
                <a:latin typeface="Symbol"/>
                <a:cs typeface="Symbol"/>
              </a:rPr>
              <a:t></a:t>
            </a:r>
            <a:endParaRPr baseline="-27777" sz="18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1125" y="4206875"/>
            <a:ext cx="3556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And…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33575" y="5568950"/>
            <a:ext cx="383286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Decaying Learning Rate</a:t>
            </a:r>
            <a:r>
              <a:rPr dirty="0" sz="2150" spc="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con’t…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71850" y="6286500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 h="0">
                <a:moveTo>
                  <a:pt x="0" y="0"/>
                </a:moveTo>
                <a:lnTo>
                  <a:pt x="1114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124325" y="6571380"/>
            <a:ext cx="736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00550" y="5942729"/>
            <a:ext cx="736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52875" y="6123704"/>
            <a:ext cx="736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05200" y="6385195"/>
            <a:ext cx="1060450" cy="554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450" spc="-850">
                <a:latin typeface="Symbol"/>
                <a:cs typeface="Symbol"/>
              </a:rPr>
              <a:t></a:t>
            </a:r>
            <a:r>
              <a:rPr dirty="0" sz="2600" spc="-420">
                <a:latin typeface="Symbol"/>
                <a:cs typeface="Symbol"/>
              </a:rPr>
              <a:t></a:t>
            </a:r>
            <a:r>
              <a:rPr dirty="0" sz="1650" spc="-5">
                <a:latin typeface="Times New Roman"/>
                <a:cs typeface="Times New Roman"/>
              </a:rPr>
              <a:t>J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35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-</a:t>
            </a:r>
            <a:r>
              <a:rPr dirty="0" sz="1650" spc="-135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J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114">
                <a:latin typeface="Times New Roman"/>
                <a:cs typeface="Times New Roman"/>
              </a:rPr>
              <a:t> </a:t>
            </a:r>
            <a:r>
              <a:rPr dirty="0" sz="2600" spc="-330">
                <a:latin typeface="Symbol"/>
                <a:cs typeface="Symbol"/>
              </a:rPr>
              <a:t>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3450" spc="-550">
                <a:latin typeface="Symbol"/>
                <a:cs typeface="Symbol"/>
              </a:rPr>
              <a:t></a:t>
            </a:r>
            <a:r>
              <a:rPr dirty="0" sz="1650" spc="-10">
                <a:latin typeface="Symbol"/>
                <a:cs typeface="Symbol"/>
              </a:rPr>
              <a:t>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19275" y="6617929"/>
            <a:ext cx="1702435" cy="275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256665" algn="l"/>
              </a:tabLst>
            </a:pPr>
            <a:r>
              <a:rPr dirty="0" sz="1650" spc="10">
                <a:latin typeface="Times New Roman"/>
                <a:cs typeface="Times New Roman"/>
              </a:rPr>
              <a:t>so,</a:t>
            </a:r>
            <a:r>
              <a:rPr dirty="0" sz="1650" spc="-160">
                <a:latin typeface="Times New Roman"/>
                <a:cs typeface="Times New Roman"/>
              </a:rPr>
              <a:t> </a:t>
            </a:r>
            <a:r>
              <a:rPr dirty="0" sz="1650" spc="-15">
                <a:latin typeface="Times New Roman"/>
                <a:cs typeface="Times New Roman"/>
              </a:rPr>
              <a:t>ultimately	</a:t>
            </a:r>
            <a:r>
              <a:rPr dirty="0" sz="1650" spc="-10">
                <a:latin typeface="Times New Roman"/>
                <a:cs typeface="Times New Roman"/>
              </a:rPr>
              <a:t>lim</a:t>
            </a:r>
            <a:r>
              <a:rPr dirty="0" sz="1650" spc="-254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Symbol"/>
                <a:cs typeface="Symbol"/>
              </a:rPr>
              <a:t>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38325" y="5889895"/>
            <a:ext cx="1489710" cy="554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47040" algn="l"/>
              </a:tabLst>
            </a:pPr>
            <a:r>
              <a:rPr dirty="0" sz="950" spc="25">
                <a:latin typeface="Arial"/>
                <a:cs typeface="Arial"/>
              </a:rPr>
              <a:t>…</a:t>
            </a:r>
            <a:r>
              <a:rPr dirty="0" sz="950" spc="25">
                <a:latin typeface="Arial"/>
                <a:cs typeface="Arial"/>
              </a:rPr>
              <a:t>	</a:t>
            </a:r>
            <a:r>
              <a:rPr dirty="0" sz="1650" spc="35">
                <a:latin typeface="Symbol"/>
                <a:cs typeface="Symbol"/>
              </a:rPr>
              <a:t></a:t>
            </a:r>
            <a:r>
              <a:rPr dirty="0" sz="3450" spc="-850">
                <a:latin typeface="Symbol"/>
                <a:cs typeface="Symbol"/>
              </a:rPr>
              <a:t></a:t>
            </a:r>
            <a:r>
              <a:rPr dirty="0" sz="2600" spc="-420">
                <a:latin typeface="Symbol"/>
                <a:cs typeface="Symbol"/>
              </a:rPr>
              <a:t></a:t>
            </a:r>
            <a:r>
              <a:rPr dirty="0" sz="1650" spc="-5">
                <a:latin typeface="Times New Roman"/>
                <a:cs typeface="Times New Roman"/>
              </a:rPr>
              <a:t>J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35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-</a:t>
            </a:r>
            <a:r>
              <a:rPr dirty="0" sz="1650" spc="-21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J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2600" spc="-330">
                <a:latin typeface="Symbol"/>
                <a:cs typeface="Symbol"/>
              </a:rPr>
              <a:t>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3450" spc="-550">
                <a:latin typeface="Symbol"/>
                <a:cs typeface="Symbol"/>
              </a:rPr>
              <a:t></a:t>
            </a:r>
            <a:r>
              <a:rPr dirty="0" sz="1650" spc="-1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81450" y="6609480"/>
            <a:ext cx="736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Symbol"/>
                <a:cs typeface="Symbol"/>
              </a:rPr>
              <a:t>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33775" y="5980829"/>
            <a:ext cx="7975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23265" algn="l"/>
              </a:tabLst>
            </a:pPr>
            <a:r>
              <a:rPr dirty="0" sz="950">
                <a:latin typeface="Times New Roman"/>
                <a:cs typeface="Times New Roman"/>
              </a:rPr>
              <a:t>2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50">
                <a:latin typeface="Symbol"/>
                <a:cs typeface="Symbol"/>
              </a:rPr>
              <a:t>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95700" y="6761880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i="1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86100" y="6828555"/>
            <a:ext cx="27114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i="1">
                <a:latin typeface="Times New Roman"/>
                <a:cs typeface="Times New Roman"/>
              </a:rPr>
              <a:t>t</a:t>
            </a:r>
            <a:r>
              <a:rPr dirty="0" sz="950" spc="-180" i="1">
                <a:latin typeface="Times New Roman"/>
                <a:cs typeface="Times New Roman"/>
              </a:rPr>
              <a:t> </a:t>
            </a:r>
            <a:r>
              <a:rPr dirty="0" sz="950" spc="20">
                <a:latin typeface="Symbol"/>
                <a:cs typeface="Symbol"/>
              </a:rPr>
              <a:t>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09850" y="6257054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i="1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95725" y="6284554"/>
            <a:ext cx="71120" cy="275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650" spc="-5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70200" y="5863960"/>
            <a:ext cx="157988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91490" algn="l"/>
                <a:tab pos="777240" algn="l"/>
                <a:tab pos="1196340" algn="l"/>
              </a:tabLst>
            </a:pPr>
            <a:r>
              <a:rPr dirty="0" baseline="-17543" sz="1425">
                <a:latin typeface="Symbol"/>
                <a:cs typeface="Symbol"/>
              </a:rPr>
              <a:t></a:t>
            </a:r>
            <a:r>
              <a:rPr dirty="0" baseline="-17543" sz="1425">
                <a:latin typeface="Times New Roman"/>
                <a:cs typeface="Times New Roman"/>
              </a:rPr>
              <a:t> </a:t>
            </a:r>
            <a:r>
              <a:rPr dirty="0" baseline="-17543" sz="1425" spc="142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	</a:t>
            </a:r>
            <a:r>
              <a:rPr dirty="0" sz="1650" spc="80" i="1">
                <a:latin typeface="Symbol"/>
                <a:cs typeface="Symbol"/>
              </a:rPr>
              <a:t></a:t>
            </a:r>
            <a:r>
              <a:rPr dirty="0" sz="1650" spc="80">
                <a:latin typeface="Times New Roman"/>
                <a:cs typeface="Times New Roman"/>
              </a:rPr>
              <a:t>	</a:t>
            </a:r>
            <a:r>
              <a:rPr dirty="0" sz="1650" spc="-10">
                <a:latin typeface="Symbol"/>
                <a:cs typeface="Symbol"/>
              </a:rPr>
              <a:t></a:t>
            </a:r>
            <a:r>
              <a:rPr dirty="0" sz="1650" spc="-110">
                <a:latin typeface="Times New Roman"/>
                <a:cs typeface="Times New Roman"/>
              </a:rPr>
              <a:t> </a:t>
            </a:r>
            <a:r>
              <a:rPr dirty="0" sz="2600" spc="-215">
                <a:latin typeface="Symbol"/>
                <a:cs typeface="Symbol"/>
              </a:rPr>
              <a:t></a:t>
            </a:r>
            <a:r>
              <a:rPr dirty="0" sz="1650" spc="-215">
                <a:latin typeface="Times New Roman"/>
                <a:cs typeface="Times New Roman"/>
              </a:rPr>
              <a:t>J	</a:t>
            </a:r>
            <a:r>
              <a:rPr dirty="0" sz="1650" spc="-5">
                <a:latin typeface="Times New Roman"/>
                <a:cs typeface="Times New Roman"/>
              </a:rPr>
              <a:t>- J</a:t>
            </a:r>
            <a:r>
              <a:rPr dirty="0" sz="1650" spc="95">
                <a:latin typeface="Times New Roman"/>
                <a:cs typeface="Times New Roman"/>
              </a:rPr>
              <a:t> </a:t>
            </a:r>
            <a:r>
              <a:rPr dirty="0" sz="2600" spc="-330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017" y="4224337"/>
            <a:ext cx="2057400" cy="266700"/>
          </a:xfrm>
          <a:custGeom>
            <a:avLst/>
            <a:gdLst/>
            <a:ahLst/>
            <a:cxnLst/>
            <a:rect l="l" t="t" r="r" b="b"/>
            <a:pathLst>
              <a:path w="2057400" h="266700">
                <a:moveTo>
                  <a:pt x="180975" y="180975"/>
                </a:moveTo>
                <a:lnTo>
                  <a:pt x="108495" y="173682"/>
                </a:lnTo>
                <a:lnTo>
                  <a:pt x="51196" y="165496"/>
                </a:lnTo>
                <a:lnTo>
                  <a:pt x="13543" y="155525"/>
                </a:lnTo>
                <a:lnTo>
                  <a:pt x="0" y="142875"/>
                </a:lnTo>
                <a:lnTo>
                  <a:pt x="6994" y="130373"/>
                </a:lnTo>
                <a:lnTo>
                  <a:pt x="27384" y="121443"/>
                </a:lnTo>
                <a:lnTo>
                  <a:pt x="60275" y="116085"/>
                </a:lnTo>
                <a:lnTo>
                  <a:pt x="104775" y="114300"/>
                </a:lnTo>
                <a:lnTo>
                  <a:pt x="79771" y="107156"/>
                </a:lnTo>
                <a:lnTo>
                  <a:pt x="61912" y="100012"/>
                </a:lnTo>
                <a:lnTo>
                  <a:pt x="51196" y="92868"/>
                </a:lnTo>
                <a:lnTo>
                  <a:pt x="47625" y="85725"/>
                </a:lnTo>
                <a:lnTo>
                  <a:pt x="58445" y="74447"/>
                </a:lnTo>
                <a:lnTo>
                  <a:pt x="88468" y="64084"/>
                </a:lnTo>
                <a:lnTo>
                  <a:pt x="134035" y="55549"/>
                </a:lnTo>
                <a:lnTo>
                  <a:pt x="191490" y="49758"/>
                </a:lnTo>
                <a:lnTo>
                  <a:pt x="257175" y="47625"/>
                </a:lnTo>
                <a:lnTo>
                  <a:pt x="266700" y="47625"/>
                </a:lnTo>
                <a:lnTo>
                  <a:pt x="276225" y="47625"/>
                </a:lnTo>
                <a:lnTo>
                  <a:pt x="314060" y="38893"/>
                </a:lnTo>
                <a:lnTo>
                  <a:pt x="359833" y="31750"/>
                </a:lnTo>
                <a:lnTo>
                  <a:pt x="411956" y="26193"/>
                </a:lnTo>
                <a:lnTo>
                  <a:pt x="468841" y="22225"/>
                </a:lnTo>
                <a:lnTo>
                  <a:pt x="528902" y="19843"/>
                </a:lnTo>
                <a:lnTo>
                  <a:pt x="590550" y="19050"/>
                </a:lnTo>
                <a:lnTo>
                  <a:pt x="640407" y="19198"/>
                </a:lnTo>
                <a:lnTo>
                  <a:pt x="689371" y="20240"/>
                </a:lnTo>
                <a:lnTo>
                  <a:pt x="736550" y="23068"/>
                </a:lnTo>
                <a:lnTo>
                  <a:pt x="781050" y="28575"/>
                </a:lnTo>
                <a:lnTo>
                  <a:pt x="824331" y="18287"/>
                </a:lnTo>
                <a:lnTo>
                  <a:pt x="873556" y="10287"/>
                </a:lnTo>
                <a:lnTo>
                  <a:pt x="927811" y="4572"/>
                </a:lnTo>
                <a:lnTo>
                  <a:pt x="986180" y="1143"/>
                </a:lnTo>
                <a:lnTo>
                  <a:pt x="1047750" y="0"/>
                </a:lnTo>
                <a:lnTo>
                  <a:pt x="1117335" y="1499"/>
                </a:lnTo>
                <a:lnTo>
                  <a:pt x="1182158" y="5644"/>
                </a:lnTo>
                <a:lnTo>
                  <a:pt x="1240631" y="11906"/>
                </a:lnTo>
                <a:lnTo>
                  <a:pt x="1291166" y="19755"/>
                </a:lnTo>
                <a:lnTo>
                  <a:pt x="1332177" y="28663"/>
                </a:lnTo>
                <a:lnTo>
                  <a:pt x="1362075" y="38100"/>
                </a:lnTo>
                <a:lnTo>
                  <a:pt x="1393775" y="36611"/>
                </a:lnTo>
                <a:lnTo>
                  <a:pt x="1429940" y="33337"/>
                </a:lnTo>
                <a:lnTo>
                  <a:pt x="1467891" y="30063"/>
                </a:lnTo>
                <a:lnTo>
                  <a:pt x="1578327" y="30779"/>
                </a:lnTo>
                <a:lnTo>
                  <a:pt x="1644297" y="36688"/>
                </a:lnTo>
                <a:lnTo>
                  <a:pt x="1700212" y="45243"/>
                </a:lnTo>
                <a:lnTo>
                  <a:pt x="1743427" y="55386"/>
                </a:lnTo>
                <a:lnTo>
                  <a:pt x="1781175" y="76200"/>
                </a:lnTo>
                <a:lnTo>
                  <a:pt x="1781175" y="85725"/>
                </a:lnTo>
                <a:lnTo>
                  <a:pt x="1857860" y="87268"/>
                </a:lnTo>
                <a:lnTo>
                  <a:pt x="1924755" y="91722"/>
                </a:lnTo>
                <a:lnTo>
                  <a:pt x="1980009" y="98821"/>
                </a:lnTo>
                <a:lnTo>
                  <a:pt x="2021769" y="108302"/>
                </a:lnTo>
                <a:lnTo>
                  <a:pt x="2057400" y="133350"/>
                </a:lnTo>
                <a:lnTo>
                  <a:pt x="2052339" y="146000"/>
                </a:lnTo>
                <a:lnTo>
                  <a:pt x="2038350" y="155971"/>
                </a:lnTo>
                <a:lnTo>
                  <a:pt x="2017216" y="164157"/>
                </a:lnTo>
                <a:lnTo>
                  <a:pt x="1990725" y="171450"/>
                </a:lnTo>
                <a:lnTo>
                  <a:pt x="1997719" y="177105"/>
                </a:lnTo>
                <a:lnTo>
                  <a:pt x="2003821" y="180975"/>
                </a:lnTo>
                <a:lnTo>
                  <a:pt x="2008137" y="184844"/>
                </a:lnTo>
                <a:lnTo>
                  <a:pt x="1957387" y="216693"/>
                </a:lnTo>
                <a:lnTo>
                  <a:pt x="1897260" y="225325"/>
                </a:lnTo>
                <a:lnTo>
                  <a:pt x="1819275" y="228600"/>
                </a:lnTo>
                <a:lnTo>
                  <a:pt x="1764106" y="254355"/>
                </a:lnTo>
                <a:lnTo>
                  <a:pt x="1717090" y="261518"/>
                </a:lnTo>
                <a:lnTo>
                  <a:pt x="1661388" y="265480"/>
                </a:lnTo>
                <a:lnTo>
                  <a:pt x="1600200" y="266700"/>
                </a:lnTo>
                <a:lnTo>
                  <a:pt x="1546473" y="265062"/>
                </a:lnTo>
                <a:lnTo>
                  <a:pt x="1498996" y="260746"/>
                </a:lnTo>
                <a:lnTo>
                  <a:pt x="1456878" y="254644"/>
                </a:lnTo>
                <a:lnTo>
                  <a:pt x="1419225" y="247650"/>
                </a:lnTo>
                <a:lnTo>
                  <a:pt x="1387226" y="254644"/>
                </a:lnTo>
                <a:lnTo>
                  <a:pt x="1348978" y="260746"/>
                </a:lnTo>
                <a:lnTo>
                  <a:pt x="1305371" y="265062"/>
                </a:lnTo>
                <a:lnTo>
                  <a:pt x="1257300" y="266700"/>
                </a:lnTo>
                <a:lnTo>
                  <a:pt x="1196726" y="265062"/>
                </a:lnTo>
                <a:lnTo>
                  <a:pt x="1144190" y="260746"/>
                </a:lnTo>
                <a:lnTo>
                  <a:pt x="1100583" y="254644"/>
                </a:lnTo>
                <a:lnTo>
                  <a:pt x="1066800" y="247650"/>
                </a:lnTo>
                <a:lnTo>
                  <a:pt x="1029295" y="253156"/>
                </a:lnTo>
                <a:lnTo>
                  <a:pt x="988218" y="255984"/>
                </a:lnTo>
                <a:lnTo>
                  <a:pt x="943570" y="257026"/>
                </a:lnTo>
                <a:lnTo>
                  <a:pt x="895350" y="257175"/>
                </a:lnTo>
                <a:lnTo>
                  <a:pt x="839571" y="256108"/>
                </a:lnTo>
                <a:lnTo>
                  <a:pt x="787450" y="253212"/>
                </a:lnTo>
                <a:lnTo>
                  <a:pt x="740359" y="248945"/>
                </a:lnTo>
                <a:lnTo>
                  <a:pt x="699668" y="243763"/>
                </a:lnTo>
                <a:lnTo>
                  <a:pt x="666750" y="238125"/>
                </a:lnTo>
                <a:lnTo>
                  <a:pt x="629394" y="238125"/>
                </a:lnTo>
                <a:lnTo>
                  <a:pt x="589359" y="238125"/>
                </a:lnTo>
                <a:lnTo>
                  <a:pt x="547538" y="238125"/>
                </a:lnTo>
                <a:lnTo>
                  <a:pt x="504825" y="238125"/>
                </a:lnTo>
                <a:lnTo>
                  <a:pt x="429902" y="236958"/>
                </a:lnTo>
                <a:lnTo>
                  <a:pt x="361477" y="233459"/>
                </a:lnTo>
                <a:lnTo>
                  <a:pt x="301384" y="227628"/>
                </a:lnTo>
                <a:lnTo>
                  <a:pt x="251454" y="219463"/>
                </a:lnTo>
                <a:lnTo>
                  <a:pt x="213521" y="208966"/>
                </a:lnTo>
                <a:lnTo>
                  <a:pt x="180975" y="1809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47792" y="4329112"/>
            <a:ext cx="114300" cy="9525"/>
          </a:xfrm>
          <a:custGeom>
            <a:avLst/>
            <a:gdLst/>
            <a:ahLst/>
            <a:cxnLst/>
            <a:rect l="l" t="t" r="r" b="b"/>
            <a:pathLst>
              <a:path w="114300" h="9525">
                <a:moveTo>
                  <a:pt x="0" y="9525"/>
                </a:moveTo>
                <a:lnTo>
                  <a:pt x="23068" y="4018"/>
                </a:lnTo>
                <a:lnTo>
                  <a:pt x="48815" y="1190"/>
                </a:lnTo>
                <a:lnTo>
                  <a:pt x="76348" y="148"/>
                </a:lnTo>
                <a:lnTo>
                  <a:pt x="104775" y="0"/>
                </a:lnTo>
                <a:lnTo>
                  <a:pt x="114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242" y="427196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14287" y="0"/>
                </a:lnTo>
                <a:lnTo>
                  <a:pt x="28575" y="0"/>
                </a:lnTo>
                <a:lnTo>
                  <a:pt x="42862" y="0"/>
                </a:lnTo>
                <a:lnTo>
                  <a:pt x="57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5492" y="4252912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0" y="9525"/>
                </a:moveTo>
                <a:lnTo>
                  <a:pt x="7143" y="4018"/>
                </a:lnTo>
                <a:lnTo>
                  <a:pt x="14287" y="1190"/>
                </a:lnTo>
                <a:lnTo>
                  <a:pt x="21431" y="148"/>
                </a:lnTo>
                <a:lnTo>
                  <a:pt x="28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05092" y="4262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1792" y="4300537"/>
            <a:ext cx="152400" cy="47625"/>
          </a:xfrm>
          <a:custGeom>
            <a:avLst/>
            <a:gdLst/>
            <a:ahLst/>
            <a:cxnLst/>
            <a:rect l="l" t="t" r="r" b="b"/>
            <a:pathLst>
              <a:path w="152400" h="47625">
                <a:moveTo>
                  <a:pt x="152400" y="0"/>
                </a:moveTo>
                <a:lnTo>
                  <a:pt x="152400" y="9525"/>
                </a:lnTo>
                <a:lnTo>
                  <a:pt x="141982" y="18157"/>
                </a:lnTo>
                <a:lnTo>
                  <a:pt x="111918" y="28575"/>
                </a:lnTo>
                <a:lnTo>
                  <a:pt x="63996" y="38992"/>
                </a:ln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7067" y="4376737"/>
            <a:ext cx="66675" cy="19050"/>
          </a:xfrm>
          <a:custGeom>
            <a:avLst/>
            <a:gdLst/>
            <a:ahLst/>
            <a:cxnLst/>
            <a:rect l="l" t="t" r="r" b="b"/>
            <a:pathLst>
              <a:path w="66675" h="19050">
                <a:moveTo>
                  <a:pt x="0" y="0"/>
                </a:moveTo>
                <a:lnTo>
                  <a:pt x="19794" y="5655"/>
                </a:lnTo>
                <a:lnTo>
                  <a:pt x="36909" y="9525"/>
                </a:lnTo>
                <a:lnTo>
                  <a:pt x="52238" y="13394"/>
                </a:lnTo>
                <a:lnTo>
                  <a:pt x="66675" y="19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24142" y="44624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29467" y="9376"/>
                </a:lnTo>
                <a:lnTo>
                  <a:pt x="19050" y="8334"/>
                </a:lnTo>
                <a:lnTo>
                  <a:pt x="8632" y="55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90767" y="4462462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09767" y="4452937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7150" y="0"/>
                </a:moveTo>
                <a:lnTo>
                  <a:pt x="42862" y="148"/>
                </a:lnTo>
                <a:lnTo>
                  <a:pt x="28575" y="1190"/>
                </a:lnTo>
                <a:lnTo>
                  <a:pt x="14287" y="4018"/>
                </a:lnTo>
                <a:lnTo>
                  <a:pt x="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23992" y="4395787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0" y="9525"/>
                </a:moveTo>
                <a:lnTo>
                  <a:pt x="9525" y="0"/>
                </a:lnTo>
                <a:lnTo>
                  <a:pt x="19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85942" y="4167187"/>
            <a:ext cx="342900" cy="47625"/>
          </a:xfrm>
          <a:custGeom>
            <a:avLst/>
            <a:gdLst/>
            <a:ahLst/>
            <a:cxnLst/>
            <a:rect l="l" t="t" r="r" b="b"/>
            <a:pathLst>
              <a:path w="342900" h="47625">
                <a:moveTo>
                  <a:pt x="342900" y="28575"/>
                </a:moveTo>
                <a:lnTo>
                  <a:pt x="329505" y="16073"/>
                </a:lnTo>
                <a:lnTo>
                  <a:pt x="292893" y="7143"/>
                </a:lnTo>
                <a:lnTo>
                  <a:pt x="238422" y="1785"/>
                </a:lnTo>
                <a:lnTo>
                  <a:pt x="171450" y="0"/>
                </a:lnTo>
                <a:lnTo>
                  <a:pt x="104477" y="1785"/>
                </a:lnTo>
                <a:lnTo>
                  <a:pt x="50006" y="7143"/>
                </a:lnTo>
                <a:lnTo>
                  <a:pt x="13394" y="16073"/>
                </a:lnTo>
                <a:lnTo>
                  <a:pt x="0" y="28575"/>
                </a:lnTo>
                <a:lnTo>
                  <a:pt x="13394" y="35569"/>
                </a:lnTo>
                <a:lnTo>
                  <a:pt x="50006" y="41671"/>
                </a:lnTo>
                <a:lnTo>
                  <a:pt x="104477" y="45987"/>
                </a:lnTo>
                <a:lnTo>
                  <a:pt x="171450" y="47625"/>
                </a:lnTo>
                <a:lnTo>
                  <a:pt x="238422" y="45987"/>
                </a:lnTo>
                <a:lnTo>
                  <a:pt x="292893" y="41671"/>
                </a:lnTo>
                <a:lnTo>
                  <a:pt x="329505" y="35569"/>
                </a:lnTo>
                <a:lnTo>
                  <a:pt x="342900" y="285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24030" y="4086225"/>
            <a:ext cx="24765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81217" y="2690812"/>
            <a:ext cx="419100" cy="47625"/>
          </a:xfrm>
          <a:custGeom>
            <a:avLst/>
            <a:gdLst/>
            <a:ahLst/>
            <a:cxnLst/>
            <a:rect l="l" t="t" r="r" b="b"/>
            <a:pathLst>
              <a:path w="419100" h="47625">
                <a:moveTo>
                  <a:pt x="0" y="47625"/>
                </a:moveTo>
                <a:lnTo>
                  <a:pt x="40927" y="36165"/>
                </a:lnTo>
                <a:lnTo>
                  <a:pt x="98821" y="20240"/>
                </a:lnTo>
                <a:lnTo>
                  <a:pt x="162073" y="6101"/>
                </a:lnTo>
                <a:lnTo>
                  <a:pt x="219075" y="0"/>
                </a:lnTo>
                <a:lnTo>
                  <a:pt x="273099" y="6101"/>
                </a:lnTo>
                <a:lnTo>
                  <a:pt x="329803" y="20240"/>
                </a:lnTo>
                <a:lnTo>
                  <a:pt x="381148" y="36165"/>
                </a:lnTo>
                <a:lnTo>
                  <a:pt x="41910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52692" y="270986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625"/>
                </a:moveTo>
                <a:lnTo>
                  <a:pt x="47625" y="28575"/>
                </a:lnTo>
                <a:lnTo>
                  <a:pt x="9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43117" y="3348037"/>
            <a:ext cx="419100" cy="47625"/>
          </a:xfrm>
          <a:custGeom>
            <a:avLst/>
            <a:gdLst/>
            <a:ahLst/>
            <a:cxnLst/>
            <a:rect l="l" t="t" r="r" b="b"/>
            <a:pathLst>
              <a:path w="419100" h="47625">
                <a:moveTo>
                  <a:pt x="0" y="47625"/>
                </a:moveTo>
                <a:lnTo>
                  <a:pt x="40927" y="36165"/>
                </a:lnTo>
                <a:lnTo>
                  <a:pt x="98821" y="20240"/>
                </a:lnTo>
                <a:lnTo>
                  <a:pt x="162073" y="6101"/>
                </a:lnTo>
                <a:lnTo>
                  <a:pt x="219075" y="0"/>
                </a:lnTo>
                <a:lnTo>
                  <a:pt x="273099" y="6101"/>
                </a:lnTo>
                <a:lnTo>
                  <a:pt x="329803" y="20240"/>
                </a:lnTo>
                <a:lnTo>
                  <a:pt x="381148" y="36165"/>
                </a:lnTo>
                <a:lnTo>
                  <a:pt x="41910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14592" y="336708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625"/>
                </a:moveTo>
                <a:lnTo>
                  <a:pt x="47625" y="38100"/>
                </a:lnTo>
                <a:lnTo>
                  <a:pt x="9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95437" y="1262062"/>
          <a:ext cx="457708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2475"/>
              </a:tblGrid>
              <a:tr h="1585912">
                <a:tc>
                  <a:txBody>
                    <a:bodyPr/>
                    <a:lstStyle/>
                    <a:p>
                      <a:pPr algn="ctr" marR="6858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2150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A Fancier</a:t>
                      </a:r>
                      <a:r>
                        <a:rPr dirty="0" sz="2150" spc="-1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2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TD…</a:t>
                      </a:r>
                      <a:endParaRPr sz="2150">
                        <a:latin typeface="Tahoma"/>
                        <a:cs typeface="Tahoma"/>
                      </a:endParaRPr>
                    </a:p>
                    <a:p>
                      <a:pPr marL="161925" marR="2593340">
                        <a:lnSpc>
                          <a:spcPct val="119800"/>
                        </a:lnSpc>
                        <a:spcBef>
                          <a:spcPts val="35"/>
                        </a:spcBef>
                        <a:tabLst>
                          <a:tab pos="637540" algn="l"/>
                        </a:tabLst>
                      </a:pPr>
                      <a:r>
                        <a:rPr dirty="0" sz="1200" spc="-20">
                          <a:solidFill>
                            <a:srgbClr val="00E3A7"/>
                          </a:solidFill>
                          <a:latin typeface="Arial"/>
                          <a:cs typeface="Arial"/>
                        </a:rPr>
                        <a:t>Write	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S[t] = state at time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  </a:t>
                      </a:r>
                      <a:r>
                        <a:rPr dirty="0" sz="1200" spc="-5">
                          <a:solidFill>
                            <a:srgbClr val="FFCF00"/>
                          </a:solidFill>
                          <a:latin typeface="Arial"/>
                          <a:cs typeface="Arial"/>
                        </a:rPr>
                        <a:t>Suppose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 1/4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?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1/2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1925" marR="1193165">
                        <a:lnSpc>
                          <a:spcPct val="119800"/>
                        </a:lnSpc>
                        <a:tabLst>
                          <a:tab pos="837565" algn="l"/>
                        </a:tabLst>
                      </a:pPr>
                      <a:r>
                        <a:rPr dirty="0" sz="1200" spc="-1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Assume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>
                          <a:latin typeface="Arial"/>
                          <a:cs typeface="Arial"/>
                        </a:rPr>
                        <a:t>est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)=0 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22">
                          <a:latin typeface="Arial"/>
                          <a:cs typeface="Arial"/>
                        </a:rPr>
                        <a:t>est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)=0 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30">
                          <a:latin typeface="Arial"/>
                          <a:cs typeface="Arial"/>
                        </a:rPr>
                        <a:t>est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7">
                          <a:latin typeface="Arial"/>
                          <a:cs typeface="Arial"/>
                        </a:rPr>
                        <a:t>44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)=16  </a:t>
                      </a:r>
                      <a:r>
                        <a:rPr dirty="0" sz="1200" spc="-10">
                          <a:solidFill>
                            <a:srgbClr val="66895B"/>
                          </a:solidFill>
                          <a:latin typeface="Arial"/>
                          <a:cs typeface="Arial"/>
                        </a:rPr>
                        <a:t>Assume	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 =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405 and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S[t] =</a:t>
                      </a:r>
                      <a:r>
                        <a:rPr dirty="0" sz="12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1200" spc="37">
                          <a:latin typeface="Arial"/>
                          <a:cs typeface="Arial"/>
                        </a:rPr>
                        <a:t>23</a:t>
                      </a:r>
                      <a:endParaRPr baseline="-20833" sz="1200">
                        <a:latin typeface="Arial"/>
                        <a:cs typeface="Arial"/>
                      </a:endParaRPr>
                    </a:p>
                    <a:p>
                      <a:pPr algn="ctr" marR="1125855">
                        <a:lnSpc>
                          <a:spcPts val="409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(r=0)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619125">
                        <a:lnSpc>
                          <a:spcPts val="1315"/>
                        </a:lnSpc>
                        <a:tabLst>
                          <a:tab pos="1390015" algn="l"/>
                          <a:tab pos="1980564" algn="l"/>
                        </a:tabLst>
                      </a:pPr>
                      <a:r>
                        <a:rPr dirty="0" sz="1200" spc="-5" b="1">
                          <a:solidFill>
                            <a:srgbClr val="875C86"/>
                          </a:solidFill>
                          <a:latin typeface="Arial"/>
                          <a:cs typeface="Arial"/>
                        </a:rPr>
                        <a:t>Observe	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1200" spc="15">
                          <a:latin typeface="Arial"/>
                          <a:cs typeface="Arial"/>
                        </a:rPr>
                        <a:t>23	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1200" spc="15">
                          <a:latin typeface="Arial"/>
                          <a:cs typeface="Arial"/>
                        </a:rPr>
                        <a:t>17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with reward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46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Now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 =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406,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S[t] = 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1200" spc="3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S[t-1]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1200" spc="30">
                          <a:latin typeface="Arial"/>
                          <a:cs typeface="Arial"/>
                        </a:rPr>
                        <a:t>23</a:t>
                      </a:r>
                      <a:endParaRPr baseline="-20833" sz="1200">
                        <a:latin typeface="Arial"/>
                        <a:cs typeface="Arial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1407160" algn="l"/>
                          <a:tab pos="2526030" algn="l"/>
                        </a:tabLst>
                      </a:pPr>
                      <a:r>
                        <a:rPr dirty="0" sz="1200" spc="2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30">
                          <a:latin typeface="Arial"/>
                          <a:cs typeface="Arial"/>
                        </a:rPr>
                        <a:t>est</a:t>
                      </a:r>
                      <a:r>
                        <a:rPr dirty="0" baseline="24305" sz="12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)=	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22">
                          <a:latin typeface="Arial"/>
                          <a:cs typeface="Arial"/>
                        </a:rPr>
                        <a:t>est</a:t>
                      </a:r>
                      <a:r>
                        <a:rPr dirty="0" baseline="24305" sz="1200" spc="6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)=	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30">
                          <a:latin typeface="Arial"/>
                          <a:cs typeface="Arial"/>
                        </a:rPr>
                        <a:t>est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-15">
                          <a:latin typeface="Arial"/>
                          <a:cs typeface="Arial"/>
                        </a:rPr>
                        <a:t>44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)=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 marR="1354455">
                        <a:lnSpc>
                          <a:spcPts val="365"/>
                        </a:lnSpc>
                        <a:spcBef>
                          <a:spcPts val="160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(r=0)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619125">
                        <a:lnSpc>
                          <a:spcPts val="1125"/>
                        </a:lnSpc>
                        <a:tabLst>
                          <a:tab pos="1942464" algn="l"/>
                        </a:tabLst>
                      </a:pPr>
                      <a:r>
                        <a:rPr dirty="0" sz="1200" spc="-5" b="1">
                          <a:solidFill>
                            <a:srgbClr val="875C86"/>
                          </a:solidFill>
                          <a:latin typeface="Arial"/>
                          <a:cs typeface="Arial"/>
                        </a:rPr>
                        <a:t>Observe </a:t>
                      </a:r>
                      <a:r>
                        <a:rPr dirty="0" sz="1200" spc="235" b="1">
                          <a:solidFill>
                            <a:srgbClr val="875C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1200" spc="15">
                          <a:latin typeface="Arial"/>
                          <a:cs typeface="Arial"/>
                        </a:rPr>
                        <a:t>17	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1200" spc="7">
                          <a:latin typeface="Arial"/>
                          <a:cs typeface="Arial"/>
                        </a:rPr>
                        <a:t>44</a:t>
                      </a:r>
                      <a:endParaRPr baseline="-20833" sz="12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5862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Now t = 407, S[t] =</a:t>
                      </a:r>
                      <a:r>
                        <a:rPr dirty="0" sz="12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S44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7147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1449705" algn="l"/>
                          <a:tab pos="2568575" algn="l"/>
                        </a:tabLst>
                      </a:pPr>
                      <a:r>
                        <a:rPr dirty="0" sz="1200" spc="2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30">
                          <a:latin typeface="Arial"/>
                          <a:cs typeface="Arial"/>
                        </a:rPr>
                        <a:t>est</a:t>
                      </a:r>
                      <a:r>
                        <a:rPr dirty="0" baseline="24305" sz="1200" spc="6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)=	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30">
                          <a:latin typeface="Arial"/>
                          <a:cs typeface="Arial"/>
                        </a:rPr>
                        <a:t>est</a:t>
                      </a:r>
                      <a:r>
                        <a:rPr dirty="0" baseline="24305" sz="12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)=	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22">
                          <a:latin typeface="Arial"/>
                          <a:cs typeface="Arial"/>
                        </a:rPr>
                        <a:t>est</a:t>
                      </a:r>
                      <a:r>
                        <a:rPr dirty="0" baseline="24305" sz="1200" spc="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 spc="22">
                          <a:latin typeface="Arial"/>
                          <a:cs typeface="Arial"/>
                        </a:rPr>
                        <a:t>44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)=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1113790" algn="l"/>
                        </a:tabLst>
                      </a:pPr>
                      <a:r>
                        <a:rPr dirty="0" sz="1200" spc="-15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INSIGHT:	</a:t>
                      </a:r>
                      <a:r>
                        <a:rPr dirty="0" sz="1200" spc="20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4305" sz="1200" spc="30">
                          <a:latin typeface="Arial"/>
                          <a:cs typeface="Arial"/>
                        </a:rPr>
                        <a:t>est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0833" sz="1200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might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think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09537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650" spc="5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gotta get </a:t>
                      </a:r>
                      <a:r>
                        <a:rPr dirty="0" sz="650" spc="15">
                          <a:latin typeface="Arial"/>
                          <a:cs typeface="Arial"/>
                        </a:rPr>
                        <a:t>me some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of that</a:t>
                      </a:r>
                      <a:r>
                        <a:rPr dirty="0" sz="6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5">
                          <a:latin typeface="Arial"/>
                          <a:cs typeface="Arial"/>
                        </a:rPr>
                        <a:t>!!!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  <a:tabLst>
                          <a:tab pos="3237865" algn="l"/>
                        </a:tabLst>
                      </a:pP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2002, Andrew</a:t>
                      </a:r>
                      <a:r>
                        <a:rPr dirty="0" sz="600" spc="14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3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Reinforcement Learning: Slide</a:t>
                      </a:r>
                      <a:r>
                        <a:rPr dirty="0" sz="600" spc="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30">
                          <a:latin typeface="Tahoma"/>
                          <a:cs typeface="Tahoma"/>
                        </a:rPr>
                        <a:t>31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87650" y="5530850"/>
            <a:ext cx="212153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TD(?)</a:t>
            </a:r>
            <a:r>
              <a:rPr dirty="0" sz="2150" spc="4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Comments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9425" y="5866129"/>
            <a:ext cx="4126229" cy="23209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20">
                <a:latin typeface="Arial"/>
                <a:cs typeface="Arial"/>
              </a:rPr>
              <a:t>TD(?=0)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original</a:t>
            </a:r>
            <a:r>
              <a:rPr dirty="0" sz="1200" spc="-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TD</a:t>
            </a:r>
            <a:endParaRPr sz="1200">
              <a:latin typeface="Arial"/>
              <a:cs typeface="Arial"/>
            </a:endParaRPr>
          </a:p>
          <a:p>
            <a:pPr marL="184150" marR="5080" indent="-171450">
              <a:lnSpc>
                <a:spcPts val="1430"/>
              </a:lnSpc>
              <a:spcBef>
                <a:spcPts val="340"/>
              </a:spcBef>
            </a:pPr>
            <a:r>
              <a:rPr dirty="0" sz="1200" spc="-20">
                <a:latin typeface="Arial"/>
                <a:cs typeface="Arial"/>
              </a:rPr>
              <a:t>TD(?=1)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is almost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same as supervised learning </a:t>
            </a:r>
            <a:r>
              <a:rPr dirty="0" sz="1200">
                <a:latin typeface="Arial"/>
                <a:cs typeface="Arial"/>
              </a:rPr>
              <a:t>(except it  </a:t>
            </a:r>
            <a:r>
              <a:rPr dirty="0" sz="1200" spc="-5">
                <a:latin typeface="Arial"/>
                <a:cs typeface="Arial"/>
              </a:rPr>
              <a:t>uses a learning </a:t>
            </a:r>
            <a:r>
              <a:rPr dirty="0" sz="1200">
                <a:latin typeface="Arial"/>
                <a:cs typeface="Arial"/>
              </a:rPr>
              <a:t>rate </a:t>
            </a:r>
            <a:r>
              <a:rPr dirty="0" sz="1200" spc="-5">
                <a:latin typeface="Arial"/>
                <a:cs typeface="Arial"/>
              </a:rPr>
              <a:t>instead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explicit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counts)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15">
                <a:latin typeface="Arial"/>
                <a:cs typeface="Arial"/>
              </a:rPr>
              <a:t>TD(?=0.7)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often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empirically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the best</a:t>
            </a:r>
            <a:r>
              <a:rPr dirty="0" sz="12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performer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84150" algn="l"/>
              </a:tabLst>
            </a:pPr>
            <a:r>
              <a:rPr dirty="0" sz="1200" spc="-15">
                <a:latin typeface="Arial"/>
                <a:cs typeface="Arial"/>
              </a:rPr>
              <a:t>Dayan’s </a:t>
            </a:r>
            <a:r>
              <a:rPr dirty="0" sz="1200" spc="-5">
                <a:latin typeface="Arial"/>
                <a:cs typeface="Arial"/>
              </a:rPr>
              <a:t>proof holds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all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0=?=1</a:t>
            </a:r>
            <a:endParaRPr sz="1200">
              <a:latin typeface="Arial"/>
              <a:cs typeface="Arial"/>
            </a:endParaRPr>
          </a:p>
          <a:p>
            <a:pPr marL="184150" marR="77470" indent="-171450">
              <a:lnSpc>
                <a:spcPts val="1430"/>
              </a:lnSpc>
              <a:spcBef>
                <a:spcPts val="340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Updates can be made more computationally </a:t>
            </a:r>
            <a:r>
              <a:rPr dirty="0" sz="1200">
                <a:latin typeface="Arial"/>
                <a:cs typeface="Arial"/>
              </a:rPr>
              <a:t>efficient </a:t>
            </a:r>
            <a:r>
              <a:rPr dirty="0" sz="1200" spc="-5">
                <a:latin typeface="Arial"/>
                <a:cs typeface="Arial"/>
              </a:rPr>
              <a:t>with  </a:t>
            </a:r>
            <a:r>
              <a:rPr dirty="0" sz="1200" spc="-10">
                <a:latin typeface="Arial"/>
                <a:cs typeface="Arial"/>
              </a:rPr>
              <a:t>“eligibility” </a:t>
            </a:r>
            <a:r>
              <a:rPr dirty="0" sz="1200">
                <a:latin typeface="Arial"/>
                <a:cs typeface="Arial"/>
              </a:rPr>
              <a:t>traces </a:t>
            </a:r>
            <a:r>
              <a:rPr dirty="0" sz="1200" spc="-5">
                <a:latin typeface="Arial"/>
                <a:cs typeface="Arial"/>
              </a:rPr>
              <a:t>(similar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O.S.L.)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200">
                <a:solidFill>
                  <a:srgbClr val="333399"/>
                </a:solidFill>
                <a:latin typeface="Arial"/>
                <a:cs typeface="Arial"/>
              </a:rPr>
              <a:t>Question:</a:t>
            </a:r>
            <a:endParaRPr sz="1200">
              <a:latin typeface="Arial"/>
              <a:cs typeface="Arial"/>
            </a:endParaRPr>
          </a:p>
          <a:p>
            <a:pPr lvl="1" marL="384175" marR="100330" indent="-142875">
              <a:lnSpc>
                <a:spcPts val="1430"/>
              </a:lnSpc>
              <a:spcBef>
                <a:spcPts val="340"/>
              </a:spcBef>
              <a:buClr>
                <a:srgbClr val="A50020"/>
              </a:buClr>
              <a:buSzPct val="91666"/>
              <a:buFont typeface="Wingdings"/>
              <a:buChar char=""/>
              <a:tabLst>
                <a:tab pos="384175" algn="l"/>
              </a:tabLst>
            </a:pPr>
            <a:r>
              <a:rPr dirty="0" sz="1200" spc="-5">
                <a:latin typeface="Arial"/>
                <a:cs typeface="Arial"/>
              </a:rPr>
              <a:t>Can you invent a problem that would make TD(0) </a:t>
            </a:r>
            <a:r>
              <a:rPr dirty="0" sz="1200" spc="-10">
                <a:latin typeface="Arial"/>
                <a:cs typeface="Arial"/>
              </a:rPr>
              <a:t>look  </a:t>
            </a:r>
            <a:r>
              <a:rPr dirty="0" sz="1200" spc="-5">
                <a:latin typeface="Arial"/>
                <a:cs typeface="Arial"/>
              </a:rPr>
              <a:t>bad and </a:t>
            </a:r>
            <a:r>
              <a:rPr dirty="0" sz="1200">
                <a:latin typeface="Arial"/>
                <a:cs typeface="Arial"/>
              </a:rPr>
              <a:t>TD(1) </a:t>
            </a:r>
            <a:r>
              <a:rPr dirty="0" sz="1200" spc="-5">
                <a:latin typeface="Arial"/>
                <a:cs typeface="Arial"/>
              </a:rPr>
              <a:t>look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good?</a:t>
            </a:r>
            <a:endParaRPr sz="1200">
              <a:latin typeface="Arial"/>
              <a:cs typeface="Arial"/>
            </a:endParaRPr>
          </a:p>
          <a:p>
            <a:pPr lvl="1" marL="384175" indent="-142875">
              <a:lnSpc>
                <a:spcPct val="100000"/>
              </a:lnSpc>
              <a:spcBef>
                <a:spcPts val="235"/>
              </a:spcBef>
              <a:buClr>
                <a:srgbClr val="A50020"/>
              </a:buClr>
              <a:buSzPct val="91666"/>
              <a:buFont typeface="Wingdings"/>
              <a:buChar char=""/>
              <a:tabLst>
                <a:tab pos="384175" algn="l"/>
              </a:tabLst>
            </a:pPr>
            <a:r>
              <a:rPr dirty="0" sz="1200" spc="-5">
                <a:latin typeface="Arial"/>
                <a:cs typeface="Arial"/>
              </a:rPr>
              <a:t>How about </a:t>
            </a:r>
            <a:r>
              <a:rPr dirty="0" sz="1200">
                <a:latin typeface="Arial"/>
                <a:cs typeface="Arial"/>
              </a:rPr>
              <a:t>TD(0) </a:t>
            </a:r>
            <a:r>
              <a:rPr dirty="0" sz="1200" spc="-5">
                <a:latin typeface="Arial"/>
                <a:cs typeface="Arial"/>
              </a:rPr>
              <a:t>look good </a:t>
            </a:r>
            <a:r>
              <a:rPr dirty="0" sz="1200">
                <a:latin typeface="Arial"/>
                <a:cs typeface="Arial"/>
              </a:rPr>
              <a:t>&amp; TD(1)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bad??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116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0" y="4511675"/>
            <a:ext cx="11398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8550" y="1435100"/>
            <a:ext cx="29597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Learning </a:t>
            </a:r>
            <a:r>
              <a:rPr dirty="0" spc="15"/>
              <a:t>M.S.</a:t>
            </a:r>
            <a:r>
              <a:rPr dirty="0" spc="-45"/>
              <a:t> </a:t>
            </a:r>
            <a:r>
              <a:rPr dirty="0" spc="15"/>
              <a:t>Summary</a:t>
            </a:r>
          </a:p>
        </p:txBody>
      </p:sp>
      <p:sp>
        <p:nvSpPr>
          <p:cNvPr id="5" name="object 5"/>
          <p:cNvSpPr/>
          <p:nvPr/>
        </p:nvSpPr>
        <p:spPr>
          <a:xfrm>
            <a:off x="5238617" y="2852737"/>
            <a:ext cx="266700" cy="152400"/>
          </a:xfrm>
          <a:custGeom>
            <a:avLst/>
            <a:gdLst/>
            <a:ahLst/>
            <a:cxnLst/>
            <a:rect l="l" t="t" r="r" b="b"/>
            <a:pathLst>
              <a:path w="266700" h="152400">
                <a:moveTo>
                  <a:pt x="0" y="0"/>
                </a:moveTo>
                <a:lnTo>
                  <a:pt x="22026" y="35867"/>
                </a:lnTo>
                <a:lnTo>
                  <a:pt x="54768" y="86915"/>
                </a:lnTo>
                <a:lnTo>
                  <a:pt x="91082" y="132605"/>
                </a:lnTo>
                <a:lnTo>
                  <a:pt x="123825" y="152400"/>
                </a:lnTo>
                <a:lnTo>
                  <a:pt x="154228" y="139293"/>
                </a:lnTo>
                <a:lnTo>
                  <a:pt x="186461" y="106984"/>
                </a:lnTo>
                <a:lnTo>
                  <a:pt x="217779" y="65989"/>
                </a:lnTo>
                <a:lnTo>
                  <a:pt x="245440" y="26822"/>
                </a:lnTo>
                <a:lnTo>
                  <a:pt x="266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8617" y="2528887"/>
            <a:ext cx="266700" cy="19050"/>
          </a:xfrm>
          <a:custGeom>
            <a:avLst/>
            <a:gdLst/>
            <a:ahLst/>
            <a:cxnLst/>
            <a:rect l="l" t="t" r="r" b="b"/>
            <a:pathLst>
              <a:path w="266700" h="19050">
                <a:moveTo>
                  <a:pt x="0" y="19050"/>
                </a:moveTo>
                <a:lnTo>
                  <a:pt x="32146" y="16073"/>
                </a:lnTo>
                <a:lnTo>
                  <a:pt x="78581" y="9525"/>
                </a:lnTo>
                <a:lnTo>
                  <a:pt x="128587" y="2976"/>
                </a:lnTo>
                <a:lnTo>
                  <a:pt x="171450" y="0"/>
                </a:lnTo>
                <a:lnTo>
                  <a:pt x="199727" y="2976"/>
                </a:lnTo>
                <a:lnTo>
                  <a:pt x="226218" y="9525"/>
                </a:lnTo>
                <a:lnTo>
                  <a:pt x="249138" y="16073"/>
                </a:lnTo>
                <a:lnTo>
                  <a:pt x="266700" y="19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38617" y="4262437"/>
            <a:ext cx="266700" cy="38100"/>
          </a:xfrm>
          <a:custGeom>
            <a:avLst/>
            <a:gdLst/>
            <a:ahLst/>
            <a:cxnLst/>
            <a:rect l="l" t="t" r="r" b="b"/>
            <a:pathLst>
              <a:path w="266700" h="38100">
                <a:moveTo>
                  <a:pt x="0" y="38100"/>
                </a:moveTo>
                <a:lnTo>
                  <a:pt x="22175" y="28128"/>
                </a:lnTo>
                <a:lnTo>
                  <a:pt x="55959" y="15478"/>
                </a:lnTo>
                <a:lnTo>
                  <a:pt x="95101" y="4613"/>
                </a:lnTo>
                <a:lnTo>
                  <a:pt x="133350" y="0"/>
                </a:lnTo>
                <a:lnTo>
                  <a:pt x="166241" y="4613"/>
                </a:lnTo>
                <a:lnTo>
                  <a:pt x="203596" y="15478"/>
                </a:lnTo>
                <a:lnTo>
                  <a:pt x="239166" y="28128"/>
                </a:lnTo>
                <a:lnTo>
                  <a:pt x="26670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38617" y="3862387"/>
            <a:ext cx="266700" cy="95250"/>
          </a:xfrm>
          <a:custGeom>
            <a:avLst/>
            <a:gdLst/>
            <a:ahLst/>
            <a:cxnLst/>
            <a:rect l="l" t="t" r="r" b="b"/>
            <a:pathLst>
              <a:path w="266700" h="95250">
                <a:moveTo>
                  <a:pt x="0" y="95250"/>
                </a:moveTo>
                <a:lnTo>
                  <a:pt x="20687" y="72330"/>
                </a:lnTo>
                <a:lnTo>
                  <a:pt x="51196" y="40481"/>
                </a:lnTo>
                <a:lnTo>
                  <a:pt x="87064" y="12203"/>
                </a:lnTo>
                <a:lnTo>
                  <a:pt x="123825" y="0"/>
                </a:lnTo>
                <a:lnTo>
                  <a:pt x="162222" y="12203"/>
                </a:lnTo>
                <a:lnTo>
                  <a:pt x="202406" y="40481"/>
                </a:lnTo>
                <a:lnTo>
                  <a:pt x="239017" y="72330"/>
                </a:lnTo>
                <a:lnTo>
                  <a:pt x="266700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48142" y="3557587"/>
            <a:ext cx="257175" cy="47625"/>
          </a:xfrm>
          <a:custGeom>
            <a:avLst/>
            <a:gdLst/>
            <a:ahLst/>
            <a:cxnLst/>
            <a:rect l="l" t="t" r="r" b="b"/>
            <a:pathLst>
              <a:path w="257175" h="47625">
                <a:moveTo>
                  <a:pt x="0" y="9525"/>
                </a:moveTo>
                <a:lnTo>
                  <a:pt x="22175" y="15478"/>
                </a:lnTo>
                <a:lnTo>
                  <a:pt x="55959" y="28575"/>
                </a:lnTo>
                <a:lnTo>
                  <a:pt x="95101" y="41671"/>
                </a:lnTo>
                <a:lnTo>
                  <a:pt x="133350" y="47625"/>
                </a:lnTo>
                <a:lnTo>
                  <a:pt x="164752" y="41523"/>
                </a:lnTo>
                <a:lnTo>
                  <a:pt x="198834" y="27384"/>
                </a:lnTo>
                <a:lnTo>
                  <a:pt x="231130" y="11459"/>
                </a:lnTo>
                <a:lnTo>
                  <a:pt x="2571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38617" y="3233737"/>
            <a:ext cx="266700" cy="76200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0" y="76200"/>
                </a:moveTo>
                <a:lnTo>
                  <a:pt x="22026" y="60275"/>
                </a:lnTo>
                <a:lnTo>
                  <a:pt x="54768" y="34528"/>
                </a:lnTo>
                <a:lnTo>
                  <a:pt x="91082" y="10566"/>
                </a:lnTo>
                <a:lnTo>
                  <a:pt x="123825" y="0"/>
                </a:lnTo>
                <a:lnTo>
                  <a:pt x="162222" y="9227"/>
                </a:lnTo>
                <a:lnTo>
                  <a:pt x="202406" y="30956"/>
                </a:lnTo>
                <a:lnTo>
                  <a:pt x="239017" y="56257"/>
                </a:lnTo>
                <a:lnTo>
                  <a:pt x="26670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1525" y="2476500"/>
            <a:ext cx="95250" cy="133350"/>
          </a:xfrm>
          <a:custGeom>
            <a:avLst/>
            <a:gdLst/>
            <a:ahLst/>
            <a:cxnLst/>
            <a:rect l="l" t="t" r="r" b="b"/>
            <a:pathLst>
              <a:path w="95250" h="133350">
                <a:moveTo>
                  <a:pt x="95250" y="0"/>
                </a:moveTo>
                <a:lnTo>
                  <a:pt x="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67225" y="2466975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 h="0">
                <a:moveTo>
                  <a:pt x="0" y="0"/>
                </a:moveTo>
                <a:lnTo>
                  <a:pt x="219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81525" y="4191000"/>
            <a:ext cx="95250" cy="133350"/>
          </a:xfrm>
          <a:custGeom>
            <a:avLst/>
            <a:gdLst/>
            <a:ahLst/>
            <a:cxnLst/>
            <a:rect l="l" t="t" r="r" b="b"/>
            <a:pathLst>
              <a:path w="95250" h="133350">
                <a:moveTo>
                  <a:pt x="95250" y="0"/>
                </a:moveTo>
                <a:lnTo>
                  <a:pt x="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67225" y="4181475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071555" y="1933575"/>
          <a:ext cx="3672204" cy="241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371600"/>
                <a:gridCol w="628650"/>
                <a:gridCol w="733425"/>
                <a:gridCol w="733425"/>
              </a:tblGrid>
              <a:tr h="3524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25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Space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206375">
                        <a:lnSpc>
                          <a:spcPct val="105300"/>
                        </a:lnSpc>
                        <a:spcBef>
                          <a:spcPts val="225"/>
                        </a:spcBef>
                      </a:pPr>
                      <a:r>
                        <a:rPr dirty="0" sz="950" spc="10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 spc="-85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5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Update  </a:t>
                      </a:r>
                      <a:r>
                        <a:rPr dirty="0" sz="950" spc="15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106045" indent="142875">
                        <a:lnSpc>
                          <a:spcPct val="105300"/>
                        </a:lnSpc>
                        <a:spcBef>
                          <a:spcPts val="225"/>
                        </a:spcBef>
                      </a:pPr>
                      <a:r>
                        <a:rPr dirty="0" sz="950">
                          <a:solidFill>
                            <a:srgbClr val="C2A298"/>
                          </a:solidFill>
                          <a:latin typeface="Arial"/>
                          <a:cs typeface="Arial"/>
                        </a:rPr>
                        <a:t>Data  </a:t>
                      </a:r>
                      <a:r>
                        <a:rPr dirty="0" sz="950" spc="10">
                          <a:solidFill>
                            <a:srgbClr val="C2A298"/>
                          </a:solidFill>
                          <a:latin typeface="Arial"/>
                          <a:cs typeface="Arial"/>
                        </a:rPr>
                        <a:t>Efficiency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 rowSpan="4"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MODEL-BASED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Supervised</a:t>
                      </a:r>
                      <a:r>
                        <a:rPr dirty="0" sz="950" spc="2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550"/>
                        </a:lnSpc>
                        <a:spcBef>
                          <a:spcPts val="110"/>
                        </a:spcBef>
                        <a:tabLst>
                          <a:tab pos="428625" algn="l"/>
                        </a:tabLst>
                      </a:pPr>
                      <a:r>
                        <a:rPr dirty="0" sz="600">
                          <a:latin typeface="Symbol"/>
                          <a:cs typeface="Symbol"/>
                        </a:rPr>
                        <a:t>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00">
                          <a:latin typeface="Symbol"/>
                          <a:cs typeface="Symbol"/>
                        </a:rPr>
                        <a:t></a:t>
                      </a:r>
                      <a:endParaRPr sz="600">
                        <a:latin typeface="Symbol"/>
                        <a:cs typeface="Symbol"/>
                      </a:endParaRPr>
                    </a:p>
                    <a:p>
                      <a:pPr marL="161925">
                        <a:lnSpc>
                          <a:spcPts val="500"/>
                        </a:lnSpc>
                      </a:pPr>
                      <a:r>
                        <a:rPr dirty="0" sz="600">
                          <a:latin typeface="Symbol"/>
                          <a:cs typeface="Symbol"/>
                        </a:rPr>
                        <a:t>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    1   </a:t>
                      </a:r>
                      <a:r>
                        <a:rPr dirty="0" sz="6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Symbol"/>
                          <a:cs typeface="Symbol"/>
                        </a:rPr>
                        <a:t></a:t>
                      </a:r>
                      <a:endParaRPr sz="600">
                        <a:latin typeface="Symbol"/>
                        <a:cs typeface="Symbol"/>
                      </a:endParaRPr>
                    </a:p>
                    <a:p>
                      <a:pPr marL="28575">
                        <a:lnSpc>
                          <a:spcPts val="735"/>
                        </a:lnSpc>
                      </a:pPr>
                      <a:r>
                        <a:rPr dirty="0" baseline="2923" sz="1425" spc="15">
                          <a:latin typeface="Arial"/>
                          <a:cs typeface="Arial"/>
                        </a:rPr>
                        <a:t>0  </a:t>
                      </a:r>
                      <a:r>
                        <a:rPr dirty="0" baseline="32407" sz="900">
                          <a:latin typeface="Symbol"/>
                          <a:cs typeface="Symbol"/>
                        </a:rPr>
                        <a:t></a:t>
                      </a:r>
                      <a:r>
                        <a:rPr dirty="0" baseline="32407" sz="9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sz="60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3888" sz="9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13888" sz="9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407" sz="900">
                          <a:latin typeface="Symbol"/>
                          <a:cs typeface="Symbol"/>
                        </a:rPr>
                        <a:t></a:t>
                      </a:r>
                      <a:endParaRPr baseline="32407" sz="900">
                        <a:latin typeface="Symbol"/>
                        <a:cs typeface="Symbol"/>
                      </a:endParaRPr>
                    </a:p>
                    <a:p>
                      <a:pPr marL="161925">
                        <a:lnSpc>
                          <a:spcPts val="190"/>
                        </a:lnSpc>
                        <a:tabLst>
                          <a:tab pos="371475" algn="l"/>
                        </a:tabLst>
                      </a:pPr>
                      <a:r>
                        <a:rPr dirty="0" sz="600">
                          <a:latin typeface="Symbol"/>
                          <a:cs typeface="Symbol"/>
                        </a:rPr>
                        <a:t>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23148" sz="900" spc="-247" i="1">
                          <a:latin typeface="Symbol"/>
                          <a:cs typeface="Symbol"/>
                        </a:rPr>
                        <a:t></a:t>
                      </a:r>
                      <a:r>
                        <a:rPr dirty="0" baseline="-23148" sz="900" spc="-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Symbol"/>
                          <a:cs typeface="Symbol"/>
                        </a:rPr>
                        <a:t></a:t>
                      </a:r>
                      <a:endParaRPr sz="600">
                        <a:latin typeface="Symbol"/>
                        <a:cs typeface="Symbol"/>
                      </a:endParaRPr>
                    </a:p>
                    <a:p>
                      <a:pPr marL="161925">
                        <a:lnSpc>
                          <a:spcPts val="515"/>
                        </a:lnSpc>
                        <a:tabLst>
                          <a:tab pos="428625" algn="l"/>
                        </a:tabLst>
                      </a:pPr>
                      <a:r>
                        <a:rPr dirty="0" sz="600">
                          <a:latin typeface="Symbol"/>
                          <a:cs typeface="Symbol"/>
                        </a:rPr>
                        <a:t>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00">
                          <a:latin typeface="Symbol"/>
                          <a:cs typeface="Symbol"/>
                        </a:rPr>
                        <a:t></a:t>
                      </a:r>
                      <a:endParaRPr sz="600">
                        <a:latin typeface="Symbol"/>
                        <a:cs typeface="Symbo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Full C.E.</a:t>
                      </a:r>
                      <a:r>
                        <a:rPr dirty="0" sz="950" spc="6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28575">
                        <a:lnSpc>
                          <a:spcPts val="890"/>
                        </a:lnSpc>
                        <a:spcBef>
                          <a:spcPts val="509"/>
                        </a:spcBef>
                      </a:pPr>
                      <a:r>
                        <a:rPr dirty="0" baseline="11695" sz="1425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so</a:t>
                      </a:r>
                      <a:r>
                        <a:rPr dirty="0" baseline="11695" sz="1425" spc="1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CRIT</a:t>
                      </a:r>
                      <a:r>
                        <a:rPr dirty="0" baseline="11695" sz="1425" spc="15">
                          <a:latin typeface="Arial"/>
                          <a:cs typeface="Arial"/>
                        </a:rPr>
                        <a:t>)</a:t>
                      </a:r>
                      <a:endParaRPr baseline="11695" sz="1425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356870">
                        <a:lnSpc>
                          <a:spcPct val="105300"/>
                        </a:lnSpc>
                        <a:spcBef>
                          <a:spcPts val="300"/>
                        </a:spcBef>
                      </a:pP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One </a:t>
                      </a:r>
                      <a:r>
                        <a:rPr dirty="0" sz="950" spc="1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Backup C.E.  Learning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0(1)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Prioritized</a:t>
                      </a:r>
                      <a:r>
                        <a:rPr dirty="0" sz="950" spc="4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Sweeping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0(1)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425">
                <a:tc row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MODEL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FREE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5">
                          <a:latin typeface="Tahoma"/>
                          <a:cs typeface="Tahoma"/>
                        </a:rPr>
                        <a:t>TD(0)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0(1)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10">
                          <a:latin typeface="Tahoma"/>
                          <a:cs typeface="Tahoma"/>
                        </a:rPr>
                        <a:t>TD(?)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0&lt;?=1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550"/>
                        </a:lnSpc>
                        <a:spcBef>
                          <a:spcPts val="110"/>
                        </a:spcBef>
                        <a:tabLst>
                          <a:tab pos="466725" algn="l"/>
                        </a:tabLst>
                      </a:pPr>
                      <a:r>
                        <a:rPr dirty="0" sz="600">
                          <a:latin typeface="Symbol"/>
                          <a:cs typeface="Symbol"/>
                        </a:rPr>
                        <a:t>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00">
                          <a:latin typeface="Symbol"/>
                          <a:cs typeface="Symbol"/>
                        </a:rPr>
                        <a:t></a:t>
                      </a:r>
                      <a:endParaRPr sz="600">
                        <a:latin typeface="Symbol"/>
                        <a:cs typeface="Symbol"/>
                      </a:endParaRPr>
                    </a:p>
                    <a:p>
                      <a:pPr marL="161925">
                        <a:lnSpc>
                          <a:spcPts val="500"/>
                        </a:lnSpc>
                      </a:pPr>
                      <a:r>
                        <a:rPr dirty="0" sz="600">
                          <a:latin typeface="Symbol"/>
                          <a:cs typeface="Symbol"/>
                        </a:rPr>
                        <a:t>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     1    </a:t>
                      </a:r>
                      <a:r>
                        <a:rPr dirty="0" sz="6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Symbol"/>
                          <a:cs typeface="Symbol"/>
                        </a:rPr>
                        <a:t></a:t>
                      </a:r>
                      <a:endParaRPr sz="600">
                        <a:latin typeface="Symbol"/>
                        <a:cs typeface="Symbol"/>
                      </a:endParaRPr>
                    </a:p>
                    <a:p>
                      <a:pPr marL="28575">
                        <a:lnSpc>
                          <a:spcPts val="735"/>
                        </a:lnSpc>
                      </a:pPr>
                      <a:r>
                        <a:rPr dirty="0" baseline="2923" sz="1425" spc="15">
                          <a:latin typeface="Tahoma"/>
                          <a:cs typeface="Tahoma"/>
                        </a:rPr>
                        <a:t>0  </a:t>
                      </a:r>
                      <a:r>
                        <a:rPr dirty="0" baseline="32407" sz="900">
                          <a:latin typeface="Symbol"/>
                          <a:cs typeface="Symbol"/>
                        </a:rPr>
                        <a:t></a:t>
                      </a:r>
                      <a:r>
                        <a:rPr dirty="0" baseline="32407" sz="9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sz="60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3888" sz="900">
                          <a:latin typeface="Times New Roman"/>
                          <a:cs typeface="Times New Roman"/>
                        </a:rPr>
                        <a:t>1  </a:t>
                      </a:r>
                      <a:r>
                        <a:rPr dirty="0" baseline="13888" sz="9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407" sz="900">
                          <a:latin typeface="Symbol"/>
                          <a:cs typeface="Symbol"/>
                        </a:rPr>
                        <a:t></a:t>
                      </a:r>
                      <a:endParaRPr baseline="32407" sz="900">
                        <a:latin typeface="Symbol"/>
                        <a:cs typeface="Symbol"/>
                      </a:endParaRPr>
                    </a:p>
                    <a:p>
                      <a:pPr marL="161925">
                        <a:lnSpc>
                          <a:spcPts val="190"/>
                        </a:lnSpc>
                        <a:tabLst>
                          <a:tab pos="371475" algn="l"/>
                        </a:tabLst>
                      </a:pPr>
                      <a:r>
                        <a:rPr dirty="0" sz="600">
                          <a:latin typeface="Symbol"/>
                          <a:cs typeface="Symbol"/>
                        </a:rPr>
                        <a:t>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23148" sz="900" spc="-172" i="1">
                          <a:latin typeface="Symbol"/>
                          <a:cs typeface="Symbol"/>
                        </a:rPr>
                        <a:t></a:t>
                      </a:r>
                      <a:r>
                        <a:rPr dirty="0" baseline="-23148" sz="900" spc="-17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148" sz="900" spc="-12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Symbol"/>
                          <a:cs typeface="Symbol"/>
                        </a:rPr>
                        <a:t></a:t>
                      </a:r>
                      <a:endParaRPr sz="600">
                        <a:latin typeface="Symbol"/>
                        <a:cs typeface="Symbol"/>
                      </a:endParaRPr>
                    </a:p>
                    <a:p>
                      <a:pPr marL="161925">
                        <a:lnSpc>
                          <a:spcPts val="515"/>
                        </a:lnSpc>
                        <a:tabLst>
                          <a:tab pos="466725" algn="l"/>
                        </a:tabLst>
                      </a:pPr>
                      <a:r>
                        <a:rPr dirty="0" sz="600">
                          <a:latin typeface="Symbol"/>
                          <a:cs typeface="Symbol"/>
                        </a:rPr>
                        <a:t>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00">
                          <a:latin typeface="Symbol"/>
                          <a:cs typeface="Symbol"/>
                        </a:rPr>
                        <a:t></a:t>
                      </a:r>
                      <a:endParaRPr sz="600">
                        <a:latin typeface="Symbol"/>
                        <a:cs typeface="Symbo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4525" y="5492750"/>
            <a:ext cx="2282190" cy="153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6725" marR="235585" indent="-466725">
              <a:lnSpc>
                <a:spcPct val="104700"/>
              </a:lnSpc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Learning</a:t>
            </a:r>
            <a:r>
              <a:rPr dirty="0" sz="2150" spc="-4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Policies 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for</a:t>
            </a:r>
            <a:r>
              <a:rPr dirty="0" sz="2150" spc="5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MDPs</a:t>
            </a:r>
            <a:endParaRPr sz="2150">
              <a:latin typeface="Tahoma"/>
              <a:cs typeface="Tahoma"/>
            </a:endParaRPr>
          </a:p>
          <a:p>
            <a:pPr marL="228600" marR="5080">
              <a:lnSpc>
                <a:spcPct val="100400"/>
              </a:lnSpc>
              <a:spcBef>
                <a:spcPts val="1540"/>
              </a:spcBef>
            </a:pPr>
            <a:r>
              <a:rPr dirty="0" sz="1400" spc="5">
                <a:latin typeface="Arial"/>
                <a:cs typeface="Arial"/>
              </a:rPr>
              <a:t>See </a:t>
            </a:r>
            <a:r>
              <a:rPr dirty="0" sz="1400">
                <a:latin typeface="Arial"/>
                <a:cs typeface="Arial"/>
              </a:rPr>
              <a:t>previous lecture  </a:t>
            </a:r>
            <a:r>
              <a:rPr dirty="0" sz="1400" spc="10">
                <a:latin typeface="Arial"/>
                <a:cs typeface="Arial"/>
              </a:rPr>
              <a:t>slides </a:t>
            </a:r>
            <a:r>
              <a:rPr dirty="0" sz="1400" spc="5">
                <a:latin typeface="Arial"/>
                <a:cs typeface="Arial"/>
              </a:rPr>
              <a:t>for definition </a:t>
            </a:r>
            <a:r>
              <a:rPr dirty="0" sz="1400" spc="10">
                <a:latin typeface="Arial"/>
                <a:cs typeface="Arial"/>
              </a:rPr>
              <a:t>of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and  </a:t>
            </a:r>
            <a:r>
              <a:rPr dirty="0" sz="1400" spc="5">
                <a:latin typeface="Arial"/>
                <a:cs typeface="Arial"/>
              </a:rPr>
              <a:t>computation with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MDPs.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07003" y="5481901"/>
            <a:ext cx="1925320" cy="2019300"/>
          </a:xfrm>
          <a:custGeom>
            <a:avLst/>
            <a:gdLst/>
            <a:ahLst/>
            <a:cxnLst/>
            <a:rect l="l" t="t" r="r" b="b"/>
            <a:pathLst>
              <a:path w="1925320" h="2019300">
                <a:moveTo>
                  <a:pt x="969689" y="200025"/>
                </a:moveTo>
                <a:lnTo>
                  <a:pt x="933524" y="167133"/>
                </a:lnTo>
                <a:lnTo>
                  <a:pt x="887536" y="129778"/>
                </a:lnTo>
                <a:lnTo>
                  <a:pt x="839762" y="94208"/>
                </a:lnTo>
                <a:lnTo>
                  <a:pt x="798239" y="66675"/>
                </a:lnTo>
                <a:lnTo>
                  <a:pt x="753308" y="44986"/>
                </a:lnTo>
                <a:lnTo>
                  <a:pt x="708210" y="28463"/>
                </a:lnTo>
                <a:lnTo>
                  <a:pt x="662778" y="16439"/>
                </a:lnTo>
                <a:lnTo>
                  <a:pt x="616847" y="8247"/>
                </a:lnTo>
                <a:lnTo>
                  <a:pt x="570250" y="3221"/>
                </a:lnTo>
                <a:lnTo>
                  <a:pt x="522819" y="694"/>
                </a:lnTo>
                <a:lnTo>
                  <a:pt x="474389" y="0"/>
                </a:lnTo>
                <a:lnTo>
                  <a:pt x="426014" y="6359"/>
                </a:lnTo>
                <a:lnTo>
                  <a:pt x="378972" y="17050"/>
                </a:lnTo>
                <a:lnTo>
                  <a:pt x="333430" y="31740"/>
                </a:lnTo>
                <a:lnTo>
                  <a:pt x="289554" y="50096"/>
                </a:lnTo>
                <a:lnTo>
                  <a:pt x="247511" y="71784"/>
                </a:lnTo>
                <a:lnTo>
                  <a:pt x="207467" y="96471"/>
                </a:lnTo>
                <a:lnTo>
                  <a:pt x="169589" y="123825"/>
                </a:lnTo>
                <a:lnTo>
                  <a:pt x="133121" y="164085"/>
                </a:lnTo>
                <a:lnTo>
                  <a:pt x="100092" y="207786"/>
                </a:lnTo>
                <a:lnTo>
                  <a:pt x="70767" y="253603"/>
                </a:lnTo>
                <a:lnTo>
                  <a:pt x="45411" y="300213"/>
                </a:lnTo>
                <a:lnTo>
                  <a:pt x="24289" y="346295"/>
                </a:lnTo>
                <a:lnTo>
                  <a:pt x="7664" y="390525"/>
                </a:lnTo>
                <a:lnTo>
                  <a:pt x="1749" y="438955"/>
                </a:lnTo>
                <a:lnTo>
                  <a:pt x="0" y="486385"/>
                </a:lnTo>
                <a:lnTo>
                  <a:pt x="1916" y="532983"/>
                </a:lnTo>
                <a:lnTo>
                  <a:pt x="6997" y="578914"/>
                </a:lnTo>
                <a:lnTo>
                  <a:pt x="14745" y="624345"/>
                </a:lnTo>
                <a:lnTo>
                  <a:pt x="24659" y="669443"/>
                </a:lnTo>
                <a:lnTo>
                  <a:pt x="36239" y="714375"/>
                </a:lnTo>
                <a:lnTo>
                  <a:pt x="969689" y="2019300"/>
                </a:lnTo>
                <a:lnTo>
                  <a:pt x="1874564" y="714375"/>
                </a:lnTo>
                <a:lnTo>
                  <a:pt x="1892698" y="669443"/>
                </a:lnTo>
                <a:lnTo>
                  <a:pt x="1906499" y="624345"/>
                </a:lnTo>
                <a:lnTo>
                  <a:pt x="1916302" y="578914"/>
                </a:lnTo>
                <a:lnTo>
                  <a:pt x="1922439" y="532983"/>
                </a:lnTo>
                <a:lnTo>
                  <a:pt x="1925244" y="486385"/>
                </a:lnTo>
                <a:lnTo>
                  <a:pt x="1925049" y="438955"/>
                </a:lnTo>
                <a:lnTo>
                  <a:pt x="1922189" y="390525"/>
                </a:lnTo>
                <a:lnTo>
                  <a:pt x="1901551" y="346295"/>
                </a:lnTo>
                <a:lnTo>
                  <a:pt x="1877739" y="300213"/>
                </a:lnTo>
                <a:lnTo>
                  <a:pt x="1850751" y="253603"/>
                </a:lnTo>
                <a:lnTo>
                  <a:pt x="1820589" y="207786"/>
                </a:lnTo>
                <a:lnTo>
                  <a:pt x="1787251" y="164085"/>
                </a:lnTo>
                <a:lnTo>
                  <a:pt x="1750739" y="123825"/>
                </a:lnTo>
                <a:lnTo>
                  <a:pt x="1703070" y="92163"/>
                </a:lnTo>
                <a:lnTo>
                  <a:pt x="1655136" y="64205"/>
                </a:lnTo>
                <a:lnTo>
                  <a:pt x="1606673" y="40481"/>
                </a:lnTo>
                <a:lnTo>
                  <a:pt x="1557417" y="21519"/>
                </a:lnTo>
                <a:lnTo>
                  <a:pt x="1507102" y="7849"/>
                </a:lnTo>
                <a:lnTo>
                  <a:pt x="1455464" y="0"/>
                </a:lnTo>
                <a:lnTo>
                  <a:pt x="1406534" y="694"/>
                </a:lnTo>
                <a:lnTo>
                  <a:pt x="1357937" y="3221"/>
                </a:lnTo>
                <a:lnTo>
                  <a:pt x="1310006" y="8247"/>
                </a:lnTo>
                <a:lnTo>
                  <a:pt x="1263076" y="16439"/>
                </a:lnTo>
                <a:lnTo>
                  <a:pt x="1217478" y="28463"/>
                </a:lnTo>
                <a:lnTo>
                  <a:pt x="1173546" y="44986"/>
                </a:lnTo>
                <a:lnTo>
                  <a:pt x="1131614" y="66675"/>
                </a:lnTo>
                <a:lnTo>
                  <a:pt x="1090240" y="94208"/>
                </a:lnTo>
                <a:lnTo>
                  <a:pt x="1043508" y="129778"/>
                </a:lnTo>
                <a:lnTo>
                  <a:pt x="1000348" y="167133"/>
                </a:lnTo>
                <a:lnTo>
                  <a:pt x="969689" y="20002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71975" y="5841365"/>
            <a:ext cx="1362710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90525" marR="411480">
              <a:lnSpc>
                <a:spcPct val="125000"/>
              </a:lnSpc>
              <a:spcBef>
                <a:spcPts val="95"/>
              </a:spcBef>
            </a:pPr>
            <a:r>
              <a:rPr dirty="0" sz="950" spc="10">
                <a:latin typeface="Arial"/>
                <a:cs typeface="Arial"/>
              </a:rPr>
              <a:t>The</a:t>
            </a:r>
            <a:r>
              <a:rPr dirty="0" sz="950" spc="-5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Heart  </a:t>
            </a:r>
            <a:r>
              <a:rPr dirty="0" sz="950" spc="-25">
                <a:latin typeface="Arial"/>
                <a:cs typeface="Arial"/>
              </a:rPr>
              <a:t>of</a:t>
            </a:r>
            <a:endParaRPr sz="95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335"/>
              </a:spcBef>
            </a:pPr>
            <a:r>
              <a:rPr dirty="0" sz="800" spc="-60">
                <a:latin typeface="Arial"/>
                <a:cs typeface="Arial"/>
              </a:rPr>
              <a:t>R</a:t>
            </a:r>
            <a:r>
              <a:rPr dirty="0" sz="900" spc="-5">
                <a:latin typeface="Arial"/>
                <a:cs typeface="Arial"/>
              </a:rPr>
              <a:t>E</a:t>
            </a:r>
            <a:r>
              <a:rPr dirty="0" sz="950" spc="30">
                <a:latin typeface="Arial"/>
                <a:cs typeface="Arial"/>
              </a:rPr>
              <a:t>I</a:t>
            </a:r>
            <a:r>
              <a:rPr dirty="0" sz="1200" spc="-50">
                <a:latin typeface="Arial"/>
                <a:cs typeface="Arial"/>
              </a:rPr>
              <a:t>N</a:t>
            </a:r>
            <a:r>
              <a:rPr dirty="0" sz="1400" spc="40">
                <a:latin typeface="Arial"/>
                <a:cs typeface="Arial"/>
              </a:rPr>
              <a:t>F</a:t>
            </a:r>
            <a:r>
              <a:rPr dirty="0" sz="1550" spc="-15">
                <a:latin typeface="Arial"/>
                <a:cs typeface="Arial"/>
              </a:rPr>
              <a:t>O</a:t>
            </a:r>
            <a:r>
              <a:rPr dirty="0" sz="1800" spc="45">
                <a:latin typeface="Arial"/>
                <a:cs typeface="Arial"/>
              </a:rPr>
              <a:t>R</a:t>
            </a:r>
            <a:r>
              <a:rPr dirty="0" sz="1550">
                <a:latin typeface="Arial"/>
                <a:cs typeface="Arial"/>
              </a:rPr>
              <a:t>C</a:t>
            </a:r>
            <a:r>
              <a:rPr dirty="0" sz="1400" spc="35">
                <a:latin typeface="Arial"/>
                <a:cs typeface="Arial"/>
              </a:rPr>
              <a:t>E</a:t>
            </a:r>
            <a:r>
              <a:rPr dirty="0" sz="1200" spc="-25">
                <a:latin typeface="Arial"/>
                <a:cs typeface="Arial"/>
              </a:rPr>
              <a:t>M</a:t>
            </a:r>
            <a:r>
              <a:rPr dirty="0" sz="950" spc="35">
                <a:latin typeface="Arial"/>
                <a:cs typeface="Arial"/>
              </a:rPr>
              <a:t>E</a:t>
            </a:r>
            <a:r>
              <a:rPr dirty="0" sz="900" spc="20">
                <a:latin typeface="Arial"/>
                <a:cs typeface="Arial"/>
              </a:rPr>
              <a:t>N</a:t>
            </a:r>
            <a:r>
              <a:rPr dirty="0" sz="800" spc="1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algn="ctr" marR="11430">
              <a:lnSpc>
                <a:spcPct val="100000"/>
              </a:lnSpc>
              <a:spcBef>
                <a:spcPts val="414"/>
              </a:spcBef>
            </a:pPr>
            <a:r>
              <a:rPr dirty="0" sz="950" spc="10">
                <a:latin typeface="Arial"/>
                <a:cs typeface="Arial"/>
              </a:rPr>
              <a:t>Learning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76317" y="7501201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800100" y="400050"/>
                </a:moveTo>
                <a:lnTo>
                  <a:pt x="797382" y="353740"/>
                </a:lnTo>
                <a:lnTo>
                  <a:pt x="789436" y="308909"/>
                </a:lnTo>
                <a:lnTo>
                  <a:pt x="776575" y="265870"/>
                </a:lnTo>
                <a:lnTo>
                  <a:pt x="759111" y="224934"/>
                </a:lnTo>
                <a:lnTo>
                  <a:pt x="737357" y="186414"/>
                </a:lnTo>
                <a:lnTo>
                  <a:pt x="711625" y="150622"/>
                </a:lnTo>
                <a:lnTo>
                  <a:pt x="682228" y="117871"/>
                </a:lnTo>
                <a:lnTo>
                  <a:pt x="649477" y="88474"/>
                </a:lnTo>
                <a:lnTo>
                  <a:pt x="613685" y="62742"/>
                </a:lnTo>
                <a:lnTo>
                  <a:pt x="575165" y="40988"/>
                </a:lnTo>
                <a:lnTo>
                  <a:pt x="534229" y="23524"/>
                </a:lnTo>
                <a:lnTo>
                  <a:pt x="491190" y="10663"/>
                </a:lnTo>
                <a:lnTo>
                  <a:pt x="446359" y="2717"/>
                </a:lnTo>
                <a:lnTo>
                  <a:pt x="400050" y="0"/>
                </a:lnTo>
                <a:lnTo>
                  <a:pt x="353740" y="2717"/>
                </a:lnTo>
                <a:lnTo>
                  <a:pt x="308909" y="10663"/>
                </a:lnTo>
                <a:lnTo>
                  <a:pt x="265870" y="23524"/>
                </a:lnTo>
                <a:lnTo>
                  <a:pt x="224934" y="40988"/>
                </a:lnTo>
                <a:lnTo>
                  <a:pt x="186414" y="62742"/>
                </a:lnTo>
                <a:lnTo>
                  <a:pt x="150622" y="88474"/>
                </a:lnTo>
                <a:lnTo>
                  <a:pt x="117871" y="117871"/>
                </a:lnTo>
                <a:lnTo>
                  <a:pt x="88474" y="150622"/>
                </a:lnTo>
                <a:lnTo>
                  <a:pt x="62742" y="186414"/>
                </a:lnTo>
                <a:lnTo>
                  <a:pt x="40988" y="224934"/>
                </a:lnTo>
                <a:lnTo>
                  <a:pt x="23524" y="265870"/>
                </a:lnTo>
                <a:lnTo>
                  <a:pt x="10663" y="308909"/>
                </a:lnTo>
                <a:lnTo>
                  <a:pt x="2717" y="353740"/>
                </a:lnTo>
                <a:lnTo>
                  <a:pt x="0" y="400050"/>
                </a:lnTo>
                <a:lnTo>
                  <a:pt x="2717" y="446359"/>
                </a:lnTo>
                <a:lnTo>
                  <a:pt x="10663" y="491190"/>
                </a:lnTo>
                <a:lnTo>
                  <a:pt x="23524" y="534229"/>
                </a:lnTo>
                <a:lnTo>
                  <a:pt x="40988" y="575165"/>
                </a:lnTo>
                <a:lnTo>
                  <a:pt x="62742" y="613685"/>
                </a:lnTo>
                <a:lnTo>
                  <a:pt x="88474" y="649477"/>
                </a:lnTo>
                <a:lnTo>
                  <a:pt x="117871" y="682228"/>
                </a:lnTo>
                <a:lnTo>
                  <a:pt x="150622" y="711625"/>
                </a:lnTo>
                <a:lnTo>
                  <a:pt x="186414" y="737357"/>
                </a:lnTo>
                <a:lnTo>
                  <a:pt x="224934" y="759111"/>
                </a:lnTo>
                <a:lnTo>
                  <a:pt x="265870" y="776575"/>
                </a:lnTo>
                <a:lnTo>
                  <a:pt x="308909" y="789436"/>
                </a:lnTo>
                <a:lnTo>
                  <a:pt x="353740" y="797382"/>
                </a:lnTo>
                <a:lnTo>
                  <a:pt x="400050" y="800100"/>
                </a:lnTo>
                <a:lnTo>
                  <a:pt x="446359" y="797382"/>
                </a:lnTo>
                <a:lnTo>
                  <a:pt x="491190" y="789436"/>
                </a:lnTo>
                <a:lnTo>
                  <a:pt x="534229" y="776575"/>
                </a:lnTo>
                <a:lnTo>
                  <a:pt x="575165" y="759111"/>
                </a:lnTo>
                <a:lnTo>
                  <a:pt x="613685" y="737357"/>
                </a:lnTo>
                <a:lnTo>
                  <a:pt x="649477" y="711625"/>
                </a:lnTo>
                <a:lnTo>
                  <a:pt x="682228" y="682228"/>
                </a:lnTo>
                <a:lnTo>
                  <a:pt x="711625" y="649477"/>
                </a:lnTo>
                <a:lnTo>
                  <a:pt x="737357" y="613685"/>
                </a:lnTo>
                <a:lnTo>
                  <a:pt x="759111" y="575165"/>
                </a:lnTo>
                <a:lnTo>
                  <a:pt x="776575" y="534229"/>
                </a:lnTo>
                <a:lnTo>
                  <a:pt x="789436" y="491190"/>
                </a:lnTo>
                <a:lnTo>
                  <a:pt x="797382" y="446359"/>
                </a:lnTo>
                <a:lnTo>
                  <a:pt x="800100" y="400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66950" y="7845425"/>
            <a:ext cx="39370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Arial"/>
                <a:cs typeface="Arial"/>
              </a:rPr>
              <a:t>state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90692" y="7844101"/>
            <a:ext cx="523875" cy="666750"/>
          </a:xfrm>
          <a:custGeom>
            <a:avLst/>
            <a:gdLst/>
            <a:ahLst/>
            <a:cxnLst/>
            <a:rect l="l" t="t" r="r" b="b"/>
            <a:pathLst>
              <a:path w="523875" h="666750">
                <a:moveTo>
                  <a:pt x="523875" y="0"/>
                </a:moveTo>
                <a:lnTo>
                  <a:pt x="447675" y="161925"/>
                </a:lnTo>
                <a:lnTo>
                  <a:pt x="133350" y="28575"/>
                </a:lnTo>
                <a:lnTo>
                  <a:pt x="0" y="361950"/>
                </a:lnTo>
                <a:lnTo>
                  <a:pt x="314325" y="495300"/>
                </a:lnTo>
                <a:lnTo>
                  <a:pt x="238125" y="666750"/>
                </a:lnTo>
                <a:lnTo>
                  <a:pt x="485775" y="371475"/>
                </a:lnTo>
                <a:lnTo>
                  <a:pt x="5238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66867" y="7186876"/>
            <a:ext cx="571500" cy="647700"/>
          </a:xfrm>
          <a:custGeom>
            <a:avLst/>
            <a:gdLst/>
            <a:ahLst/>
            <a:cxnLst/>
            <a:rect l="l" t="t" r="r" b="b"/>
            <a:pathLst>
              <a:path w="571500" h="647700">
                <a:moveTo>
                  <a:pt x="200025" y="0"/>
                </a:moveTo>
                <a:lnTo>
                  <a:pt x="295275" y="161925"/>
                </a:lnTo>
                <a:lnTo>
                  <a:pt x="0" y="333375"/>
                </a:lnTo>
                <a:lnTo>
                  <a:pt x="180975" y="647700"/>
                </a:lnTo>
                <a:lnTo>
                  <a:pt x="476250" y="466725"/>
                </a:lnTo>
                <a:lnTo>
                  <a:pt x="571500" y="619125"/>
                </a:lnTo>
                <a:lnTo>
                  <a:pt x="485775" y="257175"/>
                </a:lnTo>
                <a:lnTo>
                  <a:pt x="2000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28817" y="7120201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23636" y="207256"/>
                </a:lnTo>
                <a:lnTo>
                  <a:pt x="55738" y="175330"/>
                </a:lnTo>
                <a:lnTo>
                  <a:pt x="95250" y="138112"/>
                </a:lnTo>
                <a:lnTo>
                  <a:pt x="141111" y="100894"/>
                </a:lnTo>
                <a:lnTo>
                  <a:pt x="192263" y="68968"/>
                </a:lnTo>
                <a:lnTo>
                  <a:pt x="247650" y="47625"/>
                </a:lnTo>
                <a:lnTo>
                  <a:pt x="292986" y="41039"/>
                </a:lnTo>
                <a:lnTo>
                  <a:pt x="342453" y="41374"/>
                </a:lnTo>
                <a:lnTo>
                  <a:pt x="394822" y="46620"/>
                </a:lnTo>
                <a:lnTo>
                  <a:pt x="448865" y="54768"/>
                </a:lnTo>
                <a:lnTo>
                  <a:pt x="503355" y="63810"/>
                </a:lnTo>
                <a:lnTo>
                  <a:pt x="557063" y="71735"/>
                </a:lnTo>
                <a:lnTo>
                  <a:pt x="608762" y="76534"/>
                </a:lnTo>
                <a:lnTo>
                  <a:pt x="657225" y="76200"/>
                </a:lnTo>
                <a:lnTo>
                  <a:pt x="711181" y="69979"/>
                </a:lnTo>
                <a:lnTo>
                  <a:pt x="765804" y="60260"/>
                </a:lnTo>
                <a:lnTo>
                  <a:pt x="819427" y="48208"/>
                </a:lnTo>
                <a:lnTo>
                  <a:pt x="870385" y="34989"/>
                </a:lnTo>
                <a:lnTo>
                  <a:pt x="917010" y="21771"/>
                </a:lnTo>
                <a:lnTo>
                  <a:pt x="957637" y="9719"/>
                </a:lnTo>
                <a:lnTo>
                  <a:pt x="990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71792" y="71106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9525" y="47625"/>
                </a:moveTo>
                <a:lnTo>
                  <a:pt x="47625" y="952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43117" y="7329751"/>
            <a:ext cx="914400" cy="123825"/>
          </a:xfrm>
          <a:custGeom>
            <a:avLst/>
            <a:gdLst/>
            <a:ahLst/>
            <a:cxnLst/>
            <a:rect l="l" t="t" r="r" b="b"/>
            <a:pathLst>
              <a:path w="914400" h="123825">
                <a:moveTo>
                  <a:pt x="0" y="95250"/>
                </a:moveTo>
                <a:lnTo>
                  <a:pt x="21717" y="78028"/>
                </a:lnTo>
                <a:lnTo>
                  <a:pt x="52578" y="53492"/>
                </a:lnTo>
                <a:lnTo>
                  <a:pt x="92583" y="28041"/>
                </a:lnTo>
                <a:lnTo>
                  <a:pt x="141732" y="8077"/>
                </a:lnTo>
                <a:lnTo>
                  <a:pt x="200025" y="0"/>
                </a:lnTo>
                <a:lnTo>
                  <a:pt x="238882" y="6755"/>
                </a:lnTo>
                <a:lnTo>
                  <a:pt x="284404" y="19468"/>
                </a:lnTo>
                <a:lnTo>
                  <a:pt x="334786" y="36336"/>
                </a:lnTo>
                <a:lnTo>
                  <a:pt x="388225" y="55555"/>
                </a:lnTo>
                <a:lnTo>
                  <a:pt x="442919" y="75324"/>
                </a:lnTo>
                <a:lnTo>
                  <a:pt x="497063" y="93838"/>
                </a:lnTo>
                <a:lnTo>
                  <a:pt x="548856" y="109295"/>
                </a:lnTo>
                <a:lnTo>
                  <a:pt x="596494" y="119892"/>
                </a:lnTo>
                <a:lnTo>
                  <a:pt x="638175" y="123825"/>
                </a:lnTo>
                <a:lnTo>
                  <a:pt x="697662" y="117386"/>
                </a:lnTo>
                <a:lnTo>
                  <a:pt x="752122" y="100894"/>
                </a:lnTo>
                <a:lnTo>
                  <a:pt x="801290" y="78581"/>
                </a:lnTo>
                <a:lnTo>
                  <a:pt x="844902" y="54680"/>
                </a:lnTo>
                <a:lnTo>
                  <a:pt x="882694" y="33425"/>
                </a:lnTo>
                <a:lnTo>
                  <a:pt x="914400" y="19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09892" y="734880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19050" y="47625"/>
                </a:moveTo>
                <a:lnTo>
                  <a:pt x="47625" y="0"/>
                </a:lnTo>
                <a:lnTo>
                  <a:pt x="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00267" y="7510726"/>
            <a:ext cx="933450" cy="200660"/>
          </a:xfrm>
          <a:custGeom>
            <a:avLst/>
            <a:gdLst/>
            <a:ahLst/>
            <a:cxnLst/>
            <a:rect l="l" t="t" r="r" b="b"/>
            <a:pathLst>
              <a:path w="933450" h="200659">
                <a:moveTo>
                  <a:pt x="0" y="133350"/>
                </a:moveTo>
                <a:lnTo>
                  <a:pt x="21475" y="116196"/>
                </a:lnTo>
                <a:lnTo>
                  <a:pt x="47977" y="88194"/>
                </a:lnTo>
                <a:lnTo>
                  <a:pt x="79771" y="55959"/>
                </a:lnTo>
                <a:lnTo>
                  <a:pt x="117122" y="26105"/>
                </a:lnTo>
                <a:lnTo>
                  <a:pt x="160293" y="5247"/>
                </a:lnTo>
                <a:lnTo>
                  <a:pt x="209550" y="0"/>
                </a:lnTo>
                <a:lnTo>
                  <a:pt x="247049" y="9972"/>
                </a:lnTo>
                <a:lnTo>
                  <a:pt x="290093" y="27203"/>
                </a:lnTo>
                <a:lnTo>
                  <a:pt x="337365" y="49806"/>
                </a:lnTo>
                <a:lnTo>
                  <a:pt x="387553" y="75895"/>
                </a:lnTo>
                <a:lnTo>
                  <a:pt x="439340" y="103584"/>
                </a:lnTo>
                <a:lnTo>
                  <a:pt x="491413" y="130987"/>
                </a:lnTo>
                <a:lnTo>
                  <a:pt x="542458" y="156219"/>
                </a:lnTo>
                <a:lnTo>
                  <a:pt x="591159" y="177393"/>
                </a:lnTo>
                <a:lnTo>
                  <a:pt x="636203" y="192624"/>
                </a:lnTo>
                <a:lnTo>
                  <a:pt x="676275" y="200025"/>
                </a:lnTo>
                <a:lnTo>
                  <a:pt x="726510" y="200136"/>
                </a:lnTo>
                <a:lnTo>
                  <a:pt x="771413" y="186917"/>
                </a:lnTo>
                <a:lnTo>
                  <a:pt x="811485" y="164535"/>
                </a:lnTo>
                <a:lnTo>
                  <a:pt x="847225" y="137154"/>
                </a:lnTo>
                <a:lnTo>
                  <a:pt x="879132" y="108940"/>
                </a:lnTo>
                <a:lnTo>
                  <a:pt x="907707" y="84058"/>
                </a:lnTo>
                <a:lnTo>
                  <a:pt x="93345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86092" y="7577401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28575" y="57150"/>
                </a:moveTo>
                <a:lnTo>
                  <a:pt x="47625" y="0"/>
                </a:lnTo>
                <a:lnTo>
                  <a:pt x="0" y="19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95517" y="7948876"/>
            <a:ext cx="923925" cy="171450"/>
          </a:xfrm>
          <a:custGeom>
            <a:avLst/>
            <a:gdLst/>
            <a:ahLst/>
            <a:cxnLst/>
            <a:rect l="l" t="t" r="r" b="b"/>
            <a:pathLst>
              <a:path w="923925" h="171450">
                <a:moveTo>
                  <a:pt x="0" y="85725"/>
                </a:moveTo>
                <a:lnTo>
                  <a:pt x="29435" y="93444"/>
                </a:lnTo>
                <a:lnTo>
                  <a:pt x="67535" y="106663"/>
                </a:lnTo>
                <a:lnTo>
                  <a:pt x="112467" y="122714"/>
                </a:lnTo>
                <a:lnTo>
                  <a:pt x="162397" y="138931"/>
                </a:lnTo>
                <a:lnTo>
                  <a:pt x="215492" y="152649"/>
                </a:lnTo>
                <a:lnTo>
                  <a:pt x="269921" y="161202"/>
                </a:lnTo>
                <a:lnTo>
                  <a:pt x="323850" y="161925"/>
                </a:lnTo>
                <a:lnTo>
                  <a:pt x="366719" y="153863"/>
                </a:lnTo>
                <a:lnTo>
                  <a:pt x="412096" y="137648"/>
                </a:lnTo>
                <a:lnTo>
                  <a:pt x="458963" y="115711"/>
                </a:lnTo>
                <a:lnTo>
                  <a:pt x="506301" y="90480"/>
                </a:lnTo>
                <a:lnTo>
                  <a:pt x="553090" y="64388"/>
                </a:lnTo>
                <a:lnTo>
                  <a:pt x="598311" y="39863"/>
                </a:lnTo>
                <a:lnTo>
                  <a:pt x="640944" y="19337"/>
                </a:lnTo>
                <a:lnTo>
                  <a:pt x="679972" y="5239"/>
                </a:lnTo>
                <a:lnTo>
                  <a:pt x="714375" y="0"/>
                </a:lnTo>
                <a:lnTo>
                  <a:pt x="763631" y="13361"/>
                </a:lnTo>
                <a:lnTo>
                  <a:pt x="806802" y="40216"/>
                </a:lnTo>
                <a:lnTo>
                  <a:pt x="844153" y="75009"/>
                </a:lnTo>
                <a:lnTo>
                  <a:pt x="875947" y="112183"/>
                </a:lnTo>
                <a:lnTo>
                  <a:pt x="902449" y="146182"/>
                </a:lnTo>
                <a:lnTo>
                  <a:pt x="923925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71817" y="80727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38100"/>
                </a:moveTo>
                <a:lnTo>
                  <a:pt x="57150" y="57150"/>
                </a:lnTo>
                <a:lnTo>
                  <a:pt x="38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81217" y="8288028"/>
            <a:ext cx="904875" cy="206375"/>
          </a:xfrm>
          <a:custGeom>
            <a:avLst/>
            <a:gdLst/>
            <a:ahLst/>
            <a:cxnLst/>
            <a:rect l="l" t="t" r="r" b="b"/>
            <a:pathLst>
              <a:path w="904875" h="206375">
                <a:moveTo>
                  <a:pt x="0" y="51373"/>
                </a:moveTo>
                <a:lnTo>
                  <a:pt x="31750" y="43215"/>
                </a:lnTo>
                <a:lnTo>
                  <a:pt x="76200" y="30559"/>
                </a:lnTo>
                <a:lnTo>
                  <a:pt x="128587" y="16845"/>
                </a:lnTo>
                <a:lnTo>
                  <a:pt x="184150" y="5512"/>
                </a:lnTo>
                <a:lnTo>
                  <a:pt x="238125" y="0"/>
                </a:lnTo>
                <a:lnTo>
                  <a:pt x="285750" y="3748"/>
                </a:lnTo>
                <a:lnTo>
                  <a:pt x="325516" y="23325"/>
                </a:lnTo>
                <a:lnTo>
                  <a:pt x="363616" y="54233"/>
                </a:lnTo>
                <a:lnTo>
                  <a:pt x="400716" y="91472"/>
                </a:lnTo>
                <a:lnTo>
                  <a:pt x="437483" y="130044"/>
                </a:lnTo>
                <a:lnTo>
                  <a:pt x="474583" y="164951"/>
                </a:lnTo>
                <a:lnTo>
                  <a:pt x="512683" y="191193"/>
                </a:lnTo>
                <a:lnTo>
                  <a:pt x="552450" y="203773"/>
                </a:lnTo>
                <a:lnTo>
                  <a:pt x="600963" y="206022"/>
                </a:lnTo>
                <a:lnTo>
                  <a:pt x="654809" y="198441"/>
                </a:lnTo>
                <a:lnTo>
                  <a:pt x="711153" y="184029"/>
                </a:lnTo>
                <a:lnTo>
                  <a:pt x="767165" y="165784"/>
                </a:lnTo>
                <a:lnTo>
                  <a:pt x="820010" y="146706"/>
                </a:lnTo>
                <a:lnTo>
                  <a:pt x="866858" y="129794"/>
                </a:lnTo>
                <a:lnTo>
                  <a:pt x="904875" y="1180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38467" y="8406076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47624"/>
                </a:moveTo>
                <a:lnTo>
                  <a:pt x="57150" y="952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125" y="1377950"/>
            <a:ext cx="106045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The</a:t>
            </a:r>
            <a:r>
              <a:rPr dirty="0" sz="2000" spc="-114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600"/>
                </a:solidFill>
                <a:latin typeface="Tahoma"/>
                <a:cs typeface="Tahoma"/>
              </a:rPr>
              <a:t>task: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125" y="1951354"/>
            <a:ext cx="4209415" cy="23209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>
              <a:lnSpc>
                <a:spcPct val="100000"/>
              </a:lnSpc>
              <a:spcBef>
                <a:spcPts val="385"/>
              </a:spcBef>
            </a:pPr>
            <a:r>
              <a:rPr dirty="0" sz="1200" spc="-5">
                <a:solidFill>
                  <a:srgbClr val="333399"/>
                </a:solidFill>
                <a:latin typeface="Arial"/>
                <a:cs typeface="Arial"/>
              </a:rPr>
              <a:t>World: </a:t>
            </a:r>
            <a:r>
              <a:rPr dirty="0" sz="1200">
                <a:latin typeface="Arial"/>
                <a:cs typeface="Arial"/>
              </a:rPr>
              <a:t>You are in state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34.</a:t>
            </a:r>
            <a:endParaRPr sz="1200">
              <a:latin typeface="Arial"/>
              <a:cs typeface="Arial"/>
            </a:endParaRPr>
          </a:p>
          <a:p>
            <a:pPr algn="just" marL="5715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Arial"/>
                <a:cs typeface="Arial"/>
              </a:rPr>
              <a:t>Your immediate reward is </a:t>
            </a:r>
            <a:r>
              <a:rPr dirty="0" sz="1200">
                <a:latin typeface="Arial"/>
                <a:cs typeface="Arial"/>
              </a:rPr>
              <a:t>3. </a:t>
            </a:r>
            <a:r>
              <a:rPr dirty="0" sz="1200" spc="-5">
                <a:latin typeface="Arial"/>
                <a:cs typeface="Arial"/>
              </a:rPr>
              <a:t>You have 3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actions.</a:t>
            </a:r>
            <a:endParaRPr sz="1200">
              <a:latin typeface="Arial"/>
              <a:cs typeface="Arial"/>
            </a:endParaRPr>
          </a:p>
          <a:p>
            <a:pPr algn="just" marR="2315210">
              <a:lnSpc>
                <a:spcPct val="119800"/>
              </a:lnSpc>
            </a:pPr>
            <a:r>
              <a:rPr dirty="0" sz="1200" spc="-15">
                <a:solidFill>
                  <a:srgbClr val="9D8046"/>
                </a:solidFill>
                <a:latin typeface="Arial"/>
                <a:cs typeface="Arial"/>
              </a:rPr>
              <a:t>Robot: </a:t>
            </a:r>
            <a:r>
              <a:rPr dirty="0" sz="1200" spc="5">
                <a:latin typeface="Arial"/>
                <a:cs typeface="Arial"/>
              </a:rPr>
              <a:t>I’ll take action </a:t>
            </a:r>
            <a:r>
              <a:rPr dirty="0" sz="1200" spc="10">
                <a:latin typeface="Arial"/>
                <a:cs typeface="Arial"/>
              </a:rPr>
              <a:t>2.  </a:t>
            </a:r>
            <a:r>
              <a:rPr dirty="0" sz="1200" spc="-5">
                <a:solidFill>
                  <a:srgbClr val="333399"/>
                </a:solidFill>
                <a:latin typeface="Arial"/>
                <a:cs typeface="Arial"/>
              </a:rPr>
              <a:t>World: </a:t>
            </a:r>
            <a:r>
              <a:rPr dirty="0" sz="1200" spc="-5">
                <a:latin typeface="Arial"/>
                <a:cs typeface="Arial"/>
              </a:rPr>
              <a:t>You are in </a:t>
            </a:r>
            <a:r>
              <a:rPr dirty="0" sz="1200">
                <a:latin typeface="Arial"/>
                <a:cs typeface="Arial"/>
              </a:rPr>
              <a:t>state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77.</a:t>
            </a:r>
            <a:endParaRPr sz="1200">
              <a:latin typeface="Arial"/>
              <a:cs typeface="Arial"/>
            </a:endParaRPr>
          </a:p>
          <a:p>
            <a:pPr algn="just" marL="57150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latin typeface="Arial"/>
                <a:cs typeface="Arial"/>
              </a:rPr>
              <a:t>Your immediate reward is </a:t>
            </a:r>
            <a:r>
              <a:rPr dirty="0" sz="1200" spc="-10">
                <a:latin typeface="Arial"/>
                <a:cs typeface="Arial"/>
              </a:rPr>
              <a:t>-7. </a:t>
            </a:r>
            <a:r>
              <a:rPr dirty="0" sz="1200" spc="-5">
                <a:latin typeface="Arial"/>
                <a:cs typeface="Arial"/>
              </a:rPr>
              <a:t>You have 2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actions.</a:t>
            </a:r>
            <a:endParaRPr sz="12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284"/>
              </a:spcBef>
            </a:pPr>
            <a:r>
              <a:rPr dirty="0" sz="1200" spc="-15">
                <a:solidFill>
                  <a:srgbClr val="9D8046"/>
                </a:solidFill>
                <a:latin typeface="Arial"/>
                <a:cs typeface="Arial"/>
              </a:rPr>
              <a:t>Robot: </a:t>
            </a:r>
            <a:r>
              <a:rPr dirty="0" sz="1200">
                <a:latin typeface="Arial"/>
                <a:cs typeface="Arial"/>
              </a:rPr>
              <a:t>I’ll take action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333399"/>
                </a:solidFill>
                <a:latin typeface="Arial"/>
                <a:cs typeface="Arial"/>
              </a:rPr>
              <a:t>World: </a:t>
            </a:r>
            <a:r>
              <a:rPr dirty="0" sz="1200" spc="-5">
                <a:latin typeface="Arial"/>
                <a:cs typeface="Arial"/>
              </a:rPr>
              <a:t>You’re in </a:t>
            </a:r>
            <a:r>
              <a:rPr dirty="0" sz="1200">
                <a:latin typeface="Arial"/>
                <a:cs typeface="Arial"/>
              </a:rPr>
              <a:t>state </a:t>
            </a:r>
            <a:r>
              <a:rPr dirty="0" sz="1200" spc="-5">
                <a:latin typeface="Arial"/>
                <a:cs typeface="Arial"/>
              </a:rPr>
              <a:t>34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(again).</a:t>
            </a:r>
            <a:endParaRPr sz="1200">
              <a:latin typeface="Arial"/>
              <a:cs typeface="Arial"/>
            </a:endParaRPr>
          </a:p>
          <a:p>
            <a:pPr algn="just" marL="571500">
              <a:lnSpc>
                <a:spcPts val="1430"/>
              </a:lnSpc>
              <a:spcBef>
                <a:spcPts val="284"/>
              </a:spcBef>
            </a:pPr>
            <a:r>
              <a:rPr dirty="0" sz="1200" spc="-5">
                <a:latin typeface="Arial"/>
                <a:cs typeface="Arial"/>
              </a:rPr>
              <a:t>Your immediate reward is </a:t>
            </a:r>
            <a:r>
              <a:rPr dirty="0" sz="1200">
                <a:latin typeface="Arial"/>
                <a:cs typeface="Arial"/>
              </a:rPr>
              <a:t>3. </a:t>
            </a:r>
            <a:r>
              <a:rPr dirty="0" sz="1200" spc="-5">
                <a:latin typeface="Arial"/>
                <a:cs typeface="Arial"/>
              </a:rPr>
              <a:t>You have 3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actions.</a:t>
            </a:r>
            <a:endParaRPr sz="1200">
              <a:latin typeface="Arial"/>
              <a:cs typeface="Arial"/>
            </a:endParaRPr>
          </a:p>
          <a:p>
            <a:pPr algn="just" marL="571500" marR="5080">
              <a:lnSpc>
                <a:spcPts val="143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The Markov </a:t>
            </a:r>
            <a:r>
              <a:rPr dirty="0" sz="1200">
                <a:latin typeface="Arial"/>
                <a:cs typeface="Arial"/>
              </a:rPr>
              <a:t>property </a:t>
            </a:r>
            <a:r>
              <a:rPr dirty="0" sz="1200" spc="-5">
                <a:latin typeface="Arial"/>
                <a:cs typeface="Arial"/>
              </a:rPr>
              <a:t>means once you’ve selected an  action </a:t>
            </a:r>
            <a:r>
              <a:rPr dirty="0" sz="1200">
                <a:latin typeface="Arial"/>
                <a:cs typeface="Arial"/>
              </a:rPr>
              <a:t>the P.D.F. of </a:t>
            </a:r>
            <a:r>
              <a:rPr dirty="0" sz="1200" spc="-5">
                <a:latin typeface="Arial"/>
                <a:cs typeface="Arial"/>
              </a:rPr>
              <a:t>your </a:t>
            </a:r>
            <a:r>
              <a:rPr dirty="0" sz="1200">
                <a:latin typeface="Arial"/>
                <a:cs typeface="Arial"/>
              </a:rPr>
              <a:t>next state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same as </a:t>
            </a:r>
            <a:r>
              <a:rPr dirty="0" sz="1200">
                <a:latin typeface="Arial"/>
                <a:cs typeface="Arial"/>
              </a:rPr>
              <a:t>the  last time </a:t>
            </a:r>
            <a:r>
              <a:rPr dirty="0" sz="1200" spc="-5">
                <a:latin typeface="Arial"/>
                <a:cs typeface="Arial"/>
              </a:rPr>
              <a:t>you tried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action in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49425" y="7312025"/>
            <a:ext cx="4216400" cy="14122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233679">
              <a:lnSpc>
                <a:spcPts val="1430"/>
              </a:lnSpc>
              <a:spcBef>
                <a:spcPts val="155"/>
              </a:spcBef>
            </a:pPr>
            <a:r>
              <a:rPr dirty="0" sz="1200">
                <a:latin typeface="Arial"/>
                <a:cs typeface="Arial"/>
              </a:rPr>
              <a:t>Yippee! I got to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state with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big reward! But which of </a:t>
            </a:r>
            <a:r>
              <a:rPr dirty="0" sz="1200" spc="5">
                <a:latin typeface="Arial"/>
                <a:cs typeface="Arial"/>
              </a:rPr>
              <a:t>my  </a:t>
            </a:r>
            <a:r>
              <a:rPr dirty="0" sz="1200" spc="-5">
                <a:latin typeface="Arial"/>
                <a:cs typeface="Arial"/>
              </a:rPr>
              <a:t>actions along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way actually helped me </a:t>
            </a:r>
            <a:r>
              <a:rPr dirty="0" sz="1200">
                <a:latin typeface="Arial"/>
                <a:cs typeface="Arial"/>
              </a:rPr>
              <a:t>get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there??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200" spc="-5">
                <a:latin typeface="Arial"/>
                <a:cs typeface="Arial"/>
              </a:rPr>
              <a:t>This is the </a:t>
            </a:r>
            <a:r>
              <a:rPr dirty="0" sz="1200" spc="-5">
                <a:solidFill>
                  <a:srgbClr val="CC3300"/>
                </a:solidFill>
                <a:latin typeface="Arial"/>
                <a:cs typeface="Arial"/>
              </a:rPr>
              <a:t>Credit Assignment</a:t>
            </a:r>
            <a:r>
              <a:rPr dirty="0" sz="1200" spc="-7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problem.</a:t>
            </a:r>
            <a:endParaRPr sz="1200">
              <a:latin typeface="Arial"/>
              <a:cs typeface="Arial"/>
            </a:endParaRPr>
          </a:p>
          <a:p>
            <a:pPr marL="12700" marR="537845">
              <a:lnSpc>
                <a:spcPts val="1430"/>
              </a:lnSpc>
              <a:spcBef>
                <a:spcPts val="340"/>
              </a:spcBef>
            </a:pPr>
            <a:r>
              <a:rPr dirty="0" sz="1200" spc="-10">
                <a:latin typeface="Arial"/>
                <a:cs typeface="Arial"/>
              </a:rPr>
              <a:t>It </a:t>
            </a:r>
            <a:r>
              <a:rPr dirty="0" sz="1200" spc="-15">
                <a:latin typeface="Arial"/>
                <a:cs typeface="Arial"/>
              </a:rPr>
              <a:t>makes </a:t>
            </a:r>
            <a:r>
              <a:rPr dirty="0" sz="1200" spc="-5">
                <a:solidFill>
                  <a:srgbClr val="CC3300"/>
                </a:solidFill>
                <a:latin typeface="Arial"/>
                <a:cs typeface="Arial"/>
              </a:rPr>
              <a:t>Supervised Learning </a:t>
            </a:r>
            <a:r>
              <a:rPr dirty="0" sz="1200" spc="-5">
                <a:latin typeface="Arial"/>
                <a:cs typeface="Arial"/>
              </a:rPr>
              <a:t>approaches </a:t>
            </a:r>
            <a:r>
              <a:rPr dirty="0" sz="1200">
                <a:latin typeface="Arial"/>
                <a:cs typeface="Arial"/>
              </a:rPr>
              <a:t>(e.g. </a:t>
            </a:r>
            <a:r>
              <a:rPr dirty="0" sz="1200" spc="-15">
                <a:solidFill>
                  <a:srgbClr val="CC3300"/>
                </a:solidFill>
                <a:latin typeface="Arial"/>
                <a:cs typeface="Arial"/>
              </a:rPr>
              <a:t>Boxes  </a:t>
            </a:r>
            <a:r>
              <a:rPr dirty="0" sz="1200" spc="-5">
                <a:latin typeface="Arial"/>
                <a:cs typeface="Arial"/>
              </a:rPr>
              <a:t>[Michie </a:t>
            </a:r>
            <a:r>
              <a:rPr dirty="0" sz="1200">
                <a:latin typeface="Arial"/>
                <a:cs typeface="Arial"/>
              </a:rPr>
              <a:t>&amp; </a:t>
            </a:r>
            <a:r>
              <a:rPr dirty="0" sz="1200" spc="-5">
                <a:latin typeface="Arial"/>
                <a:cs typeface="Arial"/>
              </a:rPr>
              <a:t>Chambers]) </a:t>
            </a:r>
            <a:r>
              <a:rPr dirty="0" sz="1200">
                <a:latin typeface="Arial"/>
                <a:cs typeface="Arial"/>
              </a:rPr>
              <a:t>very, very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slow.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200" spc="-15">
                <a:latin typeface="Arial"/>
                <a:cs typeface="Arial"/>
              </a:rPr>
              <a:t>Using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5" b="1">
                <a:solidFill>
                  <a:srgbClr val="333399"/>
                </a:solidFill>
                <a:latin typeface="Arial"/>
                <a:cs typeface="Arial"/>
              </a:rPr>
              <a:t>MDP </a:t>
            </a:r>
            <a:r>
              <a:rPr dirty="0" sz="1200">
                <a:latin typeface="Arial"/>
                <a:cs typeface="Arial"/>
              </a:rPr>
              <a:t>assumption helps avoid this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problem.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30886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3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36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78125" y="6086423"/>
          <a:ext cx="1938655" cy="1184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81610"/>
                <a:gridCol w="166370"/>
                <a:gridCol w="316230"/>
                <a:gridCol w="221615"/>
                <a:gridCol w="430530"/>
                <a:gridCol w="213994"/>
                <a:gridCol w="273685"/>
              </a:tblGrid>
              <a:tr h="1441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39,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1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5">
                          <a:latin typeface="Tahoma"/>
                          <a:cs typeface="Tahoma"/>
                        </a:rPr>
                        <a:t>0,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1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175"/>
                </a:tc>
              </a:tr>
              <a:tr h="1762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10">
                          <a:latin typeface="Tahoma"/>
                          <a:cs typeface="Tahoma"/>
                        </a:rPr>
                        <a:t>22,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1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5">
                          <a:latin typeface="Tahoma"/>
                          <a:cs typeface="Tahoma"/>
                        </a:rPr>
                        <a:t>0,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1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  <a:tr h="1952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-10">
                          <a:latin typeface="Tahoma"/>
                          <a:cs typeface="Tahoma"/>
                        </a:rPr>
                        <a:t>21,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1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5">
                          <a:latin typeface="Tahoma"/>
                          <a:cs typeface="Tahoma"/>
                        </a:rPr>
                        <a:t>0,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1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4925"/>
                </a:tc>
              </a:tr>
              <a:tr h="1857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10">
                          <a:latin typeface="Tahoma"/>
                          <a:cs typeface="Tahoma"/>
                        </a:rPr>
                        <a:t>21,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1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5">
                          <a:latin typeface="Tahoma"/>
                          <a:cs typeface="Tahoma"/>
                        </a:rPr>
                        <a:t>0,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1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0005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10">
                          <a:latin typeface="Tahoma"/>
                          <a:cs typeface="Tahoma"/>
                        </a:rPr>
                        <a:t>13,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1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5">
                          <a:latin typeface="Tahoma"/>
                          <a:cs typeface="Tahoma"/>
                        </a:rPr>
                        <a:t>0,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1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10">
                          <a:latin typeface="Tahoma"/>
                          <a:cs typeface="Tahoma"/>
                        </a:rPr>
                        <a:t>54,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1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5">
                          <a:latin typeface="Tahoma"/>
                          <a:cs typeface="Tahoma"/>
                        </a:rPr>
                        <a:t>0,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1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0955"/>
                </a:tc>
              </a:tr>
              <a:tr h="148958">
                <a:tc>
                  <a:txBody>
                    <a:bodyPr/>
                    <a:lstStyle/>
                    <a:p>
                      <a:pPr marL="31750">
                        <a:lnSpc>
                          <a:spcPts val="869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869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869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869"/>
                        </a:lnSpc>
                        <a:spcBef>
                          <a:spcPts val="200"/>
                        </a:spcBef>
                      </a:pPr>
                      <a:r>
                        <a:rPr dirty="0" sz="800" spc="-10">
                          <a:latin typeface="Tahoma"/>
                          <a:cs typeface="Tahoma"/>
                        </a:rPr>
                        <a:t>26,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869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Tahoma"/>
                          <a:cs typeface="Tahoma"/>
                        </a:rPr>
                        <a:t>“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869"/>
                        </a:lnSpc>
                        <a:spcBef>
                          <a:spcPts val="200"/>
                        </a:spcBef>
                      </a:pPr>
                      <a:r>
                        <a:rPr dirty="0" sz="800" spc="15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800" spc="-1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>
                          <a:latin typeface="Tahoma"/>
                          <a:cs typeface="Tahoma"/>
                        </a:rPr>
                        <a:t>100,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87525" y="5425382"/>
            <a:ext cx="4121150" cy="62865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The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“Credit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Assignment”</a:t>
            </a:r>
            <a:r>
              <a:rPr dirty="0" sz="2150" spc="-4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Problem</a:t>
            </a:r>
            <a:endParaRPr sz="2150">
              <a:latin typeface="Tahoma"/>
              <a:cs typeface="Tahoma"/>
            </a:endParaRPr>
          </a:p>
          <a:p>
            <a:pPr marL="974725">
              <a:lnSpc>
                <a:spcPct val="100000"/>
              </a:lnSpc>
              <a:spcBef>
                <a:spcPts val="345"/>
              </a:spcBef>
              <a:tabLst>
                <a:tab pos="1812289" algn="l"/>
              </a:tabLst>
            </a:pPr>
            <a:r>
              <a:rPr dirty="0" sz="800" spc="5">
                <a:latin typeface="Tahoma"/>
                <a:cs typeface="Tahoma"/>
              </a:rPr>
              <a:t>I’m in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5">
                <a:latin typeface="Tahoma"/>
                <a:cs typeface="Tahoma"/>
              </a:rPr>
              <a:t>state</a:t>
            </a:r>
            <a:r>
              <a:rPr dirty="0" sz="800" spc="-25">
                <a:latin typeface="Tahoma"/>
                <a:cs typeface="Tahoma"/>
              </a:rPr>
              <a:t> </a:t>
            </a:r>
            <a:r>
              <a:rPr dirty="0" sz="800" spc="5">
                <a:latin typeface="Tahoma"/>
                <a:cs typeface="Tahoma"/>
              </a:rPr>
              <a:t>43,	</a:t>
            </a:r>
            <a:r>
              <a:rPr dirty="0" sz="800" spc="-5">
                <a:latin typeface="Tahoma"/>
                <a:cs typeface="Tahoma"/>
              </a:rPr>
              <a:t>reward </a:t>
            </a:r>
            <a:r>
              <a:rPr dirty="0" sz="800" spc="15">
                <a:latin typeface="Tahoma"/>
                <a:cs typeface="Tahoma"/>
              </a:rPr>
              <a:t>= </a:t>
            </a:r>
            <a:r>
              <a:rPr dirty="0" sz="800">
                <a:latin typeface="Tahoma"/>
                <a:cs typeface="Tahoma"/>
              </a:rPr>
              <a:t>0, </a:t>
            </a:r>
            <a:r>
              <a:rPr dirty="0" sz="800" spc="5">
                <a:latin typeface="Tahoma"/>
                <a:cs typeface="Tahoma"/>
              </a:rPr>
              <a:t>action </a:t>
            </a:r>
            <a:r>
              <a:rPr dirty="0" sz="800" spc="15">
                <a:latin typeface="Tahoma"/>
                <a:cs typeface="Tahoma"/>
              </a:rPr>
              <a:t>=</a:t>
            </a:r>
            <a:r>
              <a:rPr dirty="0" sz="800" spc="-45">
                <a:latin typeface="Tahoma"/>
                <a:cs typeface="Tahoma"/>
              </a:rPr>
              <a:t> </a:t>
            </a:r>
            <a:r>
              <a:rPr dirty="0" sz="800" spc="1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116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0" y="4511675"/>
            <a:ext cx="11398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625" y="1397000"/>
            <a:ext cx="25114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MDP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Policy</a:t>
            </a:r>
            <a:r>
              <a:rPr dirty="0" sz="2150" spc="-4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Learning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3231514"/>
            <a:ext cx="3866515" cy="5588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55"/>
              </a:spcBef>
              <a:buChar char="•"/>
              <a:tabLst>
                <a:tab pos="183515" algn="l"/>
                <a:tab pos="184150" algn="l"/>
              </a:tabLst>
            </a:pPr>
            <a:r>
              <a:rPr dirty="0" sz="950" spc="10">
                <a:latin typeface="Arial"/>
                <a:cs typeface="Arial"/>
              </a:rPr>
              <a:t>We’ll think about </a:t>
            </a:r>
            <a:r>
              <a:rPr dirty="0" sz="950" spc="25" b="1">
                <a:solidFill>
                  <a:srgbClr val="875C86"/>
                </a:solidFill>
                <a:latin typeface="Arial"/>
                <a:cs typeface="Arial"/>
              </a:rPr>
              <a:t>Model-Free </a:t>
            </a:r>
            <a:r>
              <a:rPr dirty="0" sz="950" spc="5">
                <a:latin typeface="Arial"/>
                <a:cs typeface="Arial"/>
              </a:rPr>
              <a:t>in </a:t>
            </a:r>
            <a:r>
              <a:rPr dirty="0" sz="950" spc="10">
                <a:latin typeface="Arial"/>
                <a:cs typeface="Arial"/>
              </a:rPr>
              <a:t>a</a:t>
            </a:r>
            <a:r>
              <a:rPr dirty="0" sz="950" spc="17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moment…</a:t>
            </a:r>
            <a:endParaRPr sz="950">
              <a:latin typeface="Arial"/>
              <a:cs typeface="Arial"/>
            </a:endParaRPr>
          </a:p>
          <a:p>
            <a:pPr marL="184150" marR="5080" indent="-171450">
              <a:lnSpc>
                <a:spcPct val="105300"/>
              </a:lnSpc>
              <a:spcBef>
                <a:spcPts val="300"/>
              </a:spcBef>
              <a:buChar char="•"/>
              <a:tabLst>
                <a:tab pos="183515" algn="l"/>
                <a:tab pos="184150" algn="l"/>
              </a:tabLst>
            </a:pPr>
            <a:r>
              <a:rPr dirty="0" sz="950" spc="5">
                <a:latin typeface="Arial"/>
                <a:cs typeface="Arial"/>
              </a:rPr>
              <a:t>The </a:t>
            </a:r>
            <a:r>
              <a:rPr dirty="0" sz="950" spc="15">
                <a:solidFill>
                  <a:srgbClr val="CC3300"/>
                </a:solidFill>
                <a:latin typeface="Arial"/>
                <a:cs typeface="Arial"/>
              </a:rPr>
              <a:t>C.E. </a:t>
            </a:r>
            <a:r>
              <a:rPr dirty="0" sz="950" spc="10">
                <a:latin typeface="Arial"/>
                <a:cs typeface="Arial"/>
              </a:rPr>
              <a:t>methods are very similar to the </a:t>
            </a:r>
            <a:r>
              <a:rPr dirty="0" sz="950" spc="25">
                <a:solidFill>
                  <a:srgbClr val="CC3300"/>
                </a:solidFill>
                <a:latin typeface="Arial"/>
                <a:cs typeface="Arial"/>
              </a:rPr>
              <a:t>MS </a:t>
            </a:r>
            <a:r>
              <a:rPr dirty="0" sz="950" spc="15">
                <a:latin typeface="Arial"/>
                <a:cs typeface="Arial"/>
              </a:rPr>
              <a:t>case, except now do  </a:t>
            </a:r>
            <a:r>
              <a:rPr dirty="0" sz="950" spc="10">
                <a:latin typeface="Arial"/>
                <a:cs typeface="Arial"/>
              </a:rPr>
              <a:t>value-iteration-for-</a:t>
            </a:r>
            <a:r>
              <a:rPr dirty="0" sz="950" spc="10">
                <a:solidFill>
                  <a:srgbClr val="CC3300"/>
                </a:solidFill>
                <a:latin typeface="Arial"/>
                <a:cs typeface="Arial"/>
              </a:rPr>
              <a:t>MDP</a:t>
            </a:r>
            <a:r>
              <a:rPr dirty="0" sz="950" spc="11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backups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19155" y="1819275"/>
          <a:ext cx="3634104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25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Space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20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Update</a:t>
                      </a:r>
                      <a:r>
                        <a:rPr dirty="0" sz="950" spc="30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0">
                          <a:solidFill>
                            <a:srgbClr val="9D8046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 marR="191770" indent="142875">
                        <a:lnSpc>
                          <a:spcPct val="105300"/>
                        </a:lnSpc>
                        <a:spcBef>
                          <a:spcPts val="225"/>
                        </a:spcBef>
                      </a:pPr>
                      <a:r>
                        <a:rPr dirty="0" sz="950">
                          <a:solidFill>
                            <a:srgbClr val="C2A298"/>
                          </a:solidFill>
                          <a:latin typeface="Arial"/>
                          <a:cs typeface="Arial"/>
                        </a:rPr>
                        <a:t>Data  </a:t>
                      </a:r>
                      <a:r>
                        <a:rPr dirty="0" sz="950" spc="10">
                          <a:solidFill>
                            <a:srgbClr val="C2A298"/>
                          </a:solidFill>
                          <a:latin typeface="Arial"/>
                          <a:cs typeface="Arial"/>
                        </a:rPr>
                        <a:t>Efficiency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8575" marR="382270">
                        <a:lnSpc>
                          <a:spcPct val="105300"/>
                        </a:lnSpc>
                        <a:spcBef>
                          <a:spcPts val="225"/>
                        </a:spcBef>
                      </a:pPr>
                      <a:r>
                        <a:rPr dirty="0" sz="950" spc="1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Full</a:t>
                      </a:r>
                      <a:r>
                        <a:rPr dirty="0" sz="950" spc="-3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C.E.  </a:t>
                      </a:r>
                      <a:r>
                        <a:rPr dirty="0" sz="95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sAo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baseline="11695" sz="1425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sAo</a:t>
                      </a:r>
                      <a:r>
                        <a:rPr dirty="0" baseline="11695" sz="1425" spc="1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CRIT</a:t>
                      </a:r>
                      <a:r>
                        <a:rPr dirty="0" baseline="11695" sz="1425" spc="15">
                          <a:latin typeface="Arial"/>
                          <a:cs typeface="Arial"/>
                        </a:rPr>
                        <a:t>)</a:t>
                      </a:r>
                      <a:endParaRPr baseline="11695" sz="1425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dirty="0" sz="950" spc="-2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Backup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28575">
                        <a:lnSpc>
                          <a:spcPts val="1115"/>
                        </a:lnSpc>
                        <a:spcBef>
                          <a:spcPts val="60"/>
                        </a:spcBef>
                      </a:pP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C.E.</a:t>
                      </a:r>
                      <a:r>
                        <a:rPr dirty="0" sz="950" spc="2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sAo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15">
                          <a:latin typeface="Arial"/>
                          <a:cs typeface="Arial"/>
                        </a:rPr>
                        <a:t>?</a:t>
                      </a:r>
                      <a:r>
                        <a:rPr dirty="0" baseline="-21367" sz="975" spc="-172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1367" sz="975" spc="7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 spc="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28575" marR="306070">
                        <a:lnSpc>
                          <a:spcPct val="105300"/>
                        </a:lnSpc>
                        <a:spcBef>
                          <a:spcPts val="300"/>
                        </a:spcBef>
                      </a:pPr>
                      <a:r>
                        <a:rPr dirty="0" sz="95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Prioritized  </a:t>
                      </a:r>
                      <a:r>
                        <a:rPr dirty="0" sz="950" spc="15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Sweeping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0(N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sAo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5">
                          <a:latin typeface="Arial"/>
                          <a:cs typeface="Arial"/>
                        </a:rPr>
                        <a:t>0(ßN</a:t>
                      </a:r>
                      <a:r>
                        <a:rPr dirty="0" baseline="-21367" sz="975" spc="-7">
                          <a:latin typeface="Arial"/>
                          <a:cs typeface="Arial"/>
                        </a:rPr>
                        <a:t>?</a:t>
                      </a:r>
                      <a:r>
                        <a:rPr dirty="0" baseline="-21367" sz="975" spc="-172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1367" sz="975" spc="7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 spc="5"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933817" y="2395537"/>
            <a:ext cx="342900" cy="90170"/>
          </a:xfrm>
          <a:custGeom>
            <a:avLst/>
            <a:gdLst/>
            <a:ahLst/>
            <a:cxnLst/>
            <a:rect l="l" t="t" r="r" b="b"/>
            <a:pathLst>
              <a:path w="342900" h="90169">
                <a:moveTo>
                  <a:pt x="0" y="0"/>
                </a:moveTo>
                <a:lnTo>
                  <a:pt x="11906" y="14733"/>
                </a:lnTo>
                <a:lnTo>
                  <a:pt x="30956" y="39290"/>
                </a:lnTo>
                <a:lnTo>
                  <a:pt x="53578" y="65633"/>
                </a:lnTo>
                <a:lnTo>
                  <a:pt x="76200" y="85725"/>
                </a:lnTo>
                <a:lnTo>
                  <a:pt x="97631" y="89743"/>
                </a:lnTo>
                <a:lnTo>
                  <a:pt x="119062" y="89296"/>
                </a:lnTo>
                <a:lnTo>
                  <a:pt x="140493" y="87064"/>
                </a:lnTo>
                <a:lnTo>
                  <a:pt x="161925" y="85725"/>
                </a:lnTo>
                <a:lnTo>
                  <a:pt x="184844" y="87064"/>
                </a:lnTo>
                <a:lnTo>
                  <a:pt x="209550" y="89296"/>
                </a:lnTo>
                <a:lnTo>
                  <a:pt x="234255" y="89743"/>
                </a:lnTo>
                <a:lnTo>
                  <a:pt x="257175" y="85725"/>
                </a:lnTo>
                <a:lnTo>
                  <a:pt x="279945" y="66972"/>
                </a:lnTo>
                <a:lnTo>
                  <a:pt x="303609" y="42862"/>
                </a:lnTo>
                <a:lnTo>
                  <a:pt x="325487" y="18752"/>
                </a:lnTo>
                <a:lnTo>
                  <a:pt x="342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95717" y="2719387"/>
            <a:ext cx="342900" cy="95250"/>
          </a:xfrm>
          <a:custGeom>
            <a:avLst/>
            <a:gdLst/>
            <a:ahLst/>
            <a:cxnLst/>
            <a:rect l="l" t="t" r="r" b="b"/>
            <a:pathLst>
              <a:path w="342900" h="95250">
                <a:moveTo>
                  <a:pt x="0" y="95250"/>
                </a:moveTo>
                <a:lnTo>
                  <a:pt x="33783" y="72330"/>
                </a:lnTo>
                <a:lnTo>
                  <a:pt x="84534" y="40481"/>
                </a:lnTo>
                <a:lnTo>
                  <a:pt x="140642" y="12203"/>
                </a:lnTo>
                <a:lnTo>
                  <a:pt x="190500" y="0"/>
                </a:lnTo>
                <a:lnTo>
                  <a:pt x="234404" y="12203"/>
                </a:lnTo>
                <a:lnTo>
                  <a:pt x="277415" y="40481"/>
                </a:lnTo>
                <a:lnTo>
                  <a:pt x="315069" y="72330"/>
                </a:lnTo>
                <a:lnTo>
                  <a:pt x="342900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95717" y="3119437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0" y="0"/>
                </a:moveTo>
                <a:lnTo>
                  <a:pt x="32295" y="9971"/>
                </a:lnTo>
                <a:lnTo>
                  <a:pt x="79771" y="22621"/>
                </a:lnTo>
                <a:lnTo>
                  <a:pt x="132605" y="33486"/>
                </a:lnTo>
                <a:lnTo>
                  <a:pt x="180975" y="38100"/>
                </a:lnTo>
                <a:lnTo>
                  <a:pt x="225028" y="33486"/>
                </a:lnTo>
                <a:lnTo>
                  <a:pt x="269081" y="22621"/>
                </a:lnTo>
                <a:lnTo>
                  <a:pt x="309562" y="9971"/>
                </a:lnTo>
                <a:lnTo>
                  <a:pt x="342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81525" y="4019550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19725" y="3995965"/>
            <a:ext cx="146685" cy="4159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ts val="1515"/>
              </a:lnSpc>
              <a:spcBef>
                <a:spcPts val="135"/>
              </a:spcBef>
            </a:pPr>
            <a:r>
              <a:rPr dirty="0" sz="1400" spc="1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  <a:p>
            <a:pPr marL="38100">
              <a:lnSpc>
                <a:spcPts val="1515"/>
              </a:lnSpc>
            </a:pPr>
            <a:r>
              <a:rPr dirty="0" sz="1400" spc="-265">
                <a:latin typeface="Symbol"/>
                <a:cs typeface="Symbol"/>
              </a:rPr>
              <a:t></a:t>
            </a:r>
            <a:r>
              <a:rPr dirty="0" baseline="-9920" sz="2100" spc="-397">
                <a:latin typeface="Symbol"/>
                <a:cs typeface="Symbol"/>
              </a:rPr>
              <a:t></a:t>
            </a:r>
            <a:endParaRPr baseline="-9920"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3875" y="3995965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8475" y="4167415"/>
            <a:ext cx="1466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-265">
                <a:latin typeface="Symbol"/>
                <a:cs typeface="Symbol"/>
              </a:rPr>
              <a:t></a:t>
            </a:r>
            <a:r>
              <a:rPr dirty="0" baseline="-9920" sz="2100" spc="-397">
                <a:latin typeface="Symbol"/>
                <a:cs typeface="Symbol"/>
              </a:rPr>
              <a:t></a:t>
            </a:r>
            <a:endParaRPr baseline="-9920"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3875" y="3824515"/>
            <a:ext cx="24771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93315" algn="l"/>
              </a:tabLst>
            </a:pPr>
            <a:r>
              <a:rPr dirty="0" sz="1400" spc="10">
                <a:latin typeface="Symbol"/>
                <a:cs typeface="Symbol"/>
              </a:rPr>
              <a:t></a:t>
            </a:r>
            <a:r>
              <a:rPr dirty="0" sz="1400" spc="10">
                <a:latin typeface="Times New Roman"/>
                <a:cs typeface="Times New Roman"/>
              </a:rPr>
              <a:t>	</a:t>
            </a:r>
            <a:r>
              <a:rPr dirty="0" sz="1400" spc="10">
                <a:latin typeface="Symbol"/>
                <a:cs typeface="Symbol"/>
              </a:rPr>
              <a:t>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3975" y="3933371"/>
            <a:ext cx="220979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>
                <a:latin typeface="Symbol"/>
                <a:cs typeface="Symbol"/>
              </a:rPr>
              <a:t>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0350" y="4100512"/>
            <a:ext cx="55244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10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1675" y="4100512"/>
            <a:ext cx="226695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3515" algn="l"/>
              </a:tabLst>
            </a:pPr>
            <a:r>
              <a:rPr dirty="0" sz="800" spc="10" i="1">
                <a:latin typeface="Times New Roman"/>
                <a:cs typeface="Times New Roman"/>
              </a:rPr>
              <a:t>j</a:t>
            </a:r>
            <a:r>
              <a:rPr dirty="0" sz="800" spc="10" i="1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7350" y="3976687"/>
            <a:ext cx="97790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50265" algn="l"/>
              </a:tabLst>
            </a:pPr>
            <a:r>
              <a:rPr dirty="0" sz="800" i="1">
                <a:latin typeface="Times New Roman"/>
                <a:cs typeface="Times New Roman"/>
              </a:rPr>
              <a:t>es</a:t>
            </a:r>
            <a:r>
              <a:rPr dirty="0" sz="800" spc="10" i="1">
                <a:latin typeface="Times New Roman"/>
                <a:cs typeface="Times New Roman"/>
              </a:rPr>
              <a:t>t</a:t>
            </a:r>
            <a:r>
              <a:rPr dirty="0" sz="800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est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6275" y="3976687"/>
            <a:ext cx="13970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5" i="1">
                <a:latin typeface="Times New Roman"/>
                <a:cs typeface="Times New Roman"/>
              </a:rPr>
              <a:t>est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7700" y="4100512"/>
            <a:ext cx="55244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10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73375" y="4167187"/>
            <a:ext cx="7874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1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4750" y="4100512"/>
            <a:ext cx="55244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10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9000" y="3976687"/>
            <a:ext cx="13970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5" i="1">
                <a:latin typeface="Times New Roman"/>
                <a:cs typeface="Times New Roman"/>
              </a:rPr>
              <a:t>est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0925" y="4201098"/>
            <a:ext cx="76835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latin typeface="Times New Roman"/>
                <a:cs typeface="Times New Roman"/>
              </a:rPr>
              <a:t>S </a:t>
            </a:r>
            <a:r>
              <a:rPr dirty="0" baseline="-13888" sz="900" spc="-7" i="1">
                <a:latin typeface="Times New Roman"/>
                <a:cs typeface="Times New Roman"/>
              </a:rPr>
              <a:t>j </a:t>
            </a:r>
            <a:r>
              <a:rPr dirty="0" sz="800" spc="-15">
                <a:latin typeface="Symbol"/>
                <a:cs typeface="Symbol"/>
              </a:rPr>
              <a:t></a:t>
            </a:r>
            <a:r>
              <a:rPr dirty="0" sz="800" spc="-15">
                <a:latin typeface="Times New Roman"/>
                <a:cs typeface="Times New Roman"/>
              </a:rPr>
              <a:t>SUCCS</a:t>
            </a:r>
            <a:r>
              <a:rPr dirty="0" sz="800" spc="-17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Symbol"/>
                <a:cs typeface="Symbol"/>
              </a:rPr>
              <a:t></a:t>
            </a:r>
            <a:r>
              <a:rPr dirty="0" sz="800" spc="-25">
                <a:latin typeface="Times New Roman"/>
                <a:cs typeface="Times New Roman"/>
              </a:rPr>
              <a:t>S</a:t>
            </a:r>
            <a:r>
              <a:rPr dirty="0" baseline="-13888" sz="900" spc="-37" i="1">
                <a:latin typeface="Times New Roman"/>
                <a:cs typeface="Times New Roman"/>
              </a:rPr>
              <a:t>i </a:t>
            </a:r>
            <a:r>
              <a:rPr dirty="0" sz="1100" spc="-95">
                <a:latin typeface="Symbol"/>
                <a:cs typeface="Symbol"/>
              </a:rPr>
              <a:t>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3050" y="3873400"/>
            <a:ext cx="139700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240" algn="l"/>
                <a:tab pos="1107440" algn="l"/>
              </a:tabLst>
            </a:pPr>
            <a:r>
              <a:rPr dirty="0" sz="1400" spc="15">
                <a:latin typeface="Times New Roman"/>
                <a:cs typeface="Times New Roman"/>
              </a:rPr>
              <a:t>P	</a:t>
            </a:r>
            <a:r>
              <a:rPr dirty="0" sz="2250" spc="-180">
                <a:latin typeface="Symbol"/>
                <a:cs typeface="Symbol"/>
              </a:rPr>
              <a:t></a:t>
            </a:r>
            <a:r>
              <a:rPr dirty="0" sz="1400" spc="-180">
                <a:latin typeface="Times New Roman"/>
                <a:cs typeface="Times New Roman"/>
              </a:rPr>
              <a:t>S    </a:t>
            </a:r>
            <a:r>
              <a:rPr dirty="0" sz="1400" spc="15">
                <a:latin typeface="Times New Roman"/>
                <a:cs typeface="Times New Roman"/>
              </a:rPr>
              <a:t>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,</a:t>
            </a:r>
            <a:r>
              <a:rPr dirty="0" sz="1400" spc="-110">
                <a:latin typeface="Times New Roman"/>
                <a:cs typeface="Times New Roman"/>
              </a:rPr>
              <a:t> </a:t>
            </a:r>
            <a:r>
              <a:rPr dirty="0" sz="1400" spc="-110" i="1">
                <a:latin typeface="Times New Roman"/>
                <a:cs typeface="Times New Roman"/>
              </a:rPr>
              <a:t>a</a:t>
            </a:r>
            <a:r>
              <a:rPr dirty="0" sz="2250" spc="-110">
                <a:latin typeface="Symbol"/>
                <a:cs typeface="Symbol"/>
              </a:rPr>
              <a:t></a:t>
            </a:r>
            <a:r>
              <a:rPr dirty="0" sz="1400" spc="-110">
                <a:latin typeface="Times New Roman"/>
                <a:cs typeface="Times New Roman"/>
              </a:rPr>
              <a:t>J	</a:t>
            </a:r>
            <a:r>
              <a:rPr dirty="0" sz="2250" spc="-220">
                <a:latin typeface="Symbol"/>
                <a:cs typeface="Symbol"/>
              </a:rPr>
              <a:t></a:t>
            </a:r>
            <a:r>
              <a:rPr dirty="0" sz="1400" spc="-220">
                <a:latin typeface="Times New Roman"/>
                <a:cs typeface="Times New Roman"/>
              </a:rPr>
              <a:t>S</a:t>
            </a:r>
            <a:r>
              <a:rPr dirty="0" sz="1400" spc="-110">
                <a:latin typeface="Times New Roman"/>
                <a:cs typeface="Times New Roman"/>
              </a:rPr>
              <a:t> </a:t>
            </a:r>
            <a:r>
              <a:rPr dirty="0" sz="2250" spc="-455">
                <a:latin typeface="Symbol"/>
                <a:cs typeface="Symbol"/>
              </a:rPr>
              <a:t>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73275" y="3918510"/>
            <a:ext cx="1153160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</a:tabLst>
            </a:pPr>
            <a:r>
              <a:rPr dirty="0" sz="1400" spc="10">
                <a:latin typeface="Times New Roman"/>
                <a:cs typeface="Times New Roman"/>
              </a:rPr>
              <a:t>J	</a:t>
            </a:r>
            <a:r>
              <a:rPr dirty="0" sz="1900" spc="-125">
                <a:latin typeface="Symbol"/>
                <a:cs typeface="Symbol"/>
              </a:rPr>
              <a:t></a:t>
            </a:r>
            <a:r>
              <a:rPr dirty="0" sz="1400" spc="-125">
                <a:latin typeface="Times New Roman"/>
                <a:cs typeface="Times New Roman"/>
              </a:rPr>
              <a:t>S </a:t>
            </a:r>
            <a:r>
              <a:rPr dirty="0" sz="1900" spc="-165">
                <a:latin typeface="Symbol"/>
                <a:cs typeface="Symbol"/>
              </a:rPr>
              <a:t></a:t>
            </a:r>
            <a:r>
              <a:rPr dirty="0" sz="1900" spc="-16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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max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87725" y="3976915"/>
            <a:ext cx="2247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Symbol"/>
                <a:cs typeface="Symbol"/>
              </a:rPr>
              <a:t></a:t>
            </a:r>
            <a:r>
              <a:rPr dirty="0" sz="1400" spc="-225">
                <a:latin typeface="Times New Roman"/>
                <a:cs typeface="Times New Roman"/>
              </a:rPr>
              <a:t> </a:t>
            </a:r>
            <a:r>
              <a:rPr dirty="0" sz="1400" spc="-375" i="1">
                <a:latin typeface="Symbol"/>
                <a:cs typeface="Symbol"/>
              </a:rPr>
              <a:t>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6725" y="5351184"/>
            <a:ext cx="3188335" cy="75946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063625">
              <a:lnSpc>
                <a:spcPct val="100000"/>
              </a:lnSpc>
              <a:spcBef>
                <a:spcPts val="124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Choosing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Actions</a:t>
            </a:r>
            <a:endParaRPr sz="21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20"/>
              </a:spcBef>
              <a:tabLst>
                <a:tab pos="1396365" algn="l"/>
              </a:tabLst>
            </a:pPr>
            <a:r>
              <a:rPr dirty="0" sz="1200" spc="-5">
                <a:latin typeface="Arial"/>
                <a:cs typeface="Arial"/>
              </a:rPr>
              <a:t>We’re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state	</a:t>
            </a:r>
            <a:r>
              <a:rPr dirty="0" sz="1200" spc="10">
                <a:latin typeface="Arial"/>
                <a:cs typeface="Arial"/>
              </a:rPr>
              <a:t>S</a:t>
            </a:r>
            <a:r>
              <a:rPr dirty="0" baseline="-20833" sz="1200" spc="15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62125" y="6121400"/>
            <a:ext cx="1152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estimate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8325" y="6073775"/>
            <a:ext cx="282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8518" sz="1800">
                <a:latin typeface="Arial"/>
                <a:cs typeface="Arial"/>
              </a:rPr>
              <a:t>r</a:t>
            </a:r>
            <a:r>
              <a:rPr dirty="0" baseline="-18518" sz="1800" spc="-359">
                <a:latin typeface="Arial"/>
                <a:cs typeface="Arial"/>
              </a:rPr>
              <a:t> </a:t>
            </a:r>
            <a:r>
              <a:rPr dirty="0" sz="800" spc="40">
                <a:latin typeface="Arial"/>
                <a:cs typeface="Arial"/>
              </a:rPr>
              <a:t>est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62125" y="6304279"/>
            <a:ext cx="912494" cy="4635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  <a:tabLst>
                <a:tab pos="337820" algn="l"/>
                <a:tab pos="848360" algn="l"/>
              </a:tabLst>
            </a:pPr>
            <a:r>
              <a:rPr dirty="0" sz="1200">
                <a:latin typeface="Arial"/>
                <a:cs typeface="Arial"/>
              </a:rPr>
              <a:t>“	“	“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tabLst>
                <a:tab pos="300990" algn="l"/>
                <a:tab pos="808990" algn="l"/>
              </a:tabLst>
            </a:pPr>
            <a:r>
              <a:rPr dirty="0" sz="1200">
                <a:latin typeface="Arial"/>
                <a:cs typeface="Arial"/>
              </a:rPr>
              <a:t>“	“	“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08325" y="6207125"/>
            <a:ext cx="2292350" cy="560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P</a:t>
            </a:r>
            <a:r>
              <a:rPr dirty="0" baseline="24305" sz="1200" spc="-7">
                <a:latin typeface="Arial"/>
                <a:cs typeface="Arial"/>
              </a:rPr>
              <a:t>est</a:t>
            </a:r>
            <a:r>
              <a:rPr dirty="0" sz="1200" spc="-5">
                <a:latin typeface="Arial"/>
                <a:cs typeface="Arial"/>
              </a:rPr>
              <a:t>(next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30">
                <a:latin typeface="Arial"/>
                <a:cs typeface="Arial"/>
              </a:rPr>
              <a:t>S</a:t>
            </a:r>
            <a:r>
              <a:rPr dirty="0" baseline="-20833" sz="1200" spc="44">
                <a:latin typeface="Arial"/>
                <a:cs typeface="Arial"/>
              </a:rPr>
              <a:t>j </a:t>
            </a:r>
            <a:r>
              <a:rPr dirty="0" sz="1200">
                <a:latin typeface="Arial"/>
                <a:cs typeface="Arial"/>
              </a:rPr>
              <a:t>|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35">
                <a:latin typeface="Arial"/>
                <a:cs typeface="Arial"/>
              </a:rPr>
              <a:t>S</a:t>
            </a:r>
            <a:r>
              <a:rPr dirty="0" baseline="-20833" sz="1200" spc="52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action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85"/>
              </a:spcBef>
            </a:pPr>
            <a:r>
              <a:rPr dirty="0" sz="1200" spc="20">
                <a:latin typeface="Arial"/>
                <a:cs typeface="Arial"/>
              </a:rPr>
              <a:t>J</a:t>
            </a:r>
            <a:r>
              <a:rPr dirty="0" baseline="24305" sz="1200" spc="30">
                <a:latin typeface="Arial"/>
                <a:cs typeface="Arial"/>
              </a:rPr>
              <a:t>est </a:t>
            </a:r>
            <a:r>
              <a:rPr dirty="0" sz="1200" spc="-20">
                <a:latin typeface="Arial"/>
                <a:cs typeface="Arial"/>
              </a:rPr>
              <a:t>(next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30">
                <a:latin typeface="Arial"/>
                <a:cs typeface="Arial"/>
              </a:rPr>
              <a:t>S</a:t>
            </a:r>
            <a:r>
              <a:rPr dirty="0" baseline="-20833" sz="1200" spc="44">
                <a:latin typeface="Arial"/>
                <a:cs typeface="Arial"/>
              </a:rPr>
              <a:t>j</a:t>
            </a:r>
            <a:r>
              <a:rPr dirty="0" baseline="-20833" sz="1200" spc="52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2125" y="6778625"/>
            <a:ext cx="2385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So what action should we choose</a:t>
            </a:r>
            <a:r>
              <a:rPr dirty="0" sz="1200" spc="-1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33925" y="7134225"/>
            <a:ext cx="0" cy="247650"/>
          </a:xfrm>
          <a:custGeom>
            <a:avLst/>
            <a:gdLst/>
            <a:ahLst/>
            <a:cxnLst/>
            <a:rect l="l" t="t" r="r" b="b"/>
            <a:pathLst>
              <a:path w="0"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200650" y="6971098"/>
            <a:ext cx="58166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56540" algn="l"/>
              </a:tabLst>
            </a:pPr>
            <a:r>
              <a:rPr dirty="0" sz="1600" spc="5">
                <a:latin typeface="Times New Roman"/>
                <a:cs typeface="Times New Roman"/>
              </a:rPr>
              <a:t>J	</a:t>
            </a:r>
            <a:r>
              <a:rPr dirty="0" sz="2500" spc="-225">
                <a:latin typeface="Symbol"/>
                <a:cs typeface="Symbol"/>
              </a:rPr>
              <a:t></a:t>
            </a:r>
            <a:r>
              <a:rPr dirty="0" sz="1600" spc="-225">
                <a:latin typeface="Times New Roman"/>
                <a:cs typeface="Times New Roman"/>
              </a:rPr>
              <a:t>S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2500" spc="-459">
                <a:latin typeface="Symbol"/>
                <a:cs typeface="Symbol"/>
              </a:rPr>
              <a:t>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2625" y="7135283"/>
            <a:ext cx="92075" cy="4527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ts val="1670"/>
              </a:lnSpc>
              <a:spcBef>
                <a:spcPts val="114"/>
              </a:spcBef>
            </a:pPr>
            <a:r>
              <a:rPr dirty="0" sz="1600" spc="5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  <a:p>
            <a:pPr>
              <a:lnSpc>
                <a:spcPts val="1670"/>
              </a:lnSpc>
            </a:pPr>
            <a:r>
              <a:rPr dirty="0" sz="1600" spc="5">
                <a:latin typeface="Symbol"/>
                <a:cs typeface="Symbol"/>
              </a:rPr>
              <a:t>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62625" y="6935258"/>
            <a:ext cx="92075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600" spc="5">
                <a:latin typeface="Symbol"/>
                <a:cs typeface="Symbol"/>
              </a:rPr>
              <a:t>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48050" y="7316258"/>
            <a:ext cx="92075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600" spc="5">
                <a:latin typeface="Symbol"/>
                <a:cs typeface="Symbol"/>
              </a:rPr>
              <a:t>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95875" y="7078133"/>
            <a:ext cx="63500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600">
                <a:latin typeface="Symbol"/>
                <a:cs typeface="Symbol"/>
              </a:rPr>
              <a:t>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19250" y="7532313"/>
            <a:ext cx="2441575" cy="1192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dirty="0" sz="1600">
                <a:latin typeface="Times New Roman"/>
                <a:cs typeface="Times New Roman"/>
              </a:rPr>
              <a:t>IDEA </a:t>
            </a:r>
            <a:r>
              <a:rPr dirty="0" sz="1600" spc="5">
                <a:latin typeface="Times New Roman"/>
                <a:cs typeface="Times New Roman"/>
              </a:rPr>
              <a:t>2 </a:t>
            </a:r>
            <a:r>
              <a:rPr dirty="0" sz="1600">
                <a:latin typeface="Times New Roman"/>
                <a:cs typeface="Times New Roman"/>
              </a:rPr>
              <a:t>: </a:t>
            </a:r>
            <a:r>
              <a:rPr dirty="0" sz="1600" spc="5" i="1">
                <a:latin typeface="Times New Roman"/>
                <a:cs typeface="Times New Roman"/>
              </a:rPr>
              <a:t>a </a:t>
            </a:r>
            <a:r>
              <a:rPr dirty="0" sz="1600" spc="5">
                <a:latin typeface="Symbol"/>
                <a:cs typeface="Symbol"/>
              </a:rPr>
              <a:t>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random</a:t>
            </a:r>
            <a:endParaRPr sz="1600">
              <a:latin typeface="Times New Roman"/>
              <a:cs typeface="Times New Roman"/>
            </a:endParaRPr>
          </a:p>
          <a:p>
            <a:pPr marL="276225" indent="-171450">
              <a:lnSpc>
                <a:spcPct val="100000"/>
              </a:lnSpc>
              <a:spcBef>
                <a:spcPts val="355"/>
              </a:spcBef>
              <a:buChar char="•"/>
              <a:tabLst>
                <a:tab pos="276225" algn="l"/>
              </a:tabLst>
            </a:pPr>
            <a:r>
              <a:rPr dirty="0" sz="1200" spc="-5">
                <a:latin typeface="Arial"/>
                <a:cs typeface="Arial"/>
              </a:rPr>
              <a:t>Any problems with these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ideas?</a:t>
            </a:r>
            <a:endParaRPr sz="1200">
              <a:latin typeface="Arial"/>
              <a:cs typeface="Arial"/>
            </a:endParaRPr>
          </a:p>
          <a:p>
            <a:pPr marL="276225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276225" algn="l"/>
              </a:tabLst>
            </a:pPr>
            <a:r>
              <a:rPr dirty="0" sz="1200" spc="-5">
                <a:latin typeface="Arial"/>
                <a:cs typeface="Arial"/>
              </a:rPr>
              <a:t>Any other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suggestions?</a:t>
            </a:r>
            <a:endParaRPr sz="1200">
              <a:latin typeface="Arial"/>
              <a:cs typeface="Arial"/>
            </a:endParaRPr>
          </a:p>
          <a:p>
            <a:pPr marL="276225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276225" algn="l"/>
              </a:tabLst>
            </a:pPr>
            <a:r>
              <a:rPr dirty="0" sz="1200" spc="-10">
                <a:latin typeface="Arial"/>
                <a:cs typeface="Arial"/>
              </a:rPr>
              <a:t>Could we be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optimal?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81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4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43350" y="7032625"/>
            <a:ext cx="232410" cy="509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ts val="2765"/>
              </a:lnSpc>
              <a:spcBef>
                <a:spcPts val="125"/>
              </a:spcBef>
            </a:pPr>
            <a:r>
              <a:rPr dirty="0" sz="2400" spc="15">
                <a:latin typeface="Symbol"/>
                <a:cs typeface="Symbol"/>
              </a:rPr>
              <a:t></a:t>
            </a:r>
            <a:endParaRPr sz="2400">
              <a:latin typeface="Symbol"/>
              <a:cs typeface="Symbol"/>
            </a:endParaRPr>
          </a:p>
          <a:p>
            <a:pPr algn="ctr" marL="10160">
              <a:lnSpc>
                <a:spcPts val="1025"/>
              </a:lnSpc>
            </a:pPr>
            <a:r>
              <a:rPr dirty="0" sz="950" spc="-5" i="1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38800" y="7230356"/>
            <a:ext cx="46355" cy="16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50" spc="-5" i="1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95900" y="7077956"/>
            <a:ext cx="155575" cy="16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50" spc="20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57725" y="7230356"/>
            <a:ext cx="246379" cy="16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99390" algn="l"/>
              </a:tabLst>
            </a:pPr>
            <a:r>
              <a:rPr dirty="0" sz="950" spc="-5" i="1">
                <a:latin typeface="Times New Roman"/>
                <a:cs typeface="Times New Roman"/>
              </a:rPr>
              <a:t>j</a:t>
            </a:r>
            <a:r>
              <a:rPr dirty="0" sz="950" spc="-5" i="1">
                <a:latin typeface="Times New Roman"/>
                <a:cs typeface="Times New Roman"/>
              </a:rPr>
              <a:t>	</a:t>
            </a:r>
            <a:r>
              <a:rPr dirty="0" sz="950" spc="-5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14825" y="7077956"/>
            <a:ext cx="155575" cy="16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50" spc="20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48050" y="7144808"/>
            <a:ext cx="179705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baseline="1736" sz="2400" spc="7">
                <a:latin typeface="Symbol"/>
                <a:cs typeface="Symbol"/>
              </a:rPr>
              <a:t></a:t>
            </a:r>
            <a:r>
              <a:rPr dirty="0" baseline="1736" sz="2400" spc="-82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67050" y="7335131"/>
            <a:ext cx="109220" cy="16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50" spc="45" i="1">
                <a:latin typeface="Times New Roman"/>
                <a:cs typeface="Times New Roman"/>
              </a:rPr>
              <a:t>a</a:t>
            </a:r>
            <a:r>
              <a:rPr dirty="0" sz="950" spc="-5">
                <a:latin typeface="Symbol"/>
                <a:cs typeface="Symbol"/>
              </a:rPr>
              <a:t>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81150" y="6971098"/>
            <a:ext cx="36645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609215" algn="l"/>
                <a:tab pos="2894965" algn="l"/>
              </a:tabLst>
            </a:pPr>
            <a:r>
              <a:rPr dirty="0" sz="1600">
                <a:latin typeface="Times New Roman"/>
                <a:cs typeface="Times New Roman"/>
              </a:rPr>
              <a:t>IDEA  </a:t>
            </a:r>
            <a:r>
              <a:rPr dirty="0" sz="1600" spc="50">
                <a:latin typeface="Times New Roman"/>
                <a:cs typeface="Times New Roman"/>
              </a:rPr>
              <a:t>1:  </a:t>
            </a:r>
            <a:r>
              <a:rPr dirty="0" sz="1600" spc="5" i="1">
                <a:latin typeface="Times New Roman"/>
                <a:cs typeface="Times New Roman"/>
              </a:rPr>
              <a:t>a </a:t>
            </a:r>
            <a:r>
              <a:rPr dirty="0" sz="1600" spc="5">
                <a:latin typeface="Symbol"/>
                <a:cs typeface="Symbol"/>
              </a:rPr>
              <a:t>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Times New Roman"/>
                <a:cs typeface="Times New Roman"/>
              </a:rPr>
              <a:t>arg </a:t>
            </a:r>
            <a:r>
              <a:rPr dirty="0" sz="1600" spc="30">
                <a:latin typeface="Times New Roman"/>
                <a:cs typeface="Times New Roman"/>
              </a:rPr>
              <a:t>max</a:t>
            </a:r>
            <a:r>
              <a:rPr dirty="0" baseline="41666" sz="2400" spc="44">
                <a:latin typeface="Symbol"/>
                <a:cs typeface="Symbol"/>
              </a:rPr>
              <a:t></a:t>
            </a:r>
            <a:r>
              <a:rPr dirty="0" sz="1600" spc="30">
                <a:latin typeface="Times New Roman"/>
                <a:cs typeface="Times New Roman"/>
              </a:rPr>
              <a:t>r</a:t>
            </a:r>
            <a:r>
              <a:rPr dirty="0" sz="1600" spc="-14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Symbol"/>
                <a:cs typeface="Symbol"/>
              </a:rPr>
              <a:t></a:t>
            </a:r>
            <a:r>
              <a:rPr dirty="0" sz="1600" spc="-160">
                <a:latin typeface="Times New Roman"/>
                <a:cs typeface="Times New Roman"/>
              </a:rPr>
              <a:t> </a:t>
            </a:r>
            <a:r>
              <a:rPr dirty="0" sz="1600" spc="-434" i="1">
                <a:latin typeface="Symbol"/>
                <a:cs typeface="Symbol"/>
              </a:rPr>
              <a:t></a:t>
            </a:r>
            <a:r>
              <a:rPr dirty="0" sz="1600" spc="-434">
                <a:latin typeface="Times New Roman"/>
                <a:cs typeface="Times New Roman"/>
              </a:rPr>
              <a:t>	</a:t>
            </a:r>
            <a:r>
              <a:rPr dirty="0" sz="1600" spc="5">
                <a:latin typeface="Times New Roman"/>
                <a:cs typeface="Times New Roman"/>
              </a:rPr>
              <a:t>P	</a:t>
            </a:r>
            <a:r>
              <a:rPr dirty="0" sz="2500" spc="-225">
                <a:latin typeface="Symbol"/>
                <a:cs typeface="Symbol"/>
              </a:rPr>
              <a:t></a:t>
            </a:r>
            <a:r>
              <a:rPr dirty="0" sz="1600" spc="-225">
                <a:latin typeface="Times New Roman"/>
                <a:cs typeface="Times New Roman"/>
              </a:rPr>
              <a:t>S </a:t>
            </a:r>
            <a:r>
              <a:rPr dirty="0" sz="1600" spc="5">
                <a:latin typeface="Times New Roman"/>
                <a:cs typeface="Times New Roman"/>
              </a:rPr>
              <a:t>S 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5" i="1">
                <a:latin typeface="Times New Roman"/>
                <a:cs typeface="Times New Roman"/>
              </a:rPr>
              <a:t>a</a:t>
            </a:r>
            <a:r>
              <a:rPr dirty="0" sz="1600" spc="-220" i="1">
                <a:latin typeface="Times New Roman"/>
                <a:cs typeface="Times New Roman"/>
              </a:rPr>
              <a:t> </a:t>
            </a:r>
            <a:r>
              <a:rPr dirty="0" sz="2500" spc="-459">
                <a:latin typeface="Symbol"/>
                <a:cs typeface="Symbol"/>
              </a:rPr>
              <a:t>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0" y="4511675"/>
            <a:ext cx="1092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2800" y="1397000"/>
            <a:ext cx="352171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Learning </a:t>
            </a:r>
            <a:r>
              <a:rPr dirty="0" spc="15"/>
              <a:t>Delayed</a:t>
            </a:r>
            <a:r>
              <a:rPr dirty="0" spc="-50"/>
              <a:t> </a:t>
            </a:r>
            <a:r>
              <a:rPr dirty="0" spc="20"/>
              <a:t>Rewards…</a:t>
            </a:r>
          </a:p>
        </p:txBody>
      </p:sp>
      <p:sp>
        <p:nvSpPr>
          <p:cNvPr id="5" name="object 5"/>
          <p:cNvSpPr/>
          <p:nvPr/>
        </p:nvSpPr>
        <p:spPr>
          <a:xfrm>
            <a:off x="2628767" y="1957387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0" y="76200"/>
                </a:moveTo>
                <a:lnTo>
                  <a:pt x="1809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71775" y="1952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85917" y="2176462"/>
            <a:ext cx="123825" cy="9525"/>
          </a:xfrm>
          <a:custGeom>
            <a:avLst/>
            <a:gdLst/>
            <a:ahLst/>
            <a:cxnLst/>
            <a:rect l="l" t="t" r="r" b="b"/>
            <a:pathLst>
              <a:path w="123825" h="9525">
                <a:moveTo>
                  <a:pt x="-4762" y="4762"/>
                </a:moveTo>
                <a:lnTo>
                  <a:pt x="128587" y="4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71775" y="2171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9525" y="47625"/>
                </a:lnTo>
                <a:lnTo>
                  <a:pt x="476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28767" y="2338387"/>
            <a:ext cx="180975" cy="19050"/>
          </a:xfrm>
          <a:custGeom>
            <a:avLst/>
            <a:gdLst/>
            <a:ahLst/>
            <a:cxnLst/>
            <a:rect l="l" t="t" r="r" b="b"/>
            <a:pathLst>
              <a:path w="180975" h="19050">
                <a:moveTo>
                  <a:pt x="-4762" y="9525"/>
                </a:moveTo>
                <a:lnTo>
                  <a:pt x="185737" y="95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71775" y="2352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66817" y="1976437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43150" y="211137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R=?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7725" y="1882775"/>
            <a:ext cx="1695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1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8925" y="2292350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71967" y="1957387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0" y="76200"/>
                </a:moveTo>
                <a:lnTo>
                  <a:pt x="1809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14975" y="1952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29117" y="2176462"/>
            <a:ext cx="123825" cy="9525"/>
          </a:xfrm>
          <a:custGeom>
            <a:avLst/>
            <a:gdLst/>
            <a:ahLst/>
            <a:cxnLst/>
            <a:rect l="l" t="t" r="r" b="b"/>
            <a:pathLst>
              <a:path w="123825" h="9525">
                <a:moveTo>
                  <a:pt x="-4762" y="4762"/>
                </a:moveTo>
                <a:lnTo>
                  <a:pt x="128587" y="4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14975" y="2171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9525" y="47625"/>
                </a:lnTo>
                <a:lnTo>
                  <a:pt x="476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71967" y="2338387"/>
            <a:ext cx="180975" cy="19050"/>
          </a:xfrm>
          <a:custGeom>
            <a:avLst/>
            <a:gdLst/>
            <a:ahLst/>
            <a:cxnLst/>
            <a:rect l="l" t="t" r="r" b="b"/>
            <a:pathLst>
              <a:path w="180975" h="19050">
                <a:moveTo>
                  <a:pt x="-4762" y="9525"/>
                </a:moveTo>
                <a:lnTo>
                  <a:pt x="185737" y="95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14975" y="2352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10017" y="1976437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86350" y="211137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R=?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0925" y="1882775"/>
            <a:ext cx="182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3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47867" y="2681287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0" y="76200"/>
                </a:moveTo>
                <a:lnTo>
                  <a:pt x="1809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90875" y="26765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05017" y="2900362"/>
            <a:ext cx="123825" cy="9525"/>
          </a:xfrm>
          <a:custGeom>
            <a:avLst/>
            <a:gdLst/>
            <a:ahLst/>
            <a:cxnLst/>
            <a:rect l="l" t="t" r="r" b="b"/>
            <a:pathLst>
              <a:path w="123825" h="9525">
                <a:moveTo>
                  <a:pt x="-4762" y="4762"/>
                </a:moveTo>
                <a:lnTo>
                  <a:pt x="128587" y="4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90875" y="28956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9525" y="47625"/>
                </a:lnTo>
                <a:lnTo>
                  <a:pt x="476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47867" y="3062287"/>
            <a:ext cx="180975" cy="19050"/>
          </a:xfrm>
          <a:custGeom>
            <a:avLst/>
            <a:gdLst/>
            <a:ahLst/>
            <a:cxnLst/>
            <a:rect l="l" t="t" r="r" b="b"/>
            <a:pathLst>
              <a:path w="180975" h="19050">
                <a:moveTo>
                  <a:pt x="-4762" y="9525"/>
                </a:moveTo>
                <a:lnTo>
                  <a:pt x="185737" y="95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90875" y="30765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85917" y="2700337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762250" y="283527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R=?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36825" y="1810385"/>
            <a:ext cx="3137535" cy="9588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035300">
              <a:lnSpc>
                <a:spcPct val="100000"/>
              </a:lnSpc>
              <a:spcBef>
                <a:spcPts val="6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 marL="3035300">
              <a:lnSpc>
                <a:spcPct val="100000"/>
              </a:lnSpc>
              <a:spcBef>
                <a:spcPts val="5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 marL="3035300">
              <a:lnSpc>
                <a:spcPct val="100000"/>
              </a:lnSpc>
              <a:spcBef>
                <a:spcPts val="495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4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48025" y="2534285"/>
            <a:ext cx="76835" cy="6445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67067" y="2681287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0" y="76200"/>
                </a:moveTo>
                <a:lnTo>
                  <a:pt x="1809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10075" y="26765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24217" y="2900362"/>
            <a:ext cx="123825" cy="9525"/>
          </a:xfrm>
          <a:custGeom>
            <a:avLst/>
            <a:gdLst/>
            <a:ahLst/>
            <a:cxnLst/>
            <a:rect l="l" t="t" r="r" b="b"/>
            <a:pathLst>
              <a:path w="123825" h="9525">
                <a:moveTo>
                  <a:pt x="-4762" y="4762"/>
                </a:moveTo>
                <a:lnTo>
                  <a:pt x="128587" y="4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10075" y="28956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9525" y="47625"/>
                </a:lnTo>
                <a:lnTo>
                  <a:pt x="476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67067" y="3062287"/>
            <a:ext cx="180975" cy="19050"/>
          </a:xfrm>
          <a:custGeom>
            <a:avLst/>
            <a:gdLst/>
            <a:ahLst/>
            <a:cxnLst/>
            <a:rect l="l" t="t" r="r" b="b"/>
            <a:pathLst>
              <a:path w="180975" h="19050">
                <a:moveTo>
                  <a:pt x="-4762" y="9525"/>
                </a:moveTo>
                <a:lnTo>
                  <a:pt x="185737" y="95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10075" y="30765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05117" y="2700337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981450" y="283527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R=?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56025" y="2606675"/>
            <a:ext cx="182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5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67225" y="2534285"/>
            <a:ext cx="76835" cy="6445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00367" y="1957387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0" y="76200"/>
                </a:moveTo>
                <a:lnTo>
                  <a:pt x="1809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43375" y="1952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57517" y="2176462"/>
            <a:ext cx="123825" cy="9525"/>
          </a:xfrm>
          <a:custGeom>
            <a:avLst/>
            <a:gdLst/>
            <a:ahLst/>
            <a:cxnLst/>
            <a:rect l="l" t="t" r="r" b="b"/>
            <a:pathLst>
              <a:path w="123825" h="9525">
                <a:moveTo>
                  <a:pt x="-4762" y="4762"/>
                </a:moveTo>
                <a:lnTo>
                  <a:pt x="128587" y="4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43375" y="2171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9525" y="47625"/>
                </a:lnTo>
                <a:lnTo>
                  <a:pt x="476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00367" y="2338387"/>
            <a:ext cx="180975" cy="19050"/>
          </a:xfrm>
          <a:custGeom>
            <a:avLst/>
            <a:gdLst/>
            <a:ahLst/>
            <a:cxnLst/>
            <a:rect l="l" t="t" r="r" b="b"/>
            <a:pathLst>
              <a:path w="180975" h="19050">
                <a:moveTo>
                  <a:pt x="-4762" y="9525"/>
                </a:moveTo>
                <a:lnTo>
                  <a:pt x="185737" y="95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43375" y="2352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38417" y="1976437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714750" y="211137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R=?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03525" y="1810385"/>
            <a:ext cx="880744" cy="4445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70"/>
              </a:spcBef>
              <a:tabLst>
                <a:tab pos="710565" algn="l"/>
              </a:tabLst>
            </a:pPr>
            <a:r>
              <a:rPr dirty="0" sz="900" spc="-5">
                <a:latin typeface="Arial"/>
                <a:cs typeface="Arial"/>
              </a:rPr>
              <a:t>?	S</a:t>
            </a:r>
            <a:r>
              <a:rPr dirty="0" baseline="-23148" sz="900" spc="-7">
                <a:latin typeface="Arial"/>
                <a:cs typeface="Arial"/>
              </a:rPr>
              <a:t>2</a:t>
            </a:r>
            <a:endParaRPr baseline="-23148"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00525" y="1810385"/>
            <a:ext cx="76835" cy="6445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00567" y="2681287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0" y="76200"/>
                </a:moveTo>
                <a:lnTo>
                  <a:pt x="1809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43575" y="26765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0" y="0"/>
                </a:lnTo>
                <a:lnTo>
                  <a:pt x="1905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57717" y="2900362"/>
            <a:ext cx="123825" cy="9525"/>
          </a:xfrm>
          <a:custGeom>
            <a:avLst/>
            <a:gdLst/>
            <a:ahLst/>
            <a:cxnLst/>
            <a:rect l="l" t="t" r="r" b="b"/>
            <a:pathLst>
              <a:path w="123825" h="9525">
                <a:moveTo>
                  <a:pt x="-4762" y="4762"/>
                </a:moveTo>
                <a:lnTo>
                  <a:pt x="128587" y="4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43575" y="28956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9525" y="47625"/>
                </a:lnTo>
                <a:lnTo>
                  <a:pt x="476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00567" y="3062287"/>
            <a:ext cx="180975" cy="19050"/>
          </a:xfrm>
          <a:custGeom>
            <a:avLst/>
            <a:gdLst/>
            <a:ahLst/>
            <a:cxnLst/>
            <a:rect l="l" t="t" r="r" b="b"/>
            <a:pathLst>
              <a:path w="180975" h="19050">
                <a:moveTo>
                  <a:pt x="-4762" y="9525"/>
                </a:moveTo>
                <a:lnTo>
                  <a:pt x="185737" y="95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43575" y="30765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238617" y="2700337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209550"/>
                </a:moveTo>
                <a:lnTo>
                  <a:pt x="413490" y="161952"/>
                </a:lnTo>
                <a:lnTo>
                  <a:pt x="397550" y="118021"/>
                </a:lnTo>
                <a:lnTo>
                  <a:pt x="372613" y="79088"/>
                </a:lnTo>
                <a:lnTo>
                  <a:pt x="340011" y="46486"/>
                </a:lnTo>
                <a:lnTo>
                  <a:pt x="301078" y="21549"/>
                </a:lnTo>
                <a:lnTo>
                  <a:pt x="257147" y="5609"/>
                </a:lnTo>
                <a:lnTo>
                  <a:pt x="209550" y="0"/>
                </a:lnTo>
                <a:lnTo>
                  <a:pt x="161952" y="5609"/>
                </a:lnTo>
                <a:lnTo>
                  <a:pt x="118021" y="21549"/>
                </a:lnTo>
                <a:lnTo>
                  <a:pt x="79088" y="46486"/>
                </a:lnTo>
                <a:lnTo>
                  <a:pt x="46486" y="79088"/>
                </a:lnTo>
                <a:lnTo>
                  <a:pt x="21549" y="118021"/>
                </a:lnTo>
                <a:lnTo>
                  <a:pt x="5609" y="161952"/>
                </a:lnTo>
                <a:lnTo>
                  <a:pt x="0" y="209550"/>
                </a:lnTo>
                <a:lnTo>
                  <a:pt x="5609" y="257147"/>
                </a:lnTo>
                <a:lnTo>
                  <a:pt x="21549" y="301078"/>
                </a:lnTo>
                <a:lnTo>
                  <a:pt x="46486" y="340011"/>
                </a:lnTo>
                <a:lnTo>
                  <a:pt x="79088" y="372613"/>
                </a:lnTo>
                <a:lnTo>
                  <a:pt x="118021" y="397550"/>
                </a:lnTo>
                <a:lnTo>
                  <a:pt x="161952" y="413490"/>
                </a:lnTo>
                <a:lnTo>
                  <a:pt x="209550" y="419100"/>
                </a:lnTo>
                <a:lnTo>
                  <a:pt x="257147" y="413490"/>
                </a:lnTo>
                <a:lnTo>
                  <a:pt x="301078" y="397550"/>
                </a:lnTo>
                <a:lnTo>
                  <a:pt x="340011" y="372613"/>
                </a:lnTo>
                <a:lnTo>
                  <a:pt x="372613" y="340011"/>
                </a:lnTo>
                <a:lnTo>
                  <a:pt x="397550" y="301078"/>
                </a:lnTo>
                <a:lnTo>
                  <a:pt x="413490" y="257147"/>
                </a:lnTo>
                <a:lnTo>
                  <a:pt x="4191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314950" y="2835275"/>
            <a:ext cx="250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R=?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9525" y="2606675"/>
            <a:ext cx="182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</a:t>
            </a:r>
            <a:r>
              <a:rPr dirty="0" baseline="-23148" sz="900" spc="-7">
                <a:latin typeface="Arial"/>
                <a:cs typeface="Arial"/>
              </a:rPr>
              <a:t>6</a:t>
            </a:r>
            <a:endParaRPr baseline="-23148"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00725" y="2534285"/>
            <a:ext cx="76835" cy="6445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476367" y="2395537"/>
            <a:ext cx="257175" cy="28575"/>
          </a:xfrm>
          <a:custGeom>
            <a:avLst/>
            <a:gdLst/>
            <a:ahLst/>
            <a:cxnLst/>
            <a:rect l="l" t="t" r="r" b="b"/>
            <a:pathLst>
              <a:path w="257175" h="28575">
                <a:moveTo>
                  <a:pt x="0" y="0"/>
                </a:moveTo>
                <a:lnTo>
                  <a:pt x="257175" y="28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95575" y="2419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9525" y="0"/>
                </a:moveTo>
                <a:lnTo>
                  <a:pt x="0" y="47625"/>
                </a:lnTo>
                <a:lnTo>
                  <a:pt x="47625" y="2857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790825" y="2378075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98625" y="3330575"/>
            <a:ext cx="4238625" cy="93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All you can see is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series of states and</a:t>
            </a:r>
            <a:r>
              <a:rPr dirty="0" sz="1200" spc="-229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rewards: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2182495" algn="l"/>
                <a:tab pos="3609975" algn="l"/>
              </a:tabLst>
            </a:pPr>
            <a:r>
              <a:rPr dirty="0" sz="1200" spc="-10">
                <a:latin typeface="Arial"/>
                <a:cs typeface="Arial"/>
              </a:rPr>
              <a:t>S</a:t>
            </a:r>
            <a:r>
              <a:rPr dirty="0" baseline="-20833" sz="1200" spc="-15">
                <a:latin typeface="Arial"/>
                <a:cs typeface="Arial"/>
              </a:rPr>
              <a:t>1</a:t>
            </a:r>
            <a:r>
              <a:rPr dirty="0" sz="1200" spc="-10">
                <a:latin typeface="Arial"/>
                <a:cs typeface="Arial"/>
              </a:rPr>
              <a:t>(R=0)</a:t>
            </a:r>
            <a:r>
              <a:rPr dirty="0" sz="1200" spc="-10" strike="sngStrike">
                <a:latin typeface="Arial"/>
                <a:cs typeface="Arial"/>
              </a:rPr>
              <a:t>  </a:t>
            </a:r>
            <a:r>
              <a:rPr dirty="0" sz="1200" spc="285" strike="sngStrike">
                <a:latin typeface="Arial"/>
                <a:cs typeface="Arial"/>
              </a:rPr>
              <a:t> </a:t>
            </a:r>
            <a:r>
              <a:rPr dirty="0" sz="1200" strike="sngStrike">
                <a:latin typeface="Arial"/>
                <a:cs typeface="Arial"/>
              </a:rPr>
              <a:t>S</a:t>
            </a:r>
            <a:r>
              <a:rPr dirty="0" baseline="-20833" sz="1200" strike="noStrike">
                <a:latin typeface="Arial"/>
                <a:cs typeface="Arial"/>
              </a:rPr>
              <a:t>2</a:t>
            </a:r>
            <a:r>
              <a:rPr dirty="0" sz="1200" strike="noStrike">
                <a:latin typeface="Arial"/>
                <a:cs typeface="Arial"/>
              </a:rPr>
              <a:t>(R=0) </a:t>
            </a:r>
            <a:r>
              <a:rPr dirty="0" sz="1200" strike="sngStrike">
                <a:latin typeface="Arial"/>
                <a:cs typeface="Arial"/>
              </a:rPr>
              <a:t>  </a:t>
            </a:r>
            <a:r>
              <a:rPr dirty="0" sz="1200" spc="10" strike="sngStrike">
                <a:latin typeface="Arial"/>
                <a:cs typeface="Arial"/>
              </a:rPr>
              <a:t> </a:t>
            </a:r>
            <a:r>
              <a:rPr dirty="0" sz="1200" strike="sngStrike">
                <a:latin typeface="Arial"/>
                <a:cs typeface="Arial"/>
              </a:rPr>
              <a:t>S</a:t>
            </a:r>
            <a:r>
              <a:rPr dirty="0" baseline="-20833" sz="1200" strike="noStrike">
                <a:latin typeface="Arial"/>
                <a:cs typeface="Arial"/>
              </a:rPr>
              <a:t>3</a:t>
            </a:r>
            <a:r>
              <a:rPr dirty="0" sz="1200" strike="noStrike">
                <a:latin typeface="Arial"/>
                <a:cs typeface="Arial"/>
              </a:rPr>
              <a:t>(R=4)	</a:t>
            </a:r>
            <a:r>
              <a:rPr dirty="0" sz="1200" spc="5" strike="noStrike">
                <a:latin typeface="Arial"/>
                <a:cs typeface="Arial"/>
              </a:rPr>
              <a:t>S</a:t>
            </a:r>
            <a:r>
              <a:rPr dirty="0" baseline="-20833" sz="1200" spc="7" strike="noStrike">
                <a:latin typeface="Arial"/>
                <a:cs typeface="Arial"/>
              </a:rPr>
              <a:t>2</a:t>
            </a:r>
            <a:r>
              <a:rPr dirty="0" sz="1200" spc="5" strike="noStrike">
                <a:latin typeface="Arial"/>
                <a:cs typeface="Arial"/>
              </a:rPr>
              <a:t>(R=0)</a:t>
            </a:r>
            <a:r>
              <a:rPr dirty="0" sz="1200" spc="5" strike="sngStrike">
                <a:latin typeface="Arial"/>
                <a:cs typeface="Arial"/>
              </a:rPr>
              <a:t>  </a:t>
            </a:r>
            <a:r>
              <a:rPr dirty="0" sz="1200" spc="275" strike="sngStrike">
                <a:latin typeface="Arial"/>
                <a:cs typeface="Arial"/>
              </a:rPr>
              <a:t> </a:t>
            </a:r>
            <a:r>
              <a:rPr dirty="0" sz="1200" spc="5" strike="sngStrike">
                <a:latin typeface="Arial"/>
                <a:cs typeface="Arial"/>
              </a:rPr>
              <a:t>S</a:t>
            </a:r>
            <a:r>
              <a:rPr dirty="0" baseline="-20833" sz="1200" spc="7" strike="noStrike">
                <a:latin typeface="Arial"/>
                <a:cs typeface="Arial"/>
              </a:rPr>
              <a:t>4</a:t>
            </a:r>
            <a:r>
              <a:rPr dirty="0" sz="1200" spc="5" strike="noStrike">
                <a:latin typeface="Arial"/>
                <a:cs typeface="Arial"/>
              </a:rPr>
              <a:t>(R=0)	</a:t>
            </a:r>
            <a:r>
              <a:rPr dirty="0" sz="1200" strike="noStrike">
                <a:latin typeface="Arial"/>
                <a:cs typeface="Arial"/>
              </a:rPr>
              <a:t>S</a:t>
            </a:r>
            <a:r>
              <a:rPr dirty="0" baseline="-20833" sz="1200" strike="noStrike">
                <a:latin typeface="Arial"/>
                <a:cs typeface="Arial"/>
              </a:rPr>
              <a:t>5</a:t>
            </a:r>
            <a:r>
              <a:rPr dirty="0" sz="1200" strike="noStrike">
                <a:latin typeface="Arial"/>
                <a:cs typeface="Arial"/>
              </a:rPr>
              <a:t>(R=0)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60"/>
              </a:spcBef>
            </a:pPr>
            <a:r>
              <a:rPr dirty="0" sz="1200" spc="-20">
                <a:solidFill>
                  <a:srgbClr val="FF0000"/>
                </a:solidFill>
                <a:latin typeface="Arial"/>
                <a:cs typeface="Arial"/>
              </a:rPr>
              <a:t>Task:  </a:t>
            </a:r>
            <a:r>
              <a:rPr dirty="0" sz="1200">
                <a:solidFill>
                  <a:srgbClr val="333399"/>
                </a:solidFill>
                <a:latin typeface="Arial"/>
                <a:cs typeface="Arial"/>
              </a:rPr>
              <a:t>Based on this sequence, estimate</a:t>
            </a:r>
            <a:r>
              <a:rPr dirty="0" sz="1200" spc="3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J*(S</a:t>
            </a:r>
            <a:r>
              <a:rPr dirty="0" baseline="-20833" sz="1200" spc="-22">
                <a:latin typeface="Arial"/>
                <a:cs typeface="Arial"/>
              </a:rPr>
              <a:t>1</a:t>
            </a:r>
            <a:r>
              <a:rPr dirty="0" sz="1200" spc="-15">
                <a:latin typeface="Arial"/>
                <a:cs typeface="Arial"/>
              </a:rPr>
              <a:t>),J*(S</a:t>
            </a:r>
            <a:r>
              <a:rPr dirty="0" baseline="-20833" sz="1200" spc="-22">
                <a:latin typeface="Arial"/>
                <a:cs typeface="Arial"/>
              </a:rPr>
              <a:t>2</a:t>
            </a:r>
            <a:r>
              <a:rPr dirty="0" sz="1200" spc="-15">
                <a:latin typeface="Arial"/>
                <a:cs typeface="Arial"/>
              </a:rPr>
              <a:t>)···J*(S</a:t>
            </a:r>
            <a:r>
              <a:rPr dirty="0" baseline="-20833" sz="1200" spc="-22">
                <a:latin typeface="Arial"/>
                <a:cs typeface="Arial"/>
              </a:rPr>
              <a:t>6</a:t>
            </a:r>
            <a:r>
              <a:rPr dirty="0" sz="1200" spc="-1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428742" y="37766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52642" y="37766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752717" y="38052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38442" y="37766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62342" y="37766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62417" y="38052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48142" y="37766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673225" y="7273925"/>
            <a:ext cx="4334510" cy="1450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125"/>
              </a:spcBef>
              <a:tabLst>
                <a:tab pos="1383665" algn="l"/>
                <a:tab pos="2326640" algn="l"/>
              </a:tabLst>
            </a:pPr>
            <a:r>
              <a:rPr dirty="0" sz="950" spc="25">
                <a:solidFill>
                  <a:srgbClr val="A50020"/>
                </a:solidFill>
                <a:latin typeface="Arial"/>
                <a:cs typeface="Arial"/>
              </a:rPr>
              <a:t>State	</a:t>
            </a:r>
            <a:r>
              <a:rPr dirty="0" sz="950" spc="15">
                <a:solidFill>
                  <a:srgbClr val="A50020"/>
                </a:solidFill>
                <a:latin typeface="Arial"/>
                <a:cs typeface="Arial"/>
              </a:rPr>
              <a:t>Observations	</a:t>
            </a:r>
            <a:r>
              <a:rPr dirty="0" sz="950" spc="20">
                <a:solidFill>
                  <a:srgbClr val="A50020"/>
                </a:solidFill>
                <a:latin typeface="Arial"/>
                <a:cs typeface="Arial"/>
              </a:rPr>
              <a:t>Mean</a:t>
            </a:r>
            <a:r>
              <a:rPr dirty="0" sz="950" spc="45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dirty="0" sz="950" spc="25">
                <a:solidFill>
                  <a:srgbClr val="A50020"/>
                </a:solidFill>
                <a:latin typeface="Arial"/>
                <a:cs typeface="Arial"/>
              </a:rPr>
              <a:t>LTDR</a:t>
            </a:r>
            <a:endParaRPr sz="9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60"/>
              </a:spcBef>
              <a:tabLst>
                <a:tab pos="1517015" algn="l"/>
                <a:tab pos="4060190" algn="l"/>
              </a:tabLst>
            </a:pPr>
            <a:r>
              <a:rPr dirty="0" u="sng" sz="950" spc="5">
                <a:solidFill>
                  <a:srgbClr val="A5002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5">
                <a:solidFill>
                  <a:srgbClr val="A5002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sng" sz="950" spc="15">
                <a:solidFill>
                  <a:srgbClr val="A5002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950" spc="-35">
                <a:solidFill>
                  <a:srgbClr val="A5002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25">
                <a:solidFill>
                  <a:srgbClr val="A5002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LTDR	</a:t>
            </a:r>
            <a:endParaRPr sz="95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434"/>
              </a:spcBef>
              <a:tabLst>
                <a:tab pos="1717039" algn="l"/>
                <a:tab pos="2631440" algn="l"/>
                <a:tab pos="3345815" algn="l"/>
              </a:tabLst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1	</a:t>
            </a:r>
            <a:r>
              <a:rPr dirty="0" sz="950" spc="10">
                <a:latin typeface="Arial"/>
                <a:cs typeface="Arial"/>
              </a:rPr>
              <a:t>1	1	</a:t>
            </a:r>
            <a:r>
              <a:rPr dirty="0" sz="950" spc="15">
                <a:latin typeface="Arial"/>
                <a:cs typeface="Arial"/>
              </a:rPr>
              <a:t>=J</a:t>
            </a:r>
            <a:r>
              <a:rPr dirty="0" baseline="25641" sz="975" spc="22">
                <a:latin typeface="Arial"/>
                <a:cs typeface="Arial"/>
              </a:rPr>
              <a:t>est</a:t>
            </a:r>
            <a:r>
              <a:rPr dirty="0" sz="950" spc="15">
                <a:latin typeface="Arial"/>
                <a:cs typeface="Arial"/>
              </a:rPr>
              <a:t>(S</a:t>
            </a:r>
            <a:r>
              <a:rPr dirty="0" baseline="-21367" sz="975" spc="22">
                <a:latin typeface="Arial"/>
                <a:cs typeface="Arial"/>
              </a:rPr>
              <a:t>1</a:t>
            </a:r>
            <a:r>
              <a:rPr dirty="0" sz="950" spc="15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434"/>
              </a:spcBef>
              <a:tabLst>
                <a:tab pos="1631314" algn="l"/>
                <a:tab pos="2631440" algn="l"/>
                <a:tab pos="3345815" algn="l"/>
              </a:tabLst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2	</a:t>
            </a:r>
            <a:r>
              <a:rPr dirty="0" sz="950" spc="10">
                <a:latin typeface="Arial"/>
                <a:cs typeface="Arial"/>
              </a:rPr>
              <a:t>2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,</a:t>
            </a:r>
            <a:r>
              <a:rPr dirty="0" sz="950" spc="5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0	1	</a:t>
            </a:r>
            <a:r>
              <a:rPr dirty="0" sz="950" spc="15">
                <a:latin typeface="Arial"/>
                <a:cs typeface="Arial"/>
              </a:rPr>
              <a:t>=J</a:t>
            </a:r>
            <a:r>
              <a:rPr dirty="0" baseline="25641" sz="975" spc="22">
                <a:latin typeface="Arial"/>
                <a:cs typeface="Arial"/>
              </a:rPr>
              <a:t>est</a:t>
            </a:r>
            <a:r>
              <a:rPr dirty="0" sz="950" spc="15">
                <a:latin typeface="Arial"/>
                <a:cs typeface="Arial"/>
              </a:rPr>
              <a:t>(S</a:t>
            </a:r>
            <a:r>
              <a:rPr dirty="0" baseline="-21367" sz="975" spc="22">
                <a:latin typeface="Arial"/>
                <a:cs typeface="Arial"/>
              </a:rPr>
              <a:t>2</a:t>
            </a:r>
            <a:r>
              <a:rPr dirty="0" sz="950" spc="15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434"/>
              </a:spcBef>
              <a:tabLst>
                <a:tab pos="1717039" algn="l"/>
                <a:tab pos="2631440" algn="l"/>
                <a:tab pos="3345815" algn="l"/>
              </a:tabLst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3	</a:t>
            </a:r>
            <a:r>
              <a:rPr dirty="0" sz="950" spc="10">
                <a:latin typeface="Arial"/>
                <a:cs typeface="Arial"/>
              </a:rPr>
              <a:t>4	4	</a:t>
            </a:r>
            <a:r>
              <a:rPr dirty="0" sz="950" spc="15">
                <a:latin typeface="Arial"/>
                <a:cs typeface="Arial"/>
              </a:rPr>
              <a:t>=J</a:t>
            </a:r>
            <a:r>
              <a:rPr dirty="0" baseline="25641" sz="975" spc="22">
                <a:latin typeface="Arial"/>
                <a:cs typeface="Arial"/>
              </a:rPr>
              <a:t>est</a:t>
            </a:r>
            <a:r>
              <a:rPr dirty="0" sz="950" spc="15">
                <a:latin typeface="Arial"/>
                <a:cs typeface="Arial"/>
              </a:rPr>
              <a:t>(S</a:t>
            </a:r>
            <a:r>
              <a:rPr dirty="0" baseline="-21367" sz="975" spc="22">
                <a:latin typeface="Arial"/>
                <a:cs typeface="Arial"/>
              </a:rPr>
              <a:t>3</a:t>
            </a:r>
            <a:r>
              <a:rPr dirty="0" sz="950" spc="15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359"/>
              </a:spcBef>
              <a:tabLst>
                <a:tab pos="1717039" algn="l"/>
                <a:tab pos="2631440" algn="l"/>
                <a:tab pos="3345815" algn="l"/>
              </a:tabLst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4	</a:t>
            </a:r>
            <a:r>
              <a:rPr dirty="0" sz="950" spc="10">
                <a:latin typeface="Arial"/>
                <a:cs typeface="Arial"/>
              </a:rPr>
              <a:t>0	0	</a:t>
            </a:r>
            <a:r>
              <a:rPr dirty="0" sz="950" spc="15">
                <a:latin typeface="Arial"/>
                <a:cs typeface="Arial"/>
              </a:rPr>
              <a:t>=J</a:t>
            </a:r>
            <a:r>
              <a:rPr dirty="0" baseline="25641" sz="975" spc="22">
                <a:latin typeface="Arial"/>
                <a:cs typeface="Arial"/>
              </a:rPr>
              <a:t>est</a:t>
            </a:r>
            <a:r>
              <a:rPr dirty="0" sz="950" spc="15">
                <a:latin typeface="Arial"/>
                <a:cs typeface="Arial"/>
              </a:rPr>
              <a:t>(S</a:t>
            </a:r>
            <a:r>
              <a:rPr dirty="0" baseline="-21367" sz="975" spc="22">
                <a:latin typeface="Arial"/>
                <a:cs typeface="Arial"/>
              </a:rPr>
              <a:t>4</a:t>
            </a:r>
            <a:r>
              <a:rPr dirty="0" sz="950" spc="15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434"/>
              </a:spcBef>
              <a:tabLst>
                <a:tab pos="1717039" algn="l"/>
                <a:tab pos="2631440" algn="l"/>
                <a:tab pos="3345815" algn="l"/>
              </a:tabLst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5	</a:t>
            </a:r>
            <a:r>
              <a:rPr dirty="0" sz="950" spc="10">
                <a:latin typeface="Arial"/>
                <a:cs typeface="Arial"/>
              </a:rPr>
              <a:t>0	0	</a:t>
            </a:r>
            <a:r>
              <a:rPr dirty="0" sz="950" spc="15">
                <a:latin typeface="Arial"/>
                <a:cs typeface="Arial"/>
              </a:rPr>
              <a:t>=J</a:t>
            </a:r>
            <a:r>
              <a:rPr dirty="0" baseline="25641" sz="975" spc="22">
                <a:latin typeface="Arial"/>
                <a:cs typeface="Arial"/>
              </a:rPr>
              <a:t>est</a:t>
            </a:r>
            <a:r>
              <a:rPr dirty="0" sz="950" spc="15">
                <a:latin typeface="Arial"/>
                <a:cs typeface="Arial"/>
              </a:rPr>
              <a:t>(S</a:t>
            </a:r>
            <a:r>
              <a:rPr dirty="0" baseline="-21367" sz="975" spc="22">
                <a:latin typeface="Arial"/>
                <a:cs typeface="Arial"/>
              </a:rPr>
              <a:t>5</a:t>
            </a:r>
            <a:r>
              <a:rPr dirty="0" sz="950" spc="15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34"/>
              </a:spcBef>
              <a:tabLst>
                <a:tab pos="32029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5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6317" y="7739326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 h="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076317" y="7939351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 h="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76317" y="8139376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 h="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076317" y="8339401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 h="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76317" y="8529901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 h="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352917" y="5405701"/>
            <a:ext cx="800100" cy="457200"/>
          </a:xfrm>
          <a:custGeom>
            <a:avLst/>
            <a:gdLst/>
            <a:ahLst/>
            <a:cxnLst/>
            <a:rect l="l" t="t" r="r" b="b"/>
            <a:pathLst>
              <a:path w="800100" h="457200">
                <a:moveTo>
                  <a:pt x="457200" y="400050"/>
                </a:moveTo>
                <a:lnTo>
                  <a:pt x="342900" y="400050"/>
                </a:lnTo>
                <a:lnTo>
                  <a:pt x="400050" y="457200"/>
                </a:lnTo>
                <a:lnTo>
                  <a:pt x="457200" y="400050"/>
                </a:lnTo>
                <a:close/>
              </a:path>
              <a:path w="800100" h="457200">
                <a:moveTo>
                  <a:pt x="561975" y="371475"/>
                </a:moveTo>
                <a:lnTo>
                  <a:pt x="228600" y="371475"/>
                </a:lnTo>
                <a:lnTo>
                  <a:pt x="247650" y="438150"/>
                </a:lnTo>
                <a:lnTo>
                  <a:pt x="342900" y="400050"/>
                </a:lnTo>
                <a:lnTo>
                  <a:pt x="557892" y="400050"/>
                </a:lnTo>
                <a:lnTo>
                  <a:pt x="561975" y="371475"/>
                </a:lnTo>
                <a:close/>
              </a:path>
              <a:path w="800100" h="457200">
                <a:moveTo>
                  <a:pt x="557892" y="400050"/>
                </a:moveTo>
                <a:lnTo>
                  <a:pt x="457200" y="400050"/>
                </a:lnTo>
                <a:lnTo>
                  <a:pt x="552450" y="438150"/>
                </a:lnTo>
                <a:lnTo>
                  <a:pt x="557892" y="400050"/>
                </a:lnTo>
                <a:close/>
              </a:path>
              <a:path w="800100" h="457200">
                <a:moveTo>
                  <a:pt x="114300" y="66675"/>
                </a:moveTo>
                <a:lnTo>
                  <a:pt x="152400" y="133350"/>
                </a:lnTo>
                <a:lnTo>
                  <a:pt x="28575" y="142875"/>
                </a:lnTo>
                <a:lnTo>
                  <a:pt x="104775" y="190500"/>
                </a:lnTo>
                <a:lnTo>
                  <a:pt x="0" y="228600"/>
                </a:lnTo>
                <a:lnTo>
                  <a:pt x="104775" y="266700"/>
                </a:lnTo>
                <a:lnTo>
                  <a:pt x="28575" y="314325"/>
                </a:lnTo>
                <a:lnTo>
                  <a:pt x="152400" y="323850"/>
                </a:lnTo>
                <a:lnTo>
                  <a:pt x="114300" y="390525"/>
                </a:lnTo>
                <a:lnTo>
                  <a:pt x="228600" y="371475"/>
                </a:lnTo>
                <a:lnTo>
                  <a:pt x="674914" y="371475"/>
                </a:lnTo>
                <a:lnTo>
                  <a:pt x="647700" y="323850"/>
                </a:lnTo>
                <a:lnTo>
                  <a:pt x="771525" y="314325"/>
                </a:lnTo>
                <a:lnTo>
                  <a:pt x="695325" y="266700"/>
                </a:lnTo>
                <a:lnTo>
                  <a:pt x="800100" y="228600"/>
                </a:lnTo>
                <a:lnTo>
                  <a:pt x="695325" y="190500"/>
                </a:lnTo>
                <a:lnTo>
                  <a:pt x="771525" y="142875"/>
                </a:lnTo>
                <a:lnTo>
                  <a:pt x="647700" y="133350"/>
                </a:lnTo>
                <a:lnTo>
                  <a:pt x="674914" y="85725"/>
                </a:lnTo>
                <a:lnTo>
                  <a:pt x="228600" y="85725"/>
                </a:lnTo>
                <a:lnTo>
                  <a:pt x="114300" y="66675"/>
                </a:lnTo>
                <a:close/>
              </a:path>
              <a:path w="800100" h="457200">
                <a:moveTo>
                  <a:pt x="674914" y="371475"/>
                </a:moveTo>
                <a:lnTo>
                  <a:pt x="561975" y="371475"/>
                </a:lnTo>
                <a:lnTo>
                  <a:pt x="685800" y="390525"/>
                </a:lnTo>
                <a:lnTo>
                  <a:pt x="674914" y="371475"/>
                </a:lnTo>
                <a:close/>
              </a:path>
              <a:path w="800100" h="457200">
                <a:moveTo>
                  <a:pt x="247650" y="19050"/>
                </a:moveTo>
                <a:lnTo>
                  <a:pt x="228600" y="85725"/>
                </a:lnTo>
                <a:lnTo>
                  <a:pt x="561975" y="85725"/>
                </a:lnTo>
                <a:lnTo>
                  <a:pt x="557892" y="57150"/>
                </a:lnTo>
                <a:lnTo>
                  <a:pt x="342900" y="57150"/>
                </a:lnTo>
                <a:lnTo>
                  <a:pt x="247650" y="19050"/>
                </a:lnTo>
                <a:close/>
              </a:path>
              <a:path w="800100" h="457200">
                <a:moveTo>
                  <a:pt x="685800" y="66675"/>
                </a:moveTo>
                <a:lnTo>
                  <a:pt x="561975" y="85725"/>
                </a:lnTo>
                <a:lnTo>
                  <a:pt x="674914" y="85725"/>
                </a:lnTo>
                <a:lnTo>
                  <a:pt x="685800" y="66675"/>
                </a:lnTo>
                <a:close/>
              </a:path>
              <a:path w="800100" h="457200">
                <a:moveTo>
                  <a:pt x="400050" y="0"/>
                </a:moveTo>
                <a:lnTo>
                  <a:pt x="342900" y="57150"/>
                </a:lnTo>
                <a:lnTo>
                  <a:pt x="457200" y="57150"/>
                </a:lnTo>
                <a:lnTo>
                  <a:pt x="400050" y="0"/>
                </a:lnTo>
                <a:close/>
              </a:path>
              <a:path w="800100" h="457200">
                <a:moveTo>
                  <a:pt x="552450" y="19050"/>
                </a:moveTo>
                <a:lnTo>
                  <a:pt x="457200" y="57150"/>
                </a:lnTo>
                <a:lnTo>
                  <a:pt x="557892" y="57150"/>
                </a:lnTo>
                <a:lnTo>
                  <a:pt x="552450" y="190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352917" y="5405701"/>
            <a:ext cx="800100" cy="457200"/>
          </a:xfrm>
          <a:custGeom>
            <a:avLst/>
            <a:gdLst/>
            <a:ahLst/>
            <a:cxnLst/>
            <a:rect l="l" t="t" r="r" b="b"/>
            <a:pathLst>
              <a:path w="800100" h="457200">
                <a:moveTo>
                  <a:pt x="800100" y="228600"/>
                </a:moveTo>
                <a:lnTo>
                  <a:pt x="695325" y="190500"/>
                </a:lnTo>
                <a:lnTo>
                  <a:pt x="771525" y="142875"/>
                </a:lnTo>
                <a:lnTo>
                  <a:pt x="647700" y="133350"/>
                </a:lnTo>
                <a:lnTo>
                  <a:pt x="685800" y="66675"/>
                </a:lnTo>
                <a:lnTo>
                  <a:pt x="561975" y="85725"/>
                </a:lnTo>
                <a:lnTo>
                  <a:pt x="552450" y="19050"/>
                </a:lnTo>
                <a:lnTo>
                  <a:pt x="457200" y="57150"/>
                </a:lnTo>
                <a:lnTo>
                  <a:pt x="400050" y="0"/>
                </a:lnTo>
                <a:lnTo>
                  <a:pt x="342900" y="57150"/>
                </a:lnTo>
                <a:lnTo>
                  <a:pt x="247650" y="19050"/>
                </a:lnTo>
                <a:lnTo>
                  <a:pt x="228600" y="85725"/>
                </a:lnTo>
                <a:lnTo>
                  <a:pt x="114300" y="66675"/>
                </a:lnTo>
                <a:lnTo>
                  <a:pt x="152400" y="133350"/>
                </a:lnTo>
                <a:lnTo>
                  <a:pt x="28575" y="142875"/>
                </a:lnTo>
                <a:lnTo>
                  <a:pt x="104775" y="190500"/>
                </a:lnTo>
                <a:lnTo>
                  <a:pt x="0" y="228600"/>
                </a:lnTo>
                <a:lnTo>
                  <a:pt x="104775" y="266700"/>
                </a:lnTo>
                <a:lnTo>
                  <a:pt x="28575" y="314325"/>
                </a:lnTo>
                <a:lnTo>
                  <a:pt x="152400" y="323850"/>
                </a:lnTo>
                <a:lnTo>
                  <a:pt x="114300" y="390525"/>
                </a:lnTo>
                <a:lnTo>
                  <a:pt x="228600" y="371475"/>
                </a:lnTo>
                <a:lnTo>
                  <a:pt x="247650" y="438150"/>
                </a:lnTo>
                <a:lnTo>
                  <a:pt x="342900" y="400050"/>
                </a:lnTo>
                <a:lnTo>
                  <a:pt x="400050" y="457200"/>
                </a:lnTo>
                <a:lnTo>
                  <a:pt x="457200" y="400050"/>
                </a:lnTo>
                <a:lnTo>
                  <a:pt x="552450" y="438150"/>
                </a:lnTo>
                <a:lnTo>
                  <a:pt x="561975" y="371475"/>
                </a:lnTo>
                <a:lnTo>
                  <a:pt x="685800" y="390525"/>
                </a:lnTo>
                <a:lnTo>
                  <a:pt x="647700" y="323850"/>
                </a:lnTo>
                <a:lnTo>
                  <a:pt x="771525" y="314325"/>
                </a:lnTo>
                <a:lnTo>
                  <a:pt x="695325" y="266700"/>
                </a:lnTo>
                <a:lnTo>
                  <a:pt x="80010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660525" y="5351184"/>
            <a:ext cx="3550285" cy="75946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240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Idea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1: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Supervised</a:t>
            </a:r>
            <a:r>
              <a:rPr dirty="0" sz="2150" spc="-6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Learning</a:t>
            </a:r>
            <a:endParaRPr sz="21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620"/>
              </a:spcBef>
              <a:tabLst>
                <a:tab pos="801370" algn="l"/>
                <a:tab pos="1515745" algn="l"/>
                <a:tab pos="2220595" algn="l"/>
                <a:tab pos="2933700" algn="l"/>
              </a:tabLst>
            </a:pPr>
            <a:r>
              <a:rPr dirty="0" sz="1200" spc="-10">
                <a:latin typeface="Arial"/>
                <a:cs typeface="Arial"/>
              </a:rPr>
              <a:t>S</a:t>
            </a:r>
            <a:r>
              <a:rPr dirty="0" baseline="-20833" sz="1200" spc="-15">
                <a:latin typeface="Arial"/>
                <a:cs typeface="Arial"/>
              </a:rPr>
              <a:t>1</a:t>
            </a:r>
            <a:r>
              <a:rPr dirty="0" sz="1200" spc="-10">
                <a:latin typeface="Arial"/>
                <a:cs typeface="Arial"/>
              </a:rPr>
              <a:t>(R=0)	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baseline="-20833" sz="12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(R=0)	S</a:t>
            </a:r>
            <a:r>
              <a:rPr dirty="0" baseline="-20833" sz="1200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(R=4)	</a:t>
            </a:r>
            <a:r>
              <a:rPr dirty="0" sz="1200" spc="5">
                <a:latin typeface="Arial"/>
                <a:cs typeface="Arial"/>
              </a:rPr>
              <a:t>S</a:t>
            </a:r>
            <a:r>
              <a:rPr dirty="0" baseline="-20833" sz="1200" spc="7">
                <a:latin typeface="Arial"/>
                <a:cs typeface="Arial"/>
              </a:rPr>
              <a:t>2</a:t>
            </a:r>
            <a:r>
              <a:rPr dirty="0" sz="1200" spc="5">
                <a:latin typeface="Arial"/>
                <a:cs typeface="Arial"/>
              </a:rPr>
              <a:t>(R=0)	S</a:t>
            </a:r>
            <a:r>
              <a:rPr dirty="0" baseline="-20833" sz="1200" spc="7">
                <a:latin typeface="Arial"/>
                <a:cs typeface="Arial"/>
              </a:rPr>
              <a:t>4</a:t>
            </a:r>
            <a:r>
              <a:rPr dirty="0" sz="1200" spc="5">
                <a:latin typeface="Arial"/>
                <a:cs typeface="Arial"/>
              </a:rPr>
              <a:t>(R=0)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270639" y="5540375"/>
            <a:ext cx="730250" cy="570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96215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latin typeface="Arial"/>
                <a:cs typeface="Arial"/>
              </a:rPr>
              <a:t>Assume</a:t>
            </a:r>
            <a:endParaRPr sz="950">
              <a:latin typeface="Arial"/>
              <a:cs typeface="Arial"/>
            </a:endParaRPr>
          </a:p>
          <a:p>
            <a:pPr algn="ctr" marL="215265">
              <a:lnSpc>
                <a:spcPct val="100000"/>
              </a:lnSpc>
              <a:spcBef>
                <a:spcPts val="60"/>
              </a:spcBef>
            </a:pPr>
            <a:r>
              <a:rPr dirty="0" sz="950" spc="25">
                <a:latin typeface="Arial"/>
                <a:cs typeface="Arial"/>
              </a:rPr>
              <a:t>?=1/2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1200">
                <a:latin typeface="Arial"/>
                <a:cs typeface="Arial"/>
              </a:rPr>
              <a:t>S</a:t>
            </a:r>
            <a:r>
              <a:rPr dirty="0" baseline="-20833" sz="1200">
                <a:latin typeface="Arial"/>
                <a:cs typeface="Arial"/>
              </a:rPr>
              <a:t>5</a:t>
            </a:r>
            <a:r>
              <a:rPr dirty="0" sz="1200">
                <a:latin typeface="Arial"/>
                <a:cs typeface="Arial"/>
              </a:rPr>
              <a:t>(R=0)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24025" y="6245225"/>
            <a:ext cx="3897629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09550" marR="30480" indent="-17145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Arial"/>
                <a:cs typeface="Arial"/>
              </a:rPr>
              <a:t>At </a:t>
            </a:r>
            <a:r>
              <a:rPr dirty="0" sz="950" spc="15">
                <a:latin typeface="Arial"/>
                <a:cs typeface="Arial"/>
              </a:rPr>
              <a:t>t=1 we were </a:t>
            </a:r>
            <a:r>
              <a:rPr dirty="0" sz="950" spc="10">
                <a:latin typeface="Arial"/>
                <a:cs typeface="Arial"/>
              </a:rPr>
              <a:t>in state </a:t>
            </a:r>
            <a:r>
              <a:rPr dirty="0" sz="950" spc="15">
                <a:latin typeface="Arial"/>
                <a:cs typeface="Arial"/>
              </a:rPr>
              <a:t>S</a:t>
            </a:r>
            <a:r>
              <a:rPr dirty="0" baseline="-21367" sz="975" spc="22">
                <a:latin typeface="Arial"/>
                <a:cs typeface="Arial"/>
              </a:rPr>
              <a:t>1 </a:t>
            </a:r>
            <a:r>
              <a:rPr dirty="0" sz="950" spc="10">
                <a:latin typeface="Arial"/>
                <a:cs typeface="Arial"/>
              </a:rPr>
              <a:t>and eventually got a long term discounted  </a:t>
            </a:r>
            <a:r>
              <a:rPr dirty="0" sz="950" spc="5">
                <a:latin typeface="Arial"/>
                <a:cs typeface="Arial"/>
              </a:rPr>
              <a:t>reward of </a:t>
            </a:r>
            <a:r>
              <a:rPr dirty="0" sz="950" spc="10">
                <a:latin typeface="Arial"/>
                <a:cs typeface="Arial"/>
              </a:rPr>
              <a:t>0+?0+?</a:t>
            </a:r>
            <a:r>
              <a:rPr dirty="0" baseline="25641" sz="975" spc="15">
                <a:latin typeface="Arial"/>
                <a:cs typeface="Arial"/>
              </a:rPr>
              <a:t>2</a:t>
            </a:r>
            <a:r>
              <a:rPr dirty="0" sz="950" spc="10">
                <a:latin typeface="Arial"/>
                <a:cs typeface="Arial"/>
              </a:rPr>
              <a:t>4+?</a:t>
            </a:r>
            <a:r>
              <a:rPr dirty="0" baseline="25641" sz="975" spc="15">
                <a:latin typeface="Arial"/>
                <a:cs typeface="Arial"/>
              </a:rPr>
              <a:t>3</a:t>
            </a:r>
            <a:r>
              <a:rPr dirty="0" sz="950" spc="10">
                <a:latin typeface="Arial"/>
                <a:cs typeface="Arial"/>
              </a:rPr>
              <a:t>0+?</a:t>
            </a:r>
            <a:r>
              <a:rPr dirty="0" baseline="25641" sz="975" spc="15">
                <a:latin typeface="Arial"/>
                <a:cs typeface="Arial"/>
              </a:rPr>
              <a:t>4</a:t>
            </a:r>
            <a:r>
              <a:rPr dirty="0" sz="950" spc="10">
                <a:latin typeface="Arial"/>
                <a:cs typeface="Arial"/>
              </a:rPr>
              <a:t>0…=</a:t>
            </a:r>
            <a:r>
              <a:rPr dirty="0" sz="950" spc="12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1730375" y="6574454"/>
          <a:ext cx="3805554" cy="46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/>
                <a:gridCol w="866140"/>
                <a:gridCol w="1903095"/>
              </a:tblGrid>
              <a:tr h="155618">
                <a:tc>
                  <a:txBody>
                    <a:bodyPr/>
                    <a:lstStyle/>
                    <a:p>
                      <a:pPr algn="ctr" marR="12700">
                        <a:lnSpc>
                          <a:spcPts val="1075"/>
                        </a:lnSpc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At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t=2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in state</a:t>
                      </a:r>
                      <a:r>
                        <a:rPr dirty="0" sz="9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2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075"/>
                        </a:lnSpc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ltdr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5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At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t=5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in state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4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ltdr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50" spc="1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2400">
                <a:tc>
                  <a:txBody>
                    <a:bodyPr/>
                    <a:lstStyle/>
                    <a:p>
                      <a:pPr algn="ctr" marR="12700">
                        <a:lnSpc>
                          <a:spcPts val="1045"/>
                        </a:lnSpc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At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t=3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in state</a:t>
                      </a:r>
                      <a:r>
                        <a:rPr dirty="0" sz="9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3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045"/>
                        </a:lnSpc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ltdr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5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45"/>
                        </a:lnSpc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At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t=6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in state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5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ltdr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50" spc="1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5618">
                <a:tc>
                  <a:txBody>
                    <a:bodyPr/>
                    <a:lstStyle/>
                    <a:p>
                      <a:pPr algn="ctr" marR="12700">
                        <a:lnSpc>
                          <a:spcPts val="1045"/>
                        </a:lnSpc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At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t=4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in state</a:t>
                      </a:r>
                      <a:r>
                        <a:rPr dirty="0" sz="9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22">
                          <a:latin typeface="Arial"/>
                          <a:cs typeface="Arial"/>
                        </a:rPr>
                        <a:t>2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045"/>
                        </a:lnSpc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ltdr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5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8" name="object 88"/>
          <p:cNvSpPr/>
          <p:nvPr/>
        </p:nvSpPr>
        <p:spPr>
          <a:xfrm>
            <a:off x="2343017" y="59391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428742" y="59105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066917" y="59391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52642" y="59105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52717" y="59391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838442" y="59105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476617" y="59391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62342" y="59105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162417" y="59391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248142" y="59105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125" y="1374039"/>
            <a:ext cx="3051175" cy="6756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114425">
              <a:lnSpc>
                <a:spcPct val="100000"/>
              </a:lnSpc>
              <a:spcBef>
                <a:spcPts val="60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Model-Free</a:t>
            </a:r>
            <a:r>
              <a:rPr dirty="0" sz="2150" spc="-1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006600"/>
                </a:solidFill>
                <a:latin typeface="Tahoma"/>
                <a:cs typeface="Tahoma"/>
              </a:rPr>
              <a:t>R.L.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dirty="0" sz="1400" spc="10">
                <a:latin typeface="Arial"/>
                <a:cs typeface="Arial"/>
              </a:rPr>
              <a:t>Why </a:t>
            </a:r>
            <a:r>
              <a:rPr dirty="0" sz="1400">
                <a:latin typeface="Arial"/>
                <a:cs typeface="Arial"/>
              </a:rPr>
              <a:t>not </a:t>
            </a:r>
            <a:r>
              <a:rPr dirty="0" sz="1400" spc="5">
                <a:latin typeface="Arial"/>
                <a:cs typeface="Arial"/>
              </a:rPr>
              <a:t>use </a:t>
            </a:r>
            <a:r>
              <a:rPr dirty="0" sz="1400">
                <a:latin typeface="Arial"/>
                <a:cs typeface="Arial"/>
              </a:rPr>
              <a:t>T.D.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125" y="2063750"/>
            <a:ext cx="68897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Observe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2125" y="2578100"/>
            <a:ext cx="55562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0217" y="224313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45" y="146957"/>
                </a:lnTo>
                <a:lnTo>
                  <a:pt x="361561" y="106913"/>
                </a:lnTo>
                <a:lnTo>
                  <a:pt x="339012" y="71534"/>
                </a:lnTo>
                <a:lnTo>
                  <a:pt x="309465" y="41987"/>
                </a:lnTo>
                <a:lnTo>
                  <a:pt x="274086" y="19438"/>
                </a:lnTo>
                <a:lnTo>
                  <a:pt x="234042" y="5054"/>
                </a:lnTo>
                <a:lnTo>
                  <a:pt x="190500" y="0"/>
                </a:lnTo>
                <a:lnTo>
                  <a:pt x="146957" y="5054"/>
                </a:lnTo>
                <a:lnTo>
                  <a:pt x="106913" y="19438"/>
                </a:lnTo>
                <a:lnTo>
                  <a:pt x="71534" y="41987"/>
                </a:lnTo>
                <a:lnTo>
                  <a:pt x="41987" y="71534"/>
                </a:lnTo>
                <a:lnTo>
                  <a:pt x="19438" y="106913"/>
                </a:lnTo>
                <a:lnTo>
                  <a:pt x="5054" y="146957"/>
                </a:lnTo>
                <a:lnTo>
                  <a:pt x="0" y="190500"/>
                </a:lnTo>
                <a:lnTo>
                  <a:pt x="5054" y="234042"/>
                </a:lnTo>
                <a:lnTo>
                  <a:pt x="19438" y="274086"/>
                </a:lnTo>
                <a:lnTo>
                  <a:pt x="41987" y="309465"/>
                </a:lnTo>
                <a:lnTo>
                  <a:pt x="71534" y="339012"/>
                </a:lnTo>
                <a:lnTo>
                  <a:pt x="106913" y="361561"/>
                </a:lnTo>
                <a:lnTo>
                  <a:pt x="146957" y="375945"/>
                </a:lnTo>
                <a:lnTo>
                  <a:pt x="190500" y="381000"/>
                </a:lnTo>
                <a:lnTo>
                  <a:pt x="234042" y="375945"/>
                </a:lnTo>
                <a:lnTo>
                  <a:pt x="274086" y="361561"/>
                </a:lnTo>
                <a:lnTo>
                  <a:pt x="309465" y="339012"/>
                </a:lnTo>
                <a:lnTo>
                  <a:pt x="339012" y="309465"/>
                </a:lnTo>
                <a:lnTo>
                  <a:pt x="361561" y="274086"/>
                </a:lnTo>
                <a:lnTo>
                  <a:pt x="375945" y="234042"/>
                </a:lnTo>
                <a:lnTo>
                  <a:pt x="38100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43117" y="2243137"/>
            <a:ext cx="228600" cy="342900"/>
          </a:xfrm>
          <a:custGeom>
            <a:avLst/>
            <a:gdLst/>
            <a:ahLst/>
            <a:cxnLst/>
            <a:rect l="l" t="t" r="r" b="b"/>
            <a:pathLst>
              <a:path w="228600" h="342900">
                <a:moveTo>
                  <a:pt x="171450" y="0"/>
                </a:moveTo>
                <a:lnTo>
                  <a:pt x="171450" y="85725"/>
                </a:lnTo>
                <a:lnTo>
                  <a:pt x="0" y="85725"/>
                </a:lnTo>
                <a:lnTo>
                  <a:pt x="28575" y="171450"/>
                </a:lnTo>
                <a:lnTo>
                  <a:pt x="0" y="257175"/>
                </a:lnTo>
                <a:lnTo>
                  <a:pt x="171450" y="257175"/>
                </a:lnTo>
                <a:lnTo>
                  <a:pt x="171450" y="342900"/>
                </a:lnTo>
                <a:lnTo>
                  <a:pt x="228600" y="171450"/>
                </a:lnTo>
                <a:lnTo>
                  <a:pt x="1714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98775" y="2339975"/>
            <a:ext cx="40894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300990" algn="l"/>
              </a:tabLst>
            </a:pPr>
            <a:r>
              <a:rPr dirty="0" baseline="-8771" sz="1425" spc="30">
                <a:latin typeface="Arial"/>
                <a:cs typeface="Arial"/>
              </a:rPr>
              <a:t>S</a:t>
            </a:r>
            <a:r>
              <a:rPr dirty="0" baseline="-34188" sz="975" spc="30">
                <a:latin typeface="Arial"/>
                <a:cs typeface="Arial"/>
              </a:rPr>
              <a:t>i	</a:t>
            </a:r>
            <a:r>
              <a:rPr dirty="0" sz="950" spc="1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3217" y="224313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45" y="146957"/>
                </a:lnTo>
                <a:lnTo>
                  <a:pt x="361561" y="106913"/>
                </a:lnTo>
                <a:lnTo>
                  <a:pt x="339012" y="71534"/>
                </a:lnTo>
                <a:lnTo>
                  <a:pt x="309465" y="41987"/>
                </a:lnTo>
                <a:lnTo>
                  <a:pt x="274086" y="19438"/>
                </a:lnTo>
                <a:lnTo>
                  <a:pt x="234042" y="5054"/>
                </a:lnTo>
                <a:lnTo>
                  <a:pt x="190500" y="0"/>
                </a:lnTo>
                <a:lnTo>
                  <a:pt x="146957" y="5054"/>
                </a:lnTo>
                <a:lnTo>
                  <a:pt x="106913" y="19438"/>
                </a:lnTo>
                <a:lnTo>
                  <a:pt x="71534" y="41987"/>
                </a:lnTo>
                <a:lnTo>
                  <a:pt x="41987" y="71534"/>
                </a:lnTo>
                <a:lnTo>
                  <a:pt x="19438" y="106913"/>
                </a:lnTo>
                <a:lnTo>
                  <a:pt x="5054" y="146957"/>
                </a:lnTo>
                <a:lnTo>
                  <a:pt x="0" y="190500"/>
                </a:lnTo>
                <a:lnTo>
                  <a:pt x="5054" y="234042"/>
                </a:lnTo>
                <a:lnTo>
                  <a:pt x="19438" y="274086"/>
                </a:lnTo>
                <a:lnTo>
                  <a:pt x="41987" y="309465"/>
                </a:lnTo>
                <a:lnTo>
                  <a:pt x="71534" y="339012"/>
                </a:lnTo>
                <a:lnTo>
                  <a:pt x="106913" y="361561"/>
                </a:lnTo>
                <a:lnTo>
                  <a:pt x="146957" y="375945"/>
                </a:lnTo>
                <a:lnTo>
                  <a:pt x="190500" y="381000"/>
                </a:lnTo>
                <a:lnTo>
                  <a:pt x="234042" y="375945"/>
                </a:lnTo>
                <a:lnTo>
                  <a:pt x="274086" y="361561"/>
                </a:lnTo>
                <a:lnTo>
                  <a:pt x="309465" y="339012"/>
                </a:lnTo>
                <a:lnTo>
                  <a:pt x="339012" y="309465"/>
                </a:lnTo>
                <a:lnTo>
                  <a:pt x="361561" y="274086"/>
                </a:lnTo>
                <a:lnTo>
                  <a:pt x="375945" y="234042"/>
                </a:lnTo>
                <a:lnTo>
                  <a:pt x="38100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41775" y="2359025"/>
            <a:ext cx="1682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Arial"/>
                <a:cs typeface="Arial"/>
              </a:rPr>
              <a:t>S</a:t>
            </a:r>
            <a:r>
              <a:rPr dirty="0" baseline="-21367" sz="975" spc="30">
                <a:latin typeface="Arial"/>
                <a:cs typeface="Arial"/>
              </a:rPr>
              <a:t>j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1717" y="2128837"/>
            <a:ext cx="628650" cy="285750"/>
          </a:xfrm>
          <a:custGeom>
            <a:avLst/>
            <a:gdLst/>
            <a:ahLst/>
            <a:cxnLst/>
            <a:rect l="l" t="t" r="r" b="b"/>
            <a:pathLst>
              <a:path w="628650" h="285750">
                <a:moveTo>
                  <a:pt x="0" y="285750"/>
                </a:moveTo>
                <a:lnTo>
                  <a:pt x="50749" y="278206"/>
                </a:lnTo>
                <a:lnTo>
                  <a:pt x="97383" y="257403"/>
                </a:lnTo>
                <a:lnTo>
                  <a:pt x="135788" y="226085"/>
                </a:lnTo>
                <a:lnTo>
                  <a:pt x="161848" y="186994"/>
                </a:lnTo>
                <a:lnTo>
                  <a:pt x="171450" y="142875"/>
                </a:lnTo>
                <a:lnTo>
                  <a:pt x="180445" y="109140"/>
                </a:lnTo>
                <a:lnTo>
                  <a:pt x="205316" y="76200"/>
                </a:lnTo>
                <a:lnTo>
                  <a:pt x="242887" y="46434"/>
                </a:lnTo>
                <a:lnTo>
                  <a:pt x="289983" y="22225"/>
                </a:lnTo>
                <a:lnTo>
                  <a:pt x="343429" y="5953"/>
                </a:lnTo>
                <a:lnTo>
                  <a:pt x="400050" y="0"/>
                </a:lnTo>
                <a:lnTo>
                  <a:pt x="448702" y="4998"/>
                </a:lnTo>
                <a:lnTo>
                  <a:pt x="495355" y="18994"/>
                </a:lnTo>
                <a:lnTo>
                  <a:pt x="538009" y="40488"/>
                </a:lnTo>
                <a:lnTo>
                  <a:pt x="574665" y="67980"/>
                </a:lnTo>
                <a:lnTo>
                  <a:pt x="603324" y="99970"/>
                </a:lnTo>
                <a:lnTo>
                  <a:pt x="621985" y="134960"/>
                </a:lnTo>
                <a:lnTo>
                  <a:pt x="62865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1792" y="225266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9525"/>
                </a:moveTo>
                <a:lnTo>
                  <a:pt x="28575" y="47625"/>
                </a:lnTo>
                <a:lnTo>
                  <a:pt x="47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33725" y="2187575"/>
            <a:ext cx="539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7775" y="2988151"/>
            <a:ext cx="46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5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4875" y="2835751"/>
            <a:ext cx="15557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20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3800" y="2988151"/>
            <a:ext cx="46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5" i="1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1850" y="2835751"/>
            <a:ext cx="15557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20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8850" y="2988151"/>
            <a:ext cx="7708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23265" algn="l"/>
              </a:tabLst>
            </a:pPr>
            <a:r>
              <a:rPr dirty="0" sz="950" spc="5" i="1">
                <a:latin typeface="Times New Roman"/>
                <a:cs typeface="Times New Roman"/>
              </a:rPr>
              <a:t>i</a:t>
            </a:r>
            <a:r>
              <a:rPr dirty="0" sz="950" spc="5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5950" y="2835751"/>
            <a:ext cx="15557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20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19625" y="2775163"/>
            <a:ext cx="5975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6065" algn="l"/>
              </a:tabLst>
            </a:pPr>
            <a:r>
              <a:rPr dirty="0" sz="1650" spc="5">
                <a:latin typeface="Times New Roman"/>
                <a:cs typeface="Times New Roman"/>
              </a:rPr>
              <a:t>J	</a:t>
            </a:r>
            <a:r>
              <a:rPr dirty="0" sz="2200" spc="-140">
                <a:latin typeface="Symbol"/>
                <a:cs typeface="Symbol"/>
              </a:rPr>
              <a:t></a:t>
            </a:r>
            <a:r>
              <a:rPr dirty="0" sz="1650" spc="-140">
                <a:latin typeface="Times New Roman"/>
                <a:cs typeface="Times New Roman"/>
              </a:rPr>
              <a:t>S</a:t>
            </a:r>
            <a:r>
              <a:rPr dirty="0" sz="1650" spc="80">
                <a:latin typeface="Times New Roman"/>
                <a:cs typeface="Times New Roman"/>
              </a:rPr>
              <a:t> </a:t>
            </a:r>
            <a:r>
              <a:rPr dirty="0" sz="2200" spc="-185">
                <a:latin typeface="Symbol"/>
                <a:cs typeface="Symbol"/>
              </a:rPr>
              <a:t>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3375" y="2775163"/>
            <a:ext cx="48958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50" spc="100">
                <a:latin typeface="Times New Roman"/>
                <a:cs typeface="Times New Roman"/>
              </a:rPr>
              <a:t>1</a:t>
            </a:r>
            <a:r>
              <a:rPr dirty="0" sz="1650" spc="100">
                <a:latin typeface="Symbol"/>
                <a:cs typeface="Symbol"/>
              </a:rPr>
              <a:t></a:t>
            </a:r>
            <a:r>
              <a:rPr dirty="0" sz="1650" spc="100" i="1">
                <a:latin typeface="Symbol"/>
                <a:cs typeface="Symbol"/>
              </a:rPr>
              <a:t></a:t>
            </a:r>
            <a:r>
              <a:rPr dirty="0" sz="1650" spc="-254" i="1">
                <a:latin typeface="Times New Roman"/>
                <a:cs typeface="Times New Roman"/>
              </a:rPr>
              <a:t> </a:t>
            </a:r>
            <a:r>
              <a:rPr dirty="0" sz="2200" spc="-290">
                <a:latin typeface="Symbol"/>
                <a:cs typeface="Symbol"/>
              </a:rPr>
              <a:t>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3300" y="2715691"/>
            <a:ext cx="622935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600" spc="-245">
                <a:latin typeface="Symbol"/>
                <a:cs typeface="Symbol"/>
              </a:rPr>
              <a:t></a:t>
            </a:r>
            <a:r>
              <a:rPr dirty="0" sz="1650" spc="-245">
                <a:latin typeface="Times New Roman"/>
                <a:cs typeface="Times New Roman"/>
              </a:rPr>
              <a:t>S </a:t>
            </a:r>
            <a:r>
              <a:rPr dirty="0" sz="2600" spc="-235">
                <a:latin typeface="Symbol"/>
                <a:cs typeface="Symbol"/>
              </a:rPr>
              <a:t></a:t>
            </a:r>
            <a:r>
              <a:rPr dirty="0" sz="2650" spc="-235">
                <a:latin typeface="Symbol"/>
                <a:cs typeface="Symbol"/>
              </a:rPr>
              <a:t></a:t>
            </a:r>
            <a:r>
              <a:rPr dirty="0" sz="1650" spc="-235">
                <a:latin typeface="Symbol"/>
                <a:cs typeface="Symbol"/>
              </a:rPr>
              <a:t></a:t>
            </a:r>
            <a:r>
              <a:rPr dirty="0" sz="1650" spc="-245">
                <a:latin typeface="Times New Roman"/>
                <a:cs typeface="Times New Roman"/>
              </a:rPr>
              <a:t> </a:t>
            </a:r>
            <a:r>
              <a:rPr dirty="0" sz="2200" spc="-365">
                <a:latin typeface="Symbol"/>
                <a:cs typeface="Symbol"/>
              </a:rPr>
              <a:t>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5600" y="2842895"/>
            <a:ext cx="476250" cy="2794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650" spc="5">
                <a:latin typeface="Times New Roman"/>
                <a:cs typeface="Times New Roman"/>
              </a:rPr>
              <a:t>r </a:t>
            </a:r>
            <a:r>
              <a:rPr dirty="0" sz="1650" spc="5">
                <a:latin typeface="Symbol"/>
                <a:cs typeface="Symbol"/>
              </a:rPr>
              <a:t>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 spc="-229" i="1">
                <a:latin typeface="Symbol"/>
                <a:cs typeface="Symbol"/>
              </a:rPr>
              <a:t></a:t>
            </a:r>
            <a:r>
              <a:rPr dirty="0" sz="1650" spc="-229">
                <a:latin typeface="Times New Roman"/>
                <a:cs typeface="Times New Roman"/>
              </a:rPr>
              <a:t>J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81175" y="2715691"/>
            <a:ext cx="1127760" cy="431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66065" algn="l"/>
              </a:tabLst>
            </a:pPr>
            <a:r>
              <a:rPr dirty="0" sz="1650" spc="5">
                <a:latin typeface="Times New Roman"/>
                <a:cs typeface="Times New Roman"/>
              </a:rPr>
              <a:t>J	</a:t>
            </a:r>
            <a:r>
              <a:rPr dirty="0" sz="2200" spc="-140">
                <a:latin typeface="Symbol"/>
                <a:cs typeface="Symbol"/>
              </a:rPr>
              <a:t></a:t>
            </a:r>
            <a:r>
              <a:rPr dirty="0" sz="1650" spc="-140">
                <a:latin typeface="Times New Roman"/>
                <a:cs typeface="Times New Roman"/>
              </a:rPr>
              <a:t>S </a:t>
            </a:r>
            <a:r>
              <a:rPr dirty="0" sz="2200" spc="-185">
                <a:latin typeface="Symbol"/>
                <a:cs typeface="Symbol"/>
              </a:rPr>
              <a:t></a:t>
            </a:r>
            <a:r>
              <a:rPr dirty="0" sz="2200" spc="-18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Symbol"/>
                <a:cs typeface="Symbol"/>
              </a:rPr>
              <a:t>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 spc="5" i="1">
                <a:latin typeface="Symbol"/>
                <a:cs typeface="Symbol"/>
              </a:rPr>
              <a:t></a:t>
            </a:r>
            <a:r>
              <a:rPr dirty="0" sz="1650" spc="-229" i="1">
                <a:latin typeface="Times New Roman"/>
                <a:cs typeface="Times New Roman"/>
              </a:rPr>
              <a:t> </a:t>
            </a:r>
            <a:r>
              <a:rPr dirty="0" sz="2650" spc="-440">
                <a:latin typeface="Symbol"/>
                <a:cs typeface="Symbol"/>
              </a:rPr>
              <a:t>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8325" y="3368675"/>
            <a:ext cx="188912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58618B"/>
                </a:solidFill>
                <a:latin typeface="Arial"/>
                <a:cs typeface="Arial"/>
              </a:rPr>
              <a:t>What’s </a:t>
            </a:r>
            <a:r>
              <a:rPr dirty="0" sz="1400" spc="5">
                <a:solidFill>
                  <a:srgbClr val="58618B"/>
                </a:solidFill>
                <a:latin typeface="Arial"/>
                <a:cs typeface="Arial"/>
              </a:rPr>
              <a:t>wrong </a:t>
            </a:r>
            <a:r>
              <a:rPr dirty="0" sz="1400">
                <a:solidFill>
                  <a:srgbClr val="58618B"/>
                </a:solidFill>
                <a:latin typeface="Arial"/>
                <a:cs typeface="Arial"/>
              </a:rPr>
              <a:t>with</a:t>
            </a:r>
            <a:r>
              <a:rPr dirty="0" sz="1400" spc="-130">
                <a:solidFill>
                  <a:srgbClr val="58618B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8618B"/>
                </a:solidFill>
                <a:latin typeface="Arial"/>
                <a:cs typeface="Arial"/>
              </a:rPr>
              <a:t>this?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24025" y="5315384"/>
            <a:ext cx="4289425" cy="2830195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1520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Q-Learning: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Model-Free</a:t>
            </a:r>
            <a:r>
              <a:rPr dirty="0" sz="2150" spc="-3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R.L.</a:t>
            </a:r>
            <a:endParaRPr sz="2150">
              <a:latin typeface="Tahoma"/>
              <a:cs typeface="Tahoma"/>
            </a:endParaRPr>
          </a:p>
          <a:p>
            <a:pPr marL="2990850">
              <a:lnSpc>
                <a:spcPct val="100000"/>
              </a:lnSpc>
              <a:spcBef>
                <a:spcPts val="944"/>
              </a:spcBef>
            </a:pPr>
            <a:r>
              <a:rPr dirty="0" sz="1400" spc="10">
                <a:latin typeface="Arial"/>
                <a:cs typeface="Arial"/>
              </a:rPr>
              <a:t>[Watkins,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1988]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Define</a:t>
            </a:r>
            <a:endParaRPr sz="1400">
              <a:latin typeface="Arial"/>
              <a:cs typeface="Arial"/>
            </a:endParaRPr>
          </a:p>
          <a:p>
            <a:pPr marL="209550" marR="205740" indent="-171450">
              <a:lnSpc>
                <a:spcPct val="100400"/>
              </a:lnSpc>
              <a:spcBef>
                <a:spcPts val="340"/>
              </a:spcBef>
            </a:pPr>
            <a:r>
              <a:rPr dirty="0" sz="1400" spc="5">
                <a:latin typeface="Arial"/>
                <a:cs typeface="Arial"/>
              </a:rPr>
              <a:t>Q*(S</a:t>
            </a:r>
            <a:r>
              <a:rPr dirty="0" baseline="-23391" sz="1425" spc="7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,a)= </a:t>
            </a:r>
            <a:r>
              <a:rPr dirty="0" sz="1400">
                <a:latin typeface="Arial"/>
                <a:cs typeface="Arial"/>
              </a:rPr>
              <a:t>Expected </a:t>
            </a:r>
            <a:r>
              <a:rPr dirty="0" sz="1400" spc="5">
                <a:latin typeface="Arial"/>
                <a:cs typeface="Arial"/>
              </a:rPr>
              <a:t>sum of </a:t>
            </a:r>
            <a:r>
              <a:rPr dirty="0" sz="1400">
                <a:latin typeface="Arial"/>
                <a:cs typeface="Arial"/>
              </a:rPr>
              <a:t>discounted future  rewards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start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state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30">
                <a:latin typeface="Arial"/>
                <a:cs typeface="Arial"/>
              </a:rPr>
              <a:t>S</a:t>
            </a:r>
            <a:r>
              <a:rPr dirty="0" baseline="-23391" sz="1425" spc="44">
                <a:latin typeface="Arial"/>
                <a:cs typeface="Arial"/>
              </a:rPr>
              <a:t>i</a:t>
            </a:r>
            <a:r>
              <a:rPr dirty="0" sz="1400" spc="30">
                <a:latin typeface="Arial"/>
                <a:cs typeface="Arial"/>
              </a:rPr>
              <a:t>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take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action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a,  </a:t>
            </a:r>
            <a:r>
              <a:rPr dirty="0" sz="1400" spc="10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if </a:t>
            </a:r>
            <a:r>
              <a:rPr dirty="0" sz="1400" spc="5">
                <a:latin typeface="Arial"/>
                <a:cs typeface="Arial"/>
              </a:rPr>
              <a:t>I’m subsequently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optimal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dirty="0" sz="1400" spc="10">
                <a:solidFill>
                  <a:srgbClr val="3333CC"/>
                </a:solidFill>
                <a:latin typeface="Arial"/>
                <a:cs typeface="Arial"/>
              </a:rPr>
              <a:t>Questions: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latin typeface="Arial"/>
                <a:cs typeface="Arial"/>
              </a:rPr>
              <a:t>Define </a:t>
            </a:r>
            <a:r>
              <a:rPr dirty="0" sz="1400" spc="10">
                <a:latin typeface="Arial"/>
                <a:cs typeface="Arial"/>
              </a:rPr>
              <a:t>Q*(S</a:t>
            </a:r>
            <a:r>
              <a:rPr dirty="0" baseline="-23391" sz="1425" spc="15">
                <a:latin typeface="Arial"/>
                <a:cs typeface="Arial"/>
              </a:rPr>
              <a:t>i</a:t>
            </a:r>
            <a:r>
              <a:rPr dirty="0" sz="1400" spc="10">
                <a:latin typeface="Arial"/>
                <a:cs typeface="Arial"/>
              </a:rPr>
              <a:t>,a) </a:t>
            </a:r>
            <a:r>
              <a:rPr dirty="0" sz="1400" spc="5">
                <a:latin typeface="Arial"/>
                <a:cs typeface="Arial"/>
              </a:rPr>
              <a:t>in terms of</a:t>
            </a:r>
            <a:r>
              <a:rPr dirty="0" sz="1400" spc="-19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J*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Define J*(S</a:t>
            </a:r>
            <a:r>
              <a:rPr dirty="0" baseline="-23391" sz="1425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) </a:t>
            </a:r>
            <a:r>
              <a:rPr dirty="0" sz="1400" spc="5">
                <a:latin typeface="Arial"/>
                <a:cs typeface="Arial"/>
              </a:rPr>
              <a:t>in </a:t>
            </a:r>
            <a:r>
              <a:rPr dirty="0" sz="1400" spc="10">
                <a:latin typeface="Arial"/>
                <a:cs typeface="Arial"/>
              </a:rPr>
              <a:t>terms of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Q*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6050" y="1397000"/>
            <a:ext cx="235648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Q-Learning</a:t>
            </a:r>
            <a:r>
              <a:rPr dirty="0" sz="2150" spc="-1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Update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4225" y="2020887"/>
            <a:ext cx="21336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200" spc="5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6825" y="2059251"/>
            <a:ext cx="67945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Symbol"/>
                <a:cs typeface="Symbol"/>
              </a:rPr>
              <a:t></a:t>
            </a:r>
            <a:endParaRPr sz="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450" y="2059251"/>
            <a:ext cx="67945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Symbol"/>
                <a:cs typeface="Symbol"/>
              </a:rPr>
              <a:t></a:t>
            </a:r>
            <a:endParaRPr sz="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025" y="2057400"/>
            <a:ext cx="59055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5">
                <a:latin typeface="Symbol"/>
                <a:cs typeface="Symbol"/>
              </a:rPr>
              <a:t>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2775" y="2385748"/>
            <a:ext cx="577850" cy="1193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542290" algn="l"/>
              </a:tabLst>
            </a:pPr>
            <a:r>
              <a:rPr dirty="0" sz="600" i="1">
                <a:latin typeface="Times New Roman"/>
                <a:cs typeface="Times New Roman"/>
              </a:rPr>
              <a:t>j</a:t>
            </a:r>
            <a:r>
              <a:rPr dirty="0" sz="600" i="1">
                <a:latin typeface="Times New Roman"/>
                <a:cs typeface="Times New Roman"/>
              </a:rPr>
              <a:t>	</a:t>
            </a:r>
            <a:r>
              <a:rPr dirty="0" sz="600" i="1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950" y="2192601"/>
            <a:ext cx="43180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j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5350" y="2259276"/>
            <a:ext cx="97155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20" i="1">
                <a:latin typeface="Times New Roman"/>
                <a:cs typeface="Times New Roman"/>
              </a:rPr>
              <a:t>a</a:t>
            </a:r>
            <a:r>
              <a:rPr dirty="0" baseline="3267" sz="1275">
                <a:latin typeface="Symbol"/>
                <a:cs typeface="Symbol"/>
              </a:rPr>
              <a:t></a:t>
            </a:r>
            <a:endParaRPr baseline="3267" sz="127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6225" y="2192601"/>
            <a:ext cx="224154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80340" algn="l"/>
              </a:tabLst>
            </a:pPr>
            <a:r>
              <a:rPr dirty="0" sz="850" i="1">
                <a:latin typeface="Times New Roman"/>
                <a:cs typeface="Times New Roman"/>
              </a:rPr>
              <a:t>j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1775" y="2192601"/>
            <a:ext cx="43180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6575" y="2292291"/>
            <a:ext cx="71564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50" spc="5">
                <a:latin typeface="Times New Roman"/>
                <a:cs typeface="Times New Roman"/>
              </a:rPr>
              <a:t>S </a:t>
            </a:r>
            <a:r>
              <a:rPr dirty="0" sz="850" spc="-45">
                <a:latin typeface="Symbol"/>
                <a:cs typeface="Symbol"/>
              </a:rPr>
              <a:t></a:t>
            </a:r>
            <a:r>
              <a:rPr dirty="0" sz="850" spc="-45">
                <a:latin typeface="Times New Roman"/>
                <a:cs typeface="Times New Roman"/>
              </a:rPr>
              <a:t>SUCCS </a:t>
            </a:r>
            <a:r>
              <a:rPr dirty="0" sz="1100" spc="-35">
                <a:latin typeface="Symbol"/>
                <a:cs typeface="Symbol"/>
              </a:rPr>
              <a:t></a:t>
            </a:r>
            <a:r>
              <a:rPr dirty="0" sz="850" spc="-35">
                <a:latin typeface="Times New Roman"/>
                <a:cs typeface="Times New Roman"/>
              </a:rPr>
              <a:t>S</a:t>
            </a:r>
            <a:r>
              <a:rPr dirty="0" sz="850" spc="4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Symbol"/>
                <a:cs typeface="Symbol"/>
              </a:rPr>
              <a:t>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0475" y="1960578"/>
            <a:ext cx="1865630" cy="377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-125">
                <a:latin typeface="Times New Roman"/>
                <a:cs typeface="Times New Roman"/>
              </a:rPr>
              <a:t>P</a:t>
            </a:r>
            <a:r>
              <a:rPr dirty="0" sz="2300" spc="-125">
                <a:latin typeface="Symbol"/>
                <a:cs typeface="Symbol"/>
              </a:rPr>
              <a:t></a:t>
            </a:r>
            <a:r>
              <a:rPr dirty="0" sz="1450" spc="-125">
                <a:latin typeface="Times New Roman"/>
                <a:cs typeface="Times New Roman"/>
              </a:rPr>
              <a:t>S </a:t>
            </a:r>
            <a:r>
              <a:rPr dirty="0" sz="1450" spc="10">
                <a:latin typeface="Times New Roman"/>
                <a:cs typeface="Times New Roman"/>
              </a:rPr>
              <a:t>S </a:t>
            </a:r>
            <a:r>
              <a:rPr dirty="0" sz="1450" spc="50">
                <a:latin typeface="Times New Roman"/>
                <a:cs typeface="Times New Roman"/>
              </a:rPr>
              <a:t>,</a:t>
            </a:r>
            <a:r>
              <a:rPr dirty="0" sz="1450" spc="50" i="1">
                <a:latin typeface="Symbol"/>
                <a:cs typeface="Symbol"/>
              </a:rPr>
              <a:t></a:t>
            </a:r>
            <a:r>
              <a:rPr dirty="0" sz="1450" spc="50" i="1">
                <a:latin typeface="Times New Roman"/>
                <a:cs typeface="Times New Roman"/>
              </a:rPr>
              <a:t> </a:t>
            </a:r>
            <a:r>
              <a:rPr dirty="0" sz="2300" spc="-65">
                <a:latin typeface="Symbol"/>
                <a:cs typeface="Symbol"/>
              </a:rPr>
              <a:t></a:t>
            </a:r>
            <a:r>
              <a:rPr dirty="0" sz="1450" spc="-65">
                <a:latin typeface="Times New Roman"/>
                <a:cs typeface="Times New Roman"/>
              </a:rPr>
              <a:t>max </a:t>
            </a:r>
            <a:r>
              <a:rPr dirty="0" sz="1450" spc="15" i="1">
                <a:latin typeface="Times New Roman"/>
                <a:cs typeface="Times New Roman"/>
              </a:rPr>
              <a:t>Q </a:t>
            </a:r>
            <a:r>
              <a:rPr dirty="0" sz="2300" spc="-195">
                <a:latin typeface="Symbol"/>
                <a:cs typeface="Symbol"/>
              </a:rPr>
              <a:t></a:t>
            </a:r>
            <a:r>
              <a:rPr dirty="0" sz="1450" spc="-195">
                <a:latin typeface="Times New Roman"/>
                <a:cs typeface="Times New Roman"/>
              </a:rPr>
              <a:t>S </a:t>
            </a:r>
            <a:r>
              <a:rPr dirty="0" sz="1450" spc="5">
                <a:latin typeface="Times New Roman"/>
                <a:cs typeface="Times New Roman"/>
              </a:rPr>
              <a:t>, </a:t>
            </a:r>
            <a:r>
              <a:rPr dirty="0" sz="1450" spc="10" i="1">
                <a:latin typeface="Times New Roman"/>
                <a:cs typeface="Times New Roman"/>
              </a:rPr>
              <a:t>a</a:t>
            </a:r>
            <a:r>
              <a:rPr dirty="0" sz="1450" spc="-5" i="1">
                <a:latin typeface="Times New Roman"/>
                <a:cs typeface="Times New Roman"/>
              </a:rPr>
              <a:t> </a:t>
            </a:r>
            <a:r>
              <a:rPr dirty="0" sz="2300" spc="-280">
                <a:latin typeface="Symbol"/>
                <a:cs typeface="Symbol"/>
              </a:rPr>
              <a:t>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3575" y="2006922"/>
            <a:ext cx="111887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50" spc="15" i="1">
                <a:latin typeface="Times New Roman"/>
                <a:cs typeface="Times New Roman"/>
              </a:rPr>
              <a:t>Q </a:t>
            </a:r>
            <a:r>
              <a:rPr dirty="0" sz="1950" spc="-85">
                <a:latin typeface="Symbol"/>
                <a:cs typeface="Symbol"/>
              </a:rPr>
              <a:t></a:t>
            </a:r>
            <a:r>
              <a:rPr dirty="0" sz="1450" spc="-85">
                <a:latin typeface="Times New Roman"/>
                <a:cs typeface="Times New Roman"/>
              </a:rPr>
              <a:t>S, </a:t>
            </a:r>
            <a:r>
              <a:rPr dirty="0" sz="1450" spc="-35" i="1">
                <a:latin typeface="Times New Roman"/>
                <a:cs typeface="Times New Roman"/>
              </a:rPr>
              <a:t>a</a:t>
            </a:r>
            <a:r>
              <a:rPr dirty="0" sz="1950" spc="-35">
                <a:latin typeface="Symbol"/>
                <a:cs typeface="Symbol"/>
              </a:rPr>
              <a:t>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Symbol"/>
                <a:cs typeface="Symbol"/>
              </a:rPr>
              <a:t>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r </a:t>
            </a:r>
            <a:r>
              <a:rPr dirty="0" sz="1450" spc="10">
                <a:latin typeface="Symbol"/>
                <a:cs typeface="Symbol"/>
              </a:rPr>
              <a:t></a:t>
            </a:r>
            <a:r>
              <a:rPr dirty="0" sz="1450" spc="-254">
                <a:latin typeface="Times New Roman"/>
                <a:cs typeface="Times New Roman"/>
              </a:rPr>
              <a:t> </a:t>
            </a:r>
            <a:r>
              <a:rPr dirty="0" sz="1450" spc="-390" i="1">
                <a:latin typeface="Symbol"/>
                <a:cs typeface="Symbol"/>
              </a:rPr>
              <a:t>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1675" y="3283510"/>
            <a:ext cx="1460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00" spc="10" i="1">
                <a:latin typeface="Times New Roman"/>
                <a:cs typeface="Times New Roman"/>
              </a:rPr>
              <a:t>est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9275" y="3170698"/>
            <a:ext cx="3150870" cy="400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13690" algn="l"/>
                <a:tab pos="2304415" algn="l"/>
              </a:tabLst>
            </a:pPr>
            <a:r>
              <a:rPr dirty="0" sz="1500" spc="25" i="1">
                <a:latin typeface="Times New Roman"/>
                <a:cs typeface="Times New Roman"/>
              </a:rPr>
              <a:t>Q	</a:t>
            </a:r>
            <a:r>
              <a:rPr dirty="0" sz="2000" spc="-140">
                <a:latin typeface="Symbol"/>
                <a:cs typeface="Symbol"/>
              </a:rPr>
              <a:t></a:t>
            </a:r>
            <a:r>
              <a:rPr dirty="0" sz="1500" spc="-140">
                <a:latin typeface="Times New Roman"/>
                <a:cs typeface="Times New Roman"/>
              </a:rPr>
              <a:t>S</a:t>
            </a:r>
            <a:r>
              <a:rPr dirty="0" sz="1500" spc="45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,</a:t>
            </a:r>
            <a:r>
              <a:rPr dirty="0" sz="1500" spc="-160">
                <a:latin typeface="Times New Roman"/>
                <a:cs typeface="Times New Roman"/>
              </a:rPr>
              <a:t> </a:t>
            </a:r>
            <a:r>
              <a:rPr dirty="0" sz="1500" spc="15" i="1">
                <a:latin typeface="Times New Roman"/>
                <a:cs typeface="Times New Roman"/>
              </a:rPr>
              <a:t>a</a:t>
            </a:r>
            <a:r>
              <a:rPr dirty="0" sz="1500" spc="-240" i="1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Symbol"/>
                <a:cs typeface="Symbol"/>
              </a:rPr>
              <a:t></a:t>
            </a:r>
            <a:r>
              <a:rPr dirty="0" sz="1500" spc="15">
                <a:latin typeface="Symbol"/>
                <a:cs typeface="Symbol"/>
              </a:rPr>
              <a:t></a:t>
            </a:r>
            <a:r>
              <a:rPr dirty="0" sz="1500" spc="-165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Symbol"/>
                <a:cs typeface="Symbol"/>
              </a:rPr>
              <a:t></a:t>
            </a:r>
            <a:r>
              <a:rPr dirty="0" sz="1500" spc="20" i="1">
                <a:latin typeface="Times New Roman"/>
                <a:cs typeface="Times New Roman"/>
              </a:rPr>
              <a:t> </a:t>
            </a:r>
            <a:r>
              <a:rPr dirty="0" sz="1500" spc="65" i="1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r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Symbol"/>
                <a:cs typeface="Symbol"/>
              </a:rPr>
              <a:t></a:t>
            </a:r>
            <a:r>
              <a:rPr dirty="0" sz="1500" spc="-170">
                <a:latin typeface="Times New Roman"/>
                <a:cs typeface="Times New Roman"/>
              </a:rPr>
              <a:t> </a:t>
            </a:r>
            <a:r>
              <a:rPr dirty="0" sz="1500" spc="-400" i="1">
                <a:latin typeface="Symbol"/>
                <a:cs typeface="Symbol"/>
              </a:rPr>
              <a:t></a:t>
            </a:r>
            <a:r>
              <a:rPr dirty="0" sz="1500" spc="120" i="1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max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25" i="1">
                <a:latin typeface="Times New Roman"/>
                <a:cs typeface="Times New Roman"/>
              </a:rPr>
              <a:t>Q	</a:t>
            </a:r>
            <a:r>
              <a:rPr dirty="0" sz="2450" spc="-215">
                <a:latin typeface="Symbol"/>
                <a:cs typeface="Symbol"/>
              </a:rPr>
              <a:t></a:t>
            </a:r>
            <a:r>
              <a:rPr dirty="0" sz="1500" spc="-215">
                <a:latin typeface="Times New Roman"/>
                <a:cs typeface="Times New Roman"/>
              </a:rPr>
              <a:t>S </a:t>
            </a:r>
            <a:r>
              <a:rPr dirty="0" sz="1500" spc="5">
                <a:latin typeface="Times New Roman"/>
                <a:cs typeface="Times New Roman"/>
              </a:rPr>
              <a:t>, </a:t>
            </a:r>
            <a:r>
              <a:rPr dirty="0" sz="1500" spc="15" i="1">
                <a:latin typeface="Times New Roman"/>
                <a:cs typeface="Times New Roman"/>
              </a:rPr>
              <a:t>a </a:t>
            </a:r>
            <a:r>
              <a:rPr dirty="0" sz="2450" spc="-315">
                <a:latin typeface="Symbol"/>
                <a:cs typeface="Symbol"/>
              </a:rPr>
              <a:t></a:t>
            </a:r>
            <a:r>
              <a:rPr dirty="0" sz="2450" spc="-31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Symbol"/>
                <a:cs typeface="Symbol"/>
              </a:rPr>
              <a:t></a:t>
            </a:r>
            <a:r>
              <a:rPr dirty="0" sz="1500" spc="-265">
                <a:latin typeface="Times New Roman"/>
                <a:cs typeface="Times New Roman"/>
              </a:rPr>
              <a:t> </a:t>
            </a:r>
            <a:r>
              <a:rPr dirty="0" sz="2000" spc="-375">
                <a:latin typeface="Symbol"/>
                <a:cs typeface="Symbol"/>
              </a:rPr>
              <a:t>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2625" y="1806575"/>
            <a:ext cx="631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Note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325" y="2530475"/>
            <a:ext cx="3783329" cy="6654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30480">
              <a:lnSpc>
                <a:spcPts val="1430"/>
              </a:lnSpc>
              <a:spcBef>
                <a:spcPts val="155"/>
              </a:spcBef>
            </a:pP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Q-learning </a:t>
            </a:r>
            <a:r>
              <a:rPr dirty="0" sz="1200" spc="-5">
                <a:latin typeface="Arial"/>
                <a:cs typeface="Arial"/>
              </a:rPr>
              <a:t>we maintain a table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10">
                <a:latin typeface="Arial"/>
                <a:cs typeface="Arial"/>
              </a:rPr>
              <a:t>Q</a:t>
            </a:r>
            <a:r>
              <a:rPr dirty="0" baseline="24305" sz="1200" spc="15">
                <a:latin typeface="Arial"/>
                <a:cs typeface="Arial"/>
              </a:rPr>
              <a:t>est </a:t>
            </a:r>
            <a:r>
              <a:rPr dirty="0" sz="1200" spc="-5">
                <a:latin typeface="Arial"/>
                <a:cs typeface="Arial"/>
              </a:rPr>
              <a:t>values instead  of </a:t>
            </a:r>
            <a:r>
              <a:rPr dirty="0" sz="1200" spc="20">
                <a:latin typeface="Arial"/>
                <a:cs typeface="Arial"/>
              </a:rPr>
              <a:t>J</a:t>
            </a:r>
            <a:r>
              <a:rPr dirty="0" baseline="24305" sz="1200" spc="30">
                <a:latin typeface="Arial"/>
                <a:cs typeface="Arial"/>
              </a:rPr>
              <a:t>est</a:t>
            </a:r>
            <a:r>
              <a:rPr dirty="0" baseline="24305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values…</a:t>
            </a:r>
            <a:endParaRPr sz="1200">
              <a:latin typeface="Arial"/>
              <a:cs typeface="Arial"/>
            </a:endParaRPr>
          </a:p>
          <a:p>
            <a:pPr algn="ctr" marR="619125">
              <a:lnSpc>
                <a:spcPts val="470"/>
              </a:lnSpc>
            </a:pPr>
            <a:r>
              <a:rPr dirty="0" sz="800" spc="10">
                <a:solidFill>
                  <a:srgbClr val="FFCF00"/>
                </a:solidFill>
                <a:latin typeface="Arial"/>
                <a:cs typeface="Arial"/>
              </a:rPr>
              <a:t>reward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15"/>
              </a:spcBef>
              <a:tabLst>
                <a:tab pos="1396365" algn="l"/>
                <a:tab pos="1996439" algn="l"/>
              </a:tabLst>
            </a:pPr>
            <a:r>
              <a:rPr dirty="0" sz="1200" spc="-10">
                <a:latin typeface="Arial"/>
                <a:cs typeface="Arial"/>
              </a:rPr>
              <a:t>When you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35">
                <a:latin typeface="Arial"/>
                <a:cs typeface="Arial"/>
              </a:rPr>
              <a:t>S</a:t>
            </a:r>
            <a:r>
              <a:rPr dirty="0" baseline="-20833" sz="1200" spc="52">
                <a:latin typeface="Arial"/>
                <a:cs typeface="Arial"/>
              </a:rPr>
              <a:t>i	</a:t>
            </a:r>
            <a:r>
              <a:rPr dirty="0" baseline="3472" sz="1200" spc="7">
                <a:solidFill>
                  <a:srgbClr val="FFCF00"/>
                </a:solidFill>
                <a:latin typeface="Arial"/>
                <a:cs typeface="Arial"/>
              </a:rPr>
              <a:t>action</a:t>
            </a:r>
            <a:r>
              <a:rPr dirty="0" baseline="3472" sz="1200" spc="-7">
                <a:solidFill>
                  <a:srgbClr val="FFCF00"/>
                </a:solidFill>
                <a:latin typeface="Arial"/>
                <a:cs typeface="Arial"/>
              </a:rPr>
              <a:t> </a:t>
            </a:r>
            <a:r>
              <a:rPr dirty="0" baseline="3472" sz="1200" spc="15">
                <a:solidFill>
                  <a:srgbClr val="FFCF00"/>
                </a:solidFill>
                <a:latin typeface="Arial"/>
                <a:cs typeface="Arial"/>
              </a:rPr>
              <a:t>a	</a:t>
            </a:r>
            <a:r>
              <a:rPr dirty="0" sz="1200" spc="10">
                <a:latin typeface="Arial"/>
                <a:cs typeface="Arial"/>
              </a:rPr>
              <a:t>S</a:t>
            </a:r>
            <a:r>
              <a:rPr dirty="0" baseline="-20833" sz="1200" spc="15">
                <a:latin typeface="Arial"/>
                <a:cs typeface="Arial"/>
              </a:rPr>
              <a:t>j</a:t>
            </a:r>
            <a:r>
              <a:rPr dirty="0" baseline="-20833" sz="1200" spc="277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1925" y="3283510"/>
            <a:ext cx="63182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61340" algn="l"/>
              </a:tabLst>
            </a:pPr>
            <a:r>
              <a:rPr dirty="0" sz="900" spc="10" i="1">
                <a:latin typeface="Times New Roman"/>
                <a:cs typeface="Times New Roman"/>
              </a:rPr>
              <a:t>es</a:t>
            </a:r>
            <a:r>
              <a:rPr dirty="0" sz="900" spc="-5" i="1">
                <a:latin typeface="Times New Roman"/>
                <a:cs typeface="Times New Roman"/>
              </a:rPr>
              <a:t>t</a:t>
            </a:r>
            <a:r>
              <a:rPr dirty="0" sz="900" i="1">
                <a:latin typeface="Times New Roman"/>
                <a:cs typeface="Times New Roman"/>
              </a:rPr>
              <a:t>	</a:t>
            </a:r>
            <a:r>
              <a:rPr dirty="0" sz="900" spc="-5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4025" y="3283510"/>
            <a:ext cx="1460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00" spc="10" i="1">
                <a:latin typeface="Times New Roman"/>
                <a:cs typeface="Times New Roman"/>
              </a:rPr>
              <a:t>est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5525" y="3416860"/>
            <a:ext cx="444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00" spc="-5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3475" y="3225537"/>
            <a:ext cx="80772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742315" algn="l"/>
              </a:tabLst>
            </a:pPr>
            <a:r>
              <a:rPr dirty="0" sz="1500" spc="80">
                <a:latin typeface="Times New Roman"/>
                <a:cs typeface="Times New Roman"/>
              </a:rPr>
              <a:t>1</a:t>
            </a:r>
            <a:r>
              <a:rPr dirty="0" sz="1500" spc="80">
                <a:latin typeface="Symbol"/>
                <a:cs typeface="Symbol"/>
              </a:rPr>
              <a:t></a:t>
            </a:r>
            <a:r>
              <a:rPr dirty="0" sz="1500" spc="-245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Symbol"/>
                <a:cs typeface="Symbol"/>
              </a:rPr>
              <a:t></a:t>
            </a:r>
            <a:r>
              <a:rPr dirty="0" sz="1500" spc="-145" i="1">
                <a:latin typeface="Times New Roman"/>
                <a:cs typeface="Times New Roman"/>
              </a:rPr>
              <a:t> </a:t>
            </a:r>
            <a:r>
              <a:rPr dirty="0" sz="2000" spc="-140">
                <a:latin typeface="Symbol"/>
                <a:cs typeface="Symbol"/>
              </a:rPr>
              <a:t></a:t>
            </a:r>
            <a:r>
              <a:rPr dirty="0" sz="1500" spc="-140" i="1">
                <a:latin typeface="Times New Roman"/>
                <a:cs typeface="Times New Roman"/>
              </a:rPr>
              <a:t>Q	</a:t>
            </a:r>
            <a:r>
              <a:rPr dirty="0" sz="2000" spc="-300">
                <a:latin typeface="Symbol"/>
                <a:cs typeface="Symbol"/>
              </a:rPr>
              <a:t>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05300" y="3416860"/>
            <a:ext cx="444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00" spc="-5" i="1">
                <a:latin typeface="Times New Roman"/>
                <a:cs typeface="Times New Roman"/>
              </a:rPr>
              <a:t>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5450" y="3335618"/>
            <a:ext cx="22860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-38888" sz="2250" spc="15">
                <a:latin typeface="Symbol"/>
                <a:cs typeface="Symbol"/>
              </a:rPr>
              <a:t></a:t>
            </a:r>
            <a:r>
              <a:rPr dirty="0" baseline="-38888" sz="2250" spc="37">
                <a:latin typeface="Times New Roman"/>
                <a:cs typeface="Times New Roman"/>
              </a:rPr>
              <a:t> </a:t>
            </a:r>
            <a:r>
              <a:rPr dirty="0" sz="900" spc="-5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1400" y="3483535"/>
            <a:ext cx="9842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00" spc="-5" i="1">
                <a:latin typeface="Times New Roman"/>
                <a:cs typeface="Times New Roman"/>
              </a:rPr>
              <a:t>a</a:t>
            </a:r>
            <a:r>
              <a:rPr dirty="0" sz="900" spc="-5">
                <a:latin typeface="Symbol"/>
                <a:cs typeface="Symbol"/>
              </a:rPr>
              <a:t>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52900" y="21050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48350" y="3416860"/>
            <a:ext cx="444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00" spc="-5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34050" y="3225537"/>
            <a:ext cx="4298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Times New Roman"/>
                <a:cs typeface="Times New Roman"/>
              </a:rPr>
              <a:t>S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,</a:t>
            </a:r>
            <a:r>
              <a:rPr dirty="0" sz="1500" spc="-250">
                <a:latin typeface="Times New Roman"/>
                <a:cs typeface="Times New Roman"/>
              </a:rPr>
              <a:t> </a:t>
            </a:r>
            <a:r>
              <a:rPr dirty="0" sz="1500" spc="15" i="1">
                <a:latin typeface="Times New Roman"/>
                <a:cs typeface="Times New Roman"/>
              </a:rPr>
              <a:t>a</a:t>
            </a:r>
            <a:r>
              <a:rPr dirty="0" sz="1500" spc="-254" i="1">
                <a:latin typeface="Times New Roman"/>
                <a:cs typeface="Times New Roman"/>
              </a:rPr>
              <a:t> </a:t>
            </a:r>
            <a:r>
              <a:rPr dirty="0" sz="2000" spc="-165">
                <a:latin typeface="Symbol"/>
                <a:cs typeface="Symbol"/>
              </a:rPr>
              <a:t>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8200" y="3468968"/>
            <a:ext cx="8763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0" spc="10">
                <a:latin typeface="Symbol"/>
                <a:cs typeface="Symbol"/>
              </a:rPr>
              <a:t>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81217" y="3005137"/>
            <a:ext cx="723900" cy="76200"/>
          </a:xfrm>
          <a:custGeom>
            <a:avLst/>
            <a:gdLst/>
            <a:ahLst/>
            <a:cxnLst/>
            <a:rect l="l" t="t" r="r" b="b"/>
            <a:pathLst>
              <a:path w="723900" h="76200">
                <a:moveTo>
                  <a:pt x="0" y="76200"/>
                </a:moveTo>
                <a:lnTo>
                  <a:pt x="27291" y="70191"/>
                </a:lnTo>
                <a:lnTo>
                  <a:pt x="64740" y="60275"/>
                </a:lnTo>
                <a:lnTo>
                  <a:pt x="110002" y="47904"/>
                </a:lnTo>
                <a:lnTo>
                  <a:pt x="160734" y="34528"/>
                </a:lnTo>
                <a:lnTo>
                  <a:pt x="214591" y="21598"/>
                </a:lnTo>
                <a:lnTo>
                  <a:pt x="269230" y="10566"/>
                </a:lnTo>
                <a:lnTo>
                  <a:pt x="322305" y="2883"/>
                </a:lnTo>
                <a:lnTo>
                  <a:pt x="371475" y="0"/>
                </a:lnTo>
                <a:lnTo>
                  <a:pt x="425986" y="3221"/>
                </a:lnTo>
                <a:lnTo>
                  <a:pt x="482164" y="11774"/>
                </a:lnTo>
                <a:lnTo>
                  <a:pt x="538176" y="23993"/>
                </a:lnTo>
                <a:lnTo>
                  <a:pt x="592188" y="38211"/>
                </a:lnTo>
                <a:lnTo>
                  <a:pt x="642368" y="52762"/>
                </a:lnTo>
                <a:lnTo>
                  <a:pt x="686883" y="65980"/>
                </a:lnTo>
                <a:lnTo>
                  <a:pt x="72390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57492" y="305276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625"/>
                </a:moveTo>
                <a:lnTo>
                  <a:pt x="47625" y="28575"/>
                </a:lnTo>
                <a:lnTo>
                  <a:pt x="9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003425" y="3787775"/>
            <a:ext cx="3697604" cy="5702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30480">
              <a:lnSpc>
                <a:spcPts val="1430"/>
              </a:lnSpc>
              <a:spcBef>
                <a:spcPts val="155"/>
              </a:spcBef>
            </a:pP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is even cleverer than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looks: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10">
                <a:latin typeface="Arial"/>
                <a:cs typeface="Arial"/>
              </a:rPr>
              <a:t>Q</a:t>
            </a:r>
            <a:r>
              <a:rPr dirty="0" baseline="24305" sz="1200" spc="15">
                <a:latin typeface="Arial"/>
                <a:cs typeface="Arial"/>
              </a:rPr>
              <a:t>est </a:t>
            </a:r>
            <a:r>
              <a:rPr dirty="0" sz="1200" spc="-5">
                <a:latin typeface="Arial"/>
                <a:cs typeface="Arial"/>
              </a:rPr>
              <a:t>values </a:t>
            </a:r>
            <a:r>
              <a:rPr dirty="0" sz="1200" spc="-10">
                <a:latin typeface="Arial"/>
                <a:cs typeface="Arial"/>
              </a:rPr>
              <a:t>are  </a:t>
            </a:r>
            <a:r>
              <a:rPr dirty="0" sz="1200" spc="-5">
                <a:latin typeface="Arial"/>
                <a:cs typeface="Arial"/>
              </a:rPr>
              <a:t>not biased by any particular exploration policy. </a:t>
            </a:r>
            <a:r>
              <a:rPr dirty="0" sz="1200">
                <a:latin typeface="Arial"/>
                <a:cs typeface="Arial"/>
              </a:rPr>
              <a:t>It  </a:t>
            </a:r>
            <a:r>
              <a:rPr dirty="0" sz="1200" spc="-5">
                <a:latin typeface="Arial"/>
                <a:cs typeface="Arial"/>
              </a:rPr>
              <a:t>avoids the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Credit Assignment</a:t>
            </a:r>
            <a:r>
              <a:rPr dirty="0" sz="12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problem.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62125" y="7702550"/>
            <a:ext cx="4058285" cy="7645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71450" marR="5080" indent="-171450">
              <a:lnSpc>
                <a:spcPts val="1430"/>
              </a:lnSpc>
              <a:spcBef>
                <a:spcPts val="155"/>
              </a:spcBef>
              <a:buChar char="•"/>
              <a:tabLst>
                <a:tab pos="171450" algn="l"/>
              </a:tabLst>
            </a:pPr>
            <a:r>
              <a:rPr dirty="0" sz="1200">
                <a:latin typeface="Arial"/>
                <a:cs typeface="Arial"/>
              </a:rPr>
              <a:t>Optimism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face of </a:t>
            </a:r>
            <a:r>
              <a:rPr dirty="0" sz="1200" spc="-5">
                <a:latin typeface="Arial"/>
                <a:cs typeface="Arial"/>
              </a:rPr>
              <a:t>uncertainty </a:t>
            </a:r>
            <a:r>
              <a:rPr dirty="0" sz="1200">
                <a:latin typeface="Arial"/>
                <a:cs typeface="Arial"/>
              </a:rPr>
              <a:t>[Sutton </a:t>
            </a:r>
            <a:r>
              <a:rPr dirty="0" sz="1200" spc="-5">
                <a:latin typeface="Arial"/>
                <a:cs typeface="Arial"/>
              </a:rPr>
              <a:t>’90, Kaelbling  </a:t>
            </a:r>
            <a:r>
              <a:rPr dirty="0" sz="1200" spc="15">
                <a:latin typeface="Arial"/>
                <a:cs typeface="Arial"/>
              </a:rPr>
              <a:t>’90]</a:t>
            </a:r>
            <a:endParaRPr sz="1200">
              <a:latin typeface="Arial"/>
              <a:cs typeface="Arial"/>
            </a:endParaRPr>
          </a:p>
          <a:p>
            <a:pPr lvl="1" marL="371475" indent="-142875">
              <a:lnSpc>
                <a:spcPct val="100000"/>
              </a:lnSpc>
              <a:spcBef>
                <a:spcPts val="259"/>
              </a:spcBef>
              <a:buClr>
                <a:srgbClr val="FFCF00"/>
              </a:buClr>
              <a:buFont typeface="Wingdings"/>
              <a:buChar char=""/>
              <a:tabLst>
                <a:tab pos="371475" algn="l"/>
              </a:tabLst>
            </a:pPr>
            <a:r>
              <a:rPr dirty="0" sz="950" spc="10">
                <a:latin typeface="Arial"/>
                <a:cs typeface="Arial"/>
              </a:rPr>
              <a:t>Initialize </a:t>
            </a:r>
            <a:r>
              <a:rPr dirty="0" sz="950" spc="20">
                <a:latin typeface="Arial"/>
                <a:cs typeface="Arial"/>
              </a:rPr>
              <a:t>Q-values </a:t>
            </a:r>
            <a:r>
              <a:rPr dirty="0" sz="950" spc="10">
                <a:latin typeface="Arial"/>
                <a:cs typeface="Arial"/>
              </a:rPr>
              <a:t>optimistically </a:t>
            </a:r>
            <a:r>
              <a:rPr dirty="0" sz="950" spc="15">
                <a:latin typeface="Arial"/>
                <a:cs typeface="Arial"/>
              </a:rPr>
              <a:t>high </a:t>
            </a:r>
            <a:r>
              <a:rPr dirty="0" sz="950" spc="10">
                <a:latin typeface="Arial"/>
                <a:cs typeface="Arial"/>
              </a:rPr>
              <a:t>to </a:t>
            </a:r>
            <a:r>
              <a:rPr dirty="0" sz="950" spc="15">
                <a:latin typeface="Arial"/>
                <a:cs typeface="Arial"/>
              </a:rPr>
              <a:t>encourage</a:t>
            </a:r>
            <a:r>
              <a:rPr dirty="0" sz="950" spc="20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exploration</a:t>
            </a:r>
            <a:endParaRPr sz="950">
              <a:latin typeface="Arial"/>
              <a:cs typeface="Arial"/>
            </a:endParaRPr>
          </a:p>
          <a:p>
            <a:pPr lvl="1" marL="371475" indent="-142875">
              <a:lnSpc>
                <a:spcPct val="100000"/>
              </a:lnSpc>
              <a:spcBef>
                <a:spcPts val="359"/>
              </a:spcBef>
              <a:buClr>
                <a:srgbClr val="FFCF00"/>
              </a:buClr>
              <a:buFont typeface="Wingdings"/>
              <a:buChar char=""/>
              <a:tabLst>
                <a:tab pos="371475" algn="l"/>
              </a:tabLst>
            </a:pPr>
            <a:r>
              <a:rPr dirty="0" sz="950" spc="15">
                <a:latin typeface="Arial"/>
                <a:cs typeface="Arial"/>
              </a:rPr>
              <a:t>Or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take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into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account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how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often</a:t>
            </a:r>
            <a:r>
              <a:rPr dirty="0" sz="950" spc="5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each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s,a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pair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has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been</a:t>
            </a:r>
            <a:r>
              <a:rPr dirty="0" sz="950" spc="5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tried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98625" y="5503584"/>
            <a:ext cx="4551045" cy="165481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240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Q-Learning: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Choosing</a:t>
            </a:r>
            <a:r>
              <a:rPr dirty="0" sz="2150" spc="-1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Actions</a:t>
            </a:r>
            <a:endParaRPr sz="2150">
              <a:latin typeface="Tahoma"/>
              <a:cs typeface="Tahoma"/>
            </a:endParaRPr>
          </a:p>
          <a:p>
            <a:pPr marL="31115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Arial"/>
                <a:cs typeface="Arial"/>
              </a:rPr>
              <a:t>Same issues as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CE choosing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actions</a:t>
            </a:r>
            <a:endParaRPr sz="1200">
              <a:latin typeface="Arial"/>
              <a:cs typeface="Arial"/>
            </a:endParaRPr>
          </a:p>
          <a:p>
            <a:pPr marL="234950" indent="-171450">
              <a:lnSpc>
                <a:spcPts val="1465"/>
              </a:lnSpc>
              <a:spcBef>
                <a:spcPts val="85"/>
              </a:spcBef>
              <a:buChar char="•"/>
              <a:tabLst>
                <a:tab pos="234950" algn="l"/>
              </a:tabLst>
            </a:pPr>
            <a:r>
              <a:rPr dirty="0" sz="1200">
                <a:latin typeface="Arial"/>
                <a:cs typeface="Arial"/>
              </a:rPr>
              <a:t>Don’</a:t>
            </a:r>
            <a:r>
              <a:rPr dirty="0" sz="1200" spc="-5">
                <a:latin typeface="Arial"/>
                <a:cs typeface="Arial"/>
              </a:rPr>
              <a:t>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alway</a:t>
            </a:r>
            <a:r>
              <a:rPr dirty="0" sz="1200" spc="-5">
                <a:latin typeface="Arial"/>
                <a:cs typeface="Arial"/>
              </a:rPr>
              <a:t>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greedy</a:t>
            </a:r>
            <a:r>
              <a:rPr dirty="0" sz="1200">
                <a:latin typeface="Arial"/>
                <a:cs typeface="Arial"/>
              </a:rPr>
              <a:t>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don’</a:t>
            </a:r>
            <a:r>
              <a:rPr dirty="0" sz="1200" spc="-5">
                <a:latin typeface="Arial"/>
                <a:cs typeface="Arial"/>
              </a:rPr>
              <a:t>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alway</a:t>
            </a:r>
            <a:r>
              <a:rPr dirty="0" sz="1200" spc="-5">
                <a:latin typeface="Arial"/>
                <a:cs typeface="Arial"/>
              </a:rPr>
              <a:t>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choose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baseline="23809" sz="1575" spc="-7">
                <a:latin typeface="Times New Roman"/>
                <a:cs typeface="Times New Roman"/>
              </a:rPr>
              <a:t>ar</a:t>
            </a:r>
            <a:r>
              <a:rPr dirty="0" baseline="23809" sz="1575" spc="22">
                <a:latin typeface="Times New Roman"/>
                <a:cs typeface="Times New Roman"/>
              </a:rPr>
              <a:t>g</a:t>
            </a:r>
            <a:r>
              <a:rPr dirty="0" baseline="23809" sz="1575" spc="-82">
                <a:latin typeface="Times New Roman"/>
                <a:cs typeface="Times New Roman"/>
              </a:rPr>
              <a:t> </a:t>
            </a:r>
            <a:r>
              <a:rPr dirty="0" baseline="23809" sz="1575" spc="-7">
                <a:latin typeface="Times New Roman"/>
                <a:cs typeface="Times New Roman"/>
              </a:rPr>
              <a:t>ma</a:t>
            </a:r>
            <a:r>
              <a:rPr dirty="0" baseline="23809" sz="1575" spc="22">
                <a:latin typeface="Times New Roman"/>
                <a:cs typeface="Times New Roman"/>
              </a:rPr>
              <a:t>x</a:t>
            </a:r>
            <a:r>
              <a:rPr dirty="0" baseline="23809" sz="1575" spc="15">
                <a:latin typeface="Times New Roman"/>
                <a:cs typeface="Times New Roman"/>
              </a:rPr>
              <a:t> </a:t>
            </a:r>
            <a:r>
              <a:rPr dirty="0" baseline="23809" sz="1575" spc="-22">
                <a:latin typeface="Times New Roman"/>
                <a:cs typeface="Times New Roman"/>
              </a:rPr>
              <a:t>Q</a:t>
            </a:r>
            <a:r>
              <a:rPr dirty="0" baseline="19841" sz="2100" spc="-142">
                <a:latin typeface="Symbol"/>
                <a:cs typeface="Symbol"/>
              </a:rPr>
              <a:t></a:t>
            </a:r>
            <a:r>
              <a:rPr dirty="0" baseline="23809" sz="1575" spc="52" i="1">
                <a:latin typeface="Times New Roman"/>
                <a:cs typeface="Times New Roman"/>
              </a:rPr>
              <a:t>s</a:t>
            </a:r>
            <a:r>
              <a:rPr dirty="0" baseline="18518" sz="900" spc="7" i="1">
                <a:latin typeface="Times New Roman"/>
                <a:cs typeface="Times New Roman"/>
              </a:rPr>
              <a:t>i</a:t>
            </a:r>
            <a:r>
              <a:rPr dirty="0" baseline="18518" sz="900" spc="-44" i="1">
                <a:latin typeface="Times New Roman"/>
                <a:cs typeface="Times New Roman"/>
              </a:rPr>
              <a:t> </a:t>
            </a:r>
            <a:r>
              <a:rPr dirty="0" baseline="23809" sz="1575" spc="7">
                <a:latin typeface="Times New Roman"/>
                <a:cs typeface="Times New Roman"/>
              </a:rPr>
              <a:t>,</a:t>
            </a:r>
            <a:r>
              <a:rPr dirty="0" baseline="23809" sz="1575" spc="-240">
                <a:latin typeface="Times New Roman"/>
                <a:cs typeface="Times New Roman"/>
              </a:rPr>
              <a:t> </a:t>
            </a:r>
            <a:r>
              <a:rPr dirty="0" baseline="23809" sz="1575" spc="22" i="1">
                <a:latin typeface="Times New Roman"/>
                <a:cs typeface="Times New Roman"/>
              </a:rPr>
              <a:t>a</a:t>
            </a:r>
            <a:r>
              <a:rPr dirty="0" baseline="23809" sz="1575" spc="-202" i="1">
                <a:latin typeface="Times New Roman"/>
                <a:cs typeface="Times New Roman"/>
              </a:rPr>
              <a:t> </a:t>
            </a:r>
            <a:r>
              <a:rPr dirty="0" baseline="19841" sz="2100" spc="-165">
                <a:latin typeface="Symbol"/>
                <a:cs typeface="Symbol"/>
              </a:rPr>
              <a:t></a:t>
            </a:r>
            <a:endParaRPr baseline="19841" sz="2100">
              <a:latin typeface="Symbol"/>
              <a:cs typeface="Symbol"/>
            </a:endParaRPr>
          </a:p>
          <a:p>
            <a:pPr algn="r" marR="724535">
              <a:lnSpc>
                <a:spcPts val="484"/>
              </a:lnSpc>
            </a:pPr>
            <a:r>
              <a:rPr dirty="0" sz="600" spc="15" i="1"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  <a:p>
            <a:pPr marL="234950" marR="433705" indent="-171450">
              <a:lnSpc>
                <a:spcPts val="1430"/>
              </a:lnSpc>
              <a:spcBef>
                <a:spcPts val="30"/>
              </a:spcBef>
              <a:buChar char="•"/>
              <a:tabLst>
                <a:tab pos="234950" algn="l"/>
              </a:tabLst>
            </a:pPr>
            <a:r>
              <a:rPr dirty="0" sz="1200" spc="-5">
                <a:latin typeface="Arial"/>
                <a:cs typeface="Arial"/>
              </a:rPr>
              <a:t>Don’t always be random (otherwise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will </a:t>
            </a:r>
            <a:r>
              <a:rPr dirty="0" sz="1200">
                <a:latin typeface="Arial"/>
                <a:cs typeface="Arial"/>
              </a:rPr>
              <a:t>take </a:t>
            </a:r>
            <a:r>
              <a:rPr dirty="0" sz="1200" spc="-5">
                <a:latin typeface="Arial"/>
                <a:cs typeface="Arial"/>
              </a:rPr>
              <a:t>a long </a:t>
            </a:r>
            <a:r>
              <a:rPr dirty="0" sz="1200">
                <a:latin typeface="Arial"/>
                <a:cs typeface="Arial"/>
              </a:rPr>
              <a:t>time  to </a:t>
            </a:r>
            <a:r>
              <a:rPr dirty="0" sz="1200" spc="-5">
                <a:latin typeface="Arial"/>
                <a:cs typeface="Arial"/>
              </a:rPr>
              <a:t>reach somewhere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exciting)</a:t>
            </a:r>
            <a:endParaRPr sz="1200">
              <a:latin typeface="Arial"/>
              <a:cs typeface="Arial"/>
            </a:endParaRPr>
          </a:p>
          <a:p>
            <a:pPr marL="234950" indent="-171450">
              <a:lnSpc>
                <a:spcPct val="100000"/>
              </a:lnSpc>
              <a:spcBef>
                <a:spcPts val="685"/>
              </a:spcBef>
              <a:buChar char="•"/>
              <a:tabLst>
                <a:tab pos="234950" algn="l"/>
              </a:tabLst>
            </a:pPr>
            <a:r>
              <a:rPr dirty="0" sz="1200" spc="-5">
                <a:latin typeface="Arial"/>
                <a:cs typeface="Arial"/>
              </a:rPr>
              <a:t>Boltzmann exploration</a:t>
            </a:r>
            <a:r>
              <a:rPr dirty="0" sz="1200" spc="3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[Watkins]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10075" y="7381875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 h="0">
                <a:moveTo>
                  <a:pt x="0" y="0"/>
                </a:moveTo>
                <a:lnTo>
                  <a:pt x="581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010150" y="7232315"/>
            <a:ext cx="76200" cy="405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495"/>
              </a:lnSpc>
              <a:spcBef>
                <a:spcPts val="100"/>
              </a:spcBef>
            </a:pPr>
            <a:r>
              <a:rPr dirty="0" sz="1300">
                <a:latin typeface="Symbol"/>
                <a:cs typeface="Symbol"/>
              </a:rPr>
              <a:t></a:t>
            </a:r>
            <a:endParaRPr sz="1300">
              <a:latin typeface="Symbol"/>
              <a:cs typeface="Symbol"/>
            </a:endParaRPr>
          </a:p>
          <a:p>
            <a:pPr>
              <a:lnSpc>
                <a:spcPts val="1490"/>
              </a:lnSpc>
            </a:pPr>
            <a:r>
              <a:rPr dirty="0" sz="1300">
                <a:latin typeface="Symbol"/>
                <a:cs typeface="Symbol"/>
              </a:rPr>
              <a:t>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84700" y="7365665"/>
            <a:ext cx="224154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300" spc="50">
                <a:latin typeface="Times New Roman"/>
                <a:cs typeface="Times New Roman"/>
              </a:rPr>
              <a:t>K</a:t>
            </a:r>
            <a:r>
              <a:rPr dirty="0" baseline="-29629" sz="1125" spc="75" i="1">
                <a:latin typeface="Times New Roman"/>
                <a:cs typeface="Times New Roman"/>
              </a:rPr>
              <a:t>t</a:t>
            </a:r>
            <a:endParaRPr baseline="-29629" sz="112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84650" y="7084075"/>
            <a:ext cx="939800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234315" algn="l"/>
              </a:tabLst>
            </a:pPr>
            <a:r>
              <a:rPr dirty="0" baseline="2136" sz="1950">
                <a:latin typeface="Symbol"/>
                <a:cs typeface="Symbol"/>
              </a:rPr>
              <a:t></a:t>
            </a:r>
            <a:r>
              <a:rPr dirty="0" baseline="2136" sz="1950">
                <a:latin typeface="Times New Roman"/>
                <a:cs typeface="Times New Roman"/>
              </a:rPr>
              <a:t>	</a:t>
            </a:r>
            <a:r>
              <a:rPr dirty="0" sz="1300" spc="5">
                <a:latin typeface="Times New Roman"/>
                <a:cs typeface="Times New Roman"/>
              </a:rPr>
              <a:t>Q</a:t>
            </a:r>
            <a:r>
              <a:rPr dirty="0" baseline="44444" sz="1125" spc="7" i="1">
                <a:latin typeface="Times New Roman"/>
                <a:cs typeface="Times New Roman"/>
              </a:rPr>
              <a:t>est </a:t>
            </a:r>
            <a:r>
              <a:rPr dirty="0" sz="1700" spc="-35">
                <a:latin typeface="Symbol"/>
                <a:cs typeface="Symbol"/>
              </a:rPr>
              <a:t></a:t>
            </a:r>
            <a:r>
              <a:rPr dirty="0" sz="1300" spc="-35" i="1">
                <a:latin typeface="Times New Roman"/>
                <a:cs typeface="Times New Roman"/>
              </a:rPr>
              <a:t>s</a:t>
            </a:r>
            <a:r>
              <a:rPr dirty="0" sz="1300" spc="-35">
                <a:latin typeface="Times New Roman"/>
                <a:cs typeface="Times New Roman"/>
              </a:rPr>
              <a:t>,</a:t>
            </a:r>
            <a:r>
              <a:rPr dirty="0" sz="1300" spc="-290">
                <a:latin typeface="Times New Roman"/>
                <a:cs typeface="Times New Roman"/>
              </a:rPr>
              <a:t> </a:t>
            </a:r>
            <a:r>
              <a:rPr dirty="0" sz="1300" spc="15" i="1">
                <a:latin typeface="Times New Roman"/>
                <a:cs typeface="Times New Roman"/>
              </a:rPr>
              <a:t>a</a:t>
            </a:r>
            <a:r>
              <a:rPr dirty="0" sz="1700" spc="15">
                <a:latin typeface="Symbol"/>
                <a:cs typeface="Symbol"/>
              </a:rPr>
              <a:t></a:t>
            </a:r>
            <a:r>
              <a:rPr dirty="0" baseline="2136" sz="1950" spc="22">
                <a:latin typeface="Symbol"/>
                <a:cs typeface="Symbol"/>
              </a:rPr>
              <a:t></a:t>
            </a:r>
            <a:endParaRPr baseline="2136" sz="19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93925" y="7251365"/>
            <a:ext cx="2230755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142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Prob(choose action a) </a:t>
            </a:r>
            <a:r>
              <a:rPr dirty="0" baseline="2136" sz="1950">
                <a:latin typeface="Symbol"/>
                <a:cs typeface="Symbol"/>
              </a:rPr>
              <a:t></a:t>
            </a:r>
            <a:r>
              <a:rPr dirty="0" baseline="2136" sz="1950">
                <a:latin typeface="Times New Roman"/>
                <a:cs typeface="Times New Roman"/>
              </a:rPr>
              <a:t> </a:t>
            </a:r>
            <a:r>
              <a:rPr dirty="0" baseline="2136" sz="1950" spc="-37">
                <a:latin typeface="Times New Roman"/>
                <a:cs typeface="Times New Roman"/>
              </a:rPr>
              <a:t>exp</a:t>
            </a:r>
            <a:r>
              <a:rPr dirty="0" baseline="6410" sz="1950" spc="-37">
                <a:latin typeface="Symbol"/>
                <a:cs typeface="Symbol"/>
              </a:rPr>
              <a:t></a:t>
            </a:r>
            <a:r>
              <a:rPr dirty="0" baseline="6410" sz="1950" spc="-405">
                <a:latin typeface="Times New Roman"/>
                <a:cs typeface="Times New Roman"/>
              </a:rPr>
              <a:t> </a:t>
            </a:r>
            <a:r>
              <a:rPr dirty="0" baseline="2136" sz="1950">
                <a:latin typeface="Symbol"/>
                <a:cs typeface="Symbol"/>
              </a:rPr>
              <a:t></a:t>
            </a:r>
            <a:endParaRPr baseline="2136" sz="1950">
              <a:latin typeface="Symbol"/>
              <a:cs typeface="Symbol"/>
            </a:endParaRPr>
          </a:p>
          <a:p>
            <a:pPr algn="r" marR="144145">
              <a:lnSpc>
                <a:spcPts val="1415"/>
              </a:lnSpc>
            </a:pPr>
            <a:r>
              <a:rPr dirty="0" sz="1300">
                <a:latin typeface="Symbol"/>
                <a:cs typeface="Symbol"/>
              </a:rPr>
              <a:t>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4275" y="1397000"/>
            <a:ext cx="277876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Q-Learning</a:t>
            </a:r>
            <a:r>
              <a:rPr dirty="0" spc="55"/>
              <a:t> </a:t>
            </a:r>
            <a:r>
              <a:rPr dirty="0" spc="10"/>
              <a:t>Comments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806575"/>
            <a:ext cx="4081779" cy="23037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84150" marR="193675" indent="-171450">
              <a:lnSpc>
                <a:spcPts val="1650"/>
              </a:lnSpc>
              <a:spcBef>
                <a:spcPts val="204"/>
              </a:spcBef>
              <a:buChar char="•"/>
              <a:tabLst>
                <a:tab pos="184150" algn="l"/>
              </a:tabLst>
            </a:pPr>
            <a:r>
              <a:rPr dirty="0" sz="1400" spc="-5">
                <a:latin typeface="Arial"/>
                <a:cs typeface="Arial"/>
              </a:rPr>
              <a:t>[Watkins] </a:t>
            </a:r>
            <a:r>
              <a:rPr dirty="0" sz="1400">
                <a:latin typeface="Arial"/>
                <a:cs typeface="Arial"/>
              </a:rPr>
              <a:t>proved </a:t>
            </a:r>
            <a:r>
              <a:rPr dirty="0" sz="1400" spc="-5">
                <a:latin typeface="Arial"/>
                <a:cs typeface="Arial"/>
              </a:rPr>
              <a:t>that </a:t>
            </a:r>
            <a:r>
              <a:rPr dirty="0" sz="1400" spc="5">
                <a:latin typeface="Arial"/>
                <a:cs typeface="Arial"/>
              </a:rPr>
              <a:t>Q-learning </a:t>
            </a:r>
            <a:r>
              <a:rPr dirty="0" sz="1400">
                <a:latin typeface="Arial"/>
                <a:cs typeface="Arial"/>
              </a:rPr>
              <a:t>will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eventually  converge </a:t>
            </a:r>
            <a:r>
              <a:rPr dirty="0" sz="1400" spc="5">
                <a:latin typeface="Arial"/>
                <a:cs typeface="Arial"/>
              </a:rPr>
              <a:t>to an </a:t>
            </a:r>
            <a:r>
              <a:rPr dirty="0" sz="1400">
                <a:latin typeface="Arial"/>
                <a:cs typeface="Arial"/>
              </a:rPr>
              <a:t>optimal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policy.</a:t>
            </a:r>
            <a:endParaRPr sz="1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70"/>
              </a:spcBef>
              <a:buChar char="•"/>
              <a:tabLst>
                <a:tab pos="184150" algn="l"/>
              </a:tabLst>
            </a:pPr>
            <a:r>
              <a:rPr dirty="0" sz="1400" spc="-5">
                <a:latin typeface="Arial"/>
                <a:cs typeface="Arial"/>
              </a:rPr>
              <a:t>Empirically it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cute</a:t>
            </a:r>
            <a:endParaRPr sz="1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45"/>
              </a:spcBef>
              <a:buChar char="•"/>
              <a:tabLst>
                <a:tab pos="184150" algn="l"/>
              </a:tabLst>
            </a:pPr>
            <a:r>
              <a:rPr dirty="0" sz="1400">
                <a:latin typeface="Arial"/>
                <a:cs typeface="Arial"/>
              </a:rPr>
              <a:t>Empirically it is very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slow</a:t>
            </a:r>
            <a:endParaRPr sz="1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720"/>
              </a:spcBef>
              <a:buChar char="•"/>
              <a:tabLst>
                <a:tab pos="184150" algn="l"/>
              </a:tabLst>
            </a:pPr>
            <a:r>
              <a:rPr dirty="0" sz="1400" spc="20">
                <a:latin typeface="Arial"/>
                <a:cs typeface="Arial"/>
              </a:rPr>
              <a:t>Why </a:t>
            </a:r>
            <a:r>
              <a:rPr dirty="0" sz="1400" spc="15">
                <a:latin typeface="Arial"/>
                <a:cs typeface="Arial"/>
              </a:rPr>
              <a:t>not do </a:t>
            </a:r>
            <a:r>
              <a:rPr dirty="0" sz="1400" spc="-35">
                <a:latin typeface="Arial"/>
                <a:cs typeface="Arial"/>
              </a:rPr>
              <a:t>Q(?)</a:t>
            </a:r>
            <a:r>
              <a:rPr dirty="0" sz="1400" spc="-19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 lvl="1" marL="384175" marR="213360" indent="-142875">
              <a:lnSpc>
                <a:spcPts val="1430"/>
              </a:lnSpc>
              <a:spcBef>
                <a:spcPts val="1425"/>
              </a:spcBef>
              <a:buClr>
                <a:srgbClr val="333399"/>
              </a:buClr>
              <a:buFont typeface="Wingdings"/>
              <a:buChar char=""/>
              <a:tabLst>
                <a:tab pos="384175" algn="l"/>
              </a:tabLst>
            </a:pPr>
            <a:r>
              <a:rPr dirty="0" sz="1200" spc="-5">
                <a:latin typeface="Arial"/>
                <a:cs typeface="Arial"/>
              </a:rPr>
              <a:t>Would </a:t>
            </a:r>
            <a:r>
              <a:rPr dirty="0" sz="120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make much sense [reintroduce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credit  assignment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problem]</a:t>
            </a:r>
            <a:endParaRPr sz="1200">
              <a:latin typeface="Arial"/>
              <a:cs typeface="Arial"/>
            </a:endParaRPr>
          </a:p>
          <a:p>
            <a:pPr lvl="1" marL="384175" marR="5080" indent="-142875">
              <a:lnSpc>
                <a:spcPct val="104200"/>
              </a:lnSpc>
              <a:spcBef>
                <a:spcPts val="175"/>
              </a:spcBef>
              <a:buClr>
                <a:srgbClr val="333399"/>
              </a:buClr>
              <a:buFont typeface="Wingdings"/>
              <a:buChar char=""/>
              <a:tabLst>
                <a:tab pos="384175" algn="l"/>
              </a:tabLst>
            </a:pPr>
            <a:r>
              <a:rPr dirty="0" sz="1200" spc="-5">
                <a:latin typeface="Arial"/>
                <a:cs typeface="Arial"/>
              </a:rPr>
              <a:t>Some people </a:t>
            </a:r>
            <a:r>
              <a:rPr dirty="0" sz="1200">
                <a:latin typeface="Arial"/>
                <a:cs typeface="Arial"/>
              </a:rPr>
              <a:t>(e.g. </a:t>
            </a:r>
            <a:r>
              <a:rPr dirty="0" sz="1200" spc="-5">
                <a:latin typeface="Arial"/>
                <a:cs typeface="Arial"/>
              </a:rPr>
              <a:t>Peng </a:t>
            </a:r>
            <a:r>
              <a:rPr dirty="0" sz="1200">
                <a:latin typeface="Arial"/>
                <a:cs typeface="Arial"/>
              </a:rPr>
              <a:t>&amp; </a:t>
            </a:r>
            <a:r>
              <a:rPr dirty="0" sz="1200" spc="-5">
                <a:latin typeface="Arial"/>
                <a:cs typeface="Arial"/>
              </a:rPr>
              <a:t>Williams) have tried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work  their way around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9125" y="5458340"/>
            <a:ext cx="3816350" cy="302450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939800">
              <a:lnSpc>
                <a:spcPct val="100000"/>
              </a:lnSpc>
              <a:spcBef>
                <a:spcPts val="69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If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we had</a:t>
            </a:r>
            <a:r>
              <a:rPr dirty="0" sz="2150" spc="-1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time…</a:t>
            </a:r>
            <a:endParaRPr sz="215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320"/>
              </a:spcBef>
              <a:buChar char="•"/>
              <a:tabLst>
                <a:tab pos="196850" algn="l"/>
              </a:tabLst>
            </a:pPr>
            <a:r>
              <a:rPr dirty="0" sz="1200" spc="-5">
                <a:latin typeface="Arial"/>
                <a:cs typeface="Arial"/>
              </a:rPr>
              <a:t>Value function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approximation</a:t>
            </a:r>
            <a:endParaRPr sz="1200">
              <a:latin typeface="Arial"/>
              <a:cs typeface="Arial"/>
            </a:endParaRPr>
          </a:p>
          <a:p>
            <a:pPr lvl="1" marL="396875" indent="-142875">
              <a:lnSpc>
                <a:spcPct val="100000"/>
              </a:lnSpc>
              <a:spcBef>
                <a:spcPts val="285"/>
              </a:spcBef>
              <a:buClr>
                <a:srgbClr val="875C86"/>
              </a:buClr>
              <a:buFont typeface="Wingdings"/>
              <a:buChar char=""/>
              <a:tabLst>
                <a:tab pos="396875" algn="l"/>
              </a:tabLst>
            </a:pPr>
            <a:r>
              <a:rPr dirty="0" sz="1200" spc="-5">
                <a:latin typeface="Arial"/>
                <a:cs typeface="Arial"/>
              </a:rPr>
              <a:t>Use a Neural Net to represent </a:t>
            </a:r>
            <a:r>
              <a:rPr dirty="0" sz="1200" spc="20">
                <a:latin typeface="Arial"/>
                <a:cs typeface="Arial"/>
              </a:rPr>
              <a:t>J</a:t>
            </a:r>
            <a:r>
              <a:rPr dirty="0" baseline="24305" sz="1200" spc="30">
                <a:latin typeface="Arial"/>
                <a:cs typeface="Arial"/>
              </a:rPr>
              <a:t>est </a:t>
            </a:r>
            <a:r>
              <a:rPr dirty="0" sz="1200" spc="-5">
                <a:latin typeface="Arial"/>
                <a:cs typeface="Arial"/>
              </a:rPr>
              <a:t>[e.g.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Tesauro]</a:t>
            </a:r>
            <a:endParaRPr sz="1200">
              <a:latin typeface="Arial"/>
              <a:cs typeface="Arial"/>
            </a:endParaRPr>
          </a:p>
          <a:p>
            <a:pPr lvl="1" marL="396875" indent="-142875">
              <a:lnSpc>
                <a:spcPct val="100000"/>
              </a:lnSpc>
              <a:spcBef>
                <a:spcPts val="285"/>
              </a:spcBef>
              <a:buClr>
                <a:srgbClr val="875C86"/>
              </a:buClr>
              <a:buFont typeface="Wingdings"/>
              <a:buChar char=""/>
              <a:tabLst>
                <a:tab pos="396875" algn="l"/>
              </a:tabLst>
            </a:pPr>
            <a:r>
              <a:rPr dirty="0" sz="1200" spc="-5">
                <a:latin typeface="Arial"/>
                <a:cs typeface="Arial"/>
              </a:rPr>
              <a:t>Use a Neural Net to represent </a:t>
            </a:r>
            <a:r>
              <a:rPr dirty="0" sz="1200" spc="10">
                <a:latin typeface="Arial"/>
                <a:cs typeface="Arial"/>
              </a:rPr>
              <a:t>Q</a:t>
            </a:r>
            <a:r>
              <a:rPr dirty="0" baseline="24305" sz="1200" spc="15">
                <a:latin typeface="Arial"/>
                <a:cs typeface="Arial"/>
              </a:rPr>
              <a:t>est </a:t>
            </a:r>
            <a:r>
              <a:rPr dirty="0" sz="1200" spc="-5">
                <a:latin typeface="Arial"/>
                <a:cs typeface="Arial"/>
              </a:rPr>
              <a:t>[e.g.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Crites]</a:t>
            </a:r>
            <a:endParaRPr sz="1200">
              <a:latin typeface="Arial"/>
              <a:cs typeface="Arial"/>
            </a:endParaRPr>
          </a:p>
          <a:p>
            <a:pPr lvl="1" marL="396875" indent="-142875">
              <a:lnSpc>
                <a:spcPct val="100000"/>
              </a:lnSpc>
              <a:spcBef>
                <a:spcPts val="285"/>
              </a:spcBef>
              <a:buClr>
                <a:srgbClr val="875C86"/>
              </a:buClr>
              <a:buFont typeface="Wingdings"/>
              <a:buChar char=""/>
              <a:tabLst>
                <a:tab pos="396875" algn="l"/>
              </a:tabLst>
            </a:pPr>
            <a:r>
              <a:rPr dirty="0" sz="1200" spc="-5">
                <a:latin typeface="Arial"/>
                <a:cs typeface="Arial"/>
              </a:rPr>
              <a:t>Use a decision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tree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latin typeface="Arial"/>
                <a:cs typeface="Arial"/>
              </a:rPr>
              <a:t>…with </a:t>
            </a:r>
            <a:r>
              <a:rPr dirty="0" sz="1200">
                <a:latin typeface="Arial"/>
                <a:cs typeface="Arial"/>
              </a:rPr>
              <a:t>Q-learning </a:t>
            </a:r>
            <a:r>
              <a:rPr dirty="0" sz="1200" spc="-5">
                <a:latin typeface="Arial"/>
                <a:cs typeface="Arial"/>
              </a:rPr>
              <a:t>[Chapman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10">
                <a:latin typeface="Arial"/>
                <a:cs typeface="Arial"/>
              </a:rPr>
              <a:t>Kaelbling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15">
                <a:latin typeface="Arial"/>
                <a:cs typeface="Arial"/>
              </a:rPr>
              <a:t>’91]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Arial"/>
                <a:cs typeface="Arial"/>
              </a:rPr>
              <a:t>…with </a:t>
            </a:r>
            <a:r>
              <a:rPr dirty="0" sz="1200">
                <a:latin typeface="Arial"/>
                <a:cs typeface="Arial"/>
              </a:rPr>
              <a:t>C.E. </a:t>
            </a:r>
            <a:r>
              <a:rPr dirty="0" sz="1200" spc="-5">
                <a:latin typeface="Arial"/>
                <a:cs typeface="Arial"/>
              </a:rPr>
              <a:t>learning </a:t>
            </a:r>
            <a:r>
              <a:rPr dirty="0" sz="1200">
                <a:latin typeface="Arial"/>
                <a:cs typeface="Arial"/>
              </a:rPr>
              <a:t>[Moore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’91]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Arial"/>
                <a:cs typeface="Arial"/>
              </a:rPr>
              <a:t>…How to split up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space?</a:t>
            </a:r>
            <a:endParaRPr sz="1200">
              <a:latin typeface="Arial"/>
              <a:cs typeface="Arial"/>
            </a:endParaRPr>
          </a:p>
          <a:p>
            <a:pPr lvl="2" marL="825500" marR="109855" indent="-114300">
              <a:lnSpc>
                <a:spcPts val="1430"/>
              </a:lnSpc>
              <a:spcBef>
                <a:spcPts val="340"/>
              </a:spcBef>
              <a:buClr>
                <a:srgbClr val="00E3A7"/>
              </a:buClr>
              <a:buFont typeface="Symbol"/>
              <a:buChar char=""/>
              <a:tabLst>
                <a:tab pos="825500" algn="l"/>
              </a:tabLst>
            </a:pPr>
            <a:r>
              <a:rPr dirty="0" sz="1200" spc="-5">
                <a:latin typeface="Arial"/>
                <a:cs typeface="Arial"/>
              </a:rPr>
              <a:t>Significance test on </a:t>
            </a:r>
            <a:r>
              <a:rPr dirty="0" sz="1200">
                <a:latin typeface="Arial"/>
                <a:cs typeface="Arial"/>
              </a:rPr>
              <a:t>Q </a:t>
            </a:r>
            <a:r>
              <a:rPr dirty="0" sz="1200" spc="-5">
                <a:latin typeface="Arial"/>
                <a:cs typeface="Arial"/>
              </a:rPr>
              <a:t>values [Chapman </a:t>
            </a:r>
            <a:r>
              <a:rPr dirty="0" sz="1200">
                <a:latin typeface="Arial"/>
                <a:cs typeface="Arial"/>
              </a:rPr>
              <a:t>+  </a:t>
            </a:r>
            <a:r>
              <a:rPr dirty="0" sz="1200" spc="-10">
                <a:latin typeface="Arial"/>
                <a:cs typeface="Arial"/>
              </a:rPr>
              <a:t>Kaelbling]</a:t>
            </a:r>
            <a:endParaRPr sz="1200">
              <a:latin typeface="Arial"/>
              <a:cs typeface="Arial"/>
            </a:endParaRPr>
          </a:p>
          <a:p>
            <a:pPr lvl="2" marL="825500" indent="-114300">
              <a:lnSpc>
                <a:spcPct val="100000"/>
              </a:lnSpc>
              <a:spcBef>
                <a:spcPts val="235"/>
              </a:spcBef>
              <a:buClr>
                <a:srgbClr val="00E3A7"/>
              </a:buClr>
              <a:buFont typeface="Symbol"/>
              <a:buChar char=""/>
              <a:tabLst>
                <a:tab pos="825500" algn="l"/>
              </a:tabLst>
            </a:pPr>
            <a:r>
              <a:rPr dirty="0" sz="1200" spc="-5">
                <a:latin typeface="Arial"/>
                <a:cs typeface="Arial"/>
              </a:rPr>
              <a:t>Execution accuracy monitoring </a:t>
            </a:r>
            <a:r>
              <a:rPr dirty="0" sz="1200">
                <a:latin typeface="Arial"/>
                <a:cs typeface="Arial"/>
              </a:rPr>
              <a:t>[Moore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’91]</a:t>
            </a:r>
            <a:endParaRPr sz="1200">
              <a:latin typeface="Arial"/>
              <a:cs typeface="Arial"/>
            </a:endParaRPr>
          </a:p>
          <a:p>
            <a:pPr lvl="2" marL="825500" indent="-114300">
              <a:lnSpc>
                <a:spcPct val="100000"/>
              </a:lnSpc>
              <a:spcBef>
                <a:spcPts val="285"/>
              </a:spcBef>
              <a:buClr>
                <a:srgbClr val="00E3A7"/>
              </a:buClr>
              <a:buFont typeface="Symbol"/>
              <a:buChar char=""/>
              <a:tabLst>
                <a:tab pos="825500" algn="l"/>
              </a:tabLst>
            </a:pPr>
            <a:r>
              <a:rPr dirty="0" sz="1200">
                <a:latin typeface="Arial"/>
                <a:cs typeface="Arial"/>
              </a:rPr>
              <a:t>Game Theory [Moore + Atkeson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’95]</a:t>
            </a:r>
            <a:endParaRPr sz="1200">
              <a:latin typeface="Arial"/>
              <a:cs typeface="Arial"/>
            </a:endParaRPr>
          </a:p>
          <a:p>
            <a:pPr lvl="2" marL="825500" indent="-114300">
              <a:lnSpc>
                <a:spcPct val="100000"/>
              </a:lnSpc>
              <a:spcBef>
                <a:spcPts val="285"/>
              </a:spcBef>
              <a:buClr>
                <a:srgbClr val="00E3A7"/>
              </a:buClr>
              <a:buFont typeface="Symbol"/>
              <a:buChar char=""/>
              <a:tabLst>
                <a:tab pos="825500" algn="l"/>
              </a:tabLst>
            </a:pPr>
            <a:r>
              <a:rPr dirty="0" sz="1200">
                <a:latin typeface="Arial"/>
                <a:cs typeface="Arial"/>
              </a:rPr>
              <a:t>New influence/variance criteria [Munos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’99]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If </a:t>
            </a:r>
            <a:r>
              <a:rPr dirty="0" spc="15"/>
              <a:t>we had</a:t>
            </a:r>
            <a:r>
              <a:rPr dirty="0" spc="-65"/>
              <a:t> </a:t>
            </a:r>
            <a:r>
              <a:rPr dirty="0" spc="15"/>
              <a:t>time…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60"/>
              </a:spcBef>
              <a:buChar char="•"/>
              <a:tabLst>
                <a:tab pos="184150" algn="l"/>
              </a:tabLst>
            </a:pPr>
            <a:r>
              <a:rPr dirty="0"/>
              <a:t>R.L.</a:t>
            </a:r>
            <a:r>
              <a:rPr dirty="0" spc="40"/>
              <a:t> </a:t>
            </a:r>
            <a:r>
              <a:rPr dirty="0" spc="5"/>
              <a:t>Theory</a:t>
            </a:r>
          </a:p>
          <a:p>
            <a:pPr lvl="1" marL="384175" indent="-142875">
              <a:lnSpc>
                <a:spcPct val="100000"/>
              </a:lnSpc>
              <a:spcBef>
                <a:spcPts val="660"/>
              </a:spcBef>
              <a:buClr>
                <a:srgbClr val="875C86"/>
              </a:buClr>
              <a:buFont typeface="Wingdings"/>
              <a:buChar char=""/>
              <a:tabLst>
                <a:tab pos="384175" algn="l"/>
              </a:tabLst>
            </a:pPr>
            <a:r>
              <a:rPr dirty="0" sz="1200" spc="-5">
                <a:latin typeface="Arial"/>
                <a:cs typeface="Arial"/>
              </a:rPr>
              <a:t>Counterexamples </a:t>
            </a:r>
            <a:r>
              <a:rPr dirty="0" sz="1200">
                <a:latin typeface="Arial"/>
                <a:cs typeface="Arial"/>
              </a:rPr>
              <a:t>[Boyan + Moore],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[Baird]</a:t>
            </a:r>
            <a:endParaRPr sz="1200">
              <a:latin typeface="Arial"/>
              <a:cs typeface="Arial"/>
            </a:endParaRPr>
          </a:p>
          <a:p>
            <a:pPr lvl="1" marL="384175" marR="80010" indent="-142875">
              <a:lnSpc>
                <a:spcPts val="1430"/>
              </a:lnSpc>
              <a:spcBef>
                <a:spcPts val="790"/>
              </a:spcBef>
              <a:buClr>
                <a:srgbClr val="875C86"/>
              </a:buClr>
              <a:buFont typeface="Wingdings"/>
              <a:buChar char=""/>
              <a:tabLst>
                <a:tab pos="384175" algn="l"/>
              </a:tabLst>
            </a:pPr>
            <a:r>
              <a:rPr dirty="0" sz="1200" spc="-5">
                <a:latin typeface="Arial"/>
                <a:cs typeface="Arial"/>
              </a:rPr>
              <a:t>Value Function Approximators with Averaging </a:t>
            </a:r>
            <a:r>
              <a:rPr dirty="0" sz="1200" spc="-10">
                <a:latin typeface="Arial"/>
                <a:cs typeface="Arial"/>
              </a:rPr>
              <a:t>will  </a:t>
            </a:r>
            <a:r>
              <a:rPr dirty="0" sz="1200" spc="-5">
                <a:latin typeface="Arial"/>
                <a:cs typeface="Arial"/>
              </a:rPr>
              <a:t>converge to something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[Gordon]</a:t>
            </a:r>
            <a:endParaRPr sz="1200">
              <a:latin typeface="Arial"/>
              <a:cs typeface="Arial"/>
            </a:endParaRPr>
          </a:p>
          <a:p>
            <a:pPr lvl="1" marL="384175" indent="-142875">
              <a:lnSpc>
                <a:spcPct val="100000"/>
              </a:lnSpc>
              <a:spcBef>
                <a:spcPts val="685"/>
              </a:spcBef>
              <a:buClr>
                <a:srgbClr val="875C86"/>
              </a:buClr>
              <a:buFont typeface="Wingdings"/>
              <a:buChar char=""/>
              <a:tabLst>
                <a:tab pos="384175" algn="l"/>
              </a:tabLst>
            </a:pPr>
            <a:r>
              <a:rPr dirty="0" sz="1200" spc="-5">
                <a:latin typeface="Arial"/>
                <a:cs typeface="Arial"/>
              </a:rPr>
              <a:t>Neural </a:t>
            </a:r>
            <a:r>
              <a:rPr dirty="0" sz="1200">
                <a:latin typeface="Arial"/>
                <a:cs typeface="Arial"/>
              </a:rPr>
              <a:t>Nets </a:t>
            </a:r>
            <a:r>
              <a:rPr dirty="0" sz="1200" spc="-5">
                <a:latin typeface="Arial"/>
                <a:cs typeface="Arial"/>
              </a:rPr>
              <a:t>can fail</a:t>
            </a:r>
            <a:r>
              <a:rPr dirty="0" sz="1200" spc="3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[Baird]</a:t>
            </a:r>
            <a:endParaRPr sz="1200">
              <a:latin typeface="Arial"/>
              <a:cs typeface="Arial"/>
            </a:endParaRPr>
          </a:p>
          <a:p>
            <a:pPr lvl="1" marL="384175" marR="191135" indent="-142875">
              <a:lnSpc>
                <a:spcPts val="1430"/>
              </a:lnSpc>
              <a:spcBef>
                <a:spcPts val="790"/>
              </a:spcBef>
              <a:buClr>
                <a:srgbClr val="875C86"/>
              </a:buClr>
              <a:buFont typeface="Wingdings"/>
              <a:buChar char=""/>
              <a:tabLst>
                <a:tab pos="384175" algn="l"/>
              </a:tabLst>
            </a:pPr>
            <a:r>
              <a:rPr dirty="0" sz="1200" spc="-5">
                <a:latin typeface="Arial"/>
                <a:cs typeface="Arial"/>
              </a:rPr>
              <a:t>Neural Nets with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Residual Gradient </a:t>
            </a:r>
            <a:r>
              <a:rPr dirty="0" sz="1200" spc="-10">
                <a:latin typeface="Arial"/>
                <a:cs typeface="Arial"/>
              </a:rPr>
              <a:t>updates </a:t>
            </a:r>
            <a:r>
              <a:rPr dirty="0" sz="1200" spc="-15">
                <a:latin typeface="Arial"/>
                <a:cs typeface="Arial"/>
              </a:rPr>
              <a:t>will  </a:t>
            </a:r>
            <a:r>
              <a:rPr dirty="0" sz="1200" spc="-10">
                <a:latin typeface="Arial"/>
                <a:cs typeface="Arial"/>
              </a:rPr>
              <a:t>converge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5">
                <a:latin typeface="Arial"/>
                <a:cs typeface="Arial"/>
              </a:rPr>
              <a:t>something</a:t>
            </a:r>
            <a:endParaRPr sz="1200">
              <a:latin typeface="Arial"/>
              <a:cs typeface="Arial"/>
            </a:endParaRPr>
          </a:p>
          <a:p>
            <a:pPr lvl="1" marL="384175" marR="5080" indent="-142875">
              <a:lnSpc>
                <a:spcPts val="1430"/>
              </a:lnSpc>
              <a:spcBef>
                <a:spcPts val="740"/>
              </a:spcBef>
              <a:buClr>
                <a:srgbClr val="875C86"/>
              </a:buClr>
              <a:buFont typeface="Wingdings"/>
              <a:buChar char=""/>
              <a:tabLst>
                <a:tab pos="384175" algn="l"/>
              </a:tabLst>
            </a:pPr>
            <a:r>
              <a:rPr dirty="0" sz="1200" spc="-5">
                <a:latin typeface="Arial"/>
                <a:cs typeface="Arial"/>
              </a:rPr>
              <a:t>Linear approximators </a:t>
            </a:r>
            <a:r>
              <a:rPr dirty="0" sz="1200">
                <a:latin typeface="Arial"/>
                <a:cs typeface="Arial"/>
              </a:rPr>
              <a:t>for TD </a:t>
            </a:r>
            <a:r>
              <a:rPr dirty="0" sz="1200" spc="-5">
                <a:latin typeface="Arial"/>
                <a:cs typeface="Arial"/>
              </a:rPr>
              <a:t>learning will converge  to </a:t>
            </a:r>
            <a:r>
              <a:rPr dirty="0" sz="1200" spc="-10">
                <a:latin typeface="Arial"/>
                <a:cs typeface="Arial"/>
              </a:rPr>
              <a:t>something useful </a:t>
            </a:r>
            <a:r>
              <a:rPr dirty="0" sz="1200">
                <a:latin typeface="Arial"/>
                <a:cs typeface="Arial"/>
              </a:rPr>
              <a:t>[Tsitsiklis + </a:t>
            </a:r>
            <a:r>
              <a:rPr dirty="0" sz="1200" spc="5">
                <a:latin typeface="Arial"/>
                <a:cs typeface="Arial"/>
              </a:rPr>
              <a:t>Van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Roy]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125" y="5353484"/>
            <a:ext cx="4211955" cy="3001645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algn="ctr" marR="41910">
              <a:lnSpc>
                <a:spcPct val="100000"/>
              </a:lnSpc>
              <a:spcBef>
                <a:spcPts val="1520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What You Should</a:t>
            </a:r>
            <a:r>
              <a:rPr dirty="0" sz="2150" spc="-3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Know</a:t>
            </a:r>
            <a:endParaRPr sz="215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944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Arial"/>
                <a:cs typeface="Arial"/>
              </a:rPr>
              <a:t>Supervised learning for predicting delayed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rewards</a:t>
            </a:r>
            <a:endParaRPr sz="1400">
              <a:latin typeface="Arial"/>
              <a:cs typeface="Arial"/>
            </a:endParaRPr>
          </a:p>
          <a:p>
            <a:pPr marL="171450" marR="5080" indent="-171450">
              <a:lnSpc>
                <a:spcPts val="1650"/>
              </a:lnSpc>
              <a:spcBef>
                <a:spcPts val="425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Arial"/>
                <a:cs typeface="Arial"/>
              </a:rPr>
              <a:t>Certainty equivalent learning for predicting delayed  rewards</a:t>
            </a:r>
            <a:endParaRPr sz="1400">
              <a:latin typeface="Arial"/>
              <a:cs typeface="Arial"/>
            </a:endParaRPr>
          </a:p>
          <a:p>
            <a:pPr marL="171450" marR="325755" indent="-171450">
              <a:lnSpc>
                <a:spcPct val="102699"/>
              </a:lnSpc>
              <a:spcBef>
                <a:spcPts val="250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Model free learning (TD) for predicting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delayed  </a:t>
            </a:r>
            <a:r>
              <a:rPr dirty="0" sz="1400">
                <a:latin typeface="Arial"/>
                <a:cs typeface="Arial"/>
              </a:rPr>
              <a:t>rewards</a:t>
            </a:r>
            <a:endParaRPr sz="1400">
              <a:latin typeface="Arial"/>
              <a:cs typeface="Arial"/>
            </a:endParaRPr>
          </a:p>
          <a:p>
            <a:pPr marL="171450" marR="279400" indent="-171450">
              <a:lnSpc>
                <a:spcPct val="102699"/>
              </a:lnSpc>
              <a:spcBef>
                <a:spcPts val="225"/>
              </a:spcBef>
              <a:buChar char="•"/>
              <a:tabLst>
                <a:tab pos="171450" algn="l"/>
              </a:tabLst>
            </a:pPr>
            <a:r>
              <a:rPr dirty="0" sz="1400" spc="-5">
                <a:latin typeface="Arial"/>
                <a:cs typeface="Arial"/>
              </a:rPr>
              <a:t>Reinforcement Learning with </a:t>
            </a:r>
            <a:r>
              <a:rPr dirty="0" sz="1400" spc="15">
                <a:latin typeface="Arial"/>
                <a:cs typeface="Arial"/>
              </a:rPr>
              <a:t>MDPs: </a:t>
            </a:r>
            <a:r>
              <a:rPr dirty="0" sz="1400">
                <a:latin typeface="Arial"/>
                <a:cs typeface="Arial"/>
              </a:rPr>
              <a:t>What’s the  </a:t>
            </a:r>
            <a:r>
              <a:rPr dirty="0" sz="1400" spc="-15">
                <a:latin typeface="Arial"/>
                <a:cs typeface="Arial"/>
              </a:rPr>
              <a:t>task?</a:t>
            </a:r>
            <a:endParaRPr sz="14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71450" algn="l"/>
              </a:tabLst>
            </a:pPr>
            <a:r>
              <a:rPr dirty="0" sz="1400" spc="10">
                <a:latin typeface="Arial"/>
                <a:cs typeface="Arial"/>
              </a:rPr>
              <a:t>Why </a:t>
            </a:r>
            <a:r>
              <a:rPr dirty="0" sz="1400">
                <a:latin typeface="Arial"/>
                <a:cs typeface="Arial"/>
              </a:rPr>
              <a:t>is it hard </a:t>
            </a:r>
            <a:r>
              <a:rPr dirty="0" sz="1400" spc="5">
                <a:latin typeface="Arial"/>
                <a:cs typeface="Arial"/>
              </a:rPr>
              <a:t>to choose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actions?</a:t>
            </a:r>
            <a:endParaRPr sz="1400">
              <a:latin typeface="Arial"/>
              <a:cs typeface="Arial"/>
            </a:endParaRPr>
          </a:p>
          <a:p>
            <a:pPr marL="171450" marR="241300" indent="-171450">
              <a:lnSpc>
                <a:spcPts val="1650"/>
              </a:lnSpc>
              <a:spcBef>
                <a:spcPts val="425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Arial"/>
                <a:cs typeface="Arial"/>
              </a:rPr>
              <a:t>Q-learning (including being able </a:t>
            </a:r>
            <a:r>
              <a:rPr dirty="0" sz="1400" spc="5">
                <a:latin typeface="Arial"/>
                <a:cs typeface="Arial"/>
              </a:rPr>
              <a:t>to work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through  </a:t>
            </a:r>
            <a:r>
              <a:rPr dirty="0" sz="1400" spc="5">
                <a:latin typeface="Arial"/>
                <a:cs typeface="Arial"/>
              </a:rPr>
              <a:t>small simulated examples of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RL)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4511675"/>
            <a:ext cx="1092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7867" y="3567112"/>
            <a:ext cx="3028950" cy="962025"/>
          </a:xfrm>
          <a:custGeom>
            <a:avLst/>
            <a:gdLst/>
            <a:ahLst/>
            <a:cxnLst/>
            <a:rect l="l" t="t" r="r" b="b"/>
            <a:pathLst>
              <a:path w="3028950" h="962025">
                <a:moveTo>
                  <a:pt x="0" y="0"/>
                </a:moveTo>
                <a:lnTo>
                  <a:pt x="209550" y="428625"/>
                </a:lnTo>
                <a:lnTo>
                  <a:pt x="209550" y="962025"/>
                </a:lnTo>
                <a:lnTo>
                  <a:pt x="3028950" y="962025"/>
                </a:lnTo>
                <a:lnTo>
                  <a:pt x="3028950" y="200025"/>
                </a:lnTo>
                <a:lnTo>
                  <a:pt x="209550" y="200025"/>
                </a:lnTo>
                <a:lnTo>
                  <a:pt x="0" y="0"/>
                </a:lnTo>
                <a:close/>
              </a:path>
              <a:path w="3028950" h="962025">
                <a:moveTo>
                  <a:pt x="3028950" y="47625"/>
                </a:moveTo>
                <a:lnTo>
                  <a:pt x="209550" y="47625"/>
                </a:lnTo>
                <a:lnTo>
                  <a:pt x="209550" y="200025"/>
                </a:lnTo>
                <a:lnTo>
                  <a:pt x="3028950" y="200025"/>
                </a:lnTo>
                <a:lnTo>
                  <a:pt x="3028950" y="476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7867" y="3567112"/>
            <a:ext cx="3028950" cy="962025"/>
          </a:xfrm>
          <a:custGeom>
            <a:avLst/>
            <a:gdLst/>
            <a:ahLst/>
            <a:cxnLst/>
            <a:rect l="l" t="t" r="r" b="b"/>
            <a:pathLst>
              <a:path w="3028950" h="962025">
                <a:moveTo>
                  <a:pt x="209550" y="47625"/>
                </a:moveTo>
                <a:lnTo>
                  <a:pt x="209550" y="200025"/>
                </a:lnTo>
                <a:lnTo>
                  <a:pt x="0" y="0"/>
                </a:lnTo>
                <a:lnTo>
                  <a:pt x="209550" y="428625"/>
                </a:lnTo>
                <a:lnTo>
                  <a:pt x="209550" y="962025"/>
                </a:lnTo>
                <a:lnTo>
                  <a:pt x="3028950" y="962025"/>
                </a:lnTo>
                <a:lnTo>
                  <a:pt x="3028950" y="47625"/>
                </a:lnTo>
                <a:lnTo>
                  <a:pt x="676275" y="47625"/>
                </a:lnTo>
                <a:lnTo>
                  <a:pt x="20955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01875" y="1549400"/>
            <a:ext cx="31019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Supervised Learning</a:t>
            </a:r>
            <a:r>
              <a:rPr dirty="0" spc="5"/>
              <a:t> </a:t>
            </a:r>
            <a:r>
              <a:rPr dirty="0" spc="20"/>
              <a:t>ALG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9425" y="1958975"/>
            <a:ext cx="2682875" cy="4521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4150" indent="-171450">
              <a:lnSpc>
                <a:spcPts val="1664"/>
              </a:lnSpc>
              <a:spcBef>
                <a:spcPts val="125"/>
              </a:spcBef>
              <a:buChar char="•"/>
              <a:tabLst>
                <a:tab pos="184150" algn="l"/>
              </a:tabLst>
            </a:pPr>
            <a:r>
              <a:rPr dirty="0" sz="1400" spc="5">
                <a:latin typeface="Arial"/>
                <a:cs typeface="Arial"/>
              </a:rPr>
              <a:t>Watch </a:t>
            </a:r>
            <a:r>
              <a:rPr dirty="0" sz="1400" spc="10">
                <a:latin typeface="Arial"/>
                <a:cs typeface="Arial"/>
              </a:rPr>
              <a:t>a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trajectory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ts val="1664"/>
              </a:lnSpc>
            </a:pPr>
            <a:r>
              <a:rPr dirty="0" sz="1400" spc="5">
                <a:latin typeface="Arial"/>
                <a:cs typeface="Arial"/>
              </a:rPr>
              <a:t>S[0] r[0] S[1] r[1] </a:t>
            </a:r>
            <a:r>
              <a:rPr dirty="0" sz="1400" spc="-70">
                <a:latin typeface="Arial"/>
                <a:cs typeface="Arial"/>
              </a:rPr>
              <a:t>····</a:t>
            </a:r>
            <a:r>
              <a:rPr dirty="0" sz="1400" spc="-27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S[T]r[T]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2125" y="2425700"/>
            <a:ext cx="213677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171450" algn="l"/>
              </a:tabLst>
            </a:pPr>
            <a:r>
              <a:rPr dirty="0" sz="1400" spc="5">
                <a:latin typeface="Arial"/>
                <a:cs typeface="Arial"/>
              </a:rPr>
              <a:t>For t=0,1, </a:t>
            </a:r>
            <a:r>
              <a:rPr dirty="0" sz="1400" spc="-60">
                <a:latin typeface="Arial"/>
                <a:cs typeface="Arial"/>
              </a:rPr>
              <a:t>··· </a:t>
            </a:r>
            <a:r>
              <a:rPr dirty="0" sz="1400" spc="15">
                <a:latin typeface="Arial"/>
                <a:cs typeface="Arial"/>
              </a:rPr>
              <a:t>T </a:t>
            </a:r>
            <a:r>
              <a:rPr dirty="0" sz="1400" spc="5">
                <a:latin typeface="Arial"/>
                <a:cs typeface="Arial"/>
              </a:rPr>
              <a:t>,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compute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125" y="2901950"/>
            <a:ext cx="90805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171450" algn="l"/>
              </a:tabLst>
            </a:pPr>
            <a:r>
              <a:rPr dirty="0" sz="1400" spc="-5">
                <a:latin typeface="Arial"/>
                <a:cs typeface="Arial"/>
              </a:rPr>
              <a:t>Compute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125" y="4187825"/>
            <a:ext cx="1261110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171450" algn="l"/>
              </a:tabLst>
            </a:pPr>
            <a:r>
              <a:rPr dirty="0" sz="1400" spc="-5">
                <a:latin typeface="Arial"/>
                <a:cs typeface="Arial"/>
              </a:rPr>
              <a:t>You’re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done!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1050" y="2379027"/>
            <a:ext cx="93980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900" spc="-10">
                <a:latin typeface="Symbol"/>
                <a:cs typeface="Symbol"/>
              </a:rPr>
              <a:t>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2725" y="2469514"/>
            <a:ext cx="1480820" cy="375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ts val="1725"/>
              </a:lnSpc>
              <a:spcBef>
                <a:spcPts val="130"/>
              </a:spcBef>
            </a:pPr>
            <a:r>
              <a:rPr dirty="0" baseline="1851" sz="2250" spc="52">
                <a:latin typeface="Times New Roman"/>
                <a:cs typeface="Times New Roman"/>
              </a:rPr>
              <a:t>J[</a:t>
            </a:r>
            <a:r>
              <a:rPr dirty="0" baseline="1851" sz="2250" spc="52" i="1">
                <a:latin typeface="Times New Roman"/>
                <a:cs typeface="Times New Roman"/>
              </a:rPr>
              <a:t>t</a:t>
            </a:r>
            <a:r>
              <a:rPr dirty="0" baseline="1851" sz="2250" spc="-315" i="1">
                <a:latin typeface="Times New Roman"/>
                <a:cs typeface="Times New Roman"/>
              </a:rPr>
              <a:t> </a:t>
            </a:r>
            <a:r>
              <a:rPr dirty="0" baseline="1851" sz="2250" spc="15">
                <a:latin typeface="Times New Roman"/>
                <a:cs typeface="Times New Roman"/>
              </a:rPr>
              <a:t>]</a:t>
            </a:r>
            <a:r>
              <a:rPr dirty="0" baseline="1851" sz="2250" spc="-97">
                <a:latin typeface="Times New Roman"/>
                <a:cs typeface="Times New Roman"/>
              </a:rPr>
              <a:t> </a:t>
            </a:r>
            <a:r>
              <a:rPr dirty="0" baseline="1851" sz="2250" spc="22">
                <a:latin typeface="Symbol"/>
                <a:cs typeface="Symbol"/>
              </a:rPr>
              <a:t></a:t>
            </a:r>
            <a:r>
              <a:rPr dirty="0" baseline="1851" sz="2250" spc="300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Symbol"/>
                <a:cs typeface="Symbol"/>
              </a:rPr>
              <a:t>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baseline="1851" sz="2250" spc="-607" i="1">
                <a:latin typeface="Symbol"/>
                <a:cs typeface="Symbol"/>
              </a:rPr>
              <a:t></a:t>
            </a:r>
            <a:r>
              <a:rPr dirty="0" baseline="1851" sz="2250" spc="52" i="1">
                <a:latin typeface="Times New Roman"/>
                <a:cs typeface="Times New Roman"/>
              </a:rPr>
              <a:t> </a:t>
            </a:r>
            <a:r>
              <a:rPr dirty="0" baseline="49382" sz="1350" spc="-7" i="1">
                <a:latin typeface="Times New Roman"/>
                <a:cs typeface="Times New Roman"/>
              </a:rPr>
              <a:t>i</a:t>
            </a:r>
            <a:r>
              <a:rPr dirty="0" baseline="49382" sz="1350" spc="-44" i="1">
                <a:latin typeface="Times New Roman"/>
                <a:cs typeface="Times New Roman"/>
              </a:rPr>
              <a:t> </a:t>
            </a:r>
            <a:r>
              <a:rPr dirty="0" baseline="1851" sz="2250" spc="52" i="1">
                <a:latin typeface="Times New Roman"/>
                <a:cs typeface="Times New Roman"/>
              </a:rPr>
              <a:t>r</a:t>
            </a:r>
            <a:r>
              <a:rPr dirty="0" baseline="1851" sz="2250" spc="52">
                <a:latin typeface="Times New Roman"/>
                <a:cs typeface="Times New Roman"/>
              </a:rPr>
              <a:t>[</a:t>
            </a:r>
            <a:r>
              <a:rPr dirty="0" baseline="1851" sz="2250" spc="52" i="1">
                <a:latin typeface="Times New Roman"/>
                <a:cs typeface="Times New Roman"/>
              </a:rPr>
              <a:t>t</a:t>
            </a:r>
            <a:r>
              <a:rPr dirty="0" baseline="1851" sz="2250" spc="22" i="1">
                <a:latin typeface="Times New Roman"/>
                <a:cs typeface="Times New Roman"/>
              </a:rPr>
              <a:t> </a:t>
            </a:r>
            <a:r>
              <a:rPr dirty="0" baseline="1851" sz="2250" spc="22">
                <a:latin typeface="Symbol"/>
                <a:cs typeface="Symbol"/>
              </a:rPr>
              <a:t></a:t>
            </a:r>
            <a:r>
              <a:rPr dirty="0" baseline="1851" sz="2250" spc="-30">
                <a:latin typeface="Times New Roman"/>
                <a:cs typeface="Times New Roman"/>
              </a:rPr>
              <a:t> </a:t>
            </a:r>
            <a:r>
              <a:rPr dirty="0" baseline="1851" sz="2250" spc="82" i="1">
                <a:latin typeface="Times New Roman"/>
                <a:cs typeface="Times New Roman"/>
              </a:rPr>
              <a:t>i</a:t>
            </a:r>
            <a:r>
              <a:rPr dirty="0" baseline="1851" sz="2250" spc="82">
                <a:latin typeface="Times New Roman"/>
                <a:cs typeface="Times New Roman"/>
              </a:rPr>
              <a:t>]</a:t>
            </a:r>
            <a:endParaRPr baseline="1851" sz="2250">
              <a:latin typeface="Times New Roman"/>
              <a:cs typeface="Times New Roman"/>
            </a:endParaRPr>
          </a:p>
          <a:p>
            <a:pPr algn="ctr" marR="241300">
              <a:lnSpc>
                <a:spcPts val="1005"/>
              </a:lnSpc>
            </a:pPr>
            <a:r>
              <a:rPr dirty="0" sz="900" spc="20" i="1">
                <a:latin typeface="Times New Roman"/>
                <a:cs typeface="Times New Roman"/>
              </a:rPr>
              <a:t>i</a:t>
            </a:r>
            <a:r>
              <a:rPr dirty="0" sz="900" spc="20">
                <a:latin typeface="Symbol"/>
                <a:cs typeface="Symbol"/>
              </a:rPr>
              <a:t></a:t>
            </a:r>
            <a:r>
              <a:rPr dirty="0" sz="900" spc="-1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4475" y="3288393"/>
            <a:ext cx="69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Symbol"/>
                <a:cs typeface="Symbol"/>
              </a:rPr>
              <a:t>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4475" y="3012168"/>
            <a:ext cx="69215" cy="344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1250"/>
              </a:lnSpc>
              <a:spcBef>
                <a:spcPts val="105"/>
              </a:spcBef>
            </a:pPr>
            <a:r>
              <a:rPr dirty="0" sz="1150">
                <a:latin typeface="Symbol"/>
                <a:cs typeface="Symbol"/>
              </a:rPr>
              <a:t></a:t>
            </a:r>
            <a:endParaRPr sz="1150">
              <a:latin typeface="Symbol"/>
              <a:cs typeface="Symbol"/>
            </a:endParaRPr>
          </a:p>
          <a:p>
            <a:pPr>
              <a:lnSpc>
                <a:spcPts val="1250"/>
              </a:lnSpc>
            </a:pPr>
            <a:r>
              <a:rPr dirty="0" sz="1150">
                <a:latin typeface="Symbol"/>
                <a:cs typeface="Symbol"/>
              </a:rPr>
              <a:t>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4475" y="2916918"/>
            <a:ext cx="69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Symbol"/>
                <a:cs typeface="Symbol"/>
              </a:rPr>
              <a:t>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9475" y="3288393"/>
            <a:ext cx="69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Symbol"/>
                <a:cs typeface="Symbol"/>
              </a:rPr>
              <a:t>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9475" y="3155043"/>
            <a:ext cx="69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Symbol"/>
                <a:cs typeface="Symbol"/>
              </a:rPr>
              <a:t>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9475" y="3012168"/>
            <a:ext cx="692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Symbol"/>
                <a:cs typeface="Symbol"/>
              </a:rPr>
              <a:t>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9475" y="3383643"/>
            <a:ext cx="197421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32790" algn="l"/>
                <a:tab pos="1904364" algn="l"/>
              </a:tabLst>
            </a:pPr>
            <a:r>
              <a:rPr dirty="0" sz="1150">
                <a:latin typeface="Symbol"/>
                <a:cs typeface="Symbol"/>
              </a:rPr>
              <a:t>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650" spc="5" i="1">
                <a:latin typeface="Times New Roman"/>
                <a:cs typeface="Times New Roman"/>
              </a:rPr>
              <a:t>i</a:t>
            </a:r>
            <a:r>
              <a:rPr dirty="0" sz="650" spc="5" i="1">
                <a:latin typeface="Times New Roman"/>
                <a:cs typeface="Times New Roman"/>
              </a:rPr>
              <a:t>	</a:t>
            </a:r>
            <a:r>
              <a:rPr dirty="0" sz="1150">
                <a:latin typeface="Symbol"/>
                <a:cs typeface="Symbol"/>
              </a:rPr>
              <a:t>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0875" y="3225800"/>
            <a:ext cx="3683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5" i="1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225" y="3121025"/>
            <a:ext cx="1174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30" i="1">
                <a:latin typeface="Times New Roman"/>
                <a:cs typeface="Times New Roman"/>
              </a:rPr>
              <a:t>est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29025" y="3345543"/>
            <a:ext cx="155321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 spc="-35">
                <a:latin typeface="Times New Roman"/>
                <a:cs typeface="Times New Roman"/>
              </a:rPr>
              <a:t>in </a:t>
            </a:r>
            <a:r>
              <a:rPr dirty="0" sz="1150" spc="-5">
                <a:latin typeface="Times New Roman"/>
                <a:cs typeface="Times New Roman"/>
              </a:rPr>
              <a:t>state </a:t>
            </a:r>
            <a:r>
              <a:rPr dirty="0" sz="1150" i="1">
                <a:latin typeface="Times New Roman"/>
                <a:cs typeface="Times New Roman"/>
              </a:rPr>
              <a:t>S </a:t>
            </a:r>
            <a:r>
              <a:rPr dirty="0" sz="1150" spc="-25">
                <a:latin typeface="Times New Roman"/>
                <a:cs typeface="Times New Roman"/>
              </a:rPr>
              <a:t>on </a:t>
            </a:r>
            <a:r>
              <a:rPr dirty="0" sz="1150" spc="-35">
                <a:latin typeface="Times New Roman"/>
                <a:cs typeface="Times New Roman"/>
              </a:rPr>
              <a:t>the </a:t>
            </a:r>
            <a:r>
              <a:rPr dirty="0" sz="1150" spc="-25">
                <a:latin typeface="Times New Roman"/>
                <a:cs typeface="Times New Roman"/>
              </a:rPr>
              <a:t>trajector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19475" y="2916918"/>
            <a:ext cx="152908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56565" algn="l"/>
              </a:tabLst>
            </a:pPr>
            <a:r>
              <a:rPr dirty="0" sz="1150">
                <a:latin typeface="Symbol"/>
                <a:cs typeface="Symbol"/>
              </a:rPr>
              <a:t>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baseline="2415" sz="1725" spc="-44">
                <a:latin typeface="Times New Roman"/>
                <a:cs typeface="Times New Roman"/>
              </a:rPr>
              <a:t>mean </a:t>
            </a:r>
            <a:r>
              <a:rPr dirty="0" baseline="2415" sz="1725" spc="-52">
                <a:latin typeface="Times New Roman"/>
                <a:cs typeface="Times New Roman"/>
              </a:rPr>
              <a:t>value of</a:t>
            </a:r>
            <a:r>
              <a:rPr dirty="0" baseline="2415" sz="1725" spc="15">
                <a:latin typeface="Times New Roman"/>
                <a:cs typeface="Times New Roman"/>
              </a:rPr>
              <a:t> </a:t>
            </a:r>
            <a:r>
              <a:rPr dirty="0" baseline="2415" sz="1725" spc="7">
                <a:latin typeface="Times New Roman"/>
                <a:cs typeface="Times New Roman"/>
              </a:rPr>
              <a:t>J[</a:t>
            </a:r>
            <a:r>
              <a:rPr dirty="0" baseline="2415" sz="1725" spc="7" i="1">
                <a:latin typeface="Times New Roman"/>
                <a:cs typeface="Times New Roman"/>
              </a:rPr>
              <a:t>t</a:t>
            </a:r>
            <a:r>
              <a:rPr dirty="0" baseline="2415" sz="1725" spc="7">
                <a:latin typeface="Times New Roman"/>
                <a:cs typeface="Times New Roman"/>
              </a:rPr>
              <a:t>]</a:t>
            </a:r>
            <a:endParaRPr baseline="2415" sz="17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6550" y="3079395"/>
            <a:ext cx="23844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50">
                <a:latin typeface="Times New Roman"/>
                <a:cs typeface="Times New Roman"/>
              </a:rPr>
              <a:t>J </a:t>
            </a:r>
            <a:r>
              <a:rPr dirty="0" sz="1500" spc="-25">
                <a:latin typeface="Symbol"/>
                <a:cs typeface="Symbol"/>
              </a:rPr>
              <a:t></a:t>
            </a:r>
            <a:r>
              <a:rPr dirty="0" sz="1150" spc="-25" i="1">
                <a:latin typeface="Times New Roman"/>
                <a:cs typeface="Times New Roman"/>
              </a:rPr>
              <a:t>S </a:t>
            </a:r>
            <a:r>
              <a:rPr dirty="0" sz="1500" spc="-125">
                <a:latin typeface="Symbol"/>
                <a:cs typeface="Symbol"/>
              </a:rPr>
              <a:t>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spc="-35">
                <a:latin typeface="Times New Roman"/>
                <a:cs typeface="Times New Roman"/>
              </a:rPr>
              <a:t>among </a:t>
            </a:r>
            <a:r>
              <a:rPr dirty="0" sz="1150" spc="-45">
                <a:latin typeface="Times New Roman"/>
                <a:cs typeface="Times New Roman"/>
              </a:rPr>
              <a:t>all transitio </a:t>
            </a:r>
            <a:r>
              <a:rPr dirty="0" sz="1150" spc="-30">
                <a:latin typeface="Times New Roman"/>
                <a:cs typeface="Times New Roman"/>
              </a:rPr>
              <a:t>ns</a:t>
            </a:r>
            <a:r>
              <a:rPr dirty="0" sz="1150" spc="-114">
                <a:latin typeface="Times New Roman"/>
                <a:cs typeface="Times New Roman"/>
              </a:rPr>
              <a:t> </a:t>
            </a:r>
            <a:r>
              <a:rPr dirty="0" sz="1150" spc="-60">
                <a:latin typeface="Times New Roman"/>
                <a:cs typeface="Times New Roman"/>
              </a:rPr>
              <a:t>beginning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24400" y="3743325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95725" y="4324350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19650" y="4324350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733925" y="4388270"/>
            <a:ext cx="3683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650" spc="5" i="1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8075" y="4273970"/>
            <a:ext cx="3683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650" spc="5" i="1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00425" y="4169195"/>
            <a:ext cx="117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650" spc="30" i="1">
                <a:latin typeface="Times New Roman"/>
                <a:cs typeface="Times New Roman"/>
              </a:rPr>
              <a:t>est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0100" y="4203093"/>
            <a:ext cx="5080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u="sng" sz="4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450" spc="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05250" y="4242396"/>
            <a:ext cx="93726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150" spc="-25">
                <a:latin typeface="Times New Roman"/>
                <a:cs typeface="Times New Roman"/>
              </a:rPr>
              <a:t>MATCHES </a:t>
            </a:r>
            <a:r>
              <a:rPr dirty="0" sz="1500" spc="-65">
                <a:latin typeface="Symbol"/>
                <a:cs typeface="Symbol"/>
              </a:rPr>
              <a:t></a:t>
            </a:r>
            <a:r>
              <a:rPr dirty="0" sz="1150" spc="-65" i="1">
                <a:latin typeface="Times New Roman"/>
                <a:cs typeface="Times New Roman"/>
              </a:rPr>
              <a:t>S</a:t>
            </a:r>
            <a:r>
              <a:rPr dirty="0" sz="1150" spc="-35" i="1">
                <a:latin typeface="Times New Roman"/>
                <a:cs typeface="Times New Roman"/>
              </a:rPr>
              <a:t> </a:t>
            </a:r>
            <a:r>
              <a:rPr dirty="0" sz="1500" spc="-125">
                <a:latin typeface="Symbol"/>
                <a:cs typeface="Symbol"/>
              </a:rPr>
              <a:t>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6675" y="4133392"/>
            <a:ext cx="97472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70815" algn="l"/>
                <a:tab pos="961390" algn="l"/>
              </a:tabLst>
            </a:pPr>
            <a:r>
              <a:rPr dirty="0" u="sng" sz="6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6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6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</a:t>
            </a:r>
            <a:r>
              <a:rPr dirty="0" u="sng" sz="6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MATCHES</a:t>
            </a:r>
            <a:r>
              <a:rPr dirty="0" u="sng" sz="85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dirty="0" u="sng" sz="8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sz="650" spc="-100" i="1">
                <a:latin typeface="Times New Roman"/>
                <a:cs typeface="Times New Roman"/>
              </a:rPr>
              <a:t> </a:t>
            </a:r>
            <a:r>
              <a:rPr dirty="0" u="sng" sz="850" spc="-6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dirty="0" u="sng" sz="85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33750" y="4128096"/>
            <a:ext cx="52197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150">
                <a:latin typeface="Times New Roman"/>
                <a:cs typeface="Times New Roman"/>
              </a:rPr>
              <a:t>J </a:t>
            </a:r>
            <a:r>
              <a:rPr dirty="0" sz="1500" spc="-65">
                <a:latin typeface="Symbol"/>
                <a:cs typeface="Symbol"/>
              </a:rPr>
              <a:t></a:t>
            </a:r>
            <a:r>
              <a:rPr dirty="0" sz="1150" spc="-65" i="1">
                <a:latin typeface="Times New Roman"/>
                <a:cs typeface="Times New Roman"/>
              </a:rPr>
              <a:t>S </a:t>
            </a:r>
            <a:r>
              <a:rPr dirty="0" sz="1500" spc="-125">
                <a:latin typeface="Symbol"/>
                <a:cs typeface="Symbol"/>
              </a:rPr>
              <a:t></a:t>
            </a:r>
            <a:r>
              <a:rPr dirty="0" sz="1500" spc="-180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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95650" y="3654516"/>
            <a:ext cx="2717800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1830"/>
              </a:lnSpc>
              <a:spcBef>
                <a:spcPts val="125"/>
              </a:spcBef>
            </a:pPr>
            <a:r>
              <a:rPr dirty="0" sz="1150" spc="-15">
                <a:latin typeface="Times New Roman"/>
                <a:cs typeface="Times New Roman"/>
              </a:rPr>
              <a:t>Le</a:t>
            </a:r>
            <a:r>
              <a:rPr dirty="0" sz="1150">
                <a:latin typeface="Times New Roman"/>
                <a:cs typeface="Times New Roman"/>
              </a:rPr>
              <a:t>t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spc="-30">
                <a:latin typeface="Times New Roman"/>
                <a:cs typeface="Times New Roman"/>
              </a:rPr>
              <a:t>MATCHE</a:t>
            </a:r>
            <a:r>
              <a:rPr dirty="0" sz="1150">
                <a:latin typeface="Times New Roman"/>
                <a:cs typeface="Times New Roman"/>
              </a:rPr>
              <a:t>S</a:t>
            </a:r>
            <a:r>
              <a:rPr dirty="0" sz="1150" spc="-165">
                <a:latin typeface="Times New Roman"/>
                <a:cs typeface="Times New Roman"/>
              </a:rPr>
              <a:t> </a:t>
            </a:r>
            <a:r>
              <a:rPr dirty="0" sz="1500" spc="-130">
                <a:latin typeface="Symbol"/>
                <a:cs typeface="Symbol"/>
              </a:rPr>
              <a:t></a:t>
            </a:r>
            <a:r>
              <a:rPr dirty="0" sz="1150" spc="20" i="1">
                <a:latin typeface="Times New Roman"/>
                <a:cs typeface="Times New Roman"/>
              </a:rPr>
              <a:t>S</a:t>
            </a:r>
            <a:r>
              <a:rPr dirty="0" baseline="-25641" sz="975" spc="7" i="1">
                <a:latin typeface="Times New Roman"/>
                <a:cs typeface="Times New Roman"/>
              </a:rPr>
              <a:t>i</a:t>
            </a:r>
            <a:r>
              <a:rPr dirty="0" baseline="-25641" sz="975" spc="37" i="1">
                <a:latin typeface="Times New Roman"/>
                <a:cs typeface="Times New Roman"/>
              </a:rPr>
              <a:t> </a:t>
            </a:r>
            <a:r>
              <a:rPr dirty="0" sz="1500" spc="-125">
                <a:latin typeface="Symbol"/>
                <a:cs typeface="Symbol"/>
              </a:rPr>
              <a:t></a:t>
            </a:r>
            <a:r>
              <a:rPr dirty="0" sz="1500" spc="-155">
                <a:latin typeface="Times New Roman"/>
                <a:cs typeface="Times New Roman"/>
              </a:rPr>
              <a:t> </a:t>
            </a:r>
            <a:r>
              <a:rPr dirty="0" sz="1150" spc="114">
                <a:latin typeface="Symbol"/>
                <a:cs typeface="Symbol"/>
              </a:rPr>
              <a:t></a:t>
            </a:r>
            <a:r>
              <a:rPr dirty="0" sz="1150" spc="-30">
                <a:latin typeface="Times New Roman"/>
                <a:cs typeface="Times New Roman"/>
              </a:rPr>
              <a:t>{</a:t>
            </a:r>
            <a:r>
              <a:rPr dirty="0" sz="1150" i="1">
                <a:latin typeface="Times New Roman"/>
                <a:cs typeface="Times New Roman"/>
              </a:rPr>
              <a:t>t</a:t>
            </a:r>
            <a:r>
              <a:rPr dirty="0" sz="1150" spc="-10" i="1">
                <a:latin typeface="Times New Roman"/>
                <a:cs typeface="Times New Roman"/>
              </a:rPr>
              <a:t> </a:t>
            </a:r>
            <a:r>
              <a:rPr dirty="0" sz="1150" spc="20" i="1">
                <a:latin typeface="Times New Roman"/>
                <a:cs typeface="Times New Roman"/>
              </a:rPr>
              <a:t>S</a:t>
            </a:r>
            <a:r>
              <a:rPr dirty="0" sz="1550" spc="-220">
                <a:latin typeface="Symbol"/>
                <a:cs typeface="Symbol"/>
              </a:rPr>
              <a:t></a:t>
            </a:r>
            <a:r>
              <a:rPr dirty="0" sz="1150" i="1">
                <a:latin typeface="Times New Roman"/>
                <a:cs typeface="Times New Roman"/>
              </a:rPr>
              <a:t>t</a:t>
            </a:r>
            <a:r>
              <a:rPr dirty="0" sz="1150" spc="-160" i="1">
                <a:latin typeface="Times New Roman"/>
                <a:cs typeface="Times New Roman"/>
              </a:rPr>
              <a:t> </a:t>
            </a:r>
            <a:r>
              <a:rPr dirty="0" sz="1550" spc="-70">
                <a:latin typeface="Symbol"/>
                <a:cs typeface="Symbol"/>
              </a:rPr>
              <a:t></a:t>
            </a:r>
            <a:r>
              <a:rPr dirty="0" sz="1150">
                <a:latin typeface="Symbol"/>
                <a:cs typeface="Symbol"/>
              </a:rPr>
              <a:t>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20" i="1">
                <a:latin typeface="Times New Roman"/>
                <a:cs typeface="Times New Roman"/>
              </a:rPr>
              <a:t>S</a:t>
            </a:r>
            <a:r>
              <a:rPr dirty="0" baseline="-25641" sz="975" spc="60" i="1">
                <a:latin typeface="Times New Roman"/>
                <a:cs typeface="Times New Roman"/>
              </a:rPr>
              <a:t>i</a:t>
            </a:r>
            <a:r>
              <a:rPr dirty="0" sz="1150" spc="-50">
                <a:latin typeface="Times New Roman"/>
                <a:cs typeface="Times New Roman"/>
              </a:rPr>
              <a:t>}</a:t>
            </a:r>
            <a:r>
              <a:rPr dirty="0" sz="1150">
                <a:latin typeface="Times New Roman"/>
                <a:cs typeface="Times New Roman"/>
              </a:rPr>
              <a:t>,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spc="-30">
                <a:latin typeface="Times New Roman"/>
                <a:cs typeface="Times New Roman"/>
              </a:rPr>
              <a:t>the</a:t>
            </a:r>
            <a:r>
              <a:rPr dirty="0" sz="1150">
                <a:latin typeface="Times New Roman"/>
                <a:cs typeface="Times New Roman"/>
              </a:rPr>
              <a:t>n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 spc="-45">
                <a:latin typeface="Times New Roman"/>
                <a:cs typeface="Times New Roman"/>
              </a:rPr>
              <a:t>define</a:t>
            </a:r>
            <a:endParaRPr sz="1150">
              <a:latin typeface="Times New Roman"/>
              <a:cs typeface="Times New Roman"/>
            </a:endParaRPr>
          </a:p>
          <a:p>
            <a:pPr algn="ctr" marR="366395">
              <a:lnSpc>
                <a:spcPts val="2010"/>
              </a:lnSpc>
            </a:pPr>
            <a:r>
              <a:rPr dirty="0" baseline="-9803" sz="2550" spc="-52">
                <a:latin typeface="Symbol"/>
                <a:cs typeface="Symbol"/>
              </a:rPr>
              <a:t></a:t>
            </a:r>
            <a:r>
              <a:rPr dirty="0" sz="1150" spc="-35">
                <a:latin typeface="Times New Roman"/>
                <a:cs typeface="Times New Roman"/>
              </a:rPr>
              <a:t>J</a:t>
            </a:r>
            <a:r>
              <a:rPr dirty="0" sz="1550" spc="-35">
                <a:latin typeface="Symbol"/>
                <a:cs typeface="Symbol"/>
              </a:rPr>
              <a:t></a:t>
            </a:r>
            <a:r>
              <a:rPr dirty="0" sz="1150" spc="-35" i="1">
                <a:latin typeface="Times New Roman"/>
                <a:cs typeface="Times New Roman"/>
              </a:rPr>
              <a:t>t</a:t>
            </a:r>
            <a:r>
              <a:rPr dirty="0" sz="1550" spc="-35">
                <a:latin typeface="Symbol"/>
                <a:cs typeface="Symbol"/>
              </a:rPr>
              <a:t>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76800" y="8607425"/>
            <a:ext cx="1092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47925" y="5359400"/>
            <a:ext cx="3442335" cy="2008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04850" marR="633730" indent="-70485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Supervised Learning</a:t>
            </a:r>
            <a:r>
              <a:rPr dirty="0" sz="2000" spc="-10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ALG  </a:t>
            </a:r>
            <a:r>
              <a:rPr dirty="0" sz="2000" spc="5">
                <a:solidFill>
                  <a:srgbClr val="006600"/>
                </a:solidFill>
                <a:latin typeface="Tahoma"/>
                <a:cs typeface="Tahoma"/>
              </a:rPr>
              <a:t>for the</a:t>
            </a:r>
            <a:r>
              <a:rPr dirty="0" sz="2000" spc="-8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006600"/>
                </a:solidFill>
                <a:latin typeface="Tahoma"/>
                <a:cs typeface="Tahoma"/>
              </a:rPr>
              <a:t>timid</a:t>
            </a:r>
            <a:endParaRPr sz="2000">
              <a:latin typeface="Tahoma"/>
              <a:cs typeface="Tahoma"/>
            </a:endParaRPr>
          </a:p>
          <a:p>
            <a:pPr marL="571500" marR="5080">
              <a:lnSpc>
                <a:spcPct val="102800"/>
              </a:lnSpc>
              <a:spcBef>
                <a:spcPts val="1220"/>
              </a:spcBef>
            </a:pPr>
            <a:r>
              <a:rPr dirty="0" sz="1550" spc="5">
                <a:latin typeface="Arial"/>
                <a:cs typeface="Arial"/>
              </a:rPr>
              <a:t>If </a:t>
            </a:r>
            <a:r>
              <a:rPr dirty="0" sz="1550" spc="15">
                <a:latin typeface="Arial"/>
                <a:cs typeface="Arial"/>
              </a:rPr>
              <a:t>you have an anxious  personality you may be worried  about edge </a:t>
            </a:r>
            <a:r>
              <a:rPr dirty="0" sz="1550" spc="10">
                <a:latin typeface="Arial"/>
                <a:cs typeface="Arial"/>
              </a:rPr>
              <a:t>effects for </a:t>
            </a:r>
            <a:r>
              <a:rPr dirty="0" sz="1550" spc="15">
                <a:latin typeface="Arial"/>
                <a:cs typeface="Arial"/>
              </a:rPr>
              <a:t>some of  </a:t>
            </a:r>
            <a:r>
              <a:rPr dirty="0" sz="1550" spc="10">
                <a:latin typeface="Arial"/>
                <a:cs typeface="Arial"/>
              </a:rPr>
              <a:t>the final transitions. </a:t>
            </a:r>
            <a:r>
              <a:rPr dirty="0" sz="1550" spc="15">
                <a:latin typeface="Arial"/>
                <a:cs typeface="Arial"/>
              </a:rPr>
              <a:t>With large  </a:t>
            </a:r>
            <a:r>
              <a:rPr dirty="0" sz="1550" spc="10">
                <a:latin typeface="Arial"/>
                <a:cs typeface="Arial"/>
              </a:rPr>
              <a:t>trajectories </a:t>
            </a:r>
            <a:r>
              <a:rPr dirty="0" sz="1550" spc="15">
                <a:latin typeface="Arial"/>
                <a:cs typeface="Arial"/>
              </a:rPr>
              <a:t>these are negligible.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5817" y="643440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80" y="103632"/>
                </a:lnTo>
                <a:lnTo>
                  <a:pt x="275844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1" y="7620"/>
                </a:lnTo>
                <a:lnTo>
                  <a:pt x="61721" y="28956"/>
                </a:lnTo>
                <a:lnTo>
                  <a:pt x="28955" y="61722"/>
                </a:lnTo>
                <a:lnTo>
                  <a:pt x="7619" y="103632"/>
                </a:lnTo>
                <a:lnTo>
                  <a:pt x="0" y="152400"/>
                </a:lnTo>
                <a:lnTo>
                  <a:pt x="7619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8" y="297179"/>
                </a:lnTo>
                <a:lnTo>
                  <a:pt x="243078" y="275843"/>
                </a:lnTo>
                <a:lnTo>
                  <a:pt x="275844" y="243077"/>
                </a:lnTo>
                <a:lnTo>
                  <a:pt x="297180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929734" y="6569265"/>
            <a:ext cx="177165" cy="82550"/>
          </a:xfrm>
          <a:prstGeom prst="rect">
            <a:avLst/>
          </a:prstGeom>
        </p:spPr>
        <p:txBody>
          <a:bodyPr wrap="square" lIns="0" tIns="165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b="1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66817" y="643440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80" y="103632"/>
                </a:lnTo>
                <a:lnTo>
                  <a:pt x="275844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1" y="7620"/>
                </a:lnTo>
                <a:lnTo>
                  <a:pt x="61721" y="28956"/>
                </a:lnTo>
                <a:lnTo>
                  <a:pt x="28955" y="61722"/>
                </a:lnTo>
                <a:lnTo>
                  <a:pt x="7619" y="103632"/>
                </a:lnTo>
                <a:lnTo>
                  <a:pt x="0" y="152400"/>
                </a:lnTo>
                <a:lnTo>
                  <a:pt x="7619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4" y="243077"/>
                </a:lnTo>
                <a:lnTo>
                  <a:pt x="297180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310734" y="6569265"/>
            <a:ext cx="177165" cy="82550"/>
          </a:xfrm>
          <a:prstGeom prst="rect">
            <a:avLst/>
          </a:prstGeom>
        </p:spPr>
        <p:txBody>
          <a:bodyPr wrap="square" lIns="0" tIns="165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b="1">
                <a:latin typeface="Symbol"/>
                <a:cs typeface="Symbol"/>
              </a:rPr>
              <a:t>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71530" y="6368388"/>
            <a:ext cx="219075" cy="127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76355" y="6356614"/>
            <a:ext cx="238125" cy="92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62017" y="67773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43017" y="67773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42942" y="6891601"/>
            <a:ext cx="947419" cy="229870"/>
          </a:xfrm>
          <a:custGeom>
            <a:avLst/>
            <a:gdLst/>
            <a:ahLst/>
            <a:cxnLst/>
            <a:rect l="l" t="t" r="r" b="b"/>
            <a:pathLst>
              <a:path w="947419" h="229870">
                <a:moveTo>
                  <a:pt x="19050" y="123825"/>
                </a:moveTo>
                <a:lnTo>
                  <a:pt x="33039" y="123378"/>
                </a:lnTo>
                <a:lnTo>
                  <a:pt x="38100" y="120253"/>
                </a:lnTo>
                <a:lnTo>
                  <a:pt x="43160" y="111769"/>
                </a:lnTo>
                <a:lnTo>
                  <a:pt x="57150" y="95250"/>
                </a:lnTo>
                <a:lnTo>
                  <a:pt x="85873" y="68609"/>
                </a:lnTo>
                <a:lnTo>
                  <a:pt x="115490" y="46434"/>
                </a:lnTo>
                <a:lnTo>
                  <a:pt x="146893" y="29616"/>
                </a:lnTo>
                <a:lnTo>
                  <a:pt x="180975" y="19050"/>
                </a:lnTo>
                <a:lnTo>
                  <a:pt x="202406" y="19050"/>
                </a:lnTo>
                <a:lnTo>
                  <a:pt x="223837" y="19050"/>
                </a:lnTo>
                <a:lnTo>
                  <a:pt x="245268" y="19050"/>
                </a:lnTo>
                <a:lnTo>
                  <a:pt x="266700" y="19050"/>
                </a:lnTo>
                <a:lnTo>
                  <a:pt x="280987" y="29170"/>
                </a:lnTo>
                <a:lnTo>
                  <a:pt x="295275" y="42862"/>
                </a:lnTo>
                <a:lnTo>
                  <a:pt x="309562" y="56554"/>
                </a:lnTo>
                <a:lnTo>
                  <a:pt x="323850" y="66675"/>
                </a:lnTo>
                <a:lnTo>
                  <a:pt x="333375" y="76200"/>
                </a:lnTo>
                <a:lnTo>
                  <a:pt x="341858" y="83194"/>
                </a:lnTo>
                <a:lnTo>
                  <a:pt x="351234" y="89296"/>
                </a:lnTo>
                <a:lnTo>
                  <a:pt x="358824" y="93612"/>
                </a:lnTo>
                <a:lnTo>
                  <a:pt x="361950" y="95250"/>
                </a:lnTo>
                <a:lnTo>
                  <a:pt x="390525" y="95250"/>
                </a:lnTo>
                <a:lnTo>
                  <a:pt x="419100" y="95250"/>
                </a:lnTo>
                <a:lnTo>
                  <a:pt x="447675" y="95250"/>
                </a:lnTo>
                <a:lnTo>
                  <a:pt x="476250" y="95250"/>
                </a:lnTo>
                <a:lnTo>
                  <a:pt x="510182" y="88999"/>
                </a:lnTo>
                <a:lnTo>
                  <a:pt x="540543" y="73818"/>
                </a:lnTo>
                <a:lnTo>
                  <a:pt x="567332" y="55066"/>
                </a:lnTo>
                <a:lnTo>
                  <a:pt x="590550" y="38100"/>
                </a:lnTo>
                <a:lnTo>
                  <a:pt x="624631" y="25449"/>
                </a:lnTo>
                <a:lnTo>
                  <a:pt x="656034" y="15478"/>
                </a:lnTo>
                <a:lnTo>
                  <a:pt x="685651" y="7292"/>
                </a:lnTo>
                <a:lnTo>
                  <a:pt x="714375" y="0"/>
                </a:lnTo>
                <a:lnTo>
                  <a:pt x="746968" y="5804"/>
                </a:lnTo>
                <a:lnTo>
                  <a:pt x="775096" y="10715"/>
                </a:lnTo>
                <a:lnTo>
                  <a:pt x="828675" y="28575"/>
                </a:lnTo>
                <a:lnTo>
                  <a:pt x="871983" y="67567"/>
                </a:lnTo>
                <a:lnTo>
                  <a:pt x="903684" y="111918"/>
                </a:lnTo>
                <a:lnTo>
                  <a:pt x="926455" y="159841"/>
                </a:lnTo>
                <a:lnTo>
                  <a:pt x="942975" y="209550"/>
                </a:lnTo>
                <a:lnTo>
                  <a:pt x="946844" y="211931"/>
                </a:lnTo>
                <a:lnTo>
                  <a:pt x="945356" y="207168"/>
                </a:lnTo>
                <a:lnTo>
                  <a:pt x="940296" y="198834"/>
                </a:lnTo>
                <a:lnTo>
                  <a:pt x="933450" y="190500"/>
                </a:lnTo>
                <a:lnTo>
                  <a:pt x="924817" y="188862"/>
                </a:lnTo>
                <a:lnTo>
                  <a:pt x="914400" y="184546"/>
                </a:lnTo>
                <a:lnTo>
                  <a:pt x="903982" y="178444"/>
                </a:lnTo>
                <a:lnTo>
                  <a:pt x="895350" y="171450"/>
                </a:lnTo>
                <a:lnTo>
                  <a:pt x="885825" y="171450"/>
                </a:lnTo>
                <a:lnTo>
                  <a:pt x="876300" y="161925"/>
                </a:lnTo>
                <a:lnTo>
                  <a:pt x="869156" y="160287"/>
                </a:lnTo>
                <a:lnTo>
                  <a:pt x="862012" y="155971"/>
                </a:lnTo>
                <a:lnTo>
                  <a:pt x="854868" y="149869"/>
                </a:lnTo>
                <a:lnTo>
                  <a:pt x="847725" y="142875"/>
                </a:lnTo>
                <a:lnTo>
                  <a:pt x="844599" y="142726"/>
                </a:lnTo>
                <a:lnTo>
                  <a:pt x="837009" y="141684"/>
                </a:lnTo>
                <a:lnTo>
                  <a:pt x="827633" y="138856"/>
                </a:lnTo>
                <a:lnTo>
                  <a:pt x="819150" y="133350"/>
                </a:lnTo>
                <a:lnTo>
                  <a:pt x="810369" y="126206"/>
                </a:lnTo>
                <a:lnTo>
                  <a:pt x="798909" y="119062"/>
                </a:lnTo>
                <a:lnTo>
                  <a:pt x="785663" y="111918"/>
                </a:lnTo>
                <a:lnTo>
                  <a:pt x="771525" y="104775"/>
                </a:lnTo>
                <a:lnTo>
                  <a:pt x="755749" y="110281"/>
                </a:lnTo>
                <a:lnTo>
                  <a:pt x="738187" y="113109"/>
                </a:lnTo>
                <a:lnTo>
                  <a:pt x="720625" y="114151"/>
                </a:lnTo>
                <a:lnTo>
                  <a:pt x="704850" y="114300"/>
                </a:lnTo>
                <a:lnTo>
                  <a:pt x="677912" y="119062"/>
                </a:lnTo>
                <a:lnTo>
                  <a:pt x="653653" y="130968"/>
                </a:lnTo>
                <a:lnTo>
                  <a:pt x="631180" y="146446"/>
                </a:lnTo>
                <a:lnTo>
                  <a:pt x="609600" y="161925"/>
                </a:lnTo>
                <a:lnTo>
                  <a:pt x="593675" y="174575"/>
                </a:lnTo>
                <a:lnTo>
                  <a:pt x="575071" y="184546"/>
                </a:lnTo>
                <a:lnTo>
                  <a:pt x="554682" y="192732"/>
                </a:lnTo>
                <a:lnTo>
                  <a:pt x="533400" y="200025"/>
                </a:lnTo>
                <a:lnTo>
                  <a:pt x="496192" y="215205"/>
                </a:lnTo>
                <a:lnTo>
                  <a:pt x="457200" y="221456"/>
                </a:lnTo>
                <a:lnTo>
                  <a:pt x="418207" y="224135"/>
                </a:lnTo>
                <a:lnTo>
                  <a:pt x="381000" y="228600"/>
                </a:lnTo>
                <a:lnTo>
                  <a:pt x="335160" y="229492"/>
                </a:lnTo>
                <a:lnTo>
                  <a:pt x="314325" y="228600"/>
                </a:lnTo>
                <a:lnTo>
                  <a:pt x="300632" y="220563"/>
                </a:lnTo>
                <a:lnTo>
                  <a:pt x="276225" y="200025"/>
                </a:lnTo>
                <a:lnTo>
                  <a:pt x="274587" y="194220"/>
                </a:lnTo>
                <a:lnTo>
                  <a:pt x="270271" y="189309"/>
                </a:lnTo>
                <a:lnTo>
                  <a:pt x="264169" y="182612"/>
                </a:lnTo>
                <a:lnTo>
                  <a:pt x="257175" y="171450"/>
                </a:lnTo>
                <a:lnTo>
                  <a:pt x="251519" y="162669"/>
                </a:lnTo>
                <a:lnTo>
                  <a:pt x="247650" y="151209"/>
                </a:lnTo>
                <a:lnTo>
                  <a:pt x="243780" y="137963"/>
                </a:lnTo>
                <a:lnTo>
                  <a:pt x="238125" y="123825"/>
                </a:lnTo>
                <a:lnTo>
                  <a:pt x="233213" y="109686"/>
                </a:lnTo>
                <a:lnTo>
                  <a:pt x="220265" y="96440"/>
                </a:lnTo>
                <a:lnTo>
                  <a:pt x="201959" y="84980"/>
                </a:lnTo>
                <a:lnTo>
                  <a:pt x="180975" y="76200"/>
                </a:lnTo>
                <a:lnTo>
                  <a:pt x="168175" y="81855"/>
                </a:lnTo>
                <a:lnTo>
                  <a:pt x="157162" y="85725"/>
                </a:lnTo>
                <a:lnTo>
                  <a:pt x="146149" y="89594"/>
                </a:lnTo>
                <a:lnTo>
                  <a:pt x="133350" y="95250"/>
                </a:lnTo>
                <a:lnTo>
                  <a:pt x="111174" y="127545"/>
                </a:lnTo>
                <a:lnTo>
                  <a:pt x="77390" y="153590"/>
                </a:lnTo>
                <a:lnTo>
                  <a:pt x="38248" y="174277"/>
                </a:lnTo>
                <a:lnTo>
                  <a:pt x="0" y="190500"/>
                </a:lnTo>
                <a:lnTo>
                  <a:pt x="5655" y="177700"/>
                </a:lnTo>
                <a:lnTo>
                  <a:pt x="9525" y="166687"/>
                </a:lnTo>
                <a:lnTo>
                  <a:pt x="13394" y="155674"/>
                </a:lnTo>
                <a:lnTo>
                  <a:pt x="19050" y="142875"/>
                </a:lnTo>
                <a:lnTo>
                  <a:pt x="24407" y="131861"/>
                </a:lnTo>
                <a:lnTo>
                  <a:pt x="26193" y="126206"/>
                </a:lnTo>
                <a:lnTo>
                  <a:pt x="24407" y="124122"/>
                </a:lnTo>
                <a:lnTo>
                  <a:pt x="19050" y="123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14392" y="6910651"/>
            <a:ext cx="9525" cy="57150"/>
          </a:xfrm>
          <a:custGeom>
            <a:avLst/>
            <a:gdLst/>
            <a:ahLst/>
            <a:cxnLst/>
            <a:rect l="l" t="t" r="r" b="b"/>
            <a:pathLst>
              <a:path w="9525" h="57150">
                <a:moveTo>
                  <a:pt x="0" y="0"/>
                </a:moveTo>
                <a:lnTo>
                  <a:pt x="9525" y="57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00117" y="6910651"/>
            <a:ext cx="19050" cy="180975"/>
          </a:xfrm>
          <a:custGeom>
            <a:avLst/>
            <a:gdLst/>
            <a:ahLst/>
            <a:cxnLst/>
            <a:rect l="l" t="t" r="r" b="b"/>
            <a:pathLst>
              <a:path w="19050" h="180975">
                <a:moveTo>
                  <a:pt x="9525" y="-4762"/>
                </a:moveTo>
                <a:lnTo>
                  <a:pt x="9525" y="185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95367" y="6986851"/>
            <a:ext cx="28575" cy="142875"/>
          </a:xfrm>
          <a:custGeom>
            <a:avLst/>
            <a:gdLst/>
            <a:ahLst/>
            <a:cxnLst/>
            <a:rect l="l" t="t" r="r" b="b"/>
            <a:pathLst>
              <a:path w="28575" h="142875">
                <a:moveTo>
                  <a:pt x="0" y="0"/>
                </a:moveTo>
                <a:lnTo>
                  <a:pt x="28575" y="142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57317" y="6891601"/>
            <a:ext cx="9525" cy="114300"/>
          </a:xfrm>
          <a:custGeom>
            <a:avLst/>
            <a:gdLst/>
            <a:ahLst/>
            <a:cxnLst/>
            <a:rect l="l" t="t" r="r" b="b"/>
            <a:pathLst>
              <a:path w="9525" h="114300">
                <a:moveTo>
                  <a:pt x="4762" y="-4762"/>
                </a:moveTo>
                <a:lnTo>
                  <a:pt x="4762" y="1190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43017" y="6929701"/>
            <a:ext cx="19050" cy="123825"/>
          </a:xfrm>
          <a:custGeom>
            <a:avLst/>
            <a:gdLst/>
            <a:ahLst/>
            <a:cxnLst/>
            <a:rect l="l" t="t" r="r" b="b"/>
            <a:pathLst>
              <a:path w="19050" h="123825">
                <a:moveTo>
                  <a:pt x="0" y="0"/>
                </a:moveTo>
                <a:lnTo>
                  <a:pt x="1905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19192" y="6977326"/>
            <a:ext cx="57150" cy="123825"/>
          </a:xfrm>
          <a:custGeom>
            <a:avLst/>
            <a:gdLst/>
            <a:ahLst/>
            <a:cxnLst/>
            <a:rect l="l" t="t" r="r" b="b"/>
            <a:pathLst>
              <a:path w="57150" h="123825">
                <a:moveTo>
                  <a:pt x="0" y="0"/>
                </a:moveTo>
                <a:lnTo>
                  <a:pt x="5715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71617" y="6920176"/>
            <a:ext cx="9525" cy="104775"/>
          </a:xfrm>
          <a:custGeom>
            <a:avLst/>
            <a:gdLst/>
            <a:ahLst/>
            <a:cxnLst/>
            <a:rect l="l" t="t" r="r" b="b"/>
            <a:pathLst>
              <a:path w="9525" h="104775">
                <a:moveTo>
                  <a:pt x="4762" y="-4762"/>
                </a:moveTo>
                <a:lnTo>
                  <a:pt x="4762" y="1095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5917" y="323373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2667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5917" y="3205162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76200" y="0"/>
                </a:moveTo>
                <a:lnTo>
                  <a:pt x="0" y="28575"/>
                </a:lnTo>
                <a:lnTo>
                  <a:pt x="7620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24017" y="34623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4017" y="3433762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76200" y="0"/>
                </a:moveTo>
                <a:lnTo>
                  <a:pt x="0" y="28575"/>
                </a:lnTo>
                <a:lnTo>
                  <a:pt x="7620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4017" y="36909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4017" y="3662362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76200" y="0"/>
                </a:moveTo>
                <a:lnTo>
                  <a:pt x="0" y="28575"/>
                </a:lnTo>
                <a:lnTo>
                  <a:pt x="7620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62117" y="391953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62117" y="3890962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76200" y="0"/>
                </a:moveTo>
                <a:lnTo>
                  <a:pt x="0" y="28575"/>
                </a:lnTo>
                <a:lnTo>
                  <a:pt x="7620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95437" y="1262062"/>
          <a:ext cx="457708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"/>
                <a:gridCol w="4429125"/>
              </a:tblGrid>
              <a:tr h="27670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2150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Online Supervised</a:t>
                      </a:r>
                      <a:r>
                        <a:rPr dirty="0" sz="2150" spc="5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Learning</a:t>
                      </a:r>
                      <a:endParaRPr sz="2150">
                        <a:latin typeface="Tahoma"/>
                        <a:cs typeface="Tahoma"/>
                      </a:endParaRPr>
                    </a:p>
                    <a:p>
                      <a:pPr marL="28575">
                        <a:lnSpc>
                          <a:spcPts val="1664"/>
                        </a:lnSpc>
                        <a:spcBef>
                          <a:spcPts val="345"/>
                        </a:spcBef>
                        <a:tabLst>
                          <a:tab pos="942975" algn="l"/>
                          <a:tab pos="211455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Initialize:	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Count[S</a:t>
                      </a:r>
                      <a:r>
                        <a:rPr dirty="0" baseline="-23391" sz="142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1400" spc="5">
                          <a:latin typeface="Symbol"/>
                          <a:cs typeface="Symbol"/>
                        </a:rPr>
                        <a:t>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391" sz="1425" spc="7">
                          <a:latin typeface="Arial"/>
                          <a:cs typeface="Arial"/>
                        </a:rPr>
                        <a:t>i</a:t>
                      </a:r>
                      <a:endParaRPr baseline="-23391" sz="1425">
                        <a:latin typeface="Arial"/>
                        <a:cs typeface="Arial"/>
                      </a:endParaRPr>
                    </a:p>
                    <a:p>
                      <a:pPr marL="942975">
                        <a:lnSpc>
                          <a:spcPts val="1664"/>
                        </a:lnSpc>
                        <a:tabLst>
                          <a:tab pos="2095500" algn="l"/>
                        </a:tabLst>
                      </a:pPr>
                      <a:r>
                        <a:rPr dirty="0" sz="1400" spc="5">
                          <a:latin typeface="Arial"/>
                          <a:cs typeface="Arial"/>
                        </a:rPr>
                        <a:t>SumJ[S</a:t>
                      </a:r>
                      <a:r>
                        <a:rPr dirty="0" baseline="-23391" sz="1425" spc="7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1400" spc="5">
                          <a:latin typeface="Symbol"/>
                          <a:cs typeface="Symbol"/>
                        </a:rPr>
                        <a:t>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391" sz="1425" spc="7">
                          <a:latin typeface="Arial"/>
                          <a:cs typeface="Arial"/>
                        </a:rPr>
                        <a:t>i</a:t>
                      </a:r>
                      <a:endParaRPr baseline="-23391" sz="1425">
                        <a:latin typeface="Arial"/>
                        <a:cs typeface="Arial"/>
                      </a:endParaRPr>
                    </a:p>
                    <a:p>
                      <a:pPr marL="72390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114550" algn="l"/>
                        </a:tabLst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Eligibility[S</a:t>
                      </a:r>
                      <a:r>
                        <a:rPr dirty="0" baseline="-23391" sz="142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1400" spc="5">
                          <a:latin typeface="Symbol"/>
                          <a:cs typeface="Symbol"/>
                        </a:rPr>
                        <a:t>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391" sz="1425" spc="7">
                          <a:latin typeface="Arial"/>
                          <a:cs typeface="Arial"/>
                        </a:rPr>
                        <a:t>i</a:t>
                      </a:r>
                      <a:endParaRPr baseline="-23391" sz="1425">
                        <a:latin typeface="Arial"/>
                        <a:cs typeface="Arial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400" spc="15">
                          <a:latin typeface="Arial"/>
                          <a:cs typeface="Arial"/>
                        </a:rPr>
                        <a:t>Observe: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00175" marR="552450" indent="-457200">
                        <a:lnSpc>
                          <a:spcPts val="1650"/>
                        </a:lnSpc>
                        <a:spcBef>
                          <a:spcPts val="200"/>
                        </a:spcBef>
                      </a:pPr>
                      <a:r>
                        <a:rPr dirty="0" sz="1400" spc="5">
                          <a:latin typeface="Arial"/>
                          <a:cs typeface="Arial"/>
                        </a:rPr>
                        <a:t>When we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experience </a:t>
                      </a:r>
                      <a:r>
                        <a:rPr dirty="0" sz="1400" spc="7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391" sz="1425" spc="112"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reward</a:t>
                      </a:r>
                      <a:r>
                        <a:rPr dirty="0" sz="1400" spc="-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this: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09575" marR="2370455" indent="-381000">
                        <a:lnSpc>
                          <a:spcPct val="102699"/>
                        </a:lnSpc>
                        <a:spcBef>
                          <a:spcPts val="25"/>
                        </a:spcBef>
                        <a:tabLst>
                          <a:tab pos="381635" algn="l"/>
                          <a:tab pos="1200150" algn="l"/>
                          <a:tab pos="1219200" algn="l"/>
                        </a:tabLst>
                      </a:pPr>
                      <a:r>
                        <a:rPr dirty="0" sz="1400" spc="-15">
                          <a:latin typeface="Symbol"/>
                          <a:cs typeface="Symbol"/>
                        </a:rPr>
                        <a:t>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j	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Elig[S</a:t>
                      </a:r>
                      <a:r>
                        <a:rPr dirty="0" baseline="-23391" sz="1425" spc="15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]		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?Elig[S</a:t>
                      </a:r>
                      <a:r>
                        <a:rPr dirty="0" baseline="-23391" sz="1425" spc="7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] 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Elig[S</a:t>
                      </a:r>
                      <a:r>
                        <a:rPr dirty="0" baseline="-23391" sz="1425" spc="15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]	Elig[S</a:t>
                      </a:r>
                      <a:r>
                        <a:rPr dirty="0" baseline="-23391" sz="1425" spc="15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] +</a:t>
                      </a:r>
                      <a:r>
                        <a:rPr dirty="0" sz="14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66700" marR="1684655" indent="-238125">
                        <a:lnSpc>
                          <a:spcPct val="102699"/>
                        </a:lnSpc>
                        <a:spcBef>
                          <a:spcPts val="75"/>
                        </a:spcBef>
                        <a:tabLst>
                          <a:tab pos="1228725" algn="l"/>
                        </a:tabLst>
                      </a:pPr>
                      <a:r>
                        <a:rPr dirty="0" sz="1400" spc="-45">
                          <a:latin typeface="Symbol"/>
                          <a:cs typeface="Symbol"/>
                        </a:rPr>
                        <a:t>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SumJ[</a:t>
                      </a:r>
                      <a:r>
                        <a:rPr dirty="0" sz="1400" spc="6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391" sz="1425" spc="7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]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SumJ[</a:t>
                      </a:r>
                      <a:r>
                        <a:rPr dirty="0" sz="1400" spc="120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391" sz="1425" spc="7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]+r</a:t>
                      </a:r>
                      <a:r>
                        <a:rPr dirty="0" sz="1400" spc="-40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Elig[S</a:t>
                      </a:r>
                      <a:r>
                        <a:rPr dirty="0" baseline="-23391" sz="1425" spc="7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] 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Count[S</a:t>
                      </a:r>
                      <a:r>
                        <a:rPr dirty="0" baseline="-23391" sz="142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]	Count[S</a:t>
                      </a:r>
                      <a:r>
                        <a:rPr dirty="0" baseline="-23391" sz="142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]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4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246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70"/>
                        </a:lnSpc>
                      </a:pPr>
                      <a:r>
                        <a:rPr dirty="0" sz="1400" spc="5">
                          <a:latin typeface="Arial"/>
                          <a:cs typeface="Arial"/>
                        </a:rPr>
                        <a:t>Then at any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time,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400" spc="5">
                          <a:latin typeface="Arial"/>
                          <a:cs typeface="Arial"/>
                        </a:rPr>
                        <a:t>J</a:t>
                      </a:r>
                      <a:r>
                        <a:rPr dirty="0" baseline="20467" sz="1425" spc="7">
                          <a:latin typeface="Arial"/>
                          <a:cs typeface="Arial"/>
                        </a:rPr>
                        <a:t>est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(S</a:t>
                      </a:r>
                      <a:r>
                        <a:rPr dirty="0" baseline="-23391" sz="1425" spc="7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)=</a:t>
                      </a:r>
                      <a:r>
                        <a:rPr dirty="0"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SumJ[S</a:t>
                      </a:r>
                      <a:r>
                        <a:rPr dirty="0" baseline="-23391" sz="1425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]/Count[S</a:t>
                      </a:r>
                      <a:r>
                        <a:rPr dirty="0" baseline="-23391" sz="1425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]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470"/>
                        </a:spcBef>
                        <a:tabLst>
                          <a:tab pos="3143250" algn="l"/>
                        </a:tabLst>
                      </a:pP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2002, Andrew</a:t>
                      </a:r>
                      <a:r>
                        <a:rPr dirty="0" sz="600" spc="14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3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Reinforcement Learning: Slide</a:t>
                      </a:r>
                      <a:r>
                        <a:rPr dirty="0" sz="600" spc="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876800" y="8607425"/>
            <a:ext cx="1092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2125" y="8413917"/>
            <a:ext cx="299275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05000">
              <a:lnSpc>
                <a:spcPct val="100000"/>
              </a:lnSpc>
              <a:spcBef>
                <a:spcPts val="120"/>
              </a:spcBef>
              <a:tabLst>
                <a:tab pos="2504440" algn="l"/>
                <a:tab pos="2952115" algn="l"/>
              </a:tabLst>
            </a:pPr>
            <a:r>
              <a:rPr dirty="0" sz="750" spc="5" i="1">
                <a:latin typeface="Times New Roman"/>
                <a:cs typeface="Times New Roman"/>
              </a:rPr>
              <a:t>i</a:t>
            </a:r>
            <a:r>
              <a:rPr dirty="0" sz="750" spc="5" i="1">
                <a:latin typeface="Times New Roman"/>
                <a:cs typeface="Times New Roman"/>
              </a:rPr>
              <a:t>	</a:t>
            </a:r>
            <a:r>
              <a:rPr dirty="0" sz="750" spc="5" i="1">
                <a:latin typeface="Times New Roman"/>
                <a:cs typeface="Times New Roman"/>
              </a:rPr>
              <a:t>i</a:t>
            </a:r>
            <a:r>
              <a:rPr dirty="0" sz="750" spc="5" i="1">
                <a:latin typeface="Times New Roman"/>
                <a:cs typeface="Times New Roman"/>
              </a:rPr>
              <a:t>	</a:t>
            </a:r>
            <a:r>
              <a:rPr dirty="0" sz="750" spc="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5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0425" y="8290092"/>
            <a:ext cx="11747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-10" i="1">
                <a:latin typeface="Times New Roman"/>
                <a:cs typeface="Times New Roman"/>
              </a:rPr>
              <a:t>est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1750" y="8242154"/>
            <a:ext cx="215455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61390" algn="l"/>
                <a:tab pos="1932939" algn="l"/>
              </a:tabLst>
            </a:pPr>
            <a:r>
              <a:rPr dirty="0" sz="1300" spc="-50">
                <a:latin typeface="Times New Roman"/>
                <a:cs typeface="Times New Roman"/>
              </a:rPr>
              <a:t>A</a:t>
            </a:r>
            <a:r>
              <a:rPr dirty="0" sz="1300" spc="10">
                <a:latin typeface="Times New Roman"/>
                <a:cs typeface="Times New Roman"/>
              </a:rPr>
              <a:t>s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T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sz="1300" spc="25">
                <a:latin typeface="Symbol"/>
                <a:cs typeface="Symbol"/>
              </a:rPr>
              <a:t>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</a:t>
            </a:r>
            <a:r>
              <a:rPr dirty="0" sz="1300" spc="-1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,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J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750" spc="-210">
                <a:latin typeface="Symbol"/>
                <a:cs typeface="Symbol"/>
              </a:rPr>
              <a:t></a:t>
            </a:r>
            <a:r>
              <a:rPr dirty="0" sz="1300" spc="10">
                <a:latin typeface="Times New Roman"/>
                <a:cs typeface="Times New Roman"/>
              </a:rPr>
              <a:t>S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750" spc="-160">
                <a:latin typeface="Symbol"/>
                <a:cs typeface="Symbol"/>
              </a:rPr>
              <a:t></a:t>
            </a:r>
            <a:r>
              <a:rPr dirty="0" sz="1750" spc="-265">
                <a:latin typeface="Times New Roman"/>
                <a:cs typeface="Times New Roman"/>
              </a:rPr>
              <a:t> </a:t>
            </a:r>
            <a:r>
              <a:rPr dirty="0" sz="1300" spc="25">
                <a:latin typeface="Symbol"/>
                <a:cs typeface="Symbol"/>
              </a:rPr>
              <a:t></a:t>
            </a:r>
            <a:r>
              <a:rPr dirty="0" sz="1300" spc="-1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J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120">
                <a:latin typeface="Times New Roman"/>
                <a:cs typeface="Times New Roman"/>
              </a:rPr>
              <a:t> </a:t>
            </a:r>
            <a:r>
              <a:rPr dirty="0" sz="1750" spc="-210">
                <a:latin typeface="Symbol"/>
                <a:cs typeface="Symbol"/>
              </a:rPr>
              <a:t></a:t>
            </a:r>
            <a:r>
              <a:rPr dirty="0" sz="1300" spc="10">
                <a:latin typeface="Times New Roman"/>
                <a:cs typeface="Times New Roman"/>
              </a:rPr>
              <a:t>S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750" spc="-160">
                <a:latin typeface="Symbol"/>
                <a:cs typeface="Symbol"/>
              </a:rPr>
              <a:t>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300" spc="-35">
                <a:latin typeface="Symbol"/>
                <a:cs typeface="Symbol"/>
              </a:rPr>
              <a:t></a:t>
            </a:r>
            <a:r>
              <a:rPr dirty="0" sz="1300" spc="1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7175" y="8290092"/>
            <a:ext cx="62230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10">
                <a:latin typeface="Symbol"/>
                <a:cs typeface="Symbol"/>
              </a:rPr>
              <a:t>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0225" y="8188325"/>
            <a:ext cx="8032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latin typeface="Arial"/>
                <a:cs typeface="Arial"/>
              </a:rPr>
              <a:t>Easy to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prove: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7755" y="6715389"/>
            <a:ext cx="200025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43017" y="6767776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14855" y="6562989"/>
            <a:ext cx="20002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24025" y="5359400"/>
            <a:ext cx="4116070" cy="1922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00" marR="443230" indent="-93345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Online Supervised Learning  </a:t>
            </a:r>
            <a:r>
              <a:rPr dirty="0" sz="2000" spc="5">
                <a:solidFill>
                  <a:srgbClr val="006600"/>
                </a:solidFill>
                <a:latin typeface="Tahoma"/>
                <a:cs typeface="Tahoma"/>
              </a:rPr>
              <a:t>Economics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1200" spc="-10">
                <a:latin typeface="Arial"/>
                <a:cs typeface="Arial"/>
              </a:rPr>
              <a:t>Given </a:t>
            </a:r>
            <a:r>
              <a:rPr dirty="0" sz="1200" spc="-5">
                <a:latin typeface="Arial"/>
                <a:cs typeface="Arial"/>
              </a:rPr>
              <a:t>N </a:t>
            </a:r>
            <a:r>
              <a:rPr dirty="0" sz="1200" spc="-10">
                <a:latin typeface="Arial"/>
                <a:cs typeface="Arial"/>
              </a:rPr>
              <a:t>states </a:t>
            </a:r>
            <a:r>
              <a:rPr dirty="0" sz="1200" spc="35">
                <a:latin typeface="Arial"/>
                <a:cs typeface="Arial"/>
              </a:rPr>
              <a:t>S</a:t>
            </a:r>
            <a:r>
              <a:rPr dirty="0" baseline="-20833" sz="1200" spc="52">
                <a:latin typeface="Arial"/>
                <a:cs typeface="Arial"/>
              </a:rPr>
              <a:t>1 </a:t>
            </a:r>
            <a:r>
              <a:rPr dirty="0" sz="1200" spc="-50">
                <a:latin typeface="Arial"/>
                <a:cs typeface="Arial"/>
              </a:rPr>
              <a:t>··· </a:t>
            </a:r>
            <a:r>
              <a:rPr dirty="0" sz="1200" spc="55">
                <a:latin typeface="Arial"/>
                <a:cs typeface="Arial"/>
              </a:rPr>
              <a:t>S</a:t>
            </a:r>
            <a:r>
              <a:rPr dirty="0" baseline="-20833" sz="1200" spc="82">
                <a:latin typeface="Arial"/>
                <a:cs typeface="Arial"/>
              </a:rPr>
              <a:t>N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10">
                <a:latin typeface="Arial"/>
                <a:cs typeface="Arial"/>
              </a:rPr>
              <a:t>OSL needs O(N)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  <a:p>
            <a:pPr marL="495300" marR="43180" indent="-457200">
              <a:lnSpc>
                <a:spcPts val="1430"/>
              </a:lnSpc>
              <a:spcBef>
                <a:spcPts val="340"/>
              </a:spcBef>
              <a:tabLst>
                <a:tab pos="3951604" algn="l"/>
              </a:tabLst>
            </a:pPr>
            <a:r>
              <a:rPr dirty="0" sz="1200" spc="-5">
                <a:latin typeface="Arial"/>
                <a:cs typeface="Arial"/>
              </a:rPr>
              <a:t>Each update needs </a:t>
            </a:r>
            <a:r>
              <a:rPr dirty="0" sz="1200">
                <a:latin typeface="Arial"/>
                <a:cs typeface="Arial"/>
              </a:rPr>
              <a:t>O(N) </a:t>
            </a:r>
            <a:r>
              <a:rPr dirty="0" sz="1200" spc="-5">
                <a:latin typeface="Arial"/>
                <a:cs typeface="Arial"/>
              </a:rPr>
              <a:t>work since we </a:t>
            </a:r>
            <a:r>
              <a:rPr dirty="0" sz="1200">
                <a:latin typeface="Arial"/>
                <a:cs typeface="Arial"/>
              </a:rPr>
              <a:t>must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update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u="sng" sz="1200"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14"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 </a:t>
            </a:r>
            <a:r>
              <a:rPr dirty="0" sz="1200" spc="-114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Elig[ </a:t>
            </a:r>
            <a:r>
              <a:rPr dirty="0" sz="1200">
                <a:latin typeface="Arial"/>
                <a:cs typeface="Arial"/>
              </a:rPr>
              <a:t>] </a:t>
            </a:r>
            <a:r>
              <a:rPr dirty="0" sz="1200" spc="-5">
                <a:latin typeface="Arial"/>
                <a:cs typeface="Arial"/>
              </a:rPr>
              <a:t>array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647700" marR="233045">
              <a:lnSpc>
                <a:spcPts val="1430"/>
              </a:lnSpc>
            </a:pPr>
            <a:r>
              <a:rPr dirty="0" sz="1200">
                <a:latin typeface="Arial"/>
                <a:cs typeface="Arial"/>
              </a:rPr>
              <a:t>Idea: Be </a:t>
            </a:r>
            <a:r>
              <a:rPr dirty="0" sz="1200" spc="-5">
                <a:latin typeface="Arial"/>
                <a:cs typeface="Arial"/>
              </a:rPr>
              <a:t>sparse and only update/process Elig[ </a:t>
            </a:r>
            <a:r>
              <a:rPr dirty="0" sz="1200">
                <a:latin typeface="Arial"/>
                <a:cs typeface="Arial"/>
              </a:rPr>
              <a:t>]  </a:t>
            </a:r>
            <a:r>
              <a:rPr dirty="0" sz="1200" spc="-10">
                <a:latin typeface="Arial"/>
                <a:cs typeface="Arial"/>
              </a:rPr>
              <a:t>elements with values </a:t>
            </a:r>
            <a:r>
              <a:rPr dirty="0" sz="1200" spc="30">
                <a:latin typeface="Arial"/>
                <a:cs typeface="Arial"/>
              </a:rPr>
              <a:t>&gt;? </a:t>
            </a:r>
            <a:r>
              <a:rPr dirty="0" sz="1200" spc="-10">
                <a:latin typeface="Arial"/>
                <a:cs typeface="Arial"/>
              </a:rPr>
              <a:t>for tiny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1725" y="7350125"/>
            <a:ext cx="99377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Arial"/>
                <a:cs typeface="Arial"/>
              </a:rPr>
              <a:t>There are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only  such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00475" y="7315200"/>
            <a:ext cx="219075" cy="304800"/>
          </a:xfrm>
          <a:custGeom>
            <a:avLst/>
            <a:gdLst/>
            <a:ahLst/>
            <a:cxnLst/>
            <a:rect l="l" t="t" r="r" b="b"/>
            <a:pathLst>
              <a:path w="219075" h="304800">
                <a:moveTo>
                  <a:pt x="219075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72000" y="7315200"/>
            <a:ext cx="219075" cy="304800"/>
          </a:xfrm>
          <a:custGeom>
            <a:avLst/>
            <a:gdLst/>
            <a:ahLst/>
            <a:cxnLst/>
            <a:rect l="l" t="t" r="r" b="b"/>
            <a:pathLst>
              <a:path w="219075" h="304800">
                <a:moveTo>
                  <a:pt x="219075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24325" y="7258050"/>
            <a:ext cx="123825" cy="381000"/>
          </a:xfrm>
          <a:custGeom>
            <a:avLst/>
            <a:gdLst/>
            <a:ahLst/>
            <a:cxnLst/>
            <a:rect l="l" t="t" r="r" b="b"/>
            <a:pathLst>
              <a:path w="123825" h="381000">
                <a:moveTo>
                  <a:pt x="123825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76750" y="7432040"/>
            <a:ext cx="8001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Symbol"/>
                <a:cs typeface="Symbol"/>
              </a:rPr>
              <a:t>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0025" y="7232015"/>
            <a:ext cx="91821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99465" algn="l"/>
              </a:tabLst>
            </a:pPr>
            <a:r>
              <a:rPr dirty="0" sz="1350" spc="-254">
                <a:latin typeface="Symbol"/>
                <a:cs typeface="Symbol"/>
              </a:rPr>
              <a:t></a:t>
            </a:r>
            <a:r>
              <a:rPr dirty="0" baseline="-28806" sz="2025" spc="-382">
                <a:latin typeface="Symbol"/>
                <a:cs typeface="Symbol"/>
              </a:rPr>
              <a:t></a:t>
            </a:r>
            <a:r>
              <a:rPr dirty="0" baseline="-28806" sz="2025" spc="-382">
                <a:latin typeface="Times New Roman"/>
                <a:cs typeface="Times New Roman"/>
              </a:rPr>
              <a:t>	</a:t>
            </a:r>
            <a:r>
              <a:rPr dirty="0" sz="1350" spc="-254">
                <a:latin typeface="Symbol"/>
                <a:cs typeface="Symbol"/>
              </a:rPr>
              <a:t></a:t>
            </a:r>
            <a:r>
              <a:rPr dirty="0" baseline="-28806" sz="2025" spc="-382">
                <a:latin typeface="Symbol"/>
                <a:cs typeface="Symbol"/>
              </a:rPr>
              <a:t></a:t>
            </a:r>
            <a:endParaRPr baseline="-28806" sz="2025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14750" y="7432040"/>
            <a:ext cx="8001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Symbol"/>
                <a:cs typeface="Symbol"/>
              </a:rPr>
              <a:t>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70425" y="7393940"/>
            <a:ext cx="24511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350" spc="-360" i="1">
                <a:latin typeface="Symbol"/>
                <a:cs typeface="Symbol"/>
              </a:rPr>
              <a:t></a:t>
            </a:r>
            <a:r>
              <a:rPr dirty="0" sz="1350" spc="-60" i="1">
                <a:latin typeface="Times New Roman"/>
                <a:cs typeface="Times New Roman"/>
              </a:rPr>
              <a:t> </a:t>
            </a:r>
            <a:r>
              <a:rPr dirty="0" baseline="-12345" sz="2025" spc="15">
                <a:latin typeface="Symbol"/>
                <a:cs typeface="Symbol"/>
              </a:rPr>
              <a:t></a:t>
            </a:r>
            <a:endParaRPr baseline="-12345" sz="202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8900" y="7393940"/>
            <a:ext cx="25463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350" spc="-360" i="1">
                <a:latin typeface="Symbol"/>
                <a:cs typeface="Symbol"/>
              </a:rPr>
              <a:t></a:t>
            </a:r>
            <a:r>
              <a:rPr dirty="0" sz="1350" spc="-95" i="1">
                <a:latin typeface="Times New Roman"/>
                <a:cs typeface="Times New Roman"/>
              </a:rPr>
              <a:t> </a:t>
            </a:r>
            <a:r>
              <a:rPr dirty="0" baseline="-12345" sz="2025" spc="15">
                <a:latin typeface="Symbol"/>
                <a:cs typeface="Symbol"/>
              </a:rPr>
              <a:t></a:t>
            </a:r>
            <a:endParaRPr baseline="-12345" sz="2025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32275" y="7317740"/>
            <a:ext cx="50355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057" sz="2025" spc="-157">
                <a:latin typeface="Times New Roman"/>
                <a:cs typeface="Times New Roman"/>
              </a:rPr>
              <a:t>log</a:t>
            </a:r>
            <a:r>
              <a:rPr dirty="0" baseline="26748" sz="2025" spc="-157">
                <a:latin typeface="Symbol"/>
                <a:cs typeface="Symbol"/>
              </a:rPr>
              <a:t></a:t>
            </a:r>
            <a:r>
              <a:rPr dirty="0" sz="1350" spc="-105">
                <a:latin typeface="Symbol"/>
                <a:cs typeface="Symbol"/>
              </a:rPr>
              <a:t>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baseline="18518" sz="2025" spc="22">
                <a:latin typeface="Times New Roman"/>
                <a:cs typeface="Times New Roman"/>
              </a:rPr>
              <a:t>1</a:t>
            </a:r>
            <a:endParaRPr baseline="18518" sz="202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0275" y="7317740"/>
            <a:ext cx="50355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057" sz="2025" spc="-157">
                <a:latin typeface="Times New Roman"/>
                <a:cs typeface="Times New Roman"/>
              </a:rPr>
              <a:t>log</a:t>
            </a:r>
            <a:r>
              <a:rPr dirty="0" baseline="26748" sz="2025" spc="-157">
                <a:latin typeface="Symbol"/>
                <a:cs typeface="Symbol"/>
              </a:rPr>
              <a:t></a:t>
            </a:r>
            <a:r>
              <a:rPr dirty="0" sz="1350" spc="-105">
                <a:latin typeface="Symbol"/>
                <a:cs typeface="Symbol"/>
              </a:rPr>
              <a:t>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baseline="18518" sz="2025" spc="22">
                <a:latin typeface="Times New Roman"/>
                <a:cs typeface="Times New Roman"/>
              </a:rPr>
              <a:t>1</a:t>
            </a:r>
            <a:endParaRPr baseline="18518" sz="202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1473200"/>
            <a:ext cx="33782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Online Supervised</a:t>
            </a:r>
            <a:r>
              <a:rPr dirty="0" spc="10"/>
              <a:t> </a:t>
            </a:r>
            <a:r>
              <a:rPr dirty="0" spc="15"/>
              <a:t>Learning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19255" y="2695575"/>
          <a:ext cx="230060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1076325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30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 marR="120650" indent="-276225">
                        <a:lnSpc>
                          <a:spcPct val="105300"/>
                        </a:lnSpc>
                        <a:spcBef>
                          <a:spcPts val="225"/>
                        </a:spcBef>
                      </a:pPr>
                      <a:r>
                        <a:rPr dirty="0" sz="950" spc="10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Observations</a:t>
                      </a:r>
                      <a:r>
                        <a:rPr dirty="0" sz="950" spc="-65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950" spc="30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LTDR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236220" indent="28575">
                        <a:lnSpc>
                          <a:spcPct val="65800"/>
                        </a:lnSpc>
                        <a:spcBef>
                          <a:spcPts val="300"/>
                        </a:spcBef>
                      </a:pPr>
                      <a:r>
                        <a:rPr dirty="0" sz="950" spc="10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^  </a:t>
                      </a:r>
                      <a:r>
                        <a:rPr dirty="0" sz="950" spc="-40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J(</a:t>
                      </a:r>
                      <a:r>
                        <a:rPr dirty="0" sz="950" spc="35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A5002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37">
                          <a:latin typeface="Arial"/>
                          <a:cs typeface="Arial"/>
                        </a:rPr>
                        <a:t>1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marR="39370">
                        <a:lnSpc>
                          <a:spcPts val="1115"/>
                        </a:lnSpc>
                        <a:spcBef>
                          <a:spcPts val="285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37">
                          <a:latin typeface="Arial"/>
                          <a:cs typeface="Arial"/>
                        </a:rPr>
                        <a:t>2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020">
                        <a:lnSpc>
                          <a:spcPts val="1115"/>
                        </a:lnSpc>
                        <a:spcBef>
                          <a:spcPts val="285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95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9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1115"/>
                        </a:lnSpc>
                        <a:spcBef>
                          <a:spcPts val="28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marR="39370">
                        <a:lnSpc>
                          <a:spcPts val="1115"/>
                        </a:lnSpc>
                        <a:spcBef>
                          <a:spcPts val="360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37">
                          <a:latin typeface="Arial"/>
                          <a:cs typeface="Arial"/>
                        </a:rPr>
                        <a:t>3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ts val="1115"/>
                        </a:lnSpc>
                        <a:spcBef>
                          <a:spcPts val="36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1115"/>
                        </a:lnSpc>
                        <a:spcBef>
                          <a:spcPts val="36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marR="39370">
                        <a:lnSpc>
                          <a:spcPts val="1115"/>
                        </a:lnSpc>
                        <a:spcBef>
                          <a:spcPts val="360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37">
                          <a:latin typeface="Arial"/>
                          <a:cs typeface="Arial"/>
                        </a:rPr>
                        <a:t>4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ts val="1115"/>
                        </a:lnSpc>
                        <a:spcBef>
                          <a:spcPts val="36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1115"/>
                        </a:lnSpc>
                        <a:spcBef>
                          <a:spcPts val="36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 spc="2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1367" sz="975" spc="37">
                          <a:latin typeface="Arial"/>
                          <a:cs typeface="Arial"/>
                        </a:rPr>
                        <a:t>5</a:t>
                      </a:r>
                      <a:endParaRPr baseline="-21367" sz="975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392" y="1290637"/>
            <a:ext cx="685800" cy="723900"/>
          </a:xfrm>
          <a:custGeom>
            <a:avLst/>
            <a:gdLst/>
            <a:ahLst/>
            <a:cxnLst/>
            <a:rect l="l" t="t" r="r" b="b"/>
            <a:pathLst>
              <a:path w="685800" h="723900">
                <a:moveTo>
                  <a:pt x="533400" y="0"/>
                </a:moveTo>
                <a:lnTo>
                  <a:pt x="0" y="590550"/>
                </a:lnTo>
                <a:lnTo>
                  <a:pt x="152400" y="723900"/>
                </a:lnTo>
                <a:lnTo>
                  <a:pt x="685800" y="133350"/>
                </a:lnTo>
                <a:lnTo>
                  <a:pt x="533400" y="0"/>
                </a:lnTo>
                <a:close/>
              </a:path>
            </a:pathLst>
          </a:custGeom>
          <a:solidFill>
            <a:srgbClr val="AC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81392" y="1290637"/>
            <a:ext cx="685800" cy="723900"/>
          </a:xfrm>
          <a:custGeom>
            <a:avLst/>
            <a:gdLst/>
            <a:ahLst/>
            <a:cxnLst/>
            <a:rect l="l" t="t" r="r" b="b"/>
            <a:pathLst>
              <a:path w="685800" h="723900">
                <a:moveTo>
                  <a:pt x="0" y="590550"/>
                </a:moveTo>
                <a:lnTo>
                  <a:pt x="152400" y="723900"/>
                </a:lnTo>
                <a:lnTo>
                  <a:pt x="685800" y="133350"/>
                </a:lnTo>
                <a:lnTo>
                  <a:pt x="533400" y="0"/>
                </a:lnTo>
                <a:lnTo>
                  <a:pt x="0" y="590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18780000">
            <a:off x="4578217" y="1649841"/>
            <a:ext cx="57793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950" spc="-80">
                <a:latin typeface="Tahoma"/>
                <a:cs typeface="Tahoma"/>
              </a:rPr>
              <a:t>COMPLAINT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4825" y="1882775"/>
            <a:ext cx="3832225" cy="7416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5400" marR="120015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solidFill>
                  <a:srgbClr val="00E3A7"/>
                </a:solidFill>
                <a:latin typeface="Arial"/>
                <a:cs typeface="Arial"/>
              </a:rPr>
              <a:t>Let’s grab </a:t>
            </a:r>
            <a:r>
              <a:rPr dirty="0" sz="950" spc="15">
                <a:solidFill>
                  <a:srgbClr val="00E3A7"/>
                </a:solidFill>
                <a:latin typeface="Arial"/>
                <a:cs typeface="Arial"/>
              </a:rPr>
              <a:t>OSL </a:t>
            </a:r>
            <a:r>
              <a:rPr dirty="0" sz="950" spc="5">
                <a:solidFill>
                  <a:srgbClr val="00E3A7"/>
                </a:solidFill>
                <a:latin typeface="Arial"/>
                <a:cs typeface="Arial"/>
              </a:rPr>
              <a:t>off </a:t>
            </a:r>
            <a:r>
              <a:rPr dirty="0" sz="950" spc="10">
                <a:solidFill>
                  <a:srgbClr val="00E3A7"/>
                </a:solidFill>
                <a:latin typeface="Arial"/>
                <a:cs typeface="Arial"/>
              </a:rPr>
              <a:t>the street, bundle </a:t>
            </a:r>
            <a:r>
              <a:rPr dirty="0" sz="950" spc="5">
                <a:solidFill>
                  <a:srgbClr val="00E3A7"/>
                </a:solidFill>
                <a:latin typeface="Arial"/>
                <a:cs typeface="Arial"/>
              </a:rPr>
              <a:t>it </a:t>
            </a:r>
            <a:r>
              <a:rPr dirty="0" sz="950" spc="10">
                <a:solidFill>
                  <a:srgbClr val="00E3A7"/>
                </a:solidFill>
                <a:latin typeface="Arial"/>
                <a:cs typeface="Arial"/>
              </a:rPr>
              <a:t>into a  black van, take </a:t>
            </a:r>
            <a:r>
              <a:rPr dirty="0" sz="950" spc="5">
                <a:solidFill>
                  <a:srgbClr val="00E3A7"/>
                </a:solidFill>
                <a:latin typeface="Arial"/>
                <a:cs typeface="Arial"/>
              </a:rPr>
              <a:t>it </a:t>
            </a:r>
            <a:r>
              <a:rPr dirty="0" sz="950" spc="10">
                <a:solidFill>
                  <a:srgbClr val="00E3A7"/>
                </a:solidFill>
                <a:latin typeface="Arial"/>
                <a:cs typeface="Arial"/>
              </a:rPr>
              <a:t>to a bunker and interrogate </a:t>
            </a:r>
            <a:r>
              <a:rPr dirty="0" sz="950" spc="5">
                <a:solidFill>
                  <a:srgbClr val="00E3A7"/>
                </a:solidFill>
                <a:latin typeface="Arial"/>
                <a:cs typeface="Arial"/>
              </a:rPr>
              <a:t>it  </a:t>
            </a:r>
            <a:r>
              <a:rPr dirty="0" sz="950" spc="15">
                <a:solidFill>
                  <a:srgbClr val="00E3A7"/>
                </a:solidFill>
                <a:latin typeface="Arial"/>
                <a:cs typeface="Arial"/>
              </a:rPr>
              <a:t>under 600 Watt</a:t>
            </a:r>
            <a:r>
              <a:rPr dirty="0" sz="950" spc="100">
                <a:solidFill>
                  <a:srgbClr val="00E3A7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00E3A7"/>
                </a:solidFill>
                <a:latin typeface="Arial"/>
                <a:cs typeface="Arial"/>
              </a:rPr>
              <a:t>lights.</a:t>
            </a:r>
            <a:endParaRPr sz="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35"/>
              </a:spcBef>
              <a:tabLst>
                <a:tab pos="669290" algn="l"/>
                <a:tab pos="1353820" algn="l"/>
              </a:tabLst>
            </a:pPr>
            <a:r>
              <a:rPr dirty="0" sz="1200" spc="-15">
                <a:latin typeface="Arial"/>
                <a:cs typeface="Arial"/>
              </a:rPr>
              <a:t>S</a:t>
            </a:r>
            <a:r>
              <a:rPr dirty="0" baseline="-20833" sz="1200" spc="-22">
                <a:latin typeface="Arial"/>
                <a:cs typeface="Arial"/>
              </a:rPr>
              <a:t>1</a:t>
            </a:r>
            <a:r>
              <a:rPr dirty="0" sz="1200" spc="-15">
                <a:latin typeface="Arial"/>
                <a:cs typeface="Arial"/>
              </a:rPr>
              <a:t>(r=0)	</a:t>
            </a:r>
            <a:r>
              <a:rPr dirty="0" sz="1200" spc="-5">
                <a:latin typeface="Arial"/>
                <a:cs typeface="Arial"/>
              </a:rPr>
              <a:t>S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(r=0)	</a:t>
            </a:r>
            <a:r>
              <a:rPr dirty="0" sz="1200" spc="5">
                <a:latin typeface="Arial"/>
                <a:cs typeface="Arial"/>
              </a:rPr>
              <a:t>S</a:t>
            </a:r>
            <a:r>
              <a:rPr dirty="0" baseline="-20833" sz="1200" spc="7">
                <a:latin typeface="Arial"/>
                <a:cs typeface="Arial"/>
              </a:rPr>
              <a:t>3</a:t>
            </a:r>
            <a:r>
              <a:rPr dirty="0" sz="1200" spc="5">
                <a:latin typeface="Arial"/>
                <a:cs typeface="Arial"/>
              </a:rPr>
              <a:t>(r=4)</a:t>
            </a:r>
            <a:r>
              <a:rPr dirty="0" sz="1200" spc="5" strike="sngStrike">
                <a:latin typeface="Arial"/>
                <a:cs typeface="Arial"/>
              </a:rPr>
              <a:t> </a:t>
            </a:r>
            <a:r>
              <a:rPr dirty="0" sz="1200" strike="sngStrike">
                <a:latin typeface="Arial"/>
                <a:cs typeface="Arial"/>
              </a:rPr>
              <a:t>S</a:t>
            </a:r>
            <a:r>
              <a:rPr dirty="0" baseline="-20833" sz="1200" strike="noStrike">
                <a:latin typeface="Arial"/>
                <a:cs typeface="Arial"/>
              </a:rPr>
              <a:t>2</a:t>
            </a:r>
            <a:r>
              <a:rPr dirty="0" sz="1200" strike="noStrike">
                <a:latin typeface="Arial"/>
                <a:cs typeface="Arial"/>
              </a:rPr>
              <a:t>(r=0)</a:t>
            </a:r>
            <a:r>
              <a:rPr dirty="0" sz="1200" strike="sngStrike">
                <a:latin typeface="Arial"/>
                <a:cs typeface="Arial"/>
              </a:rPr>
              <a:t> </a:t>
            </a:r>
            <a:r>
              <a:rPr dirty="0" sz="1200" spc="5" strike="sngStrike">
                <a:latin typeface="Arial"/>
                <a:cs typeface="Arial"/>
              </a:rPr>
              <a:t>S</a:t>
            </a:r>
            <a:r>
              <a:rPr dirty="0" baseline="-20833" sz="1200" spc="7" strike="noStrike">
                <a:latin typeface="Arial"/>
                <a:cs typeface="Arial"/>
              </a:rPr>
              <a:t>4</a:t>
            </a:r>
            <a:r>
              <a:rPr dirty="0" sz="1200" spc="5" strike="noStrike">
                <a:latin typeface="Arial"/>
                <a:cs typeface="Arial"/>
              </a:rPr>
              <a:t>(r=0)</a:t>
            </a:r>
            <a:r>
              <a:rPr dirty="0" sz="1200" spc="90" strike="sngStrike">
                <a:latin typeface="Arial"/>
                <a:cs typeface="Arial"/>
              </a:rPr>
              <a:t> </a:t>
            </a:r>
            <a:r>
              <a:rPr dirty="0" sz="1200" spc="5" strike="sngStrike">
                <a:latin typeface="Arial"/>
                <a:cs typeface="Arial"/>
              </a:rPr>
              <a:t>S</a:t>
            </a:r>
            <a:r>
              <a:rPr dirty="0" baseline="-20833" sz="1200" spc="7" strike="noStrike">
                <a:latin typeface="Arial"/>
                <a:cs typeface="Arial"/>
              </a:rPr>
              <a:t>5</a:t>
            </a:r>
            <a:r>
              <a:rPr dirty="0" sz="1200" spc="5" strike="noStrike">
                <a:latin typeface="Arial"/>
                <a:cs typeface="Arial"/>
              </a:rPr>
              <a:t>(r=0)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4917" y="25098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90642" y="2481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62242" y="2481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90717" y="25098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6442" y="2481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09942" y="2481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57642" y="2481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35125" y="4244975"/>
            <a:ext cx="433451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There’s something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little suspicious about this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(efficiency-wise)</a:t>
            </a:r>
            <a:endParaRPr sz="1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  <a:tabLst>
                <a:tab pos="32410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04917" y="65487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90642" y="65201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76517" y="65487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62242" y="65201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0717" y="65487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6442" y="65201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24217" y="65487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09942" y="65201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71917" y="654870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57642" y="65201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62125" y="8340725"/>
            <a:ext cx="420370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92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What’re the estimated J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values?</a:t>
            </a:r>
            <a:endParaRPr sz="12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660"/>
              </a:spcBef>
              <a:tabLst>
                <a:tab pos="30759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36725" y="5588000"/>
            <a:ext cx="4083050" cy="139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Certainty-Equivalent (CE)</a:t>
            </a:r>
            <a:r>
              <a:rPr dirty="0" sz="2000" spc="-14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600"/>
                </a:solidFill>
                <a:latin typeface="Tahoma"/>
                <a:cs typeface="Tahoma"/>
              </a:rPr>
              <a:t>Learning</a:t>
            </a:r>
            <a:endParaRPr sz="2000">
              <a:latin typeface="Tahoma"/>
              <a:cs typeface="Tahoma"/>
            </a:endParaRPr>
          </a:p>
          <a:p>
            <a:pPr marL="673100" marR="790575">
              <a:lnSpc>
                <a:spcPct val="105300"/>
              </a:lnSpc>
              <a:spcBef>
                <a:spcPts val="915"/>
              </a:spcBef>
            </a:pPr>
            <a:r>
              <a:rPr dirty="0" sz="950" spc="10">
                <a:solidFill>
                  <a:srgbClr val="9D8046"/>
                </a:solidFill>
                <a:latin typeface="Arial"/>
                <a:cs typeface="Arial"/>
              </a:rPr>
              <a:t>Idea: Use your data to estimate the underlying  </a:t>
            </a:r>
            <a:r>
              <a:rPr dirty="0" sz="950" spc="15">
                <a:solidFill>
                  <a:srgbClr val="9D8046"/>
                </a:solidFill>
                <a:latin typeface="Arial"/>
                <a:cs typeface="Arial"/>
              </a:rPr>
              <a:t>Markov system, instead </a:t>
            </a:r>
            <a:r>
              <a:rPr dirty="0" sz="950" spc="10">
                <a:solidFill>
                  <a:srgbClr val="9D8046"/>
                </a:solidFill>
                <a:latin typeface="Arial"/>
                <a:cs typeface="Arial"/>
              </a:rPr>
              <a:t>of trying to </a:t>
            </a:r>
            <a:r>
              <a:rPr dirty="0" sz="950" spc="15">
                <a:solidFill>
                  <a:srgbClr val="9D8046"/>
                </a:solidFill>
                <a:latin typeface="Arial"/>
                <a:cs typeface="Arial"/>
              </a:rPr>
              <a:t>estimate </a:t>
            </a:r>
            <a:r>
              <a:rPr dirty="0" sz="950" spc="10">
                <a:solidFill>
                  <a:srgbClr val="9D8046"/>
                </a:solidFill>
                <a:latin typeface="Arial"/>
                <a:cs typeface="Arial"/>
              </a:rPr>
              <a:t>J  directly</a:t>
            </a:r>
            <a:r>
              <a:rPr dirty="0" sz="950" spc="10">
                <a:solidFill>
                  <a:srgbClr val="00E3A7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34"/>
              </a:spcBef>
              <a:tabLst>
                <a:tab pos="707390" algn="l"/>
                <a:tab pos="1391920" algn="l"/>
                <a:tab pos="2047239" algn="l"/>
                <a:tab pos="2696845" algn="l"/>
              </a:tabLst>
            </a:pPr>
            <a:r>
              <a:rPr dirty="0" sz="1200" spc="-15">
                <a:latin typeface="Arial"/>
                <a:cs typeface="Arial"/>
              </a:rPr>
              <a:t>S</a:t>
            </a:r>
            <a:r>
              <a:rPr dirty="0" baseline="-20833" sz="1200" spc="-22">
                <a:latin typeface="Arial"/>
                <a:cs typeface="Arial"/>
              </a:rPr>
              <a:t>1</a:t>
            </a:r>
            <a:r>
              <a:rPr dirty="0" sz="1200" spc="-15">
                <a:latin typeface="Arial"/>
                <a:cs typeface="Arial"/>
              </a:rPr>
              <a:t>(r=0)	</a:t>
            </a:r>
            <a:r>
              <a:rPr dirty="0" sz="1200" spc="-5">
                <a:latin typeface="Arial"/>
                <a:cs typeface="Arial"/>
              </a:rPr>
              <a:t>S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(r=0)	</a:t>
            </a:r>
            <a:r>
              <a:rPr dirty="0" sz="1200" spc="5">
                <a:latin typeface="Arial"/>
                <a:cs typeface="Arial"/>
              </a:rPr>
              <a:t>S</a:t>
            </a:r>
            <a:r>
              <a:rPr dirty="0" baseline="-20833" sz="1200" spc="7">
                <a:latin typeface="Arial"/>
                <a:cs typeface="Arial"/>
              </a:rPr>
              <a:t>3</a:t>
            </a:r>
            <a:r>
              <a:rPr dirty="0" sz="1200" spc="5">
                <a:latin typeface="Arial"/>
                <a:cs typeface="Arial"/>
              </a:rPr>
              <a:t>(r=4)	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baseline="-20833" sz="12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(r=0)	</a:t>
            </a:r>
            <a:r>
              <a:rPr dirty="0" sz="1200" spc="5">
                <a:latin typeface="Arial"/>
                <a:cs typeface="Arial"/>
              </a:rPr>
              <a:t>S</a:t>
            </a:r>
            <a:r>
              <a:rPr dirty="0" baseline="-20833" sz="1200" spc="7">
                <a:latin typeface="Arial"/>
                <a:cs typeface="Arial"/>
              </a:rPr>
              <a:t>4</a:t>
            </a:r>
            <a:r>
              <a:rPr dirty="0" sz="1200" spc="5">
                <a:latin typeface="Arial"/>
                <a:cs typeface="Arial"/>
              </a:rPr>
              <a:t>(r=0)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00" spc="-5">
                <a:solidFill>
                  <a:srgbClr val="333399"/>
                </a:solidFill>
                <a:latin typeface="Arial"/>
                <a:cs typeface="Arial"/>
              </a:rPr>
              <a:t>Estimated Markov</a:t>
            </a:r>
            <a:r>
              <a:rPr dirty="0" sz="1200" spc="-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99"/>
                </a:solidFill>
                <a:latin typeface="Arial"/>
                <a:cs typeface="Arial"/>
              </a:rPr>
              <a:t>System: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14417" y="7082101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533400" y="247650"/>
                </a:moveTo>
                <a:lnTo>
                  <a:pt x="529271" y="204036"/>
                </a:lnTo>
                <a:lnTo>
                  <a:pt x="517302" y="162617"/>
                </a:lnTo>
                <a:lnTo>
                  <a:pt x="498122" y="124177"/>
                </a:lnTo>
                <a:lnTo>
                  <a:pt x="472356" y="89501"/>
                </a:lnTo>
                <a:lnTo>
                  <a:pt x="440632" y="59371"/>
                </a:lnTo>
                <a:lnTo>
                  <a:pt x="403577" y="34572"/>
                </a:lnTo>
                <a:lnTo>
                  <a:pt x="361819" y="15888"/>
                </a:lnTo>
                <a:lnTo>
                  <a:pt x="315984" y="4102"/>
                </a:lnTo>
                <a:lnTo>
                  <a:pt x="266700" y="0"/>
                </a:lnTo>
                <a:lnTo>
                  <a:pt x="219924" y="4102"/>
                </a:lnTo>
                <a:lnTo>
                  <a:pt x="175422" y="15888"/>
                </a:lnTo>
                <a:lnTo>
                  <a:pt x="134055" y="34572"/>
                </a:lnTo>
                <a:lnTo>
                  <a:pt x="96687" y="59371"/>
                </a:lnTo>
                <a:lnTo>
                  <a:pt x="64179" y="89501"/>
                </a:lnTo>
                <a:lnTo>
                  <a:pt x="37394" y="124177"/>
                </a:lnTo>
                <a:lnTo>
                  <a:pt x="17194" y="162617"/>
                </a:lnTo>
                <a:lnTo>
                  <a:pt x="4442" y="204036"/>
                </a:lnTo>
                <a:lnTo>
                  <a:pt x="0" y="247650"/>
                </a:lnTo>
                <a:lnTo>
                  <a:pt x="4442" y="291263"/>
                </a:lnTo>
                <a:lnTo>
                  <a:pt x="17194" y="332682"/>
                </a:lnTo>
                <a:lnTo>
                  <a:pt x="37394" y="371122"/>
                </a:lnTo>
                <a:lnTo>
                  <a:pt x="64179" y="405798"/>
                </a:lnTo>
                <a:lnTo>
                  <a:pt x="96687" y="435928"/>
                </a:lnTo>
                <a:lnTo>
                  <a:pt x="134055" y="460727"/>
                </a:lnTo>
                <a:lnTo>
                  <a:pt x="175422" y="479411"/>
                </a:lnTo>
                <a:lnTo>
                  <a:pt x="219924" y="491197"/>
                </a:lnTo>
                <a:lnTo>
                  <a:pt x="266700" y="495300"/>
                </a:lnTo>
                <a:lnTo>
                  <a:pt x="315984" y="491197"/>
                </a:lnTo>
                <a:lnTo>
                  <a:pt x="361819" y="479411"/>
                </a:lnTo>
                <a:lnTo>
                  <a:pt x="403577" y="460727"/>
                </a:lnTo>
                <a:lnTo>
                  <a:pt x="440632" y="435928"/>
                </a:lnTo>
                <a:lnTo>
                  <a:pt x="472356" y="405798"/>
                </a:lnTo>
                <a:lnTo>
                  <a:pt x="498122" y="371122"/>
                </a:lnTo>
                <a:lnTo>
                  <a:pt x="517302" y="332682"/>
                </a:lnTo>
                <a:lnTo>
                  <a:pt x="529271" y="291263"/>
                </a:lnTo>
                <a:lnTo>
                  <a:pt x="53340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74875" y="7226300"/>
            <a:ext cx="439420" cy="316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6515">
              <a:lnSpc>
                <a:spcPts val="1130"/>
              </a:lnSpc>
              <a:spcBef>
                <a:spcPts val="125"/>
              </a:spcBef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1</a:t>
            </a:r>
            <a:endParaRPr baseline="-21367" sz="975">
              <a:latin typeface="Arial"/>
              <a:cs typeface="Arial"/>
            </a:endParaRPr>
          </a:p>
          <a:p>
            <a:pPr algn="ctr" marR="5080">
              <a:lnSpc>
                <a:spcPts val="1135"/>
              </a:lnSpc>
            </a:pPr>
            <a:r>
              <a:rPr dirty="0" baseline="-17543" sz="1425" spc="15">
                <a:latin typeface="Arial"/>
                <a:cs typeface="Arial"/>
              </a:rPr>
              <a:t>r</a:t>
            </a:r>
            <a:r>
              <a:rPr dirty="0" sz="650" spc="10">
                <a:latin typeface="Arial"/>
                <a:cs typeface="Arial"/>
              </a:rPr>
              <a:t>est </a:t>
            </a:r>
            <a:r>
              <a:rPr dirty="0" baseline="-17543" sz="1425" spc="15">
                <a:latin typeface="Arial"/>
                <a:cs typeface="Arial"/>
              </a:rPr>
              <a:t>=</a:t>
            </a:r>
            <a:r>
              <a:rPr dirty="0" baseline="-17543" sz="1425" spc="120">
                <a:latin typeface="Arial"/>
                <a:cs typeface="Arial"/>
              </a:rPr>
              <a:t> </a:t>
            </a:r>
            <a:r>
              <a:rPr dirty="0" baseline="-17543" sz="1425" spc="15">
                <a:latin typeface="Arial"/>
                <a:cs typeface="Arial"/>
              </a:rPr>
              <a:t>0</a:t>
            </a:r>
            <a:endParaRPr baseline="-17543" sz="1425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62117" y="7653601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533400" y="247650"/>
                </a:moveTo>
                <a:lnTo>
                  <a:pt x="529271" y="204036"/>
                </a:lnTo>
                <a:lnTo>
                  <a:pt x="517302" y="162617"/>
                </a:lnTo>
                <a:lnTo>
                  <a:pt x="498122" y="124177"/>
                </a:lnTo>
                <a:lnTo>
                  <a:pt x="472356" y="89501"/>
                </a:lnTo>
                <a:lnTo>
                  <a:pt x="440632" y="59371"/>
                </a:lnTo>
                <a:lnTo>
                  <a:pt x="403577" y="34572"/>
                </a:lnTo>
                <a:lnTo>
                  <a:pt x="361819" y="15888"/>
                </a:lnTo>
                <a:lnTo>
                  <a:pt x="315984" y="4102"/>
                </a:lnTo>
                <a:lnTo>
                  <a:pt x="266700" y="0"/>
                </a:lnTo>
                <a:lnTo>
                  <a:pt x="219924" y="4102"/>
                </a:lnTo>
                <a:lnTo>
                  <a:pt x="175422" y="15888"/>
                </a:lnTo>
                <a:lnTo>
                  <a:pt x="134055" y="34572"/>
                </a:lnTo>
                <a:lnTo>
                  <a:pt x="96687" y="59371"/>
                </a:lnTo>
                <a:lnTo>
                  <a:pt x="64179" y="89501"/>
                </a:lnTo>
                <a:lnTo>
                  <a:pt x="37394" y="124177"/>
                </a:lnTo>
                <a:lnTo>
                  <a:pt x="17194" y="162617"/>
                </a:lnTo>
                <a:lnTo>
                  <a:pt x="4442" y="204036"/>
                </a:lnTo>
                <a:lnTo>
                  <a:pt x="0" y="247650"/>
                </a:lnTo>
                <a:lnTo>
                  <a:pt x="4442" y="291263"/>
                </a:lnTo>
                <a:lnTo>
                  <a:pt x="17194" y="332682"/>
                </a:lnTo>
                <a:lnTo>
                  <a:pt x="37394" y="371122"/>
                </a:lnTo>
                <a:lnTo>
                  <a:pt x="64179" y="405798"/>
                </a:lnTo>
                <a:lnTo>
                  <a:pt x="96687" y="435928"/>
                </a:lnTo>
                <a:lnTo>
                  <a:pt x="134055" y="460727"/>
                </a:lnTo>
                <a:lnTo>
                  <a:pt x="175422" y="479411"/>
                </a:lnTo>
                <a:lnTo>
                  <a:pt x="219924" y="491197"/>
                </a:lnTo>
                <a:lnTo>
                  <a:pt x="266700" y="495300"/>
                </a:lnTo>
                <a:lnTo>
                  <a:pt x="315984" y="491197"/>
                </a:lnTo>
                <a:lnTo>
                  <a:pt x="361819" y="479411"/>
                </a:lnTo>
                <a:lnTo>
                  <a:pt x="403577" y="460727"/>
                </a:lnTo>
                <a:lnTo>
                  <a:pt x="440632" y="435928"/>
                </a:lnTo>
                <a:lnTo>
                  <a:pt x="472356" y="405798"/>
                </a:lnTo>
                <a:lnTo>
                  <a:pt x="498122" y="371122"/>
                </a:lnTo>
                <a:lnTo>
                  <a:pt x="517302" y="332682"/>
                </a:lnTo>
                <a:lnTo>
                  <a:pt x="529271" y="291263"/>
                </a:lnTo>
                <a:lnTo>
                  <a:pt x="53340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57517" y="7691701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533400" y="247650"/>
                </a:moveTo>
                <a:lnTo>
                  <a:pt x="529271" y="204036"/>
                </a:lnTo>
                <a:lnTo>
                  <a:pt x="517302" y="162617"/>
                </a:lnTo>
                <a:lnTo>
                  <a:pt x="498122" y="124177"/>
                </a:lnTo>
                <a:lnTo>
                  <a:pt x="472356" y="89501"/>
                </a:lnTo>
                <a:lnTo>
                  <a:pt x="440632" y="59371"/>
                </a:lnTo>
                <a:lnTo>
                  <a:pt x="403577" y="34572"/>
                </a:lnTo>
                <a:lnTo>
                  <a:pt x="361819" y="15888"/>
                </a:lnTo>
                <a:lnTo>
                  <a:pt x="315984" y="4102"/>
                </a:lnTo>
                <a:lnTo>
                  <a:pt x="266700" y="0"/>
                </a:lnTo>
                <a:lnTo>
                  <a:pt x="219924" y="4102"/>
                </a:lnTo>
                <a:lnTo>
                  <a:pt x="175422" y="15888"/>
                </a:lnTo>
                <a:lnTo>
                  <a:pt x="134055" y="34572"/>
                </a:lnTo>
                <a:lnTo>
                  <a:pt x="96687" y="59371"/>
                </a:lnTo>
                <a:lnTo>
                  <a:pt x="64179" y="89501"/>
                </a:lnTo>
                <a:lnTo>
                  <a:pt x="37394" y="124177"/>
                </a:lnTo>
                <a:lnTo>
                  <a:pt x="17194" y="162617"/>
                </a:lnTo>
                <a:lnTo>
                  <a:pt x="4442" y="204036"/>
                </a:lnTo>
                <a:lnTo>
                  <a:pt x="0" y="247650"/>
                </a:lnTo>
                <a:lnTo>
                  <a:pt x="4442" y="291263"/>
                </a:lnTo>
                <a:lnTo>
                  <a:pt x="17194" y="332682"/>
                </a:lnTo>
                <a:lnTo>
                  <a:pt x="37394" y="371122"/>
                </a:lnTo>
                <a:lnTo>
                  <a:pt x="64179" y="405798"/>
                </a:lnTo>
                <a:lnTo>
                  <a:pt x="96687" y="435928"/>
                </a:lnTo>
                <a:lnTo>
                  <a:pt x="134055" y="460727"/>
                </a:lnTo>
                <a:lnTo>
                  <a:pt x="175422" y="479411"/>
                </a:lnTo>
                <a:lnTo>
                  <a:pt x="219924" y="491197"/>
                </a:lnTo>
                <a:lnTo>
                  <a:pt x="266700" y="495300"/>
                </a:lnTo>
                <a:lnTo>
                  <a:pt x="315984" y="491197"/>
                </a:lnTo>
                <a:lnTo>
                  <a:pt x="361819" y="479411"/>
                </a:lnTo>
                <a:lnTo>
                  <a:pt x="403577" y="460727"/>
                </a:lnTo>
                <a:lnTo>
                  <a:pt x="440632" y="435928"/>
                </a:lnTo>
                <a:lnTo>
                  <a:pt x="472356" y="405798"/>
                </a:lnTo>
                <a:lnTo>
                  <a:pt x="498122" y="371122"/>
                </a:lnTo>
                <a:lnTo>
                  <a:pt x="517302" y="332682"/>
                </a:lnTo>
                <a:lnTo>
                  <a:pt x="529271" y="291263"/>
                </a:lnTo>
                <a:lnTo>
                  <a:pt x="53340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238625" y="7835900"/>
            <a:ext cx="958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24350" y="7902575"/>
            <a:ext cx="6096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17975" y="7978775"/>
            <a:ext cx="4394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7543" sz="1425" spc="15">
                <a:latin typeface="Arial"/>
                <a:cs typeface="Arial"/>
              </a:rPr>
              <a:t>r</a:t>
            </a:r>
            <a:r>
              <a:rPr dirty="0" sz="650" spc="10">
                <a:latin typeface="Arial"/>
                <a:cs typeface="Arial"/>
              </a:rPr>
              <a:t>est </a:t>
            </a:r>
            <a:r>
              <a:rPr dirty="0" baseline="-17543" sz="1425" spc="15">
                <a:latin typeface="Arial"/>
                <a:cs typeface="Arial"/>
              </a:rPr>
              <a:t>=</a:t>
            </a:r>
            <a:r>
              <a:rPr dirty="0" baseline="-17543" sz="1425" spc="127">
                <a:latin typeface="Arial"/>
                <a:cs typeface="Arial"/>
              </a:rPr>
              <a:t> </a:t>
            </a:r>
            <a:r>
              <a:rPr dirty="0" baseline="-17543" sz="1425" spc="15">
                <a:latin typeface="Arial"/>
                <a:cs typeface="Arial"/>
              </a:rPr>
              <a:t>0</a:t>
            </a:r>
            <a:endParaRPr baseline="-17543" sz="1425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81417" y="7044001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533400" y="247650"/>
                </a:moveTo>
                <a:lnTo>
                  <a:pt x="529271" y="204036"/>
                </a:lnTo>
                <a:lnTo>
                  <a:pt x="517302" y="162617"/>
                </a:lnTo>
                <a:lnTo>
                  <a:pt x="498122" y="124177"/>
                </a:lnTo>
                <a:lnTo>
                  <a:pt x="472356" y="89501"/>
                </a:lnTo>
                <a:lnTo>
                  <a:pt x="440632" y="59371"/>
                </a:lnTo>
                <a:lnTo>
                  <a:pt x="403577" y="34572"/>
                </a:lnTo>
                <a:lnTo>
                  <a:pt x="361819" y="15888"/>
                </a:lnTo>
                <a:lnTo>
                  <a:pt x="315984" y="4102"/>
                </a:lnTo>
                <a:lnTo>
                  <a:pt x="266700" y="0"/>
                </a:lnTo>
                <a:lnTo>
                  <a:pt x="219924" y="4102"/>
                </a:lnTo>
                <a:lnTo>
                  <a:pt x="175422" y="15888"/>
                </a:lnTo>
                <a:lnTo>
                  <a:pt x="134055" y="34572"/>
                </a:lnTo>
                <a:lnTo>
                  <a:pt x="96687" y="59371"/>
                </a:lnTo>
                <a:lnTo>
                  <a:pt x="64179" y="89501"/>
                </a:lnTo>
                <a:lnTo>
                  <a:pt x="37394" y="124177"/>
                </a:lnTo>
                <a:lnTo>
                  <a:pt x="17194" y="162617"/>
                </a:lnTo>
                <a:lnTo>
                  <a:pt x="4442" y="204036"/>
                </a:lnTo>
                <a:lnTo>
                  <a:pt x="0" y="247650"/>
                </a:lnTo>
                <a:lnTo>
                  <a:pt x="4442" y="291263"/>
                </a:lnTo>
                <a:lnTo>
                  <a:pt x="17194" y="332682"/>
                </a:lnTo>
                <a:lnTo>
                  <a:pt x="37394" y="371122"/>
                </a:lnTo>
                <a:lnTo>
                  <a:pt x="64179" y="405798"/>
                </a:lnTo>
                <a:lnTo>
                  <a:pt x="96687" y="435928"/>
                </a:lnTo>
                <a:lnTo>
                  <a:pt x="134055" y="460727"/>
                </a:lnTo>
                <a:lnTo>
                  <a:pt x="175422" y="479411"/>
                </a:lnTo>
                <a:lnTo>
                  <a:pt x="219924" y="491197"/>
                </a:lnTo>
                <a:lnTo>
                  <a:pt x="266700" y="495300"/>
                </a:lnTo>
                <a:lnTo>
                  <a:pt x="315984" y="491197"/>
                </a:lnTo>
                <a:lnTo>
                  <a:pt x="361819" y="479411"/>
                </a:lnTo>
                <a:lnTo>
                  <a:pt x="403577" y="460727"/>
                </a:lnTo>
                <a:lnTo>
                  <a:pt x="440632" y="435928"/>
                </a:lnTo>
                <a:lnTo>
                  <a:pt x="472356" y="405798"/>
                </a:lnTo>
                <a:lnTo>
                  <a:pt x="498122" y="371122"/>
                </a:lnTo>
                <a:lnTo>
                  <a:pt x="517302" y="332682"/>
                </a:lnTo>
                <a:lnTo>
                  <a:pt x="529271" y="291263"/>
                </a:lnTo>
                <a:lnTo>
                  <a:pt x="53340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822575" y="7331075"/>
            <a:ext cx="2458720" cy="735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baseline="-17543" sz="1425" spc="15">
                <a:latin typeface="Arial"/>
                <a:cs typeface="Arial"/>
              </a:rPr>
              <a:t>r</a:t>
            </a:r>
            <a:r>
              <a:rPr dirty="0" sz="650" spc="10">
                <a:latin typeface="Arial"/>
                <a:cs typeface="Arial"/>
              </a:rPr>
              <a:t>est </a:t>
            </a:r>
            <a:r>
              <a:rPr dirty="0" baseline="-17543" sz="1425" spc="15">
                <a:latin typeface="Arial"/>
                <a:cs typeface="Arial"/>
              </a:rPr>
              <a:t>=</a:t>
            </a:r>
            <a:r>
              <a:rPr dirty="0" baseline="-17543" sz="1425" spc="89">
                <a:latin typeface="Arial"/>
                <a:cs typeface="Arial"/>
              </a:rPr>
              <a:t> </a:t>
            </a:r>
            <a:r>
              <a:rPr dirty="0" baseline="-17543" sz="1425" spc="15">
                <a:latin typeface="Arial"/>
                <a:cs typeface="Arial"/>
              </a:rPr>
              <a:t>4</a:t>
            </a:r>
            <a:endParaRPr baseline="-17543" sz="142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 marR="2075814">
              <a:lnSpc>
                <a:spcPts val="1130"/>
              </a:lnSpc>
              <a:spcBef>
                <a:spcPts val="894"/>
              </a:spcBef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4</a:t>
            </a:r>
            <a:endParaRPr baseline="-21367" sz="975">
              <a:latin typeface="Arial"/>
              <a:cs typeface="Arial"/>
            </a:endParaRPr>
          </a:p>
          <a:p>
            <a:pPr algn="ctr" marR="2024380">
              <a:lnSpc>
                <a:spcPts val="1135"/>
              </a:lnSpc>
            </a:pPr>
            <a:r>
              <a:rPr dirty="0" baseline="-17543" sz="1425" spc="15">
                <a:latin typeface="Arial"/>
                <a:cs typeface="Arial"/>
              </a:rPr>
              <a:t>r</a:t>
            </a:r>
            <a:r>
              <a:rPr dirty="0" sz="650" spc="10">
                <a:latin typeface="Arial"/>
                <a:cs typeface="Arial"/>
              </a:rPr>
              <a:t>est </a:t>
            </a:r>
            <a:r>
              <a:rPr dirty="0" baseline="-17543" sz="1425" spc="15">
                <a:latin typeface="Arial"/>
                <a:cs typeface="Arial"/>
              </a:rPr>
              <a:t>=</a:t>
            </a:r>
            <a:r>
              <a:rPr dirty="0" baseline="-17543" sz="1425" spc="120">
                <a:latin typeface="Arial"/>
                <a:cs typeface="Arial"/>
              </a:rPr>
              <a:t> </a:t>
            </a:r>
            <a:r>
              <a:rPr dirty="0" baseline="-17543" sz="1425" spc="15">
                <a:latin typeface="Arial"/>
                <a:cs typeface="Arial"/>
              </a:rPr>
              <a:t>0</a:t>
            </a:r>
            <a:endParaRPr baseline="-17543" sz="1425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47917" y="7044001"/>
            <a:ext cx="533400" cy="495300"/>
          </a:xfrm>
          <a:custGeom>
            <a:avLst/>
            <a:gdLst/>
            <a:ahLst/>
            <a:cxnLst/>
            <a:rect l="l" t="t" r="r" b="b"/>
            <a:pathLst>
              <a:path w="533400" h="495300">
                <a:moveTo>
                  <a:pt x="533400" y="247650"/>
                </a:moveTo>
                <a:lnTo>
                  <a:pt x="529271" y="204036"/>
                </a:lnTo>
                <a:lnTo>
                  <a:pt x="517302" y="162617"/>
                </a:lnTo>
                <a:lnTo>
                  <a:pt x="498122" y="124177"/>
                </a:lnTo>
                <a:lnTo>
                  <a:pt x="472356" y="89501"/>
                </a:lnTo>
                <a:lnTo>
                  <a:pt x="440632" y="59371"/>
                </a:lnTo>
                <a:lnTo>
                  <a:pt x="403577" y="34572"/>
                </a:lnTo>
                <a:lnTo>
                  <a:pt x="361819" y="15888"/>
                </a:lnTo>
                <a:lnTo>
                  <a:pt x="315984" y="4102"/>
                </a:lnTo>
                <a:lnTo>
                  <a:pt x="266700" y="0"/>
                </a:lnTo>
                <a:lnTo>
                  <a:pt x="219924" y="4102"/>
                </a:lnTo>
                <a:lnTo>
                  <a:pt x="175422" y="15888"/>
                </a:lnTo>
                <a:lnTo>
                  <a:pt x="134055" y="34572"/>
                </a:lnTo>
                <a:lnTo>
                  <a:pt x="96687" y="59371"/>
                </a:lnTo>
                <a:lnTo>
                  <a:pt x="64179" y="89501"/>
                </a:lnTo>
                <a:lnTo>
                  <a:pt x="37394" y="124177"/>
                </a:lnTo>
                <a:lnTo>
                  <a:pt x="17194" y="162617"/>
                </a:lnTo>
                <a:lnTo>
                  <a:pt x="4442" y="204036"/>
                </a:lnTo>
                <a:lnTo>
                  <a:pt x="0" y="247650"/>
                </a:lnTo>
                <a:lnTo>
                  <a:pt x="4442" y="291263"/>
                </a:lnTo>
                <a:lnTo>
                  <a:pt x="17194" y="332682"/>
                </a:lnTo>
                <a:lnTo>
                  <a:pt x="37394" y="371122"/>
                </a:lnTo>
                <a:lnTo>
                  <a:pt x="64179" y="405798"/>
                </a:lnTo>
                <a:lnTo>
                  <a:pt x="96687" y="435928"/>
                </a:lnTo>
                <a:lnTo>
                  <a:pt x="134055" y="460727"/>
                </a:lnTo>
                <a:lnTo>
                  <a:pt x="175422" y="479411"/>
                </a:lnTo>
                <a:lnTo>
                  <a:pt x="219924" y="491197"/>
                </a:lnTo>
                <a:lnTo>
                  <a:pt x="266700" y="495300"/>
                </a:lnTo>
                <a:lnTo>
                  <a:pt x="315984" y="491197"/>
                </a:lnTo>
                <a:lnTo>
                  <a:pt x="361819" y="479411"/>
                </a:lnTo>
                <a:lnTo>
                  <a:pt x="403577" y="460727"/>
                </a:lnTo>
                <a:lnTo>
                  <a:pt x="440632" y="435928"/>
                </a:lnTo>
                <a:lnTo>
                  <a:pt x="472356" y="405798"/>
                </a:lnTo>
                <a:lnTo>
                  <a:pt x="498122" y="371122"/>
                </a:lnTo>
                <a:lnTo>
                  <a:pt x="517302" y="332682"/>
                </a:lnTo>
                <a:lnTo>
                  <a:pt x="529271" y="291263"/>
                </a:lnTo>
                <a:lnTo>
                  <a:pt x="53340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508375" y="7188200"/>
            <a:ext cx="439420" cy="316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6515">
              <a:lnSpc>
                <a:spcPts val="1130"/>
              </a:lnSpc>
              <a:spcBef>
                <a:spcPts val="125"/>
              </a:spcBef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2</a:t>
            </a:r>
            <a:endParaRPr baseline="-21367" sz="975">
              <a:latin typeface="Arial"/>
              <a:cs typeface="Arial"/>
            </a:endParaRPr>
          </a:p>
          <a:p>
            <a:pPr algn="ctr" marR="5080">
              <a:lnSpc>
                <a:spcPts val="1135"/>
              </a:lnSpc>
            </a:pPr>
            <a:r>
              <a:rPr dirty="0" baseline="-17543" sz="1425" spc="15">
                <a:latin typeface="Arial"/>
                <a:cs typeface="Arial"/>
              </a:rPr>
              <a:t>r</a:t>
            </a:r>
            <a:r>
              <a:rPr dirty="0" sz="650" spc="10">
                <a:latin typeface="Arial"/>
                <a:cs typeface="Arial"/>
              </a:rPr>
              <a:t>est </a:t>
            </a:r>
            <a:r>
              <a:rPr dirty="0" baseline="-17543" sz="1425" spc="15">
                <a:latin typeface="Arial"/>
                <a:cs typeface="Arial"/>
              </a:rPr>
              <a:t>=</a:t>
            </a:r>
            <a:r>
              <a:rPr dirty="0" baseline="-17543" sz="1425" spc="120">
                <a:latin typeface="Arial"/>
                <a:cs typeface="Arial"/>
              </a:rPr>
              <a:t> </a:t>
            </a:r>
            <a:r>
              <a:rPr dirty="0" baseline="-17543" sz="1425" spc="15">
                <a:latin typeface="Arial"/>
                <a:cs typeface="Arial"/>
              </a:rPr>
              <a:t>0</a:t>
            </a:r>
            <a:endParaRPr baseline="-17543" sz="1425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24450" y="6838950"/>
            <a:ext cx="190500" cy="9525"/>
          </a:xfrm>
          <a:custGeom>
            <a:avLst/>
            <a:gdLst/>
            <a:ahLst/>
            <a:cxnLst/>
            <a:rect l="l" t="t" r="r" b="b"/>
            <a:pathLst>
              <a:path w="190500" h="9525">
                <a:moveTo>
                  <a:pt x="0" y="0"/>
                </a:moveTo>
                <a:lnTo>
                  <a:pt x="180975" y="0"/>
                </a:lnTo>
                <a:lnTo>
                  <a:pt x="190500" y="9525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937125" y="6501765"/>
            <a:ext cx="1022350" cy="8604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80"/>
              </a:spcBef>
            </a:pPr>
            <a:r>
              <a:rPr dirty="0" sz="1200" spc="5">
                <a:latin typeface="Arial"/>
                <a:cs typeface="Arial"/>
              </a:rPr>
              <a:t>S</a:t>
            </a:r>
            <a:r>
              <a:rPr dirty="0" baseline="-20833" sz="1200" spc="7">
                <a:latin typeface="Arial"/>
                <a:cs typeface="Arial"/>
              </a:rPr>
              <a:t>5</a:t>
            </a:r>
            <a:r>
              <a:rPr dirty="0" sz="1200" spc="5">
                <a:latin typeface="Arial"/>
                <a:cs typeface="Arial"/>
              </a:rPr>
              <a:t>(r=0)</a:t>
            </a:r>
            <a:endParaRPr sz="1200">
              <a:latin typeface="Arial"/>
              <a:cs typeface="Arial"/>
            </a:endParaRPr>
          </a:p>
          <a:p>
            <a:pPr algn="just" marL="349250" marR="30480" indent="-171450">
              <a:lnSpc>
                <a:spcPct val="100699"/>
              </a:lnSpc>
              <a:spcBef>
                <a:spcPts val="50"/>
              </a:spcBef>
            </a:pP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dirty="0" sz="900" spc="10">
                <a:solidFill>
                  <a:srgbClr val="FF0000"/>
                </a:solidFill>
                <a:latin typeface="Arial"/>
                <a:cs typeface="Arial"/>
              </a:rPr>
              <a:t>draw </a:t>
            </a:r>
            <a:r>
              <a:rPr dirty="0" sz="900" spc="5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9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transitions +  </a:t>
            </a:r>
            <a:r>
              <a:rPr dirty="0" sz="900" spc="-25">
                <a:solidFill>
                  <a:srgbClr val="FF0000"/>
                </a:solidFill>
                <a:latin typeface="Arial"/>
                <a:cs typeface="Arial"/>
              </a:rPr>
              <a:t>probs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95"/>
              </a:spcBef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3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2125" y="1255434"/>
            <a:ext cx="4100829" cy="75946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240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C.E.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Method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for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Markov</a:t>
            </a:r>
            <a:r>
              <a:rPr dirty="0" sz="2150" spc="13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Systems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Initialize: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5525" y="1987550"/>
            <a:ext cx="1201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#Times visited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35">
                <a:latin typeface="Arial"/>
                <a:cs typeface="Arial"/>
              </a:rPr>
              <a:t>S</a:t>
            </a:r>
            <a:r>
              <a:rPr dirty="0" baseline="-20833" sz="1200" spc="52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525" y="2168525"/>
            <a:ext cx="1639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Sum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rewards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40">
                <a:latin typeface="Arial"/>
                <a:cs typeface="Arial"/>
              </a:rPr>
              <a:t>S</a:t>
            </a:r>
            <a:r>
              <a:rPr dirty="0" baseline="-20833" sz="1200" spc="60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7217" y="2254250"/>
            <a:ext cx="19113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77800" algn="l"/>
              </a:tabLst>
            </a:pP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6725" y="1987550"/>
            <a:ext cx="1078865" cy="5702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r" marL="25400" marR="30480" indent="114300">
              <a:lnSpc>
                <a:spcPts val="1430"/>
              </a:lnSpc>
              <a:spcBef>
                <a:spcPts val="155"/>
              </a:spcBef>
            </a:pPr>
            <a:r>
              <a:rPr dirty="0" sz="1200" spc="5">
                <a:latin typeface="Arial"/>
                <a:cs typeface="Arial"/>
              </a:rPr>
              <a:t>Count[S</a:t>
            </a:r>
            <a:r>
              <a:rPr dirty="0" baseline="-20833" sz="1200" spc="7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]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 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SumR[S</a:t>
            </a:r>
            <a:r>
              <a:rPr dirty="0" baseline="-20833" sz="1200" spc="7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]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 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Trans[S</a:t>
            </a:r>
            <a:r>
              <a:rPr dirty="0" baseline="-20833" sz="1200" spc="-1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,S</a:t>
            </a:r>
            <a:r>
              <a:rPr dirty="0" baseline="-20833" sz="1200" spc="-15">
                <a:latin typeface="Arial"/>
                <a:cs typeface="Arial"/>
              </a:rPr>
              <a:t>j</a:t>
            </a:r>
            <a:r>
              <a:rPr dirty="0" sz="1200" spc="-10">
                <a:latin typeface="Arial"/>
                <a:cs typeface="Arial"/>
              </a:rPr>
              <a:t>]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5525" y="2349500"/>
            <a:ext cx="2192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025014" algn="l"/>
              </a:tabLst>
            </a:pPr>
            <a:r>
              <a:rPr dirty="0" sz="1200" spc="-5">
                <a:latin typeface="Arial"/>
                <a:cs typeface="Arial"/>
              </a:rPr>
              <a:t>#Times transitioned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from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35">
                <a:latin typeface="Arial"/>
                <a:cs typeface="Arial"/>
              </a:rPr>
              <a:t>S</a:t>
            </a:r>
            <a:r>
              <a:rPr dirty="0" baseline="-20833" sz="1200" spc="52">
                <a:latin typeface="Arial"/>
                <a:cs typeface="Arial"/>
              </a:rPr>
              <a:t>i	</a:t>
            </a:r>
            <a:r>
              <a:rPr dirty="0" sz="1200" spc="10">
                <a:latin typeface="Arial"/>
                <a:cs typeface="Arial"/>
              </a:rPr>
              <a:t>S</a:t>
            </a:r>
            <a:r>
              <a:rPr dirty="0" baseline="-20833" sz="1200" spc="15">
                <a:latin typeface="Arial"/>
                <a:cs typeface="Arial"/>
              </a:rPr>
              <a:t>j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725" y="2606675"/>
            <a:ext cx="4030345" cy="13798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304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Arial"/>
                <a:cs typeface="Arial"/>
              </a:rPr>
              <a:t>When we are in state </a:t>
            </a:r>
            <a:r>
              <a:rPr dirty="0" sz="1200" spc="35">
                <a:latin typeface="Arial"/>
                <a:cs typeface="Arial"/>
              </a:rPr>
              <a:t>S</a:t>
            </a:r>
            <a:r>
              <a:rPr dirty="0" baseline="-20833" sz="1200" spc="52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5">
                <a:latin typeface="Arial"/>
                <a:cs typeface="Arial"/>
              </a:rPr>
              <a:t>and we receive reward </a:t>
            </a:r>
            <a:r>
              <a:rPr dirty="0" sz="1200">
                <a:latin typeface="Arial"/>
                <a:cs typeface="Arial"/>
              </a:rPr>
              <a:t>r , </a:t>
            </a:r>
            <a:r>
              <a:rPr dirty="0" sz="1200" spc="-5">
                <a:latin typeface="Arial"/>
                <a:cs typeface="Arial"/>
              </a:rPr>
              <a:t>and </a:t>
            </a:r>
            <a:r>
              <a:rPr dirty="0" sz="1200" spc="-10">
                <a:latin typeface="Arial"/>
                <a:cs typeface="Arial"/>
              </a:rPr>
              <a:t>we  </a:t>
            </a:r>
            <a:r>
              <a:rPr dirty="0" sz="1200" spc="-15">
                <a:latin typeface="Arial"/>
                <a:cs typeface="Arial"/>
              </a:rPr>
              <a:t>move </a:t>
            </a:r>
            <a:r>
              <a:rPr dirty="0" sz="1200" spc="-10">
                <a:latin typeface="Arial"/>
                <a:cs typeface="Arial"/>
              </a:rPr>
              <a:t>to </a:t>
            </a:r>
            <a:r>
              <a:rPr dirty="0" sz="1200" spc="30">
                <a:latin typeface="Arial"/>
                <a:cs typeface="Arial"/>
              </a:rPr>
              <a:t>S</a:t>
            </a:r>
            <a:r>
              <a:rPr dirty="0" baseline="-20833" sz="1200" spc="44">
                <a:latin typeface="Arial"/>
                <a:cs typeface="Arial"/>
              </a:rPr>
              <a:t>j</a:t>
            </a:r>
            <a:r>
              <a:rPr dirty="0" baseline="-20833" sz="1200" spc="52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algn="ctr" marL="25400" marR="2016760" indent="-50800">
              <a:lnSpc>
                <a:spcPts val="1430"/>
              </a:lnSpc>
              <a:spcBef>
                <a:spcPts val="65"/>
              </a:spcBef>
              <a:tabLst>
                <a:tab pos="812165" algn="l"/>
                <a:tab pos="862965" algn="l"/>
                <a:tab pos="990600" algn="l"/>
              </a:tabLst>
            </a:pPr>
            <a:r>
              <a:rPr dirty="0" sz="1200" spc="5">
                <a:latin typeface="Arial"/>
                <a:cs typeface="Arial"/>
              </a:rPr>
              <a:t>Count[S</a:t>
            </a:r>
            <a:r>
              <a:rPr dirty="0" baseline="-20833" sz="1200" spc="7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]	</a:t>
            </a:r>
            <a:r>
              <a:rPr dirty="0" sz="1200" spc="-5">
                <a:latin typeface="Arial"/>
                <a:cs typeface="Arial"/>
              </a:rPr>
              <a:t>Count[S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]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1  </a:t>
            </a:r>
            <a:r>
              <a:rPr dirty="0" sz="1200" spc="5">
                <a:latin typeface="Arial"/>
                <a:cs typeface="Arial"/>
              </a:rPr>
              <a:t>SumR[S</a:t>
            </a:r>
            <a:r>
              <a:rPr dirty="0" baseline="-20833" sz="1200" spc="7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]		</a:t>
            </a:r>
            <a:r>
              <a:rPr dirty="0" sz="1200">
                <a:latin typeface="Arial"/>
                <a:cs typeface="Arial"/>
              </a:rPr>
              <a:t>SumR[S</a:t>
            </a:r>
            <a:r>
              <a:rPr dirty="0" baseline="-20833" sz="120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] + r  </a:t>
            </a:r>
            <a:r>
              <a:rPr dirty="0" sz="1200" spc="-10">
                <a:latin typeface="Arial"/>
                <a:cs typeface="Arial"/>
              </a:rPr>
              <a:t>Trans[S</a:t>
            </a:r>
            <a:r>
              <a:rPr dirty="0" baseline="-20833" sz="1200" spc="-1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,S</a:t>
            </a:r>
            <a:r>
              <a:rPr dirty="0" baseline="-20833" sz="1200" spc="-15">
                <a:latin typeface="Arial"/>
                <a:cs typeface="Arial"/>
              </a:rPr>
              <a:t>j</a:t>
            </a:r>
            <a:r>
              <a:rPr dirty="0" sz="1200" spc="-10">
                <a:latin typeface="Arial"/>
                <a:cs typeface="Arial"/>
              </a:rPr>
              <a:t>]			</a:t>
            </a:r>
            <a:r>
              <a:rPr dirty="0" sz="1200" spc="-5">
                <a:latin typeface="Arial"/>
                <a:cs typeface="Arial"/>
              </a:rPr>
              <a:t>Trans[S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,S</a:t>
            </a:r>
            <a:r>
              <a:rPr dirty="0" baseline="-20833" sz="1200" spc="-7">
                <a:latin typeface="Arial"/>
                <a:cs typeface="Arial"/>
              </a:rPr>
              <a:t>j</a:t>
            </a:r>
            <a:r>
              <a:rPr dirty="0" sz="1200" spc="-5">
                <a:latin typeface="Arial"/>
                <a:cs typeface="Arial"/>
              </a:rPr>
              <a:t>] </a:t>
            </a:r>
            <a:r>
              <a:rPr dirty="0" sz="1200">
                <a:latin typeface="Arial"/>
                <a:cs typeface="Arial"/>
              </a:rPr>
              <a:t>+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 marR="2847340">
              <a:lnSpc>
                <a:spcPts val="1430"/>
              </a:lnSpc>
              <a:spcBef>
                <a:spcPts val="53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Then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any</a:t>
            </a:r>
            <a:r>
              <a:rPr dirty="0" sz="1200" spc="-1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algn="ctr" marR="1766570">
              <a:lnSpc>
                <a:spcPts val="1430"/>
              </a:lnSpc>
            </a:pPr>
            <a:r>
              <a:rPr dirty="0" sz="1200" spc="-5">
                <a:latin typeface="Arial"/>
                <a:cs typeface="Arial"/>
              </a:rPr>
              <a:t>r</a:t>
            </a:r>
            <a:r>
              <a:rPr dirty="0" baseline="24305" sz="1200" spc="-7">
                <a:latin typeface="Arial"/>
                <a:cs typeface="Arial"/>
              </a:rPr>
              <a:t>est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>
                <a:latin typeface="Arial"/>
                <a:cs typeface="Arial"/>
              </a:rPr>
              <a:t>j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SumR[S</a:t>
            </a:r>
            <a:r>
              <a:rPr dirty="0" baseline="-20833" sz="120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] /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Count[S</a:t>
            </a:r>
            <a:r>
              <a:rPr dirty="0" baseline="-20833" sz="120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4800" y="4044950"/>
            <a:ext cx="70294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666115" algn="l"/>
              </a:tabLst>
            </a:pPr>
            <a:r>
              <a:rPr dirty="0" sz="800" spc="5">
                <a:latin typeface="Arial"/>
                <a:cs typeface="Arial"/>
              </a:rPr>
              <a:t>j</a:t>
            </a:r>
            <a:r>
              <a:rPr dirty="0" sz="800" spc="5">
                <a:latin typeface="Arial"/>
                <a:cs typeface="Arial"/>
              </a:rPr>
              <a:t>	</a:t>
            </a:r>
            <a:r>
              <a:rPr dirty="0" sz="800" spc="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4375" y="3959225"/>
            <a:ext cx="2943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latin typeface="Arial"/>
                <a:cs typeface="Arial"/>
              </a:rPr>
              <a:t>P</a:t>
            </a:r>
            <a:r>
              <a:rPr dirty="0" baseline="24305" sz="1200" spc="37">
                <a:latin typeface="Arial"/>
                <a:cs typeface="Arial"/>
              </a:rPr>
              <a:t>est </a:t>
            </a:r>
            <a:r>
              <a:rPr dirty="0" sz="1200">
                <a:latin typeface="Arial"/>
                <a:cs typeface="Arial"/>
              </a:rPr>
              <a:t>= Estimated </a:t>
            </a:r>
            <a:r>
              <a:rPr dirty="0" sz="1200" spc="-5">
                <a:latin typeface="Arial"/>
                <a:cs typeface="Arial"/>
              </a:rPr>
              <a:t>Prob(next </a:t>
            </a:r>
            <a:r>
              <a:rPr dirty="0" sz="1200">
                <a:latin typeface="Arial"/>
                <a:cs typeface="Arial"/>
              </a:rPr>
              <a:t>= S | </a:t>
            </a:r>
            <a:r>
              <a:rPr dirty="0" sz="1200" spc="-15">
                <a:latin typeface="Arial"/>
                <a:cs typeface="Arial"/>
              </a:rPr>
              <a:t>this </a:t>
            </a:r>
            <a:r>
              <a:rPr dirty="0" sz="1200">
                <a:latin typeface="Arial"/>
                <a:cs typeface="Arial"/>
              </a:rPr>
              <a:t>= 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6725" y="4044950"/>
            <a:ext cx="2153920" cy="583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20700">
              <a:lnSpc>
                <a:spcPts val="880"/>
              </a:lnSpc>
              <a:spcBef>
                <a:spcPts val="125"/>
              </a:spcBef>
            </a:pPr>
            <a:r>
              <a:rPr dirty="0" sz="800" spc="-30">
                <a:latin typeface="Arial"/>
                <a:cs typeface="Arial"/>
              </a:rPr>
              <a:t>ij</a:t>
            </a:r>
            <a:endParaRPr sz="800">
              <a:latin typeface="Arial"/>
              <a:cs typeface="Arial"/>
            </a:endParaRPr>
          </a:p>
          <a:p>
            <a:pPr marL="482600">
              <a:lnSpc>
                <a:spcPts val="1360"/>
              </a:lnSpc>
            </a:pP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Trans[S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,S</a:t>
            </a:r>
            <a:r>
              <a:rPr dirty="0" baseline="-20833" sz="1200" spc="-7">
                <a:latin typeface="Arial"/>
                <a:cs typeface="Arial"/>
              </a:rPr>
              <a:t>j</a:t>
            </a:r>
            <a:r>
              <a:rPr dirty="0" sz="1200" spc="-5">
                <a:latin typeface="Arial"/>
                <a:cs typeface="Arial"/>
              </a:rPr>
              <a:t>] 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Count[S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4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3417" y="3576637"/>
            <a:ext cx="4305300" cy="0"/>
          </a:xfrm>
          <a:custGeom>
            <a:avLst/>
            <a:gdLst/>
            <a:ahLst/>
            <a:cxnLst/>
            <a:rect l="l" t="t" r="r" b="b"/>
            <a:pathLst>
              <a:path w="4305300" h="0">
                <a:moveTo>
                  <a:pt x="0" y="0"/>
                </a:moveTo>
                <a:lnTo>
                  <a:pt x="430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71617" y="30813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71617" y="30527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28575"/>
                </a:lnTo>
                <a:lnTo>
                  <a:pt x="66675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62467" y="2405062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0" y="66675"/>
                </a:moveTo>
                <a:lnTo>
                  <a:pt x="57150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71617" y="32718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1617" y="3243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28575"/>
                </a:lnTo>
                <a:lnTo>
                  <a:pt x="66675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71617" y="342423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71617" y="33956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28575"/>
                </a:lnTo>
                <a:lnTo>
                  <a:pt x="66675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76417" y="1976437"/>
            <a:ext cx="38100" cy="571500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0" y="0"/>
                </a:moveTo>
                <a:lnTo>
                  <a:pt x="6994" y="3423"/>
                </a:lnTo>
                <a:lnTo>
                  <a:pt x="13096" y="13096"/>
                </a:lnTo>
                <a:lnTo>
                  <a:pt x="17412" y="28128"/>
                </a:lnTo>
                <a:lnTo>
                  <a:pt x="19050" y="47625"/>
                </a:lnTo>
                <a:lnTo>
                  <a:pt x="19050" y="238125"/>
                </a:lnTo>
                <a:lnTo>
                  <a:pt x="20687" y="257621"/>
                </a:lnTo>
                <a:lnTo>
                  <a:pt x="25003" y="272653"/>
                </a:lnTo>
                <a:lnTo>
                  <a:pt x="31105" y="282326"/>
                </a:lnTo>
                <a:lnTo>
                  <a:pt x="38100" y="285750"/>
                </a:lnTo>
                <a:lnTo>
                  <a:pt x="31105" y="289173"/>
                </a:lnTo>
                <a:lnTo>
                  <a:pt x="25003" y="298846"/>
                </a:lnTo>
                <a:lnTo>
                  <a:pt x="20687" y="313878"/>
                </a:lnTo>
                <a:lnTo>
                  <a:pt x="19050" y="333375"/>
                </a:lnTo>
                <a:lnTo>
                  <a:pt x="19050" y="523875"/>
                </a:lnTo>
                <a:lnTo>
                  <a:pt x="17412" y="543371"/>
                </a:lnTo>
                <a:lnTo>
                  <a:pt x="13096" y="558403"/>
                </a:lnTo>
                <a:lnTo>
                  <a:pt x="6994" y="568076"/>
                </a:lnTo>
                <a:lnTo>
                  <a:pt x="0" y="571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070225" y="2073275"/>
            <a:ext cx="2540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Symbol"/>
                <a:cs typeface="Symbol"/>
              </a:rPr>
              <a:t></a:t>
            </a:r>
            <a:r>
              <a:rPr dirty="0" sz="950" spc="10">
                <a:latin typeface="Arial"/>
                <a:cs typeface="Arial"/>
              </a:rPr>
              <a:t>S</a:t>
            </a:r>
            <a:r>
              <a:rPr dirty="0" baseline="-21367" sz="975" spc="15">
                <a:latin typeface="Arial"/>
                <a:cs typeface="Arial"/>
              </a:rPr>
              <a:t>i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95625" y="2301875"/>
            <a:ext cx="1816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ymbol"/>
                <a:cs typeface="Symbol"/>
              </a:rPr>
              <a:t></a:t>
            </a:r>
            <a:r>
              <a:rPr dirty="0" sz="950" spc="15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67075" y="2368550"/>
            <a:ext cx="3175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latin typeface="Arial"/>
                <a:cs typeface="Arial"/>
              </a:rPr>
              <a:t>j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36725" y="5359400"/>
            <a:ext cx="3522345" cy="1170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20800" marR="30480" indent="-581025">
              <a:lnSpc>
                <a:spcPct val="100000"/>
              </a:lnSpc>
              <a:spcBef>
                <a:spcPts val="125"/>
              </a:spcBef>
            </a:pPr>
            <a:r>
              <a:rPr dirty="0" sz="2000" spc="5">
                <a:solidFill>
                  <a:srgbClr val="006600"/>
                </a:solidFill>
                <a:latin typeface="Tahoma"/>
                <a:cs typeface="Tahoma"/>
              </a:rPr>
              <a:t>C.E.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for </a:t>
            </a:r>
            <a:r>
              <a:rPr dirty="0" sz="2000" spc="5">
                <a:solidFill>
                  <a:srgbClr val="006600"/>
                </a:solidFill>
                <a:latin typeface="Tahoma"/>
                <a:cs typeface="Tahoma"/>
              </a:rPr>
              <a:t>Markov</a:t>
            </a:r>
            <a:r>
              <a:rPr dirty="0" sz="2000" spc="-14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Systems  (continued)</a:t>
            </a:r>
            <a:r>
              <a:rPr dirty="0" sz="2000" spc="-4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006600"/>
                </a:solidFill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75"/>
              </a:spcBef>
            </a:pPr>
            <a:r>
              <a:rPr dirty="0" sz="1200" spc="-5">
                <a:latin typeface="Arial"/>
                <a:cs typeface="Arial"/>
              </a:rPr>
              <a:t>So at any time we</a:t>
            </a:r>
            <a:r>
              <a:rPr dirty="0" sz="1200" spc="-11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135"/>
              </a:spcBef>
            </a:pPr>
            <a:r>
              <a:rPr dirty="0" sz="1200" spc="-5">
                <a:latin typeface="Arial"/>
                <a:cs typeface="Arial"/>
              </a:rPr>
              <a:t>r</a:t>
            </a:r>
            <a:r>
              <a:rPr dirty="0" baseline="24305" sz="1200" spc="-7">
                <a:latin typeface="Arial"/>
                <a:cs typeface="Arial"/>
              </a:rPr>
              <a:t>est</a:t>
            </a:r>
            <a:r>
              <a:rPr dirty="0" sz="1200" spc="-5">
                <a:latin typeface="Arial"/>
                <a:cs typeface="Arial"/>
              </a:rPr>
              <a:t>(S</a:t>
            </a:r>
            <a:r>
              <a:rPr dirty="0" baseline="-20833" sz="1200" spc="-7">
                <a:latin typeface="Arial"/>
                <a:cs typeface="Arial"/>
              </a:rPr>
              <a:t>j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 spc="-15">
                <a:latin typeface="Arial"/>
                <a:cs typeface="Arial"/>
              </a:rPr>
              <a:t>and </a:t>
            </a:r>
            <a:r>
              <a:rPr dirty="0" sz="1200" spc="35">
                <a:latin typeface="Arial"/>
                <a:cs typeface="Arial"/>
              </a:rPr>
              <a:t>P</a:t>
            </a:r>
            <a:r>
              <a:rPr dirty="0" baseline="24305" sz="1200" spc="52">
                <a:latin typeface="Arial"/>
                <a:cs typeface="Arial"/>
              </a:rPr>
              <a:t>est </a:t>
            </a:r>
            <a:r>
              <a:rPr dirty="0" sz="1200" spc="-10">
                <a:latin typeface="Arial"/>
                <a:cs typeface="Arial"/>
              </a:rPr>
              <a:t>(next=S</a:t>
            </a:r>
            <a:r>
              <a:rPr dirty="0" baseline="-20833" sz="1200" spc="-15">
                <a:latin typeface="Arial"/>
                <a:cs typeface="Arial"/>
              </a:rPr>
              <a:t>j </a:t>
            </a:r>
            <a:r>
              <a:rPr dirty="0" sz="1200">
                <a:latin typeface="Arial"/>
                <a:cs typeface="Arial"/>
              </a:rPr>
              <a:t>| </a:t>
            </a:r>
            <a:r>
              <a:rPr dirty="0" sz="1200" spc="-5">
                <a:latin typeface="Arial"/>
                <a:cs typeface="Arial"/>
              </a:rPr>
              <a:t>this=S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baseline="-20833" sz="1200" spc="-82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8175" y="6521450"/>
            <a:ext cx="420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Symbol"/>
                <a:cs typeface="Symbol"/>
              </a:rPr>
              <a:t></a:t>
            </a:r>
            <a:r>
              <a:rPr dirty="0" sz="1200" spc="-5">
                <a:latin typeface="Arial"/>
                <a:cs typeface="Arial"/>
              </a:rPr>
              <a:t>S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S</a:t>
            </a:r>
            <a:r>
              <a:rPr dirty="0" baseline="-20833" sz="1200" spc="-7">
                <a:latin typeface="Arial"/>
                <a:cs typeface="Arial"/>
              </a:rPr>
              <a:t>j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8325" y="6473825"/>
            <a:ext cx="444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8518" sz="1800">
                <a:latin typeface="Arial"/>
                <a:cs typeface="Arial"/>
              </a:rPr>
              <a:t>=</a:t>
            </a:r>
            <a:r>
              <a:rPr dirty="0" baseline="-18518" sz="1800" spc="-157">
                <a:latin typeface="Arial"/>
                <a:cs typeface="Arial"/>
              </a:rPr>
              <a:t> </a:t>
            </a:r>
            <a:r>
              <a:rPr dirty="0" baseline="-18518" sz="1800" spc="52">
                <a:latin typeface="Arial"/>
                <a:cs typeface="Arial"/>
              </a:rPr>
              <a:t>P</a:t>
            </a:r>
            <a:r>
              <a:rPr dirty="0" sz="800" spc="35">
                <a:latin typeface="Arial"/>
                <a:cs typeface="Arial"/>
              </a:rPr>
              <a:t>est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05200" y="6607175"/>
            <a:ext cx="508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30">
                <a:latin typeface="Arial"/>
                <a:cs typeface="Arial"/>
              </a:rPr>
              <a:t>ij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62125" y="6721475"/>
            <a:ext cx="3679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time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solve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linear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equations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81475" y="698182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819650" y="7065081"/>
            <a:ext cx="444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00" spc="-5" i="1">
                <a:latin typeface="Times New Roman"/>
                <a:cs typeface="Times New Roman"/>
              </a:rPr>
              <a:t>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14800" y="7065081"/>
            <a:ext cx="2349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9865" algn="l"/>
              </a:tabLst>
            </a:pPr>
            <a:r>
              <a:rPr dirty="0" sz="900" spc="-5" i="1">
                <a:latin typeface="Times New Roman"/>
                <a:cs typeface="Times New Roman"/>
              </a:rPr>
              <a:t>j</a:t>
            </a:r>
            <a:r>
              <a:rPr dirty="0" sz="900" spc="-5" i="1">
                <a:latin typeface="Times New Roman"/>
                <a:cs typeface="Times New Roman"/>
              </a:rPr>
              <a:t>	</a:t>
            </a:r>
            <a:r>
              <a:rPr dirty="0" sz="900" spc="-5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81425" y="6931731"/>
            <a:ext cx="85090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04215" algn="l"/>
              </a:tabLst>
            </a:pPr>
            <a:r>
              <a:rPr dirty="0" sz="900" spc="10" i="1">
                <a:latin typeface="Times New Roman"/>
                <a:cs typeface="Times New Roman"/>
              </a:rPr>
              <a:t>es</a:t>
            </a:r>
            <a:r>
              <a:rPr dirty="0" sz="900" spc="-5" i="1">
                <a:latin typeface="Times New Roman"/>
                <a:cs typeface="Times New Roman"/>
              </a:rPr>
              <a:t>t</a:t>
            </a:r>
            <a:r>
              <a:rPr dirty="0" sz="900" i="1">
                <a:latin typeface="Times New Roman"/>
                <a:cs typeface="Times New Roman"/>
              </a:rPr>
              <a:t>	</a:t>
            </a:r>
            <a:r>
              <a:rPr dirty="0" sz="900" spc="10" i="1">
                <a:latin typeface="Times New Roman"/>
                <a:cs typeface="Times New Roman"/>
              </a:rPr>
              <a:t>est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71725" y="7065081"/>
            <a:ext cx="7683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dirty="0" sz="900" spc="-5" i="1">
                <a:latin typeface="Times New Roman"/>
                <a:cs typeface="Times New Roman"/>
              </a:rPr>
              <a:t>i</a:t>
            </a:r>
            <a:r>
              <a:rPr dirty="0" sz="900" spc="-5" i="1">
                <a:latin typeface="Times New Roman"/>
                <a:cs typeface="Times New Roman"/>
              </a:rPr>
              <a:t>	</a:t>
            </a:r>
            <a:r>
              <a:rPr dirty="0" sz="900" spc="-5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7400" y="6931731"/>
            <a:ext cx="8699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dirty="0" sz="900" spc="10" i="1">
                <a:latin typeface="Times New Roman"/>
                <a:cs typeface="Times New Roman"/>
              </a:rPr>
              <a:t>es</a:t>
            </a:r>
            <a:r>
              <a:rPr dirty="0" sz="900" spc="-5" i="1">
                <a:latin typeface="Times New Roman"/>
                <a:cs typeface="Times New Roman"/>
              </a:rPr>
              <a:t>t</a:t>
            </a:r>
            <a:r>
              <a:rPr dirty="0" sz="900" i="1">
                <a:latin typeface="Times New Roman"/>
                <a:cs typeface="Times New Roman"/>
              </a:rPr>
              <a:t>	</a:t>
            </a:r>
            <a:r>
              <a:rPr dirty="0" sz="900" spc="10" i="1">
                <a:latin typeface="Times New Roman"/>
                <a:cs typeface="Times New Roman"/>
              </a:rPr>
              <a:t>est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67125" y="6825764"/>
            <a:ext cx="1296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5590" algn="l"/>
                <a:tab pos="980440" algn="l"/>
              </a:tabLst>
            </a:pPr>
            <a:r>
              <a:rPr dirty="0" sz="1500" spc="15">
                <a:latin typeface="Times New Roman"/>
                <a:cs typeface="Times New Roman"/>
              </a:rPr>
              <a:t>P	</a:t>
            </a:r>
            <a:r>
              <a:rPr dirty="0" sz="2400" spc="-245">
                <a:latin typeface="Symbol"/>
                <a:cs typeface="Symbol"/>
              </a:rPr>
              <a:t></a:t>
            </a:r>
            <a:r>
              <a:rPr dirty="0" sz="1500" spc="-245">
                <a:latin typeface="Times New Roman"/>
                <a:cs typeface="Times New Roman"/>
              </a:rPr>
              <a:t>S     </a:t>
            </a:r>
            <a:r>
              <a:rPr dirty="0" sz="1500" spc="-15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S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2400" spc="-285">
                <a:latin typeface="Symbol"/>
                <a:cs typeface="Symbol"/>
              </a:rPr>
              <a:t></a:t>
            </a:r>
            <a:r>
              <a:rPr dirty="0" sz="1500" spc="-285">
                <a:latin typeface="Times New Roman"/>
                <a:cs typeface="Times New Roman"/>
              </a:rPr>
              <a:t>J	</a:t>
            </a:r>
            <a:r>
              <a:rPr dirty="0" sz="2400" spc="-245">
                <a:latin typeface="Symbol"/>
                <a:cs typeface="Symbol"/>
              </a:rPr>
              <a:t></a:t>
            </a:r>
            <a:r>
              <a:rPr dirty="0" sz="1500" spc="-245">
                <a:latin typeface="Times New Roman"/>
                <a:cs typeface="Times New Roman"/>
              </a:rPr>
              <a:t>S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sz="2400" spc="-295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0275" y="6955366"/>
            <a:ext cx="202565" cy="3670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ts val="1689"/>
              </a:lnSpc>
              <a:spcBef>
                <a:spcPts val="130"/>
              </a:spcBef>
            </a:pPr>
            <a:r>
              <a:rPr dirty="0" sz="1500" spc="20">
                <a:latin typeface="Symbol"/>
                <a:cs typeface="Symbol"/>
              </a:rPr>
              <a:t></a:t>
            </a:r>
            <a:endParaRPr sz="1500">
              <a:latin typeface="Symbol"/>
              <a:cs typeface="Symbol"/>
            </a:endParaRPr>
          </a:p>
          <a:p>
            <a:pPr marL="34925">
              <a:lnSpc>
                <a:spcPts val="969"/>
              </a:lnSpc>
            </a:pPr>
            <a:r>
              <a:rPr dirty="0" sz="900" spc="-5">
                <a:latin typeface="Times New Roman"/>
                <a:cs typeface="Times New Roman"/>
              </a:rPr>
              <a:t>S</a:t>
            </a:r>
            <a:r>
              <a:rPr dirty="0" sz="900" spc="-145">
                <a:latin typeface="Times New Roman"/>
                <a:cs typeface="Times New Roman"/>
              </a:rPr>
              <a:t> </a:t>
            </a:r>
            <a:r>
              <a:rPr dirty="0" baseline="-23148" sz="900" spc="15" i="1">
                <a:latin typeface="Times New Roman"/>
                <a:cs typeface="Times New Roman"/>
              </a:rPr>
              <a:t>j</a:t>
            </a:r>
            <a:endParaRPr baseline="-23148"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71675" y="6873940"/>
            <a:ext cx="1039494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47015" algn="l"/>
                <a:tab pos="961390" algn="l"/>
              </a:tabLst>
            </a:pPr>
            <a:r>
              <a:rPr dirty="0" sz="1500" spc="10">
                <a:latin typeface="Times New Roman"/>
                <a:cs typeface="Times New Roman"/>
              </a:rPr>
              <a:t>J</a:t>
            </a:r>
            <a:r>
              <a:rPr dirty="0" sz="1500" spc="10">
                <a:latin typeface="Times New Roman"/>
                <a:cs typeface="Times New Roman"/>
              </a:rPr>
              <a:t>	</a:t>
            </a:r>
            <a:r>
              <a:rPr dirty="0" sz="2000" spc="-300">
                <a:latin typeface="Symbol"/>
                <a:cs typeface="Symbol"/>
              </a:rPr>
              <a:t></a:t>
            </a:r>
            <a:r>
              <a:rPr dirty="0" sz="1500" spc="15">
                <a:latin typeface="Times New Roman"/>
                <a:cs typeface="Times New Roman"/>
              </a:rPr>
              <a:t>S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2000" spc="-165">
                <a:latin typeface="Symbol"/>
                <a:cs typeface="Symbol"/>
              </a:rPr>
              <a:t></a:t>
            </a:r>
            <a:r>
              <a:rPr dirty="0" sz="2000" spc="-260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Symbol"/>
                <a:cs typeface="Symbol"/>
              </a:rPr>
              <a:t>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10" i="1">
                <a:latin typeface="Times New Roman"/>
                <a:cs typeface="Times New Roman"/>
              </a:rPr>
              <a:t>r</a:t>
            </a:r>
            <a:r>
              <a:rPr dirty="0" sz="1500" i="1">
                <a:latin typeface="Times New Roman"/>
                <a:cs typeface="Times New Roman"/>
              </a:rPr>
              <a:t>	</a:t>
            </a:r>
            <a:r>
              <a:rPr dirty="0" sz="2000" spc="-165">
                <a:latin typeface="Symbol"/>
                <a:cs typeface="Symbol"/>
              </a:rPr>
              <a:t>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90850" y="6873940"/>
            <a:ext cx="47434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00" spc="15">
                <a:latin typeface="Times New Roman"/>
                <a:cs typeface="Times New Roman"/>
              </a:rPr>
              <a:t>S </a:t>
            </a:r>
            <a:r>
              <a:rPr dirty="0" sz="2000" spc="-30">
                <a:latin typeface="Symbol"/>
                <a:cs typeface="Symbol"/>
              </a:rPr>
              <a:t></a:t>
            </a:r>
            <a:r>
              <a:rPr dirty="0" sz="1500" spc="-30">
                <a:latin typeface="Symbol"/>
                <a:cs typeface="Symbol"/>
              </a:rPr>
              <a:t></a:t>
            </a:r>
            <a:r>
              <a:rPr dirty="0" sz="1500" spc="-145">
                <a:latin typeface="Times New Roman"/>
                <a:cs typeface="Times New Roman"/>
              </a:rPr>
              <a:t> </a:t>
            </a:r>
            <a:r>
              <a:rPr dirty="0" sz="1500" spc="-400" i="1">
                <a:latin typeface="Symbol"/>
                <a:cs typeface="Symbol"/>
              </a:rPr>
              <a:t>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79625" y="7388225"/>
            <a:ext cx="1218565" cy="2978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ts val="1055"/>
              </a:lnSpc>
              <a:spcBef>
                <a:spcPts val="125"/>
              </a:spcBef>
            </a:pPr>
            <a:r>
              <a:rPr dirty="0" sz="950" spc="5">
                <a:latin typeface="Arial"/>
                <a:cs typeface="Arial"/>
              </a:rPr>
              <a:t>[In vector</a:t>
            </a:r>
            <a:r>
              <a:rPr dirty="0" sz="950" spc="10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notation,</a:t>
            </a:r>
            <a:endParaRPr sz="950">
              <a:latin typeface="Arial"/>
              <a:cs typeface="Arial"/>
            </a:endParaRPr>
          </a:p>
          <a:p>
            <a:pPr marL="196850">
              <a:lnSpc>
                <a:spcPts val="1060"/>
              </a:lnSpc>
            </a:pPr>
            <a:r>
              <a:rPr dirty="0" baseline="-17543" sz="1425" b="1">
                <a:latin typeface="Arial"/>
                <a:cs typeface="Arial"/>
              </a:rPr>
              <a:t>J</a:t>
            </a:r>
            <a:r>
              <a:rPr dirty="0" sz="650" b="1">
                <a:latin typeface="Arial"/>
                <a:cs typeface="Arial"/>
              </a:rPr>
              <a:t>est </a:t>
            </a:r>
            <a:r>
              <a:rPr dirty="0" baseline="-17543" sz="1425" spc="15">
                <a:latin typeface="Arial"/>
                <a:cs typeface="Arial"/>
              </a:rPr>
              <a:t>= </a:t>
            </a:r>
            <a:r>
              <a:rPr dirty="0" baseline="-17543" sz="1425" spc="7" b="1">
                <a:latin typeface="Arial"/>
                <a:cs typeface="Arial"/>
              </a:rPr>
              <a:t>r</a:t>
            </a:r>
            <a:r>
              <a:rPr dirty="0" sz="650" spc="5" b="1">
                <a:latin typeface="Arial"/>
                <a:cs typeface="Arial"/>
              </a:rPr>
              <a:t>est </a:t>
            </a:r>
            <a:r>
              <a:rPr dirty="0" baseline="-17543" sz="1425" spc="15">
                <a:latin typeface="Arial"/>
                <a:cs typeface="Arial"/>
              </a:rPr>
              <a:t>+</a:t>
            </a:r>
            <a:r>
              <a:rPr dirty="0" baseline="-17543" sz="1425" spc="82">
                <a:latin typeface="Arial"/>
                <a:cs typeface="Arial"/>
              </a:rPr>
              <a:t> </a:t>
            </a:r>
            <a:r>
              <a:rPr dirty="0" baseline="-17543" sz="1425" spc="-7">
                <a:latin typeface="Arial"/>
                <a:cs typeface="Arial"/>
              </a:rPr>
              <a:t>?P</a:t>
            </a:r>
            <a:r>
              <a:rPr dirty="0" sz="650" spc="-5">
                <a:latin typeface="Arial"/>
                <a:cs typeface="Arial"/>
              </a:rPr>
              <a:t>est</a:t>
            </a:r>
            <a:r>
              <a:rPr dirty="0" baseline="-17543" sz="1425" spc="-7" b="1">
                <a:latin typeface="Arial"/>
                <a:cs typeface="Arial"/>
              </a:rPr>
              <a:t>J</a:t>
            </a:r>
            <a:endParaRPr baseline="-17543" sz="1425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81225" y="7712075"/>
            <a:ext cx="1651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40">
                <a:latin typeface="Arial"/>
                <a:cs typeface="Arial"/>
              </a:rPr>
              <a:t>=&gt;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13000" y="7673975"/>
            <a:ext cx="10636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7543" sz="1425" b="1">
                <a:latin typeface="Arial"/>
                <a:cs typeface="Arial"/>
              </a:rPr>
              <a:t>J</a:t>
            </a:r>
            <a:r>
              <a:rPr dirty="0" sz="650" b="1">
                <a:latin typeface="Arial"/>
                <a:cs typeface="Arial"/>
              </a:rPr>
              <a:t>est </a:t>
            </a:r>
            <a:r>
              <a:rPr dirty="0" baseline="-17543" sz="1425" spc="15">
                <a:latin typeface="Arial"/>
                <a:cs typeface="Arial"/>
              </a:rPr>
              <a:t>=</a:t>
            </a:r>
            <a:r>
              <a:rPr dirty="0" baseline="-17543" sz="1425" spc="60">
                <a:latin typeface="Arial"/>
                <a:cs typeface="Arial"/>
              </a:rPr>
              <a:t> </a:t>
            </a:r>
            <a:r>
              <a:rPr dirty="0" baseline="-17543" sz="1425" spc="7">
                <a:latin typeface="Arial"/>
                <a:cs typeface="Arial"/>
              </a:rPr>
              <a:t>(I-?P</a:t>
            </a:r>
            <a:r>
              <a:rPr dirty="0" sz="650" spc="5">
                <a:latin typeface="Arial"/>
                <a:cs typeface="Arial"/>
              </a:rPr>
              <a:t>est</a:t>
            </a:r>
            <a:r>
              <a:rPr dirty="0" baseline="-17543" sz="1425" spc="7">
                <a:latin typeface="Arial"/>
                <a:cs typeface="Arial"/>
              </a:rPr>
              <a:t>)</a:t>
            </a:r>
            <a:r>
              <a:rPr dirty="0" sz="650" spc="5">
                <a:latin typeface="Arial"/>
                <a:cs typeface="Arial"/>
              </a:rPr>
              <a:t>-1</a:t>
            </a:r>
            <a:r>
              <a:rPr dirty="0" baseline="-17543" sz="1425" spc="7" b="1">
                <a:latin typeface="Arial"/>
                <a:cs typeface="Arial"/>
              </a:rPr>
              <a:t>r</a:t>
            </a:r>
            <a:r>
              <a:rPr dirty="0" sz="650" spc="5" b="1">
                <a:latin typeface="Arial"/>
                <a:cs typeface="Arial"/>
              </a:rPr>
              <a:t>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79625" y="7860665"/>
            <a:ext cx="2254885" cy="51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2600" marR="30480" indent="-457200">
              <a:lnSpc>
                <a:spcPct val="111800"/>
              </a:lnSpc>
              <a:spcBef>
                <a:spcPts val="95"/>
              </a:spcBef>
            </a:pPr>
            <a:r>
              <a:rPr dirty="0" sz="950" spc="5">
                <a:latin typeface="Arial"/>
                <a:cs typeface="Arial"/>
              </a:rPr>
              <a:t>where </a:t>
            </a:r>
            <a:r>
              <a:rPr dirty="0" sz="950" b="1">
                <a:latin typeface="Arial"/>
                <a:cs typeface="Arial"/>
              </a:rPr>
              <a:t>J</a:t>
            </a:r>
            <a:r>
              <a:rPr dirty="0" baseline="25641" sz="975" b="1">
                <a:latin typeface="Arial"/>
                <a:cs typeface="Arial"/>
              </a:rPr>
              <a:t>est </a:t>
            </a:r>
            <a:r>
              <a:rPr dirty="0" sz="950" spc="5" b="1">
                <a:latin typeface="Arial"/>
                <a:cs typeface="Arial"/>
              </a:rPr>
              <a:t>r</a:t>
            </a:r>
            <a:r>
              <a:rPr dirty="0" baseline="25641" sz="975" spc="7" b="1">
                <a:latin typeface="Arial"/>
                <a:cs typeface="Arial"/>
              </a:rPr>
              <a:t>est </a:t>
            </a:r>
            <a:r>
              <a:rPr dirty="0" sz="950" spc="5">
                <a:latin typeface="Arial"/>
                <a:cs typeface="Arial"/>
              </a:rPr>
              <a:t>are vectors of length </a:t>
            </a:r>
            <a:r>
              <a:rPr dirty="0" sz="950" spc="15">
                <a:latin typeface="Arial"/>
                <a:cs typeface="Arial"/>
              </a:rPr>
              <a:t>N  </a:t>
            </a:r>
            <a:r>
              <a:rPr dirty="0" sz="950" spc="25">
                <a:latin typeface="Arial"/>
                <a:cs typeface="Arial"/>
              </a:rPr>
              <a:t>P</a:t>
            </a:r>
            <a:r>
              <a:rPr dirty="0" baseline="25641" sz="975" spc="37">
                <a:latin typeface="Arial"/>
                <a:cs typeface="Arial"/>
              </a:rPr>
              <a:t>est </a:t>
            </a:r>
            <a:r>
              <a:rPr dirty="0" sz="950" spc="5">
                <a:latin typeface="Arial"/>
                <a:cs typeface="Arial"/>
              </a:rPr>
              <a:t>is </a:t>
            </a:r>
            <a:r>
              <a:rPr dirty="0" sz="950" spc="10">
                <a:latin typeface="Arial"/>
                <a:cs typeface="Arial"/>
              </a:rPr>
              <a:t>an NxN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matrix</a:t>
            </a:r>
            <a:endParaRPr sz="95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35"/>
              </a:spcBef>
            </a:pPr>
            <a:r>
              <a:rPr dirty="0" sz="950" spc="15">
                <a:latin typeface="Arial"/>
                <a:cs typeface="Arial"/>
              </a:rPr>
              <a:t>N </a:t>
            </a:r>
            <a:r>
              <a:rPr dirty="0" sz="950" spc="10">
                <a:latin typeface="Arial"/>
                <a:cs typeface="Arial"/>
              </a:rPr>
              <a:t>= # </a:t>
            </a:r>
            <a:r>
              <a:rPr dirty="0" sz="950" spc="15">
                <a:latin typeface="Arial"/>
                <a:cs typeface="Arial"/>
              </a:rPr>
              <a:t>states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3800" y="1397000"/>
            <a:ext cx="275971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C.E. Online Economics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6725" y="1690370"/>
            <a:ext cx="4011295" cy="220662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9"/>
              </a:spcBef>
              <a:tabLst>
                <a:tab pos="860425" algn="l"/>
              </a:tabLst>
            </a:pPr>
            <a:r>
              <a:rPr dirty="0" sz="1400">
                <a:latin typeface="Arial"/>
                <a:cs typeface="Arial"/>
              </a:rPr>
              <a:t>Memory:	O(N</a:t>
            </a:r>
            <a:r>
              <a:rPr dirty="0" baseline="20467" sz="1425">
                <a:latin typeface="Arial"/>
                <a:cs typeface="Arial"/>
              </a:rPr>
              <a:t>2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5400" marR="1482090">
              <a:lnSpc>
                <a:spcPct val="120500"/>
              </a:lnSpc>
              <a:tabLst>
                <a:tab pos="2157730" algn="l"/>
              </a:tabLst>
            </a:pPr>
            <a:r>
              <a:rPr dirty="0" sz="1400" spc="10">
                <a:latin typeface="Arial"/>
                <a:cs typeface="Arial"/>
              </a:rPr>
              <a:t>Time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update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counters: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10">
                <a:latin typeface="Arial"/>
                <a:cs typeface="Arial"/>
              </a:rPr>
              <a:t>O(1)  </a:t>
            </a:r>
            <a:r>
              <a:rPr dirty="0" sz="1400" spc="5">
                <a:latin typeface="Arial"/>
                <a:cs typeface="Arial"/>
              </a:rPr>
              <a:t>Time to </a:t>
            </a:r>
            <a:r>
              <a:rPr dirty="0" sz="1400">
                <a:latin typeface="Arial"/>
                <a:cs typeface="Arial"/>
              </a:rPr>
              <a:t>re-evaluate</a:t>
            </a:r>
            <a:r>
              <a:rPr dirty="0" sz="1400" spc="260">
                <a:latin typeface="Arial"/>
                <a:cs typeface="Arial"/>
              </a:rPr>
              <a:t> </a:t>
            </a:r>
            <a:r>
              <a:rPr dirty="0" sz="1400" spc="35">
                <a:latin typeface="Arial"/>
                <a:cs typeface="Arial"/>
              </a:rPr>
              <a:t>J</a:t>
            </a:r>
            <a:r>
              <a:rPr dirty="0" baseline="20467" sz="1425" spc="52">
                <a:latin typeface="Arial"/>
                <a:cs typeface="Arial"/>
              </a:rPr>
              <a:t>est</a:t>
            </a:r>
            <a:endParaRPr baseline="20467" sz="1425">
              <a:latin typeface="Arial"/>
              <a:cs typeface="Arial"/>
            </a:endParaRPr>
          </a:p>
          <a:p>
            <a:pPr marL="396875" indent="-142875">
              <a:lnSpc>
                <a:spcPct val="100000"/>
              </a:lnSpc>
              <a:spcBef>
                <a:spcPts val="345"/>
              </a:spcBef>
              <a:buChar char="•"/>
              <a:tabLst>
                <a:tab pos="396875" algn="l"/>
              </a:tabLst>
            </a:pPr>
            <a:r>
              <a:rPr dirty="0" sz="1400" spc="-10">
                <a:latin typeface="Arial"/>
                <a:cs typeface="Arial"/>
              </a:rPr>
              <a:t>O(N</a:t>
            </a:r>
            <a:r>
              <a:rPr dirty="0" baseline="20467" sz="1425" spc="-15">
                <a:latin typeface="Arial"/>
                <a:cs typeface="Arial"/>
              </a:rPr>
              <a:t>3</a:t>
            </a:r>
            <a:r>
              <a:rPr dirty="0" sz="1400" spc="-10">
                <a:latin typeface="Arial"/>
                <a:cs typeface="Arial"/>
              </a:rPr>
              <a:t>) </a:t>
            </a:r>
            <a:r>
              <a:rPr dirty="0" sz="1400">
                <a:latin typeface="Arial"/>
                <a:cs typeface="Arial"/>
              </a:rPr>
              <a:t>if </a:t>
            </a:r>
            <a:r>
              <a:rPr dirty="0" sz="1400" spc="10">
                <a:latin typeface="Arial"/>
                <a:cs typeface="Arial"/>
              </a:rPr>
              <a:t>use </a:t>
            </a:r>
            <a:r>
              <a:rPr dirty="0" sz="1400" spc="5">
                <a:latin typeface="Arial"/>
                <a:cs typeface="Arial"/>
              </a:rPr>
              <a:t>matrix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inversion</a:t>
            </a:r>
            <a:endParaRPr sz="1400">
              <a:latin typeface="Arial"/>
              <a:cs typeface="Arial"/>
            </a:endParaRPr>
          </a:p>
          <a:p>
            <a:pPr marL="396875" marR="17780" indent="-142875">
              <a:lnSpc>
                <a:spcPts val="1650"/>
              </a:lnSpc>
              <a:spcBef>
                <a:spcPts val="425"/>
              </a:spcBef>
              <a:buChar char="•"/>
              <a:tabLst>
                <a:tab pos="396875" algn="l"/>
              </a:tabLst>
            </a:pPr>
            <a:r>
              <a:rPr dirty="0" sz="1400" spc="-5">
                <a:latin typeface="Arial"/>
                <a:cs typeface="Arial"/>
              </a:rPr>
              <a:t>O(N</a:t>
            </a:r>
            <a:r>
              <a:rPr dirty="0" baseline="20467" sz="1425" spc="-7">
                <a:latin typeface="Arial"/>
                <a:cs typeface="Arial"/>
              </a:rPr>
              <a:t>2</a:t>
            </a:r>
            <a:r>
              <a:rPr dirty="0" sz="1400" spc="-5">
                <a:latin typeface="Arial"/>
                <a:cs typeface="Arial"/>
              </a:rPr>
              <a:t>k</a:t>
            </a:r>
            <a:r>
              <a:rPr dirty="0" baseline="-23391" sz="1425" spc="-7">
                <a:latin typeface="Arial"/>
                <a:cs typeface="Arial"/>
              </a:rPr>
              <a:t>CRIT</a:t>
            </a:r>
            <a:r>
              <a:rPr dirty="0" sz="1400" spc="-5">
                <a:latin typeface="Arial"/>
                <a:cs typeface="Arial"/>
              </a:rPr>
              <a:t>) </a:t>
            </a:r>
            <a:r>
              <a:rPr dirty="0" sz="1400">
                <a:latin typeface="Arial"/>
                <a:cs typeface="Arial"/>
              </a:rPr>
              <a:t>if </a:t>
            </a:r>
            <a:r>
              <a:rPr dirty="0" sz="1400" spc="5">
                <a:latin typeface="Arial"/>
                <a:cs typeface="Arial"/>
              </a:rPr>
              <a:t>use </a:t>
            </a:r>
            <a:r>
              <a:rPr dirty="0" sz="1400">
                <a:latin typeface="Arial"/>
                <a:cs typeface="Arial"/>
              </a:rPr>
              <a:t>value iteration </a:t>
            </a:r>
            <a:r>
              <a:rPr dirty="0" sz="1400" spc="5">
                <a:latin typeface="Arial"/>
                <a:cs typeface="Arial"/>
              </a:rPr>
              <a:t>and </a:t>
            </a:r>
            <a:r>
              <a:rPr dirty="0" sz="1400" spc="10">
                <a:latin typeface="Arial"/>
                <a:cs typeface="Arial"/>
              </a:rPr>
              <a:t>we </a:t>
            </a:r>
            <a:r>
              <a:rPr dirty="0" sz="1400">
                <a:latin typeface="Arial"/>
                <a:cs typeface="Arial"/>
              </a:rPr>
              <a:t>need  k</a:t>
            </a:r>
            <a:r>
              <a:rPr dirty="0" baseline="-23391" sz="1425">
                <a:latin typeface="Arial"/>
                <a:cs typeface="Arial"/>
              </a:rPr>
              <a:t>CRIT </a:t>
            </a:r>
            <a:r>
              <a:rPr dirty="0" sz="1400" spc="5">
                <a:latin typeface="Arial"/>
                <a:cs typeface="Arial"/>
              </a:rPr>
              <a:t>iterations 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converge</a:t>
            </a:r>
            <a:endParaRPr sz="1400">
              <a:latin typeface="Arial"/>
              <a:cs typeface="Arial"/>
            </a:endParaRPr>
          </a:p>
          <a:p>
            <a:pPr marL="396875" marR="167640" indent="-142875">
              <a:lnSpc>
                <a:spcPct val="100400"/>
              </a:lnSpc>
              <a:spcBef>
                <a:spcPts val="285"/>
              </a:spcBef>
              <a:buChar char="•"/>
              <a:tabLst>
                <a:tab pos="396875" algn="l"/>
              </a:tabLst>
            </a:pPr>
            <a:r>
              <a:rPr dirty="0" sz="1400" spc="-10">
                <a:latin typeface="Arial"/>
                <a:cs typeface="Arial"/>
              </a:rPr>
              <a:t>O(Nk</a:t>
            </a:r>
            <a:r>
              <a:rPr dirty="0" baseline="-23391" sz="1425" spc="-15">
                <a:latin typeface="Arial"/>
                <a:cs typeface="Arial"/>
              </a:rPr>
              <a:t>CRIT</a:t>
            </a:r>
            <a:r>
              <a:rPr dirty="0" sz="1400" spc="-10">
                <a:latin typeface="Arial"/>
                <a:cs typeface="Arial"/>
              </a:rPr>
              <a:t>) </a:t>
            </a:r>
            <a:r>
              <a:rPr dirty="0" sz="1400">
                <a:latin typeface="Arial"/>
                <a:cs typeface="Arial"/>
              </a:rPr>
              <a:t>if </a:t>
            </a:r>
            <a:r>
              <a:rPr dirty="0" sz="1400" spc="5">
                <a:latin typeface="Arial"/>
                <a:cs typeface="Arial"/>
              </a:rPr>
              <a:t>use </a:t>
            </a:r>
            <a:r>
              <a:rPr dirty="0" sz="1400">
                <a:latin typeface="Arial"/>
                <a:cs typeface="Arial"/>
              </a:rPr>
              <a:t>value iteration, </a:t>
            </a:r>
            <a:r>
              <a:rPr dirty="0" sz="1400" spc="5">
                <a:latin typeface="Arial"/>
                <a:cs typeface="Arial"/>
              </a:rPr>
              <a:t>and k</a:t>
            </a:r>
            <a:r>
              <a:rPr dirty="0" baseline="-23391" sz="1425" spc="7">
                <a:latin typeface="Arial"/>
                <a:cs typeface="Arial"/>
              </a:rPr>
              <a:t>CRIT</a:t>
            </a:r>
            <a:r>
              <a:rPr dirty="0" baseline="-23391" sz="1425" spc="-172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to  </a:t>
            </a:r>
            <a:r>
              <a:rPr dirty="0" sz="1400">
                <a:latin typeface="Arial"/>
                <a:cs typeface="Arial"/>
              </a:rPr>
              <a:t>converge, </a:t>
            </a:r>
            <a:r>
              <a:rPr dirty="0" sz="1400" spc="5">
                <a:latin typeface="Arial"/>
                <a:cs typeface="Arial"/>
              </a:rPr>
              <a:t>and M.S.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>
                <a:solidFill>
                  <a:srgbClr val="CC3300"/>
                </a:solidFill>
                <a:latin typeface="Arial"/>
                <a:cs typeface="Arial"/>
              </a:rPr>
              <a:t>Sparse </a:t>
            </a:r>
            <a:r>
              <a:rPr dirty="0" sz="1400">
                <a:latin typeface="Arial"/>
                <a:cs typeface="Arial"/>
              </a:rPr>
              <a:t>(i.e. </a:t>
            </a:r>
            <a:r>
              <a:rPr dirty="0" sz="1400" spc="5">
                <a:latin typeface="Arial"/>
                <a:cs typeface="Arial"/>
              </a:rPr>
              <a:t>mean </a:t>
            </a:r>
            <a:r>
              <a:rPr dirty="0" sz="1400" spc="10">
                <a:latin typeface="Arial"/>
                <a:cs typeface="Arial"/>
              </a:rPr>
              <a:t>#  </a:t>
            </a:r>
            <a:r>
              <a:rPr dirty="0" sz="1400" spc="-5">
                <a:latin typeface="Arial"/>
                <a:cs typeface="Arial"/>
              </a:rPr>
              <a:t>successors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constant)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8350" y="5492750"/>
            <a:ext cx="362267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Certainty Equivalent</a:t>
            </a:r>
            <a:r>
              <a:rPr dirty="0" sz="21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Learning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6725" y="6119495"/>
            <a:ext cx="3931285" cy="181610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15"/>
              </a:spcBef>
            </a:pPr>
            <a:r>
              <a:rPr dirty="0" sz="1400" spc="15">
                <a:latin typeface="Arial"/>
                <a:cs typeface="Arial"/>
              </a:rPr>
              <a:t>Memory </a:t>
            </a:r>
            <a:r>
              <a:rPr dirty="0" sz="1400" spc="10">
                <a:latin typeface="Arial"/>
                <a:cs typeface="Arial"/>
              </a:rPr>
              <a:t>use could be </a:t>
            </a:r>
            <a:r>
              <a:rPr dirty="0" sz="1400" spc="5">
                <a:latin typeface="Arial"/>
                <a:cs typeface="Arial"/>
              </a:rPr>
              <a:t>O(N</a:t>
            </a:r>
            <a:r>
              <a:rPr dirty="0" baseline="20467" sz="1425" spc="7">
                <a:latin typeface="Arial"/>
                <a:cs typeface="Arial"/>
              </a:rPr>
              <a:t>2</a:t>
            </a:r>
            <a:r>
              <a:rPr dirty="0" sz="1400" spc="5">
                <a:latin typeface="Arial"/>
                <a:cs typeface="Arial"/>
              </a:rPr>
              <a:t>)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!</a:t>
            </a:r>
            <a:endParaRPr sz="1400">
              <a:latin typeface="Arial"/>
              <a:cs typeface="Arial"/>
            </a:endParaRPr>
          </a:p>
          <a:p>
            <a:pPr marL="25400" marR="215900">
              <a:lnSpc>
                <a:spcPts val="1650"/>
              </a:lnSpc>
              <a:spcBef>
                <a:spcPts val="1100"/>
              </a:spcBef>
            </a:pPr>
            <a:r>
              <a:rPr dirty="0" sz="1400" spc="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time </a:t>
            </a:r>
            <a:r>
              <a:rPr dirty="0" sz="1400" spc="5">
                <a:latin typeface="Arial"/>
                <a:cs typeface="Arial"/>
              </a:rPr>
              <a:t>per </a:t>
            </a:r>
            <a:r>
              <a:rPr dirty="0" sz="1400">
                <a:latin typeface="Arial"/>
                <a:cs typeface="Arial"/>
              </a:rPr>
              <a:t>update could </a:t>
            </a:r>
            <a:r>
              <a:rPr dirty="0" sz="1400" spc="5">
                <a:latin typeface="Arial"/>
                <a:cs typeface="Arial"/>
              </a:rPr>
              <a:t>be </a:t>
            </a:r>
            <a:r>
              <a:rPr dirty="0" sz="1400" spc="-5">
                <a:latin typeface="Arial"/>
                <a:cs typeface="Arial"/>
              </a:rPr>
              <a:t>O(Nk</a:t>
            </a:r>
            <a:r>
              <a:rPr dirty="0" baseline="-23391" sz="1425" spc="-7">
                <a:latin typeface="Arial"/>
                <a:cs typeface="Arial"/>
              </a:rPr>
              <a:t>CRIT</a:t>
            </a:r>
            <a:r>
              <a:rPr dirty="0" sz="1400" spc="-5">
                <a:latin typeface="Arial"/>
                <a:cs typeface="Arial"/>
              </a:rPr>
              <a:t>) </a:t>
            </a:r>
            <a:r>
              <a:rPr dirty="0" sz="1400" spc="10">
                <a:latin typeface="Arial"/>
                <a:cs typeface="Arial"/>
              </a:rPr>
              <a:t>up </a:t>
            </a:r>
            <a:r>
              <a:rPr dirty="0" sz="1400" spc="5">
                <a:latin typeface="Arial"/>
                <a:cs typeface="Arial"/>
              </a:rPr>
              <a:t>to  </a:t>
            </a:r>
            <a:r>
              <a:rPr dirty="0" sz="1400" spc="-10">
                <a:latin typeface="Arial"/>
                <a:cs typeface="Arial"/>
              </a:rPr>
              <a:t>O(N</a:t>
            </a:r>
            <a:r>
              <a:rPr dirty="0" baseline="20467" sz="1425" spc="-15">
                <a:latin typeface="Arial"/>
                <a:cs typeface="Arial"/>
              </a:rPr>
              <a:t>3</a:t>
            </a:r>
            <a:r>
              <a:rPr dirty="0" sz="1400" spc="-10">
                <a:latin typeface="Arial"/>
                <a:cs typeface="Arial"/>
              </a:rPr>
              <a:t>)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!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70"/>
              </a:spcBef>
            </a:pPr>
            <a:r>
              <a:rPr dirty="0" sz="1400" spc="10">
                <a:latin typeface="Arial"/>
                <a:cs typeface="Arial"/>
              </a:rPr>
              <a:t>Too expensive </a:t>
            </a:r>
            <a:r>
              <a:rPr dirty="0" sz="1400" spc="5">
                <a:latin typeface="Arial"/>
                <a:cs typeface="Arial"/>
              </a:rPr>
              <a:t>for </a:t>
            </a:r>
            <a:r>
              <a:rPr dirty="0" sz="1400" spc="15">
                <a:latin typeface="Arial"/>
                <a:cs typeface="Arial"/>
              </a:rPr>
              <a:t>some</a:t>
            </a:r>
            <a:r>
              <a:rPr dirty="0" sz="1400" spc="-229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people.</a:t>
            </a:r>
            <a:endParaRPr sz="1400">
              <a:latin typeface="Arial"/>
              <a:cs typeface="Arial"/>
            </a:endParaRPr>
          </a:p>
          <a:p>
            <a:pPr marL="25400" marR="30480">
              <a:lnSpc>
                <a:spcPts val="1650"/>
              </a:lnSpc>
              <a:spcBef>
                <a:spcPts val="1100"/>
              </a:spcBef>
            </a:pPr>
            <a:r>
              <a:rPr dirty="0" sz="1400">
                <a:latin typeface="Arial"/>
                <a:cs typeface="Arial"/>
              </a:rPr>
              <a:t>Prioritized sweeping will help, (see later), but </a:t>
            </a:r>
            <a:r>
              <a:rPr dirty="0" sz="1400" spc="-5">
                <a:latin typeface="Arial"/>
                <a:cs typeface="Arial"/>
              </a:rPr>
              <a:t>first  </a:t>
            </a:r>
            <a:r>
              <a:rPr dirty="0" sz="1400">
                <a:latin typeface="Arial"/>
                <a:cs typeface="Arial"/>
              </a:rPr>
              <a:t>let’s review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very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inexpensive</a:t>
            </a:r>
            <a:r>
              <a:rPr dirty="0" sz="14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approach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81392" y="5329501"/>
            <a:ext cx="685800" cy="723900"/>
          </a:xfrm>
          <a:custGeom>
            <a:avLst/>
            <a:gdLst/>
            <a:ahLst/>
            <a:cxnLst/>
            <a:rect l="l" t="t" r="r" b="b"/>
            <a:pathLst>
              <a:path w="685800" h="723900">
                <a:moveTo>
                  <a:pt x="533400" y="0"/>
                </a:moveTo>
                <a:lnTo>
                  <a:pt x="0" y="590550"/>
                </a:lnTo>
                <a:lnTo>
                  <a:pt x="152400" y="723900"/>
                </a:lnTo>
                <a:lnTo>
                  <a:pt x="685800" y="133350"/>
                </a:lnTo>
                <a:lnTo>
                  <a:pt x="533400" y="0"/>
                </a:lnTo>
                <a:close/>
              </a:path>
            </a:pathLst>
          </a:custGeom>
          <a:solidFill>
            <a:srgbClr val="AC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81392" y="5329501"/>
            <a:ext cx="685800" cy="723900"/>
          </a:xfrm>
          <a:custGeom>
            <a:avLst/>
            <a:gdLst/>
            <a:ahLst/>
            <a:cxnLst/>
            <a:rect l="l" t="t" r="r" b="b"/>
            <a:pathLst>
              <a:path w="685800" h="723900">
                <a:moveTo>
                  <a:pt x="0" y="590550"/>
                </a:moveTo>
                <a:lnTo>
                  <a:pt x="152400" y="723900"/>
                </a:lnTo>
                <a:lnTo>
                  <a:pt x="685800" y="133350"/>
                </a:lnTo>
                <a:lnTo>
                  <a:pt x="533400" y="0"/>
                </a:lnTo>
                <a:lnTo>
                  <a:pt x="0" y="590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18780000">
            <a:off x="4578217" y="5745591"/>
            <a:ext cx="57793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950" spc="-80">
                <a:latin typeface="Tahoma"/>
                <a:cs typeface="Tahoma"/>
              </a:rPr>
              <a:t>COMPLAINT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4740" y="2101850"/>
            <a:ext cx="31559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5873" sz="2100">
                <a:latin typeface="Arial"/>
                <a:cs typeface="Arial"/>
              </a:rPr>
              <a:t>J</a:t>
            </a:r>
            <a:r>
              <a:rPr dirty="0" sz="950">
                <a:latin typeface="Arial"/>
                <a:cs typeface="Arial"/>
              </a:rPr>
              <a:t>est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5025" y="1358900"/>
            <a:ext cx="3231515" cy="1242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0125" marR="5080" indent="-742950">
              <a:lnSpc>
                <a:spcPct val="104700"/>
              </a:lnSpc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Why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this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obsession</a:t>
            </a:r>
            <a:r>
              <a:rPr dirty="0" sz="2150" spc="-6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with 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onlineiness?</a:t>
            </a:r>
            <a:endParaRPr sz="2150">
              <a:latin typeface="Tahoma"/>
              <a:cs typeface="Tahoma"/>
            </a:endParaRPr>
          </a:p>
          <a:p>
            <a:pPr marR="140970">
              <a:lnSpc>
                <a:spcPts val="1650"/>
              </a:lnSpc>
              <a:spcBef>
                <a:spcPts val="1025"/>
              </a:spcBef>
            </a:pPr>
            <a:r>
              <a:rPr dirty="0" sz="1400" spc="5">
                <a:latin typeface="Arial"/>
                <a:cs typeface="Arial"/>
              </a:rPr>
              <a:t>I </a:t>
            </a:r>
            <a:r>
              <a:rPr dirty="0" sz="1400">
                <a:latin typeface="Arial"/>
                <a:cs typeface="Arial"/>
              </a:rPr>
              <a:t>really care about supplying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up-to-date  estimates </a:t>
            </a:r>
            <a:r>
              <a:rPr dirty="0" sz="1400">
                <a:latin typeface="Arial"/>
                <a:cs typeface="Arial"/>
              </a:rPr>
              <a:t>all </a:t>
            </a:r>
            <a:r>
              <a:rPr dirty="0" sz="1400" spc="5">
                <a:latin typeface="Arial"/>
                <a:cs typeface="Arial"/>
              </a:rPr>
              <a:t>the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5025" y="2873375"/>
            <a:ext cx="3175000" cy="7569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Arial"/>
                <a:cs typeface="Arial"/>
              </a:rPr>
              <a:t>Can </a:t>
            </a:r>
            <a:r>
              <a:rPr dirty="0" sz="1400">
                <a:latin typeface="Arial"/>
                <a:cs typeface="Arial"/>
              </a:rPr>
              <a:t>you guess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why?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If </a:t>
            </a:r>
            <a:r>
              <a:rPr dirty="0" sz="1400" spc="5">
                <a:latin typeface="Arial"/>
                <a:cs typeface="Arial"/>
              </a:rPr>
              <a:t>not, </a:t>
            </a:r>
            <a:r>
              <a:rPr dirty="0" sz="1400">
                <a:latin typeface="Arial"/>
                <a:cs typeface="Arial"/>
              </a:rPr>
              <a:t>all will </a:t>
            </a:r>
            <a:r>
              <a:rPr dirty="0" sz="1400" spc="10">
                <a:latin typeface="Arial"/>
                <a:cs typeface="Arial"/>
              </a:rPr>
              <a:t>be </a:t>
            </a:r>
            <a:r>
              <a:rPr dirty="0" sz="1400" spc="5">
                <a:latin typeface="Arial"/>
                <a:cs typeface="Arial"/>
              </a:rPr>
              <a:t>revealed in good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time…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0725" y="7493000"/>
            <a:ext cx="160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Just </a:t>
            </a:r>
            <a:r>
              <a:rPr dirty="0" sz="1200" spc="-5">
                <a:latin typeface="Arial"/>
                <a:cs typeface="Arial"/>
              </a:rPr>
              <a:t>do one “backup”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6725" y="5359400"/>
            <a:ext cx="3892550" cy="1522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96975" marR="544195" indent="-314325">
              <a:lnSpc>
                <a:spcPct val="100000"/>
              </a:lnSpc>
              <a:spcBef>
                <a:spcPts val="125"/>
              </a:spcBef>
            </a:pPr>
            <a:r>
              <a:rPr dirty="0" sz="2000" spc="5">
                <a:solidFill>
                  <a:srgbClr val="006600"/>
                </a:solidFill>
                <a:latin typeface="Tahoma"/>
                <a:cs typeface="Tahoma"/>
              </a:rPr>
              <a:t>Less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Time: </a:t>
            </a:r>
            <a:r>
              <a:rPr dirty="0" sz="2000" spc="5">
                <a:solidFill>
                  <a:srgbClr val="006600"/>
                </a:solidFill>
                <a:latin typeface="Tahoma"/>
                <a:cs typeface="Tahoma"/>
              </a:rPr>
              <a:t>More</a:t>
            </a:r>
            <a:r>
              <a:rPr dirty="0" sz="2000" spc="-14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Data  Limited</a:t>
            </a:r>
            <a:r>
              <a:rPr dirty="0" sz="2000" spc="-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Backups</a:t>
            </a:r>
            <a:endParaRPr sz="20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650"/>
              </a:spcBef>
              <a:buClr>
                <a:srgbClr val="A50020"/>
              </a:buClr>
              <a:buFont typeface="Wingdings"/>
              <a:buChar char=""/>
              <a:tabLst>
                <a:tab pos="196850" algn="l"/>
              </a:tabLst>
            </a:pPr>
            <a:r>
              <a:rPr dirty="0" sz="1200">
                <a:latin typeface="Arial"/>
                <a:cs typeface="Arial"/>
              </a:rPr>
              <a:t>Do previous C.E.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algorithm.</a:t>
            </a:r>
            <a:endParaRPr sz="1200">
              <a:latin typeface="Arial"/>
              <a:cs typeface="Arial"/>
            </a:endParaRPr>
          </a:p>
          <a:p>
            <a:pPr marL="196850" marR="30480" indent="-171450">
              <a:lnSpc>
                <a:spcPts val="1430"/>
              </a:lnSpc>
              <a:spcBef>
                <a:spcPts val="340"/>
              </a:spcBef>
              <a:buClr>
                <a:srgbClr val="A50020"/>
              </a:buClr>
              <a:buFont typeface="Wingdings"/>
              <a:buChar char=""/>
              <a:tabLst>
                <a:tab pos="196850" algn="l"/>
              </a:tabLst>
            </a:pPr>
            <a:r>
              <a:rPr dirty="0" sz="1200" spc="-5">
                <a:latin typeface="Arial"/>
                <a:cs typeface="Arial"/>
              </a:rPr>
              <a:t>At each time timestep we observe 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baseline="-20833" sz="120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(r) </a:t>
            </a:r>
            <a:r>
              <a:rPr dirty="0" sz="1200" spc="30">
                <a:latin typeface="Arial"/>
                <a:cs typeface="Arial"/>
              </a:rPr>
              <a:t>S</a:t>
            </a:r>
            <a:r>
              <a:rPr dirty="0" baseline="-20833" sz="1200" spc="44">
                <a:latin typeface="Arial"/>
                <a:cs typeface="Arial"/>
              </a:rPr>
              <a:t>j </a:t>
            </a:r>
            <a:r>
              <a:rPr dirty="0" sz="1200" spc="-5">
                <a:latin typeface="Arial"/>
                <a:cs typeface="Arial"/>
              </a:rPr>
              <a:t>and update  Count[S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], </a:t>
            </a:r>
            <a:r>
              <a:rPr dirty="0" sz="1200">
                <a:latin typeface="Arial"/>
                <a:cs typeface="Arial"/>
              </a:rPr>
              <a:t>SumR[S</a:t>
            </a:r>
            <a:r>
              <a:rPr dirty="0" baseline="-20833" sz="120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],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Trans[S</a:t>
            </a:r>
            <a:r>
              <a:rPr dirty="0" baseline="-20833" sz="1200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,S</a:t>
            </a:r>
            <a:r>
              <a:rPr dirty="0" baseline="-20833" sz="1200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235"/>
              </a:spcBef>
              <a:buClr>
                <a:srgbClr val="A50020"/>
              </a:buClr>
              <a:buFont typeface="Wingdings"/>
              <a:buChar char=""/>
              <a:tabLst>
                <a:tab pos="196850" algn="l"/>
              </a:tabLst>
            </a:pPr>
            <a:r>
              <a:rPr dirty="0" sz="1200" spc="-5">
                <a:latin typeface="Arial"/>
                <a:cs typeface="Arial"/>
              </a:rPr>
              <a:t>And thus also update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estimates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5325" y="7050074"/>
            <a:ext cx="3559175" cy="470534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r" marR="878205">
              <a:lnSpc>
                <a:spcPct val="100000"/>
              </a:lnSpc>
              <a:spcBef>
                <a:spcPts val="535"/>
              </a:spcBef>
            </a:pPr>
            <a:r>
              <a:rPr dirty="0" sz="800" spc="-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65"/>
              </a:spcBef>
            </a:pPr>
            <a:r>
              <a:rPr dirty="0" sz="1200" spc="-20">
                <a:solidFill>
                  <a:srgbClr val="FF0000"/>
                </a:solidFill>
                <a:latin typeface="Arial"/>
                <a:cs typeface="Arial"/>
              </a:rPr>
              <a:t>But </a:t>
            </a:r>
            <a:r>
              <a:rPr dirty="0" sz="1200">
                <a:latin typeface="Arial"/>
                <a:cs typeface="Arial"/>
              </a:rPr>
              <a:t>instead of </a:t>
            </a:r>
            <a:r>
              <a:rPr dirty="0" sz="1200" spc="-5">
                <a:latin typeface="Arial"/>
                <a:cs typeface="Arial"/>
              </a:rPr>
              <a:t>re-solving for </a:t>
            </a:r>
            <a:r>
              <a:rPr dirty="0" sz="1200" spc="5">
                <a:latin typeface="Arial"/>
                <a:cs typeface="Arial"/>
              </a:rPr>
              <a:t>J</a:t>
            </a:r>
            <a:r>
              <a:rPr dirty="0" baseline="24305" sz="1200" spc="7">
                <a:latin typeface="Arial"/>
                <a:cs typeface="Arial"/>
              </a:rPr>
              <a:t>est</a:t>
            </a:r>
            <a:r>
              <a:rPr dirty="0" sz="1200" spc="5">
                <a:latin typeface="Arial"/>
                <a:cs typeface="Arial"/>
              </a:rPr>
              <a:t>, do </a:t>
            </a: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much less</a:t>
            </a:r>
            <a:r>
              <a:rPr dirty="0" sz="12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work.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9975" y="7106161"/>
            <a:ext cx="41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7475" y="6973119"/>
            <a:ext cx="72707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28015" algn="l"/>
              </a:tabLst>
            </a:pPr>
            <a:r>
              <a:rPr dirty="0" sz="550" spc="15" i="1">
                <a:latin typeface="Times New Roman"/>
                <a:cs typeface="Times New Roman"/>
              </a:rPr>
              <a:t>es</a:t>
            </a:r>
            <a:r>
              <a:rPr dirty="0" sz="550" spc="5" i="1">
                <a:latin typeface="Times New Roman"/>
                <a:cs typeface="Times New Roman"/>
              </a:rPr>
              <a:t>t</a:t>
            </a:r>
            <a:r>
              <a:rPr dirty="0" sz="550" i="1">
                <a:latin typeface="Times New Roman"/>
                <a:cs typeface="Times New Roman"/>
              </a:rPr>
              <a:t>	</a:t>
            </a:r>
            <a:r>
              <a:rPr dirty="0" sz="550" spc="15" i="1">
                <a:latin typeface="Times New Roman"/>
                <a:cs typeface="Times New Roman"/>
              </a:rPr>
              <a:t>est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9375" y="7163619"/>
            <a:ext cx="68897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37540" algn="l"/>
              </a:tabLst>
            </a:pPr>
            <a:r>
              <a:rPr dirty="0" sz="550" spc="5" i="1">
                <a:latin typeface="Times New Roman"/>
                <a:cs typeface="Times New Roman"/>
              </a:rPr>
              <a:t>i</a:t>
            </a:r>
            <a:r>
              <a:rPr dirty="0" sz="550" spc="5" i="1">
                <a:latin typeface="Times New Roman"/>
                <a:cs typeface="Times New Roman"/>
              </a:rPr>
              <a:t>	</a:t>
            </a:r>
            <a:r>
              <a:rPr dirty="0" sz="550" spc="-5" i="1">
                <a:latin typeface="Times New Roman"/>
                <a:cs typeface="Times New Roman"/>
              </a:rPr>
              <a:t>ij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2225" y="6940347"/>
            <a:ext cx="21742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5590" algn="l"/>
                <a:tab pos="90424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r	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25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P	</a:t>
            </a:r>
            <a:r>
              <a:rPr dirty="0" sz="1350" spc="10">
                <a:latin typeface="Symbol"/>
                <a:cs typeface="Symbol"/>
              </a:rPr>
              <a:t>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Symbol"/>
                <a:cs typeface="Symbol"/>
              </a:rPr>
              <a:t></a:t>
            </a:r>
            <a:r>
              <a:rPr dirty="0" sz="1350" spc="-25">
                <a:latin typeface="Times New Roman"/>
                <a:cs typeface="Times New Roman"/>
              </a:rPr>
              <a:t>outcomes</a:t>
            </a:r>
            <a:r>
              <a:rPr dirty="0" sz="1800" spc="-25">
                <a:latin typeface="Symbol"/>
                <a:cs typeface="Symbol"/>
              </a:rPr>
              <a:t></a:t>
            </a:r>
            <a:r>
              <a:rPr dirty="0" sz="1350" spc="-25">
                <a:latin typeface="Times New Roman"/>
                <a:cs typeface="Times New Roman"/>
              </a:rPr>
              <a:t>S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Symbol"/>
                <a:cs typeface="Symbol"/>
              </a:rPr>
              <a:t>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0975" y="7613817"/>
            <a:ext cx="4000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3800" y="7489992"/>
            <a:ext cx="11747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-10" i="1">
                <a:latin typeface="Times New Roman"/>
                <a:cs typeface="Times New Roman"/>
              </a:rPr>
              <a:t>est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7600" y="7434158"/>
            <a:ext cx="448945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99390" algn="l"/>
              </a:tabLst>
            </a:pPr>
            <a:r>
              <a:rPr dirty="0" sz="1300" spc="10">
                <a:latin typeface="Times New Roman"/>
                <a:cs typeface="Times New Roman"/>
              </a:rPr>
              <a:t>J	</a:t>
            </a:r>
            <a:r>
              <a:rPr dirty="0" sz="1800" spc="-145">
                <a:latin typeface="Symbol"/>
                <a:cs typeface="Symbol"/>
              </a:rPr>
              <a:t></a:t>
            </a:r>
            <a:r>
              <a:rPr dirty="0" sz="1300" spc="-145">
                <a:latin typeface="Times New Roman"/>
                <a:cs typeface="Times New Roman"/>
              </a:rPr>
              <a:t>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Symbol"/>
                <a:cs typeface="Symbol"/>
              </a:rPr>
              <a:t>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0600" y="8102880"/>
            <a:ext cx="47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5" i="1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0525" y="7950480"/>
            <a:ext cx="4032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5" i="1">
                <a:latin typeface="Times New Roman"/>
                <a:cs typeface="Times New Roman"/>
              </a:rPr>
              <a:t>est</a:t>
            </a:r>
            <a:r>
              <a:rPr dirty="0" sz="950" spc="265" i="1">
                <a:latin typeface="Times New Roman"/>
                <a:cs typeface="Times New Roman"/>
              </a:rPr>
              <a:t> </a:t>
            </a:r>
            <a:r>
              <a:rPr dirty="0" sz="950" spc="15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71950" y="8102880"/>
            <a:ext cx="8890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30" i="1">
                <a:latin typeface="Times New Roman"/>
                <a:cs typeface="Times New Roman"/>
              </a:rPr>
              <a:t>ij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5600" y="8102880"/>
            <a:ext cx="47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5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2225" y="7950480"/>
            <a:ext cx="100330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847090" algn="l"/>
              </a:tabLst>
            </a:pPr>
            <a:r>
              <a:rPr dirty="0" sz="950" spc="15" i="1">
                <a:latin typeface="Times New Roman"/>
                <a:cs typeface="Times New Roman"/>
              </a:rPr>
              <a:t>es</a:t>
            </a:r>
            <a:r>
              <a:rPr dirty="0" sz="950" spc="5" i="1">
                <a:latin typeface="Times New Roman"/>
                <a:cs typeface="Times New Roman"/>
              </a:rPr>
              <a:t>t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spc="15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1375" y="8166754"/>
            <a:ext cx="374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6200" y="7976533"/>
            <a:ext cx="163830" cy="4051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5080">
              <a:lnSpc>
                <a:spcPts val="1905"/>
              </a:lnSpc>
              <a:spcBef>
                <a:spcPts val="114"/>
              </a:spcBef>
            </a:pPr>
            <a:r>
              <a:rPr dirty="0" sz="1650" spc="10">
                <a:latin typeface="Symbol"/>
                <a:cs typeface="Symbol"/>
              </a:rPr>
              <a:t></a:t>
            </a:r>
            <a:endParaRPr sz="1650">
              <a:latin typeface="Symbol"/>
              <a:cs typeface="Symbol"/>
            </a:endParaRPr>
          </a:p>
          <a:p>
            <a:pPr algn="ctr" marL="3810">
              <a:lnSpc>
                <a:spcPts val="1065"/>
              </a:lnSpc>
            </a:pPr>
            <a:r>
              <a:rPr dirty="0" sz="950" spc="5" i="1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66975" y="7825113"/>
            <a:ext cx="2482850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66065" algn="l"/>
                <a:tab pos="1142365" algn="l"/>
                <a:tab pos="1599565" algn="l"/>
                <a:tab pos="1885314" algn="l"/>
                <a:tab pos="2152015" algn="l"/>
              </a:tabLst>
            </a:pPr>
            <a:r>
              <a:rPr dirty="0" sz="1650" spc="5">
                <a:latin typeface="Times New Roman"/>
                <a:cs typeface="Times New Roman"/>
              </a:rPr>
              <a:t>J	</a:t>
            </a:r>
            <a:r>
              <a:rPr dirty="0" sz="2250" spc="-185">
                <a:latin typeface="Symbol"/>
                <a:cs typeface="Symbol"/>
              </a:rPr>
              <a:t></a:t>
            </a:r>
            <a:r>
              <a:rPr dirty="0" sz="1650" spc="-185">
                <a:latin typeface="Times New Roman"/>
                <a:cs typeface="Times New Roman"/>
              </a:rPr>
              <a:t>S  </a:t>
            </a:r>
            <a:r>
              <a:rPr dirty="0" sz="2250" spc="-204">
                <a:latin typeface="Symbol"/>
                <a:cs typeface="Symbol"/>
              </a:rPr>
              <a:t></a:t>
            </a:r>
            <a:r>
              <a:rPr dirty="0" sz="2250" spc="-32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Symbol"/>
                <a:cs typeface="Symbol"/>
              </a:rPr>
              <a:t></a:t>
            </a:r>
            <a:r>
              <a:rPr dirty="0" sz="1650" spc="-110">
                <a:latin typeface="Times New Roman"/>
                <a:cs typeface="Times New Roman"/>
              </a:rPr>
              <a:t> </a:t>
            </a:r>
            <a:r>
              <a:rPr dirty="0" sz="1650" spc="5" i="1">
                <a:latin typeface="Times New Roman"/>
                <a:cs typeface="Times New Roman"/>
              </a:rPr>
              <a:t>r	</a:t>
            </a:r>
            <a:r>
              <a:rPr dirty="0" sz="1650" spc="5">
                <a:latin typeface="Symbol"/>
                <a:cs typeface="Symbol"/>
              </a:rPr>
              <a:t></a:t>
            </a:r>
            <a:r>
              <a:rPr dirty="0" sz="1650" spc="-204">
                <a:latin typeface="Times New Roman"/>
                <a:cs typeface="Times New Roman"/>
              </a:rPr>
              <a:t> </a:t>
            </a:r>
            <a:r>
              <a:rPr dirty="0" sz="1650" spc="-450" i="1">
                <a:latin typeface="Symbol"/>
                <a:cs typeface="Symbol"/>
              </a:rPr>
              <a:t></a:t>
            </a:r>
            <a:r>
              <a:rPr dirty="0" sz="1650" spc="-450">
                <a:latin typeface="Times New Roman"/>
                <a:cs typeface="Times New Roman"/>
              </a:rPr>
              <a:t>	</a:t>
            </a:r>
            <a:r>
              <a:rPr dirty="0" sz="1650" spc="5">
                <a:latin typeface="Times New Roman"/>
                <a:cs typeface="Times New Roman"/>
              </a:rPr>
              <a:t>P	J	</a:t>
            </a:r>
            <a:r>
              <a:rPr dirty="0" sz="2700" spc="-300">
                <a:latin typeface="Symbol"/>
                <a:cs typeface="Symbol"/>
              </a:rPr>
              <a:t></a:t>
            </a:r>
            <a:r>
              <a:rPr dirty="0" sz="1650" spc="-300">
                <a:latin typeface="Times New Roman"/>
                <a:cs typeface="Times New Roman"/>
              </a:rPr>
              <a:t>S</a:t>
            </a:r>
            <a:r>
              <a:rPr dirty="0" sz="1650" spc="-215">
                <a:latin typeface="Times New Roman"/>
                <a:cs typeface="Times New Roman"/>
              </a:rPr>
              <a:t> </a:t>
            </a:r>
            <a:r>
              <a:rPr dirty="0" sz="2700" spc="-355">
                <a:latin typeface="Symbol"/>
                <a:cs typeface="Symbol"/>
              </a:rPr>
              <a:t>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52817" y="632010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09967" y="6291526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0" y="66675"/>
                </a:moveTo>
                <a:lnTo>
                  <a:pt x="57150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116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700" y="451167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6600" y="1473200"/>
            <a:ext cx="36830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“One Backup </a:t>
            </a:r>
            <a:r>
              <a:rPr dirty="0" spc="10"/>
              <a:t>C.E.”</a:t>
            </a:r>
            <a:r>
              <a:rPr dirty="0" spc="45"/>
              <a:t> </a:t>
            </a:r>
            <a:r>
              <a:rPr dirty="0" spc="15"/>
              <a:t>Economics</a:t>
            </a:r>
          </a:p>
        </p:txBody>
      </p:sp>
      <p:sp>
        <p:nvSpPr>
          <p:cNvPr id="5" name="object 5"/>
          <p:cNvSpPr/>
          <p:nvPr/>
        </p:nvSpPr>
        <p:spPr>
          <a:xfrm>
            <a:off x="2857500" y="3114675"/>
            <a:ext cx="371475" cy="9525"/>
          </a:xfrm>
          <a:custGeom>
            <a:avLst/>
            <a:gdLst/>
            <a:ahLst/>
            <a:cxnLst/>
            <a:rect l="l" t="t" r="r" b="b"/>
            <a:pathLst>
              <a:path w="371475" h="9525">
                <a:moveTo>
                  <a:pt x="0" y="0"/>
                </a:moveTo>
                <a:lnTo>
                  <a:pt x="361950" y="0"/>
                </a:lnTo>
                <a:lnTo>
                  <a:pt x="371475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36725" y="1920875"/>
            <a:ext cx="3659504" cy="207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Space :</a:t>
            </a:r>
            <a:r>
              <a:rPr dirty="0" sz="1200" spc="27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O(N</a:t>
            </a:r>
            <a:r>
              <a:rPr dirty="0" baseline="24305" sz="1200" spc="-22">
                <a:latin typeface="Arial"/>
                <a:cs typeface="Arial"/>
              </a:rPr>
              <a:t>2</a:t>
            </a:r>
            <a:r>
              <a:rPr dirty="0" sz="1200" spc="-1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5400" marR="1520825">
              <a:lnSpc>
                <a:spcPts val="2700"/>
              </a:lnSpc>
              <a:spcBef>
                <a:spcPts val="225"/>
              </a:spcBef>
            </a:pPr>
            <a:r>
              <a:rPr dirty="0" sz="1200" spc="-5">
                <a:latin typeface="Arial"/>
                <a:cs typeface="Arial"/>
              </a:rPr>
              <a:t>Time to update statistics 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O(1)  Time to update </a:t>
            </a:r>
            <a:r>
              <a:rPr dirty="0" sz="1200" spc="20">
                <a:latin typeface="Arial"/>
                <a:cs typeface="Arial"/>
              </a:rPr>
              <a:t>J</a:t>
            </a:r>
            <a:r>
              <a:rPr dirty="0" baseline="24305" sz="1200" spc="30">
                <a:latin typeface="Arial"/>
                <a:cs typeface="Arial"/>
              </a:rPr>
              <a:t>est 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O(1)</a:t>
            </a:r>
            <a:endParaRPr sz="120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885"/>
              </a:spcBef>
              <a:buClr>
                <a:srgbClr val="875C86"/>
              </a:buClr>
              <a:buFont typeface="Wingdings"/>
              <a:buChar char=""/>
              <a:tabLst>
                <a:tab pos="196850" algn="l"/>
              </a:tabLst>
            </a:pPr>
            <a:r>
              <a:rPr dirty="0" sz="1200" spc="-15">
                <a:solidFill>
                  <a:srgbClr val="333399"/>
                </a:solidFill>
                <a:latin typeface="Arial"/>
                <a:cs typeface="Arial"/>
              </a:rPr>
              <a:t>Good </a:t>
            </a:r>
            <a:r>
              <a:rPr dirty="0" sz="1200">
                <a:solidFill>
                  <a:srgbClr val="333399"/>
                </a:solidFill>
                <a:latin typeface="Arial"/>
                <a:cs typeface="Arial"/>
              </a:rPr>
              <a:t>News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25">
                <a:latin typeface="Arial"/>
                <a:cs typeface="Arial"/>
              </a:rPr>
              <a:t>Much </a:t>
            </a:r>
            <a:r>
              <a:rPr dirty="0" sz="1200" spc="-5">
                <a:latin typeface="Arial"/>
                <a:cs typeface="Arial"/>
              </a:rPr>
              <a:t>cheaper per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transition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75C86"/>
              </a:buClr>
              <a:buFont typeface="Wingdings"/>
              <a:buChar char=""/>
            </a:pPr>
            <a:endParaRPr sz="1100">
              <a:latin typeface="Times New Roman"/>
              <a:cs typeface="Times New Roman"/>
            </a:endParaRPr>
          </a:p>
          <a:p>
            <a:pPr marL="196850" marR="17780" indent="-171450">
              <a:lnSpc>
                <a:spcPts val="1430"/>
              </a:lnSpc>
              <a:buClr>
                <a:srgbClr val="875C86"/>
              </a:buClr>
              <a:buFont typeface="Wingdings"/>
              <a:buChar char=""/>
              <a:tabLst>
                <a:tab pos="196850" algn="l"/>
              </a:tabLst>
            </a:pPr>
            <a:r>
              <a:rPr dirty="0" sz="1200" spc="-15">
                <a:solidFill>
                  <a:srgbClr val="333399"/>
                </a:solidFill>
                <a:latin typeface="Arial"/>
                <a:cs typeface="Arial"/>
              </a:rPr>
              <a:t>Good </a:t>
            </a:r>
            <a:r>
              <a:rPr dirty="0" sz="1200">
                <a:solidFill>
                  <a:srgbClr val="333399"/>
                </a:solidFill>
                <a:latin typeface="Arial"/>
                <a:cs typeface="Arial"/>
              </a:rPr>
              <a:t>News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Contraction Mapping proof (modified)  promises convergence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optimal</a:t>
            </a:r>
            <a:endParaRPr sz="120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1135"/>
              </a:spcBef>
              <a:buClr>
                <a:srgbClr val="875C86"/>
              </a:buClr>
              <a:buFont typeface="Wingdings"/>
              <a:buChar char=""/>
              <a:tabLst>
                <a:tab pos="196850" algn="l"/>
              </a:tabLst>
            </a:pPr>
            <a:r>
              <a:rPr dirty="0" sz="1200" spc="-15">
                <a:solidFill>
                  <a:srgbClr val="866A5C"/>
                </a:solidFill>
                <a:latin typeface="Arial"/>
                <a:cs typeface="Arial"/>
              </a:rPr>
              <a:t>Bad </a:t>
            </a:r>
            <a:r>
              <a:rPr dirty="0" sz="1200" spc="-5">
                <a:solidFill>
                  <a:srgbClr val="866A5C"/>
                </a:solidFill>
                <a:latin typeface="Arial"/>
                <a:cs typeface="Arial"/>
              </a:rPr>
              <a:t>News</a:t>
            </a:r>
            <a:r>
              <a:rPr dirty="0" sz="1200" spc="-5">
                <a:latin typeface="Arial"/>
                <a:cs typeface="Arial"/>
              </a:rPr>
              <a:t>: </a:t>
            </a:r>
            <a:r>
              <a:rPr dirty="0" sz="1200">
                <a:latin typeface="Arial"/>
                <a:cs typeface="Arial"/>
              </a:rPr>
              <a:t>Wastes</a:t>
            </a:r>
            <a:r>
              <a:rPr dirty="0" sz="1200" spc="-1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540000">
            <a:off x="3099689" y="1908505"/>
            <a:ext cx="1147162" cy="123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baseline="2923" sz="1425" spc="22">
                <a:latin typeface="Arial"/>
                <a:cs typeface="Arial"/>
              </a:rPr>
              <a:t>NO</a:t>
            </a:r>
            <a:r>
              <a:rPr dirty="0" baseline="2923" sz="1425" spc="-12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IMPROVEMENT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540000">
            <a:off x="3242751" y="2030627"/>
            <a:ext cx="476123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950" spc="15">
                <a:latin typeface="Arial"/>
                <a:cs typeface="Arial"/>
              </a:rPr>
              <a:t>THERE!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9855" y="2581275"/>
            <a:ext cx="30480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38467" y="2767012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90842" y="278606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24167" y="280511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38442" y="280511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00342" y="278606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52717" y="2767012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33667" y="2728912"/>
            <a:ext cx="323850" cy="161925"/>
          </a:xfrm>
          <a:custGeom>
            <a:avLst/>
            <a:gdLst/>
            <a:ahLst/>
            <a:cxnLst/>
            <a:rect l="l" t="t" r="r" b="b"/>
            <a:pathLst>
              <a:path w="323850" h="161925">
                <a:moveTo>
                  <a:pt x="0" y="0"/>
                </a:moveTo>
                <a:lnTo>
                  <a:pt x="8610" y="49758"/>
                </a:lnTo>
                <a:lnTo>
                  <a:pt x="32308" y="94030"/>
                </a:lnTo>
                <a:lnTo>
                  <a:pt x="67894" y="129616"/>
                </a:lnTo>
                <a:lnTo>
                  <a:pt x="112166" y="153314"/>
                </a:lnTo>
                <a:lnTo>
                  <a:pt x="161925" y="161925"/>
                </a:lnTo>
                <a:lnTo>
                  <a:pt x="211683" y="153314"/>
                </a:lnTo>
                <a:lnTo>
                  <a:pt x="255955" y="129616"/>
                </a:lnTo>
                <a:lnTo>
                  <a:pt x="291541" y="94030"/>
                </a:lnTo>
                <a:lnTo>
                  <a:pt x="315239" y="49758"/>
                </a:lnTo>
                <a:lnTo>
                  <a:pt x="323850" y="0"/>
                </a:lnTo>
                <a:lnTo>
                  <a:pt x="291851" y="33486"/>
                </a:lnTo>
                <a:lnTo>
                  <a:pt x="253603" y="60721"/>
                </a:lnTo>
                <a:lnTo>
                  <a:pt x="209996" y="79027"/>
                </a:lnTo>
                <a:lnTo>
                  <a:pt x="161925" y="85725"/>
                </a:lnTo>
                <a:lnTo>
                  <a:pt x="113853" y="79027"/>
                </a:lnTo>
                <a:lnTo>
                  <a:pt x="70246" y="60721"/>
                </a:lnTo>
                <a:lnTo>
                  <a:pt x="31998" y="3348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19405" y="2581275"/>
            <a:ext cx="123825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0200" y="12668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62125" y="86074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2002,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8700" y="8607425"/>
            <a:ext cx="1127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Reinforcement Learning: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24025" y="5530850"/>
            <a:ext cx="4189729" cy="2900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85825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Prioritized</a:t>
            </a:r>
            <a:r>
              <a:rPr dirty="0" sz="21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Sweeping</a:t>
            </a:r>
            <a:endParaRPr sz="2150">
              <a:latin typeface="Tahoma"/>
              <a:cs typeface="Tahoma"/>
            </a:endParaRPr>
          </a:p>
          <a:p>
            <a:pPr algn="just" marL="38100">
              <a:lnSpc>
                <a:spcPct val="100000"/>
              </a:lnSpc>
              <a:spcBef>
                <a:spcPts val="1545"/>
              </a:spcBef>
            </a:pPr>
            <a:r>
              <a:rPr dirty="0" sz="1400" spc="5">
                <a:latin typeface="Arial"/>
                <a:cs typeface="Arial"/>
              </a:rPr>
              <a:t>[Moore </a:t>
            </a:r>
            <a:r>
              <a:rPr dirty="0" sz="1400" spc="10">
                <a:latin typeface="Arial"/>
                <a:cs typeface="Arial"/>
              </a:rPr>
              <a:t>+ </a:t>
            </a:r>
            <a:r>
              <a:rPr dirty="0" sz="1400" spc="5">
                <a:latin typeface="Arial"/>
                <a:cs typeface="Arial"/>
              </a:rPr>
              <a:t>Atkeson,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’93]</a:t>
            </a:r>
            <a:endParaRPr sz="1400">
              <a:latin typeface="Arial"/>
              <a:cs typeface="Arial"/>
            </a:endParaRPr>
          </a:p>
          <a:p>
            <a:pPr algn="just" marL="38100" marR="17780">
              <a:lnSpc>
                <a:spcPts val="1650"/>
              </a:lnSpc>
              <a:spcBef>
                <a:spcPts val="425"/>
              </a:spcBef>
            </a:pPr>
            <a:r>
              <a:rPr dirty="0" sz="1400">
                <a:latin typeface="Arial"/>
                <a:cs typeface="Arial"/>
              </a:rPr>
              <a:t>Tries </a:t>
            </a:r>
            <a:r>
              <a:rPr dirty="0" sz="1400" spc="5">
                <a:latin typeface="Arial"/>
                <a:cs typeface="Arial"/>
              </a:rPr>
              <a:t>to be </a:t>
            </a:r>
            <a:r>
              <a:rPr dirty="0" sz="1400">
                <a:latin typeface="Arial"/>
                <a:cs typeface="Arial"/>
              </a:rPr>
              <a:t>almost </a:t>
            </a:r>
            <a:r>
              <a:rPr dirty="0" sz="1400" spc="5">
                <a:latin typeface="Arial"/>
                <a:cs typeface="Arial"/>
              </a:rPr>
              <a:t>as </a:t>
            </a:r>
            <a:r>
              <a:rPr dirty="0" sz="1400">
                <a:latin typeface="Arial"/>
                <a:cs typeface="Arial"/>
              </a:rPr>
              <a:t>data-efficient </a:t>
            </a:r>
            <a:r>
              <a:rPr dirty="0" sz="1400" spc="10">
                <a:latin typeface="Arial"/>
                <a:cs typeface="Arial"/>
              </a:rPr>
              <a:t>as </a:t>
            </a:r>
            <a:r>
              <a:rPr dirty="0" sz="1400">
                <a:latin typeface="Arial"/>
                <a:cs typeface="Arial"/>
              </a:rPr>
              <a:t>full </a:t>
            </a:r>
            <a:r>
              <a:rPr dirty="0" sz="1400" spc="10">
                <a:latin typeface="Arial"/>
                <a:cs typeface="Arial"/>
              </a:rPr>
              <a:t>CE </a:t>
            </a:r>
            <a:r>
              <a:rPr dirty="0" sz="1400" spc="5">
                <a:latin typeface="Arial"/>
                <a:cs typeface="Arial"/>
              </a:rPr>
              <a:t>but</a:t>
            </a:r>
            <a:r>
              <a:rPr dirty="0" sz="1400" spc="-28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not  </a:t>
            </a:r>
            <a:r>
              <a:rPr dirty="0" sz="1400" spc="10">
                <a:latin typeface="Arial"/>
                <a:cs typeface="Arial"/>
              </a:rPr>
              <a:t>much more </a:t>
            </a:r>
            <a:r>
              <a:rPr dirty="0" sz="1400" spc="5">
                <a:latin typeface="Arial"/>
                <a:cs typeface="Arial"/>
              </a:rPr>
              <a:t>expensive than </a:t>
            </a:r>
            <a:r>
              <a:rPr dirty="0" sz="1400" spc="10">
                <a:latin typeface="Arial"/>
                <a:cs typeface="Arial"/>
              </a:rPr>
              <a:t>“One </a:t>
            </a:r>
            <a:r>
              <a:rPr dirty="0" sz="1400" spc="5">
                <a:latin typeface="Arial"/>
                <a:cs typeface="Arial"/>
              </a:rPr>
              <a:t>Backup”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CE.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8100" marR="73660">
              <a:lnSpc>
                <a:spcPts val="1650"/>
              </a:lnSpc>
            </a:pPr>
            <a:r>
              <a:rPr dirty="0" sz="1400" spc="10">
                <a:latin typeface="Arial"/>
                <a:cs typeface="Arial"/>
              </a:rPr>
              <a:t>On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every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transition,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some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number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(ß)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of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states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may  </a:t>
            </a:r>
            <a:r>
              <a:rPr dirty="0" sz="1400" spc="5">
                <a:latin typeface="Arial"/>
                <a:cs typeface="Arial"/>
              </a:rPr>
              <a:t>have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 spc="5">
                <a:latin typeface="Arial"/>
                <a:cs typeface="Arial"/>
              </a:rPr>
              <a:t>backup applied. Which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ones?</a:t>
            </a:r>
            <a:endParaRPr sz="1400">
              <a:latin typeface="Arial"/>
              <a:cs typeface="Arial"/>
            </a:endParaRPr>
          </a:p>
          <a:p>
            <a:pPr algn="just" marL="409575" indent="-142875">
              <a:lnSpc>
                <a:spcPct val="100000"/>
              </a:lnSpc>
              <a:spcBef>
                <a:spcPts val="295"/>
              </a:spcBef>
              <a:buClr>
                <a:srgbClr val="58618B"/>
              </a:buClr>
              <a:buChar char="•"/>
              <a:tabLst>
                <a:tab pos="409575" algn="l"/>
              </a:tabLst>
            </a:pPr>
            <a:r>
              <a:rPr dirty="0" sz="1400" spc="10">
                <a:latin typeface="Arial"/>
                <a:cs typeface="Arial"/>
              </a:rPr>
              <a:t>The most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“deserving”</a:t>
            </a:r>
            <a:endParaRPr sz="1400">
              <a:latin typeface="Arial"/>
              <a:cs typeface="Arial"/>
            </a:endParaRPr>
          </a:p>
          <a:p>
            <a:pPr algn="just" marL="409575" marR="115570" indent="-142875">
              <a:lnSpc>
                <a:spcPct val="100400"/>
              </a:lnSpc>
              <a:spcBef>
                <a:spcPts val="340"/>
              </a:spcBef>
              <a:buClr>
                <a:srgbClr val="58618B"/>
              </a:buClr>
              <a:buChar char="•"/>
              <a:tabLst>
                <a:tab pos="409575" algn="l"/>
              </a:tabLst>
            </a:pPr>
            <a:r>
              <a:rPr dirty="0" sz="1400" spc="10">
                <a:latin typeface="Arial"/>
                <a:cs typeface="Arial"/>
              </a:rPr>
              <a:t>We </a:t>
            </a:r>
            <a:r>
              <a:rPr dirty="0" sz="1400" spc="5">
                <a:latin typeface="Arial"/>
                <a:cs typeface="Arial"/>
              </a:rPr>
              <a:t>keep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priority </a:t>
            </a:r>
            <a:r>
              <a:rPr dirty="0" sz="1400" spc="5">
                <a:latin typeface="Arial"/>
                <a:cs typeface="Arial"/>
              </a:rPr>
              <a:t>queue of </a:t>
            </a:r>
            <a:r>
              <a:rPr dirty="0" sz="1400">
                <a:latin typeface="Arial"/>
                <a:cs typeface="Arial"/>
              </a:rPr>
              <a:t>which states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have  the biggest potential for changing their </a:t>
            </a:r>
            <a:r>
              <a:rPr dirty="0" sz="1400" spc="5">
                <a:latin typeface="Arial"/>
                <a:cs typeface="Arial"/>
              </a:rPr>
              <a:t>J</a:t>
            </a:r>
            <a:r>
              <a:rPr dirty="0" baseline="20467" sz="1425" spc="7">
                <a:latin typeface="Arial"/>
                <a:cs typeface="Arial"/>
              </a:rPr>
              <a:t>est</a:t>
            </a:r>
            <a:r>
              <a:rPr dirty="0" sz="1400" spc="5">
                <a:latin typeface="Arial"/>
                <a:cs typeface="Arial"/>
              </a:rPr>
              <a:t>(Sj)  </a:t>
            </a:r>
            <a:r>
              <a:rPr dirty="0" sz="1400" spc="-30"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0200" y="53625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rl06.PDF</dc:title>
  <dcterms:created xsi:type="dcterms:W3CDTF">2019-03-23T11:39:15Z</dcterms:created>
  <dcterms:modified xsi:type="dcterms:W3CDTF">2019-03-23T11:39:15Z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2002-09-25T00:00:00Z</vt:filetime>
  </property>
  <property fmtid="{D5CDD505-2E9C-101B-9397-08002B2CF9AE}" pid="3" name="Creator">
    <vt:lpwstr>Microsoft PowerPoint - [rl06.ppt]</vt:lpwstr>
  </property>
  <property fmtid="{D5CDD505-2E9C-101B-9397-08002B2CF9AE}" pid="4" name="LastSaved">
    <vt:filetime>2002-09-25T00:00:00Z</vt:filetime>
  </property>
</Properties>
</file>