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2422" y="1348993"/>
            <a:ext cx="1830704" cy="36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35697" y="9579778"/>
            <a:ext cx="23558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5.jpg"/><Relationship Id="rId4" Type="http://schemas.openxmlformats.org/officeDocument/2006/relationships/image" Target="../media/image5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jpg"/><Relationship Id="rId10" Type="http://schemas.openxmlformats.org/officeDocument/2006/relationships/image" Target="../media/image18.jpg"/><Relationship Id="rId11" Type="http://schemas.openxmlformats.org/officeDocument/2006/relationships/image" Target="../media/image19.jpg"/><Relationship Id="rId12" Type="http://schemas.openxmlformats.org/officeDocument/2006/relationships/image" Target="../media/image20.jpg"/><Relationship Id="rId13" Type="http://schemas.openxmlformats.org/officeDocument/2006/relationships/image" Target="../media/image2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 marL="1350645" marR="1268095">
              <a:lnSpc>
                <a:spcPct val="100000"/>
              </a:lnSpc>
              <a:spcBef>
                <a:spcPts val="1260"/>
              </a:spcBef>
            </a:pPr>
            <a:r>
              <a:rPr dirty="0" sz="2400" b="1">
                <a:solidFill>
                  <a:srgbClr val="009A00"/>
                </a:solidFill>
                <a:latin typeface="Arial"/>
                <a:cs typeface="Arial"/>
              </a:rPr>
              <a:t>Searching:  </a:t>
            </a:r>
            <a:r>
              <a:rPr dirty="0" sz="2400" b="1">
                <a:solidFill>
                  <a:srgbClr val="009A00"/>
                </a:solidFill>
                <a:latin typeface="Arial"/>
                <a:cs typeface="Arial"/>
              </a:rPr>
              <a:t>Deterministic  </a:t>
            </a:r>
            <a:r>
              <a:rPr dirty="0" sz="2400" b="1">
                <a:solidFill>
                  <a:srgbClr val="009A00"/>
                </a:solidFill>
                <a:latin typeface="Arial"/>
                <a:cs typeface="Arial"/>
              </a:rPr>
              <a:t>single-agent</a:t>
            </a:r>
            <a:endParaRPr sz="2400">
              <a:latin typeface="Arial"/>
              <a:cs typeface="Arial"/>
            </a:endParaRPr>
          </a:p>
          <a:p>
            <a:pPr algn="ctr" marL="1635760" marR="1628775">
              <a:lnSpc>
                <a:spcPct val="105000"/>
              </a:lnSpc>
              <a:spcBef>
                <a:spcPts val="2120"/>
              </a:spcBef>
            </a:pPr>
            <a:r>
              <a:rPr dirty="0" sz="1200" spc="-5" b="1">
                <a:latin typeface="Arial"/>
                <a:cs typeface="Arial"/>
              </a:rPr>
              <a:t>Andrew W.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Moore  Professor</a:t>
            </a:r>
            <a:endParaRPr sz="1200">
              <a:latin typeface="Arial"/>
              <a:cs typeface="Arial"/>
            </a:endParaRPr>
          </a:p>
          <a:p>
            <a:pPr algn="ctr" marL="1242695" marR="1235075">
              <a:lnSpc>
                <a:spcPct val="105000"/>
              </a:lnSpc>
            </a:pPr>
            <a:r>
              <a:rPr dirty="0" sz="1200" spc="-5" b="1">
                <a:latin typeface="Arial"/>
                <a:cs typeface="Arial"/>
              </a:rPr>
              <a:t>School of Computer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Science  </a:t>
            </a:r>
            <a:r>
              <a:rPr dirty="0" sz="1200" b="1">
                <a:latin typeface="Arial"/>
                <a:cs typeface="Arial"/>
              </a:rPr>
              <a:t>Carnegie Mellon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algn="ctr" marL="1638935" marR="1630680">
              <a:lnSpc>
                <a:spcPct val="105000"/>
              </a:lnSpc>
              <a:spcBef>
                <a:spcPts val="20"/>
              </a:spcBef>
            </a:pP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ww</a:t>
            </a:r>
            <a:r>
              <a:rPr dirty="0" u="sng" sz="900" spc="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sng" sz="900" spc="-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s.cm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~</a:t>
            </a:r>
            <a:r>
              <a:rPr dirty="0" u="sng" sz="900" spc="-2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dirty="0" u="sng" sz="900" spc="2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2"/>
              </a:rPr>
              <a:t>m </a:t>
            </a:r>
            <a:r>
              <a:rPr dirty="0" sz="90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awm@cs.cmu.edu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00" spc="-5" b="1">
                <a:latin typeface="Arial"/>
                <a:cs typeface="Arial"/>
              </a:rPr>
              <a:t>412-268-7599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0" y="4158996"/>
            <a:ext cx="3048000" cy="4286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0"/>
              </a:spcBef>
            </a:pPr>
            <a:r>
              <a:rPr dirty="0" sz="500" spc="-5">
                <a:latin typeface="Arial"/>
                <a:cs typeface="Arial"/>
              </a:rPr>
              <a:t>Note to other teachers and users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these slides. Andrew </a:t>
            </a:r>
            <a:r>
              <a:rPr dirty="0" sz="500" spc="-10">
                <a:latin typeface="Arial"/>
                <a:cs typeface="Arial"/>
              </a:rPr>
              <a:t>would </a:t>
            </a:r>
            <a:r>
              <a:rPr dirty="0" sz="500" spc="-5">
                <a:latin typeface="Arial"/>
                <a:cs typeface="Arial"/>
              </a:rPr>
              <a:t>be delighted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 spc="-5">
                <a:latin typeface="Arial"/>
                <a:cs typeface="Arial"/>
              </a:rPr>
              <a:t>found this source  material useful in giving your </a:t>
            </a:r>
            <a:r>
              <a:rPr dirty="0" sz="500" spc="-10">
                <a:latin typeface="Arial"/>
                <a:cs typeface="Arial"/>
              </a:rPr>
              <a:t>own </a:t>
            </a:r>
            <a:r>
              <a:rPr dirty="0" sz="500" spc="-5">
                <a:latin typeface="Arial"/>
                <a:cs typeface="Arial"/>
              </a:rPr>
              <a:t>lectures. Feel free to use these slides verbatim, or to modify them to fit 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needs. PowerPoint originals are available.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>
                <a:latin typeface="Arial"/>
                <a:cs typeface="Arial"/>
              </a:rPr>
              <a:t>make </a:t>
            </a:r>
            <a:r>
              <a:rPr dirty="0" sz="500" spc="-5">
                <a:latin typeface="Arial"/>
                <a:cs typeface="Arial"/>
              </a:rPr>
              <a:t>use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a significant portion </a:t>
            </a:r>
            <a:r>
              <a:rPr dirty="0" sz="500" spc="-10">
                <a:latin typeface="Arial"/>
                <a:cs typeface="Arial"/>
              </a:rPr>
              <a:t>of these  </a:t>
            </a:r>
            <a:r>
              <a:rPr dirty="0" sz="500" spc="-5">
                <a:latin typeface="Arial"/>
                <a:cs typeface="Arial"/>
              </a:rPr>
              <a:t>slides in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lecture, please include this message, or the following link to </a:t>
            </a:r>
            <a:r>
              <a:rPr dirty="0" sz="500" spc="-10">
                <a:latin typeface="Arial"/>
                <a:cs typeface="Arial"/>
              </a:rPr>
              <a:t>the </a:t>
            </a:r>
            <a:r>
              <a:rPr dirty="0" sz="500" spc="-5">
                <a:latin typeface="Arial"/>
                <a:cs typeface="Arial"/>
              </a:rPr>
              <a:t>source repository </a:t>
            </a:r>
            <a:r>
              <a:rPr dirty="0" sz="500" spc="-10">
                <a:latin typeface="Arial"/>
                <a:cs typeface="Arial"/>
              </a:rPr>
              <a:t>of  </a:t>
            </a:r>
            <a:r>
              <a:rPr dirty="0" sz="500" spc="-5">
                <a:latin typeface="Arial"/>
                <a:cs typeface="Arial"/>
              </a:rPr>
              <a:t>Andrew’s tutorials: </a:t>
            </a:r>
            <a:r>
              <a:rPr dirty="0" u="sng" sz="5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009A9A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500" spc="-5">
                <a:latin typeface="Arial"/>
                <a:cs typeface="Arial"/>
              </a:rPr>
              <a:t>. Comments </a:t>
            </a:r>
            <a:r>
              <a:rPr dirty="0" sz="500" spc="-10">
                <a:latin typeface="Arial"/>
                <a:cs typeface="Arial"/>
              </a:rPr>
              <a:t>and </a:t>
            </a:r>
            <a:r>
              <a:rPr dirty="0" sz="500" spc="-5">
                <a:latin typeface="Arial"/>
                <a:cs typeface="Arial"/>
              </a:rPr>
              <a:t>corrections gratefully</a:t>
            </a:r>
            <a:r>
              <a:rPr dirty="0" sz="500" spc="5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received.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Overview</a:t>
            </a:r>
            <a:endParaRPr sz="2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18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Deterministic, single-agent, search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Breadth First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Search</a:t>
            </a:r>
            <a:endParaRPr sz="1400">
              <a:latin typeface="Arial"/>
              <a:cs typeface="Arial"/>
            </a:endParaRPr>
          </a:p>
          <a:p>
            <a:pPr marL="439420" marR="688340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Optimality, Completeness, Time and Space  complexity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Search Trees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Depth First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Search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Iterative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Deepening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Best First “Greedy”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Search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  <a:spcBef>
                <a:spcPts val="110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0833" y="3077972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0879" y="27564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0027" y="22344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927" y="345287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6650" y="355727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7650" y="2199385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5423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103" y="31054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4548" y="192125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278" y="282651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1308" y="3452876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64255" y="1409952"/>
            <a:ext cx="16421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Backpointers</a:t>
            </a:r>
          </a:p>
        </p:txBody>
      </p:sp>
      <p:sp>
        <p:nvSpPr>
          <p:cNvPr id="15" name="object 15"/>
          <p:cNvSpPr/>
          <p:nvPr/>
        </p:nvSpPr>
        <p:spPr>
          <a:xfrm>
            <a:off x="1712118" y="1374521"/>
            <a:ext cx="4387056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63267" y="2605531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9467" y="1691130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9A00"/>
                </a:solidFill>
                <a:latin typeface="Arial"/>
                <a:cs typeface="Arial"/>
              </a:rPr>
              <a:t>1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step  from</a:t>
            </a:r>
            <a:r>
              <a:rPr dirty="0" sz="1000" spc="-8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3300" y="3892296"/>
            <a:ext cx="723900" cy="357505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8895" marR="13144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2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steps  from</a:t>
            </a:r>
            <a:r>
              <a:rPr dirty="0" sz="1000" spc="-7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1629" y="3177793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Arial"/>
                <a:cs typeface="Arial"/>
              </a:rPr>
              <a:t>3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2653" y="1387093"/>
            <a:ext cx="698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CC009A"/>
                </a:solidFill>
                <a:latin typeface="Arial"/>
                <a:cs typeface="Arial"/>
              </a:rPr>
              <a:t>4 </a:t>
            </a:r>
            <a:r>
              <a:rPr dirty="0" sz="1000" spc="-5">
                <a:solidFill>
                  <a:srgbClr val="CC009A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009A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0833" y="7255254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0879" y="69336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0027" y="64117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2927" y="76301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650" y="773455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7650" y="637666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5423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1103" y="72826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2278" y="700379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1308" y="7630159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12118" y="5551804"/>
            <a:ext cx="4387056" cy="245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76955" y="5587238"/>
            <a:ext cx="1629410" cy="67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Backpointers</a:t>
            </a:r>
            <a:endParaRPr sz="2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385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3267" y="6782814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9467" y="5868416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9A00"/>
                </a:solidFill>
                <a:latin typeface="Arial"/>
                <a:cs typeface="Arial"/>
              </a:rPr>
              <a:t>1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step  from</a:t>
            </a:r>
            <a:r>
              <a:rPr dirty="0" sz="1000" spc="-8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43300" y="8069580"/>
            <a:ext cx="723900" cy="357505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8895" marR="13144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2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steps  from</a:t>
            </a:r>
            <a:r>
              <a:rPr dirty="0" sz="1000" spc="-7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21629" y="7355076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Arial"/>
                <a:cs typeface="Arial"/>
              </a:rPr>
              <a:t>3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32653" y="5564378"/>
            <a:ext cx="698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CC009A"/>
                </a:solidFill>
                <a:latin typeface="Arial"/>
                <a:cs typeface="Arial"/>
              </a:rPr>
              <a:t>4 </a:t>
            </a:r>
            <a:r>
              <a:rPr dirty="0" sz="1000" spc="-5">
                <a:solidFill>
                  <a:srgbClr val="CC009A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009A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20695" y="6957821"/>
            <a:ext cx="1911350" cy="487045"/>
          </a:xfrm>
          <a:custGeom>
            <a:avLst/>
            <a:gdLst/>
            <a:ahLst/>
            <a:cxnLst/>
            <a:rect l="l" t="t" r="r" b="b"/>
            <a:pathLst>
              <a:path w="1911350" h="487045">
                <a:moveTo>
                  <a:pt x="1896618" y="0"/>
                </a:moveTo>
                <a:lnTo>
                  <a:pt x="1885950" y="4571"/>
                </a:lnTo>
                <a:lnTo>
                  <a:pt x="1873758" y="10667"/>
                </a:lnTo>
                <a:lnTo>
                  <a:pt x="1862328" y="17525"/>
                </a:lnTo>
                <a:lnTo>
                  <a:pt x="1859280" y="19811"/>
                </a:lnTo>
                <a:lnTo>
                  <a:pt x="1880616" y="51053"/>
                </a:lnTo>
                <a:lnTo>
                  <a:pt x="1882140" y="50291"/>
                </a:lnTo>
                <a:lnTo>
                  <a:pt x="1891283" y="44957"/>
                </a:lnTo>
                <a:lnTo>
                  <a:pt x="1899666" y="40385"/>
                </a:lnTo>
                <a:lnTo>
                  <a:pt x="1911095" y="35813"/>
                </a:lnTo>
                <a:lnTo>
                  <a:pt x="1896618" y="0"/>
                </a:lnTo>
                <a:close/>
              </a:path>
              <a:path w="1911350" h="487045">
                <a:moveTo>
                  <a:pt x="1827276" y="44195"/>
                </a:moveTo>
                <a:lnTo>
                  <a:pt x="1811274" y="57911"/>
                </a:lnTo>
                <a:lnTo>
                  <a:pt x="1801368" y="66293"/>
                </a:lnTo>
                <a:lnTo>
                  <a:pt x="1798320" y="68579"/>
                </a:lnTo>
                <a:lnTo>
                  <a:pt x="1822704" y="98297"/>
                </a:lnTo>
                <a:lnTo>
                  <a:pt x="1825752" y="95250"/>
                </a:lnTo>
                <a:lnTo>
                  <a:pt x="1835658" y="86867"/>
                </a:lnTo>
                <a:lnTo>
                  <a:pt x="1851659" y="73151"/>
                </a:lnTo>
                <a:lnTo>
                  <a:pt x="1827276" y="44195"/>
                </a:lnTo>
                <a:close/>
              </a:path>
              <a:path w="1911350" h="487045">
                <a:moveTo>
                  <a:pt x="1770126" y="90677"/>
                </a:moveTo>
                <a:lnTo>
                  <a:pt x="1763268" y="94487"/>
                </a:lnTo>
                <a:lnTo>
                  <a:pt x="1754124" y="99821"/>
                </a:lnTo>
                <a:lnTo>
                  <a:pt x="1740408" y="106679"/>
                </a:lnTo>
                <a:lnTo>
                  <a:pt x="1752600" y="142494"/>
                </a:lnTo>
                <a:lnTo>
                  <a:pt x="1754886" y="141731"/>
                </a:lnTo>
                <a:lnTo>
                  <a:pt x="1760982" y="138683"/>
                </a:lnTo>
                <a:lnTo>
                  <a:pt x="1773174" y="133350"/>
                </a:lnTo>
                <a:lnTo>
                  <a:pt x="1784604" y="126491"/>
                </a:lnTo>
                <a:lnTo>
                  <a:pt x="1790700" y="121919"/>
                </a:lnTo>
                <a:lnTo>
                  <a:pt x="1770126" y="90677"/>
                </a:lnTo>
                <a:close/>
              </a:path>
              <a:path w="1911350" h="487045">
                <a:moveTo>
                  <a:pt x="1703832" y="119633"/>
                </a:moveTo>
                <a:lnTo>
                  <a:pt x="1703070" y="119633"/>
                </a:lnTo>
                <a:lnTo>
                  <a:pt x="1691640" y="124205"/>
                </a:lnTo>
                <a:lnTo>
                  <a:pt x="1670304" y="130301"/>
                </a:lnTo>
                <a:lnTo>
                  <a:pt x="1679448" y="167639"/>
                </a:lnTo>
                <a:lnTo>
                  <a:pt x="1681733" y="166877"/>
                </a:lnTo>
                <a:lnTo>
                  <a:pt x="1693164" y="163829"/>
                </a:lnTo>
                <a:lnTo>
                  <a:pt x="1705356" y="160019"/>
                </a:lnTo>
                <a:lnTo>
                  <a:pt x="1716024" y="155447"/>
                </a:lnTo>
                <a:lnTo>
                  <a:pt x="1717548" y="154685"/>
                </a:lnTo>
                <a:lnTo>
                  <a:pt x="1703832" y="119633"/>
                </a:lnTo>
                <a:close/>
              </a:path>
              <a:path w="1911350" h="487045">
                <a:moveTo>
                  <a:pt x="1636014" y="134873"/>
                </a:moveTo>
                <a:lnTo>
                  <a:pt x="1621536" y="136397"/>
                </a:lnTo>
                <a:lnTo>
                  <a:pt x="1597914" y="137159"/>
                </a:lnTo>
                <a:lnTo>
                  <a:pt x="1600200" y="175259"/>
                </a:lnTo>
                <a:lnTo>
                  <a:pt x="1623821" y="173735"/>
                </a:lnTo>
                <a:lnTo>
                  <a:pt x="1638300" y="172973"/>
                </a:lnTo>
                <a:lnTo>
                  <a:pt x="1636014" y="134873"/>
                </a:lnTo>
                <a:close/>
              </a:path>
              <a:path w="1911350" h="487045">
                <a:moveTo>
                  <a:pt x="1560576" y="138683"/>
                </a:moveTo>
                <a:lnTo>
                  <a:pt x="1525524" y="140207"/>
                </a:lnTo>
                <a:lnTo>
                  <a:pt x="1522476" y="140969"/>
                </a:lnTo>
                <a:lnTo>
                  <a:pt x="1524000" y="179069"/>
                </a:lnTo>
                <a:lnTo>
                  <a:pt x="1527809" y="178307"/>
                </a:lnTo>
                <a:lnTo>
                  <a:pt x="1562100" y="176783"/>
                </a:lnTo>
                <a:lnTo>
                  <a:pt x="1560576" y="138683"/>
                </a:lnTo>
                <a:close/>
              </a:path>
              <a:path w="1911350" h="487045">
                <a:moveTo>
                  <a:pt x="1484376" y="142494"/>
                </a:moveTo>
                <a:lnTo>
                  <a:pt x="1461516" y="143255"/>
                </a:lnTo>
                <a:lnTo>
                  <a:pt x="1446276" y="144017"/>
                </a:lnTo>
                <a:lnTo>
                  <a:pt x="1447800" y="182117"/>
                </a:lnTo>
                <a:lnTo>
                  <a:pt x="1463040" y="181355"/>
                </a:lnTo>
                <a:lnTo>
                  <a:pt x="1485900" y="180594"/>
                </a:lnTo>
                <a:lnTo>
                  <a:pt x="1484376" y="142494"/>
                </a:lnTo>
                <a:close/>
              </a:path>
              <a:path w="1911350" h="487045">
                <a:moveTo>
                  <a:pt x="1354074" y="166877"/>
                </a:moveTo>
                <a:lnTo>
                  <a:pt x="1351788" y="173735"/>
                </a:lnTo>
                <a:lnTo>
                  <a:pt x="1353312" y="180594"/>
                </a:lnTo>
                <a:lnTo>
                  <a:pt x="1362456" y="191261"/>
                </a:lnTo>
                <a:lnTo>
                  <a:pt x="1370076" y="192785"/>
                </a:lnTo>
                <a:lnTo>
                  <a:pt x="1376171" y="191261"/>
                </a:lnTo>
                <a:lnTo>
                  <a:pt x="1378458" y="191261"/>
                </a:lnTo>
                <a:lnTo>
                  <a:pt x="1379220" y="190500"/>
                </a:lnTo>
                <a:lnTo>
                  <a:pt x="1380744" y="190500"/>
                </a:lnTo>
                <a:lnTo>
                  <a:pt x="1385316" y="188975"/>
                </a:lnTo>
                <a:lnTo>
                  <a:pt x="1389126" y="188213"/>
                </a:lnTo>
                <a:lnTo>
                  <a:pt x="1392936" y="186689"/>
                </a:lnTo>
                <a:lnTo>
                  <a:pt x="1398270" y="185927"/>
                </a:lnTo>
                <a:lnTo>
                  <a:pt x="1401826" y="184403"/>
                </a:lnTo>
                <a:lnTo>
                  <a:pt x="1399794" y="184403"/>
                </a:lnTo>
                <a:lnTo>
                  <a:pt x="1403604" y="183641"/>
                </a:lnTo>
                <a:lnTo>
                  <a:pt x="1409654" y="183641"/>
                </a:lnTo>
                <a:lnTo>
                  <a:pt x="1409379" y="179069"/>
                </a:lnTo>
                <a:lnTo>
                  <a:pt x="1389888" y="179069"/>
                </a:lnTo>
                <a:lnTo>
                  <a:pt x="1354074" y="166877"/>
                </a:lnTo>
                <a:close/>
              </a:path>
              <a:path w="1911350" h="487045">
                <a:moveTo>
                  <a:pt x="1403604" y="183641"/>
                </a:moveTo>
                <a:lnTo>
                  <a:pt x="1399794" y="184403"/>
                </a:lnTo>
                <a:lnTo>
                  <a:pt x="1401826" y="184403"/>
                </a:lnTo>
                <a:lnTo>
                  <a:pt x="1403604" y="183641"/>
                </a:lnTo>
                <a:close/>
              </a:path>
              <a:path w="1911350" h="487045">
                <a:moveTo>
                  <a:pt x="1409654" y="183641"/>
                </a:moveTo>
                <a:lnTo>
                  <a:pt x="1403604" y="183641"/>
                </a:lnTo>
                <a:lnTo>
                  <a:pt x="1401826" y="184403"/>
                </a:lnTo>
                <a:lnTo>
                  <a:pt x="1409700" y="184403"/>
                </a:lnTo>
                <a:lnTo>
                  <a:pt x="1409654" y="183641"/>
                </a:lnTo>
                <a:close/>
              </a:path>
              <a:path w="1911350" h="487045">
                <a:moveTo>
                  <a:pt x="1407414" y="146303"/>
                </a:moveTo>
                <a:lnTo>
                  <a:pt x="1396745" y="146303"/>
                </a:lnTo>
                <a:lnTo>
                  <a:pt x="1395221" y="147065"/>
                </a:lnTo>
                <a:lnTo>
                  <a:pt x="1393698" y="147065"/>
                </a:lnTo>
                <a:lnTo>
                  <a:pt x="1383030" y="150113"/>
                </a:lnTo>
                <a:lnTo>
                  <a:pt x="1378458" y="151637"/>
                </a:lnTo>
                <a:lnTo>
                  <a:pt x="1372362" y="153161"/>
                </a:lnTo>
                <a:lnTo>
                  <a:pt x="1370838" y="153923"/>
                </a:lnTo>
                <a:lnTo>
                  <a:pt x="1369314" y="153923"/>
                </a:lnTo>
                <a:lnTo>
                  <a:pt x="1367028" y="154685"/>
                </a:lnTo>
                <a:lnTo>
                  <a:pt x="1389888" y="179069"/>
                </a:lnTo>
                <a:lnTo>
                  <a:pt x="1409379" y="179069"/>
                </a:lnTo>
                <a:lnTo>
                  <a:pt x="1407414" y="146303"/>
                </a:lnTo>
                <a:close/>
              </a:path>
              <a:path w="1911350" h="487045">
                <a:moveTo>
                  <a:pt x="1334262" y="156209"/>
                </a:moveTo>
                <a:lnTo>
                  <a:pt x="1328166" y="156971"/>
                </a:lnTo>
                <a:lnTo>
                  <a:pt x="1323594" y="157733"/>
                </a:lnTo>
                <a:lnTo>
                  <a:pt x="1318259" y="158495"/>
                </a:lnTo>
                <a:lnTo>
                  <a:pt x="1313688" y="159257"/>
                </a:lnTo>
                <a:lnTo>
                  <a:pt x="1308354" y="160019"/>
                </a:lnTo>
                <a:lnTo>
                  <a:pt x="1296924" y="163067"/>
                </a:lnTo>
                <a:lnTo>
                  <a:pt x="1293876" y="163829"/>
                </a:lnTo>
                <a:lnTo>
                  <a:pt x="1304544" y="200405"/>
                </a:lnTo>
                <a:lnTo>
                  <a:pt x="1314450" y="198119"/>
                </a:lnTo>
                <a:lnTo>
                  <a:pt x="1325118" y="196595"/>
                </a:lnTo>
                <a:lnTo>
                  <a:pt x="1328928" y="195833"/>
                </a:lnTo>
                <a:lnTo>
                  <a:pt x="1333500" y="195071"/>
                </a:lnTo>
                <a:lnTo>
                  <a:pt x="1339595" y="193547"/>
                </a:lnTo>
                <a:lnTo>
                  <a:pt x="1334262" y="156209"/>
                </a:lnTo>
                <a:close/>
              </a:path>
              <a:path w="1911350" h="487045">
                <a:moveTo>
                  <a:pt x="1255776" y="179069"/>
                </a:moveTo>
                <a:lnTo>
                  <a:pt x="1251966" y="181355"/>
                </a:lnTo>
                <a:lnTo>
                  <a:pt x="1232154" y="191261"/>
                </a:lnTo>
                <a:lnTo>
                  <a:pt x="1223009" y="196595"/>
                </a:lnTo>
                <a:lnTo>
                  <a:pt x="1238250" y="230885"/>
                </a:lnTo>
                <a:lnTo>
                  <a:pt x="1239774" y="230123"/>
                </a:lnTo>
                <a:lnTo>
                  <a:pt x="1249680" y="224789"/>
                </a:lnTo>
                <a:lnTo>
                  <a:pt x="1259586" y="220217"/>
                </a:lnTo>
                <a:lnTo>
                  <a:pt x="1268730" y="214883"/>
                </a:lnTo>
                <a:lnTo>
                  <a:pt x="1272540" y="213359"/>
                </a:lnTo>
                <a:lnTo>
                  <a:pt x="1255776" y="179069"/>
                </a:lnTo>
                <a:close/>
              </a:path>
              <a:path w="1911350" h="487045">
                <a:moveTo>
                  <a:pt x="1189482" y="207263"/>
                </a:moveTo>
                <a:lnTo>
                  <a:pt x="1180338" y="210311"/>
                </a:lnTo>
                <a:lnTo>
                  <a:pt x="1171956" y="212597"/>
                </a:lnTo>
                <a:lnTo>
                  <a:pt x="1164336" y="214883"/>
                </a:lnTo>
                <a:lnTo>
                  <a:pt x="1152144" y="219455"/>
                </a:lnTo>
                <a:lnTo>
                  <a:pt x="1164336" y="255269"/>
                </a:lnTo>
                <a:lnTo>
                  <a:pt x="1182624" y="249173"/>
                </a:lnTo>
                <a:lnTo>
                  <a:pt x="1190244" y="246887"/>
                </a:lnTo>
                <a:lnTo>
                  <a:pt x="1199388" y="243839"/>
                </a:lnTo>
                <a:lnTo>
                  <a:pt x="1189482" y="207263"/>
                </a:lnTo>
                <a:close/>
              </a:path>
              <a:path w="1911350" h="487045">
                <a:moveTo>
                  <a:pt x="1116330" y="231647"/>
                </a:moveTo>
                <a:lnTo>
                  <a:pt x="1090421" y="240029"/>
                </a:lnTo>
                <a:lnTo>
                  <a:pt x="1080516" y="243839"/>
                </a:lnTo>
                <a:lnTo>
                  <a:pt x="1091945" y="279653"/>
                </a:lnTo>
                <a:lnTo>
                  <a:pt x="1102614" y="276605"/>
                </a:lnTo>
                <a:lnTo>
                  <a:pt x="1128521" y="267461"/>
                </a:lnTo>
                <a:lnTo>
                  <a:pt x="1116330" y="231647"/>
                </a:lnTo>
                <a:close/>
              </a:path>
              <a:path w="1911350" h="487045">
                <a:moveTo>
                  <a:pt x="1044702" y="254507"/>
                </a:moveTo>
                <a:lnTo>
                  <a:pt x="1036319" y="256794"/>
                </a:lnTo>
                <a:lnTo>
                  <a:pt x="1018032" y="261365"/>
                </a:lnTo>
                <a:lnTo>
                  <a:pt x="1015745" y="262127"/>
                </a:lnTo>
                <a:lnTo>
                  <a:pt x="1014221" y="262889"/>
                </a:lnTo>
                <a:lnTo>
                  <a:pt x="1011936" y="263651"/>
                </a:lnTo>
                <a:lnTo>
                  <a:pt x="1004316" y="268985"/>
                </a:lnTo>
                <a:lnTo>
                  <a:pt x="1023366" y="301751"/>
                </a:lnTo>
                <a:lnTo>
                  <a:pt x="1024890" y="300989"/>
                </a:lnTo>
                <a:lnTo>
                  <a:pt x="1028482" y="298703"/>
                </a:lnTo>
                <a:lnTo>
                  <a:pt x="1027176" y="298703"/>
                </a:lnTo>
                <a:lnTo>
                  <a:pt x="1033271" y="295655"/>
                </a:lnTo>
                <a:lnTo>
                  <a:pt x="1038061" y="295655"/>
                </a:lnTo>
                <a:lnTo>
                  <a:pt x="1054608" y="291083"/>
                </a:lnTo>
                <a:lnTo>
                  <a:pt x="1044702" y="254507"/>
                </a:lnTo>
                <a:close/>
              </a:path>
              <a:path w="1911350" h="487045">
                <a:moveTo>
                  <a:pt x="1033271" y="295655"/>
                </a:moveTo>
                <a:lnTo>
                  <a:pt x="1027176" y="298703"/>
                </a:lnTo>
                <a:lnTo>
                  <a:pt x="1029508" y="298050"/>
                </a:lnTo>
                <a:lnTo>
                  <a:pt x="1033271" y="295655"/>
                </a:lnTo>
                <a:close/>
              </a:path>
              <a:path w="1911350" h="487045">
                <a:moveTo>
                  <a:pt x="1029508" y="298050"/>
                </a:moveTo>
                <a:lnTo>
                  <a:pt x="1027176" y="298703"/>
                </a:lnTo>
                <a:lnTo>
                  <a:pt x="1028482" y="298703"/>
                </a:lnTo>
                <a:lnTo>
                  <a:pt x="1029508" y="298050"/>
                </a:lnTo>
                <a:close/>
              </a:path>
              <a:path w="1911350" h="487045">
                <a:moveTo>
                  <a:pt x="1038061" y="295655"/>
                </a:moveTo>
                <a:lnTo>
                  <a:pt x="1033271" y="295655"/>
                </a:lnTo>
                <a:lnTo>
                  <a:pt x="1029508" y="298050"/>
                </a:lnTo>
                <a:lnTo>
                  <a:pt x="1038061" y="295655"/>
                </a:lnTo>
                <a:close/>
              </a:path>
              <a:path w="1911350" h="487045">
                <a:moveTo>
                  <a:pt x="972312" y="284225"/>
                </a:moveTo>
                <a:lnTo>
                  <a:pt x="965454" y="287273"/>
                </a:lnTo>
                <a:lnTo>
                  <a:pt x="947928" y="293369"/>
                </a:lnTo>
                <a:lnTo>
                  <a:pt x="938021" y="296417"/>
                </a:lnTo>
                <a:lnTo>
                  <a:pt x="949452" y="332994"/>
                </a:lnTo>
                <a:lnTo>
                  <a:pt x="960882" y="329183"/>
                </a:lnTo>
                <a:lnTo>
                  <a:pt x="979932" y="322325"/>
                </a:lnTo>
                <a:lnTo>
                  <a:pt x="986790" y="319277"/>
                </a:lnTo>
                <a:lnTo>
                  <a:pt x="972312" y="284225"/>
                </a:lnTo>
                <a:close/>
              </a:path>
              <a:path w="1911350" h="487045">
                <a:moveTo>
                  <a:pt x="902207" y="307085"/>
                </a:moveTo>
                <a:lnTo>
                  <a:pt x="893826" y="310133"/>
                </a:lnTo>
                <a:lnTo>
                  <a:pt x="875538" y="315467"/>
                </a:lnTo>
                <a:lnTo>
                  <a:pt x="864869" y="319277"/>
                </a:lnTo>
                <a:lnTo>
                  <a:pt x="877062" y="355091"/>
                </a:lnTo>
                <a:lnTo>
                  <a:pt x="904494" y="346709"/>
                </a:lnTo>
                <a:lnTo>
                  <a:pt x="912876" y="343661"/>
                </a:lnTo>
                <a:lnTo>
                  <a:pt x="902207" y="307085"/>
                </a:lnTo>
                <a:close/>
              </a:path>
              <a:path w="1911350" h="487045">
                <a:moveTo>
                  <a:pt x="829056" y="332231"/>
                </a:moveTo>
                <a:lnTo>
                  <a:pt x="820674" y="334517"/>
                </a:lnTo>
                <a:lnTo>
                  <a:pt x="793242" y="344423"/>
                </a:lnTo>
                <a:lnTo>
                  <a:pt x="805433" y="380238"/>
                </a:lnTo>
                <a:lnTo>
                  <a:pt x="833628" y="370331"/>
                </a:lnTo>
                <a:lnTo>
                  <a:pt x="841248" y="368045"/>
                </a:lnTo>
                <a:lnTo>
                  <a:pt x="829056" y="332231"/>
                </a:lnTo>
                <a:close/>
              </a:path>
              <a:path w="1911350" h="487045">
                <a:moveTo>
                  <a:pt x="757428" y="356615"/>
                </a:moveTo>
                <a:lnTo>
                  <a:pt x="738378" y="362711"/>
                </a:lnTo>
                <a:lnTo>
                  <a:pt x="721614" y="367283"/>
                </a:lnTo>
                <a:lnTo>
                  <a:pt x="732282" y="403859"/>
                </a:lnTo>
                <a:lnTo>
                  <a:pt x="749807" y="398525"/>
                </a:lnTo>
                <a:lnTo>
                  <a:pt x="768857" y="392429"/>
                </a:lnTo>
                <a:lnTo>
                  <a:pt x="757428" y="356615"/>
                </a:lnTo>
                <a:close/>
              </a:path>
              <a:path w="1911350" h="487045">
                <a:moveTo>
                  <a:pt x="685038" y="376427"/>
                </a:moveTo>
                <a:lnTo>
                  <a:pt x="683514" y="377189"/>
                </a:lnTo>
                <a:lnTo>
                  <a:pt x="669798" y="380238"/>
                </a:lnTo>
                <a:lnTo>
                  <a:pt x="656082" y="382523"/>
                </a:lnTo>
                <a:lnTo>
                  <a:pt x="649224" y="383285"/>
                </a:lnTo>
                <a:lnTo>
                  <a:pt x="655320" y="421385"/>
                </a:lnTo>
                <a:lnTo>
                  <a:pt x="662940" y="419861"/>
                </a:lnTo>
                <a:lnTo>
                  <a:pt x="678180" y="417575"/>
                </a:lnTo>
                <a:lnTo>
                  <a:pt x="692658" y="414527"/>
                </a:lnTo>
                <a:lnTo>
                  <a:pt x="694182" y="413765"/>
                </a:lnTo>
                <a:lnTo>
                  <a:pt x="685038" y="376427"/>
                </a:lnTo>
                <a:close/>
              </a:path>
              <a:path w="1911350" h="487045">
                <a:moveTo>
                  <a:pt x="611886" y="388619"/>
                </a:moveTo>
                <a:lnTo>
                  <a:pt x="579882" y="392429"/>
                </a:lnTo>
                <a:lnTo>
                  <a:pt x="575310" y="393191"/>
                </a:lnTo>
                <a:lnTo>
                  <a:pt x="578358" y="431291"/>
                </a:lnTo>
                <a:lnTo>
                  <a:pt x="583692" y="430529"/>
                </a:lnTo>
                <a:lnTo>
                  <a:pt x="617220" y="426719"/>
                </a:lnTo>
                <a:lnTo>
                  <a:pt x="611886" y="388619"/>
                </a:lnTo>
                <a:close/>
              </a:path>
              <a:path w="1911350" h="487045">
                <a:moveTo>
                  <a:pt x="537210" y="396239"/>
                </a:moveTo>
                <a:lnTo>
                  <a:pt x="502158" y="399288"/>
                </a:lnTo>
                <a:lnTo>
                  <a:pt x="499872" y="399288"/>
                </a:lnTo>
                <a:lnTo>
                  <a:pt x="502158" y="437388"/>
                </a:lnTo>
                <a:lnTo>
                  <a:pt x="504444" y="436625"/>
                </a:lnTo>
                <a:lnTo>
                  <a:pt x="531114" y="435101"/>
                </a:lnTo>
                <a:lnTo>
                  <a:pt x="540258" y="434339"/>
                </a:lnTo>
                <a:lnTo>
                  <a:pt x="537210" y="396239"/>
                </a:lnTo>
                <a:close/>
              </a:path>
              <a:path w="1911350" h="487045">
                <a:moveTo>
                  <a:pt x="461772" y="401573"/>
                </a:moveTo>
                <a:lnTo>
                  <a:pt x="449580" y="402335"/>
                </a:lnTo>
                <a:lnTo>
                  <a:pt x="435864" y="404621"/>
                </a:lnTo>
                <a:lnTo>
                  <a:pt x="424434" y="406907"/>
                </a:lnTo>
                <a:lnTo>
                  <a:pt x="422148" y="406907"/>
                </a:lnTo>
                <a:lnTo>
                  <a:pt x="428244" y="445007"/>
                </a:lnTo>
                <a:lnTo>
                  <a:pt x="431292" y="444245"/>
                </a:lnTo>
                <a:lnTo>
                  <a:pt x="451866" y="440435"/>
                </a:lnTo>
                <a:lnTo>
                  <a:pt x="464058" y="439673"/>
                </a:lnTo>
                <a:lnTo>
                  <a:pt x="461772" y="401573"/>
                </a:lnTo>
                <a:close/>
              </a:path>
              <a:path w="1911350" h="487045">
                <a:moveTo>
                  <a:pt x="385572" y="412241"/>
                </a:moveTo>
                <a:lnTo>
                  <a:pt x="378714" y="413003"/>
                </a:lnTo>
                <a:lnTo>
                  <a:pt x="348234" y="416051"/>
                </a:lnTo>
                <a:lnTo>
                  <a:pt x="351281" y="454151"/>
                </a:lnTo>
                <a:lnTo>
                  <a:pt x="383286" y="451103"/>
                </a:lnTo>
                <a:lnTo>
                  <a:pt x="389381" y="450341"/>
                </a:lnTo>
                <a:lnTo>
                  <a:pt x="385572" y="412241"/>
                </a:lnTo>
                <a:close/>
              </a:path>
              <a:path w="1911350" h="487045">
                <a:moveTo>
                  <a:pt x="310134" y="419100"/>
                </a:moveTo>
                <a:lnTo>
                  <a:pt x="308610" y="419100"/>
                </a:lnTo>
                <a:lnTo>
                  <a:pt x="284988" y="420623"/>
                </a:lnTo>
                <a:lnTo>
                  <a:pt x="272034" y="422147"/>
                </a:lnTo>
                <a:lnTo>
                  <a:pt x="275081" y="459485"/>
                </a:lnTo>
                <a:lnTo>
                  <a:pt x="311658" y="457200"/>
                </a:lnTo>
                <a:lnTo>
                  <a:pt x="313181" y="456438"/>
                </a:lnTo>
                <a:lnTo>
                  <a:pt x="310134" y="419100"/>
                </a:lnTo>
                <a:close/>
              </a:path>
              <a:path w="1911350" h="487045">
                <a:moveTo>
                  <a:pt x="199644" y="416051"/>
                </a:moveTo>
                <a:lnTo>
                  <a:pt x="195834" y="453389"/>
                </a:lnTo>
                <a:lnTo>
                  <a:pt x="227837" y="456438"/>
                </a:lnTo>
                <a:lnTo>
                  <a:pt x="233172" y="457200"/>
                </a:lnTo>
                <a:lnTo>
                  <a:pt x="237744" y="419861"/>
                </a:lnTo>
                <a:lnTo>
                  <a:pt x="232410" y="419100"/>
                </a:lnTo>
                <a:lnTo>
                  <a:pt x="199644" y="416051"/>
                </a:lnTo>
                <a:close/>
              </a:path>
              <a:path w="1911350" h="487045">
                <a:moveTo>
                  <a:pt x="132587" y="411479"/>
                </a:moveTo>
                <a:lnTo>
                  <a:pt x="121920" y="411479"/>
                </a:lnTo>
                <a:lnTo>
                  <a:pt x="121158" y="449579"/>
                </a:lnTo>
                <a:lnTo>
                  <a:pt x="131064" y="449579"/>
                </a:lnTo>
                <a:lnTo>
                  <a:pt x="158496" y="451103"/>
                </a:lnTo>
                <a:lnTo>
                  <a:pt x="160781" y="413003"/>
                </a:lnTo>
                <a:lnTo>
                  <a:pt x="132587" y="411479"/>
                </a:lnTo>
                <a:close/>
              </a:path>
              <a:path w="1911350" h="487045">
                <a:moveTo>
                  <a:pt x="115062" y="372617"/>
                </a:moveTo>
                <a:lnTo>
                  <a:pt x="0" y="428244"/>
                </a:lnTo>
                <a:lnTo>
                  <a:pt x="113537" y="486917"/>
                </a:lnTo>
                <a:lnTo>
                  <a:pt x="115062" y="372617"/>
                </a:lnTo>
                <a:close/>
              </a:path>
            </a:pathLst>
          </a:custGeom>
          <a:solidFill>
            <a:srgbClr val="CC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2720" y="6565392"/>
            <a:ext cx="461009" cy="262890"/>
          </a:xfrm>
          <a:custGeom>
            <a:avLst/>
            <a:gdLst/>
            <a:ahLst/>
            <a:cxnLst/>
            <a:rect l="l" t="t" r="r" b="b"/>
            <a:pathLst>
              <a:path w="461010" h="262890">
                <a:moveTo>
                  <a:pt x="7619" y="0"/>
                </a:moveTo>
                <a:lnTo>
                  <a:pt x="0" y="27431"/>
                </a:lnTo>
                <a:lnTo>
                  <a:pt x="27431" y="35051"/>
                </a:lnTo>
                <a:lnTo>
                  <a:pt x="35052" y="7619"/>
                </a:lnTo>
                <a:lnTo>
                  <a:pt x="7619" y="0"/>
                </a:lnTo>
                <a:close/>
              </a:path>
              <a:path w="461010" h="262890">
                <a:moveTo>
                  <a:pt x="62484" y="15239"/>
                </a:moveTo>
                <a:lnTo>
                  <a:pt x="54863" y="42671"/>
                </a:lnTo>
                <a:lnTo>
                  <a:pt x="70104" y="47243"/>
                </a:lnTo>
                <a:lnTo>
                  <a:pt x="81534" y="50291"/>
                </a:lnTo>
                <a:lnTo>
                  <a:pt x="89916" y="23621"/>
                </a:lnTo>
                <a:lnTo>
                  <a:pt x="78486" y="19811"/>
                </a:lnTo>
                <a:lnTo>
                  <a:pt x="62484" y="15239"/>
                </a:lnTo>
                <a:close/>
              </a:path>
              <a:path w="461010" h="262890">
                <a:moveTo>
                  <a:pt x="118872" y="38099"/>
                </a:moveTo>
                <a:lnTo>
                  <a:pt x="102869" y="61721"/>
                </a:lnTo>
                <a:lnTo>
                  <a:pt x="104393" y="63245"/>
                </a:lnTo>
                <a:lnTo>
                  <a:pt x="111252" y="66293"/>
                </a:lnTo>
                <a:lnTo>
                  <a:pt x="115062" y="68579"/>
                </a:lnTo>
                <a:lnTo>
                  <a:pt x="118110" y="69341"/>
                </a:lnTo>
                <a:lnTo>
                  <a:pt x="124206" y="71627"/>
                </a:lnTo>
                <a:lnTo>
                  <a:pt x="131825" y="73913"/>
                </a:lnTo>
                <a:lnTo>
                  <a:pt x="132587" y="74675"/>
                </a:lnTo>
                <a:lnTo>
                  <a:pt x="141731" y="47243"/>
                </a:lnTo>
                <a:lnTo>
                  <a:pt x="140969" y="47243"/>
                </a:lnTo>
                <a:lnTo>
                  <a:pt x="134112" y="44957"/>
                </a:lnTo>
                <a:lnTo>
                  <a:pt x="128778" y="42671"/>
                </a:lnTo>
                <a:lnTo>
                  <a:pt x="125730" y="41909"/>
                </a:lnTo>
                <a:lnTo>
                  <a:pt x="124206" y="41147"/>
                </a:lnTo>
                <a:lnTo>
                  <a:pt x="120396" y="39623"/>
                </a:lnTo>
                <a:lnTo>
                  <a:pt x="118872" y="38099"/>
                </a:lnTo>
                <a:close/>
              </a:path>
              <a:path w="461010" h="262890">
                <a:moveTo>
                  <a:pt x="171450" y="58673"/>
                </a:moveTo>
                <a:lnTo>
                  <a:pt x="156210" y="83057"/>
                </a:lnTo>
                <a:lnTo>
                  <a:pt x="160781" y="86105"/>
                </a:lnTo>
                <a:lnTo>
                  <a:pt x="171450" y="92963"/>
                </a:lnTo>
                <a:lnTo>
                  <a:pt x="181356" y="98297"/>
                </a:lnTo>
                <a:lnTo>
                  <a:pt x="195072" y="73151"/>
                </a:lnTo>
                <a:lnTo>
                  <a:pt x="186690" y="68579"/>
                </a:lnTo>
                <a:lnTo>
                  <a:pt x="176022" y="62483"/>
                </a:lnTo>
                <a:lnTo>
                  <a:pt x="171450" y="58673"/>
                </a:lnTo>
                <a:close/>
              </a:path>
              <a:path w="461010" h="262890">
                <a:moveTo>
                  <a:pt x="220218" y="86105"/>
                </a:moveTo>
                <a:lnTo>
                  <a:pt x="207263" y="111251"/>
                </a:lnTo>
                <a:lnTo>
                  <a:pt x="217169" y="116585"/>
                </a:lnTo>
                <a:lnTo>
                  <a:pt x="233172" y="124205"/>
                </a:lnTo>
                <a:lnTo>
                  <a:pt x="245363" y="98297"/>
                </a:lnTo>
                <a:lnTo>
                  <a:pt x="229362" y="90677"/>
                </a:lnTo>
                <a:lnTo>
                  <a:pt x="220218" y="86105"/>
                </a:lnTo>
                <a:close/>
              </a:path>
              <a:path w="461010" h="262890">
                <a:moveTo>
                  <a:pt x="270510" y="118871"/>
                </a:moveTo>
                <a:lnTo>
                  <a:pt x="251460" y="140207"/>
                </a:lnTo>
                <a:lnTo>
                  <a:pt x="253746" y="142493"/>
                </a:lnTo>
                <a:lnTo>
                  <a:pt x="263652" y="150875"/>
                </a:lnTo>
                <a:lnTo>
                  <a:pt x="274319" y="158495"/>
                </a:lnTo>
                <a:lnTo>
                  <a:pt x="275844" y="159257"/>
                </a:lnTo>
                <a:lnTo>
                  <a:pt x="291084" y="135635"/>
                </a:lnTo>
                <a:lnTo>
                  <a:pt x="281940" y="128777"/>
                </a:lnTo>
                <a:lnTo>
                  <a:pt x="273557" y="121919"/>
                </a:lnTo>
                <a:lnTo>
                  <a:pt x="270510" y="118871"/>
                </a:lnTo>
                <a:close/>
              </a:path>
              <a:path w="461010" h="262890">
                <a:moveTo>
                  <a:pt x="329749" y="179831"/>
                </a:moveTo>
                <a:lnTo>
                  <a:pt x="318516" y="179831"/>
                </a:lnTo>
                <a:lnTo>
                  <a:pt x="326136" y="185165"/>
                </a:lnTo>
                <a:lnTo>
                  <a:pt x="329749" y="179831"/>
                </a:lnTo>
                <a:close/>
              </a:path>
              <a:path w="461010" h="262890">
                <a:moveTo>
                  <a:pt x="313944" y="147827"/>
                </a:moveTo>
                <a:lnTo>
                  <a:pt x="302513" y="174497"/>
                </a:lnTo>
                <a:lnTo>
                  <a:pt x="308610" y="176783"/>
                </a:lnTo>
                <a:lnTo>
                  <a:pt x="321563" y="182117"/>
                </a:lnTo>
                <a:lnTo>
                  <a:pt x="318516" y="179831"/>
                </a:lnTo>
                <a:lnTo>
                  <a:pt x="329749" y="179831"/>
                </a:lnTo>
                <a:lnTo>
                  <a:pt x="342138" y="161543"/>
                </a:lnTo>
                <a:lnTo>
                  <a:pt x="334518" y="156209"/>
                </a:lnTo>
                <a:lnTo>
                  <a:pt x="333756" y="155447"/>
                </a:lnTo>
                <a:lnTo>
                  <a:pt x="332231" y="155447"/>
                </a:lnTo>
                <a:lnTo>
                  <a:pt x="331469" y="154685"/>
                </a:lnTo>
                <a:lnTo>
                  <a:pt x="320040" y="150875"/>
                </a:lnTo>
                <a:lnTo>
                  <a:pt x="313944" y="147827"/>
                </a:lnTo>
                <a:close/>
              </a:path>
              <a:path w="461010" h="262890">
                <a:moveTo>
                  <a:pt x="419100" y="176021"/>
                </a:moveTo>
                <a:lnTo>
                  <a:pt x="366522" y="243839"/>
                </a:lnTo>
                <a:lnTo>
                  <a:pt x="461010" y="262889"/>
                </a:lnTo>
                <a:lnTo>
                  <a:pt x="419100" y="176021"/>
                </a:lnTo>
                <a:close/>
              </a:path>
              <a:path w="461010" h="262890">
                <a:moveTo>
                  <a:pt x="364998" y="177545"/>
                </a:moveTo>
                <a:lnTo>
                  <a:pt x="348996" y="201167"/>
                </a:lnTo>
                <a:lnTo>
                  <a:pt x="357378" y="206501"/>
                </a:lnTo>
                <a:lnTo>
                  <a:pt x="367284" y="213359"/>
                </a:lnTo>
                <a:lnTo>
                  <a:pt x="374904" y="217169"/>
                </a:lnTo>
                <a:lnTo>
                  <a:pt x="388619" y="192023"/>
                </a:lnTo>
                <a:lnTo>
                  <a:pt x="382524" y="188975"/>
                </a:lnTo>
                <a:lnTo>
                  <a:pt x="373380" y="182879"/>
                </a:lnTo>
                <a:lnTo>
                  <a:pt x="364998" y="177545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48228" y="6525768"/>
            <a:ext cx="543560" cy="288925"/>
          </a:xfrm>
          <a:custGeom>
            <a:avLst/>
            <a:gdLst/>
            <a:ahLst/>
            <a:cxnLst/>
            <a:rect l="l" t="t" r="r" b="b"/>
            <a:pathLst>
              <a:path w="543560" h="288925">
                <a:moveTo>
                  <a:pt x="531876" y="0"/>
                </a:moveTo>
                <a:lnTo>
                  <a:pt x="526542" y="3048"/>
                </a:lnTo>
                <a:lnTo>
                  <a:pt x="521208" y="4572"/>
                </a:lnTo>
                <a:lnTo>
                  <a:pt x="509777" y="9144"/>
                </a:lnTo>
                <a:lnTo>
                  <a:pt x="505968" y="9906"/>
                </a:lnTo>
                <a:lnTo>
                  <a:pt x="515874" y="37338"/>
                </a:lnTo>
                <a:lnTo>
                  <a:pt x="518922" y="35814"/>
                </a:lnTo>
                <a:lnTo>
                  <a:pt x="531113" y="31242"/>
                </a:lnTo>
                <a:lnTo>
                  <a:pt x="537972" y="28956"/>
                </a:lnTo>
                <a:lnTo>
                  <a:pt x="543306" y="26670"/>
                </a:lnTo>
                <a:lnTo>
                  <a:pt x="531876" y="0"/>
                </a:lnTo>
                <a:close/>
              </a:path>
              <a:path w="543560" h="288925">
                <a:moveTo>
                  <a:pt x="476250" y="26670"/>
                </a:moveTo>
                <a:lnTo>
                  <a:pt x="475488" y="27432"/>
                </a:lnTo>
                <a:lnTo>
                  <a:pt x="470154" y="34290"/>
                </a:lnTo>
                <a:lnTo>
                  <a:pt x="464058" y="40386"/>
                </a:lnTo>
                <a:lnTo>
                  <a:pt x="459486" y="42672"/>
                </a:lnTo>
                <a:lnTo>
                  <a:pt x="470916" y="69342"/>
                </a:lnTo>
                <a:lnTo>
                  <a:pt x="473201" y="67818"/>
                </a:lnTo>
                <a:lnTo>
                  <a:pt x="478536" y="64770"/>
                </a:lnTo>
                <a:lnTo>
                  <a:pt x="483108" y="61722"/>
                </a:lnTo>
                <a:lnTo>
                  <a:pt x="491489" y="53340"/>
                </a:lnTo>
                <a:lnTo>
                  <a:pt x="495300" y="48006"/>
                </a:lnTo>
                <a:lnTo>
                  <a:pt x="496062" y="47244"/>
                </a:lnTo>
                <a:lnTo>
                  <a:pt x="476250" y="26670"/>
                </a:lnTo>
                <a:close/>
              </a:path>
              <a:path w="543560" h="288925">
                <a:moveTo>
                  <a:pt x="432054" y="53340"/>
                </a:moveTo>
                <a:lnTo>
                  <a:pt x="431292" y="54102"/>
                </a:lnTo>
                <a:lnTo>
                  <a:pt x="406908" y="66294"/>
                </a:lnTo>
                <a:lnTo>
                  <a:pt x="419100" y="91440"/>
                </a:lnTo>
                <a:lnTo>
                  <a:pt x="422910" y="89916"/>
                </a:lnTo>
                <a:lnTo>
                  <a:pt x="443484" y="79248"/>
                </a:lnTo>
                <a:lnTo>
                  <a:pt x="445008" y="79248"/>
                </a:lnTo>
                <a:lnTo>
                  <a:pt x="432054" y="53340"/>
                </a:lnTo>
                <a:close/>
              </a:path>
              <a:path w="543560" h="288925">
                <a:moveTo>
                  <a:pt x="381000" y="79248"/>
                </a:moveTo>
                <a:lnTo>
                  <a:pt x="368808" y="84582"/>
                </a:lnTo>
                <a:lnTo>
                  <a:pt x="355854" y="91440"/>
                </a:lnTo>
                <a:lnTo>
                  <a:pt x="367284" y="117348"/>
                </a:lnTo>
                <a:lnTo>
                  <a:pt x="381762" y="110490"/>
                </a:lnTo>
                <a:lnTo>
                  <a:pt x="393954" y="104394"/>
                </a:lnTo>
                <a:lnTo>
                  <a:pt x="381000" y="79248"/>
                </a:lnTo>
                <a:close/>
              </a:path>
              <a:path w="543560" h="288925">
                <a:moveTo>
                  <a:pt x="329946" y="102870"/>
                </a:moveTo>
                <a:lnTo>
                  <a:pt x="327660" y="103632"/>
                </a:lnTo>
                <a:lnTo>
                  <a:pt x="307086" y="112014"/>
                </a:lnTo>
                <a:lnTo>
                  <a:pt x="304038" y="112776"/>
                </a:lnTo>
                <a:lnTo>
                  <a:pt x="313944" y="140208"/>
                </a:lnTo>
                <a:lnTo>
                  <a:pt x="317754" y="138684"/>
                </a:lnTo>
                <a:lnTo>
                  <a:pt x="339089" y="129540"/>
                </a:lnTo>
                <a:lnTo>
                  <a:pt x="341375" y="128778"/>
                </a:lnTo>
                <a:lnTo>
                  <a:pt x="329946" y="102870"/>
                </a:lnTo>
                <a:close/>
              </a:path>
              <a:path w="543560" h="288925">
                <a:moveTo>
                  <a:pt x="277368" y="122682"/>
                </a:moveTo>
                <a:lnTo>
                  <a:pt x="264413" y="127254"/>
                </a:lnTo>
                <a:lnTo>
                  <a:pt x="263651" y="127254"/>
                </a:lnTo>
                <a:lnTo>
                  <a:pt x="262127" y="128016"/>
                </a:lnTo>
                <a:lnTo>
                  <a:pt x="261366" y="128016"/>
                </a:lnTo>
                <a:lnTo>
                  <a:pt x="250698" y="134874"/>
                </a:lnTo>
                <a:lnTo>
                  <a:pt x="249936" y="135636"/>
                </a:lnTo>
                <a:lnTo>
                  <a:pt x="262889" y="160782"/>
                </a:lnTo>
                <a:lnTo>
                  <a:pt x="265938" y="159258"/>
                </a:lnTo>
                <a:lnTo>
                  <a:pt x="274235" y="153924"/>
                </a:lnTo>
                <a:lnTo>
                  <a:pt x="273558" y="153924"/>
                </a:lnTo>
                <a:lnTo>
                  <a:pt x="276606" y="152400"/>
                </a:lnTo>
                <a:lnTo>
                  <a:pt x="277876" y="152400"/>
                </a:lnTo>
                <a:lnTo>
                  <a:pt x="286512" y="149352"/>
                </a:lnTo>
                <a:lnTo>
                  <a:pt x="277368" y="122682"/>
                </a:lnTo>
                <a:close/>
              </a:path>
              <a:path w="543560" h="288925">
                <a:moveTo>
                  <a:pt x="276606" y="152400"/>
                </a:moveTo>
                <a:lnTo>
                  <a:pt x="273558" y="153924"/>
                </a:lnTo>
                <a:lnTo>
                  <a:pt x="275059" y="153393"/>
                </a:lnTo>
                <a:lnTo>
                  <a:pt x="276606" y="152400"/>
                </a:lnTo>
                <a:close/>
              </a:path>
              <a:path w="543560" h="288925">
                <a:moveTo>
                  <a:pt x="275059" y="153393"/>
                </a:moveTo>
                <a:lnTo>
                  <a:pt x="273558" y="153924"/>
                </a:lnTo>
                <a:lnTo>
                  <a:pt x="274235" y="153924"/>
                </a:lnTo>
                <a:lnTo>
                  <a:pt x="275059" y="153393"/>
                </a:lnTo>
                <a:close/>
              </a:path>
              <a:path w="543560" h="288925">
                <a:moveTo>
                  <a:pt x="277876" y="152400"/>
                </a:moveTo>
                <a:lnTo>
                  <a:pt x="276606" y="152400"/>
                </a:lnTo>
                <a:lnTo>
                  <a:pt x="275059" y="153393"/>
                </a:lnTo>
                <a:lnTo>
                  <a:pt x="277876" y="152400"/>
                </a:lnTo>
                <a:close/>
              </a:path>
              <a:path w="543560" h="288925">
                <a:moveTo>
                  <a:pt x="225551" y="147828"/>
                </a:moveTo>
                <a:lnTo>
                  <a:pt x="206501" y="155448"/>
                </a:lnTo>
                <a:lnTo>
                  <a:pt x="199644" y="157734"/>
                </a:lnTo>
                <a:lnTo>
                  <a:pt x="208787" y="184404"/>
                </a:lnTo>
                <a:lnTo>
                  <a:pt x="217170" y="181356"/>
                </a:lnTo>
                <a:lnTo>
                  <a:pt x="229362" y="176784"/>
                </a:lnTo>
                <a:lnTo>
                  <a:pt x="236220" y="173736"/>
                </a:lnTo>
                <a:lnTo>
                  <a:pt x="225551" y="147828"/>
                </a:lnTo>
                <a:close/>
              </a:path>
              <a:path w="543560" h="288925">
                <a:moveTo>
                  <a:pt x="172974" y="166878"/>
                </a:moveTo>
                <a:lnTo>
                  <a:pt x="170687" y="167640"/>
                </a:lnTo>
                <a:lnTo>
                  <a:pt x="169925" y="167640"/>
                </a:lnTo>
                <a:lnTo>
                  <a:pt x="169163" y="168402"/>
                </a:lnTo>
                <a:lnTo>
                  <a:pt x="168401" y="168402"/>
                </a:lnTo>
                <a:lnTo>
                  <a:pt x="163068" y="171450"/>
                </a:lnTo>
                <a:lnTo>
                  <a:pt x="159258" y="173736"/>
                </a:lnTo>
                <a:lnTo>
                  <a:pt x="149351" y="178308"/>
                </a:lnTo>
                <a:lnTo>
                  <a:pt x="145542" y="179832"/>
                </a:lnTo>
                <a:lnTo>
                  <a:pt x="157734" y="205740"/>
                </a:lnTo>
                <a:lnTo>
                  <a:pt x="180594" y="194310"/>
                </a:lnTo>
                <a:lnTo>
                  <a:pt x="179832" y="194310"/>
                </a:lnTo>
                <a:lnTo>
                  <a:pt x="181356" y="193548"/>
                </a:lnTo>
                <a:lnTo>
                  <a:pt x="172974" y="166878"/>
                </a:lnTo>
                <a:close/>
              </a:path>
              <a:path w="543560" h="288925">
                <a:moveTo>
                  <a:pt x="182118" y="193548"/>
                </a:moveTo>
                <a:lnTo>
                  <a:pt x="179832" y="194310"/>
                </a:lnTo>
                <a:lnTo>
                  <a:pt x="180594" y="194310"/>
                </a:lnTo>
                <a:lnTo>
                  <a:pt x="182118" y="193548"/>
                </a:lnTo>
                <a:close/>
              </a:path>
              <a:path w="543560" h="288925">
                <a:moveTo>
                  <a:pt x="117348" y="198120"/>
                </a:moveTo>
                <a:lnTo>
                  <a:pt x="113537" y="201930"/>
                </a:lnTo>
                <a:lnTo>
                  <a:pt x="108966" y="207264"/>
                </a:lnTo>
                <a:lnTo>
                  <a:pt x="107442" y="208788"/>
                </a:lnTo>
                <a:lnTo>
                  <a:pt x="105156" y="210312"/>
                </a:lnTo>
                <a:lnTo>
                  <a:pt x="99822" y="213360"/>
                </a:lnTo>
                <a:lnTo>
                  <a:pt x="99060" y="214122"/>
                </a:lnTo>
                <a:lnTo>
                  <a:pt x="112775" y="238506"/>
                </a:lnTo>
                <a:lnTo>
                  <a:pt x="115062" y="237744"/>
                </a:lnTo>
                <a:lnTo>
                  <a:pt x="122682" y="232410"/>
                </a:lnTo>
                <a:lnTo>
                  <a:pt x="130301" y="226314"/>
                </a:lnTo>
                <a:lnTo>
                  <a:pt x="134874" y="220980"/>
                </a:lnTo>
                <a:lnTo>
                  <a:pt x="137922" y="217932"/>
                </a:lnTo>
                <a:lnTo>
                  <a:pt x="117348" y="198120"/>
                </a:lnTo>
                <a:close/>
              </a:path>
              <a:path w="543560" h="288925">
                <a:moveTo>
                  <a:pt x="48768" y="206502"/>
                </a:moveTo>
                <a:lnTo>
                  <a:pt x="0" y="288798"/>
                </a:lnTo>
                <a:lnTo>
                  <a:pt x="95250" y="278130"/>
                </a:lnTo>
                <a:lnTo>
                  <a:pt x="84865" y="262128"/>
                </a:lnTo>
                <a:lnTo>
                  <a:pt x="67056" y="262128"/>
                </a:lnTo>
                <a:lnTo>
                  <a:pt x="52577" y="237744"/>
                </a:lnTo>
                <a:lnTo>
                  <a:pt x="64653" y="230981"/>
                </a:lnTo>
                <a:lnTo>
                  <a:pt x="48768" y="206502"/>
                </a:lnTo>
                <a:close/>
              </a:path>
              <a:path w="543560" h="288925">
                <a:moveTo>
                  <a:pt x="64653" y="230981"/>
                </a:moveTo>
                <a:lnTo>
                  <a:pt x="52577" y="237744"/>
                </a:lnTo>
                <a:lnTo>
                  <a:pt x="67056" y="262128"/>
                </a:lnTo>
                <a:lnTo>
                  <a:pt x="80181" y="254909"/>
                </a:lnTo>
                <a:lnTo>
                  <a:pt x="64653" y="230981"/>
                </a:lnTo>
                <a:close/>
              </a:path>
              <a:path w="543560" h="288925">
                <a:moveTo>
                  <a:pt x="80181" y="254909"/>
                </a:moveTo>
                <a:lnTo>
                  <a:pt x="67056" y="262128"/>
                </a:lnTo>
                <a:lnTo>
                  <a:pt x="84865" y="262128"/>
                </a:lnTo>
                <a:lnTo>
                  <a:pt x="80181" y="254909"/>
                </a:lnTo>
                <a:close/>
              </a:path>
              <a:path w="543560" h="288925">
                <a:moveTo>
                  <a:pt x="74675" y="225552"/>
                </a:moveTo>
                <a:lnTo>
                  <a:pt x="71627" y="227076"/>
                </a:lnTo>
                <a:lnTo>
                  <a:pt x="64653" y="230981"/>
                </a:lnTo>
                <a:lnTo>
                  <a:pt x="80181" y="254909"/>
                </a:lnTo>
                <a:lnTo>
                  <a:pt x="82296" y="253746"/>
                </a:lnTo>
                <a:lnTo>
                  <a:pt x="86106" y="252222"/>
                </a:lnTo>
                <a:lnTo>
                  <a:pt x="74675" y="225552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29483" y="6256020"/>
            <a:ext cx="252222" cy="128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80004" y="7732776"/>
            <a:ext cx="436880" cy="86360"/>
          </a:xfrm>
          <a:custGeom>
            <a:avLst/>
            <a:gdLst/>
            <a:ahLst/>
            <a:cxnLst/>
            <a:rect l="l" t="t" r="r" b="b"/>
            <a:pathLst>
              <a:path w="436879" h="86359">
                <a:moveTo>
                  <a:pt x="435863" y="22098"/>
                </a:moveTo>
                <a:lnTo>
                  <a:pt x="413004" y="23622"/>
                </a:lnTo>
                <a:lnTo>
                  <a:pt x="406907" y="23622"/>
                </a:lnTo>
                <a:lnTo>
                  <a:pt x="408431" y="51816"/>
                </a:lnTo>
                <a:lnTo>
                  <a:pt x="425195" y="51816"/>
                </a:lnTo>
                <a:lnTo>
                  <a:pt x="436625" y="51054"/>
                </a:lnTo>
                <a:lnTo>
                  <a:pt x="435863" y="22098"/>
                </a:lnTo>
                <a:close/>
              </a:path>
              <a:path w="436879" h="86359">
                <a:moveTo>
                  <a:pt x="378713" y="24384"/>
                </a:moveTo>
                <a:lnTo>
                  <a:pt x="373380" y="25146"/>
                </a:lnTo>
                <a:lnTo>
                  <a:pt x="356616" y="25146"/>
                </a:lnTo>
                <a:lnTo>
                  <a:pt x="349757" y="25907"/>
                </a:lnTo>
                <a:lnTo>
                  <a:pt x="351281" y="54101"/>
                </a:lnTo>
                <a:lnTo>
                  <a:pt x="365759" y="54101"/>
                </a:lnTo>
                <a:lnTo>
                  <a:pt x="374142" y="53340"/>
                </a:lnTo>
                <a:lnTo>
                  <a:pt x="379475" y="53340"/>
                </a:lnTo>
                <a:lnTo>
                  <a:pt x="378713" y="24384"/>
                </a:lnTo>
                <a:close/>
              </a:path>
              <a:path w="436879" h="86359">
                <a:moveTo>
                  <a:pt x="321563" y="26669"/>
                </a:moveTo>
                <a:lnTo>
                  <a:pt x="315468" y="27431"/>
                </a:lnTo>
                <a:lnTo>
                  <a:pt x="304037" y="27431"/>
                </a:lnTo>
                <a:lnTo>
                  <a:pt x="294131" y="28193"/>
                </a:lnTo>
                <a:lnTo>
                  <a:pt x="293369" y="28193"/>
                </a:lnTo>
                <a:lnTo>
                  <a:pt x="294131" y="56387"/>
                </a:lnTo>
                <a:lnTo>
                  <a:pt x="305561" y="56387"/>
                </a:lnTo>
                <a:lnTo>
                  <a:pt x="310895" y="55625"/>
                </a:lnTo>
                <a:lnTo>
                  <a:pt x="322325" y="55625"/>
                </a:lnTo>
                <a:lnTo>
                  <a:pt x="321563" y="26669"/>
                </a:lnTo>
                <a:close/>
              </a:path>
              <a:path w="436879" h="86359">
                <a:moveTo>
                  <a:pt x="264413" y="28956"/>
                </a:moveTo>
                <a:lnTo>
                  <a:pt x="236219" y="28956"/>
                </a:lnTo>
                <a:lnTo>
                  <a:pt x="236219" y="57912"/>
                </a:lnTo>
                <a:lnTo>
                  <a:pt x="256794" y="57912"/>
                </a:lnTo>
                <a:lnTo>
                  <a:pt x="263651" y="57150"/>
                </a:lnTo>
                <a:lnTo>
                  <a:pt x="265175" y="57150"/>
                </a:lnTo>
                <a:lnTo>
                  <a:pt x="264413" y="28956"/>
                </a:lnTo>
                <a:close/>
              </a:path>
              <a:path w="436879" h="86359">
                <a:moveTo>
                  <a:pt x="208025" y="28956"/>
                </a:moveTo>
                <a:lnTo>
                  <a:pt x="179069" y="28956"/>
                </a:lnTo>
                <a:lnTo>
                  <a:pt x="179069" y="57912"/>
                </a:lnTo>
                <a:lnTo>
                  <a:pt x="208025" y="57912"/>
                </a:lnTo>
                <a:lnTo>
                  <a:pt x="208025" y="28956"/>
                </a:lnTo>
                <a:close/>
              </a:path>
              <a:path w="436879" h="86359">
                <a:moveTo>
                  <a:pt x="150875" y="28956"/>
                </a:moveTo>
                <a:lnTo>
                  <a:pt x="121919" y="28956"/>
                </a:lnTo>
                <a:lnTo>
                  <a:pt x="121919" y="57912"/>
                </a:lnTo>
                <a:lnTo>
                  <a:pt x="150875" y="57912"/>
                </a:lnTo>
                <a:lnTo>
                  <a:pt x="150875" y="28956"/>
                </a:lnTo>
                <a:close/>
              </a:path>
              <a:path w="436879" h="86359">
                <a:moveTo>
                  <a:pt x="85343" y="0"/>
                </a:moveTo>
                <a:lnTo>
                  <a:pt x="0" y="43434"/>
                </a:lnTo>
                <a:lnTo>
                  <a:pt x="85343" y="86106"/>
                </a:lnTo>
                <a:lnTo>
                  <a:pt x="85343" y="57150"/>
                </a:lnTo>
                <a:lnTo>
                  <a:pt x="70865" y="57150"/>
                </a:lnTo>
                <a:lnTo>
                  <a:pt x="70865" y="28956"/>
                </a:lnTo>
                <a:lnTo>
                  <a:pt x="85343" y="28956"/>
                </a:lnTo>
                <a:lnTo>
                  <a:pt x="85343" y="0"/>
                </a:lnTo>
                <a:close/>
              </a:path>
              <a:path w="436879" h="86359">
                <a:moveTo>
                  <a:pt x="85343" y="28956"/>
                </a:moveTo>
                <a:lnTo>
                  <a:pt x="70865" y="28956"/>
                </a:lnTo>
                <a:lnTo>
                  <a:pt x="70865" y="57150"/>
                </a:lnTo>
                <a:lnTo>
                  <a:pt x="85343" y="57150"/>
                </a:lnTo>
                <a:lnTo>
                  <a:pt x="85343" y="28956"/>
                </a:lnTo>
                <a:close/>
              </a:path>
              <a:path w="436879" h="86359">
                <a:moveTo>
                  <a:pt x="93725" y="28956"/>
                </a:moveTo>
                <a:lnTo>
                  <a:pt x="85343" y="28956"/>
                </a:lnTo>
                <a:lnTo>
                  <a:pt x="85343" y="57150"/>
                </a:lnTo>
                <a:lnTo>
                  <a:pt x="93725" y="57150"/>
                </a:lnTo>
                <a:lnTo>
                  <a:pt x="93725" y="28956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43984" y="7076693"/>
            <a:ext cx="156971" cy="214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40402" y="6922007"/>
            <a:ext cx="388620" cy="615315"/>
          </a:xfrm>
          <a:custGeom>
            <a:avLst/>
            <a:gdLst/>
            <a:ahLst/>
            <a:cxnLst/>
            <a:rect l="l" t="t" r="r" b="b"/>
            <a:pathLst>
              <a:path w="388620" h="615315">
                <a:moveTo>
                  <a:pt x="381762" y="570738"/>
                </a:moveTo>
                <a:lnTo>
                  <a:pt x="344424" y="577596"/>
                </a:lnTo>
                <a:lnTo>
                  <a:pt x="345948" y="585216"/>
                </a:lnTo>
                <a:lnTo>
                  <a:pt x="347472" y="595122"/>
                </a:lnTo>
                <a:lnTo>
                  <a:pt x="349758" y="605028"/>
                </a:lnTo>
                <a:lnTo>
                  <a:pt x="351282" y="614934"/>
                </a:lnTo>
                <a:lnTo>
                  <a:pt x="388620" y="608838"/>
                </a:lnTo>
                <a:lnTo>
                  <a:pt x="385572" y="589026"/>
                </a:lnTo>
                <a:lnTo>
                  <a:pt x="383286" y="578358"/>
                </a:lnTo>
                <a:lnTo>
                  <a:pt x="381762" y="570738"/>
                </a:lnTo>
                <a:close/>
              </a:path>
              <a:path w="388620" h="615315">
                <a:moveTo>
                  <a:pt x="347472" y="494538"/>
                </a:moveTo>
                <a:lnTo>
                  <a:pt x="316992" y="516636"/>
                </a:lnTo>
                <a:lnTo>
                  <a:pt x="320801" y="522732"/>
                </a:lnTo>
                <a:lnTo>
                  <a:pt x="325374" y="529590"/>
                </a:lnTo>
                <a:lnTo>
                  <a:pt x="329184" y="535686"/>
                </a:lnTo>
                <a:lnTo>
                  <a:pt x="332232" y="540258"/>
                </a:lnTo>
                <a:lnTo>
                  <a:pt x="335280" y="546354"/>
                </a:lnTo>
                <a:lnTo>
                  <a:pt x="369570" y="529590"/>
                </a:lnTo>
                <a:lnTo>
                  <a:pt x="366522" y="523494"/>
                </a:lnTo>
                <a:lnTo>
                  <a:pt x="361950" y="515874"/>
                </a:lnTo>
                <a:lnTo>
                  <a:pt x="348234" y="495300"/>
                </a:lnTo>
                <a:lnTo>
                  <a:pt x="347472" y="494538"/>
                </a:lnTo>
                <a:close/>
              </a:path>
              <a:path w="388620" h="615315">
                <a:moveTo>
                  <a:pt x="315468" y="427482"/>
                </a:moveTo>
                <a:lnTo>
                  <a:pt x="283463" y="447294"/>
                </a:lnTo>
                <a:lnTo>
                  <a:pt x="287274" y="453390"/>
                </a:lnTo>
                <a:lnTo>
                  <a:pt x="296418" y="473964"/>
                </a:lnTo>
                <a:lnTo>
                  <a:pt x="297942" y="477774"/>
                </a:lnTo>
                <a:lnTo>
                  <a:pt x="333756" y="464820"/>
                </a:lnTo>
                <a:lnTo>
                  <a:pt x="332232" y="461010"/>
                </a:lnTo>
                <a:lnTo>
                  <a:pt x="328422" y="452628"/>
                </a:lnTo>
                <a:lnTo>
                  <a:pt x="325374" y="444246"/>
                </a:lnTo>
                <a:lnTo>
                  <a:pt x="320801" y="436626"/>
                </a:lnTo>
                <a:lnTo>
                  <a:pt x="316230" y="428244"/>
                </a:lnTo>
                <a:lnTo>
                  <a:pt x="315468" y="427482"/>
                </a:lnTo>
                <a:close/>
              </a:path>
              <a:path w="388620" h="615315">
                <a:moveTo>
                  <a:pt x="288036" y="358140"/>
                </a:moveTo>
                <a:lnTo>
                  <a:pt x="253746" y="375666"/>
                </a:lnTo>
                <a:lnTo>
                  <a:pt x="259080" y="386334"/>
                </a:lnTo>
                <a:lnTo>
                  <a:pt x="262889" y="395478"/>
                </a:lnTo>
                <a:lnTo>
                  <a:pt x="267462" y="408432"/>
                </a:lnTo>
                <a:lnTo>
                  <a:pt x="303275" y="395478"/>
                </a:lnTo>
                <a:lnTo>
                  <a:pt x="298703" y="382524"/>
                </a:lnTo>
                <a:lnTo>
                  <a:pt x="289560" y="361188"/>
                </a:lnTo>
                <a:lnTo>
                  <a:pt x="288036" y="358140"/>
                </a:lnTo>
                <a:close/>
              </a:path>
              <a:path w="388620" h="615315">
                <a:moveTo>
                  <a:pt x="246125" y="291846"/>
                </a:moveTo>
                <a:lnTo>
                  <a:pt x="214122" y="313182"/>
                </a:lnTo>
                <a:lnTo>
                  <a:pt x="214884" y="314706"/>
                </a:lnTo>
                <a:lnTo>
                  <a:pt x="217170" y="317754"/>
                </a:lnTo>
                <a:lnTo>
                  <a:pt x="218694" y="320040"/>
                </a:lnTo>
                <a:lnTo>
                  <a:pt x="226313" y="330708"/>
                </a:lnTo>
                <a:lnTo>
                  <a:pt x="233172" y="339852"/>
                </a:lnTo>
                <a:lnTo>
                  <a:pt x="236220" y="344424"/>
                </a:lnTo>
                <a:lnTo>
                  <a:pt x="267462" y="323088"/>
                </a:lnTo>
                <a:lnTo>
                  <a:pt x="264413" y="318516"/>
                </a:lnTo>
                <a:lnTo>
                  <a:pt x="256794" y="308610"/>
                </a:lnTo>
                <a:lnTo>
                  <a:pt x="250698" y="298704"/>
                </a:lnTo>
                <a:lnTo>
                  <a:pt x="246125" y="292608"/>
                </a:lnTo>
                <a:lnTo>
                  <a:pt x="246125" y="291846"/>
                </a:lnTo>
                <a:close/>
              </a:path>
              <a:path w="388620" h="615315">
                <a:moveTo>
                  <a:pt x="208787" y="223266"/>
                </a:moveTo>
                <a:lnTo>
                  <a:pt x="180594" y="248412"/>
                </a:lnTo>
                <a:lnTo>
                  <a:pt x="182880" y="251460"/>
                </a:lnTo>
                <a:lnTo>
                  <a:pt x="185165" y="253746"/>
                </a:lnTo>
                <a:lnTo>
                  <a:pt x="188975" y="259080"/>
                </a:lnTo>
                <a:lnTo>
                  <a:pt x="192024" y="264414"/>
                </a:lnTo>
                <a:lnTo>
                  <a:pt x="194310" y="270510"/>
                </a:lnTo>
                <a:lnTo>
                  <a:pt x="196596" y="275082"/>
                </a:lnTo>
                <a:lnTo>
                  <a:pt x="231648" y="261366"/>
                </a:lnTo>
                <a:lnTo>
                  <a:pt x="230124" y="256794"/>
                </a:lnTo>
                <a:lnTo>
                  <a:pt x="226313" y="248412"/>
                </a:lnTo>
                <a:lnTo>
                  <a:pt x="221742" y="240792"/>
                </a:lnTo>
                <a:lnTo>
                  <a:pt x="216408" y="232410"/>
                </a:lnTo>
                <a:lnTo>
                  <a:pt x="213360" y="227838"/>
                </a:lnTo>
                <a:lnTo>
                  <a:pt x="208787" y="223266"/>
                </a:lnTo>
                <a:close/>
              </a:path>
              <a:path w="388620" h="615315">
                <a:moveTo>
                  <a:pt x="175260" y="159258"/>
                </a:moveTo>
                <a:lnTo>
                  <a:pt x="142494" y="179070"/>
                </a:lnTo>
                <a:lnTo>
                  <a:pt x="145542" y="184404"/>
                </a:lnTo>
                <a:lnTo>
                  <a:pt x="150875" y="193548"/>
                </a:lnTo>
                <a:lnTo>
                  <a:pt x="156210" y="203454"/>
                </a:lnTo>
                <a:lnTo>
                  <a:pt x="160020" y="211074"/>
                </a:lnTo>
                <a:lnTo>
                  <a:pt x="194310" y="194310"/>
                </a:lnTo>
                <a:lnTo>
                  <a:pt x="190500" y="187452"/>
                </a:lnTo>
                <a:lnTo>
                  <a:pt x="185165" y="176022"/>
                </a:lnTo>
                <a:lnTo>
                  <a:pt x="178308" y="165354"/>
                </a:lnTo>
                <a:lnTo>
                  <a:pt x="175260" y="159258"/>
                </a:lnTo>
                <a:close/>
              </a:path>
              <a:path w="388620" h="615315">
                <a:moveTo>
                  <a:pt x="131063" y="95250"/>
                </a:moveTo>
                <a:lnTo>
                  <a:pt x="99822" y="117348"/>
                </a:lnTo>
                <a:lnTo>
                  <a:pt x="113537" y="136398"/>
                </a:lnTo>
                <a:lnTo>
                  <a:pt x="121920" y="148590"/>
                </a:lnTo>
                <a:lnTo>
                  <a:pt x="153162" y="126492"/>
                </a:lnTo>
                <a:lnTo>
                  <a:pt x="144780" y="114300"/>
                </a:lnTo>
                <a:lnTo>
                  <a:pt x="131063" y="95250"/>
                </a:lnTo>
                <a:close/>
              </a:path>
              <a:path w="388620" h="615315">
                <a:moveTo>
                  <a:pt x="0" y="0"/>
                </a:moveTo>
                <a:lnTo>
                  <a:pt x="54101" y="115824"/>
                </a:lnTo>
                <a:lnTo>
                  <a:pt x="76001" y="88037"/>
                </a:lnTo>
                <a:lnTo>
                  <a:pt x="60960" y="71628"/>
                </a:lnTo>
                <a:lnTo>
                  <a:pt x="88392" y="45720"/>
                </a:lnTo>
                <a:lnTo>
                  <a:pt x="109353" y="45720"/>
                </a:lnTo>
                <a:lnTo>
                  <a:pt x="124968" y="25908"/>
                </a:lnTo>
                <a:lnTo>
                  <a:pt x="0" y="0"/>
                </a:lnTo>
                <a:close/>
              </a:path>
              <a:path w="388620" h="615315">
                <a:moveTo>
                  <a:pt x="99662" y="58015"/>
                </a:moveTo>
                <a:lnTo>
                  <a:pt x="76001" y="88037"/>
                </a:lnTo>
                <a:lnTo>
                  <a:pt x="77724" y="89916"/>
                </a:lnTo>
                <a:lnTo>
                  <a:pt x="105156" y="64008"/>
                </a:lnTo>
                <a:lnTo>
                  <a:pt x="99662" y="58015"/>
                </a:lnTo>
                <a:close/>
              </a:path>
              <a:path w="388620" h="615315">
                <a:moveTo>
                  <a:pt x="88392" y="45720"/>
                </a:moveTo>
                <a:lnTo>
                  <a:pt x="60960" y="71628"/>
                </a:lnTo>
                <a:lnTo>
                  <a:pt x="76001" y="88037"/>
                </a:lnTo>
                <a:lnTo>
                  <a:pt x="99662" y="58015"/>
                </a:lnTo>
                <a:lnTo>
                  <a:pt x="88392" y="45720"/>
                </a:lnTo>
                <a:close/>
              </a:path>
              <a:path w="388620" h="615315">
                <a:moveTo>
                  <a:pt x="109353" y="45720"/>
                </a:moveTo>
                <a:lnTo>
                  <a:pt x="88392" y="45720"/>
                </a:lnTo>
                <a:lnTo>
                  <a:pt x="99662" y="58015"/>
                </a:lnTo>
                <a:lnTo>
                  <a:pt x="109353" y="45720"/>
                </a:lnTo>
                <a:close/>
              </a:path>
            </a:pathLst>
          </a:custGeom>
          <a:solidFill>
            <a:srgbClr val="CC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17414" y="7265669"/>
            <a:ext cx="139700" cy="275590"/>
          </a:xfrm>
          <a:custGeom>
            <a:avLst/>
            <a:gdLst/>
            <a:ahLst/>
            <a:cxnLst/>
            <a:rect l="l" t="t" r="r" b="b"/>
            <a:pathLst>
              <a:path w="139700" h="275590">
                <a:moveTo>
                  <a:pt x="103632" y="0"/>
                </a:moveTo>
                <a:lnTo>
                  <a:pt x="99060" y="11429"/>
                </a:lnTo>
                <a:lnTo>
                  <a:pt x="96012" y="23621"/>
                </a:lnTo>
                <a:lnTo>
                  <a:pt x="92201" y="34289"/>
                </a:lnTo>
                <a:lnTo>
                  <a:pt x="91439" y="36575"/>
                </a:lnTo>
                <a:lnTo>
                  <a:pt x="128015" y="48005"/>
                </a:lnTo>
                <a:lnTo>
                  <a:pt x="128777" y="45719"/>
                </a:lnTo>
                <a:lnTo>
                  <a:pt x="131825" y="34289"/>
                </a:lnTo>
                <a:lnTo>
                  <a:pt x="135636" y="23621"/>
                </a:lnTo>
                <a:lnTo>
                  <a:pt x="139446" y="12191"/>
                </a:lnTo>
                <a:lnTo>
                  <a:pt x="103632" y="0"/>
                </a:lnTo>
                <a:close/>
              </a:path>
              <a:path w="139700" h="275590">
                <a:moveTo>
                  <a:pt x="79248" y="69341"/>
                </a:moveTo>
                <a:lnTo>
                  <a:pt x="76962" y="73913"/>
                </a:lnTo>
                <a:lnTo>
                  <a:pt x="70865" y="83057"/>
                </a:lnTo>
                <a:lnTo>
                  <a:pt x="69341" y="86105"/>
                </a:lnTo>
                <a:lnTo>
                  <a:pt x="69341" y="87629"/>
                </a:lnTo>
                <a:lnTo>
                  <a:pt x="64770" y="102107"/>
                </a:lnTo>
                <a:lnTo>
                  <a:pt x="62484" y="107441"/>
                </a:lnTo>
                <a:lnTo>
                  <a:pt x="99060" y="118109"/>
                </a:lnTo>
                <a:lnTo>
                  <a:pt x="100584" y="113537"/>
                </a:lnTo>
                <a:lnTo>
                  <a:pt x="103712" y="103631"/>
                </a:lnTo>
                <a:lnTo>
                  <a:pt x="102870" y="103631"/>
                </a:lnTo>
                <a:lnTo>
                  <a:pt x="105156" y="99059"/>
                </a:lnTo>
                <a:lnTo>
                  <a:pt x="106135" y="99059"/>
                </a:lnTo>
                <a:lnTo>
                  <a:pt x="106680" y="98297"/>
                </a:lnTo>
                <a:lnTo>
                  <a:pt x="110489" y="92201"/>
                </a:lnTo>
                <a:lnTo>
                  <a:pt x="112775" y="86867"/>
                </a:lnTo>
                <a:lnTo>
                  <a:pt x="79248" y="69341"/>
                </a:lnTo>
                <a:close/>
              </a:path>
              <a:path w="139700" h="275590">
                <a:moveTo>
                  <a:pt x="105156" y="99059"/>
                </a:moveTo>
                <a:lnTo>
                  <a:pt x="102870" y="103631"/>
                </a:lnTo>
                <a:lnTo>
                  <a:pt x="104379" y="101518"/>
                </a:lnTo>
                <a:lnTo>
                  <a:pt x="105156" y="99059"/>
                </a:lnTo>
                <a:close/>
              </a:path>
              <a:path w="139700" h="275590">
                <a:moveTo>
                  <a:pt x="104379" y="101518"/>
                </a:moveTo>
                <a:lnTo>
                  <a:pt x="102870" y="103631"/>
                </a:lnTo>
                <a:lnTo>
                  <a:pt x="103712" y="103631"/>
                </a:lnTo>
                <a:lnTo>
                  <a:pt x="104379" y="101518"/>
                </a:lnTo>
                <a:close/>
              </a:path>
              <a:path w="139700" h="275590">
                <a:moveTo>
                  <a:pt x="106135" y="99059"/>
                </a:moveTo>
                <a:lnTo>
                  <a:pt x="105156" y="99059"/>
                </a:lnTo>
                <a:lnTo>
                  <a:pt x="104379" y="101518"/>
                </a:lnTo>
                <a:lnTo>
                  <a:pt x="106135" y="99059"/>
                </a:lnTo>
                <a:close/>
              </a:path>
              <a:path w="139700" h="275590">
                <a:moveTo>
                  <a:pt x="6096" y="147827"/>
                </a:moveTo>
                <a:lnTo>
                  <a:pt x="0" y="275081"/>
                </a:lnTo>
                <a:lnTo>
                  <a:pt x="105918" y="203453"/>
                </a:lnTo>
                <a:lnTo>
                  <a:pt x="85406" y="192023"/>
                </a:lnTo>
                <a:lnTo>
                  <a:pt x="68580" y="192023"/>
                </a:lnTo>
                <a:lnTo>
                  <a:pt x="35051" y="172973"/>
                </a:lnTo>
                <a:lnTo>
                  <a:pt x="39316" y="166340"/>
                </a:lnTo>
                <a:lnTo>
                  <a:pt x="6096" y="147827"/>
                </a:lnTo>
                <a:close/>
              </a:path>
              <a:path w="139700" h="275590">
                <a:moveTo>
                  <a:pt x="39316" y="166340"/>
                </a:moveTo>
                <a:lnTo>
                  <a:pt x="35051" y="172973"/>
                </a:lnTo>
                <a:lnTo>
                  <a:pt x="68580" y="192023"/>
                </a:lnTo>
                <a:lnTo>
                  <a:pt x="72644" y="184911"/>
                </a:lnTo>
                <a:lnTo>
                  <a:pt x="39316" y="166340"/>
                </a:lnTo>
                <a:close/>
              </a:path>
              <a:path w="139700" h="275590">
                <a:moveTo>
                  <a:pt x="72644" y="184911"/>
                </a:moveTo>
                <a:lnTo>
                  <a:pt x="68580" y="192023"/>
                </a:lnTo>
                <a:lnTo>
                  <a:pt x="85406" y="192023"/>
                </a:lnTo>
                <a:lnTo>
                  <a:pt x="72644" y="184911"/>
                </a:lnTo>
                <a:close/>
              </a:path>
              <a:path w="139700" h="275590">
                <a:moveTo>
                  <a:pt x="51815" y="141731"/>
                </a:moveTo>
                <a:lnTo>
                  <a:pt x="47244" y="152399"/>
                </a:lnTo>
                <a:lnTo>
                  <a:pt x="44196" y="156971"/>
                </a:lnTo>
                <a:lnTo>
                  <a:pt x="41910" y="162305"/>
                </a:lnTo>
                <a:lnTo>
                  <a:pt x="39316" y="166340"/>
                </a:lnTo>
                <a:lnTo>
                  <a:pt x="72644" y="184911"/>
                </a:lnTo>
                <a:lnTo>
                  <a:pt x="74675" y="181355"/>
                </a:lnTo>
                <a:lnTo>
                  <a:pt x="78486" y="174497"/>
                </a:lnTo>
                <a:lnTo>
                  <a:pt x="84582" y="160781"/>
                </a:lnTo>
                <a:lnTo>
                  <a:pt x="86868" y="156209"/>
                </a:lnTo>
                <a:lnTo>
                  <a:pt x="51815" y="141731"/>
                </a:lnTo>
                <a:close/>
              </a:path>
            </a:pathLst>
          </a:custGeom>
          <a:solidFill>
            <a:srgbClr val="CC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08853" y="6336029"/>
            <a:ext cx="177165" cy="558800"/>
          </a:xfrm>
          <a:custGeom>
            <a:avLst/>
            <a:gdLst/>
            <a:ahLst/>
            <a:cxnLst/>
            <a:rect l="l" t="t" r="r" b="b"/>
            <a:pathLst>
              <a:path w="177164" h="558800">
                <a:moveTo>
                  <a:pt x="138684" y="0"/>
                </a:moveTo>
                <a:lnTo>
                  <a:pt x="137160" y="33528"/>
                </a:lnTo>
                <a:lnTo>
                  <a:pt x="137160" y="38100"/>
                </a:lnTo>
                <a:lnTo>
                  <a:pt x="175260" y="39624"/>
                </a:lnTo>
                <a:lnTo>
                  <a:pt x="175361" y="33528"/>
                </a:lnTo>
                <a:lnTo>
                  <a:pt x="176784" y="1524"/>
                </a:lnTo>
                <a:lnTo>
                  <a:pt x="138684" y="0"/>
                </a:lnTo>
                <a:close/>
              </a:path>
              <a:path w="177164" h="558800">
                <a:moveTo>
                  <a:pt x="134874" y="76200"/>
                </a:moveTo>
                <a:lnTo>
                  <a:pt x="134112" y="100584"/>
                </a:lnTo>
                <a:lnTo>
                  <a:pt x="133350" y="113537"/>
                </a:lnTo>
                <a:lnTo>
                  <a:pt x="171450" y="115824"/>
                </a:lnTo>
                <a:lnTo>
                  <a:pt x="172212" y="102870"/>
                </a:lnTo>
                <a:lnTo>
                  <a:pt x="172974" y="77724"/>
                </a:lnTo>
                <a:lnTo>
                  <a:pt x="134874" y="76200"/>
                </a:lnTo>
                <a:close/>
              </a:path>
              <a:path w="177164" h="558800">
                <a:moveTo>
                  <a:pt x="129540" y="150114"/>
                </a:moveTo>
                <a:lnTo>
                  <a:pt x="128016" y="163068"/>
                </a:lnTo>
                <a:lnTo>
                  <a:pt x="124968" y="177546"/>
                </a:lnTo>
                <a:lnTo>
                  <a:pt x="122682" y="185928"/>
                </a:lnTo>
                <a:lnTo>
                  <a:pt x="160020" y="194310"/>
                </a:lnTo>
                <a:lnTo>
                  <a:pt x="162306" y="185166"/>
                </a:lnTo>
                <a:lnTo>
                  <a:pt x="165354" y="169164"/>
                </a:lnTo>
                <a:lnTo>
                  <a:pt x="167640" y="155448"/>
                </a:lnTo>
                <a:lnTo>
                  <a:pt x="129540" y="150114"/>
                </a:lnTo>
                <a:close/>
              </a:path>
              <a:path w="177164" h="558800">
                <a:moveTo>
                  <a:pt x="113537" y="220980"/>
                </a:moveTo>
                <a:lnTo>
                  <a:pt x="108966" y="234696"/>
                </a:lnTo>
                <a:lnTo>
                  <a:pt x="104394" y="249174"/>
                </a:lnTo>
                <a:lnTo>
                  <a:pt x="101346" y="256794"/>
                </a:lnTo>
                <a:lnTo>
                  <a:pt x="137922" y="269748"/>
                </a:lnTo>
                <a:lnTo>
                  <a:pt x="140208" y="261366"/>
                </a:lnTo>
                <a:lnTo>
                  <a:pt x="145542" y="246125"/>
                </a:lnTo>
                <a:lnTo>
                  <a:pt x="149351" y="233172"/>
                </a:lnTo>
                <a:lnTo>
                  <a:pt x="113537" y="220980"/>
                </a:lnTo>
                <a:close/>
              </a:path>
              <a:path w="177164" h="558800">
                <a:moveTo>
                  <a:pt x="89154" y="292608"/>
                </a:moveTo>
                <a:lnTo>
                  <a:pt x="83820" y="306324"/>
                </a:lnTo>
                <a:lnTo>
                  <a:pt x="76200" y="329184"/>
                </a:lnTo>
                <a:lnTo>
                  <a:pt x="112013" y="341375"/>
                </a:lnTo>
                <a:lnTo>
                  <a:pt x="119634" y="319278"/>
                </a:lnTo>
                <a:lnTo>
                  <a:pt x="124968" y="305562"/>
                </a:lnTo>
                <a:lnTo>
                  <a:pt x="89154" y="292608"/>
                </a:lnTo>
                <a:close/>
              </a:path>
              <a:path w="177164" h="558800">
                <a:moveTo>
                  <a:pt x="64770" y="365760"/>
                </a:moveTo>
                <a:lnTo>
                  <a:pt x="59436" y="381000"/>
                </a:lnTo>
                <a:lnTo>
                  <a:pt x="54101" y="397002"/>
                </a:lnTo>
                <a:lnTo>
                  <a:pt x="52578" y="400812"/>
                </a:lnTo>
                <a:lnTo>
                  <a:pt x="88392" y="414528"/>
                </a:lnTo>
                <a:lnTo>
                  <a:pt x="90678" y="409194"/>
                </a:lnTo>
                <a:lnTo>
                  <a:pt x="96012" y="392430"/>
                </a:lnTo>
                <a:lnTo>
                  <a:pt x="101346" y="377190"/>
                </a:lnTo>
                <a:lnTo>
                  <a:pt x="64770" y="365760"/>
                </a:lnTo>
                <a:close/>
              </a:path>
              <a:path w="177164" h="558800">
                <a:moveTo>
                  <a:pt x="0" y="432054"/>
                </a:moveTo>
                <a:lnTo>
                  <a:pt x="16763" y="558546"/>
                </a:lnTo>
                <a:lnTo>
                  <a:pt x="101951" y="475488"/>
                </a:lnTo>
                <a:lnTo>
                  <a:pt x="65532" y="475488"/>
                </a:lnTo>
                <a:lnTo>
                  <a:pt x="29718" y="462534"/>
                </a:lnTo>
                <a:lnTo>
                  <a:pt x="36081" y="444504"/>
                </a:lnTo>
                <a:lnTo>
                  <a:pt x="0" y="432054"/>
                </a:lnTo>
                <a:close/>
              </a:path>
              <a:path w="177164" h="558800">
                <a:moveTo>
                  <a:pt x="36081" y="444504"/>
                </a:moveTo>
                <a:lnTo>
                  <a:pt x="29718" y="462534"/>
                </a:lnTo>
                <a:lnTo>
                  <a:pt x="65532" y="475488"/>
                </a:lnTo>
                <a:lnTo>
                  <a:pt x="72082" y="456927"/>
                </a:lnTo>
                <a:lnTo>
                  <a:pt x="36081" y="444504"/>
                </a:lnTo>
                <a:close/>
              </a:path>
              <a:path w="177164" h="558800">
                <a:moveTo>
                  <a:pt x="72082" y="456927"/>
                </a:moveTo>
                <a:lnTo>
                  <a:pt x="65532" y="475488"/>
                </a:lnTo>
                <a:lnTo>
                  <a:pt x="101951" y="475488"/>
                </a:lnTo>
                <a:lnTo>
                  <a:pt x="108204" y="469392"/>
                </a:lnTo>
                <a:lnTo>
                  <a:pt x="72082" y="456927"/>
                </a:lnTo>
                <a:close/>
              </a:path>
              <a:path w="177164" h="558800">
                <a:moveTo>
                  <a:pt x="38862" y="436625"/>
                </a:moveTo>
                <a:lnTo>
                  <a:pt x="36081" y="444504"/>
                </a:lnTo>
                <a:lnTo>
                  <a:pt x="72082" y="456927"/>
                </a:lnTo>
                <a:lnTo>
                  <a:pt x="74675" y="449580"/>
                </a:lnTo>
                <a:lnTo>
                  <a:pt x="38862" y="436625"/>
                </a:lnTo>
                <a:close/>
              </a:path>
            </a:pathLst>
          </a:custGeom>
          <a:solidFill>
            <a:srgbClr val="CC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marL="476884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Starting Breadth First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1165"/>
              </a:spcBef>
            </a:pPr>
            <a:r>
              <a:rPr dirty="0" sz="100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any state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that we’ve labeled, we’ll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remember:</a:t>
            </a:r>
            <a:endParaRPr sz="1000">
              <a:latin typeface="Arial"/>
              <a:cs typeface="Arial"/>
            </a:endParaRPr>
          </a:p>
          <a:p>
            <a:pPr marL="325120" marR="306705" indent="-57150">
              <a:lnSpc>
                <a:spcPct val="100000"/>
              </a:lnSpc>
              <a:spcBef>
                <a:spcPts val="465"/>
              </a:spcBef>
              <a:buSzPct val="90000"/>
              <a:buFont typeface="Arial"/>
              <a:buChar char="•"/>
              <a:tabLst>
                <a:tab pos="313690" algn="l"/>
              </a:tabLst>
            </a:pPr>
            <a:r>
              <a:rPr dirty="0" sz="1000" spc="-5" i="1">
                <a:latin typeface="Arial"/>
                <a:cs typeface="Arial"/>
              </a:rPr>
              <a:t>previous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 as the previous state on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shortest path from START state  to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67970" marR="419734" indent="-635">
              <a:lnSpc>
                <a:spcPct val="100000"/>
              </a:lnSpc>
              <a:spcBef>
                <a:spcPts val="530"/>
              </a:spcBef>
            </a:pPr>
            <a:r>
              <a:rPr dirty="0" sz="1000">
                <a:latin typeface="Arial"/>
                <a:cs typeface="Arial"/>
              </a:rPr>
              <a:t>On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5" i="1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th iteration of the algorithm we’ll begin with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 </a:t>
            </a:r>
            <a:r>
              <a:rPr dirty="0" sz="1000">
                <a:latin typeface="Arial"/>
                <a:cs typeface="Arial"/>
              </a:rPr>
              <a:t>defined as </a:t>
            </a:r>
            <a:r>
              <a:rPr dirty="0" sz="1000" spc="-5">
                <a:latin typeface="Arial"/>
                <a:cs typeface="Arial"/>
              </a:rPr>
              <a:t>the  set of those states for which the shortest path from </a:t>
            </a:r>
            <a:r>
              <a:rPr dirty="0" sz="1000" spc="-1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start costs  exactly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steps</a:t>
            </a:r>
            <a:endParaRPr sz="1000">
              <a:latin typeface="Arial"/>
              <a:cs typeface="Arial"/>
            </a:endParaRPr>
          </a:p>
          <a:p>
            <a:pPr marL="267970" marR="292100">
              <a:lnSpc>
                <a:spcPct val="100000"/>
              </a:lnSpc>
              <a:spcBef>
                <a:spcPts val="540"/>
              </a:spcBef>
            </a:pPr>
            <a:r>
              <a:rPr dirty="0" sz="1000" spc="-5">
                <a:latin typeface="Arial"/>
                <a:cs typeface="Arial"/>
              </a:rPr>
              <a:t>Then, during that iteration, we’ll compute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k+1</a:t>
            </a:r>
            <a:r>
              <a:rPr dirty="0" sz="1000" spc="-5">
                <a:latin typeface="Arial"/>
                <a:cs typeface="Arial"/>
              </a:rPr>
              <a:t>, defined as the set of  </a:t>
            </a:r>
            <a:r>
              <a:rPr dirty="0" sz="1000">
                <a:latin typeface="Arial"/>
                <a:cs typeface="Arial"/>
              </a:rPr>
              <a:t>those </a:t>
            </a:r>
            <a:r>
              <a:rPr dirty="0" sz="1000" spc="-5">
                <a:latin typeface="Arial"/>
                <a:cs typeface="Arial"/>
              </a:rPr>
              <a:t>states for </a:t>
            </a:r>
            <a:r>
              <a:rPr dirty="0" sz="1000">
                <a:latin typeface="Arial"/>
                <a:cs typeface="Arial"/>
              </a:rPr>
              <a:t>which the </a:t>
            </a:r>
            <a:r>
              <a:rPr dirty="0" sz="1000" spc="-5">
                <a:latin typeface="Arial"/>
                <a:cs typeface="Arial"/>
              </a:rPr>
              <a:t>shortest path from the start costs exactly </a:t>
            </a:r>
            <a:r>
              <a:rPr dirty="0" sz="1000" spc="-5" i="1">
                <a:latin typeface="Arial"/>
                <a:cs typeface="Arial"/>
              </a:rPr>
              <a:t>k+1  </a:t>
            </a:r>
            <a:r>
              <a:rPr dirty="0" sz="1000" spc="-5" i="1">
                <a:latin typeface="Arial"/>
                <a:cs typeface="Arial"/>
              </a:rPr>
              <a:t>steps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480"/>
              </a:spcBef>
            </a:pPr>
            <a:r>
              <a:rPr dirty="0" sz="100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begin with </a:t>
            </a:r>
            <a:r>
              <a:rPr dirty="0" sz="1000" i="1">
                <a:latin typeface="Arial"/>
                <a:cs typeface="Arial"/>
              </a:rPr>
              <a:t>k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i="1">
                <a:latin typeface="Arial"/>
                <a:cs typeface="Arial"/>
              </a:rPr>
              <a:t>0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0 </a:t>
            </a:r>
            <a:r>
              <a:rPr dirty="0" sz="1000">
                <a:latin typeface="Arial"/>
                <a:cs typeface="Arial"/>
              </a:rPr>
              <a:t>= {START} and we’ll define,</a:t>
            </a:r>
            <a:r>
              <a:rPr dirty="0" sz="1000" spc="-13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previous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START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=</a:t>
            </a:r>
            <a:r>
              <a:rPr dirty="0" sz="1000" spc="-5" i="1">
                <a:latin typeface="Arial"/>
                <a:cs typeface="Arial"/>
              </a:rPr>
              <a:t> NULL</a:t>
            </a:r>
            <a:endParaRPr sz="1000">
              <a:latin typeface="Arial"/>
              <a:cs typeface="Arial"/>
            </a:endParaRPr>
          </a:p>
          <a:p>
            <a:pPr marL="267970" marR="462915" indent="-635">
              <a:lnSpc>
                <a:spcPct val="100000"/>
              </a:lnSpc>
              <a:spcBef>
                <a:spcPts val="480"/>
              </a:spcBef>
            </a:pPr>
            <a:r>
              <a:rPr dirty="0" sz="1000">
                <a:latin typeface="Arial"/>
                <a:cs typeface="Arial"/>
              </a:rPr>
              <a:t>Then we’ll </a:t>
            </a:r>
            <a:r>
              <a:rPr dirty="0" sz="1000" spc="-5">
                <a:latin typeface="Arial"/>
                <a:cs typeface="Arial"/>
              </a:rPr>
              <a:t>add </a:t>
            </a:r>
            <a:r>
              <a:rPr dirty="0" sz="1000">
                <a:latin typeface="Arial"/>
                <a:cs typeface="Arial"/>
              </a:rPr>
              <a:t>in </a:t>
            </a:r>
            <a:r>
              <a:rPr dirty="0" sz="1000" spc="-5">
                <a:latin typeface="Arial"/>
                <a:cs typeface="Arial"/>
              </a:rPr>
              <a:t>things one step from the </a:t>
            </a:r>
            <a:r>
              <a:rPr dirty="0" sz="1000">
                <a:latin typeface="Arial"/>
                <a:cs typeface="Arial"/>
              </a:rPr>
              <a:t>START into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. And we’ll  keep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going.</a:t>
            </a:r>
            <a:endParaRPr sz="10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894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833" y="7255254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653" y="6064250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0879" y="69336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027" y="64117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2927" y="76301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6650" y="773455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7650" y="637666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5423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103" y="72826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248" y="60985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2278" y="700379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27554" y="5970904"/>
            <a:ext cx="3538220" cy="202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31308" y="7630159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6554" y="5488178"/>
            <a:ext cx="5568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BFS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3420" y="75791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0833" y="3077972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653" y="1886966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879" y="27564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027" y="22344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2927" y="345287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650" y="355727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7554" y="1793620"/>
            <a:ext cx="3538220" cy="204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57650" y="2199385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5423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103" y="31054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248" y="19212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2278" y="282651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1308" y="3452876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6554" y="1310893"/>
            <a:ext cx="5568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BFS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3420" y="3401822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9220" y="3820922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9A00"/>
                </a:solidFill>
                <a:latin typeface="Arial"/>
                <a:cs typeface="Arial"/>
              </a:rPr>
              <a:t>1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0833" y="7255254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27554" y="5970904"/>
            <a:ext cx="3549650" cy="257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32653" y="6064250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0879" y="69336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0027" y="64117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2927" y="76301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650" y="773455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7650" y="637666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5423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1103" y="72826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7248" y="60985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2278" y="700379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1308" y="7630159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46554" y="5488178"/>
            <a:ext cx="5568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BFS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3420" y="75791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49220" y="79982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9A00"/>
                </a:solidFill>
                <a:latin typeface="Arial"/>
                <a:cs typeface="Arial"/>
              </a:rPr>
              <a:t>1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20820" y="81887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00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009A00"/>
                </a:solidFill>
                <a:latin typeface="Arial"/>
                <a:cs typeface="Arial"/>
              </a:rPr>
              <a:t>2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7554" y="1341523"/>
            <a:ext cx="3663950" cy="302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00833" y="3077972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653" y="1886966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0879" y="27564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027" y="22344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2927" y="345287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6650" y="355727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7650" y="2199385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5423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103" y="31054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248" y="19212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2278" y="282651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1308" y="3452876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6554" y="1310893"/>
            <a:ext cx="5568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BFS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3420" y="3401822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9220" y="3820922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9A00"/>
                </a:solidFill>
                <a:latin typeface="Arial"/>
                <a:cs typeface="Arial"/>
              </a:rPr>
              <a:t>1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0820" y="4011422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00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009A00"/>
                </a:solidFill>
                <a:latin typeface="Arial"/>
                <a:cs typeface="Arial"/>
              </a:rPr>
              <a:t>2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0720" y="2792222"/>
            <a:ext cx="1485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solidFill>
                  <a:srgbClr val="0033CC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6355" y="2913380"/>
            <a:ext cx="869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 i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27554" y="5518807"/>
            <a:ext cx="3737102" cy="3027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100833" y="7255254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2653" y="6064250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0879" y="69336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0027" y="64117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52927" y="76301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6650" y="773455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57650" y="637666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5423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1103" y="72826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27248" y="60985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2278" y="700379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31308" y="7630159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46554" y="5488178"/>
            <a:ext cx="5568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BFS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4320" y="5559805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CC009A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CC009A"/>
                </a:solidFill>
                <a:latin typeface="Arial"/>
                <a:cs typeface="Arial"/>
              </a:rPr>
              <a:t>4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63420" y="75791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49220" y="79982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9A00"/>
                </a:solidFill>
                <a:latin typeface="Arial"/>
                <a:cs typeface="Arial"/>
              </a:rPr>
              <a:t>1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0820" y="81887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00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009A00"/>
                </a:solidFill>
                <a:latin typeface="Arial"/>
                <a:cs typeface="Arial"/>
              </a:rPr>
              <a:t>2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60720" y="6969504"/>
            <a:ext cx="1485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solidFill>
                  <a:srgbClr val="0033CC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6355" y="7090662"/>
            <a:ext cx="869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 i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Breadth First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155"/>
              </a:spcBef>
            </a:pP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0 </a:t>
            </a:r>
            <a:r>
              <a:rPr dirty="0" sz="1000" spc="-5">
                <a:latin typeface="Arial"/>
                <a:cs typeface="Arial"/>
              </a:rPr>
              <a:t>:=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(the </a:t>
            </a:r>
            <a:r>
              <a:rPr dirty="0" sz="1000">
                <a:latin typeface="Arial"/>
                <a:cs typeface="Arial"/>
              </a:rPr>
              <a:t>set of </a:t>
            </a:r>
            <a:r>
              <a:rPr dirty="0" sz="1000" spc="-5">
                <a:latin typeface="Arial"/>
                <a:cs typeface="Arial"/>
              </a:rPr>
              <a:t>start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states)</a:t>
            </a:r>
            <a:endParaRPr sz="1000">
              <a:latin typeface="Arial"/>
              <a:cs typeface="Arial"/>
            </a:endParaRPr>
          </a:p>
          <a:p>
            <a:pPr marL="267970" marR="2924175">
              <a:lnSpc>
                <a:spcPct val="119500"/>
              </a:lnSpc>
              <a:spcBef>
                <a:spcPts val="10"/>
              </a:spcBef>
            </a:pPr>
            <a:r>
              <a:rPr dirty="0" sz="1000" spc="-5" i="1">
                <a:latin typeface="Arial"/>
                <a:cs typeface="Arial"/>
              </a:rPr>
              <a:t>previous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START</a:t>
            </a:r>
            <a:r>
              <a:rPr dirty="0" sz="1000" spc="-5">
                <a:latin typeface="Arial"/>
                <a:cs typeface="Arial"/>
              </a:rPr>
              <a:t>) := </a:t>
            </a:r>
            <a:r>
              <a:rPr dirty="0" sz="1000" i="1">
                <a:latin typeface="Arial"/>
                <a:cs typeface="Arial"/>
              </a:rPr>
              <a:t>NIL  </a:t>
            </a:r>
            <a:r>
              <a:rPr dirty="0" sz="1000" i="1">
                <a:latin typeface="Arial"/>
                <a:cs typeface="Arial"/>
              </a:rPr>
              <a:t>k </a:t>
            </a:r>
            <a:r>
              <a:rPr dirty="0" sz="1000" spc="-5">
                <a:latin typeface="Arial"/>
                <a:cs typeface="Arial"/>
              </a:rPr>
              <a:t>:=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while </a:t>
            </a:r>
            <a:r>
              <a:rPr dirty="0" sz="1000">
                <a:latin typeface="Arial"/>
                <a:cs typeface="Arial"/>
              </a:rPr>
              <a:t>(no </a:t>
            </a:r>
            <a:r>
              <a:rPr dirty="0" sz="1000" spc="-5">
                <a:latin typeface="Arial"/>
                <a:cs typeface="Arial"/>
              </a:rPr>
              <a:t>goal state </a:t>
            </a:r>
            <a:r>
              <a:rPr dirty="0" sz="1000">
                <a:latin typeface="Arial"/>
                <a:cs typeface="Arial"/>
              </a:rPr>
              <a:t>is in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 </a:t>
            </a:r>
            <a:r>
              <a:rPr dirty="0" sz="1000">
                <a:latin typeface="Arial"/>
                <a:cs typeface="Arial"/>
              </a:rPr>
              <a:t>and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 </a:t>
            </a:r>
            <a:r>
              <a:rPr dirty="0" sz="1000" spc="-5">
                <a:latin typeface="Arial"/>
                <a:cs typeface="Arial"/>
              </a:rPr>
              <a:t>is not empty)</a:t>
            </a:r>
            <a:r>
              <a:rPr dirty="0" sz="1000" spc="155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do</a:t>
            </a:r>
            <a:endParaRPr sz="1000">
              <a:latin typeface="Arial"/>
              <a:cs typeface="Arial"/>
            </a:endParaRPr>
          </a:p>
          <a:p>
            <a:pPr marL="725170" marR="2621915" indent="34925">
              <a:lnSpc>
                <a:spcPct val="119500"/>
              </a:lnSpc>
              <a:spcBef>
                <a:spcPts val="5"/>
              </a:spcBef>
            </a:pP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k+1 </a:t>
            </a:r>
            <a:r>
              <a:rPr dirty="0" sz="1000">
                <a:latin typeface="Arial"/>
                <a:cs typeface="Arial"/>
              </a:rPr>
              <a:t>:= empty set  For </a:t>
            </a:r>
            <a:r>
              <a:rPr dirty="0" sz="1000" spc="-5">
                <a:latin typeface="Arial"/>
                <a:cs typeface="Arial"/>
              </a:rPr>
              <a:t>each state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</a:t>
            </a:r>
            <a:endParaRPr baseline="-21367" sz="975">
              <a:latin typeface="Arial"/>
              <a:cs typeface="Arial"/>
            </a:endParaRPr>
          </a:p>
          <a:p>
            <a:pPr marL="118237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 state </a:t>
            </a:r>
            <a:r>
              <a:rPr dirty="0" sz="1000" i="1">
                <a:latin typeface="Arial"/>
                <a:cs typeface="Arial"/>
              </a:rPr>
              <a:t>s’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096770" marR="1049655" indent="-457200">
              <a:lnSpc>
                <a:spcPts val="1440"/>
              </a:lnSpc>
              <a:spcBef>
                <a:spcPts val="80"/>
              </a:spcBef>
            </a:pPr>
            <a:r>
              <a:rPr dirty="0" sz="1000" spc="-5">
                <a:latin typeface="Arial"/>
                <a:cs typeface="Arial"/>
              </a:rPr>
              <a:t>If </a:t>
            </a:r>
            <a:r>
              <a:rPr dirty="0" sz="1000" i="1">
                <a:latin typeface="Arial"/>
                <a:cs typeface="Arial"/>
              </a:rPr>
              <a:t>s’ </a:t>
            </a:r>
            <a:r>
              <a:rPr dirty="0" sz="1000">
                <a:latin typeface="Arial"/>
                <a:cs typeface="Arial"/>
              </a:rPr>
              <a:t>has not </a:t>
            </a:r>
            <a:r>
              <a:rPr dirty="0" sz="1000" spc="-5">
                <a:latin typeface="Arial"/>
                <a:cs typeface="Arial"/>
              </a:rPr>
              <a:t>already been labeled  Set </a:t>
            </a:r>
            <a:r>
              <a:rPr dirty="0" sz="1000" spc="-5" i="1">
                <a:latin typeface="Arial"/>
                <a:cs typeface="Arial"/>
              </a:rPr>
              <a:t>previous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s’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:=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2096770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latin typeface="Arial"/>
                <a:cs typeface="Arial"/>
              </a:rPr>
              <a:t>Add </a:t>
            </a:r>
            <a:r>
              <a:rPr dirty="0" sz="1000" i="1">
                <a:latin typeface="Arial"/>
                <a:cs typeface="Arial"/>
              </a:rPr>
              <a:t>s’ </a:t>
            </a:r>
            <a:r>
              <a:rPr dirty="0" sz="1000" spc="-5">
                <a:latin typeface="Arial"/>
                <a:cs typeface="Arial"/>
              </a:rPr>
              <a:t>into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k+1</a:t>
            </a:r>
            <a:endParaRPr baseline="-21367" sz="975">
              <a:latin typeface="Arial"/>
              <a:cs typeface="Arial"/>
            </a:endParaRPr>
          </a:p>
          <a:p>
            <a:pPr marL="725170">
              <a:lnSpc>
                <a:spcPct val="100000"/>
              </a:lnSpc>
              <a:spcBef>
                <a:spcPts val="244"/>
              </a:spcBef>
            </a:pPr>
            <a:r>
              <a:rPr dirty="0" sz="1000" i="1">
                <a:latin typeface="Arial"/>
                <a:cs typeface="Arial"/>
              </a:rPr>
              <a:t>k </a:t>
            </a:r>
            <a:r>
              <a:rPr dirty="0" sz="1000" spc="-5">
                <a:latin typeface="Arial"/>
                <a:cs typeface="Arial"/>
              </a:rPr>
              <a:t>:=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k+1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If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baseline="-21367" sz="975" spc="-7" i="1">
                <a:latin typeface="Arial"/>
                <a:cs typeface="Arial"/>
              </a:rPr>
              <a:t>k </a:t>
            </a:r>
            <a:r>
              <a:rPr dirty="0" sz="1000" spc="-5">
                <a:latin typeface="Arial"/>
                <a:cs typeface="Arial"/>
              </a:rPr>
              <a:t>is empty signal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FAILURE</a:t>
            </a:r>
            <a:endParaRPr sz="1000">
              <a:latin typeface="Arial"/>
              <a:cs typeface="Arial"/>
            </a:endParaRPr>
          </a:p>
          <a:p>
            <a:pPr marL="267970" marR="360045" indent="-635">
              <a:lnSpc>
                <a:spcPct val="100000"/>
              </a:lnSpc>
              <a:spcBef>
                <a:spcPts val="229"/>
              </a:spcBef>
            </a:pPr>
            <a:r>
              <a:rPr dirty="0" sz="1000" spc="-5" b="1">
                <a:latin typeface="Arial"/>
                <a:cs typeface="Arial"/>
              </a:rPr>
              <a:t>Else </a:t>
            </a:r>
            <a:r>
              <a:rPr dirty="0" sz="1000" spc="-5">
                <a:latin typeface="Arial"/>
                <a:cs typeface="Arial"/>
              </a:rPr>
              <a:t>build the solution path thus: Let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be the </a:t>
            </a:r>
            <a:r>
              <a:rPr dirty="0" sz="1000" spc="-5" i="1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th state in the shortest  path. Define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k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GOAL, and forall </a:t>
            </a:r>
            <a:r>
              <a:rPr dirty="0" sz="1000" i="1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&lt;= </a:t>
            </a:r>
            <a:r>
              <a:rPr dirty="0" sz="1000" i="1">
                <a:latin typeface="Arial"/>
                <a:cs typeface="Arial"/>
              </a:rPr>
              <a:t>k, </a:t>
            </a:r>
            <a:r>
              <a:rPr dirty="0" sz="1000" spc="-5">
                <a:latin typeface="Arial"/>
                <a:cs typeface="Arial"/>
              </a:rPr>
              <a:t>define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i-1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previous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baseline="-21367" sz="975" spc="-7" i="1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104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28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7554" y="5518807"/>
            <a:ext cx="3737102" cy="302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00833" y="7255254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2653" y="6064250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0879" y="69336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0027" y="64117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2927" y="76301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6650" y="773455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7650" y="637666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5423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103" y="72826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248" y="60985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2278" y="700379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1308" y="7630159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6554" y="5488178"/>
            <a:ext cx="5568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BFS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4320" y="5559805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CC009A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CC009A"/>
                </a:solidFill>
                <a:latin typeface="Arial"/>
                <a:cs typeface="Arial"/>
              </a:rPr>
              <a:t>4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3420" y="75791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49220" y="79982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FF9A00"/>
                </a:solidFill>
                <a:latin typeface="Arial"/>
                <a:cs typeface="Arial"/>
              </a:rPr>
              <a:t>1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0820" y="8188706"/>
            <a:ext cx="27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009A00"/>
                </a:solidFill>
                <a:latin typeface="Arial"/>
                <a:cs typeface="Arial"/>
              </a:rPr>
              <a:t>V</a:t>
            </a:r>
            <a:r>
              <a:rPr dirty="0" baseline="-21164" sz="1575" spc="-7" i="1">
                <a:solidFill>
                  <a:srgbClr val="009A00"/>
                </a:solidFill>
                <a:latin typeface="Arial"/>
                <a:cs typeface="Arial"/>
              </a:rPr>
              <a:t>2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0720" y="6969504"/>
            <a:ext cx="1485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solidFill>
                  <a:srgbClr val="0033CC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96355" y="7090662"/>
            <a:ext cx="869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 i="1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52116" y="6817614"/>
            <a:ext cx="3354070" cy="1671955"/>
          </a:xfrm>
          <a:custGeom>
            <a:avLst/>
            <a:gdLst/>
            <a:ahLst/>
            <a:cxnLst/>
            <a:rect l="l" t="t" r="r" b="b"/>
            <a:pathLst>
              <a:path w="3354070" h="1671954">
                <a:moveTo>
                  <a:pt x="3210306" y="0"/>
                </a:moveTo>
                <a:lnTo>
                  <a:pt x="0" y="348996"/>
                </a:lnTo>
                <a:lnTo>
                  <a:pt x="144017" y="1671828"/>
                </a:lnTo>
                <a:lnTo>
                  <a:pt x="3353561" y="1322832"/>
                </a:lnTo>
                <a:lnTo>
                  <a:pt x="321030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2116" y="6817614"/>
            <a:ext cx="3354070" cy="1671955"/>
          </a:xfrm>
          <a:custGeom>
            <a:avLst/>
            <a:gdLst/>
            <a:ahLst/>
            <a:cxnLst/>
            <a:rect l="l" t="t" r="r" b="b"/>
            <a:pathLst>
              <a:path w="3354070" h="1671954">
                <a:moveTo>
                  <a:pt x="0" y="348996"/>
                </a:moveTo>
                <a:lnTo>
                  <a:pt x="144017" y="1671828"/>
                </a:lnTo>
                <a:lnTo>
                  <a:pt x="3353561" y="1322832"/>
                </a:lnTo>
                <a:lnTo>
                  <a:pt x="3210306" y="0"/>
                </a:lnTo>
                <a:lnTo>
                  <a:pt x="0" y="348996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 rot="21240000">
            <a:off x="2504495" y="7054736"/>
            <a:ext cx="278547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Suppose your s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earch space</a:t>
            </a:r>
            <a:r>
              <a:rPr dirty="0" baseline="2314" sz="1800" spc="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conveniently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1240000">
            <a:off x="2697071" y="7213229"/>
            <a:ext cx="287170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allowed you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obtain</a:t>
            </a:r>
            <a:r>
              <a:rPr dirty="0" baseline="2314" sz="1800" spc="6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predecessors(state).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21240000">
            <a:off x="2552503" y="7490848"/>
            <a:ext cx="311776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625" indent="-175260">
              <a:lnSpc>
                <a:spcPts val="1200"/>
              </a:lnSpc>
              <a:buChar char="•"/>
              <a:tabLst>
                <a:tab pos="175260" algn="l"/>
              </a:tabLst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you t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hink </a:t>
            </a:r>
            <a:r>
              <a:rPr dirty="0" baseline="2314" sz="1800" spc="-7">
                <a:solidFill>
                  <a:srgbClr val="FF0000"/>
                </a:solidFill>
                <a:latin typeface="Arial"/>
                <a:cs typeface="Arial"/>
              </a:rPr>
              <a:t>of a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different way </a:t>
            </a:r>
            <a:r>
              <a:rPr dirty="0" baseline="2314" sz="1800" spc="-7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baseline="2314" sz="1800" spc="2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4629" sz="1800" spc="-15">
                <a:solidFill>
                  <a:srgbClr val="FF0000"/>
                </a:solidFill>
                <a:latin typeface="Arial"/>
                <a:cs typeface="Arial"/>
              </a:rPr>
              <a:t>BFS?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21240000">
            <a:off x="2582963" y="7780749"/>
            <a:ext cx="28000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625" indent="-175260">
              <a:lnSpc>
                <a:spcPts val="1200"/>
              </a:lnSpc>
              <a:buChar char="•"/>
              <a:tabLst>
                <a:tab pos="175260" algn="l"/>
              </a:tabLst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And would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you be </a:t>
            </a:r>
            <a:r>
              <a:rPr dirty="0" baseline="2314" sz="1800" spc="-7">
                <a:solidFill>
                  <a:srgbClr val="FF0000"/>
                </a:solidFill>
                <a:latin typeface="Arial"/>
                <a:cs typeface="Arial"/>
              </a:rPr>
              <a:t>able to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avoid</a:t>
            </a:r>
            <a:r>
              <a:rPr dirty="0" baseline="2314" sz="1800" spc="3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stor</a:t>
            </a:r>
            <a:r>
              <a:rPr dirty="0" baseline="4629" sz="18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1240000">
            <a:off x="2776305" y="7955616"/>
            <a:ext cx="255787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something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baseline="2314" sz="1800" spc="-7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we’d previously had</a:t>
            </a:r>
            <a:r>
              <a:rPr dirty="0" baseline="2314" sz="18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1240000">
            <a:off x="2791284" y="8252526"/>
            <a:ext cx="45072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2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2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582" y="1409952"/>
            <a:ext cx="30429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Another way: Work</a:t>
            </a:r>
            <a:r>
              <a:rPr dirty="0" spc="-55"/>
              <a:t> </a:t>
            </a:r>
            <a:r>
              <a:rPr dirty="0" spc="-5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4520" y="3060445"/>
            <a:ext cx="403606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5244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Label all states that can reach </a:t>
            </a:r>
            <a:r>
              <a:rPr dirty="0" sz="1000">
                <a:latin typeface="Arial"/>
                <a:cs typeface="Arial"/>
              </a:rPr>
              <a:t>G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step but can’t reach it in less than  </a:t>
            </a:r>
            <a:r>
              <a:rPr dirty="0" sz="1000">
                <a:latin typeface="Arial"/>
                <a:cs typeface="Arial"/>
              </a:rPr>
              <a:t>1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step.</a:t>
            </a:r>
            <a:endParaRPr sz="1000">
              <a:latin typeface="Arial"/>
              <a:cs typeface="Arial"/>
            </a:endParaRPr>
          </a:p>
          <a:p>
            <a:pPr marR="27305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Label all </a:t>
            </a:r>
            <a:r>
              <a:rPr dirty="0" sz="1000" spc="-5">
                <a:latin typeface="Arial"/>
                <a:cs typeface="Arial"/>
              </a:rPr>
              <a:t>states that </a:t>
            </a:r>
            <a:r>
              <a:rPr dirty="0" sz="1000">
                <a:latin typeface="Arial"/>
                <a:cs typeface="Arial"/>
              </a:rPr>
              <a:t>can </a:t>
            </a:r>
            <a:r>
              <a:rPr dirty="0" sz="1000" spc="-5">
                <a:latin typeface="Arial"/>
                <a:cs typeface="Arial"/>
              </a:rPr>
              <a:t>reach </a:t>
            </a:r>
            <a:r>
              <a:rPr dirty="0" sz="1000">
                <a:latin typeface="Arial"/>
                <a:cs typeface="Arial"/>
              </a:rPr>
              <a:t>G in 2 </a:t>
            </a:r>
            <a:r>
              <a:rPr dirty="0" sz="1000" spc="-5">
                <a:latin typeface="Arial"/>
                <a:cs typeface="Arial"/>
              </a:rPr>
              <a:t>steps </a:t>
            </a:r>
            <a:r>
              <a:rPr dirty="0" sz="1000">
                <a:latin typeface="Arial"/>
                <a:cs typeface="Arial"/>
              </a:rPr>
              <a:t>but </a:t>
            </a:r>
            <a:r>
              <a:rPr dirty="0" sz="1000" spc="-5">
                <a:latin typeface="Arial"/>
                <a:cs typeface="Arial"/>
              </a:rPr>
              <a:t>can’t reach </a:t>
            </a:r>
            <a:r>
              <a:rPr dirty="0" sz="1000">
                <a:latin typeface="Arial"/>
                <a:cs typeface="Arial"/>
              </a:rPr>
              <a:t>it in less  than 2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r>
              <a:rPr dirty="0" sz="1000" spc="-5">
                <a:latin typeface="Arial"/>
                <a:cs typeface="Arial"/>
              </a:rPr>
              <a:t>Etc. </a:t>
            </a:r>
            <a:r>
              <a:rPr dirty="0" sz="1000">
                <a:latin typeface="Arial"/>
                <a:cs typeface="Arial"/>
              </a:rPr>
              <a:t>… </a:t>
            </a:r>
            <a:r>
              <a:rPr dirty="0" sz="1000" spc="-5">
                <a:latin typeface="Arial"/>
                <a:cs typeface="Arial"/>
              </a:rPr>
              <a:t>until start is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reached.</a:t>
            </a:r>
            <a:endParaRPr sz="1000">
              <a:latin typeface="Arial"/>
              <a:cs typeface="Arial"/>
            </a:endParaRPr>
          </a:p>
          <a:p>
            <a:pPr marR="27305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“number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steps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goal” labels determine the shortest path. Don’t  </a:t>
            </a:r>
            <a:r>
              <a:rPr dirty="0" sz="1000">
                <a:latin typeface="Arial"/>
                <a:cs typeface="Arial"/>
              </a:rPr>
              <a:t>need extra </a:t>
            </a:r>
            <a:r>
              <a:rPr dirty="0" sz="1000" spc="-5">
                <a:latin typeface="Arial"/>
                <a:cs typeface="Arial"/>
              </a:rPr>
              <a:t>bookkeeping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info.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333" y="2538475"/>
            <a:ext cx="2203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ART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0203" y="1845816"/>
            <a:ext cx="189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GO</a:t>
            </a:r>
            <a:r>
              <a:rPr dirty="0" sz="500" spc="-10">
                <a:latin typeface="Arial"/>
                <a:cs typeface="Arial"/>
              </a:rPr>
              <a:t>A</a:t>
            </a:r>
            <a:r>
              <a:rPr dirty="0" sz="500" spc="-5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708" y="23235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9222" y="20187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2934" y="27914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7535" y="199821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0050" y="22420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5552" y="252704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3176" y="183515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5538" y="2364740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8677" y="2730500"/>
            <a:ext cx="1507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56055" algn="l"/>
              </a:tabLst>
            </a:pPr>
            <a:r>
              <a:rPr dirty="0" sz="900" spc="-5" i="1">
                <a:latin typeface="Arial"/>
                <a:cs typeface="Arial"/>
              </a:rPr>
              <a:t>p</a:t>
            </a:r>
            <a:r>
              <a:rPr dirty="0" sz="900" spc="-5" i="1">
                <a:latin typeface="Arial"/>
                <a:cs typeface="Arial"/>
              </a:rPr>
              <a:t>	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3825" y="1793620"/>
            <a:ext cx="2216150" cy="118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012190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Breadth First Details</a:t>
            </a:r>
            <a:endParaRPr sz="22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It is fine for there to be more than one goal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state.</a:t>
            </a:r>
            <a:endParaRPr sz="14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It is fine for there to be more than one start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state.</a:t>
            </a:r>
            <a:endParaRPr sz="1400">
              <a:latin typeface="Arial"/>
              <a:cs typeface="Arial"/>
            </a:endParaRPr>
          </a:p>
          <a:p>
            <a:pPr marL="325120" marR="309245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This algorithm works </a:t>
            </a:r>
            <a:r>
              <a:rPr dirty="0" sz="1400">
                <a:latin typeface="Arial"/>
                <a:cs typeface="Arial"/>
              </a:rPr>
              <a:t>forwards </a:t>
            </a:r>
            <a:r>
              <a:rPr dirty="0" sz="1400" spc="-5">
                <a:latin typeface="Arial"/>
                <a:cs typeface="Arial"/>
              </a:rPr>
              <a:t>from the start. Any  algorithm which works forwards from the start is  said to be </a:t>
            </a:r>
            <a:r>
              <a:rPr dirty="0" sz="1400" spc="-5" i="1">
                <a:solidFill>
                  <a:srgbClr val="FF5050"/>
                </a:solidFill>
                <a:latin typeface="Arial"/>
                <a:cs typeface="Arial"/>
              </a:rPr>
              <a:t>forward</a:t>
            </a:r>
            <a:r>
              <a:rPr dirty="0" sz="1400" spc="10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5050"/>
                </a:solidFill>
                <a:latin typeface="Arial"/>
                <a:cs typeface="Arial"/>
              </a:rPr>
              <a:t>chaining</a:t>
            </a:r>
            <a:r>
              <a:rPr dirty="0" sz="1400" spc="-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5120" marR="34798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You can also work backwards from the goal. This  algorithm is very similar to Dijkstra’s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algorithm.</a:t>
            </a:r>
            <a:endParaRPr sz="1400">
              <a:latin typeface="Arial"/>
              <a:cs typeface="Arial"/>
            </a:endParaRPr>
          </a:p>
          <a:p>
            <a:pPr marL="325120" marR="514984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Any algorithm which works backwards from the  goal is said to be </a:t>
            </a:r>
            <a:r>
              <a:rPr dirty="0" sz="1400" spc="-5" i="1">
                <a:solidFill>
                  <a:srgbClr val="FF5050"/>
                </a:solidFill>
                <a:latin typeface="Arial"/>
                <a:cs typeface="Arial"/>
              </a:rPr>
              <a:t>backward</a:t>
            </a:r>
            <a:r>
              <a:rPr dirty="0" sz="1400" spc="30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5050"/>
                </a:solidFill>
                <a:latin typeface="Arial"/>
                <a:cs typeface="Arial"/>
              </a:rPr>
              <a:t>chaining</a:t>
            </a:r>
            <a:r>
              <a:rPr dirty="0" sz="1400" spc="-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Backward versus </a:t>
            </a:r>
            <a:r>
              <a:rPr dirty="0" sz="1400">
                <a:latin typeface="Arial"/>
                <a:cs typeface="Arial"/>
              </a:rPr>
              <a:t>forward. </a:t>
            </a:r>
            <a:r>
              <a:rPr dirty="0" sz="1400" spc="-5">
                <a:latin typeface="Arial"/>
                <a:cs typeface="Arial"/>
              </a:rPr>
              <a:t>Which is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better?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617" y="1425193"/>
            <a:ext cx="24669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Costs on</a:t>
            </a:r>
            <a:r>
              <a:rPr dirty="0" spc="-65"/>
              <a:t> </a:t>
            </a:r>
            <a:r>
              <a:rPr dirty="0" spc="-5"/>
              <a:t>transitions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4520" y="3403346"/>
            <a:ext cx="4036060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62420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Notice that BFS finds the shortest path in terms of number of  transitions. It does not find the least-cost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path.</a:t>
            </a:r>
            <a:endParaRPr sz="1000">
              <a:latin typeface="Arial"/>
              <a:cs typeface="Arial"/>
            </a:endParaRPr>
          </a:p>
          <a:p>
            <a:pPr marR="4826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We will </a:t>
            </a:r>
            <a:r>
              <a:rPr dirty="0" sz="1000" spc="-5">
                <a:latin typeface="Arial"/>
                <a:cs typeface="Arial"/>
              </a:rPr>
              <a:t>quickly </a:t>
            </a:r>
            <a:r>
              <a:rPr dirty="0" sz="1000">
                <a:latin typeface="Arial"/>
                <a:cs typeface="Arial"/>
              </a:rPr>
              <a:t>review an algorithm </a:t>
            </a:r>
            <a:r>
              <a:rPr dirty="0" sz="1000" spc="-5">
                <a:latin typeface="Arial"/>
                <a:cs typeface="Arial"/>
              </a:rPr>
              <a:t>which does find the least-cost path.  </a:t>
            </a:r>
            <a:r>
              <a:rPr dirty="0" sz="1000">
                <a:latin typeface="Arial"/>
                <a:cs typeface="Arial"/>
              </a:rPr>
              <a:t>On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5" i="1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th iteration, for any state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, write </a:t>
            </a:r>
            <a:r>
              <a:rPr dirty="0" sz="1000" spc="-5" i="1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 as the least-cost path to 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>
                <a:latin typeface="Arial"/>
                <a:cs typeface="Arial"/>
              </a:rPr>
              <a:t>in </a:t>
            </a:r>
            <a:r>
              <a:rPr dirty="0" sz="1000" i="1">
                <a:latin typeface="Arial"/>
                <a:cs typeface="Arial"/>
              </a:rPr>
              <a:t>k </a:t>
            </a:r>
            <a:r>
              <a:rPr dirty="0" sz="1000" spc="-5">
                <a:latin typeface="Arial"/>
                <a:cs typeface="Arial"/>
              </a:rPr>
              <a:t>or fewer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348" y="2725927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0640" y="1848866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755" y="248132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6154" y="20972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3333" y="299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8852" y="307035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9559" y="2070607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4088" y="237921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582" y="27365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2602" y="18663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5691" y="2532380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3009" y="299339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7125" y="1793620"/>
            <a:ext cx="3016250" cy="149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30651" y="19281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6945" y="26093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9079" y="263982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7600" y="226872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8677" y="226872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1708" y="26093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60470" y="195935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1306" y="251636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5020" y="28257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8172" y="298042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72886" y="298042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7488" y="28257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84618" y="3042149"/>
            <a:ext cx="7683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92726" y="285698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3358" y="214451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2934" y="22070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2785" y="239217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771525">
              <a:lnSpc>
                <a:spcPct val="100000"/>
              </a:lnSpc>
              <a:spcBef>
                <a:spcPts val="12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Least Cost Breadth</a:t>
            </a:r>
            <a:r>
              <a:rPr dirty="0" sz="2200" spc="-2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First</a:t>
            </a:r>
            <a:endParaRPr sz="2200">
              <a:latin typeface="Arial"/>
              <a:cs typeface="Arial"/>
            </a:endParaRPr>
          </a:p>
          <a:p>
            <a:pPr marL="267970" marR="315595">
              <a:lnSpc>
                <a:spcPct val="80300"/>
              </a:lnSpc>
              <a:spcBef>
                <a:spcPts val="200"/>
              </a:spcBef>
            </a:pPr>
            <a:r>
              <a:rPr dirty="0" sz="800" spc="-5" i="1">
                <a:latin typeface="Arial"/>
                <a:cs typeface="Arial"/>
              </a:rPr>
              <a:t>V</a:t>
            </a:r>
            <a:r>
              <a:rPr dirty="0" baseline="-20202" sz="825" spc="-7" i="1">
                <a:latin typeface="Arial"/>
                <a:cs typeface="Arial"/>
              </a:rPr>
              <a:t>k </a:t>
            </a:r>
            <a:r>
              <a:rPr dirty="0" sz="800" spc="-5">
                <a:latin typeface="Arial"/>
                <a:cs typeface="Arial"/>
              </a:rPr>
              <a:t>= the </a:t>
            </a:r>
            <a:r>
              <a:rPr dirty="0" sz="800">
                <a:latin typeface="Arial"/>
                <a:cs typeface="Arial"/>
              </a:rPr>
              <a:t>set </a:t>
            </a:r>
            <a:r>
              <a:rPr dirty="0" sz="800" spc="-5">
                <a:latin typeface="Arial"/>
                <a:cs typeface="Arial"/>
              </a:rPr>
              <a:t>of states which can </a:t>
            </a:r>
            <a:r>
              <a:rPr dirty="0" sz="800">
                <a:latin typeface="Arial"/>
                <a:cs typeface="Arial"/>
              </a:rPr>
              <a:t>be </a:t>
            </a:r>
            <a:r>
              <a:rPr dirty="0" sz="800" spc="-5">
                <a:latin typeface="Arial"/>
                <a:cs typeface="Arial"/>
              </a:rPr>
              <a:t>reached in exactly </a:t>
            </a:r>
            <a:r>
              <a:rPr dirty="0" sz="800" spc="-5" i="1">
                <a:latin typeface="Arial"/>
                <a:cs typeface="Arial"/>
              </a:rPr>
              <a:t>k </a:t>
            </a:r>
            <a:r>
              <a:rPr dirty="0" sz="800" spc="-5">
                <a:latin typeface="Arial"/>
                <a:cs typeface="Arial"/>
              </a:rPr>
              <a:t>steps, and for which the least-  cost </a:t>
            </a:r>
            <a:r>
              <a:rPr dirty="0" sz="800" spc="-5" i="1">
                <a:latin typeface="Arial"/>
                <a:cs typeface="Arial"/>
              </a:rPr>
              <a:t>k</a:t>
            </a:r>
            <a:r>
              <a:rPr dirty="0" sz="800" spc="-5">
                <a:latin typeface="Arial"/>
                <a:cs typeface="Arial"/>
              </a:rPr>
              <a:t>-step </a:t>
            </a:r>
            <a:r>
              <a:rPr dirty="0" sz="800">
                <a:latin typeface="Arial"/>
                <a:cs typeface="Arial"/>
              </a:rPr>
              <a:t>path </a:t>
            </a:r>
            <a:r>
              <a:rPr dirty="0" sz="800" spc="-5">
                <a:latin typeface="Arial"/>
                <a:cs typeface="Arial"/>
              </a:rPr>
              <a:t>is less cost than </a:t>
            </a:r>
            <a:r>
              <a:rPr dirty="0" sz="800">
                <a:latin typeface="Arial"/>
                <a:cs typeface="Arial"/>
              </a:rPr>
              <a:t>any </a:t>
            </a:r>
            <a:r>
              <a:rPr dirty="0" sz="800" spc="-5">
                <a:latin typeface="Arial"/>
                <a:cs typeface="Arial"/>
              </a:rPr>
              <a:t>path of length less than </a:t>
            </a:r>
            <a:r>
              <a:rPr dirty="0" sz="800" spc="-5" i="1">
                <a:latin typeface="Arial"/>
                <a:cs typeface="Arial"/>
              </a:rPr>
              <a:t>k</a:t>
            </a:r>
            <a:r>
              <a:rPr dirty="0" sz="800" spc="-5">
                <a:latin typeface="Arial"/>
                <a:cs typeface="Arial"/>
              </a:rPr>
              <a:t>. In other words, </a:t>
            </a:r>
            <a:r>
              <a:rPr dirty="0" sz="800" spc="-5" i="1">
                <a:latin typeface="Arial"/>
                <a:cs typeface="Arial"/>
              </a:rPr>
              <a:t>V</a:t>
            </a:r>
            <a:r>
              <a:rPr dirty="0" baseline="-20202" sz="825" spc="-7" i="1">
                <a:latin typeface="Arial"/>
                <a:cs typeface="Arial"/>
              </a:rPr>
              <a:t>k </a:t>
            </a:r>
            <a:r>
              <a:rPr dirty="0" sz="800" spc="-5">
                <a:latin typeface="Arial"/>
                <a:cs typeface="Arial"/>
              </a:rPr>
              <a:t>= the  set of states whose values changed on the previous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iteration.</a:t>
            </a:r>
            <a:endParaRPr sz="800">
              <a:latin typeface="Arial"/>
              <a:cs typeface="Arial"/>
            </a:endParaRPr>
          </a:p>
          <a:p>
            <a:pPr marL="267970" marR="2757805">
              <a:lnSpc>
                <a:spcPct val="100000"/>
              </a:lnSpc>
            </a:pP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23148" sz="900" spc="-7" i="1">
                <a:latin typeface="Arial"/>
                <a:cs typeface="Arial"/>
              </a:rPr>
              <a:t>0 </a:t>
            </a:r>
            <a:r>
              <a:rPr dirty="0" sz="900" spc="-5">
                <a:latin typeface="Arial"/>
                <a:cs typeface="Arial"/>
              </a:rPr>
              <a:t>:= </a:t>
            </a:r>
            <a:r>
              <a:rPr dirty="0" sz="900" i="1">
                <a:latin typeface="Arial"/>
                <a:cs typeface="Arial"/>
              </a:rPr>
              <a:t>S </a:t>
            </a:r>
            <a:r>
              <a:rPr dirty="0" sz="900" spc="-5">
                <a:latin typeface="Arial"/>
                <a:cs typeface="Arial"/>
              </a:rPr>
              <a:t>(the set of start states)  </a:t>
            </a:r>
            <a:r>
              <a:rPr dirty="0" sz="900" spc="-5" i="1">
                <a:latin typeface="Arial"/>
                <a:cs typeface="Arial"/>
              </a:rPr>
              <a:t>previous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START</a:t>
            </a:r>
            <a:r>
              <a:rPr dirty="0" sz="900" spc="-5">
                <a:latin typeface="Arial"/>
                <a:cs typeface="Arial"/>
              </a:rPr>
              <a:t>) := </a:t>
            </a:r>
            <a:r>
              <a:rPr dirty="0" sz="900" i="1">
                <a:latin typeface="Arial"/>
                <a:cs typeface="Arial"/>
              </a:rPr>
              <a:t>NIL  </a:t>
            </a:r>
            <a:r>
              <a:rPr dirty="0" sz="900" spc="-5" i="1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START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</a:pPr>
            <a:r>
              <a:rPr dirty="0" sz="900" i="1">
                <a:latin typeface="Arial"/>
                <a:cs typeface="Arial"/>
              </a:rPr>
              <a:t>k </a:t>
            </a:r>
            <a:r>
              <a:rPr dirty="0" sz="900">
                <a:latin typeface="Arial"/>
                <a:cs typeface="Arial"/>
              </a:rPr>
              <a:t>:=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5"/>
              </a:spcBef>
            </a:pPr>
            <a:r>
              <a:rPr dirty="0" sz="900" b="1">
                <a:latin typeface="Arial"/>
                <a:cs typeface="Arial"/>
              </a:rPr>
              <a:t>while 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23148" sz="900" spc="-7" i="1">
                <a:latin typeface="Arial"/>
                <a:cs typeface="Arial"/>
              </a:rPr>
              <a:t>k </a:t>
            </a:r>
            <a:r>
              <a:rPr dirty="0" sz="900" spc="-5">
                <a:latin typeface="Arial"/>
                <a:cs typeface="Arial"/>
              </a:rPr>
              <a:t>is not empty)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  <a:p>
            <a:pPr marL="725170" marR="2740025" indent="31750">
              <a:lnSpc>
                <a:spcPct val="100000"/>
              </a:lnSpc>
            </a:pP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23148" sz="900" spc="-7" i="1">
                <a:latin typeface="Arial"/>
                <a:cs typeface="Arial"/>
              </a:rPr>
              <a:t>k+1 </a:t>
            </a:r>
            <a:r>
              <a:rPr dirty="0" sz="900" spc="-5">
                <a:latin typeface="Arial"/>
                <a:cs typeface="Arial"/>
              </a:rPr>
              <a:t>:= empty set  For each state </a:t>
            </a:r>
            <a:r>
              <a:rPr dirty="0" sz="900" i="1">
                <a:latin typeface="Arial"/>
                <a:cs typeface="Arial"/>
              </a:rPr>
              <a:t>s </a:t>
            </a:r>
            <a:r>
              <a:rPr dirty="0" sz="900" spc="-5">
                <a:latin typeface="Arial"/>
                <a:cs typeface="Arial"/>
              </a:rPr>
              <a:t>in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23148" sz="900" spc="-7" i="1">
                <a:latin typeface="Arial"/>
                <a:cs typeface="Arial"/>
              </a:rPr>
              <a:t>k</a:t>
            </a:r>
            <a:endParaRPr baseline="-23148" sz="900">
              <a:latin typeface="Arial"/>
              <a:cs typeface="Arial"/>
            </a:endParaRPr>
          </a:p>
          <a:p>
            <a:pPr marL="118237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For each state </a:t>
            </a:r>
            <a:r>
              <a:rPr dirty="0" sz="900" i="1">
                <a:latin typeface="Arial"/>
                <a:cs typeface="Arial"/>
              </a:rPr>
              <a:t>s’ </a:t>
            </a:r>
            <a:r>
              <a:rPr dirty="0" sz="900" spc="-5">
                <a:latin typeface="Arial"/>
                <a:cs typeface="Arial"/>
              </a:rPr>
              <a:t>in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succs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639570" marR="123571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If </a:t>
            </a:r>
            <a:r>
              <a:rPr dirty="0" sz="900" spc="-5" i="1">
                <a:latin typeface="Arial"/>
                <a:cs typeface="Arial"/>
              </a:rPr>
              <a:t>s’ </a:t>
            </a:r>
            <a:r>
              <a:rPr dirty="0" sz="900" spc="-5">
                <a:latin typeface="Arial"/>
                <a:cs typeface="Arial"/>
              </a:rPr>
              <a:t>has not already been labeled  </a:t>
            </a:r>
            <a:r>
              <a:rPr dirty="0" sz="900">
                <a:latin typeface="Arial"/>
                <a:cs typeface="Arial"/>
              </a:rPr>
              <a:t>OR if </a:t>
            </a:r>
            <a:r>
              <a:rPr dirty="0" sz="900" spc="-5" i="1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+ </a:t>
            </a:r>
            <a:r>
              <a:rPr dirty="0" sz="900" spc="-5" i="1">
                <a:latin typeface="Arial"/>
                <a:cs typeface="Arial"/>
              </a:rPr>
              <a:t>Cost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,</a:t>
            </a:r>
            <a:r>
              <a:rPr dirty="0" sz="900" spc="-5" i="1">
                <a:latin typeface="Arial"/>
                <a:cs typeface="Arial"/>
              </a:rPr>
              <a:t>s’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&lt;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s’</a:t>
            </a:r>
            <a:r>
              <a:rPr dirty="0" sz="900" spc="-5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2096770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latin typeface="Arial"/>
                <a:cs typeface="Arial"/>
              </a:rPr>
              <a:t>Set </a:t>
            </a:r>
            <a:r>
              <a:rPr dirty="0" sz="900" spc="-5" i="1">
                <a:latin typeface="Arial"/>
                <a:cs typeface="Arial"/>
              </a:rPr>
              <a:t>previous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s’</a:t>
            </a:r>
            <a:r>
              <a:rPr dirty="0" sz="900" spc="-5">
                <a:latin typeface="Arial"/>
                <a:cs typeface="Arial"/>
              </a:rPr>
              <a:t>) :=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209677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Set </a:t>
            </a:r>
            <a:r>
              <a:rPr dirty="0" sz="900" spc="-5" i="1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s’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:= </a:t>
            </a:r>
            <a:r>
              <a:rPr dirty="0" sz="900" spc="-5" i="1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) </a:t>
            </a:r>
            <a:r>
              <a:rPr dirty="0" sz="900">
                <a:latin typeface="Arial"/>
                <a:cs typeface="Arial"/>
              </a:rPr>
              <a:t>+ </a:t>
            </a:r>
            <a:r>
              <a:rPr dirty="0" sz="900" spc="-5" i="1">
                <a:latin typeface="Arial"/>
                <a:cs typeface="Arial"/>
              </a:rPr>
              <a:t>Cost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,</a:t>
            </a:r>
            <a:r>
              <a:rPr dirty="0" sz="900" spc="-5" i="1">
                <a:latin typeface="Arial"/>
                <a:cs typeface="Arial"/>
              </a:rPr>
              <a:t>s’</a:t>
            </a:r>
            <a:r>
              <a:rPr dirty="0" sz="900" spc="-5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209677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Add </a:t>
            </a:r>
            <a:r>
              <a:rPr dirty="0" sz="900" i="1">
                <a:latin typeface="Arial"/>
                <a:cs typeface="Arial"/>
              </a:rPr>
              <a:t>s’ </a:t>
            </a:r>
            <a:r>
              <a:rPr dirty="0" sz="900" spc="-5">
                <a:latin typeface="Arial"/>
                <a:cs typeface="Arial"/>
              </a:rPr>
              <a:t>into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23148" sz="900" spc="-7" i="1">
                <a:latin typeface="Arial"/>
                <a:cs typeface="Arial"/>
              </a:rPr>
              <a:t>k+1</a:t>
            </a:r>
            <a:endParaRPr baseline="-23148" sz="900">
              <a:latin typeface="Arial"/>
              <a:cs typeface="Arial"/>
            </a:endParaRPr>
          </a:p>
          <a:p>
            <a:pPr marL="725170">
              <a:lnSpc>
                <a:spcPct val="100000"/>
              </a:lnSpc>
              <a:spcBef>
                <a:spcPts val="5"/>
              </a:spcBef>
            </a:pPr>
            <a:r>
              <a:rPr dirty="0" sz="900" i="1">
                <a:latin typeface="Arial"/>
                <a:cs typeface="Arial"/>
              </a:rPr>
              <a:t>k </a:t>
            </a:r>
            <a:r>
              <a:rPr dirty="0" sz="900">
                <a:latin typeface="Arial"/>
                <a:cs typeface="Arial"/>
              </a:rPr>
              <a:t>:=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k+1</a:t>
            </a:r>
            <a:endParaRPr sz="9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</a:pPr>
            <a:r>
              <a:rPr dirty="0" sz="900" b="1">
                <a:latin typeface="Arial"/>
                <a:cs typeface="Arial"/>
              </a:rPr>
              <a:t>If </a:t>
            </a:r>
            <a:r>
              <a:rPr dirty="0" sz="900" spc="-5">
                <a:latin typeface="Arial"/>
                <a:cs typeface="Arial"/>
              </a:rPr>
              <a:t>GOAL not labeled, exit signaling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FAILURE</a:t>
            </a:r>
            <a:endParaRPr sz="900">
              <a:latin typeface="Arial"/>
              <a:cs typeface="Arial"/>
            </a:endParaRPr>
          </a:p>
          <a:p>
            <a:pPr marL="267970" marR="408305" indent="-635">
              <a:lnSpc>
                <a:spcPct val="80000"/>
              </a:lnSpc>
              <a:spcBef>
                <a:spcPts val="215"/>
              </a:spcBef>
            </a:pPr>
            <a:r>
              <a:rPr dirty="0" sz="900" spc="-5" b="1">
                <a:latin typeface="Arial"/>
                <a:cs typeface="Arial"/>
              </a:rPr>
              <a:t>Else </a:t>
            </a:r>
            <a:r>
              <a:rPr dirty="0" sz="900" spc="-5">
                <a:latin typeface="Arial"/>
                <a:cs typeface="Arial"/>
              </a:rPr>
              <a:t>build the solution path thus: Let 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baseline="-23148" sz="900" spc="-7" i="1">
                <a:latin typeface="Arial"/>
                <a:cs typeface="Arial"/>
              </a:rPr>
              <a:t>k </a:t>
            </a:r>
            <a:r>
              <a:rPr dirty="0" sz="900" spc="-5">
                <a:latin typeface="Arial"/>
                <a:cs typeface="Arial"/>
              </a:rPr>
              <a:t>be the </a:t>
            </a:r>
            <a:r>
              <a:rPr dirty="0" sz="900" spc="-5" i="1">
                <a:latin typeface="Arial"/>
                <a:cs typeface="Arial"/>
              </a:rPr>
              <a:t>k</a:t>
            </a:r>
            <a:r>
              <a:rPr dirty="0" sz="900" spc="-5">
                <a:latin typeface="Arial"/>
                <a:cs typeface="Arial"/>
              </a:rPr>
              <a:t>th state in the shortest path.  Define 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baseline="-23148" sz="900" spc="-7" i="1">
                <a:latin typeface="Arial"/>
                <a:cs typeface="Arial"/>
              </a:rPr>
              <a:t>k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GOAL, and forall </a:t>
            </a:r>
            <a:r>
              <a:rPr dirty="0" sz="900" spc="-5" i="1">
                <a:latin typeface="Arial"/>
                <a:cs typeface="Arial"/>
              </a:rPr>
              <a:t>i </a:t>
            </a:r>
            <a:r>
              <a:rPr dirty="0" sz="900">
                <a:latin typeface="Arial"/>
                <a:cs typeface="Arial"/>
              </a:rPr>
              <a:t>&lt;= </a:t>
            </a:r>
            <a:r>
              <a:rPr dirty="0" sz="900" i="1">
                <a:latin typeface="Arial"/>
                <a:cs typeface="Arial"/>
              </a:rPr>
              <a:t>k, </a:t>
            </a:r>
            <a:r>
              <a:rPr dirty="0" sz="900" spc="-5">
                <a:latin typeface="Arial"/>
                <a:cs typeface="Arial"/>
              </a:rPr>
              <a:t>define 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baseline="-23148" sz="900" spc="-7" i="1">
                <a:latin typeface="Arial"/>
                <a:cs typeface="Arial"/>
              </a:rPr>
              <a:t>i-1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40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previous</a:t>
            </a:r>
            <a:r>
              <a:rPr dirty="0" sz="900" spc="-5">
                <a:latin typeface="Arial"/>
                <a:cs typeface="Arial"/>
              </a:rPr>
              <a:t>(</a:t>
            </a:r>
            <a:r>
              <a:rPr dirty="0" sz="900" spc="-5" i="1">
                <a:latin typeface="Arial"/>
                <a:cs typeface="Arial"/>
              </a:rPr>
              <a:t>S</a:t>
            </a:r>
            <a:r>
              <a:rPr dirty="0" baseline="-23148" sz="900" spc="-7" i="1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).</a:t>
            </a:r>
            <a:endParaRPr sz="9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17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32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Uniform-Cost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439420" marR="794385" indent="-171450">
              <a:lnSpc>
                <a:spcPct val="100000"/>
              </a:lnSpc>
              <a:spcBef>
                <a:spcPts val="1850"/>
              </a:spcBef>
              <a:buChar char="•"/>
              <a:tabLst>
                <a:tab pos="440055" algn="l"/>
              </a:tabLst>
            </a:pP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conceptually simple </a:t>
            </a:r>
            <a:r>
              <a:rPr dirty="0" sz="1600">
                <a:latin typeface="Arial"/>
                <a:cs typeface="Arial"/>
              </a:rPr>
              <a:t>BFS </a:t>
            </a:r>
            <a:r>
              <a:rPr dirty="0" sz="1600" spc="-5">
                <a:latin typeface="Arial"/>
                <a:cs typeface="Arial"/>
              </a:rPr>
              <a:t>approach  when there are costs 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transitions</a:t>
            </a:r>
            <a:endParaRPr sz="16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It uses priority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queues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34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7923" y="5425439"/>
            <a:ext cx="688176" cy="564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47520" y="5443220"/>
            <a:ext cx="4020820" cy="129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Priority Queue</a:t>
            </a:r>
            <a:r>
              <a:rPr dirty="0" sz="2200" spc="-6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Refresher</a:t>
            </a:r>
            <a:endParaRPr sz="2200">
              <a:latin typeface="Arial"/>
              <a:cs typeface="Arial"/>
            </a:endParaRPr>
          </a:p>
          <a:p>
            <a:pPr marL="12700" marR="1289685">
              <a:lnSpc>
                <a:spcPct val="90100"/>
              </a:lnSpc>
              <a:spcBef>
                <a:spcPts val="1310"/>
              </a:spcBef>
            </a:pPr>
            <a:r>
              <a:rPr dirty="0" sz="1400" spc="-5">
                <a:latin typeface="Arial"/>
                <a:cs typeface="Arial"/>
              </a:rPr>
              <a:t>A priority queue is a data structure  in which you can insert and  retrieve (thing, value) pairs with  the following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operations: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21656" y="6767036"/>
          <a:ext cx="4250690" cy="67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2247900"/>
              </a:tblGrid>
              <a:tr h="19735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Init-PriQueue(PQ)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initializes the PQ to be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empty.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Insert-PriQueue(PQ, thing,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value)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inserts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(thing, value)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into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Pop-least(PQ)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201295">
                        <a:lnSpc>
                          <a:spcPts val="869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returns the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(thing, value)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pair with the lowest  value, and removes it from the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923" y="1248155"/>
            <a:ext cx="688176" cy="564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1251" y="1265936"/>
            <a:ext cx="31172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Priority Queue</a:t>
            </a:r>
            <a:r>
              <a:rPr dirty="0" spc="-60"/>
              <a:t> </a:t>
            </a:r>
            <a:r>
              <a:rPr dirty="0" spc="-5"/>
              <a:t>Refresher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746758"/>
            <a:ext cx="2736215" cy="8153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65"/>
              </a:spcBef>
            </a:pPr>
            <a:r>
              <a:rPr dirty="0" sz="1400" spc="-5">
                <a:latin typeface="Arial"/>
                <a:cs typeface="Arial"/>
              </a:rPr>
              <a:t>A priority queue is a data structure  in which you can insert and  retrieve </a:t>
            </a:r>
            <a:r>
              <a:rPr dirty="0" sz="1400" spc="-5" i="1">
                <a:latin typeface="Arial"/>
                <a:cs typeface="Arial"/>
              </a:rPr>
              <a:t>(thing, value) </a:t>
            </a:r>
            <a:r>
              <a:rPr dirty="0" sz="1400" spc="-5">
                <a:latin typeface="Arial"/>
                <a:cs typeface="Arial"/>
              </a:rPr>
              <a:t>pairs with  the following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operations: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20" y="3346944"/>
            <a:ext cx="2520315" cy="8153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65"/>
              </a:spcBef>
            </a:pPr>
            <a:r>
              <a:rPr dirty="0" sz="1400" spc="-5">
                <a:latin typeface="Arial"/>
                <a:cs typeface="Arial"/>
              </a:rPr>
              <a:t>Priority Queues can be  implemented in such a way that  the cost of the insert and pop  operations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3628" y="1653539"/>
            <a:ext cx="1457325" cy="858519"/>
          </a:xfrm>
          <a:custGeom>
            <a:avLst/>
            <a:gdLst/>
            <a:ahLst/>
            <a:cxnLst/>
            <a:rect l="l" t="t" r="r" b="b"/>
            <a:pathLst>
              <a:path w="1457325" h="858519">
                <a:moveTo>
                  <a:pt x="102870" y="0"/>
                </a:moveTo>
                <a:lnTo>
                  <a:pt x="0" y="639317"/>
                </a:lnTo>
                <a:lnTo>
                  <a:pt x="1354074" y="858011"/>
                </a:lnTo>
                <a:lnTo>
                  <a:pt x="1456944" y="218693"/>
                </a:lnTo>
                <a:lnTo>
                  <a:pt x="102870" y="0"/>
                </a:lnTo>
                <a:close/>
              </a:path>
            </a:pathLst>
          </a:custGeom>
          <a:solidFill>
            <a:srgbClr val="DCF6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3628" y="1653539"/>
            <a:ext cx="1457325" cy="858519"/>
          </a:xfrm>
          <a:custGeom>
            <a:avLst/>
            <a:gdLst/>
            <a:ahLst/>
            <a:cxnLst/>
            <a:rect l="l" t="t" r="r" b="b"/>
            <a:pathLst>
              <a:path w="1457325" h="858519">
                <a:moveTo>
                  <a:pt x="102870" y="0"/>
                </a:moveTo>
                <a:lnTo>
                  <a:pt x="0" y="639317"/>
                </a:lnTo>
                <a:lnTo>
                  <a:pt x="1354074" y="858011"/>
                </a:lnTo>
                <a:lnTo>
                  <a:pt x="1456944" y="218693"/>
                </a:lnTo>
                <a:lnTo>
                  <a:pt x="102870" y="0"/>
                </a:lnTo>
                <a:close/>
              </a:path>
            </a:pathLst>
          </a:custGeom>
          <a:ln w="4762">
            <a:solidFill>
              <a:srgbClr val="01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540000">
            <a:off x="4770023" y="1799065"/>
            <a:ext cx="125317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baseline="3472" sz="1200" spc="-7">
                <a:solidFill>
                  <a:srgbClr val="0033CC"/>
                </a:solidFill>
                <a:latin typeface="Arial"/>
                <a:cs typeface="Arial"/>
              </a:rPr>
              <a:t>For m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ore details, see</a:t>
            </a:r>
            <a:r>
              <a:rPr dirty="0" sz="8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Knuth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540000">
            <a:off x="4751692" y="1906821"/>
            <a:ext cx="109438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baseline="3472" sz="1200" spc="-7">
                <a:solidFill>
                  <a:srgbClr val="0033CC"/>
                </a:solidFill>
                <a:latin typeface="Arial"/>
                <a:cs typeface="Arial"/>
              </a:rPr>
              <a:t>or </a:t>
            </a:r>
            <a:r>
              <a:rPr dirty="0" baseline="3472" sz="1200" spc="-15">
                <a:solidFill>
                  <a:srgbClr val="0033CC"/>
                </a:solidFill>
                <a:latin typeface="Arial"/>
                <a:cs typeface="Arial"/>
              </a:rPr>
              <a:t>Se</a:t>
            </a:r>
            <a:r>
              <a:rPr dirty="0" sz="800" spc="-10">
                <a:solidFill>
                  <a:srgbClr val="0033CC"/>
                </a:solidFill>
                <a:latin typeface="Arial"/>
                <a:cs typeface="Arial"/>
              </a:rPr>
              <a:t>dgwick 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or</a:t>
            </a:r>
            <a:r>
              <a:rPr dirty="0" sz="800" spc="-4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basically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540000">
            <a:off x="4732138" y="2023857"/>
            <a:ext cx="10438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baseline="3472" sz="1200" spc="-7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ny book with the</a:t>
            </a:r>
            <a:r>
              <a:rPr dirty="0" sz="800" spc="-7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0033CC"/>
                </a:solidFill>
                <a:latin typeface="Arial"/>
                <a:cs typeface="Arial"/>
              </a:rPr>
              <a:t>word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540000">
            <a:off x="4712893" y="2148387"/>
            <a:ext cx="1095018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baseline="3472" sz="1200" spc="-15">
                <a:solidFill>
                  <a:srgbClr val="0033CC"/>
                </a:solidFill>
                <a:latin typeface="Arial"/>
                <a:cs typeface="Arial"/>
              </a:rPr>
              <a:t>“a</a:t>
            </a:r>
            <a:r>
              <a:rPr dirty="0" sz="800" spc="-10">
                <a:solidFill>
                  <a:srgbClr val="0033CC"/>
                </a:solidFill>
                <a:latin typeface="Arial"/>
                <a:cs typeface="Arial"/>
              </a:rPr>
              <a:t>lg</a:t>
            </a:r>
            <a:r>
              <a:rPr dirty="0" baseline="3472" sz="1200" spc="-15">
                <a:solidFill>
                  <a:srgbClr val="0033CC"/>
                </a:solidFill>
                <a:latin typeface="Arial"/>
                <a:cs typeface="Arial"/>
              </a:rPr>
              <a:t>o</a:t>
            </a:r>
            <a:r>
              <a:rPr dirty="0" sz="800" spc="-10">
                <a:solidFill>
                  <a:srgbClr val="0033CC"/>
                </a:solidFill>
                <a:latin typeface="Arial"/>
                <a:cs typeface="Arial"/>
              </a:rPr>
              <a:t>rithms”</a:t>
            </a:r>
            <a:r>
              <a:rPr dirty="0" sz="800" spc="-3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prominently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540000">
            <a:off x="4693669" y="2257122"/>
            <a:ext cx="9496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baseline="3472" sz="1200" spc="-15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0033CC"/>
                </a:solidFill>
                <a:latin typeface="Arial"/>
                <a:cs typeface="Arial"/>
              </a:rPr>
              <a:t>ppearing 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in the</a:t>
            </a:r>
            <a:r>
              <a:rPr dirty="0" sz="800" spc="-3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0033CC"/>
                </a:solidFill>
                <a:latin typeface="Arial"/>
                <a:cs typeface="Arial"/>
              </a:rPr>
              <a:t>title.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21656" y="2589752"/>
          <a:ext cx="4250690" cy="67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2247900"/>
              </a:tblGrid>
              <a:tr h="19735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Init-PriQueue(PQ)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initializes the PQ to be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empty.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Insert-PriQueue(PQ, thing,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value)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inserts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(thing, value)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into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593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Pop-least(PQ)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201295">
                        <a:lnSpc>
                          <a:spcPts val="869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returns the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(thing, value)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pair with the lowest  value, and removes it from the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797552" y="3358896"/>
            <a:ext cx="1298575" cy="852169"/>
          </a:xfrm>
          <a:custGeom>
            <a:avLst/>
            <a:gdLst/>
            <a:ahLst/>
            <a:cxnLst/>
            <a:rect l="l" t="t" r="r" b="b"/>
            <a:pathLst>
              <a:path w="1298575" h="852170">
                <a:moveTo>
                  <a:pt x="564642" y="571500"/>
                </a:moveTo>
                <a:lnTo>
                  <a:pt x="250698" y="571500"/>
                </a:lnTo>
                <a:lnTo>
                  <a:pt x="0" y="851915"/>
                </a:lnTo>
                <a:lnTo>
                  <a:pt x="564642" y="571500"/>
                </a:lnTo>
                <a:close/>
              </a:path>
              <a:path w="1298575" h="852170">
                <a:moveTo>
                  <a:pt x="1298448" y="0"/>
                </a:moveTo>
                <a:lnTo>
                  <a:pt x="41148" y="0"/>
                </a:lnTo>
                <a:lnTo>
                  <a:pt x="41148" y="571500"/>
                </a:lnTo>
                <a:lnTo>
                  <a:pt x="1298448" y="571500"/>
                </a:lnTo>
                <a:lnTo>
                  <a:pt x="1298448" y="0"/>
                </a:lnTo>
                <a:close/>
              </a:path>
            </a:pathLst>
          </a:custGeom>
          <a:solidFill>
            <a:srgbClr val="FF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97552" y="3358896"/>
            <a:ext cx="1298575" cy="852169"/>
          </a:xfrm>
          <a:custGeom>
            <a:avLst/>
            <a:gdLst/>
            <a:ahLst/>
            <a:cxnLst/>
            <a:rect l="l" t="t" r="r" b="b"/>
            <a:pathLst>
              <a:path w="1298575" h="852170">
                <a:moveTo>
                  <a:pt x="41148" y="0"/>
                </a:moveTo>
                <a:lnTo>
                  <a:pt x="41148" y="571500"/>
                </a:lnTo>
                <a:lnTo>
                  <a:pt x="250698" y="571500"/>
                </a:lnTo>
                <a:lnTo>
                  <a:pt x="0" y="851915"/>
                </a:lnTo>
                <a:lnTo>
                  <a:pt x="564642" y="571500"/>
                </a:lnTo>
                <a:lnTo>
                  <a:pt x="1298448" y="571500"/>
                </a:lnTo>
                <a:lnTo>
                  <a:pt x="1298448" y="0"/>
                </a:lnTo>
                <a:lnTo>
                  <a:pt x="250698" y="0"/>
                </a:lnTo>
                <a:lnTo>
                  <a:pt x="41148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75529" y="3368294"/>
            <a:ext cx="113411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Very </a:t>
            </a:r>
            <a:r>
              <a:rPr dirty="0" sz="1000" spc="-5">
                <a:latin typeface="Arial"/>
                <a:cs typeface="Arial"/>
              </a:rPr>
              <a:t>cheap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(though  not absolutely,  </a:t>
            </a:r>
            <a:r>
              <a:rPr dirty="0" sz="1000">
                <a:latin typeface="Arial"/>
                <a:cs typeface="Arial"/>
              </a:rPr>
              <a:t>incredibly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cheap!)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5932" y="4185157"/>
            <a:ext cx="32842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log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number of things in priority</a:t>
            </a:r>
            <a:r>
              <a:rPr dirty="0" sz="1400" spc="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Uniform-Cost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325120" marR="367665" indent="-171450">
              <a:lnSpc>
                <a:spcPts val="1720"/>
              </a:lnSpc>
              <a:spcBef>
                <a:spcPts val="96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conceptually simple </a:t>
            </a:r>
            <a:r>
              <a:rPr dirty="0" sz="1600">
                <a:latin typeface="Arial"/>
                <a:cs typeface="Arial"/>
              </a:rPr>
              <a:t>BFS </a:t>
            </a:r>
            <a:r>
              <a:rPr dirty="0" sz="1600" spc="-5">
                <a:latin typeface="Arial"/>
                <a:cs typeface="Arial"/>
              </a:rPr>
              <a:t>approach when  there are costs 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transitions</a:t>
            </a:r>
            <a:endParaRPr sz="1600">
              <a:latin typeface="Arial"/>
              <a:cs typeface="Arial"/>
            </a:endParaRPr>
          </a:p>
          <a:p>
            <a:pPr marL="325120" indent="-172085">
              <a:lnSpc>
                <a:spcPct val="100000"/>
              </a:lnSpc>
              <a:spcBef>
                <a:spcPts val="160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Arial"/>
                <a:cs typeface="Arial"/>
              </a:rPr>
              <a:t>It uses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priority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525780" marR="356235" indent="-2540">
              <a:lnSpc>
                <a:spcPts val="1939"/>
              </a:lnSpc>
            </a:pPr>
            <a:r>
              <a:rPr dirty="0" sz="1800" spc="-5">
                <a:latin typeface="Arial"/>
                <a:cs typeface="Arial"/>
              </a:rPr>
              <a:t>PQ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Set of states that have </a:t>
            </a:r>
            <a:r>
              <a:rPr dirty="0" sz="1800" spc="-10">
                <a:latin typeface="Arial"/>
                <a:cs typeface="Arial"/>
              </a:rPr>
              <a:t>been  </a:t>
            </a:r>
            <a:r>
              <a:rPr dirty="0" sz="1800" spc="-5">
                <a:latin typeface="Arial"/>
                <a:cs typeface="Arial"/>
              </a:rPr>
              <a:t>expanded or are awaiting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expansion</a:t>
            </a:r>
            <a:endParaRPr sz="1800">
              <a:latin typeface="Arial"/>
              <a:cs typeface="Arial"/>
            </a:endParaRPr>
          </a:p>
          <a:p>
            <a:pPr algn="just" marL="525780" marR="698500" indent="-2540">
              <a:lnSpc>
                <a:spcPts val="1939"/>
              </a:lnSpc>
              <a:spcBef>
                <a:spcPts val="1090"/>
              </a:spcBef>
            </a:pPr>
            <a:r>
              <a:rPr dirty="0" sz="1800" spc="-5">
                <a:latin typeface="Arial"/>
                <a:cs typeface="Arial"/>
              </a:rPr>
              <a:t>Priority of state </a:t>
            </a:r>
            <a:r>
              <a:rPr dirty="0" sz="1800" i="1">
                <a:latin typeface="Arial"/>
                <a:cs typeface="Arial"/>
              </a:rPr>
              <a:t>s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i="1">
                <a:latin typeface="Arial"/>
                <a:cs typeface="Arial"/>
              </a:rPr>
              <a:t>g(s)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cost of  getting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i="1">
                <a:latin typeface="Arial"/>
                <a:cs typeface="Arial"/>
              </a:rPr>
              <a:t>s </a:t>
            </a:r>
            <a:r>
              <a:rPr dirty="0" sz="1800" spc="-5">
                <a:latin typeface="Arial"/>
                <a:cs typeface="Arial"/>
              </a:rPr>
              <a:t>using path implied by  backpointers.</a:t>
            </a:r>
            <a:endParaRPr sz="18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85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36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6598" y="1310893"/>
            <a:ext cx="164401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Starting</a:t>
            </a:r>
            <a:r>
              <a:rPr dirty="0" spc="-70"/>
              <a:t> </a:t>
            </a:r>
            <a:r>
              <a:rPr dirty="0" spc="-5"/>
              <a:t>UCS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6420" y="4134103"/>
            <a:ext cx="10756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(S,0)</a:t>
            </a:r>
            <a:r>
              <a:rPr dirty="0" sz="14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6016" y="1755520"/>
            <a:ext cx="3887858" cy="217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836420" y="8311388"/>
            <a:ext cx="10756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(S,0)</a:t>
            </a:r>
            <a:r>
              <a:rPr dirty="0" sz="14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16016" y="5932804"/>
            <a:ext cx="3887858" cy="217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82215" y="7662936"/>
            <a:ext cx="5759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900" spc="-5">
                <a:latin typeface="Arial"/>
                <a:cs typeface="Arial"/>
              </a:rPr>
              <a:t>4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55720" y="7976868"/>
            <a:ext cx="213169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1200">
              <a:latin typeface="Arial"/>
              <a:cs typeface="Arial"/>
            </a:endParaRPr>
          </a:p>
          <a:p>
            <a:pPr marL="171450" indent="-172085">
              <a:lnSpc>
                <a:spcPts val="1435"/>
              </a:lnSpc>
              <a:buAutoNum type="arabicPeriod"/>
              <a:tabLst>
                <a:tab pos="172085" algn="l"/>
              </a:tabLst>
            </a:pP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Pop least-cost state from</a:t>
            </a:r>
            <a:r>
              <a:rPr dirty="0" sz="12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12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Add successors</a:t>
            </a:r>
            <a:endParaRPr sz="1200">
              <a:latin typeface="Arial"/>
              <a:cs typeface="Arial"/>
            </a:endParaRPr>
          </a:p>
          <a:p>
            <a:pPr algn="r" marR="81280">
              <a:lnSpc>
                <a:spcPct val="100000"/>
              </a:lnSpc>
              <a:spcBef>
                <a:spcPts val="6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744" y="1409952"/>
            <a:ext cx="22167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search</a:t>
            </a:r>
            <a:r>
              <a:rPr dirty="0" spc="-75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0833" y="3077972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653" y="1886966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0879" y="27564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027" y="22344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7650" y="2199385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5423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103" y="31054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4548" y="192125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278" y="282651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4520" y="3452876"/>
            <a:ext cx="351409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59460">
              <a:lnSpc>
                <a:spcPts val="950"/>
              </a:lnSpc>
              <a:spcBef>
                <a:spcPts val="100"/>
              </a:spcBef>
              <a:tabLst>
                <a:tab pos="3037205" algn="l"/>
              </a:tabLst>
            </a:pPr>
            <a:r>
              <a:rPr dirty="0" sz="900" spc="-5" i="1">
                <a:latin typeface="Arial"/>
                <a:cs typeface="Arial"/>
              </a:rPr>
              <a:t>p	</a:t>
            </a: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  <a:p>
            <a:pPr algn="ctr" marL="153670">
              <a:lnSpc>
                <a:spcPts val="950"/>
              </a:lnSpc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R="5080">
              <a:lnSpc>
                <a:spcPts val="1510"/>
              </a:lnSpc>
            </a:pPr>
            <a:r>
              <a:rPr dirty="0" sz="1400" spc="-5">
                <a:latin typeface="Arial"/>
                <a:cs typeface="Arial"/>
              </a:rPr>
              <a:t>How do we get from S to G? And what’s the  smallest possible number of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transitions?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2325" y="1793620"/>
            <a:ext cx="3473450" cy="202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Formalizing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r>
              <a:rPr dirty="0" sz="2200" spc="-2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530"/>
              </a:spcBef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search problem has </a:t>
            </a:r>
            <a:r>
              <a:rPr dirty="0" sz="1200">
                <a:latin typeface="Arial"/>
                <a:cs typeface="Arial"/>
              </a:rPr>
              <a:t>five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components:</a:t>
            </a:r>
            <a:endParaRPr sz="1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140"/>
              </a:spcBef>
            </a:pPr>
            <a:r>
              <a:rPr dirty="0" sz="1200" i="1">
                <a:latin typeface="Arial"/>
                <a:cs typeface="Arial"/>
              </a:rPr>
              <a:t>Q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i="1">
                <a:latin typeface="Arial"/>
                <a:cs typeface="Arial"/>
              </a:rPr>
              <a:t>G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 b="1">
                <a:latin typeface="Arial"/>
                <a:cs typeface="Arial"/>
              </a:rPr>
              <a:t>succs </a:t>
            </a:r>
            <a:r>
              <a:rPr dirty="0" sz="1200">
                <a:latin typeface="Arial"/>
                <a:cs typeface="Arial"/>
              </a:rPr>
              <a:t>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cost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440055" algn="l"/>
              </a:tabLst>
            </a:pPr>
            <a:r>
              <a:rPr dirty="0" sz="1200" i="1">
                <a:latin typeface="Arial"/>
                <a:cs typeface="Arial"/>
              </a:rPr>
              <a:t>Q </a:t>
            </a:r>
            <a:r>
              <a:rPr dirty="0" sz="1200" spc="-5">
                <a:latin typeface="Arial"/>
                <a:cs typeface="Arial"/>
              </a:rPr>
              <a:t>is a finite set 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states.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440055" algn="l"/>
              </a:tabLst>
            </a:pPr>
            <a:r>
              <a:rPr dirty="0" sz="1200" i="1">
                <a:latin typeface="Arial"/>
                <a:cs typeface="Arial"/>
              </a:rPr>
              <a:t>S </a:t>
            </a:r>
            <a:r>
              <a:rPr dirty="0" sz="1200">
                <a:latin typeface="Symbol"/>
                <a:cs typeface="Symbol"/>
              </a:rPr>
              <a:t>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Arial"/>
                <a:cs typeface="Arial"/>
              </a:rPr>
              <a:t>Q </a:t>
            </a:r>
            <a:r>
              <a:rPr dirty="0" sz="1200" spc="-5">
                <a:latin typeface="Arial"/>
                <a:cs typeface="Arial"/>
              </a:rPr>
              <a:t>is a non-empty set of start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states.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440055" algn="l"/>
              </a:tabLst>
            </a:pPr>
            <a:r>
              <a:rPr dirty="0" sz="1200" i="1">
                <a:latin typeface="Arial"/>
                <a:cs typeface="Arial"/>
              </a:rPr>
              <a:t>G </a:t>
            </a:r>
            <a:r>
              <a:rPr dirty="0" sz="1200">
                <a:latin typeface="Symbol"/>
                <a:cs typeface="Symbol"/>
              </a:rPr>
              <a:t>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Arial"/>
                <a:cs typeface="Arial"/>
              </a:rPr>
              <a:t>Q </a:t>
            </a:r>
            <a:r>
              <a:rPr dirty="0" sz="1200" spc="-5">
                <a:latin typeface="Arial"/>
                <a:cs typeface="Arial"/>
              </a:rPr>
              <a:t>is a non-empty set of goal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states.</a:t>
            </a:r>
            <a:endParaRPr sz="1200">
              <a:latin typeface="Arial"/>
              <a:cs typeface="Arial"/>
            </a:endParaRPr>
          </a:p>
          <a:p>
            <a:pPr marL="439420" marR="482600" indent="-171450">
              <a:lnSpc>
                <a:spcPct val="89700"/>
              </a:lnSpc>
              <a:spcBef>
                <a:spcPts val="275"/>
              </a:spcBef>
              <a:buFont typeface="Arial"/>
              <a:buChar char="•"/>
              <a:tabLst>
                <a:tab pos="440055" algn="l"/>
              </a:tabLst>
            </a:pPr>
            <a:r>
              <a:rPr dirty="0" sz="1200" spc="-5" b="1">
                <a:latin typeface="Arial"/>
                <a:cs typeface="Arial"/>
              </a:rPr>
              <a:t>succs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i="1">
                <a:latin typeface="Arial"/>
                <a:cs typeface="Arial"/>
              </a:rPr>
              <a:t>Q </a:t>
            </a: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P(Q) </a:t>
            </a:r>
            <a:r>
              <a:rPr dirty="0" sz="1200" spc="-5">
                <a:latin typeface="Arial"/>
                <a:cs typeface="Arial"/>
              </a:rPr>
              <a:t>is a function which takes a state </a:t>
            </a:r>
            <a:r>
              <a:rPr dirty="0" sz="1200" spc="-10">
                <a:latin typeface="Arial"/>
                <a:cs typeface="Arial"/>
              </a:rPr>
              <a:t>as  </a:t>
            </a:r>
            <a:r>
              <a:rPr dirty="0" sz="1200" spc="-5">
                <a:latin typeface="Arial"/>
                <a:cs typeface="Arial"/>
              </a:rPr>
              <a:t>input and returns a set of states as output. </a:t>
            </a:r>
            <a:r>
              <a:rPr dirty="0" sz="1200" spc="-5" b="1">
                <a:latin typeface="Arial"/>
                <a:cs typeface="Arial"/>
              </a:rPr>
              <a:t>succs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)  means “the set of states you can reach from </a:t>
            </a:r>
            <a:r>
              <a:rPr dirty="0" sz="1200" i="1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one  </a:t>
            </a:r>
            <a:r>
              <a:rPr dirty="0" sz="1200">
                <a:latin typeface="Arial"/>
                <a:cs typeface="Arial"/>
              </a:rPr>
              <a:t>step”.</a:t>
            </a:r>
            <a:endParaRPr sz="1200">
              <a:latin typeface="Arial"/>
              <a:cs typeface="Arial"/>
            </a:endParaRPr>
          </a:p>
          <a:p>
            <a:pPr marL="439420" marR="262255" indent="-171450">
              <a:lnSpc>
                <a:spcPct val="89900"/>
              </a:lnSpc>
              <a:spcBef>
                <a:spcPts val="290"/>
              </a:spcBef>
              <a:buFont typeface="Arial"/>
              <a:buChar char="•"/>
              <a:tabLst>
                <a:tab pos="440055" algn="l"/>
              </a:tabLst>
            </a:pPr>
            <a:r>
              <a:rPr dirty="0" sz="1200" spc="-5" b="1">
                <a:latin typeface="Arial"/>
                <a:cs typeface="Arial"/>
              </a:rPr>
              <a:t>cost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i="1">
                <a:latin typeface="Arial"/>
                <a:cs typeface="Arial"/>
              </a:rPr>
              <a:t>Q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i="1">
                <a:latin typeface="Arial"/>
                <a:cs typeface="Arial"/>
              </a:rPr>
              <a:t>Q </a:t>
            </a: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Positive Number </a:t>
            </a:r>
            <a:r>
              <a:rPr dirty="0" sz="1200" spc="-5">
                <a:latin typeface="Arial"/>
                <a:cs typeface="Arial"/>
              </a:rPr>
              <a:t>is a function which takes  two states, </a:t>
            </a:r>
            <a:r>
              <a:rPr dirty="0" sz="1200" i="1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’, as input. It returns the </a:t>
            </a:r>
            <a:r>
              <a:rPr dirty="0" sz="1200" spc="-10">
                <a:latin typeface="Arial"/>
                <a:cs typeface="Arial"/>
              </a:rPr>
              <a:t>one-step  </a:t>
            </a:r>
            <a:r>
              <a:rPr dirty="0" sz="1200" spc="-5">
                <a:latin typeface="Arial"/>
                <a:cs typeface="Arial"/>
              </a:rPr>
              <a:t>cost of traveling from </a:t>
            </a:r>
            <a:r>
              <a:rPr dirty="0" sz="1200" i="1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’. The cost function is </a:t>
            </a:r>
            <a:r>
              <a:rPr dirty="0" sz="1200" spc="-10">
                <a:latin typeface="Arial"/>
                <a:cs typeface="Arial"/>
              </a:rPr>
              <a:t>only  </a:t>
            </a:r>
            <a:r>
              <a:rPr dirty="0" sz="1200" spc="-5">
                <a:latin typeface="Arial"/>
                <a:cs typeface="Arial"/>
              </a:rPr>
              <a:t>defined when 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’ is a successor state of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r" marR="260350">
              <a:lnSpc>
                <a:spcPct val="100000"/>
              </a:lnSpc>
              <a:spcBef>
                <a:spcPts val="93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8025" y="1755520"/>
            <a:ext cx="3625850" cy="2196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82215" y="3485651"/>
            <a:ext cx="5759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900" spc="-5">
                <a:latin typeface="Arial"/>
                <a:cs typeface="Arial"/>
              </a:rPr>
              <a:t>4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2120" y="3799585"/>
            <a:ext cx="426529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0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1200">
              <a:latin typeface="Arial"/>
              <a:cs typeface="Arial"/>
            </a:endParaRPr>
          </a:p>
          <a:p>
            <a:pPr marL="2133600">
              <a:lnSpc>
                <a:spcPts val="1335"/>
              </a:lnSpc>
            </a:pP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1. Pop least-cost state from</a:t>
            </a:r>
            <a:r>
              <a:rPr dirty="0" sz="1200" spc="-3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580"/>
              </a:lnSpc>
            </a:pPr>
            <a:r>
              <a:rPr dirty="0" baseline="1984" sz="2100" spc="-7" i="1">
                <a:solidFill>
                  <a:srgbClr val="FF0000"/>
                </a:solidFill>
                <a:latin typeface="Arial"/>
                <a:cs typeface="Arial"/>
              </a:rPr>
              <a:t>PQ = { (p,1), (d,3) , (e,9) } </a:t>
            </a: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2. Add</a:t>
            </a:r>
            <a:r>
              <a:rPr dirty="0" sz="1200" spc="16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1200">
              <a:latin typeface="Arial"/>
              <a:cs typeface="Arial"/>
            </a:endParaRPr>
          </a:p>
          <a:p>
            <a:pPr algn="r" marR="81280">
              <a:lnSpc>
                <a:spcPct val="100000"/>
              </a:lnSpc>
              <a:spcBef>
                <a:spcPts val="2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39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852422" y="1348993"/>
            <a:ext cx="18307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Iterations</a:t>
            </a:r>
          </a:p>
        </p:txBody>
      </p:sp>
      <p:sp>
        <p:nvSpPr>
          <p:cNvPr id="33" name="object 33"/>
          <p:cNvSpPr/>
          <p:nvPr/>
        </p:nvSpPr>
        <p:spPr>
          <a:xfrm>
            <a:off x="2346198" y="2831592"/>
            <a:ext cx="2035810" cy="387985"/>
          </a:xfrm>
          <a:custGeom>
            <a:avLst/>
            <a:gdLst/>
            <a:ahLst/>
            <a:cxnLst/>
            <a:rect l="l" t="t" r="r" b="b"/>
            <a:pathLst>
              <a:path w="2035810" h="387985">
                <a:moveTo>
                  <a:pt x="1988819" y="19050"/>
                </a:moveTo>
                <a:lnTo>
                  <a:pt x="1978152" y="24383"/>
                </a:lnTo>
                <a:lnTo>
                  <a:pt x="1964436" y="28955"/>
                </a:lnTo>
                <a:lnTo>
                  <a:pt x="1973579" y="56387"/>
                </a:lnTo>
                <a:lnTo>
                  <a:pt x="1981200" y="53339"/>
                </a:lnTo>
                <a:lnTo>
                  <a:pt x="1989581" y="50291"/>
                </a:lnTo>
                <a:lnTo>
                  <a:pt x="1997202" y="47243"/>
                </a:lnTo>
                <a:lnTo>
                  <a:pt x="2001774" y="44957"/>
                </a:lnTo>
                <a:lnTo>
                  <a:pt x="1995373" y="32156"/>
                </a:lnTo>
                <a:lnTo>
                  <a:pt x="1994153" y="31241"/>
                </a:lnTo>
                <a:lnTo>
                  <a:pt x="1993936" y="29282"/>
                </a:lnTo>
                <a:lnTo>
                  <a:pt x="1988819" y="19050"/>
                </a:lnTo>
                <a:close/>
              </a:path>
              <a:path w="2035810" h="387985">
                <a:moveTo>
                  <a:pt x="2007107" y="7619"/>
                </a:moveTo>
                <a:lnTo>
                  <a:pt x="2004060" y="8127"/>
                </a:lnTo>
                <a:lnTo>
                  <a:pt x="2003298" y="8381"/>
                </a:lnTo>
                <a:lnTo>
                  <a:pt x="2001774" y="8381"/>
                </a:lnTo>
                <a:lnTo>
                  <a:pt x="1995677" y="11429"/>
                </a:lnTo>
                <a:lnTo>
                  <a:pt x="1991867" y="17525"/>
                </a:lnTo>
                <a:lnTo>
                  <a:pt x="1993391" y="24383"/>
                </a:lnTo>
                <a:lnTo>
                  <a:pt x="1993936" y="29282"/>
                </a:lnTo>
                <a:lnTo>
                  <a:pt x="1995373" y="32156"/>
                </a:lnTo>
                <a:lnTo>
                  <a:pt x="2000250" y="35813"/>
                </a:lnTo>
                <a:lnTo>
                  <a:pt x="2010155" y="35813"/>
                </a:lnTo>
                <a:lnTo>
                  <a:pt x="2011679" y="35051"/>
                </a:lnTo>
                <a:lnTo>
                  <a:pt x="2012441" y="35051"/>
                </a:lnTo>
                <a:lnTo>
                  <a:pt x="2007107" y="7619"/>
                </a:lnTo>
                <a:close/>
              </a:path>
              <a:path w="2035810" h="387985">
                <a:moveTo>
                  <a:pt x="2007319" y="7619"/>
                </a:moveTo>
                <a:lnTo>
                  <a:pt x="2007107" y="7619"/>
                </a:lnTo>
                <a:lnTo>
                  <a:pt x="2012441" y="35051"/>
                </a:lnTo>
                <a:lnTo>
                  <a:pt x="2013203" y="35051"/>
                </a:lnTo>
                <a:lnTo>
                  <a:pt x="2014727" y="34290"/>
                </a:lnTo>
                <a:lnTo>
                  <a:pt x="2007319" y="7619"/>
                </a:lnTo>
                <a:close/>
              </a:path>
              <a:path w="2035810" h="387985">
                <a:moveTo>
                  <a:pt x="2014727" y="34290"/>
                </a:moveTo>
                <a:lnTo>
                  <a:pt x="2013203" y="35051"/>
                </a:lnTo>
                <a:lnTo>
                  <a:pt x="2013965" y="35051"/>
                </a:lnTo>
                <a:lnTo>
                  <a:pt x="2014727" y="34290"/>
                </a:lnTo>
                <a:close/>
              </a:path>
              <a:path w="2035810" h="387985">
                <a:moveTo>
                  <a:pt x="2025396" y="0"/>
                </a:moveTo>
                <a:lnTo>
                  <a:pt x="2020824" y="2285"/>
                </a:lnTo>
                <a:lnTo>
                  <a:pt x="2016252" y="3809"/>
                </a:lnTo>
                <a:lnTo>
                  <a:pt x="2012441" y="5333"/>
                </a:lnTo>
                <a:lnTo>
                  <a:pt x="2009393" y="6096"/>
                </a:lnTo>
                <a:lnTo>
                  <a:pt x="2007107" y="6857"/>
                </a:lnTo>
                <a:lnTo>
                  <a:pt x="2014728" y="34290"/>
                </a:lnTo>
                <a:lnTo>
                  <a:pt x="2016252" y="33527"/>
                </a:lnTo>
                <a:lnTo>
                  <a:pt x="2018538" y="32765"/>
                </a:lnTo>
                <a:lnTo>
                  <a:pt x="2021586" y="32003"/>
                </a:lnTo>
                <a:lnTo>
                  <a:pt x="2025396" y="30479"/>
                </a:lnTo>
                <a:lnTo>
                  <a:pt x="2029967" y="28955"/>
                </a:lnTo>
                <a:lnTo>
                  <a:pt x="2035302" y="27431"/>
                </a:lnTo>
                <a:lnTo>
                  <a:pt x="2025396" y="0"/>
                </a:lnTo>
                <a:close/>
              </a:path>
              <a:path w="2035810" h="387985">
                <a:moveTo>
                  <a:pt x="1993936" y="29282"/>
                </a:moveTo>
                <a:lnTo>
                  <a:pt x="1994153" y="31241"/>
                </a:lnTo>
                <a:lnTo>
                  <a:pt x="1995373" y="32156"/>
                </a:lnTo>
                <a:lnTo>
                  <a:pt x="1993936" y="29282"/>
                </a:lnTo>
                <a:close/>
              </a:path>
              <a:path w="2035810" h="387985">
                <a:moveTo>
                  <a:pt x="2003450" y="8229"/>
                </a:moveTo>
                <a:lnTo>
                  <a:pt x="2002536" y="8381"/>
                </a:lnTo>
                <a:lnTo>
                  <a:pt x="2003298" y="8381"/>
                </a:lnTo>
                <a:lnTo>
                  <a:pt x="2003450" y="8229"/>
                </a:lnTo>
                <a:close/>
              </a:path>
              <a:path w="2035810" h="387985">
                <a:moveTo>
                  <a:pt x="2005584" y="7619"/>
                </a:moveTo>
                <a:lnTo>
                  <a:pt x="2004060" y="7619"/>
                </a:lnTo>
                <a:lnTo>
                  <a:pt x="2003450" y="8229"/>
                </a:lnTo>
                <a:lnTo>
                  <a:pt x="2004060" y="8127"/>
                </a:lnTo>
                <a:lnTo>
                  <a:pt x="2005584" y="7619"/>
                </a:lnTo>
                <a:close/>
              </a:path>
              <a:path w="2035810" h="387985">
                <a:moveTo>
                  <a:pt x="2007107" y="6857"/>
                </a:moveTo>
                <a:lnTo>
                  <a:pt x="2005584" y="7619"/>
                </a:lnTo>
                <a:lnTo>
                  <a:pt x="2004060" y="8127"/>
                </a:lnTo>
                <a:lnTo>
                  <a:pt x="2007107" y="7619"/>
                </a:lnTo>
                <a:lnTo>
                  <a:pt x="2007319" y="7619"/>
                </a:lnTo>
                <a:lnTo>
                  <a:pt x="2007107" y="6857"/>
                </a:lnTo>
                <a:close/>
              </a:path>
              <a:path w="2035810" h="387985">
                <a:moveTo>
                  <a:pt x="1937765" y="37337"/>
                </a:moveTo>
                <a:lnTo>
                  <a:pt x="1933193" y="38100"/>
                </a:lnTo>
                <a:lnTo>
                  <a:pt x="1925574" y="40385"/>
                </a:lnTo>
                <a:lnTo>
                  <a:pt x="1921002" y="42672"/>
                </a:lnTo>
                <a:lnTo>
                  <a:pt x="1916429" y="46481"/>
                </a:lnTo>
                <a:lnTo>
                  <a:pt x="1911096" y="50291"/>
                </a:lnTo>
                <a:lnTo>
                  <a:pt x="1908810" y="51815"/>
                </a:lnTo>
                <a:lnTo>
                  <a:pt x="1924812" y="75437"/>
                </a:lnTo>
                <a:lnTo>
                  <a:pt x="1928622" y="73151"/>
                </a:lnTo>
                <a:lnTo>
                  <a:pt x="1933955" y="69341"/>
                </a:lnTo>
                <a:lnTo>
                  <a:pt x="1935784" y="67817"/>
                </a:lnTo>
                <a:lnTo>
                  <a:pt x="1933955" y="67817"/>
                </a:lnTo>
                <a:lnTo>
                  <a:pt x="1938527" y="65531"/>
                </a:lnTo>
                <a:lnTo>
                  <a:pt x="1940814" y="65531"/>
                </a:lnTo>
                <a:lnTo>
                  <a:pt x="1945386" y="64769"/>
                </a:lnTo>
                <a:lnTo>
                  <a:pt x="1937765" y="37337"/>
                </a:lnTo>
                <a:close/>
              </a:path>
              <a:path w="2035810" h="387985">
                <a:moveTo>
                  <a:pt x="1938527" y="65531"/>
                </a:moveTo>
                <a:lnTo>
                  <a:pt x="1933955" y="67817"/>
                </a:lnTo>
                <a:lnTo>
                  <a:pt x="1937003" y="66801"/>
                </a:lnTo>
                <a:lnTo>
                  <a:pt x="1938527" y="65531"/>
                </a:lnTo>
                <a:close/>
              </a:path>
              <a:path w="2035810" h="387985">
                <a:moveTo>
                  <a:pt x="1937003" y="66801"/>
                </a:moveTo>
                <a:lnTo>
                  <a:pt x="1933955" y="67817"/>
                </a:lnTo>
                <a:lnTo>
                  <a:pt x="1935784" y="67817"/>
                </a:lnTo>
                <a:lnTo>
                  <a:pt x="1937003" y="66801"/>
                </a:lnTo>
                <a:close/>
              </a:path>
              <a:path w="2035810" h="387985">
                <a:moveTo>
                  <a:pt x="1940814" y="65531"/>
                </a:moveTo>
                <a:lnTo>
                  <a:pt x="1938527" y="65531"/>
                </a:lnTo>
                <a:lnTo>
                  <a:pt x="1937003" y="66801"/>
                </a:lnTo>
                <a:lnTo>
                  <a:pt x="1940814" y="65531"/>
                </a:lnTo>
                <a:close/>
              </a:path>
              <a:path w="2035810" h="387985">
                <a:moveTo>
                  <a:pt x="1885950" y="60959"/>
                </a:moveTo>
                <a:lnTo>
                  <a:pt x="1880615" y="63246"/>
                </a:lnTo>
                <a:lnTo>
                  <a:pt x="1874519" y="64769"/>
                </a:lnTo>
                <a:lnTo>
                  <a:pt x="1867662" y="67055"/>
                </a:lnTo>
                <a:lnTo>
                  <a:pt x="1866138" y="67055"/>
                </a:lnTo>
                <a:lnTo>
                  <a:pt x="1865376" y="67817"/>
                </a:lnTo>
                <a:lnTo>
                  <a:pt x="1863852" y="67817"/>
                </a:lnTo>
                <a:lnTo>
                  <a:pt x="1862327" y="68579"/>
                </a:lnTo>
                <a:lnTo>
                  <a:pt x="1860803" y="70103"/>
                </a:lnTo>
                <a:lnTo>
                  <a:pt x="1856231" y="73913"/>
                </a:lnTo>
                <a:lnTo>
                  <a:pt x="1855469" y="73913"/>
                </a:lnTo>
                <a:lnTo>
                  <a:pt x="1872996" y="96774"/>
                </a:lnTo>
                <a:lnTo>
                  <a:pt x="1872996" y="96011"/>
                </a:lnTo>
                <a:lnTo>
                  <a:pt x="1874062" y="95250"/>
                </a:lnTo>
                <a:lnTo>
                  <a:pt x="1872996" y="95250"/>
                </a:lnTo>
                <a:lnTo>
                  <a:pt x="1878329" y="92201"/>
                </a:lnTo>
                <a:lnTo>
                  <a:pt x="1882902" y="92201"/>
                </a:lnTo>
                <a:lnTo>
                  <a:pt x="1888998" y="89915"/>
                </a:lnTo>
                <a:lnTo>
                  <a:pt x="1895093" y="88391"/>
                </a:lnTo>
                <a:lnTo>
                  <a:pt x="1885950" y="60959"/>
                </a:lnTo>
                <a:close/>
              </a:path>
              <a:path w="2035810" h="387985">
                <a:moveTo>
                  <a:pt x="1878329" y="92201"/>
                </a:moveTo>
                <a:lnTo>
                  <a:pt x="1872996" y="95250"/>
                </a:lnTo>
                <a:lnTo>
                  <a:pt x="1874519" y="94487"/>
                </a:lnTo>
                <a:lnTo>
                  <a:pt x="1875129" y="94487"/>
                </a:lnTo>
                <a:lnTo>
                  <a:pt x="1878329" y="92201"/>
                </a:lnTo>
                <a:close/>
              </a:path>
              <a:path w="2035810" h="387985">
                <a:moveTo>
                  <a:pt x="1875129" y="94487"/>
                </a:moveTo>
                <a:lnTo>
                  <a:pt x="1874519" y="94487"/>
                </a:lnTo>
                <a:lnTo>
                  <a:pt x="1872996" y="95250"/>
                </a:lnTo>
                <a:lnTo>
                  <a:pt x="1874062" y="95250"/>
                </a:lnTo>
                <a:lnTo>
                  <a:pt x="1875129" y="94487"/>
                </a:lnTo>
                <a:close/>
              </a:path>
              <a:path w="2035810" h="387985">
                <a:moveTo>
                  <a:pt x="1882902" y="92201"/>
                </a:moveTo>
                <a:lnTo>
                  <a:pt x="1878329" y="92201"/>
                </a:lnTo>
                <a:lnTo>
                  <a:pt x="1875129" y="94487"/>
                </a:lnTo>
                <a:lnTo>
                  <a:pt x="1876043" y="94487"/>
                </a:lnTo>
                <a:lnTo>
                  <a:pt x="1877567" y="93725"/>
                </a:lnTo>
                <a:lnTo>
                  <a:pt x="1880615" y="92963"/>
                </a:lnTo>
                <a:lnTo>
                  <a:pt x="1882902" y="92201"/>
                </a:lnTo>
                <a:close/>
              </a:path>
              <a:path w="2035810" h="387985">
                <a:moveTo>
                  <a:pt x="1834134" y="85343"/>
                </a:moveTo>
                <a:lnTo>
                  <a:pt x="1832610" y="86105"/>
                </a:lnTo>
                <a:lnTo>
                  <a:pt x="1826514" y="87629"/>
                </a:lnTo>
                <a:lnTo>
                  <a:pt x="1820417" y="89915"/>
                </a:lnTo>
                <a:lnTo>
                  <a:pt x="1814322" y="91439"/>
                </a:lnTo>
                <a:lnTo>
                  <a:pt x="1807464" y="93725"/>
                </a:lnTo>
                <a:lnTo>
                  <a:pt x="1815846" y="121157"/>
                </a:lnTo>
                <a:lnTo>
                  <a:pt x="1817369" y="120396"/>
                </a:lnTo>
                <a:lnTo>
                  <a:pt x="1820417" y="119633"/>
                </a:lnTo>
                <a:lnTo>
                  <a:pt x="1822703" y="118872"/>
                </a:lnTo>
                <a:lnTo>
                  <a:pt x="1828800" y="117348"/>
                </a:lnTo>
                <a:lnTo>
                  <a:pt x="1842515" y="112775"/>
                </a:lnTo>
                <a:lnTo>
                  <a:pt x="1844039" y="112013"/>
                </a:lnTo>
                <a:lnTo>
                  <a:pt x="1834134" y="85343"/>
                </a:lnTo>
                <a:close/>
              </a:path>
              <a:path w="2035810" h="387985">
                <a:moveTo>
                  <a:pt x="1780793" y="106679"/>
                </a:moveTo>
                <a:lnTo>
                  <a:pt x="1773936" y="108965"/>
                </a:lnTo>
                <a:lnTo>
                  <a:pt x="1767077" y="112013"/>
                </a:lnTo>
                <a:lnTo>
                  <a:pt x="1759457" y="115061"/>
                </a:lnTo>
                <a:lnTo>
                  <a:pt x="1754124" y="117348"/>
                </a:lnTo>
                <a:lnTo>
                  <a:pt x="1764791" y="143255"/>
                </a:lnTo>
                <a:lnTo>
                  <a:pt x="1769364" y="141731"/>
                </a:lnTo>
                <a:lnTo>
                  <a:pt x="1784603" y="135635"/>
                </a:lnTo>
                <a:lnTo>
                  <a:pt x="1791462" y="133350"/>
                </a:lnTo>
                <a:lnTo>
                  <a:pt x="1780793" y="106679"/>
                </a:lnTo>
                <a:close/>
              </a:path>
              <a:path w="2035810" h="387985">
                <a:moveTo>
                  <a:pt x="1727453" y="129539"/>
                </a:moveTo>
                <a:lnTo>
                  <a:pt x="1706117" y="140207"/>
                </a:lnTo>
                <a:lnTo>
                  <a:pt x="1702307" y="141731"/>
                </a:lnTo>
                <a:lnTo>
                  <a:pt x="1713738" y="167639"/>
                </a:lnTo>
                <a:lnTo>
                  <a:pt x="1718310" y="165353"/>
                </a:lnTo>
                <a:lnTo>
                  <a:pt x="1736598" y="156972"/>
                </a:lnTo>
                <a:lnTo>
                  <a:pt x="1740407" y="155448"/>
                </a:lnTo>
                <a:lnTo>
                  <a:pt x="1727453" y="129539"/>
                </a:lnTo>
                <a:close/>
              </a:path>
              <a:path w="2035810" h="387985">
                <a:moveTo>
                  <a:pt x="1676400" y="153161"/>
                </a:moveTo>
                <a:lnTo>
                  <a:pt x="1652015" y="162305"/>
                </a:lnTo>
                <a:lnTo>
                  <a:pt x="1650491" y="163067"/>
                </a:lnTo>
                <a:lnTo>
                  <a:pt x="1660398" y="190500"/>
                </a:lnTo>
                <a:lnTo>
                  <a:pt x="1662684" y="188975"/>
                </a:lnTo>
                <a:lnTo>
                  <a:pt x="1681734" y="182117"/>
                </a:lnTo>
                <a:lnTo>
                  <a:pt x="1687067" y="179069"/>
                </a:lnTo>
                <a:lnTo>
                  <a:pt x="1676400" y="153161"/>
                </a:lnTo>
                <a:close/>
              </a:path>
              <a:path w="2035810" h="387985">
                <a:moveTo>
                  <a:pt x="1623822" y="172974"/>
                </a:moveTo>
                <a:lnTo>
                  <a:pt x="1615439" y="176022"/>
                </a:lnTo>
                <a:lnTo>
                  <a:pt x="1597152" y="181355"/>
                </a:lnTo>
                <a:lnTo>
                  <a:pt x="1605534" y="208787"/>
                </a:lnTo>
                <a:lnTo>
                  <a:pt x="1624584" y="202691"/>
                </a:lnTo>
                <a:lnTo>
                  <a:pt x="1632965" y="199643"/>
                </a:lnTo>
                <a:lnTo>
                  <a:pt x="1623822" y="172974"/>
                </a:lnTo>
                <a:close/>
              </a:path>
              <a:path w="2035810" h="387985">
                <a:moveTo>
                  <a:pt x="1569719" y="196596"/>
                </a:moveTo>
                <a:lnTo>
                  <a:pt x="1568957" y="197357"/>
                </a:lnTo>
                <a:lnTo>
                  <a:pt x="1556003" y="202691"/>
                </a:lnTo>
                <a:lnTo>
                  <a:pt x="1545336" y="207263"/>
                </a:lnTo>
                <a:lnTo>
                  <a:pt x="1555241" y="233933"/>
                </a:lnTo>
                <a:lnTo>
                  <a:pt x="1568196" y="229361"/>
                </a:lnTo>
                <a:lnTo>
                  <a:pt x="1583436" y="221741"/>
                </a:lnTo>
                <a:lnTo>
                  <a:pt x="1569719" y="196596"/>
                </a:lnTo>
                <a:close/>
              </a:path>
              <a:path w="2035810" h="387985">
                <a:moveTo>
                  <a:pt x="1518665" y="215646"/>
                </a:moveTo>
                <a:lnTo>
                  <a:pt x="1515617" y="216407"/>
                </a:lnTo>
                <a:lnTo>
                  <a:pt x="1501902" y="220217"/>
                </a:lnTo>
                <a:lnTo>
                  <a:pt x="1491996" y="222503"/>
                </a:lnTo>
                <a:lnTo>
                  <a:pt x="1498091" y="249935"/>
                </a:lnTo>
                <a:lnTo>
                  <a:pt x="1508760" y="247650"/>
                </a:lnTo>
                <a:lnTo>
                  <a:pt x="1527048" y="243077"/>
                </a:lnTo>
                <a:lnTo>
                  <a:pt x="1518665" y="215646"/>
                </a:lnTo>
                <a:close/>
              </a:path>
              <a:path w="2035810" h="387985">
                <a:moveTo>
                  <a:pt x="1464564" y="227837"/>
                </a:moveTo>
                <a:lnTo>
                  <a:pt x="1457705" y="228600"/>
                </a:lnTo>
                <a:lnTo>
                  <a:pt x="1437131" y="231648"/>
                </a:lnTo>
                <a:lnTo>
                  <a:pt x="1440941" y="259841"/>
                </a:lnTo>
                <a:lnTo>
                  <a:pt x="1462277" y="256793"/>
                </a:lnTo>
                <a:lnTo>
                  <a:pt x="1469898" y="255269"/>
                </a:lnTo>
                <a:lnTo>
                  <a:pt x="1464564" y="227837"/>
                </a:lnTo>
                <a:close/>
              </a:path>
              <a:path w="2035810" h="387985">
                <a:moveTo>
                  <a:pt x="1408938" y="236219"/>
                </a:moveTo>
                <a:lnTo>
                  <a:pt x="1398269" y="237743"/>
                </a:lnTo>
                <a:lnTo>
                  <a:pt x="1383791" y="239267"/>
                </a:lnTo>
                <a:lnTo>
                  <a:pt x="1379981" y="240029"/>
                </a:lnTo>
                <a:lnTo>
                  <a:pt x="1384553" y="268224"/>
                </a:lnTo>
                <a:lnTo>
                  <a:pt x="1387602" y="267461"/>
                </a:lnTo>
                <a:lnTo>
                  <a:pt x="1402079" y="265937"/>
                </a:lnTo>
                <a:lnTo>
                  <a:pt x="1412748" y="264413"/>
                </a:lnTo>
                <a:lnTo>
                  <a:pt x="1408938" y="236219"/>
                </a:lnTo>
                <a:close/>
              </a:path>
              <a:path w="2035810" h="387985">
                <a:moveTo>
                  <a:pt x="1351026" y="246887"/>
                </a:moveTo>
                <a:lnTo>
                  <a:pt x="1345691" y="248411"/>
                </a:lnTo>
                <a:lnTo>
                  <a:pt x="1337310" y="250698"/>
                </a:lnTo>
                <a:lnTo>
                  <a:pt x="1324355" y="252983"/>
                </a:lnTo>
                <a:lnTo>
                  <a:pt x="1329689" y="281177"/>
                </a:lnTo>
                <a:lnTo>
                  <a:pt x="1343405" y="278129"/>
                </a:lnTo>
                <a:lnTo>
                  <a:pt x="1352550" y="276605"/>
                </a:lnTo>
                <a:lnTo>
                  <a:pt x="1358646" y="275081"/>
                </a:lnTo>
                <a:lnTo>
                  <a:pt x="1351026" y="246887"/>
                </a:lnTo>
                <a:close/>
              </a:path>
              <a:path w="2035810" h="387985">
                <a:moveTo>
                  <a:pt x="1296162" y="257555"/>
                </a:moveTo>
                <a:lnTo>
                  <a:pt x="1294638" y="258317"/>
                </a:lnTo>
                <a:lnTo>
                  <a:pt x="1280922" y="259841"/>
                </a:lnTo>
                <a:lnTo>
                  <a:pt x="1274826" y="260603"/>
                </a:lnTo>
                <a:lnTo>
                  <a:pt x="1271777" y="261365"/>
                </a:lnTo>
                <a:lnTo>
                  <a:pt x="1268729" y="261365"/>
                </a:lnTo>
                <a:lnTo>
                  <a:pt x="1271777" y="290322"/>
                </a:lnTo>
                <a:lnTo>
                  <a:pt x="1273302" y="289559"/>
                </a:lnTo>
                <a:lnTo>
                  <a:pt x="1278636" y="289559"/>
                </a:lnTo>
                <a:lnTo>
                  <a:pt x="1284731" y="288035"/>
                </a:lnTo>
                <a:lnTo>
                  <a:pt x="1291589" y="287274"/>
                </a:lnTo>
                <a:lnTo>
                  <a:pt x="1299210" y="286511"/>
                </a:lnTo>
                <a:lnTo>
                  <a:pt x="1300734" y="285750"/>
                </a:lnTo>
                <a:lnTo>
                  <a:pt x="1296162" y="257555"/>
                </a:lnTo>
                <a:close/>
              </a:path>
              <a:path w="2035810" h="387985">
                <a:moveTo>
                  <a:pt x="1239012" y="268985"/>
                </a:moveTo>
                <a:lnTo>
                  <a:pt x="1227581" y="272033"/>
                </a:lnTo>
                <a:lnTo>
                  <a:pt x="1211579" y="275081"/>
                </a:lnTo>
                <a:lnTo>
                  <a:pt x="1218438" y="303275"/>
                </a:lnTo>
                <a:lnTo>
                  <a:pt x="1234439" y="299465"/>
                </a:lnTo>
                <a:lnTo>
                  <a:pt x="1245869" y="296417"/>
                </a:lnTo>
                <a:lnTo>
                  <a:pt x="1239012" y="268985"/>
                </a:lnTo>
                <a:close/>
              </a:path>
              <a:path w="2035810" h="387985">
                <a:moveTo>
                  <a:pt x="1184148" y="281177"/>
                </a:moveTo>
                <a:lnTo>
                  <a:pt x="1178052" y="281939"/>
                </a:lnTo>
                <a:lnTo>
                  <a:pt x="1162050" y="284987"/>
                </a:lnTo>
                <a:lnTo>
                  <a:pt x="1156715" y="285750"/>
                </a:lnTo>
                <a:lnTo>
                  <a:pt x="1160526" y="313943"/>
                </a:lnTo>
                <a:lnTo>
                  <a:pt x="1166622" y="313181"/>
                </a:lnTo>
                <a:lnTo>
                  <a:pt x="1183386" y="310133"/>
                </a:lnTo>
                <a:lnTo>
                  <a:pt x="1189481" y="309372"/>
                </a:lnTo>
                <a:lnTo>
                  <a:pt x="1184148" y="281177"/>
                </a:lnTo>
                <a:close/>
              </a:path>
              <a:path w="2035810" h="387985">
                <a:moveTo>
                  <a:pt x="1128522" y="288798"/>
                </a:moveTo>
                <a:lnTo>
                  <a:pt x="1127760" y="289559"/>
                </a:lnTo>
                <a:lnTo>
                  <a:pt x="1125474" y="289559"/>
                </a:lnTo>
                <a:lnTo>
                  <a:pt x="1111757" y="293369"/>
                </a:lnTo>
                <a:lnTo>
                  <a:pt x="1099565" y="296417"/>
                </a:lnTo>
                <a:lnTo>
                  <a:pt x="1105662" y="324611"/>
                </a:lnTo>
                <a:lnTo>
                  <a:pt x="1120139" y="320801"/>
                </a:lnTo>
                <a:lnTo>
                  <a:pt x="1132289" y="317427"/>
                </a:lnTo>
                <a:lnTo>
                  <a:pt x="1128522" y="288798"/>
                </a:lnTo>
                <a:close/>
              </a:path>
              <a:path w="2035810" h="387985">
                <a:moveTo>
                  <a:pt x="1132299" y="317510"/>
                </a:moveTo>
                <a:lnTo>
                  <a:pt x="1131569" y="317753"/>
                </a:lnTo>
                <a:lnTo>
                  <a:pt x="1132331" y="317753"/>
                </a:lnTo>
                <a:lnTo>
                  <a:pt x="1132299" y="317510"/>
                </a:lnTo>
                <a:close/>
              </a:path>
              <a:path w="2035810" h="387985">
                <a:moveTo>
                  <a:pt x="1133855" y="316991"/>
                </a:moveTo>
                <a:lnTo>
                  <a:pt x="1132289" y="317427"/>
                </a:lnTo>
                <a:lnTo>
                  <a:pt x="1133855" y="316991"/>
                </a:lnTo>
                <a:close/>
              </a:path>
              <a:path w="2035810" h="387985">
                <a:moveTo>
                  <a:pt x="1072134" y="300989"/>
                </a:moveTo>
                <a:lnTo>
                  <a:pt x="1068324" y="301751"/>
                </a:lnTo>
                <a:lnTo>
                  <a:pt x="1044701" y="304037"/>
                </a:lnTo>
                <a:lnTo>
                  <a:pt x="1046988" y="332231"/>
                </a:lnTo>
                <a:lnTo>
                  <a:pt x="1072896" y="329946"/>
                </a:lnTo>
                <a:lnTo>
                  <a:pt x="1076705" y="329183"/>
                </a:lnTo>
                <a:lnTo>
                  <a:pt x="1072134" y="300989"/>
                </a:lnTo>
                <a:close/>
              </a:path>
              <a:path w="2035810" h="387985">
                <a:moveTo>
                  <a:pt x="1017269" y="305561"/>
                </a:moveTo>
                <a:lnTo>
                  <a:pt x="1005077" y="306324"/>
                </a:lnTo>
                <a:lnTo>
                  <a:pt x="988313" y="306324"/>
                </a:lnTo>
                <a:lnTo>
                  <a:pt x="989076" y="335279"/>
                </a:lnTo>
                <a:lnTo>
                  <a:pt x="1005839" y="334517"/>
                </a:lnTo>
                <a:lnTo>
                  <a:pt x="1018031" y="334517"/>
                </a:lnTo>
                <a:lnTo>
                  <a:pt x="1017269" y="305561"/>
                </a:lnTo>
                <a:close/>
              </a:path>
              <a:path w="2035810" h="387985">
                <a:moveTo>
                  <a:pt x="960119" y="307085"/>
                </a:moveTo>
                <a:lnTo>
                  <a:pt x="955548" y="307085"/>
                </a:lnTo>
                <a:lnTo>
                  <a:pt x="939546" y="307848"/>
                </a:lnTo>
                <a:lnTo>
                  <a:pt x="931926" y="307848"/>
                </a:lnTo>
                <a:lnTo>
                  <a:pt x="931926" y="336041"/>
                </a:lnTo>
                <a:lnTo>
                  <a:pt x="960881" y="336041"/>
                </a:lnTo>
                <a:lnTo>
                  <a:pt x="960119" y="307085"/>
                </a:lnTo>
                <a:close/>
              </a:path>
              <a:path w="2035810" h="387985">
                <a:moveTo>
                  <a:pt x="902969" y="307848"/>
                </a:moveTo>
                <a:lnTo>
                  <a:pt x="894588" y="308609"/>
                </a:lnTo>
                <a:lnTo>
                  <a:pt x="880871" y="309372"/>
                </a:lnTo>
                <a:lnTo>
                  <a:pt x="874013" y="309372"/>
                </a:lnTo>
                <a:lnTo>
                  <a:pt x="875538" y="337565"/>
                </a:lnTo>
                <a:lnTo>
                  <a:pt x="881633" y="337565"/>
                </a:lnTo>
                <a:lnTo>
                  <a:pt x="895350" y="336803"/>
                </a:lnTo>
                <a:lnTo>
                  <a:pt x="903732" y="336803"/>
                </a:lnTo>
                <a:lnTo>
                  <a:pt x="902969" y="307848"/>
                </a:lnTo>
                <a:close/>
              </a:path>
              <a:path w="2035810" h="387985">
                <a:moveTo>
                  <a:pt x="845057" y="310896"/>
                </a:moveTo>
                <a:lnTo>
                  <a:pt x="842009" y="311657"/>
                </a:lnTo>
                <a:lnTo>
                  <a:pt x="816863" y="313181"/>
                </a:lnTo>
                <a:lnTo>
                  <a:pt x="818388" y="341375"/>
                </a:lnTo>
                <a:lnTo>
                  <a:pt x="843533" y="339851"/>
                </a:lnTo>
                <a:lnTo>
                  <a:pt x="847344" y="339851"/>
                </a:lnTo>
                <a:lnTo>
                  <a:pt x="845057" y="310896"/>
                </a:lnTo>
                <a:close/>
              </a:path>
              <a:path w="2035810" h="387985">
                <a:moveTo>
                  <a:pt x="787907" y="314705"/>
                </a:moveTo>
                <a:lnTo>
                  <a:pt x="759713" y="316991"/>
                </a:lnTo>
                <a:lnTo>
                  <a:pt x="762000" y="345185"/>
                </a:lnTo>
                <a:lnTo>
                  <a:pt x="790194" y="342900"/>
                </a:lnTo>
                <a:lnTo>
                  <a:pt x="787907" y="314705"/>
                </a:lnTo>
                <a:close/>
              </a:path>
              <a:path w="2035810" h="387985">
                <a:moveTo>
                  <a:pt x="731519" y="318515"/>
                </a:moveTo>
                <a:lnTo>
                  <a:pt x="725424" y="319277"/>
                </a:lnTo>
                <a:lnTo>
                  <a:pt x="702563" y="320801"/>
                </a:lnTo>
                <a:lnTo>
                  <a:pt x="704850" y="348996"/>
                </a:lnTo>
                <a:lnTo>
                  <a:pt x="727709" y="347472"/>
                </a:lnTo>
                <a:lnTo>
                  <a:pt x="733044" y="347472"/>
                </a:lnTo>
                <a:lnTo>
                  <a:pt x="731519" y="318515"/>
                </a:lnTo>
                <a:close/>
              </a:path>
              <a:path w="2035810" h="387985">
                <a:moveTo>
                  <a:pt x="674369" y="322325"/>
                </a:moveTo>
                <a:lnTo>
                  <a:pt x="647700" y="324611"/>
                </a:lnTo>
                <a:lnTo>
                  <a:pt x="645413" y="324611"/>
                </a:lnTo>
                <a:lnTo>
                  <a:pt x="647700" y="352805"/>
                </a:lnTo>
                <a:lnTo>
                  <a:pt x="649985" y="352805"/>
                </a:lnTo>
                <a:lnTo>
                  <a:pt x="675894" y="351281"/>
                </a:lnTo>
                <a:lnTo>
                  <a:pt x="674369" y="322325"/>
                </a:lnTo>
                <a:close/>
              </a:path>
              <a:path w="2035810" h="387985">
                <a:moveTo>
                  <a:pt x="617219" y="326135"/>
                </a:moveTo>
                <a:lnTo>
                  <a:pt x="609600" y="326898"/>
                </a:lnTo>
                <a:lnTo>
                  <a:pt x="589026" y="327659"/>
                </a:lnTo>
                <a:lnTo>
                  <a:pt x="590550" y="356615"/>
                </a:lnTo>
                <a:lnTo>
                  <a:pt x="611124" y="355091"/>
                </a:lnTo>
                <a:lnTo>
                  <a:pt x="618744" y="354329"/>
                </a:lnTo>
                <a:lnTo>
                  <a:pt x="617219" y="326135"/>
                </a:lnTo>
                <a:close/>
              </a:path>
              <a:path w="2035810" h="387985">
                <a:moveTo>
                  <a:pt x="558545" y="330707"/>
                </a:moveTo>
                <a:lnTo>
                  <a:pt x="551688" y="332231"/>
                </a:lnTo>
                <a:lnTo>
                  <a:pt x="534162" y="334517"/>
                </a:lnTo>
                <a:lnTo>
                  <a:pt x="531113" y="334517"/>
                </a:lnTo>
                <a:lnTo>
                  <a:pt x="534924" y="363474"/>
                </a:lnTo>
                <a:lnTo>
                  <a:pt x="537971" y="362711"/>
                </a:lnTo>
                <a:lnTo>
                  <a:pt x="556259" y="360425"/>
                </a:lnTo>
                <a:lnTo>
                  <a:pt x="563879" y="358901"/>
                </a:lnTo>
                <a:lnTo>
                  <a:pt x="558545" y="330707"/>
                </a:lnTo>
                <a:close/>
              </a:path>
              <a:path w="2035810" h="387985">
                <a:moveTo>
                  <a:pt x="502919" y="338327"/>
                </a:moveTo>
                <a:lnTo>
                  <a:pt x="499109" y="338327"/>
                </a:lnTo>
                <a:lnTo>
                  <a:pt x="481583" y="339851"/>
                </a:lnTo>
                <a:lnTo>
                  <a:pt x="475488" y="340613"/>
                </a:lnTo>
                <a:lnTo>
                  <a:pt x="477012" y="368807"/>
                </a:lnTo>
                <a:lnTo>
                  <a:pt x="484631" y="368807"/>
                </a:lnTo>
                <a:lnTo>
                  <a:pt x="502157" y="367283"/>
                </a:lnTo>
                <a:lnTo>
                  <a:pt x="505968" y="366522"/>
                </a:lnTo>
                <a:lnTo>
                  <a:pt x="502919" y="338327"/>
                </a:lnTo>
                <a:close/>
              </a:path>
              <a:path w="2035810" h="387985">
                <a:moveTo>
                  <a:pt x="447294" y="342137"/>
                </a:moveTo>
                <a:lnTo>
                  <a:pt x="429006" y="342900"/>
                </a:lnTo>
                <a:lnTo>
                  <a:pt x="419100" y="342900"/>
                </a:lnTo>
                <a:lnTo>
                  <a:pt x="419100" y="371855"/>
                </a:lnTo>
                <a:lnTo>
                  <a:pt x="430529" y="371855"/>
                </a:lnTo>
                <a:lnTo>
                  <a:pt x="448056" y="370331"/>
                </a:lnTo>
                <a:lnTo>
                  <a:pt x="447294" y="342137"/>
                </a:lnTo>
                <a:close/>
              </a:path>
              <a:path w="2035810" h="387985">
                <a:moveTo>
                  <a:pt x="390144" y="343661"/>
                </a:moveTo>
                <a:lnTo>
                  <a:pt x="361950" y="343661"/>
                </a:lnTo>
                <a:lnTo>
                  <a:pt x="361950" y="371855"/>
                </a:lnTo>
                <a:lnTo>
                  <a:pt x="390144" y="371855"/>
                </a:lnTo>
                <a:lnTo>
                  <a:pt x="390144" y="343661"/>
                </a:lnTo>
                <a:close/>
              </a:path>
              <a:path w="2035810" h="387985">
                <a:moveTo>
                  <a:pt x="305562" y="342137"/>
                </a:moveTo>
                <a:lnTo>
                  <a:pt x="304038" y="370331"/>
                </a:lnTo>
                <a:lnTo>
                  <a:pt x="322325" y="371093"/>
                </a:lnTo>
                <a:lnTo>
                  <a:pt x="332994" y="371855"/>
                </a:lnTo>
                <a:lnTo>
                  <a:pt x="333756" y="342900"/>
                </a:lnTo>
                <a:lnTo>
                  <a:pt x="323088" y="342900"/>
                </a:lnTo>
                <a:lnTo>
                  <a:pt x="305562" y="342137"/>
                </a:lnTo>
                <a:close/>
              </a:path>
              <a:path w="2035810" h="387985">
                <a:moveTo>
                  <a:pt x="251459" y="339851"/>
                </a:moveTo>
                <a:lnTo>
                  <a:pt x="248412" y="339851"/>
                </a:lnTo>
                <a:lnTo>
                  <a:pt x="246887" y="368046"/>
                </a:lnTo>
                <a:lnTo>
                  <a:pt x="249935" y="368046"/>
                </a:lnTo>
                <a:lnTo>
                  <a:pt x="275844" y="369569"/>
                </a:lnTo>
                <a:lnTo>
                  <a:pt x="276606" y="340613"/>
                </a:lnTo>
                <a:lnTo>
                  <a:pt x="251459" y="339851"/>
                </a:lnTo>
                <a:close/>
              </a:path>
              <a:path w="2035810" h="387985">
                <a:moveTo>
                  <a:pt x="191262" y="336041"/>
                </a:moveTo>
                <a:lnTo>
                  <a:pt x="189737" y="364998"/>
                </a:lnTo>
                <a:lnTo>
                  <a:pt x="214121" y="366522"/>
                </a:lnTo>
                <a:lnTo>
                  <a:pt x="218694" y="366522"/>
                </a:lnTo>
                <a:lnTo>
                  <a:pt x="220218" y="337565"/>
                </a:lnTo>
                <a:lnTo>
                  <a:pt x="215645" y="337565"/>
                </a:lnTo>
                <a:lnTo>
                  <a:pt x="191262" y="336041"/>
                </a:lnTo>
                <a:close/>
              </a:path>
              <a:path w="2035810" h="387985">
                <a:moveTo>
                  <a:pt x="134112" y="332993"/>
                </a:moveTo>
                <a:lnTo>
                  <a:pt x="132587" y="361950"/>
                </a:lnTo>
                <a:lnTo>
                  <a:pt x="142494" y="361950"/>
                </a:lnTo>
                <a:lnTo>
                  <a:pt x="161544" y="363474"/>
                </a:lnTo>
                <a:lnTo>
                  <a:pt x="163068" y="334517"/>
                </a:lnTo>
                <a:lnTo>
                  <a:pt x="144018" y="333755"/>
                </a:lnTo>
                <a:lnTo>
                  <a:pt x="134112" y="332993"/>
                </a:lnTo>
                <a:close/>
              </a:path>
              <a:path w="2035810" h="387985">
                <a:moveTo>
                  <a:pt x="86868" y="302513"/>
                </a:moveTo>
                <a:lnTo>
                  <a:pt x="0" y="342900"/>
                </a:lnTo>
                <a:lnTo>
                  <a:pt x="84581" y="387857"/>
                </a:lnTo>
                <a:lnTo>
                  <a:pt x="85344" y="359396"/>
                </a:lnTo>
                <a:lnTo>
                  <a:pt x="76200" y="358901"/>
                </a:lnTo>
                <a:lnTo>
                  <a:pt x="76962" y="330707"/>
                </a:lnTo>
                <a:lnTo>
                  <a:pt x="86112" y="330707"/>
                </a:lnTo>
                <a:lnTo>
                  <a:pt x="86868" y="302513"/>
                </a:lnTo>
                <a:close/>
              </a:path>
              <a:path w="2035810" h="387985">
                <a:moveTo>
                  <a:pt x="86106" y="330955"/>
                </a:moveTo>
                <a:lnTo>
                  <a:pt x="85344" y="359396"/>
                </a:lnTo>
                <a:lnTo>
                  <a:pt x="104393" y="360425"/>
                </a:lnTo>
                <a:lnTo>
                  <a:pt x="105156" y="331469"/>
                </a:lnTo>
                <a:lnTo>
                  <a:pt x="86106" y="330955"/>
                </a:lnTo>
                <a:close/>
              </a:path>
              <a:path w="2035810" h="387985">
                <a:moveTo>
                  <a:pt x="76962" y="330707"/>
                </a:moveTo>
                <a:lnTo>
                  <a:pt x="76200" y="358901"/>
                </a:lnTo>
                <a:lnTo>
                  <a:pt x="85344" y="359396"/>
                </a:lnTo>
                <a:lnTo>
                  <a:pt x="86106" y="330955"/>
                </a:lnTo>
                <a:lnTo>
                  <a:pt x="76962" y="330707"/>
                </a:lnTo>
                <a:close/>
              </a:path>
              <a:path w="2035810" h="387985">
                <a:moveTo>
                  <a:pt x="86112" y="330707"/>
                </a:moveTo>
                <a:lnTo>
                  <a:pt x="76962" y="330707"/>
                </a:lnTo>
                <a:lnTo>
                  <a:pt x="86106" y="330955"/>
                </a:lnTo>
                <a:lnTo>
                  <a:pt x="86112" y="33070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86000" y="2798064"/>
            <a:ext cx="730250" cy="229870"/>
          </a:xfrm>
          <a:custGeom>
            <a:avLst/>
            <a:gdLst/>
            <a:ahLst/>
            <a:cxnLst/>
            <a:rect l="l" t="t" r="r" b="b"/>
            <a:pathLst>
              <a:path w="730250" h="229869">
                <a:moveTo>
                  <a:pt x="722376" y="0"/>
                </a:moveTo>
                <a:lnTo>
                  <a:pt x="704088" y="4571"/>
                </a:lnTo>
                <a:lnTo>
                  <a:pt x="695706" y="6095"/>
                </a:lnTo>
                <a:lnTo>
                  <a:pt x="701039" y="34289"/>
                </a:lnTo>
                <a:lnTo>
                  <a:pt x="710945" y="32003"/>
                </a:lnTo>
                <a:lnTo>
                  <a:pt x="720089" y="30479"/>
                </a:lnTo>
                <a:lnTo>
                  <a:pt x="729995" y="27431"/>
                </a:lnTo>
                <a:lnTo>
                  <a:pt x="722376" y="0"/>
                </a:lnTo>
                <a:close/>
              </a:path>
              <a:path w="730250" h="229869">
                <a:moveTo>
                  <a:pt x="668274" y="10667"/>
                </a:moveTo>
                <a:lnTo>
                  <a:pt x="650748" y="13715"/>
                </a:lnTo>
                <a:lnTo>
                  <a:pt x="640080" y="15239"/>
                </a:lnTo>
                <a:lnTo>
                  <a:pt x="643889" y="43433"/>
                </a:lnTo>
                <a:lnTo>
                  <a:pt x="654557" y="41909"/>
                </a:lnTo>
                <a:lnTo>
                  <a:pt x="672083" y="39624"/>
                </a:lnTo>
                <a:lnTo>
                  <a:pt x="668274" y="10667"/>
                </a:lnTo>
                <a:close/>
              </a:path>
              <a:path w="730250" h="229869">
                <a:moveTo>
                  <a:pt x="611124" y="19811"/>
                </a:moveTo>
                <a:lnTo>
                  <a:pt x="594360" y="22859"/>
                </a:lnTo>
                <a:lnTo>
                  <a:pt x="582930" y="25145"/>
                </a:lnTo>
                <a:lnTo>
                  <a:pt x="589026" y="53339"/>
                </a:lnTo>
                <a:lnTo>
                  <a:pt x="599694" y="51053"/>
                </a:lnTo>
                <a:lnTo>
                  <a:pt x="616457" y="48005"/>
                </a:lnTo>
                <a:lnTo>
                  <a:pt x="611124" y="19811"/>
                </a:lnTo>
                <a:close/>
              </a:path>
              <a:path w="730250" h="229869">
                <a:moveTo>
                  <a:pt x="554736" y="32003"/>
                </a:moveTo>
                <a:lnTo>
                  <a:pt x="539495" y="35813"/>
                </a:lnTo>
                <a:lnTo>
                  <a:pt x="526542" y="38861"/>
                </a:lnTo>
                <a:lnTo>
                  <a:pt x="534162" y="67055"/>
                </a:lnTo>
                <a:lnTo>
                  <a:pt x="546354" y="63245"/>
                </a:lnTo>
                <a:lnTo>
                  <a:pt x="561594" y="59435"/>
                </a:lnTo>
                <a:lnTo>
                  <a:pt x="554736" y="32003"/>
                </a:lnTo>
                <a:close/>
              </a:path>
              <a:path w="730250" h="229869">
                <a:moveTo>
                  <a:pt x="499110" y="46481"/>
                </a:moveTo>
                <a:lnTo>
                  <a:pt x="471677" y="53339"/>
                </a:lnTo>
                <a:lnTo>
                  <a:pt x="477774" y="80771"/>
                </a:lnTo>
                <a:lnTo>
                  <a:pt x="494538" y="76961"/>
                </a:lnTo>
                <a:lnTo>
                  <a:pt x="505968" y="73913"/>
                </a:lnTo>
                <a:lnTo>
                  <a:pt x="499110" y="46481"/>
                </a:lnTo>
                <a:close/>
              </a:path>
              <a:path w="730250" h="229869">
                <a:moveTo>
                  <a:pt x="444245" y="58674"/>
                </a:moveTo>
                <a:lnTo>
                  <a:pt x="435101" y="60197"/>
                </a:lnTo>
                <a:lnTo>
                  <a:pt x="414527" y="66293"/>
                </a:lnTo>
                <a:lnTo>
                  <a:pt x="423672" y="93725"/>
                </a:lnTo>
                <a:lnTo>
                  <a:pt x="439674" y="88391"/>
                </a:lnTo>
                <a:lnTo>
                  <a:pt x="449580" y="86867"/>
                </a:lnTo>
                <a:lnTo>
                  <a:pt x="444245" y="58674"/>
                </a:lnTo>
                <a:close/>
              </a:path>
              <a:path w="730250" h="229869">
                <a:moveTo>
                  <a:pt x="387857" y="74675"/>
                </a:moveTo>
                <a:lnTo>
                  <a:pt x="377189" y="77724"/>
                </a:lnTo>
                <a:lnTo>
                  <a:pt x="360425" y="82295"/>
                </a:lnTo>
                <a:lnTo>
                  <a:pt x="368045" y="109727"/>
                </a:lnTo>
                <a:lnTo>
                  <a:pt x="385572" y="105155"/>
                </a:lnTo>
                <a:lnTo>
                  <a:pt x="396239" y="102107"/>
                </a:lnTo>
                <a:lnTo>
                  <a:pt x="387857" y="74675"/>
                </a:lnTo>
                <a:close/>
              </a:path>
              <a:path w="730250" h="229869">
                <a:moveTo>
                  <a:pt x="332994" y="89153"/>
                </a:moveTo>
                <a:lnTo>
                  <a:pt x="320801" y="92963"/>
                </a:lnTo>
                <a:lnTo>
                  <a:pt x="305562" y="96011"/>
                </a:lnTo>
                <a:lnTo>
                  <a:pt x="312419" y="124205"/>
                </a:lnTo>
                <a:lnTo>
                  <a:pt x="327660" y="120395"/>
                </a:lnTo>
                <a:lnTo>
                  <a:pt x="340613" y="117347"/>
                </a:lnTo>
                <a:lnTo>
                  <a:pt x="332994" y="89153"/>
                </a:lnTo>
                <a:close/>
              </a:path>
              <a:path w="730250" h="229869">
                <a:moveTo>
                  <a:pt x="278130" y="102869"/>
                </a:moveTo>
                <a:lnTo>
                  <a:pt x="262889" y="106679"/>
                </a:lnTo>
                <a:lnTo>
                  <a:pt x="249936" y="109727"/>
                </a:lnTo>
                <a:lnTo>
                  <a:pt x="256794" y="137921"/>
                </a:lnTo>
                <a:lnTo>
                  <a:pt x="269748" y="134874"/>
                </a:lnTo>
                <a:lnTo>
                  <a:pt x="284988" y="131063"/>
                </a:lnTo>
                <a:lnTo>
                  <a:pt x="278130" y="102869"/>
                </a:lnTo>
                <a:close/>
              </a:path>
              <a:path w="730250" h="229869">
                <a:moveTo>
                  <a:pt x="222504" y="117347"/>
                </a:moveTo>
                <a:lnTo>
                  <a:pt x="204977" y="121919"/>
                </a:lnTo>
                <a:lnTo>
                  <a:pt x="204216" y="121919"/>
                </a:lnTo>
                <a:lnTo>
                  <a:pt x="202692" y="122681"/>
                </a:lnTo>
                <a:lnTo>
                  <a:pt x="201168" y="122681"/>
                </a:lnTo>
                <a:lnTo>
                  <a:pt x="192786" y="128015"/>
                </a:lnTo>
                <a:lnTo>
                  <a:pt x="205739" y="153161"/>
                </a:lnTo>
                <a:lnTo>
                  <a:pt x="207263" y="152400"/>
                </a:lnTo>
                <a:lnTo>
                  <a:pt x="212851" y="149351"/>
                </a:lnTo>
                <a:lnTo>
                  <a:pt x="212598" y="149351"/>
                </a:lnTo>
                <a:lnTo>
                  <a:pt x="215645" y="147827"/>
                </a:lnTo>
                <a:lnTo>
                  <a:pt x="218186" y="147827"/>
                </a:lnTo>
                <a:lnTo>
                  <a:pt x="229362" y="144779"/>
                </a:lnTo>
                <a:lnTo>
                  <a:pt x="222504" y="117347"/>
                </a:lnTo>
                <a:close/>
              </a:path>
              <a:path w="730250" h="229869">
                <a:moveTo>
                  <a:pt x="215645" y="147827"/>
                </a:moveTo>
                <a:lnTo>
                  <a:pt x="212598" y="149351"/>
                </a:lnTo>
                <a:lnTo>
                  <a:pt x="213105" y="149213"/>
                </a:lnTo>
                <a:lnTo>
                  <a:pt x="215645" y="147827"/>
                </a:lnTo>
                <a:close/>
              </a:path>
              <a:path w="730250" h="229869">
                <a:moveTo>
                  <a:pt x="213105" y="149213"/>
                </a:moveTo>
                <a:lnTo>
                  <a:pt x="212598" y="149351"/>
                </a:lnTo>
                <a:lnTo>
                  <a:pt x="212851" y="149351"/>
                </a:lnTo>
                <a:lnTo>
                  <a:pt x="213105" y="149213"/>
                </a:lnTo>
                <a:close/>
              </a:path>
              <a:path w="730250" h="229869">
                <a:moveTo>
                  <a:pt x="218186" y="147827"/>
                </a:moveTo>
                <a:lnTo>
                  <a:pt x="215645" y="147827"/>
                </a:lnTo>
                <a:lnTo>
                  <a:pt x="213105" y="149213"/>
                </a:lnTo>
                <a:lnTo>
                  <a:pt x="218186" y="147827"/>
                </a:lnTo>
                <a:close/>
              </a:path>
              <a:path w="730250" h="229869">
                <a:moveTo>
                  <a:pt x="168401" y="138683"/>
                </a:moveTo>
                <a:lnTo>
                  <a:pt x="163068" y="140969"/>
                </a:lnTo>
                <a:lnTo>
                  <a:pt x="155448" y="143255"/>
                </a:lnTo>
                <a:lnTo>
                  <a:pt x="147066" y="145541"/>
                </a:lnTo>
                <a:lnTo>
                  <a:pt x="142494" y="146303"/>
                </a:lnTo>
                <a:lnTo>
                  <a:pt x="149351" y="174497"/>
                </a:lnTo>
                <a:lnTo>
                  <a:pt x="154686" y="172974"/>
                </a:lnTo>
                <a:lnTo>
                  <a:pt x="163830" y="170687"/>
                </a:lnTo>
                <a:lnTo>
                  <a:pt x="172974" y="167639"/>
                </a:lnTo>
                <a:lnTo>
                  <a:pt x="178307" y="166115"/>
                </a:lnTo>
                <a:lnTo>
                  <a:pt x="168401" y="138683"/>
                </a:lnTo>
                <a:close/>
              </a:path>
              <a:path w="730250" h="229869">
                <a:moveTo>
                  <a:pt x="57150" y="152400"/>
                </a:moveTo>
                <a:lnTo>
                  <a:pt x="0" y="229361"/>
                </a:lnTo>
                <a:lnTo>
                  <a:pt x="96012" y="228600"/>
                </a:lnTo>
                <a:lnTo>
                  <a:pt x="86296" y="209550"/>
                </a:lnTo>
                <a:lnTo>
                  <a:pt x="69342" y="209550"/>
                </a:lnTo>
                <a:lnTo>
                  <a:pt x="57912" y="183641"/>
                </a:lnTo>
                <a:lnTo>
                  <a:pt x="61722" y="182117"/>
                </a:lnTo>
                <a:lnTo>
                  <a:pt x="72306" y="182117"/>
                </a:lnTo>
                <a:lnTo>
                  <a:pt x="57150" y="152400"/>
                </a:lnTo>
                <a:close/>
              </a:path>
              <a:path w="730250" h="229869">
                <a:moveTo>
                  <a:pt x="61722" y="182117"/>
                </a:moveTo>
                <a:lnTo>
                  <a:pt x="57912" y="183641"/>
                </a:lnTo>
                <a:lnTo>
                  <a:pt x="69342" y="209550"/>
                </a:lnTo>
                <a:lnTo>
                  <a:pt x="73913" y="208025"/>
                </a:lnTo>
                <a:lnTo>
                  <a:pt x="61722" y="182117"/>
                </a:lnTo>
                <a:close/>
              </a:path>
              <a:path w="730250" h="229869">
                <a:moveTo>
                  <a:pt x="72306" y="182117"/>
                </a:moveTo>
                <a:lnTo>
                  <a:pt x="61722" y="182117"/>
                </a:lnTo>
                <a:lnTo>
                  <a:pt x="73913" y="208025"/>
                </a:lnTo>
                <a:lnTo>
                  <a:pt x="69342" y="209550"/>
                </a:lnTo>
                <a:lnTo>
                  <a:pt x="86296" y="209550"/>
                </a:lnTo>
                <a:lnTo>
                  <a:pt x="72306" y="182117"/>
                </a:lnTo>
                <a:close/>
              </a:path>
              <a:path w="730250" h="229869">
                <a:moveTo>
                  <a:pt x="114300" y="160019"/>
                </a:moveTo>
                <a:lnTo>
                  <a:pt x="105918" y="164591"/>
                </a:lnTo>
                <a:lnTo>
                  <a:pt x="96774" y="168401"/>
                </a:lnTo>
                <a:lnTo>
                  <a:pt x="89154" y="170687"/>
                </a:lnTo>
                <a:lnTo>
                  <a:pt x="99060" y="197357"/>
                </a:lnTo>
                <a:lnTo>
                  <a:pt x="118110" y="190500"/>
                </a:lnTo>
                <a:lnTo>
                  <a:pt x="126492" y="185927"/>
                </a:lnTo>
                <a:lnTo>
                  <a:pt x="114300" y="160019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22120" y="8311388"/>
            <a:ext cx="21837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(d,3) , (e,9) , (q,16)</a:t>
            </a:r>
            <a:r>
              <a:rPr dirty="0" sz="1400" spc="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78025" y="5932804"/>
            <a:ext cx="3625850" cy="2324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81329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82215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22520" y="7978393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3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40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46198" y="7008876"/>
            <a:ext cx="2035810" cy="387985"/>
          </a:xfrm>
          <a:custGeom>
            <a:avLst/>
            <a:gdLst/>
            <a:ahLst/>
            <a:cxnLst/>
            <a:rect l="l" t="t" r="r" b="b"/>
            <a:pathLst>
              <a:path w="2035810" h="387984">
                <a:moveTo>
                  <a:pt x="1988819" y="19050"/>
                </a:moveTo>
                <a:lnTo>
                  <a:pt x="1978152" y="24384"/>
                </a:lnTo>
                <a:lnTo>
                  <a:pt x="1964436" y="28956"/>
                </a:lnTo>
                <a:lnTo>
                  <a:pt x="1973579" y="56387"/>
                </a:lnTo>
                <a:lnTo>
                  <a:pt x="1981200" y="53340"/>
                </a:lnTo>
                <a:lnTo>
                  <a:pt x="1989581" y="50292"/>
                </a:lnTo>
                <a:lnTo>
                  <a:pt x="1997202" y="47243"/>
                </a:lnTo>
                <a:lnTo>
                  <a:pt x="2001774" y="44957"/>
                </a:lnTo>
                <a:lnTo>
                  <a:pt x="1995373" y="32156"/>
                </a:lnTo>
                <a:lnTo>
                  <a:pt x="1994153" y="31242"/>
                </a:lnTo>
                <a:lnTo>
                  <a:pt x="1993936" y="29282"/>
                </a:lnTo>
                <a:lnTo>
                  <a:pt x="1988819" y="19050"/>
                </a:lnTo>
                <a:close/>
              </a:path>
              <a:path w="2035810" h="387984">
                <a:moveTo>
                  <a:pt x="2007107" y="7619"/>
                </a:moveTo>
                <a:lnTo>
                  <a:pt x="2004060" y="8127"/>
                </a:lnTo>
                <a:lnTo>
                  <a:pt x="2003298" y="8381"/>
                </a:lnTo>
                <a:lnTo>
                  <a:pt x="2001774" y="8381"/>
                </a:lnTo>
                <a:lnTo>
                  <a:pt x="1995677" y="11430"/>
                </a:lnTo>
                <a:lnTo>
                  <a:pt x="1991867" y="17525"/>
                </a:lnTo>
                <a:lnTo>
                  <a:pt x="1993391" y="24384"/>
                </a:lnTo>
                <a:lnTo>
                  <a:pt x="1993936" y="29282"/>
                </a:lnTo>
                <a:lnTo>
                  <a:pt x="1995373" y="32156"/>
                </a:lnTo>
                <a:lnTo>
                  <a:pt x="2000250" y="35813"/>
                </a:lnTo>
                <a:lnTo>
                  <a:pt x="2010155" y="35813"/>
                </a:lnTo>
                <a:lnTo>
                  <a:pt x="2011679" y="35051"/>
                </a:lnTo>
                <a:lnTo>
                  <a:pt x="2012441" y="35051"/>
                </a:lnTo>
                <a:lnTo>
                  <a:pt x="2007107" y="7619"/>
                </a:lnTo>
                <a:close/>
              </a:path>
              <a:path w="2035810" h="387984">
                <a:moveTo>
                  <a:pt x="2007319" y="7619"/>
                </a:moveTo>
                <a:lnTo>
                  <a:pt x="2007107" y="7619"/>
                </a:lnTo>
                <a:lnTo>
                  <a:pt x="2012441" y="35051"/>
                </a:lnTo>
                <a:lnTo>
                  <a:pt x="2013203" y="35051"/>
                </a:lnTo>
                <a:lnTo>
                  <a:pt x="2014727" y="34290"/>
                </a:lnTo>
                <a:lnTo>
                  <a:pt x="2007319" y="7619"/>
                </a:lnTo>
                <a:close/>
              </a:path>
              <a:path w="2035810" h="387984">
                <a:moveTo>
                  <a:pt x="2014727" y="34290"/>
                </a:moveTo>
                <a:lnTo>
                  <a:pt x="2013203" y="35051"/>
                </a:lnTo>
                <a:lnTo>
                  <a:pt x="2013965" y="35051"/>
                </a:lnTo>
                <a:lnTo>
                  <a:pt x="2014727" y="34290"/>
                </a:lnTo>
                <a:close/>
              </a:path>
              <a:path w="2035810" h="387984">
                <a:moveTo>
                  <a:pt x="2025396" y="0"/>
                </a:moveTo>
                <a:lnTo>
                  <a:pt x="2020824" y="2286"/>
                </a:lnTo>
                <a:lnTo>
                  <a:pt x="2016252" y="3810"/>
                </a:lnTo>
                <a:lnTo>
                  <a:pt x="2012441" y="5334"/>
                </a:lnTo>
                <a:lnTo>
                  <a:pt x="2009393" y="6096"/>
                </a:lnTo>
                <a:lnTo>
                  <a:pt x="2007107" y="6857"/>
                </a:lnTo>
                <a:lnTo>
                  <a:pt x="2014727" y="34290"/>
                </a:lnTo>
                <a:lnTo>
                  <a:pt x="2016252" y="33528"/>
                </a:lnTo>
                <a:lnTo>
                  <a:pt x="2018538" y="32766"/>
                </a:lnTo>
                <a:lnTo>
                  <a:pt x="2021586" y="32004"/>
                </a:lnTo>
                <a:lnTo>
                  <a:pt x="2025396" y="30480"/>
                </a:lnTo>
                <a:lnTo>
                  <a:pt x="2029967" y="28956"/>
                </a:lnTo>
                <a:lnTo>
                  <a:pt x="2035302" y="27431"/>
                </a:lnTo>
                <a:lnTo>
                  <a:pt x="2025396" y="0"/>
                </a:lnTo>
                <a:close/>
              </a:path>
              <a:path w="2035810" h="387984">
                <a:moveTo>
                  <a:pt x="1993936" y="29282"/>
                </a:moveTo>
                <a:lnTo>
                  <a:pt x="1994153" y="31242"/>
                </a:lnTo>
                <a:lnTo>
                  <a:pt x="1995373" y="32156"/>
                </a:lnTo>
                <a:lnTo>
                  <a:pt x="1993936" y="29282"/>
                </a:lnTo>
                <a:close/>
              </a:path>
              <a:path w="2035810" h="387984">
                <a:moveTo>
                  <a:pt x="2003450" y="8229"/>
                </a:moveTo>
                <a:lnTo>
                  <a:pt x="2002536" y="8381"/>
                </a:lnTo>
                <a:lnTo>
                  <a:pt x="2003298" y="8381"/>
                </a:lnTo>
                <a:lnTo>
                  <a:pt x="2003450" y="8229"/>
                </a:lnTo>
                <a:close/>
              </a:path>
              <a:path w="2035810" h="387984">
                <a:moveTo>
                  <a:pt x="2005584" y="7619"/>
                </a:moveTo>
                <a:lnTo>
                  <a:pt x="2004060" y="7619"/>
                </a:lnTo>
                <a:lnTo>
                  <a:pt x="2003450" y="8229"/>
                </a:lnTo>
                <a:lnTo>
                  <a:pt x="2004060" y="8127"/>
                </a:lnTo>
                <a:lnTo>
                  <a:pt x="2005584" y="7619"/>
                </a:lnTo>
                <a:close/>
              </a:path>
              <a:path w="2035810" h="387984">
                <a:moveTo>
                  <a:pt x="2007107" y="6857"/>
                </a:moveTo>
                <a:lnTo>
                  <a:pt x="2005584" y="7619"/>
                </a:lnTo>
                <a:lnTo>
                  <a:pt x="2004060" y="8127"/>
                </a:lnTo>
                <a:lnTo>
                  <a:pt x="2007107" y="7619"/>
                </a:lnTo>
                <a:lnTo>
                  <a:pt x="2007319" y="7619"/>
                </a:lnTo>
                <a:lnTo>
                  <a:pt x="2007107" y="6857"/>
                </a:lnTo>
                <a:close/>
              </a:path>
              <a:path w="2035810" h="387984">
                <a:moveTo>
                  <a:pt x="1937765" y="37337"/>
                </a:moveTo>
                <a:lnTo>
                  <a:pt x="1933193" y="38100"/>
                </a:lnTo>
                <a:lnTo>
                  <a:pt x="1925574" y="40386"/>
                </a:lnTo>
                <a:lnTo>
                  <a:pt x="1921002" y="42672"/>
                </a:lnTo>
                <a:lnTo>
                  <a:pt x="1916429" y="46481"/>
                </a:lnTo>
                <a:lnTo>
                  <a:pt x="1911096" y="50292"/>
                </a:lnTo>
                <a:lnTo>
                  <a:pt x="1908810" y="51816"/>
                </a:lnTo>
                <a:lnTo>
                  <a:pt x="1924812" y="75437"/>
                </a:lnTo>
                <a:lnTo>
                  <a:pt x="1928622" y="73151"/>
                </a:lnTo>
                <a:lnTo>
                  <a:pt x="1933955" y="69342"/>
                </a:lnTo>
                <a:lnTo>
                  <a:pt x="1935784" y="67818"/>
                </a:lnTo>
                <a:lnTo>
                  <a:pt x="1933955" y="67818"/>
                </a:lnTo>
                <a:lnTo>
                  <a:pt x="1938527" y="65531"/>
                </a:lnTo>
                <a:lnTo>
                  <a:pt x="1940814" y="65531"/>
                </a:lnTo>
                <a:lnTo>
                  <a:pt x="1945386" y="64769"/>
                </a:lnTo>
                <a:lnTo>
                  <a:pt x="1937765" y="37337"/>
                </a:lnTo>
                <a:close/>
              </a:path>
              <a:path w="2035810" h="387984">
                <a:moveTo>
                  <a:pt x="1938527" y="65531"/>
                </a:moveTo>
                <a:lnTo>
                  <a:pt x="1933955" y="67818"/>
                </a:lnTo>
                <a:lnTo>
                  <a:pt x="1937003" y="66801"/>
                </a:lnTo>
                <a:lnTo>
                  <a:pt x="1938527" y="65531"/>
                </a:lnTo>
                <a:close/>
              </a:path>
              <a:path w="2035810" h="387984">
                <a:moveTo>
                  <a:pt x="1937003" y="66801"/>
                </a:moveTo>
                <a:lnTo>
                  <a:pt x="1933955" y="67818"/>
                </a:lnTo>
                <a:lnTo>
                  <a:pt x="1935784" y="67818"/>
                </a:lnTo>
                <a:lnTo>
                  <a:pt x="1937003" y="66801"/>
                </a:lnTo>
                <a:close/>
              </a:path>
              <a:path w="2035810" h="387984">
                <a:moveTo>
                  <a:pt x="1940814" y="65531"/>
                </a:moveTo>
                <a:lnTo>
                  <a:pt x="1938527" y="65531"/>
                </a:lnTo>
                <a:lnTo>
                  <a:pt x="1937003" y="66801"/>
                </a:lnTo>
                <a:lnTo>
                  <a:pt x="1940814" y="65531"/>
                </a:lnTo>
                <a:close/>
              </a:path>
              <a:path w="2035810" h="387984">
                <a:moveTo>
                  <a:pt x="1885950" y="60960"/>
                </a:moveTo>
                <a:lnTo>
                  <a:pt x="1880615" y="63246"/>
                </a:lnTo>
                <a:lnTo>
                  <a:pt x="1874519" y="64769"/>
                </a:lnTo>
                <a:lnTo>
                  <a:pt x="1867662" y="67056"/>
                </a:lnTo>
                <a:lnTo>
                  <a:pt x="1866138" y="67056"/>
                </a:lnTo>
                <a:lnTo>
                  <a:pt x="1865376" y="67818"/>
                </a:lnTo>
                <a:lnTo>
                  <a:pt x="1863852" y="67818"/>
                </a:lnTo>
                <a:lnTo>
                  <a:pt x="1862327" y="68580"/>
                </a:lnTo>
                <a:lnTo>
                  <a:pt x="1860803" y="70104"/>
                </a:lnTo>
                <a:lnTo>
                  <a:pt x="1856231" y="73913"/>
                </a:lnTo>
                <a:lnTo>
                  <a:pt x="1855469" y="73913"/>
                </a:lnTo>
                <a:lnTo>
                  <a:pt x="1872996" y="96774"/>
                </a:lnTo>
                <a:lnTo>
                  <a:pt x="1872996" y="96012"/>
                </a:lnTo>
                <a:lnTo>
                  <a:pt x="1874062" y="95250"/>
                </a:lnTo>
                <a:lnTo>
                  <a:pt x="1872996" y="95250"/>
                </a:lnTo>
                <a:lnTo>
                  <a:pt x="1878329" y="92201"/>
                </a:lnTo>
                <a:lnTo>
                  <a:pt x="1882902" y="92201"/>
                </a:lnTo>
                <a:lnTo>
                  <a:pt x="1888998" y="89916"/>
                </a:lnTo>
                <a:lnTo>
                  <a:pt x="1895093" y="88392"/>
                </a:lnTo>
                <a:lnTo>
                  <a:pt x="1885950" y="60960"/>
                </a:lnTo>
                <a:close/>
              </a:path>
              <a:path w="2035810" h="387984">
                <a:moveTo>
                  <a:pt x="1878329" y="92201"/>
                </a:moveTo>
                <a:lnTo>
                  <a:pt x="1872996" y="95250"/>
                </a:lnTo>
                <a:lnTo>
                  <a:pt x="1874519" y="94487"/>
                </a:lnTo>
                <a:lnTo>
                  <a:pt x="1875129" y="94487"/>
                </a:lnTo>
                <a:lnTo>
                  <a:pt x="1878329" y="92201"/>
                </a:lnTo>
                <a:close/>
              </a:path>
              <a:path w="2035810" h="387984">
                <a:moveTo>
                  <a:pt x="1875129" y="94487"/>
                </a:moveTo>
                <a:lnTo>
                  <a:pt x="1874519" y="94487"/>
                </a:lnTo>
                <a:lnTo>
                  <a:pt x="1872996" y="95250"/>
                </a:lnTo>
                <a:lnTo>
                  <a:pt x="1874062" y="95250"/>
                </a:lnTo>
                <a:lnTo>
                  <a:pt x="1875129" y="94487"/>
                </a:lnTo>
                <a:close/>
              </a:path>
              <a:path w="2035810" h="387984">
                <a:moveTo>
                  <a:pt x="1882902" y="92201"/>
                </a:moveTo>
                <a:lnTo>
                  <a:pt x="1878329" y="92201"/>
                </a:lnTo>
                <a:lnTo>
                  <a:pt x="1875129" y="94487"/>
                </a:lnTo>
                <a:lnTo>
                  <a:pt x="1876043" y="94487"/>
                </a:lnTo>
                <a:lnTo>
                  <a:pt x="1877567" y="93725"/>
                </a:lnTo>
                <a:lnTo>
                  <a:pt x="1880615" y="92963"/>
                </a:lnTo>
                <a:lnTo>
                  <a:pt x="1882902" y="92201"/>
                </a:lnTo>
                <a:close/>
              </a:path>
              <a:path w="2035810" h="387984">
                <a:moveTo>
                  <a:pt x="1834134" y="85343"/>
                </a:moveTo>
                <a:lnTo>
                  <a:pt x="1832610" y="86106"/>
                </a:lnTo>
                <a:lnTo>
                  <a:pt x="1826514" y="87630"/>
                </a:lnTo>
                <a:lnTo>
                  <a:pt x="1820417" y="89916"/>
                </a:lnTo>
                <a:lnTo>
                  <a:pt x="1814322" y="91440"/>
                </a:lnTo>
                <a:lnTo>
                  <a:pt x="1807464" y="93725"/>
                </a:lnTo>
                <a:lnTo>
                  <a:pt x="1815846" y="121157"/>
                </a:lnTo>
                <a:lnTo>
                  <a:pt x="1817369" y="120396"/>
                </a:lnTo>
                <a:lnTo>
                  <a:pt x="1820417" y="119634"/>
                </a:lnTo>
                <a:lnTo>
                  <a:pt x="1822703" y="118872"/>
                </a:lnTo>
                <a:lnTo>
                  <a:pt x="1828800" y="117348"/>
                </a:lnTo>
                <a:lnTo>
                  <a:pt x="1842515" y="112775"/>
                </a:lnTo>
                <a:lnTo>
                  <a:pt x="1844039" y="112013"/>
                </a:lnTo>
                <a:lnTo>
                  <a:pt x="1834134" y="85343"/>
                </a:lnTo>
                <a:close/>
              </a:path>
              <a:path w="2035810" h="387984">
                <a:moveTo>
                  <a:pt x="1780793" y="106680"/>
                </a:moveTo>
                <a:lnTo>
                  <a:pt x="1773936" y="108966"/>
                </a:lnTo>
                <a:lnTo>
                  <a:pt x="1767077" y="112013"/>
                </a:lnTo>
                <a:lnTo>
                  <a:pt x="1759457" y="115062"/>
                </a:lnTo>
                <a:lnTo>
                  <a:pt x="1754124" y="117348"/>
                </a:lnTo>
                <a:lnTo>
                  <a:pt x="1764791" y="143256"/>
                </a:lnTo>
                <a:lnTo>
                  <a:pt x="1769364" y="141731"/>
                </a:lnTo>
                <a:lnTo>
                  <a:pt x="1784603" y="135636"/>
                </a:lnTo>
                <a:lnTo>
                  <a:pt x="1791462" y="133350"/>
                </a:lnTo>
                <a:lnTo>
                  <a:pt x="1780793" y="106680"/>
                </a:lnTo>
                <a:close/>
              </a:path>
              <a:path w="2035810" h="387984">
                <a:moveTo>
                  <a:pt x="1727453" y="129540"/>
                </a:moveTo>
                <a:lnTo>
                  <a:pt x="1706117" y="140207"/>
                </a:lnTo>
                <a:lnTo>
                  <a:pt x="1702307" y="141731"/>
                </a:lnTo>
                <a:lnTo>
                  <a:pt x="1713738" y="167640"/>
                </a:lnTo>
                <a:lnTo>
                  <a:pt x="1718310" y="165354"/>
                </a:lnTo>
                <a:lnTo>
                  <a:pt x="1736598" y="156972"/>
                </a:lnTo>
                <a:lnTo>
                  <a:pt x="1740407" y="155448"/>
                </a:lnTo>
                <a:lnTo>
                  <a:pt x="1727453" y="129540"/>
                </a:lnTo>
                <a:close/>
              </a:path>
              <a:path w="2035810" h="387984">
                <a:moveTo>
                  <a:pt x="1676400" y="153162"/>
                </a:moveTo>
                <a:lnTo>
                  <a:pt x="1652015" y="162306"/>
                </a:lnTo>
                <a:lnTo>
                  <a:pt x="1650491" y="163068"/>
                </a:lnTo>
                <a:lnTo>
                  <a:pt x="1660398" y="190500"/>
                </a:lnTo>
                <a:lnTo>
                  <a:pt x="1662684" y="188975"/>
                </a:lnTo>
                <a:lnTo>
                  <a:pt x="1681734" y="182118"/>
                </a:lnTo>
                <a:lnTo>
                  <a:pt x="1687067" y="179069"/>
                </a:lnTo>
                <a:lnTo>
                  <a:pt x="1676400" y="153162"/>
                </a:lnTo>
                <a:close/>
              </a:path>
              <a:path w="2035810" h="387984">
                <a:moveTo>
                  <a:pt x="1623822" y="172974"/>
                </a:moveTo>
                <a:lnTo>
                  <a:pt x="1615439" y="176022"/>
                </a:lnTo>
                <a:lnTo>
                  <a:pt x="1597152" y="181356"/>
                </a:lnTo>
                <a:lnTo>
                  <a:pt x="1605534" y="208787"/>
                </a:lnTo>
                <a:lnTo>
                  <a:pt x="1624584" y="202692"/>
                </a:lnTo>
                <a:lnTo>
                  <a:pt x="1632965" y="199644"/>
                </a:lnTo>
                <a:lnTo>
                  <a:pt x="1623822" y="172974"/>
                </a:lnTo>
                <a:close/>
              </a:path>
              <a:path w="2035810" h="387984">
                <a:moveTo>
                  <a:pt x="1569719" y="196596"/>
                </a:moveTo>
                <a:lnTo>
                  <a:pt x="1568957" y="197357"/>
                </a:lnTo>
                <a:lnTo>
                  <a:pt x="1556003" y="202692"/>
                </a:lnTo>
                <a:lnTo>
                  <a:pt x="1545336" y="207263"/>
                </a:lnTo>
                <a:lnTo>
                  <a:pt x="1555241" y="233934"/>
                </a:lnTo>
                <a:lnTo>
                  <a:pt x="1568196" y="229362"/>
                </a:lnTo>
                <a:lnTo>
                  <a:pt x="1583436" y="221742"/>
                </a:lnTo>
                <a:lnTo>
                  <a:pt x="1569719" y="196596"/>
                </a:lnTo>
                <a:close/>
              </a:path>
              <a:path w="2035810" h="387984">
                <a:moveTo>
                  <a:pt x="1518665" y="215646"/>
                </a:moveTo>
                <a:lnTo>
                  <a:pt x="1515617" y="216407"/>
                </a:lnTo>
                <a:lnTo>
                  <a:pt x="1501902" y="220218"/>
                </a:lnTo>
                <a:lnTo>
                  <a:pt x="1491996" y="222504"/>
                </a:lnTo>
                <a:lnTo>
                  <a:pt x="1498091" y="249936"/>
                </a:lnTo>
                <a:lnTo>
                  <a:pt x="1508760" y="247650"/>
                </a:lnTo>
                <a:lnTo>
                  <a:pt x="1527048" y="243078"/>
                </a:lnTo>
                <a:lnTo>
                  <a:pt x="1518665" y="215646"/>
                </a:lnTo>
                <a:close/>
              </a:path>
              <a:path w="2035810" h="387984">
                <a:moveTo>
                  <a:pt x="1464564" y="227837"/>
                </a:moveTo>
                <a:lnTo>
                  <a:pt x="1457705" y="228600"/>
                </a:lnTo>
                <a:lnTo>
                  <a:pt x="1437131" y="231648"/>
                </a:lnTo>
                <a:lnTo>
                  <a:pt x="1440941" y="259842"/>
                </a:lnTo>
                <a:lnTo>
                  <a:pt x="1462277" y="256794"/>
                </a:lnTo>
                <a:lnTo>
                  <a:pt x="1469898" y="255269"/>
                </a:lnTo>
                <a:lnTo>
                  <a:pt x="1464564" y="227837"/>
                </a:lnTo>
                <a:close/>
              </a:path>
              <a:path w="2035810" h="387984">
                <a:moveTo>
                  <a:pt x="1408938" y="236219"/>
                </a:moveTo>
                <a:lnTo>
                  <a:pt x="1398269" y="237744"/>
                </a:lnTo>
                <a:lnTo>
                  <a:pt x="1383791" y="239268"/>
                </a:lnTo>
                <a:lnTo>
                  <a:pt x="1379981" y="240030"/>
                </a:lnTo>
                <a:lnTo>
                  <a:pt x="1384553" y="268224"/>
                </a:lnTo>
                <a:lnTo>
                  <a:pt x="1387602" y="267462"/>
                </a:lnTo>
                <a:lnTo>
                  <a:pt x="1402079" y="265938"/>
                </a:lnTo>
                <a:lnTo>
                  <a:pt x="1412748" y="264413"/>
                </a:lnTo>
                <a:lnTo>
                  <a:pt x="1408938" y="236219"/>
                </a:lnTo>
                <a:close/>
              </a:path>
              <a:path w="2035810" h="387984">
                <a:moveTo>
                  <a:pt x="1351026" y="246887"/>
                </a:moveTo>
                <a:lnTo>
                  <a:pt x="1345691" y="248412"/>
                </a:lnTo>
                <a:lnTo>
                  <a:pt x="1337310" y="250698"/>
                </a:lnTo>
                <a:lnTo>
                  <a:pt x="1324355" y="252984"/>
                </a:lnTo>
                <a:lnTo>
                  <a:pt x="1329689" y="281178"/>
                </a:lnTo>
                <a:lnTo>
                  <a:pt x="1343405" y="278130"/>
                </a:lnTo>
                <a:lnTo>
                  <a:pt x="1352550" y="276606"/>
                </a:lnTo>
                <a:lnTo>
                  <a:pt x="1358646" y="275081"/>
                </a:lnTo>
                <a:lnTo>
                  <a:pt x="1351026" y="246887"/>
                </a:lnTo>
                <a:close/>
              </a:path>
              <a:path w="2035810" h="387984">
                <a:moveTo>
                  <a:pt x="1296162" y="257556"/>
                </a:moveTo>
                <a:lnTo>
                  <a:pt x="1294638" y="258318"/>
                </a:lnTo>
                <a:lnTo>
                  <a:pt x="1280922" y="259842"/>
                </a:lnTo>
                <a:lnTo>
                  <a:pt x="1274826" y="260604"/>
                </a:lnTo>
                <a:lnTo>
                  <a:pt x="1271777" y="261366"/>
                </a:lnTo>
                <a:lnTo>
                  <a:pt x="1268729" y="261366"/>
                </a:lnTo>
                <a:lnTo>
                  <a:pt x="1271777" y="290322"/>
                </a:lnTo>
                <a:lnTo>
                  <a:pt x="1273302" y="289560"/>
                </a:lnTo>
                <a:lnTo>
                  <a:pt x="1278636" y="289560"/>
                </a:lnTo>
                <a:lnTo>
                  <a:pt x="1284731" y="288036"/>
                </a:lnTo>
                <a:lnTo>
                  <a:pt x="1291589" y="287274"/>
                </a:lnTo>
                <a:lnTo>
                  <a:pt x="1299210" y="286512"/>
                </a:lnTo>
                <a:lnTo>
                  <a:pt x="1300734" y="285750"/>
                </a:lnTo>
                <a:lnTo>
                  <a:pt x="1296162" y="257556"/>
                </a:lnTo>
                <a:close/>
              </a:path>
              <a:path w="2035810" h="387984">
                <a:moveTo>
                  <a:pt x="1239012" y="268986"/>
                </a:moveTo>
                <a:lnTo>
                  <a:pt x="1227581" y="272034"/>
                </a:lnTo>
                <a:lnTo>
                  <a:pt x="1211579" y="275081"/>
                </a:lnTo>
                <a:lnTo>
                  <a:pt x="1218438" y="303275"/>
                </a:lnTo>
                <a:lnTo>
                  <a:pt x="1234439" y="299466"/>
                </a:lnTo>
                <a:lnTo>
                  <a:pt x="1245869" y="296418"/>
                </a:lnTo>
                <a:lnTo>
                  <a:pt x="1239012" y="268986"/>
                </a:lnTo>
                <a:close/>
              </a:path>
              <a:path w="2035810" h="387984">
                <a:moveTo>
                  <a:pt x="1184148" y="281178"/>
                </a:moveTo>
                <a:lnTo>
                  <a:pt x="1178052" y="281940"/>
                </a:lnTo>
                <a:lnTo>
                  <a:pt x="1162050" y="284988"/>
                </a:lnTo>
                <a:lnTo>
                  <a:pt x="1156715" y="285750"/>
                </a:lnTo>
                <a:lnTo>
                  <a:pt x="1160526" y="313944"/>
                </a:lnTo>
                <a:lnTo>
                  <a:pt x="1166622" y="313181"/>
                </a:lnTo>
                <a:lnTo>
                  <a:pt x="1183386" y="310134"/>
                </a:lnTo>
                <a:lnTo>
                  <a:pt x="1189481" y="309372"/>
                </a:lnTo>
                <a:lnTo>
                  <a:pt x="1184148" y="281178"/>
                </a:lnTo>
                <a:close/>
              </a:path>
              <a:path w="2035810" h="387984">
                <a:moveTo>
                  <a:pt x="1128522" y="288798"/>
                </a:moveTo>
                <a:lnTo>
                  <a:pt x="1127760" y="289560"/>
                </a:lnTo>
                <a:lnTo>
                  <a:pt x="1125474" y="289560"/>
                </a:lnTo>
                <a:lnTo>
                  <a:pt x="1111757" y="293369"/>
                </a:lnTo>
                <a:lnTo>
                  <a:pt x="1099565" y="296418"/>
                </a:lnTo>
                <a:lnTo>
                  <a:pt x="1105662" y="324612"/>
                </a:lnTo>
                <a:lnTo>
                  <a:pt x="1120139" y="320801"/>
                </a:lnTo>
                <a:lnTo>
                  <a:pt x="1132289" y="317427"/>
                </a:lnTo>
                <a:lnTo>
                  <a:pt x="1128522" y="288798"/>
                </a:lnTo>
                <a:close/>
              </a:path>
              <a:path w="2035810" h="387984">
                <a:moveTo>
                  <a:pt x="1132299" y="317510"/>
                </a:moveTo>
                <a:lnTo>
                  <a:pt x="1131569" y="317754"/>
                </a:lnTo>
                <a:lnTo>
                  <a:pt x="1132331" y="317754"/>
                </a:lnTo>
                <a:lnTo>
                  <a:pt x="1132299" y="317510"/>
                </a:lnTo>
                <a:close/>
              </a:path>
              <a:path w="2035810" h="387984">
                <a:moveTo>
                  <a:pt x="1133855" y="316992"/>
                </a:moveTo>
                <a:lnTo>
                  <a:pt x="1132289" y="317427"/>
                </a:lnTo>
                <a:lnTo>
                  <a:pt x="1133855" y="316992"/>
                </a:lnTo>
                <a:close/>
              </a:path>
              <a:path w="2035810" h="387984">
                <a:moveTo>
                  <a:pt x="1072134" y="300990"/>
                </a:moveTo>
                <a:lnTo>
                  <a:pt x="1068324" y="301751"/>
                </a:lnTo>
                <a:lnTo>
                  <a:pt x="1044701" y="304038"/>
                </a:lnTo>
                <a:lnTo>
                  <a:pt x="1046988" y="332231"/>
                </a:lnTo>
                <a:lnTo>
                  <a:pt x="1072896" y="329946"/>
                </a:lnTo>
                <a:lnTo>
                  <a:pt x="1076705" y="329184"/>
                </a:lnTo>
                <a:lnTo>
                  <a:pt x="1072134" y="300990"/>
                </a:lnTo>
                <a:close/>
              </a:path>
              <a:path w="2035810" h="387984">
                <a:moveTo>
                  <a:pt x="1017269" y="305562"/>
                </a:moveTo>
                <a:lnTo>
                  <a:pt x="1005077" y="306324"/>
                </a:lnTo>
                <a:lnTo>
                  <a:pt x="988313" y="306324"/>
                </a:lnTo>
                <a:lnTo>
                  <a:pt x="989076" y="335280"/>
                </a:lnTo>
                <a:lnTo>
                  <a:pt x="1005839" y="334518"/>
                </a:lnTo>
                <a:lnTo>
                  <a:pt x="1018031" y="334518"/>
                </a:lnTo>
                <a:lnTo>
                  <a:pt x="1017269" y="305562"/>
                </a:lnTo>
                <a:close/>
              </a:path>
              <a:path w="2035810" h="387984">
                <a:moveTo>
                  <a:pt x="960119" y="307086"/>
                </a:moveTo>
                <a:lnTo>
                  <a:pt x="955548" y="307086"/>
                </a:lnTo>
                <a:lnTo>
                  <a:pt x="939546" y="307848"/>
                </a:lnTo>
                <a:lnTo>
                  <a:pt x="931926" y="307848"/>
                </a:lnTo>
                <a:lnTo>
                  <a:pt x="931926" y="336042"/>
                </a:lnTo>
                <a:lnTo>
                  <a:pt x="960881" y="336042"/>
                </a:lnTo>
                <a:lnTo>
                  <a:pt x="960119" y="307086"/>
                </a:lnTo>
                <a:close/>
              </a:path>
              <a:path w="2035810" h="387984">
                <a:moveTo>
                  <a:pt x="902969" y="307848"/>
                </a:moveTo>
                <a:lnTo>
                  <a:pt x="894588" y="308610"/>
                </a:lnTo>
                <a:lnTo>
                  <a:pt x="880871" y="309372"/>
                </a:lnTo>
                <a:lnTo>
                  <a:pt x="874013" y="309372"/>
                </a:lnTo>
                <a:lnTo>
                  <a:pt x="875538" y="337566"/>
                </a:lnTo>
                <a:lnTo>
                  <a:pt x="881633" y="337566"/>
                </a:lnTo>
                <a:lnTo>
                  <a:pt x="895350" y="336804"/>
                </a:lnTo>
                <a:lnTo>
                  <a:pt x="903732" y="336804"/>
                </a:lnTo>
                <a:lnTo>
                  <a:pt x="902969" y="307848"/>
                </a:lnTo>
                <a:close/>
              </a:path>
              <a:path w="2035810" h="387984">
                <a:moveTo>
                  <a:pt x="845057" y="310896"/>
                </a:moveTo>
                <a:lnTo>
                  <a:pt x="842009" y="311657"/>
                </a:lnTo>
                <a:lnTo>
                  <a:pt x="816863" y="313181"/>
                </a:lnTo>
                <a:lnTo>
                  <a:pt x="818388" y="341375"/>
                </a:lnTo>
                <a:lnTo>
                  <a:pt x="843533" y="339851"/>
                </a:lnTo>
                <a:lnTo>
                  <a:pt x="847344" y="339851"/>
                </a:lnTo>
                <a:lnTo>
                  <a:pt x="845057" y="310896"/>
                </a:lnTo>
                <a:close/>
              </a:path>
              <a:path w="2035810" h="387984">
                <a:moveTo>
                  <a:pt x="787907" y="314706"/>
                </a:moveTo>
                <a:lnTo>
                  <a:pt x="759713" y="316992"/>
                </a:lnTo>
                <a:lnTo>
                  <a:pt x="762000" y="345186"/>
                </a:lnTo>
                <a:lnTo>
                  <a:pt x="790194" y="342900"/>
                </a:lnTo>
                <a:lnTo>
                  <a:pt x="787907" y="314706"/>
                </a:lnTo>
                <a:close/>
              </a:path>
              <a:path w="2035810" h="387984">
                <a:moveTo>
                  <a:pt x="731519" y="318516"/>
                </a:moveTo>
                <a:lnTo>
                  <a:pt x="725424" y="319278"/>
                </a:lnTo>
                <a:lnTo>
                  <a:pt x="702563" y="320801"/>
                </a:lnTo>
                <a:lnTo>
                  <a:pt x="704850" y="348996"/>
                </a:lnTo>
                <a:lnTo>
                  <a:pt x="727709" y="347472"/>
                </a:lnTo>
                <a:lnTo>
                  <a:pt x="733044" y="347472"/>
                </a:lnTo>
                <a:lnTo>
                  <a:pt x="731519" y="318516"/>
                </a:lnTo>
                <a:close/>
              </a:path>
              <a:path w="2035810" h="387984">
                <a:moveTo>
                  <a:pt x="674369" y="322325"/>
                </a:moveTo>
                <a:lnTo>
                  <a:pt x="647700" y="324612"/>
                </a:lnTo>
                <a:lnTo>
                  <a:pt x="645413" y="324612"/>
                </a:lnTo>
                <a:lnTo>
                  <a:pt x="647700" y="352806"/>
                </a:lnTo>
                <a:lnTo>
                  <a:pt x="649985" y="352806"/>
                </a:lnTo>
                <a:lnTo>
                  <a:pt x="675894" y="351281"/>
                </a:lnTo>
                <a:lnTo>
                  <a:pt x="674369" y="322325"/>
                </a:lnTo>
                <a:close/>
              </a:path>
              <a:path w="2035810" h="387984">
                <a:moveTo>
                  <a:pt x="617219" y="326136"/>
                </a:moveTo>
                <a:lnTo>
                  <a:pt x="609600" y="326898"/>
                </a:lnTo>
                <a:lnTo>
                  <a:pt x="589026" y="327660"/>
                </a:lnTo>
                <a:lnTo>
                  <a:pt x="590550" y="356616"/>
                </a:lnTo>
                <a:lnTo>
                  <a:pt x="611124" y="355092"/>
                </a:lnTo>
                <a:lnTo>
                  <a:pt x="618744" y="354330"/>
                </a:lnTo>
                <a:lnTo>
                  <a:pt x="617219" y="326136"/>
                </a:lnTo>
                <a:close/>
              </a:path>
              <a:path w="2035810" h="387984">
                <a:moveTo>
                  <a:pt x="558545" y="330707"/>
                </a:moveTo>
                <a:lnTo>
                  <a:pt x="551688" y="332231"/>
                </a:lnTo>
                <a:lnTo>
                  <a:pt x="534162" y="334518"/>
                </a:lnTo>
                <a:lnTo>
                  <a:pt x="531113" y="334518"/>
                </a:lnTo>
                <a:lnTo>
                  <a:pt x="534924" y="363474"/>
                </a:lnTo>
                <a:lnTo>
                  <a:pt x="537971" y="362712"/>
                </a:lnTo>
                <a:lnTo>
                  <a:pt x="556259" y="360425"/>
                </a:lnTo>
                <a:lnTo>
                  <a:pt x="563879" y="358901"/>
                </a:lnTo>
                <a:lnTo>
                  <a:pt x="558545" y="330707"/>
                </a:lnTo>
                <a:close/>
              </a:path>
              <a:path w="2035810" h="387984">
                <a:moveTo>
                  <a:pt x="502919" y="338328"/>
                </a:moveTo>
                <a:lnTo>
                  <a:pt x="499109" y="338328"/>
                </a:lnTo>
                <a:lnTo>
                  <a:pt x="481583" y="339851"/>
                </a:lnTo>
                <a:lnTo>
                  <a:pt x="475488" y="340613"/>
                </a:lnTo>
                <a:lnTo>
                  <a:pt x="477012" y="368807"/>
                </a:lnTo>
                <a:lnTo>
                  <a:pt x="484631" y="368807"/>
                </a:lnTo>
                <a:lnTo>
                  <a:pt x="502157" y="367284"/>
                </a:lnTo>
                <a:lnTo>
                  <a:pt x="505968" y="366522"/>
                </a:lnTo>
                <a:lnTo>
                  <a:pt x="502919" y="338328"/>
                </a:lnTo>
                <a:close/>
              </a:path>
              <a:path w="2035810" h="387984">
                <a:moveTo>
                  <a:pt x="447294" y="342138"/>
                </a:moveTo>
                <a:lnTo>
                  <a:pt x="429006" y="342900"/>
                </a:lnTo>
                <a:lnTo>
                  <a:pt x="419100" y="342900"/>
                </a:lnTo>
                <a:lnTo>
                  <a:pt x="419100" y="371856"/>
                </a:lnTo>
                <a:lnTo>
                  <a:pt x="430529" y="371856"/>
                </a:lnTo>
                <a:lnTo>
                  <a:pt x="448056" y="370331"/>
                </a:lnTo>
                <a:lnTo>
                  <a:pt x="447294" y="342138"/>
                </a:lnTo>
                <a:close/>
              </a:path>
              <a:path w="2035810" h="387984">
                <a:moveTo>
                  <a:pt x="390144" y="343662"/>
                </a:moveTo>
                <a:lnTo>
                  <a:pt x="361950" y="343662"/>
                </a:lnTo>
                <a:lnTo>
                  <a:pt x="361950" y="371856"/>
                </a:lnTo>
                <a:lnTo>
                  <a:pt x="390144" y="371856"/>
                </a:lnTo>
                <a:lnTo>
                  <a:pt x="390144" y="343662"/>
                </a:lnTo>
                <a:close/>
              </a:path>
              <a:path w="2035810" h="387984">
                <a:moveTo>
                  <a:pt x="305562" y="342138"/>
                </a:moveTo>
                <a:lnTo>
                  <a:pt x="304038" y="370331"/>
                </a:lnTo>
                <a:lnTo>
                  <a:pt x="322325" y="371094"/>
                </a:lnTo>
                <a:lnTo>
                  <a:pt x="332994" y="371856"/>
                </a:lnTo>
                <a:lnTo>
                  <a:pt x="333756" y="342900"/>
                </a:lnTo>
                <a:lnTo>
                  <a:pt x="323088" y="342900"/>
                </a:lnTo>
                <a:lnTo>
                  <a:pt x="305562" y="342138"/>
                </a:lnTo>
                <a:close/>
              </a:path>
              <a:path w="2035810" h="387984">
                <a:moveTo>
                  <a:pt x="251459" y="339851"/>
                </a:moveTo>
                <a:lnTo>
                  <a:pt x="248412" y="339851"/>
                </a:lnTo>
                <a:lnTo>
                  <a:pt x="246887" y="368046"/>
                </a:lnTo>
                <a:lnTo>
                  <a:pt x="249935" y="368046"/>
                </a:lnTo>
                <a:lnTo>
                  <a:pt x="275844" y="369569"/>
                </a:lnTo>
                <a:lnTo>
                  <a:pt x="276606" y="340613"/>
                </a:lnTo>
                <a:lnTo>
                  <a:pt x="251459" y="339851"/>
                </a:lnTo>
                <a:close/>
              </a:path>
              <a:path w="2035810" h="387984">
                <a:moveTo>
                  <a:pt x="191262" y="336042"/>
                </a:moveTo>
                <a:lnTo>
                  <a:pt x="189737" y="364998"/>
                </a:lnTo>
                <a:lnTo>
                  <a:pt x="214121" y="366522"/>
                </a:lnTo>
                <a:lnTo>
                  <a:pt x="218694" y="366522"/>
                </a:lnTo>
                <a:lnTo>
                  <a:pt x="220218" y="337566"/>
                </a:lnTo>
                <a:lnTo>
                  <a:pt x="215645" y="337566"/>
                </a:lnTo>
                <a:lnTo>
                  <a:pt x="191262" y="336042"/>
                </a:lnTo>
                <a:close/>
              </a:path>
              <a:path w="2035810" h="387984">
                <a:moveTo>
                  <a:pt x="134112" y="332994"/>
                </a:moveTo>
                <a:lnTo>
                  <a:pt x="132587" y="361950"/>
                </a:lnTo>
                <a:lnTo>
                  <a:pt x="142494" y="361950"/>
                </a:lnTo>
                <a:lnTo>
                  <a:pt x="161544" y="363474"/>
                </a:lnTo>
                <a:lnTo>
                  <a:pt x="163068" y="334518"/>
                </a:lnTo>
                <a:lnTo>
                  <a:pt x="144018" y="333756"/>
                </a:lnTo>
                <a:lnTo>
                  <a:pt x="134112" y="332994"/>
                </a:lnTo>
                <a:close/>
              </a:path>
              <a:path w="2035810" h="387984">
                <a:moveTo>
                  <a:pt x="86868" y="302513"/>
                </a:moveTo>
                <a:lnTo>
                  <a:pt x="0" y="342900"/>
                </a:lnTo>
                <a:lnTo>
                  <a:pt x="84581" y="387857"/>
                </a:lnTo>
                <a:lnTo>
                  <a:pt x="85344" y="359396"/>
                </a:lnTo>
                <a:lnTo>
                  <a:pt x="76200" y="358901"/>
                </a:lnTo>
                <a:lnTo>
                  <a:pt x="76962" y="330707"/>
                </a:lnTo>
                <a:lnTo>
                  <a:pt x="86112" y="330707"/>
                </a:lnTo>
                <a:lnTo>
                  <a:pt x="86868" y="302513"/>
                </a:lnTo>
                <a:close/>
              </a:path>
              <a:path w="2035810" h="387984">
                <a:moveTo>
                  <a:pt x="86106" y="330955"/>
                </a:moveTo>
                <a:lnTo>
                  <a:pt x="85344" y="359396"/>
                </a:lnTo>
                <a:lnTo>
                  <a:pt x="104393" y="360425"/>
                </a:lnTo>
                <a:lnTo>
                  <a:pt x="105156" y="331469"/>
                </a:lnTo>
                <a:lnTo>
                  <a:pt x="86106" y="330955"/>
                </a:lnTo>
                <a:close/>
              </a:path>
              <a:path w="2035810" h="387984">
                <a:moveTo>
                  <a:pt x="76962" y="330707"/>
                </a:moveTo>
                <a:lnTo>
                  <a:pt x="76200" y="358901"/>
                </a:lnTo>
                <a:lnTo>
                  <a:pt x="85344" y="359396"/>
                </a:lnTo>
                <a:lnTo>
                  <a:pt x="86106" y="330955"/>
                </a:lnTo>
                <a:lnTo>
                  <a:pt x="76962" y="330707"/>
                </a:lnTo>
                <a:close/>
              </a:path>
              <a:path w="2035810" h="387984">
                <a:moveTo>
                  <a:pt x="86112" y="330707"/>
                </a:moveTo>
                <a:lnTo>
                  <a:pt x="76962" y="330707"/>
                </a:lnTo>
                <a:lnTo>
                  <a:pt x="86106" y="330955"/>
                </a:lnTo>
                <a:lnTo>
                  <a:pt x="86112" y="33070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86000" y="6975347"/>
            <a:ext cx="730250" cy="229870"/>
          </a:xfrm>
          <a:custGeom>
            <a:avLst/>
            <a:gdLst/>
            <a:ahLst/>
            <a:cxnLst/>
            <a:rect l="l" t="t" r="r" b="b"/>
            <a:pathLst>
              <a:path w="730250" h="229870">
                <a:moveTo>
                  <a:pt x="722376" y="0"/>
                </a:moveTo>
                <a:lnTo>
                  <a:pt x="704088" y="4571"/>
                </a:lnTo>
                <a:lnTo>
                  <a:pt x="695706" y="6095"/>
                </a:lnTo>
                <a:lnTo>
                  <a:pt x="701039" y="34289"/>
                </a:lnTo>
                <a:lnTo>
                  <a:pt x="710945" y="32003"/>
                </a:lnTo>
                <a:lnTo>
                  <a:pt x="720089" y="30479"/>
                </a:lnTo>
                <a:lnTo>
                  <a:pt x="729995" y="27431"/>
                </a:lnTo>
                <a:lnTo>
                  <a:pt x="722376" y="0"/>
                </a:lnTo>
                <a:close/>
              </a:path>
              <a:path w="730250" h="229870">
                <a:moveTo>
                  <a:pt x="668274" y="10668"/>
                </a:moveTo>
                <a:lnTo>
                  <a:pt x="650748" y="13715"/>
                </a:lnTo>
                <a:lnTo>
                  <a:pt x="640080" y="15239"/>
                </a:lnTo>
                <a:lnTo>
                  <a:pt x="643889" y="43433"/>
                </a:lnTo>
                <a:lnTo>
                  <a:pt x="654557" y="41909"/>
                </a:lnTo>
                <a:lnTo>
                  <a:pt x="672083" y="39624"/>
                </a:lnTo>
                <a:lnTo>
                  <a:pt x="668274" y="10668"/>
                </a:lnTo>
                <a:close/>
              </a:path>
              <a:path w="730250" h="229870">
                <a:moveTo>
                  <a:pt x="611124" y="19812"/>
                </a:moveTo>
                <a:lnTo>
                  <a:pt x="594360" y="22859"/>
                </a:lnTo>
                <a:lnTo>
                  <a:pt x="582930" y="25145"/>
                </a:lnTo>
                <a:lnTo>
                  <a:pt x="589026" y="53339"/>
                </a:lnTo>
                <a:lnTo>
                  <a:pt x="599694" y="51053"/>
                </a:lnTo>
                <a:lnTo>
                  <a:pt x="616457" y="48006"/>
                </a:lnTo>
                <a:lnTo>
                  <a:pt x="611124" y="19812"/>
                </a:lnTo>
                <a:close/>
              </a:path>
              <a:path w="730250" h="229870">
                <a:moveTo>
                  <a:pt x="554736" y="32003"/>
                </a:moveTo>
                <a:lnTo>
                  <a:pt x="539495" y="35813"/>
                </a:lnTo>
                <a:lnTo>
                  <a:pt x="526542" y="38862"/>
                </a:lnTo>
                <a:lnTo>
                  <a:pt x="534162" y="67056"/>
                </a:lnTo>
                <a:lnTo>
                  <a:pt x="546354" y="63245"/>
                </a:lnTo>
                <a:lnTo>
                  <a:pt x="561594" y="59435"/>
                </a:lnTo>
                <a:lnTo>
                  <a:pt x="554736" y="32003"/>
                </a:lnTo>
                <a:close/>
              </a:path>
              <a:path w="730250" h="229870">
                <a:moveTo>
                  <a:pt x="499110" y="46481"/>
                </a:moveTo>
                <a:lnTo>
                  <a:pt x="471677" y="53339"/>
                </a:lnTo>
                <a:lnTo>
                  <a:pt x="477774" y="80771"/>
                </a:lnTo>
                <a:lnTo>
                  <a:pt x="494538" y="76962"/>
                </a:lnTo>
                <a:lnTo>
                  <a:pt x="505968" y="73913"/>
                </a:lnTo>
                <a:lnTo>
                  <a:pt x="499110" y="46481"/>
                </a:lnTo>
                <a:close/>
              </a:path>
              <a:path w="730250" h="229870">
                <a:moveTo>
                  <a:pt x="444245" y="58674"/>
                </a:moveTo>
                <a:lnTo>
                  <a:pt x="435101" y="60197"/>
                </a:lnTo>
                <a:lnTo>
                  <a:pt x="414527" y="66293"/>
                </a:lnTo>
                <a:lnTo>
                  <a:pt x="423672" y="93725"/>
                </a:lnTo>
                <a:lnTo>
                  <a:pt x="439674" y="88391"/>
                </a:lnTo>
                <a:lnTo>
                  <a:pt x="449580" y="86868"/>
                </a:lnTo>
                <a:lnTo>
                  <a:pt x="444245" y="58674"/>
                </a:lnTo>
                <a:close/>
              </a:path>
              <a:path w="730250" h="229870">
                <a:moveTo>
                  <a:pt x="387857" y="74675"/>
                </a:moveTo>
                <a:lnTo>
                  <a:pt x="377189" y="77724"/>
                </a:lnTo>
                <a:lnTo>
                  <a:pt x="360425" y="82295"/>
                </a:lnTo>
                <a:lnTo>
                  <a:pt x="368045" y="109727"/>
                </a:lnTo>
                <a:lnTo>
                  <a:pt x="385572" y="105156"/>
                </a:lnTo>
                <a:lnTo>
                  <a:pt x="396239" y="102107"/>
                </a:lnTo>
                <a:lnTo>
                  <a:pt x="387857" y="74675"/>
                </a:lnTo>
                <a:close/>
              </a:path>
              <a:path w="730250" h="229870">
                <a:moveTo>
                  <a:pt x="332994" y="89153"/>
                </a:moveTo>
                <a:lnTo>
                  <a:pt x="320801" y="92963"/>
                </a:lnTo>
                <a:lnTo>
                  <a:pt x="305562" y="96012"/>
                </a:lnTo>
                <a:lnTo>
                  <a:pt x="312419" y="124206"/>
                </a:lnTo>
                <a:lnTo>
                  <a:pt x="327660" y="120395"/>
                </a:lnTo>
                <a:lnTo>
                  <a:pt x="340613" y="117347"/>
                </a:lnTo>
                <a:lnTo>
                  <a:pt x="332994" y="89153"/>
                </a:lnTo>
                <a:close/>
              </a:path>
              <a:path w="730250" h="229870">
                <a:moveTo>
                  <a:pt x="278130" y="102869"/>
                </a:moveTo>
                <a:lnTo>
                  <a:pt x="262889" y="106679"/>
                </a:lnTo>
                <a:lnTo>
                  <a:pt x="249936" y="109727"/>
                </a:lnTo>
                <a:lnTo>
                  <a:pt x="256794" y="137921"/>
                </a:lnTo>
                <a:lnTo>
                  <a:pt x="269748" y="134874"/>
                </a:lnTo>
                <a:lnTo>
                  <a:pt x="284988" y="131063"/>
                </a:lnTo>
                <a:lnTo>
                  <a:pt x="278130" y="102869"/>
                </a:lnTo>
                <a:close/>
              </a:path>
              <a:path w="730250" h="229870">
                <a:moveTo>
                  <a:pt x="222504" y="117347"/>
                </a:moveTo>
                <a:lnTo>
                  <a:pt x="204977" y="121919"/>
                </a:lnTo>
                <a:lnTo>
                  <a:pt x="204216" y="121919"/>
                </a:lnTo>
                <a:lnTo>
                  <a:pt x="202692" y="122681"/>
                </a:lnTo>
                <a:lnTo>
                  <a:pt x="201168" y="122681"/>
                </a:lnTo>
                <a:lnTo>
                  <a:pt x="192786" y="128015"/>
                </a:lnTo>
                <a:lnTo>
                  <a:pt x="205739" y="153162"/>
                </a:lnTo>
                <a:lnTo>
                  <a:pt x="207263" y="152400"/>
                </a:lnTo>
                <a:lnTo>
                  <a:pt x="212851" y="149351"/>
                </a:lnTo>
                <a:lnTo>
                  <a:pt x="212598" y="149351"/>
                </a:lnTo>
                <a:lnTo>
                  <a:pt x="215645" y="147827"/>
                </a:lnTo>
                <a:lnTo>
                  <a:pt x="218186" y="147827"/>
                </a:lnTo>
                <a:lnTo>
                  <a:pt x="229362" y="144779"/>
                </a:lnTo>
                <a:lnTo>
                  <a:pt x="222504" y="117347"/>
                </a:lnTo>
                <a:close/>
              </a:path>
              <a:path w="730250" h="229870">
                <a:moveTo>
                  <a:pt x="215645" y="147827"/>
                </a:moveTo>
                <a:lnTo>
                  <a:pt x="212598" y="149351"/>
                </a:lnTo>
                <a:lnTo>
                  <a:pt x="213105" y="149213"/>
                </a:lnTo>
                <a:lnTo>
                  <a:pt x="215645" y="147827"/>
                </a:lnTo>
                <a:close/>
              </a:path>
              <a:path w="730250" h="229870">
                <a:moveTo>
                  <a:pt x="213105" y="149213"/>
                </a:moveTo>
                <a:lnTo>
                  <a:pt x="212598" y="149351"/>
                </a:lnTo>
                <a:lnTo>
                  <a:pt x="212851" y="149351"/>
                </a:lnTo>
                <a:lnTo>
                  <a:pt x="213105" y="149213"/>
                </a:lnTo>
                <a:close/>
              </a:path>
              <a:path w="730250" h="229870">
                <a:moveTo>
                  <a:pt x="218186" y="147827"/>
                </a:moveTo>
                <a:lnTo>
                  <a:pt x="215645" y="147827"/>
                </a:lnTo>
                <a:lnTo>
                  <a:pt x="213105" y="149213"/>
                </a:lnTo>
                <a:lnTo>
                  <a:pt x="218186" y="147827"/>
                </a:lnTo>
                <a:close/>
              </a:path>
              <a:path w="730250" h="229870">
                <a:moveTo>
                  <a:pt x="168401" y="138683"/>
                </a:moveTo>
                <a:lnTo>
                  <a:pt x="163068" y="140969"/>
                </a:lnTo>
                <a:lnTo>
                  <a:pt x="155448" y="143256"/>
                </a:lnTo>
                <a:lnTo>
                  <a:pt x="147066" y="145541"/>
                </a:lnTo>
                <a:lnTo>
                  <a:pt x="142494" y="146303"/>
                </a:lnTo>
                <a:lnTo>
                  <a:pt x="149351" y="174497"/>
                </a:lnTo>
                <a:lnTo>
                  <a:pt x="154686" y="172974"/>
                </a:lnTo>
                <a:lnTo>
                  <a:pt x="163830" y="170687"/>
                </a:lnTo>
                <a:lnTo>
                  <a:pt x="172974" y="167639"/>
                </a:lnTo>
                <a:lnTo>
                  <a:pt x="178307" y="166115"/>
                </a:lnTo>
                <a:lnTo>
                  <a:pt x="168401" y="138683"/>
                </a:lnTo>
                <a:close/>
              </a:path>
              <a:path w="730250" h="229870">
                <a:moveTo>
                  <a:pt x="57150" y="152400"/>
                </a:moveTo>
                <a:lnTo>
                  <a:pt x="0" y="229362"/>
                </a:lnTo>
                <a:lnTo>
                  <a:pt x="96012" y="228600"/>
                </a:lnTo>
                <a:lnTo>
                  <a:pt x="86296" y="209550"/>
                </a:lnTo>
                <a:lnTo>
                  <a:pt x="69342" y="209550"/>
                </a:lnTo>
                <a:lnTo>
                  <a:pt x="57912" y="183641"/>
                </a:lnTo>
                <a:lnTo>
                  <a:pt x="61722" y="182118"/>
                </a:lnTo>
                <a:lnTo>
                  <a:pt x="72306" y="182118"/>
                </a:lnTo>
                <a:lnTo>
                  <a:pt x="57150" y="152400"/>
                </a:lnTo>
                <a:close/>
              </a:path>
              <a:path w="730250" h="229870">
                <a:moveTo>
                  <a:pt x="61722" y="182118"/>
                </a:moveTo>
                <a:lnTo>
                  <a:pt x="57912" y="183641"/>
                </a:lnTo>
                <a:lnTo>
                  <a:pt x="69342" y="209550"/>
                </a:lnTo>
                <a:lnTo>
                  <a:pt x="73913" y="208025"/>
                </a:lnTo>
                <a:lnTo>
                  <a:pt x="61722" y="182118"/>
                </a:lnTo>
                <a:close/>
              </a:path>
              <a:path w="730250" h="229870">
                <a:moveTo>
                  <a:pt x="72306" y="182118"/>
                </a:moveTo>
                <a:lnTo>
                  <a:pt x="61722" y="182118"/>
                </a:lnTo>
                <a:lnTo>
                  <a:pt x="73913" y="208025"/>
                </a:lnTo>
                <a:lnTo>
                  <a:pt x="69342" y="209550"/>
                </a:lnTo>
                <a:lnTo>
                  <a:pt x="86296" y="209550"/>
                </a:lnTo>
                <a:lnTo>
                  <a:pt x="72306" y="182118"/>
                </a:lnTo>
                <a:close/>
              </a:path>
              <a:path w="730250" h="229870">
                <a:moveTo>
                  <a:pt x="114300" y="160019"/>
                </a:moveTo>
                <a:lnTo>
                  <a:pt x="105918" y="164591"/>
                </a:lnTo>
                <a:lnTo>
                  <a:pt x="96774" y="168401"/>
                </a:lnTo>
                <a:lnTo>
                  <a:pt x="89154" y="170687"/>
                </a:lnTo>
                <a:lnTo>
                  <a:pt x="99060" y="197357"/>
                </a:lnTo>
                <a:lnTo>
                  <a:pt x="118110" y="190500"/>
                </a:lnTo>
                <a:lnTo>
                  <a:pt x="126492" y="185927"/>
                </a:lnTo>
                <a:lnTo>
                  <a:pt x="114300" y="160019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17698" y="7961376"/>
            <a:ext cx="576580" cy="85090"/>
          </a:xfrm>
          <a:custGeom>
            <a:avLst/>
            <a:gdLst/>
            <a:ahLst/>
            <a:cxnLst/>
            <a:rect l="l" t="t" r="r" b="b"/>
            <a:pathLst>
              <a:path w="576579" h="85090">
                <a:moveTo>
                  <a:pt x="566927" y="29718"/>
                </a:moveTo>
                <a:lnTo>
                  <a:pt x="550163" y="35051"/>
                </a:lnTo>
                <a:lnTo>
                  <a:pt x="540257" y="38100"/>
                </a:lnTo>
                <a:lnTo>
                  <a:pt x="547877" y="65531"/>
                </a:lnTo>
                <a:lnTo>
                  <a:pt x="559307" y="62484"/>
                </a:lnTo>
                <a:lnTo>
                  <a:pt x="576072" y="56387"/>
                </a:lnTo>
                <a:lnTo>
                  <a:pt x="566927" y="29718"/>
                </a:lnTo>
                <a:close/>
              </a:path>
              <a:path w="576579" h="85090">
                <a:moveTo>
                  <a:pt x="513588" y="44196"/>
                </a:moveTo>
                <a:lnTo>
                  <a:pt x="502919" y="46481"/>
                </a:lnTo>
                <a:lnTo>
                  <a:pt x="486155" y="49530"/>
                </a:lnTo>
                <a:lnTo>
                  <a:pt x="490727" y="77724"/>
                </a:lnTo>
                <a:lnTo>
                  <a:pt x="491489" y="77724"/>
                </a:lnTo>
                <a:lnTo>
                  <a:pt x="508253" y="74675"/>
                </a:lnTo>
                <a:lnTo>
                  <a:pt x="519684" y="72390"/>
                </a:lnTo>
                <a:lnTo>
                  <a:pt x="513588" y="44196"/>
                </a:lnTo>
                <a:close/>
              </a:path>
              <a:path w="576579" h="85090">
                <a:moveTo>
                  <a:pt x="457962" y="53340"/>
                </a:moveTo>
                <a:lnTo>
                  <a:pt x="452627" y="54101"/>
                </a:lnTo>
                <a:lnTo>
                  <a:pt x="435863" y="55625"/>
                </a:lnTo>
                <a:lnTo>
                  <a:pt x="432053" y="55625"/>
                </a:lnTo>
                <a:lnTo>
                  <a:pt x="431291" y="83819"/>
                </a:lnTo>
                <a:lnTo>
                  <a:pt x="436625" y="84581"/>
                </a:lnTo>
                <a:lnTo>
                  <a:pt x="438912" y="84581"/>
                </a:lnTo>
                <a:lnTo>
                  <a:pt x="456438" y="82296"/>
                </a:lnTo>
                <a:lnTo>
                  <a:pt x="461772" y="81534"/>
                </a:lnTo>
                <a:lnTo>
                  <a:pt x="457962" y="53340"/>
                </a:lnTo>
                <a:close/>
              </a:path>
              <a:path w="576579" h="85090">
                <a:moveTo>
                  <a:pt x="374903" y="53340"/>
                </a:moveTo>
                <a:lnTo>
                  <a:pt x="374141" y="82296"/>
                </a:lnTo>
                <a:lnTo>
                  <a:pt x="402336" y="83057"/>
                </a:lnTo>
                <a:lnTo>
                  <a:pt x="403860" y="54101"/>
                </a:lnTo>
                <a:lnTo>
                  <a:pt x="374903" y="53340"/>
                </a:lnTo>
                <a:close/>
              </a:path>
              <a:path w="576579" h="85090">
                <a:moveTo>
                  <a:pt x="321563" y="51054"/>
                </a:moveTo>
                <a:lnTo>
                  <a:pt x="318515" y="51054"/>
                </a:lnTo>
                <a:lnTo>
                  <a:pt x="316991" y="79248"/>
                </a:lnTo>
                <a:lnTo>
                  <a:pt x="320039" y="80010"/>
                </a:lnTo>
                <a:lnTo>
                  <a:pt x="345186" y="80772"/>
                </a:lnTo>
                <a:lnTo>
                  <a:pt x="346710" y="52578"/>
                </a:lnTo>
                <a:lnTo>
                  <a:pt x="321563" y="51054"/>
                </a:lnTo>
                <a:close/>
              </a:path>
              <a:path w="576579" h="85090">
                <a:moveTo>
                  <a:pt x="261365" y="48006"/>
                </a:moveTo>
                <a:lnTo>
                  <a:pt x="259841" y="76200"/>
                </a:lnTo>
                <a:lnTo>
                  <a:pt x="281939" y="77724"/>
                </a:lnTo>
                <a:lnTo>
                  <a:pt x="288035" y="77724"/>
                </a:lnTo>
                <a:lnTo>
                  <a:pt x="289559" y="49530"/>
                </a:lnTo>
                <a:lnTo>
                  <a:pt x="283463" y="49530"/>
                </a:lnTo>
                <a:lnTo>
                  <a:pt x="261365" y="48006"/>
                </a:lnTo>
                <a:close/>
              </a:path>
              <a:path w="576579" h="85090">
                <a:moveTo>
                  <a:pt x="204977" y="43434"/>
                </a:moveTo>
                <a:lnTo>
                  <a:pt x="201929" y="72390"/>
                </a:lnTo>
                <a:lnTo>
                  <a:pt x="204215" y="72390"/>
                </a:lnTo>
                <a:lnTo>
                  <a:pt x="230885" y="74675"/>
                </a:lnTo>
                <a:lnTo>
                  <a:pt x="233171" y="45719"/>
                </a:lnTo>
                <a:lnTo>
                  <a:pt x="206501" y="44196"/>
                </a:lnTo>
                <a:lnTo>
                  <a:pt x="204977" y="43434"/>
                </a:lnTo>
                <a:close/>
              </a:path>
              <a:path w="576579" h="85090">
                <a:moveTo>
                  <a:pt x="147827" y="38100"/>
                </a:moveTo>
                <a:lnTo>
                  <a:pt x="144779" y="66293"/>
                </a:lnTo>
                <a:lnTo>
                  <a:pt x="165353" y="68580"/>
                </a:lnTo>
                <a:lnTo>
                  <a:pt x="173735" y="69342"/>
                </a:lnTo>
                <a:lnTo>
                  <a:pt x="176021" y="41148"/>
                </a:lnTo>
                <a:lnTo>
                  <a:pt x="167639" y="40386"/>
                </a:lnTo>
                <a:lnTo>
                  <a:pt x="147827" y="38100"/>
                </a:lnTo>
                <a:close/>
              </a:path>
              <a:path w="576579" h="85090">
                <a:moveTo>
                  <a:pt x="91439" y="0"/>
                </a:moveTo>
                <a:lnTo>
                  <a:pt x="0" y="29718"/>
                </a:lnTo>
                <a:lnTo>
                  <a:pt x="78485" y="84581"/>
                </a:lnTo>
                <a:lnTo>
                  <a:pt x="91439" y="0"/>
                </a:lnTo>
                <a:close/>
              </a:path>
              <a:path w="576579" h="85090">
                <a:moveTo>
                  <a:pt x="92963" y="29718"/>
                </a:moveTo>
                <a:lnTo>
                  <a:pt x="87629" y="57912"/>
                </a:lnTo>
                <a:lnTo>
                  <a:pt x="93725" y="58674"/>
                </a:lnTo>
                <a:lnTo>
                  <a:pt x="109727" y="61722"/>
                </a:lnTo>
                <a:lnTo>
                  <a:pt x="115824" y="63246"/>
                </a:lnTo>
                <a:lnTo>
                  <a:pt x="120395" y="34290"/>
                </a:lnTo>
                <a:lnTo>
                  <a:pt x="114300" y="33528"/>
                </a:lnTo>
                <a:lnTo>
                  <a:pt x="99059" y="30480"/>
                </a:lnTo>
                <a:lnTo>
                  <a:pt x="92963" y="29718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0" y="4134103"/>
            <a:ext cx="27857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(b,4) , (e,5) , (c,11) , (q,16)</a:t>
            </a:r>
            <a:r>
              <a:rPr dirty="0" sz="1400" spc="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025" y="1755520"/>
            <a:ext cx="3625850" cy="2296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2520" y="3801109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41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52422" y="1348993"/>
            <a:ext cx="18307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Iterations</a:t>
            </a:r>
          </a:p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22120" y="8311388"/>
            <a:ext cx="27857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(b,4) , (e,5) , (c,11) , (q,16)</a:t>
            </a:r>
            <a:r>
              <a:rPr dirty="0" sz="1400" spc="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78025" y="5932804"/>
            <a:ext cx="3625850" cy="2296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81329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82215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22520" y="7978393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3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51988" y="6928104"/>
            <a:ext cx="3126105" cy="1830705"/>
          </a:xfrm>
          <a:custGeom>
            <a:avLst/>
            <a:gdLst/>
            <a:ahLst/>
            <a:cxnLst/>
            <a:rect l="l" t="t" r="r" b="b"/>
            <a:pathLst>
              <a:path w="3126104" h="1830704">
                <a:moveTo>
                  <a:pt x="2844546" y="0"/>
                </a:moveTo>
                <a:lnTo>
                  <a:pt x="0" y="717042"/>
                </a:lnTo>
                <a:lnTo>
                  <a:pt x="281178" y="1830324"/>
                </a:lnTo>
                <a:lnTo>
                  <a:pt x="3125724" y="1113282"/>
                </a:lnTo>
                <a:lnTo>
                  <a:pt x="2844546" y="0"/>
                </a:lnTo>
                <a:close/>
              </a:path>
            </a:pathLst>
          </a:custGeom>
          <a:solidFill>
            <a:srgbClr val="E6F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51988" y="6928104"/>
            <a:ext cx="3126105" cy="1830705"/>
          </a:xfrm>
          <a:custGeom>
            <a:avLst/>
            <a:gdLst/>
            <a:ahLst/>
            <a:cxnLst/>
            <a:rect l="l" t="t" r="r" b="b"/>
            <a:pathLst>
              <a:path w="3126104" h="1830704">
                <a:moveTo>
                  <a:pt x="0" y="717042"/>
                </a:moveTo>
                <a:lnTo>
                  <a:pt x="281178" y="1830324"/>
                </a:lnTo>
                <a:lnTo>
                  <a:pt x="3125724" y="1113282"/>
                </a:lnTo>
                <a:lnTo>
                  <a:pt x="2844546" y="0"/>
                </a:lnTo>
                <a:lnTo>
                  <a:pt x="0" y="717042"/>
                </a:lnTo>
                <a:close/>
              </a:path>
            </a:pathLst>
          </a:custGeom>
          <a:ln w="635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 rot="20760000">
            <a:off x="2999347" y="7454960"/>
            <a:ext cx="180476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Note what happened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here: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 rot="20760000">
            <a:off x="3055298" y="7623110"/>
            <a:ext cx="25940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indent="-140970">
              <a:lnSpc>
                <a:spcPts val="1200"/>
              </a:lnSpc>
              <a:buFont typeface="Arial"/>
              <a:buChar char="•"/>
              <a:tabLst>
                <a:tab pos="140970" algn="l"/>
              </a:tabLst>
            </a:pPr>
            <a:r>
              <a:rPr dirty="0" sz="1200" b="1" i="1">
                <a:latin typeface="Arial"/>
                <a:cs typeface="Arial"/>
              </a:rPr>
              <a:t>d </a:t>
            </a:r>
            <a:r>
              <a:rPr dirty="0" sz="1200" spc="-10">
                <a:latin typeface="Arial"/>
                <a:cs typeface="Arial"/>
              </a:rPr>
              <a:t>realized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gett</a:t>
            </a:r>
            <a:r>
              <a:rPr dirty="0" baseline="2314" sz="1800" spc="-1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ng </a:t>
            </a:r>
            <a:r>
              <a:rPr dirty="0" baseline="2314" sz="1800" spc="-7">
                <a:latin typeface="Arial"/>
                <a:cs typeface="Arial"/>
              </a:rPr>
              <a:t>to </a:t>
            </a:r>
            <a:r>
              <a:rPr dirty="0" baseline="2314" sz="1800" spc="-7" b="1" i="1">
                <a:latin typeface="Arial"/>
                <a:cs typeface="Arial"/>
              </a:rPr>
              <a:t>e </a:t>
            </a:r>
            <a:r>
              <a:rPr dirty="0" baseline="2314" sz="1800" spc="-7">
                <a:latin typeface="Arial"/>
                <a:cs typeface="Arial"/>
              </a:rPr>
              <a:t>via </a:t>
            </a:r>
            <a:r>
              <a:rPr dirty="0" baseline="2314" sz="1800" b="1" i="1">
                <a:latin typeface="Arial"/>
                <a:cs typeface="Arial"/>
              </a:rPr>
              <a:t>d</a:t>
            </a:r>
            <a:r>
              <a:rPr dirty="0" baseline="2314" sz="1800" spc="15" b="1" i="1">
                <a:latin typeface="Arial"/>
                <a:cs typeface="Arial"/>
              </a:rPr>
              <a:t> </a:t>
            </a:r>
            <a:r>
              <a:rPr dirty="0" baseline="2314" sz="1800" spc="-15">
                <a:latin typeface="Arial"/>
                <a:cs typeface="Arial"/>
              </a:rPr>
              <a:t>was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 rot="20760000">
            <a:off x="3237463" y="7772578"/>
            <a:ext cx="25388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better than the previously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</a:t>
            </a:r>
            <a:r>
              <a:rPr dirty="0" baseline="2314" sz="1800" spc="-7">
                <a:latin typeface="Arial"/>
                <a:cs typeface="Arial"/>
              </a:rPr>
              <a:t>est-known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 rot="20760000">
            <a:off x="3301358" y="8138330"/>
            <a:ext cx="100288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to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 rot="20760000">
            <a:off x="3216033" y="8281144"/>
            <a:ext cx="228220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indent="-140970">
              <a:lnSpc>
                <a:spcPts val="1200"/>
              </a:lnSpc>
              <a:buChar char="•"/>
              <a:tabLst>
                <a:tab pos="140970" algn="l"/>
              </a:tabLst>
            </a:pP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10" b="1" i="1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’s </a:t>
            </a:r>
            <a:r>
              <a:rPr dirty="0" sz="1200" spc="-5">
                <a:latin typeface="Arial"/>
                <a:cs typeface="Arial"/>
              </a:rPr>
              <a:t>priority was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</a:t>
            </a:r>
            <a:r>
              <a:rPr dirty="0" baseline="2314" sz="1800" spc="-15">
                <a:latin typeface="Arial"/>
                <a:cs typeface="Arial"/>
              </a:rPr>
              <a:t>hanged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0" y="4134103"/>
            <a:ext cx="27857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(e,5) , (a,6) , (c,11) , (q,16)</a:t>
            </a:r>
            <a:r>
              <a:rPr dirty="0" sz="1400" spc="6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8025" y="1645792"/>
            <a:ext cx="3625850" cy="2459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2520" y="3801109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43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52422" y="1348993"/>
            <a:ext cx="18307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Iterations</a:t>
            </a:r>
          </a:p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78025" y="5916803"/>
            <a:ext cx="3625850" cy="2278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82215" y="7662936"/>
            <a:ext cx="5759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900" spc="-5">
                <a:latin typeface="Arial"/>
                <a:cs typeface="Arial"/>
              </a:rPr>
              <a:t>4</a:t>
            </a:r>
            <a:r>
              <a:rPr dirty="0" sz="900" spc="-5">
                <a:latin typeface="Arial"/>
                <a:cs typeface="Arial"/>
              </a:rPr>
              <a:t>	</a:t>
            </a: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96720" y="7978393"/>
            <a:ext cx="42418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2516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3397250" marR="113664" indent="-171450">
              <a:lnSpc>
                <a:spcPct val="100000"/>
              </a:lnSpc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1. Pop 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ts val="1060"/>
              </a:lnSpc>
              <a:tabLst>
                <a:tab pos="3225165" algn="l"/>
              </a:tabLst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</a:t>
            </a:r>
            <a:r>
              <a:rPr dirty="0" sz="1400" spc="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(a,6),(h,6),(c,11),(r,14),(q,16)</a:t>
            </a:r>
            <a:r>
              <a:rPr dirty="0" sz="1400" spc="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	</a:t>
            </a:r>
            <a:r>
              <a:rPr dirty="0" baseline="-9259" sz="1350" spc="-7">
                <a:solidFill>
                  <a:srgbClr val="0033CC"/>
                </a:solidFill>
                <a:latin typeface="Arial"/>
                <a:cs typeface="Arial"/>
              </a:rPr>
              <a:t>2.  Add</a:t>
            </a:r>
            <a:r>
              <a:rPr dirty="0" baseline="-9259" sz="1350" spc="52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baseline="-9259" sz="1350" spc="-7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baseline="-9259" sz="1350">
              <a:latin typeface="Arial"/>
              <a:cs typeface="Arial"/>
            </a:endParaRPr>
          </a:p>
          <a:p>
            <a:pPr algn="r" marR="32384">
              <a:lnSpc>
                <a:spcPct val="100000"/>
              </a:lnSpc>
              <a:spcBef>
                <a:spcPts val="6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44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0" y="4134103"/>
            <a:ext cx="25520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(h,6),(c,11),(r,14),(q,16)</a:t>
            </a:r>
            <a:r>
              <a:rPr dirty="0" sz="1400" spc="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8025" y="1755520"/>
            <a:ext cx="3625850" cy="2291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2520" y="3801109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45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52422" y="1348993"/>
            <a:ext cx="18307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Iterations</a:t>
            </a:r>
          </a:p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22120" y="8311388"/>
            <a:ext cx="21031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</a:t>
            </a:r>
            <a:r>
              <a:rPr dirty="0" sz="1200" i="1">
                <a:solidFill>
                  <a:srgbClr val="FF0000"/>
                </a:solidFill>
                <a:latin typeface="Arial"/>
                <a:cs typeface="Arial"/>
              </a:rPr>
              <a:t>(q,10),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(c,11),(r,14)</a:t>
            </a:r>
            <a:r>
              <a:rPr dirty="0" sz="14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78025" y="5932804"/>
            <a:ext cx="3625850" cy="2229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81329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82215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22520" y="7978393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3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46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0" y="4134103"/>
            <a:ext cx="21031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</a:t>
            </a:r>
            <a:r>
              <a:rPr dirty="0" sz="1200" i="1">
                <a:solidFill>
                  <a:srgbClr val="FF0000"/>
                </a:solidFill>
                <a:latin typeface="Arial"/>
                <a:cs typeface="Arial"/>
              </a:rPr>
              <a:t>(q,10),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(c,11),(r,14)</a:t>
            </a:r>
            <a:r>
              <a:rPr dirty="0" sz="14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8025" y="1755520"/>
            <a:ext cx="3625850" cy="222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2520" y="3801109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47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Iterations</a:t>
            </a:r>
          </a:p>
        </p:txBody>
      </p:sp>
      <p:sp>
        <p:nvSpPr>
          <p:cNvPr id="35" name="object 35"/>
          <p:cNvSpPr/>
          <p:nvPr/>
        </p:nvSpPr>
        <p:spPr>
          <a:xfrm>
            <a:off x="1709166" y="1323594"/>
            <a:ext cx="3561715" cy="1291590"/>
          </a:xfrm>
          <a:custGeom>
            <a:avLst/>
            <a:gdLst/>
            <a:ahLst/>
            <a:cxnLst/>
            <a:rect l="l" t="t" r="r" b="b"/>
            <a:pathLst>
              <a:path w="3561715" h="1291589">
                <a:moveTo>
                  <a:pt x="3489959" y="0"/>
                </a:moveTo>
                <a:lnTo>
                  <a:pt x="0" y="237744"/>
                </a:lnTo>
                <a:lnTo>
                  <a:pt x="71627" y="1291589"/>
                </a:lnTo>
                <a:lnTo>
                  <a:pt x="3561587" y="1053846"/>
                </a:lnTo>
                <a:lnTo>
                  <a:pt x="3489959" y="0"/>
                </a:lnTo>
                <a:close/>
              </a:path>
            </a:pathLst>
          </a:custGeom>
          <a:solidFill>
            <a:srgbClr val="E6F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09166" y="1323594"/>
            <a:ext cx="3561715" cy="1291590"/>
          </a:xfrm>
          <a:custGeom>
            <a:avLst/>
            <a:gdLst/>
            <a:ahLst/>
            <a:cxnLst/>
            <a:rect l="l" t="t" r="r" b="b"/>
            <a:pathLst>
              <a:path w="3561715" h="1291589">
                <a:moveTo>
                  <a:pt x="0" y="237744"/>
                </a:moveTo>
                <a:lnTo>
                  <a:pt x="71627" y="1291589"/>
                </a:lnTo>
                <a:lnTo>
                  <a:pt x="3561587" y="1053846"/>
                </a:lnTo>
                <a:lnTo>
                  <a:pt x="3489959" y="0"/>
                </a:lnTo>
                <a:lnTo>
                  <a:pt x="0" y="237744"/>
                </a:lnTo>
                <a:close/>
              </a:path>
            </a:pathLst>
          </a:custGeom>
          <a:ln w="635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 rot="21420000">
            <a:off x="1760000" y="1540363"/>
            <a:ext cx="18066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-4629" sz="1800" spc="-30">
                <a:latin typeface="Arial"/>
                <a:cs typeface="Arial"/>
              </a:rPr>
              <a:t>Not</a:t>
            </a:r>
            <a:r>
              <a:rPr dirty="0" baseline="-2314" sz="1800" spc="-30">
                <a:latin typeface="Arial"/>
                <a:cs typeface="Arial"/>
              </a:rPr>
              <a:t>e what </a:t>
            </a:r>
            <a:r>
              <a:rPr dirty="0" sz="1200" spc="-20">
                <a:latin typeface="Arial"/>
                <a:cs typeface="Arial"/>
              </a:rPr>
              <a:t>happ</a:t>
            </a:r>
            <a:r>
              <a:rPr dirty="0" baseline="2314" sz="1800" spc="-30">
                <a:latin typeface="Arial"/>
                <a:cs typeface="Arial"/>
              </a:rPr>
              <a:t>ened</a:t>
            </a:r>
            <a:r>
              <a:rPr dirty="0" baseline="2314" sz="1800" spc="-104">
                <a:latin typeface="Arial"/>
                <a:cs typeface="Arial"/>
              </a:rPr>
              <a:t> </a:t>
            </a:r>
            <a:r>
              <a:rPr dirty="0" baseline="2314" sz="1800" spc="-37">
                <a:latin typeface="Arial"/>
                <a:cs typeface="Arial"/>
              </a:rPr>
              <a:t>h</a:t>
            </a:r>
            <a:r>
              <a:rPr dirty="0" baseline="4629" sz="1800" spc="-37">
                <a:latin typeface="Arial"/>
                <a:cs typeface="Arial"/>
              </a:rPr>
              <a:t>ere: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21420000">
            <a:off x="1778502" y="1802658"/>
            <a:ext cx="215677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970" indent="-141605">
              <a:lnSpc>
                <a:spcPts val="1200"/>
              </a:lnSpc>
              <a:buFont typeface="Arial"/>
              <a:buChar char="•"/>
              <a:tabLst>
                <a:tab pos="141605" algn="l"/>
              </a:tabLst>
            </a:pPr>
            <a:r>
              <a:rPr dirty="0" baseline="-4629" sz="1800" b="1" i="1">
                <a:latin typeface="Arial"/>
                <a:cs typeface="Arial"/>
              </a:rPr>
              <a:t>h </a:t>
            </a:r>
            <a:r>
              <a:rPr dirty="0" baseline="-2314" sz="1800" spc="-37">
                <a:latin typeface="Arial"/>
                <a:cs typeface="Arial"/>
              </a:rPr>
              <a:t>found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20">
                <a:latin typeface="Arial"/>
                <a:cs typeface="Arial"/>
              </a:rPr>
              <a:t>new </a:t>
            </a:r>
            <a:r>
              <a:rPr dirty="0" baseline="2314" sz="1800" spc="-30">
                <a:latin typeface="Arial"/>
                <a:cs typeface="Arial"/>
              </a:rPr>
              <a:t>way </a:t>
            </a:r>
            <a:r>
              <a:rPr dirty="0" baseline="4629" sz="1800" spc="-15">
                <a:latin typeface="Arial"/>
                <a:cs typeface="Arial"/>
              </a:rPr>
              <a:t>to </a:t>
            </a:r>
            <a:r>
              <a:rPr dirty="0" baseline="4629" sz="1800" spc="-30">
                <a:latin typeface="Arial"/>
                <a:cs typeface="Arial"/>
              </a:rPr>
              <a:t>get </a:t>
            </a:r>
            <a:r>
              <a:rPr dirty="0" baseline="6944" sz="1800" spc="-15">
                <a:latin typeface="Arial"/>
                <a:cs typeface="Arial"/>
              </a:rPr>
              <a:t>to</a:t>
            </a:r>
            <a:r>
              <a:rPr dirty="0" baseline="6944" sz="1800" spc="-187">
                <a:latin typeface="Arial"/>
                <a:cs typeface="Arial"/>
              </a:rPr>
              <a:t> </a:t>
            </a:r>
            <a:r>
              <a:rPr dirty="0" baseline="6944" sz="1800" b="1" i="1">
                <a:latin typeface="Arial"/>
                <a:cs typeface="Arial"/>
              </a:rPr>
              <a:t>p</a:t>
            </a:r>
            <a:endParaRPr baseline="6944"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1420000">
            <a:off x="1748788" y="2146146"/>
            <a:ext cx="16254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21420000">
            <a:off x="1767901" y="2418892"/>
            <a:ext cx="16254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21420000">
            <a:off x="1937523" y="2030667"/>
            <a:ext cx="319070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-4629" sz="1800" spc="-30">
                <a:latin typeface="Arial"/>
                <a:cs typeface="Arial"/>
              </a:rPr>
              <a:t>but </a:t>
            </a:r>
            <a:r>
              <a:rPr dirty="0" baseline="-2314" sz="1800" spc="-7">
                <a:latin typeface="Arial"/>
                <a:cs typeface="Arial"/>
              </a:rPr>
              <a:t>it </a:t>
            </a:r>
            <a:r>
              <a:rPr dirty="0" baseline="-2314" sz="1800" spc="-30">
                <a:latin typeface="Arial"/>
                <a:cs typeface="Arial"/>
              </a:rPr>
              <a:t>was </a:t>
            </a:r>
            <a:r>
              <a:rPr dirty="0" sz="1200" spc="-20">
                <a:latin typeface="Arial"/>
                <a:cs typeface="Arial"/>
              </a:rPr>
              <a:t>more </a:t>
            </a:r>
            <a:r>
              <a:rPr dirty="0" baseline="2314" sz="1800" spc="-30">
                <a:latin typeface="Arial"/>
                <a:cs typeface="Arial"/>
              </a:rPr>
              <a:t>costly </a:t>
            </a:r>
            <a:r>
              <a:rPr dirty="0" baseline="4629" sz="1800" spc="-30">
                <a:latin typeface="Arial"/>
                <a:cs typeface="Arial"/>
              </a:rPr>
              <a:t>than </a:t>
            </a:r>
            <a:r>
              <a:rPr dirty="0" baseline="6944" sz="1800" spc="-30">
                <a:latin typeface="Arial"/>
                <a:cs typeface="Arial"/>
              </a:rPr>
              <a:t>the be</a:t>
            </a:r>
            <a:r>
              <a:rPr dirty="0" baseline="9259" sz="1800" spc="-30">
                <a:latin typeface="Arial"/>
                <a:cs typeface="Arial"/>
              </a:rPr>
              <a:t>st </a:t>
            </a:r>
            <a:r>
              <a:rPr dirty="0" baseline="9259" sz="1800" spc="-37">
                <a:latin typeface="Arial"/>
                <a:cs typeface="Arial"/>
              </a:rPr>
              <a:t>kno</a:t>
            </a:r>
            <a:r>
              <a:rPr dirty="0" baseline="11574" sz="1800" spc="-37">
                <a:latin typeface="Arial"/>
                <a:cs typeface="Arial"/>
              </a:rPr>
              <a:t>wn</a:t>
            </a:r>
            <a:r>
              <a:rPr dirty="0" baseline="11574" sz="1800" spc="-75">
                <a:latin typeface="Arial"/>
                <a:cs typeface="Arial"/>
              </a:rPr>
              <a:t> </a:t>
            </a:r>
            <a:r>
              <a:rPr dirty="0" baseline="11574" sz="1800" spc="-30">
                <a:latin typeface="Arial"/>
                <a:cs typeface="Arial"/>
              </a:rPr>
              <a:t>wa</a:t>
            </a:r>
            <a:r>
              <a:rPr dirty="0" baseline="13888" sz="1800" spc="-30">
                <a:latin typeface="Arial"/>
                <a:cs typeface="Arial"/>
              </a:rPr>
              <a:t>y</a:t>
            </a:r>
            <a:endParaRPr baseline="13888"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21420000">
            <a:off x="1956156" y="2333272"/>
            <a:ext cx="232148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-4629" sz="1800" spc="-30">
                <a:latin typeface="Arial"/>
                <a:cs typeface="Arial"/>
              </a:rPr>
              <a:t>and </a:t>
            </a:r>
            <a:r>
              <a:rPr dirty="0" baseline="-2314" sz="1800" spc="-22">
                <a:latin typeface="Arial"/>
                <a:cs typeface="Arial"/>
              </a:rPr>
              <a:t>so </a:t>
            </a:r>
            <a:r>
              <a:rPr dirty="0" baseline="-2314" sz="1800" spc="-22" b="1" i="1">
                <a:latin typeface="Arial"/>
                <a:cs typeface="Arial"/>
              </a:rPr>
              <a:t>p</a:t>
            </a:r>
            <a:r>
              <a:rPr dirty="0" baseline="-2314" sz="1800" spc="-22">
                <a:latin typeface="Arial"/>
                <a:cs typeface="Arial"/>
              </a:rPr>
              <a:t>’s </a:t>
            </a:r>
            <a:r>
              <a:rPr dirty="0" sz="1200" spc="-20">
                <a:latin typeface="Arial"/>
                <a:cs typeface="Arial"/>
              </a:rPr>
              <a:t>priorit</a:t>
            </a:r>
            <a:r>
              <a:rPr dirty="0" baseline="2314" sz="1800" spc="-30">
                <a:latin typeface="Arial"/>
                <a:cs typeface="Arial"/>
              </a:rPr>
              <a:t>y was</a:t>
            </a:r>
            <a:r>
              <a:rPr dirty="0" baseline="2314" sz="1800" spc="-44">
                <a:latin typeface="Arial"/>
                <a:cs typeface="Arial"/>
              </a:rPr>
              <a:t> </a:t>
            </a:r>
            <a:r>
              <a:rPr dirty="0" baseline="4629" sz="1800" spc="-37">
                <a:latin typeface="Arial"/>
                <a:cs typeface="Arial"/>
              </a:rPr>
              <a:t>unch</a:t>
            </a:r>
            <a:r>
              <a:rPr dirty="0" baseline="6944" sz="1800" spc="-37">
                <a:latin typeface="Arial"/>
                <a:cs typeface="Arial"/>
              </a:rPr>
              <a:t>anged</a:t>
            </a:r>
            <a:endParaRPr baseline="6944"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22120" y="8311388"/>
            <a:ext cx="16198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(c,11),(r,13)</a:t>
            </a:r>
            <a:r>
              <a:rPr dirty="0" sz="1400" spc="-1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78025" y="5932804"/>
            <a:ext cx="3625850" cy="2182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81329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82215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22520" y="7978393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3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48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0" y="4134103"/>
            <a:ext cx="11156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(r,13)</a:t>
            </a:r>
            <a:r>
              <a:rPr dirty="0" sz="14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8025" y="1755520"/>
            <a:ext cx="3625850" cy="2222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2520" y="3801109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49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52422" y="1348993"/>
            <a:ext cx="18307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Iterations</a:t>
            </a:r>
          </a:p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22120" y="8311388"/>
            <a:ext cx="11049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(f,18)</a:t>
            </a:r>
            <a:r>
              <a:rPr dirty="0" sz="14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78025" y="5932804"/>
            <a:ext cx="3706622" cy="217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81329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82215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22520" y="7978393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3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0" y="4134103"/>
            <a:ext cx="11944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(G,23)</a:t>
            </a:r>
            <a:r>
              <a:rPr dirty="0" sz="14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8025" y="1659508"/>
            <a:ext cx="3734054" cy="2274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2520" y="3801109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51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852422" y="1348993"/>
            <a:ext cx="18307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Iterations</a:t>
            </a:r>
          </a:p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22120" y="8311388"/>
            <a:ext cx="11944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 (G,23)</a:t>
            </a:r>
            <a:r>
              <a:rPr dirty="0" sz="14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0659" y="604748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29328" y="68254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78025" y="5836792"/>
            <a:ext cx="3734054" cy="2274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81329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82215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22520" y="7978393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3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52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52422" y="5526278"/>
            <a:ext cx="18307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UCS</a:t>
            </a:r>
            <a:r>
              <a:rPr dirty="0" sz="2200" spc="-7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709166" y="5500878"/>
            <a:ext cx="3518535" cy="654050"/>
          </a:xfrm>
          <a:custGeom>
            <a:avLst/>
            <a:gdLst/>
            <a:ahLst/>
            <a:cxnLst/>
            <a:rect l="l" t="t" r="r" b="b"/>
            <a:pathLst>
              <a:path w="3518535" h="654050">
                <a:moveTo>
                  <a:pt x="3489959" y="0"/>
                </a:moveTo>
                <a:lnTo>
                  <a:pt x="0" y="237744"/>
                </a:lnTo>
                <a:lnTo>
                  <a:pt x="28193" y="653796"/>
                </a:lnTo>
                <a:lnTo>
                  <a:pt x="3518154" y="416813"/>
                </a:lnTo>
                <a:lnTo>
                  <a:pt x="3489959" y="0"/>
                </a:lnTo>
                <a:close/>
              </a:path>
            </a:pathLst>
          </a:custGeom>
          <a:solidFill>
            <a:srgbClr val="E6F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709166" y="5500878"/>
            <a:ext cx="3518535" cy="654050"/>
          </a:xfrm>
          <a:custGeom>
            <a:avLst/>
            <a:gdLst/>
            <a:ahLst/>
            <a:cxnLst/>
            <a:rect l="l" t="t" r="r" b="b"/>
            <a:pathLst>
              <a:path w="3518535" h="654050">
                <a:moveTo>
                  <a:pt x="0" y="237744"/>
                </a:moveTo>
                <a:lnTo>
                  <a:pt x="28193" y="653796"/>
                </a:lnTo>
                <a:lnTo>
                  <a:pt x="3518154" y="416813"/>
                </a:lnTo>
                <a:lnTo>
                  <a:pt x="3489959" y="0"/>
                </a:lnTo>
                <a:lnTo>
                  <a:pt x="0" y="237744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 rot="21420000">
            <a:off x="1759861" y="5669328"/>
            <a:ext cx="322495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-4629" sz="1800" spc="-30">
                <a:latin typeface="Arial"/>
                <a:cs typeface="Arial"/>
              </a:rPr>
              <a:t>Que</a:t>
            </a:r>
            <a:r>
              <a:rPr dirty="0" baseline="-2314" sz="1800" spc="-30">
                <a:latin typeface="Arial"/>
                <a:cs typeface="Arial"/>
              </a:rPr>
              <a:t>stion: </a:t>
            </a:r>
            <a:r>
              <a:rPr dirty="0" sz="1200" spc="-15">
                <a:latin typeface="Arial"/>
                <a:cs typeface="Arial"/>
              </a:rPr>
              <a:t>Is </a:t>
            </a:r>
            <a:r>
              <a:rPr dirty="0" sz="1200" spc="-20">
                <a:latin typeface="Arial"/>
                <a:cs typeface="Arial"/>
              </a:rPr>
              <a:t>“ter</a:t>
            </a:r>
            <a:r>
              <a:rPr dirty="0" baseline="2314" sz="1800" spc="-30">
                <a:latin typeface="Arial"/>
                <a:cs typeface="Arial"/>
              </a:rPr>
              <a:t>minat</a:t>
            </a:r>
            <a:r>
              <a:rPr dirty="0" baseline="4629" sz="1800" spc="-30">
                <a:latin typeface="Arial"/>
                <a:cs typeface="Arial"/>
              </a:rPr>
              <a:t>e </a:t>
            </a:r>
            <a:r>
              <a:rPr dirty="0" baseline="4629" sz="1800" spc="-22">
                <a:latin typeface="Arial"/>
                <a:cs typeface="Arial"/>
              </a:rPr>
              <a:t>as </a:t>
            </a:r>
            <a:r>
              <a:rPr dirty="0" baseline="4629" sz="1800" spc="-30">
                <a:latin typeface="Arial"/>
                <a:cs typeface="Arial"/>
              </a:rPr>
              <a:t>so</a:t>
            </a:r>
            <a:r>
              <a:rPr dirty="0" baseline="6944" sz="1800" spc="-30">
                <a:latin typeface="Arial"/>
                <a:cs typeface="Arial"/>
              </a:rPr>
              <a:t>on </a:t>
            </a:r>
            <a:r>
              <a:rPr dirty="0" baseline="6944" sz="1800" spc="-22">
                <a:latin typeface="Arial"/>
                <a:cs typeface="Arial"/>
              </a:rPr>
              <a:t>as </a:t>
            </a:r>
            <a:r>
              <a:rPr dirty="0" baseline="9259" sz="1800" spc="-30">
                <a:latin typeface="Arial"/>
                <a:cs typeface="Arial"/>
              </a:rPr>
              <a:t>you</a:t>
            </a:r>
            <a:r>
              <a:rPr dirty="0" baseline="9259" sz="1800" spc="-127">
                <a:latin typeface="Arial"/>
                <a:cs typeface="Arial"/>
              </a:rPr>
              <a:t> </a:t>
            </a:r>
            <a:r>
              <a:rPr dirty="0" baseline="11574" sz="1800" spc="-30">
                <a:latin typeface="Arial"/>
                <a:cs typeface="Arial"/>
              </a:rPr>
              <a:t>discov</a:t>
            </a:r>
            <a:r>
              <a:rPr dirty="0" baseline="13888" sz="1800" spc="-30">
                <a:latin typeface="Arial"/>
                <a:cs typeface="Arial"/>
              </a:rPr>
              <a:t>er</a:t>
            </a:r>
            <a:endParaRPr baseline="13888"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 rot="21420000">
            <a:off x="1913352" y="5867364"/>
            <a:ext cx="248245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-4629" sz="1800" spc="-30">
                <a:latin typeface="Arial"/>
                <a:cs typeface="Arial"/>
              </a:rPr>
              <a:t>the g</a:t>
            </a:r>
            <a:r>
              <a:rPr dirty="0" baseline="-2314" sz="1800" spc="-30">
                <a:latin typeface="Arial"/>
                <a:cs typeface="Arial"/>
              </a:rPr>
              <a:t>oal” th</a:t>
            </a:r>
            <a:r>
              <a:rPr dirty="0" sz="1200" spc="-20">
                <a:latin typeface="Arial"/>
                <a:cs typeface="Arial"/>
              </a:rPr>
              <a:t>e righ</a:t>
            </a:r>
            <a:r>
              <a:rPr dirty="0" baseline="2314" sz="1800" spc="-30">
                <a:latin typeface="Arial"/>
                <a:cs typeface="Arial"/>
              </a:rPr>
              <a:t>t </a:t>
            </a:r>
            <a:r>
              <a:rPr dirty="0" baseline="2314" sz="1800" spc="-37">
                <a:latin typeface="Arial"/>
                <a:cs typeface="Arial"/>
              </a:rPr>
              <a:t>stop</a:t>
            </a:r>
            <a:r>
              <a:rPr dirty="0" baseline="4629" sz="1800" spc="-37">
                <a:latin typeface="Arial"/>
                <a:cs typeface="Arial"/>
              </a:rPr>
              <a:t>ping</a:t>
            </a:r>
            <a:r>
              <a:rPr dirty="0" baseline="4629" sz="1800" spc="-30">
                <a:latin typeface="Arial"/>
                <a:cs typeface="Arial"/>
              </a:rPr>
              <a:t> c</a:t>
            </a:r>
            <a:r>
              <a:rPr dirty="0" baseline="6944" sz="1800" spc="-30">
                <a:latin typeface="Arial"/>
                <a:cs typeface="Arial"/>
              </a:rPr>
              <a:t>riterion</a:t>
            </a:r>
            <a:r>
              <a:rPr dirty="0" baseline="9259" sz="1800" spc="-30">
                <a:latin typeface="Arial"/>
                <a:cs typeface="Arial"/>
              </a:rPr>
              <a:t>?</a:t>
            </a:r>
            <a:endParaRPr baseline="9259"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0" y="4134103"/>
            <a:ext cx="6407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PQ = {</a:t>
            </a:r>
            <a:r>
              <a:rPr dirty="0" sz="1400" spc="-7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659" y="1870201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9328" y="26482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8025" y="1755520"/>
            <a:ext cx="3625850" cy="217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2520" y="3801109"/>
            <a:ext cx="990600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Iteration:</a:t>
            </a:r>
            <a:endParaRPr sz="900">
              <a:latin typeface="Arial"/>
              <a:cs typeface="Arial"/>
            </a:endParaRPr>
          </a:p>
          <a:p>
            <a:pPr marL="171450" marR="88265" indent="-171450">
              <a:lnSpc>
                <a:spcPct val="100000"/>
              </a:lnSpc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Pop</a:t>
            </a:r>
            <a:r>
              <a:rPr dirty="0" sz="9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least-cost  state from</a:t>
            </a:r>
            <a:r>
              <a:rPr dirty="0" sz="9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PQ</a:t>
            </a:r>
            <a:endParaRPr sz="900">
              <a:latin typeface="Arial"/>
              <a:cs typeface="Arial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2085" algn="l"/>
              </a:tabLst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Add</a:t>
            </a:r>
            <a:r>
              <a:rPr dirty="0" sz="9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successors</a:t>
            </a:r>
            <a:endParaRPr sz="900">
              <a:latin typeface="Arial"/>
              <a:cs typeface="Arial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53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775460" y="1348993"/>
            <a:ext cx="19856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UCS</a:t>
            </a:r>
            <a:r>
              <a:rPr dirty="0" spc="-70"/>
              <a:t> </a:t>
            </a:r>
            <a:r>
              <a:rPr dirty="0" spc="-5"/>
              <a:t>terminates</a:t>
            </a:r>
          </a:p>
        </p:txBody>
      </p:sp>
      <p:sp>
        <p:nvSpPr>
          <p:cNvPr id="35" name="object 35"/>
          <p:cNvSpPr/>
          <p:nvPr/>
        </p:nvSpPr>
        <p:spPr>
          <a:xfrm>
            <a:off x="1787651" y="2440685"/>
            <a:ext cx="3518535" cy="654050"/>
          </a:xfrm>
          <a:custGeom>
            <a:avLst/>
            <a:gdLst/>
            <a:ahLst/>
            <a:cxnLst/>
            <a:rect l="l" t="t" r="r" b="b"/>
            <a:pathLst>
              <a:path w="3518535" h="654050">
                <a:moveTo>
                  <a:pt x="3489960" y="0"/>
                </a:moveTo>
                <a:lnTo>
                  <a:pt x="0" y="236982"/>
                </a:lnTo>
                <a:lnTo>
                  <a:pt x="28193" y="653796"/>
                </a:lnTo>
                <a:lnTo>
                  <a:pt x="3518154" y="416052"/>
                </a:lnTo>
                <a:lnTo>
                  <a:pt x="3489960" y="0"/>
                </a:lnTo>
                <a:close/>
              </a:path>
            </a:pathLst>
          </a:custGeom>
          <a:solidFill>
            <a:srgbClr val="E6F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87651" y="2440685"/>
            <a:ext cx="3518535" cy="654050"/>
          </a:xfrm>
          <a:custGeom>
            <a:avLst/>
            <a:gdLst/>
            <a:ahLst/>
            <a:cxnLst/>
            <a:rect l="l" t="t" r="r" b="b"/>
            <a:pathLst>
              <a:path w="3518535" h="654050">
                <a:moveTo>
                  <a:pt x="0" y="236982"/>
                </a:moveTo>
                <a:lnTo>
                  <a:pt x="28193" y="653796"/>
                </a:lnTo>
                <a:lnTo>
                  <a:pt x="3518154" y="416052"/>
                </a:lnTo>
                <a:lnTo>
                  <a:pt x="3489960" y="0"/>
                </a:lnTo>
                <a:lnTo>
                  <a:pt x="0" y="236982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 rot="21420000">
            <a:off x="1838332" y="2607617"/>
            <a:ext cx="32776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-9259" sz="1800" spc="-30">
                <a:latin typeface="Arial"/>
                <a:cs typeface="Arial"/>
              </a:rPr>
              <a:t>Term</a:t>
            </a:r>
            <a:r>
              <a:rPr dirty="0" baseline="-6944" sz="1800" spc="-30">
                <a:latin typeface="Arial"/>
                <a:cs typeface="Arial"/>
              </a:rPr>
              <a:t>inate </a:t>
            </a:r>
            <a:r>
              <a:rPr dirty="0" baseline="-4629" sz="1800" spc="-22">
                <a:latin typeface="Arial"/>
                <a:cs typeface="Arial"/>
              </a:rPr>
              <a:t>only </a:t>
            </a:r>
            <a:r>
              <a:rPr dirty="0" baseline="-4629" sz="1800" spc="-30">
                <a:latin typeface="Arial"/>
                <a:cs typeface="Arial"/>
              </a:rPr>
              <a:t>o</a:t>
            </a:r>
            <a:r>
              <a:rPr dirty="0" baseline="-2314" sz="1800" spc="-30">
                <a:latin typeface="Arial"/>
                <a:cs typeface="Arial"/>
              </a:rPr>
              <a:t>nce th</a:t>
            </a:r>
            <a:r>
              <a:rPr dirty="0" sz="1200" spc="-20">
                <a:latin typeface="Arial"/>
                <a:cs typeface="Arial"/>
              </a:rPr>
              <a:t>e goa</a:t>
            </a:r>
            <a:r>
              <a:rPr dirty="0" baseline="2314" sz="1800" spc="-30">
                <a:latin typeface="Arial"/>
                <a:cs typeface="Arial"/>
              </a:rPr>
              <a:t>l </a:t>
            </a:r>
            <a:r>
              <a:rPr dirty="0" baseline="2314" sz="1800" spc="-7">
                <a:latin typeface="Arial"/>
                <a:cs typeface="Arial"/>
              </a:rPr>
              <a:t>is </a:t>
            </a:r>
            <a:r>
              <a:rPr dirty="0" baseline="2314" sz="1800" spc="-30">
                <a:latin typeface="Arial"/>
                <a:cs typeface="Arial"/>
              </a:rPr>
              <a:t>po</a:t>
            </a:r>
            <a:r>
              <a:rPr dirty="0" baseline="4629" sz="1800" spc="-30">
                <a:latin typeface="Arial"/>
                <a:cs typeface="Arial"/>
              </a:rPr>
              <a:t>pped </a:t>
            </a:r>
            <a:r>
              <a:rPr dirty="0" baseline="6944" sz="1800" spc="-30">
                <a:latin typeface="Arial"/>
                <a:cs typeface="Arial"/>
              </a:rPr>
              <a:t>from</a:t>
            </a:r>
            <a:r>
              <a:rPr dirty="0" baseline="6944" sz="1800" spc="-112">
                <a:latin typeface="Arial"/>
                <a:cs typeface="Arial"/>
              </a:rPr>
              <a:t> </a:t>
            </a:r>
            <a:r>
              <a:rPr dirty="0" baseline="6944" sz="1800" spc="-30">
                <a:latin typeface="Arial"/>
                <a:cs typeface="Arial"/>
              </a:rPr>
              <a:t>t</a:t>
            </a:r>
            <a:r>
              <a:rPr dirty="0" baseline="9259" sz="1800" spc="-30">
                <a:latin typeface="Arial"/>
                <a:cs typeface="Arial"/>
              </a:rPr>
              <a:t>he</a:t>
            </a:r>
            <a:endParaRPr baseline="9259"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21420000">
            <a:off x="1991567" y="2780845"/>
            <a:ext cx="3259210" cy="1524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ts val="1180"/>
              </a:lnSpc>
              <a:spcBef>
                <a:spcPts val="15"/>
              </a:spcBef>
            </a:pPr>
            <a:r>
              <a:rPr dirty="0" sz="1200" spc="-20">
                <a:latin typeface="Arial"/>
                <a:cs typeface="Arial"/>
              </a:rPr>
              <a:t>prio</a:t>
            </a:r>
            <a:r>
              <a:rPr dirty="0" baseline="2314" sz="1800" spc="-30">
                <a:latin typeface="Arial"/>
                <a:cs typeface="Arial"/>
              </a:rPr>
              <a:t>rity </a:t>
            </a:r>
            <a:r>
              <a:rPr dirty="0" baseline="2314" sz="1800" spc="-37">
                <a:latin typeface="Arial"/>
                <a:cs typeface="Arial"/>
              </a:rPr>
              <a:t>qu</a:t>
            </a:r>
            <a:r>
              <a:rPr dirty="0" baseline="4629" sz="1800" spc="-37">
                <a:latin typeface="Arial"/>
                <a:cs typeface="Arial"/>
              </a:rPr>
              <a:t>eue. </a:t>
            </a:r>
            <a:r>
              <a:rPr dirty="0" baseline="4629" sz="1800" spc="-30">
                <a:latin typeface="Arial"/>
                <a:cs typeface="Arial"/>
              </a:rPr>
              <a:t>E</a:t>
            </a:r>
            <a:r>
              <a:rPr dirty="0" baseline="6944" sz="1800" spc="-30">
                <a:latin typeface="Arial"/>
                <a:cs typeface="Arial"/>
              </a:rPr>
              <a:t>lse </a:t>
            </a:r>
            <a:r>
              <a:rPr dirty="0" baseline="6944" sz="1800" spc="-22">
                <a:latin typeface="Arial"/>
                <a:cs typeface="Arial"/>
              </a:rPr>
              <a:t>w</a:t>
            </a:r>
            <a:r>
              <a:rPr dirty="0" baseline="9259" sz="1800" spc="-22">
                <a:latin typeface="Arial"/>
                <a:cs typeface="Arial"/>
              </a:rPr>
              <a:t>e </a:t>
            </a:r>
            <a:r>
              <a:rPr dirty="0" baseline="9259" sz="1800" spc="-30">
                <a:latin typeface="Arial"/>
                <a:cs typeface="Arial"/>
              </a:rPr>
              <a:t>may </a:t>
            </a:r>
            <a:r>
              <a:rPr dirty="0" baseline="11574" sz="1800" spc="-22">
                <a:latin typeface="Arial"/>
                <a:cs typeface="Arial"/>
              </a:rPr>
              <a:t>miss </a:t>
            </a:r>
            <a:r>
              <a:rPr dirty="0" baseline="13888" sz="1800" spc="-7">
                <a:latin typeface="Arial"/>
                <a:cs typeface="Arial"/>
              </a:rPr>
              <a:t>a </a:t>
            </a:r>
            <a:r>
              <a:rPr dirty="0" baseline="13888" sz="1800" spc="-37">
                <a:latin typeface="Arial"/>
                <a:cs typeface="Arial"/>
              </a:rPr>
              <a:t>sho</a:t>
            </a:r>
            <a:r>
              <a:rPr dirty="0" baseline="16203" sz="1800" spc="-37">
                <a:latin typeface="Arial"/>
                <a:cs typeface="Arial"/>
              </a:rPr>
              <a:t>rter</a:t>
            </a:r>
            <a:r>
              <a:rPr dirty="0" baseline="16203" sz="1800" spc="-15">
                <a:latin typeface="Arial"/>
                <a:cs typeface="Arial"/>
              </a:rPr>
              <a:t> </a:t>
            </a:r>
            <a:r>
              <a:rPr dirty="0" baseline="16203" sz="1800" spc="-37">
                <a:latin typeface="Arial"/>
                <a:cs typeface="Arial"/>
              </a:rPr>
              <a:t>pa</a:t>
            </a:r>
            <a:r>
              <a:rPr dirty="0" baseline="18518" sz="1800" spc="-37">
                <a:latin typeface="Arial"/>
                <a:cs typeface="Arial"/>
              </a:rPr>
              <a:t>th.</a:t>
            </a:r>
            <a:endParaRPr baseline="18518"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54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09420" y="5385901"/>
            <a:ext cx="4287520" cy="16357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 marL="65405">
              <a:lnSpc>
                <a:spcPct val="100000"/>
              </a:lnSpc>
              <a:spcBef>
                <a:spcPts val="770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</a:t>
            </a:r>
            <a:r>
              <a:rPr dirty="0" sz="2000" spc="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214629" marR="5080" indent="-201930">
              <a:lnSpc>
                <a:spcPct val="100000"/>
              </a:lnSpc>
              <a:spcBef>
                <a:spcPts val="405"/>
              </a:spcBef>
              <a:buChar char="•"/>
              <a:tabLst>
                <a:tab pos="213995" algn="l"/>
                <a:tab pos="214629" algn="l"/>
              </a:tabLst>
            </a:pPr>
            <a:r>
              <a:rPr dirty="0" sz="1200" spc="-5">
                <a:solidFill>
                  <a:srgbClr val="CC3300"/>
                </a:solidFill>
                <a:latin typeface="Arial"/>
                <a:cs typeface="Arial"/>
              </a:rPr>
              <a:t>Completeness</a:t>
            </a:r>
            <a:r>
              <a:rPr dirty="0" sz="1200" spc="-5">
                <a:latin typeface="Arial"/>
                <a:cs typeface="Arial"/>
              </a:rPr>
              <a:t>: is the algorithm guaranteed to find a </a:t>
            </a:r>
            <a:r>
              <a:rPr dirty="0" sz="1200" spc="-10">
                <a:latin typeface="Arial"/>
                <a:cs typeface="Arial"/>
              </a:rPr>
              <a:t>solution  </a:t>
            </a: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a solution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exists?</a:t>
            </a:r>
            <a:endParaRPr sz="1200">
              <a:latin typeface="Arial"/>
              <a:cs typeface="Arial"/>
            </a:endParaRPr>
          </a:p>
          <a:p>
            <a:pPr marL="214629" indent="-201930">
              <a:lnSpc>
                <a:spcPts val="1435"/>
              </a:lnSpc>
              <a:buClr>
                <a:srgbClr val="CC3300"/>
              </a:buClr>
              <a:buChar char="•"/>
              <a:tabLst>
                <a:tab pos="213995" algn="l"/>
                <a:tab pos="214629" algn="l"/>
              </a:tabLst>
            </a:pPr>
            <a:r>
              <a:rPr dirty="0" sz="1200" spc="-5">
                <a:latin typeface="Arial"/>
                <a:cs typeface="Arial"/>
              </a:rPr>
              <a:t>Guaranteed to find </a:t>
            </a:r>
            <a:r>
              <a:rPr dirty="0" sz="1200" spc="-5">
                <a:solidFill>
                  <a:srgbClr val="CC3300"/>
                </a:solidFill>
                <a:latin typeface="Arial"/>
                <a:cs typeface="Arial"/>
              </a:rPr>
              <a:t>optimal? </a:t>
            </a:r>
            <a:r>
              <a:rPr dirty="0" sz="1200" spc="-5">
                <a:latin typeface="Arial"/>
                <a:cs typeface="Arial"/>
              </a:rPr>
              <a:t>(will it find the least cost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path?)</a:t>
            </a:r>
            <a:endParaRPr sz="1200">
              <a:latin typeface="Arial"/>
              <a:cs typeface="Arial"/>
            </a:endParaRPr>
          </a:p>
          <a:p>
            <a:pPr marL="214629" indent="-201930">
              <a:lnSpc>
                <a:spcPts val="1435"/>
              </a:lnSpc>
              <a:buClr>
                <a:srgbClr val="CC3300"/>
              </a:buClr>
              <a:buChar char="•"/>
              <a:tabLst>
                <a:tab pos="213995" algn="l"/>
                <a:tab pos="214629" algn="l"/>
              </a:tabLst>
            </a:pPr>
            <a:r>
              <a:rPr dirty="0" sz="1200" spc="-5">
                <a:latin typeface="Arial"/>
                <a:cs typeface="Arial"/>
              </a:rPr>
              <a:t>Algorithmic </a:t>
            </a:r>
            <a:r>
              <a:rPr dirty="0" sz="1200">
                <a:solidFill>
                  <a:srgbClr val="CC3300"/>
                </a:solidFill>
                <a:latin typeface="Arial"/>
                <a:cs typeface="Arial"/>
              </a:rPr>
              <a:t>time</a:t>
            </a:r>
            <a:r>
              <a:rPr dirty="0" sz="1200" spc="5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CC3300"/>
                </a:solidFill>
                <a:latin typeface="Arial"/>
                <a:cs typeface="Arial"/>
              </a:rPr>
              <a:t>complexity</a:t>
            </a:r>
            <a:endParaRPr sz="1200">
              <a:latin typeface="Arial"/>
              <a:cs typeface="Arial"/>
            </a:endParaRPr>
          </a:p>
          <a:p>
            <a:pPr marL="213995" indent="-201930">
              <a:lnSpc>
                <a:spcPts val="1435"/>
              </a:lnSpc>
              <a:buChar char="•"/>
              <a:tabLst>
                <a:tab pos="213995" algn="l"/>
                <a:tab pos="214629" algn="l"/>
              </a:tabLst>
            </a:pPr>
            <a:r>
              <a:rPr dirty="0" sz="1200" spc="-5">
                <a:solidFill>
                  <a:srgbClr val="CC3300"/>
                </a:solidFill>
                <a:latin typeface="Arial"/>
                <a:cs typeface="Arial"/>
              </a:rPr>
              <a:t>Space complexity </a:t>
            </a:r>
            <a:r>
              <a:rPr dirty="0" sz="1200">
                <a:latin typeface="Arial"/>
                <a:cs typeface="Arial"/>
              </a:rPr>
              <a:t>(memory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use)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200" spc="-5"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21656" y="7080218"/>
          <a:ext cx="4174490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370"/>
                <a:gridCol w="3478529"/>
              </a:tblGrid>
              <a:tr h="2377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 states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 the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problem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0995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5848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the average branching factor (the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average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 successors)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(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&gt;1)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1071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24002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the length of the path from start to goal with the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shortest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steps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357120" y="8303767"/>
            <a:ext cx="2518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How would we judge our</a:t>
            </a:r>
            <a:r>
              <a:rPr dirty="0" sz="12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algorithms?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6" y="1294130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2344" y="1656302"/>
          <a:ext cx="369062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/>
                <a:gridCol w="3476625"/>
              </a:tblGrid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9256" y="2386298"/>
          <a:ext cx="4441190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19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56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7976" y="5471413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92344" y="5833586"/>
          <a:ext cx="369062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/>
                <a:gridCol w="3476625"/>
              </a:tblGrid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69256" y="6563582"/>
          <a:ext cx="4441190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19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789" y="1390902"/>
            <a:ext cx="35242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Search Tree</a:t>
            </a:r>
            <a:r>
              <a:rPr dirty="0" spc="-60"/>
              <a:t> </a:t>
            </a:r>
            <a:r>
              <a:rPr dirty="0" spc="-5"/>
              <a:t>Representation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628899" y="2863595"/>
            <a:ext cx="2579765" cy="1372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68523" y="2410460"/>
            <a:ext cx="2203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ART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7814" y="1829052"/>
            <a:ext cx="189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GO</a:t>
            </a:r>
            <a:r>
              <a:rPr dirty="0" sz="500" spc="-10">
                <a:latin typeface="Arial"/>
                <a:cs typeface="Arial"/>
              </a:rPr>
              <a:t>A</a:t>
            </a:r>
            <a:r>
              <a:rPr dirty="0" sz="500" spc="-5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151" y="25659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882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4677" y="1883919"/>
            <a:ext cx="1373505" cy="435609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30"/>
              </a:spcBef>
              <a:tabLst>
                <a:tab pos="979169" algn="l"/>
              </a:tabLst>
            </a:pPr>
            <a:r>
              <a:rPr dirty="0" baseline="-9259" sz="1350" spc="-7" i="1">
                <a:latin typeface="Arial"/>
                <a:cs typeface="Arial"/>
              </a:rPr>
              <a:t>b	</a:t>
            </a: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535"/>
              </a:spcBef>
              <a:tabLst>
                <a:tab pos="1270635" algn="l"/>
              </a:tabLst>
            </a:pPr>
            <a:r>
              <a:rPr dirty="0" baseline="-33950" sz="1350" spc="-7" i="1">
                <a:latin typeface="Arial"/>
                <a:cs typeface="Arial"/>
              </a:rPr>
              <a:t>d	</a:t>
            </a: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6784" y="239521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0315" y="18153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5434" y="225882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8565" y="2565907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63825" y="1793620"/>
            <a:ext cx="2139950" cy="9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70197" y="3486911"/>
            <a:ext cx="2165985" cy="1000125"/>
          </a:xfrm>
          <a:custGeom>
            <a:avLst/>
            <a:gdLst/>
            <a:ahLst/>
            <a:cxnLst/>
            <a:rect l="l" t="t" r="r" b="b"/>
            <a:pathLst>
              <a:path w="2165985" h="1000125">
                <a:moveTo>
                  <a:pt x="2048255" y="0"/>
                </a:moveTo>
                <a:lnTo>
                  <a:pt x="0" y="598932"/>
                </a:lnTo>
                <a:lnTo>
                  <a:pt x="117348" y="999744"/>
                </a:lnTo>
                <a:lnTo>
                  <a:pt x="2165604" y="400812"/>
                </a:lnTo>
                <a:lnTo>
                  <a:pt x="204825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70197" y="3486911"/>
            <a:ext cx="2165985" cy="1000125"/>
          </a:xfrm>
          <a:custGeom>
            <a:avLst/>
            <a:gdLst/>
            <a:ahLst/>
            <a:cxnLst/>
            <a:rect l="l" t="t" r="r" b="b"/>
            <a:pathLst>
              <a:path w="2165985" h="1000125">
                <a:moveTo>
                  <a:pt x="0" y="598932"/>
                </a:moveTo>
                <a:lnTo>
                  <a:pt x="117348" y="999744"/>
                </a:lnTo>
                <a:lnTo>
                  <a:pt x="2165604" y="400812"/>
                </a:lnTo>
                <a:lnTo>
                  <a:pt x="2048255" y="0"/>
                </a:lnTo>
                <a:lnTo>
                  <a:pt x="0" y="598932"/>
                </a:lnTo>
                <a:close/>
              </a:path>
            </a:pathLst>
          </a:custGeom>
          <a:ln w="635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 rot="20640000">
            <a:off x="3909102" y="3833544"/>
            <a:ext cx="198135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33339A"/>
                </a:solidFill>
                <a:latin typeface="Arial"/>
                <a:cs typeface="Arial"/>
              </a:rPr>
              <a:t>What orde</a:t>
            </a:r>
            <a:r>
              <a:rPr dirty="0" baseline="2314" sz="1800" spc="-15">
                <a:solidFill>
                  <a:srgbClr val="33339A"/>
                </a:solidFill>
                <a:latin typeface="Arial"/>
                <a:cs typeface="Arial"/>
              </a:rPr>
              <a:t>r do we go</a:t>
            </a:r>
            <a:r>
              <a:rPr dirty="0" baseline="2314" sz="1800" spc="-3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3339A"/>
                </a:solidFill>
                <a:latin typeface="Arial"/>
                <a:cs typeface="Arial"/>
              </a:rPr>
              <a:t>throu</a:t>
            </a:r>
            <a:r>
              <a:rPr dirty="0" baseline="4629" sz="1800" spc="-15">
                <a:solidFill>
                  <a:srgbClr val="33339A"/>
                </a:solidFill>
                <a:latin typeface="Arial"/>
                <a:cs typeface="Arial"/>
              </a:rPr>
              <a:t>gh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20640000">
            <a:off x="3964220" y="4040454"/>
            <a:ext cx="176111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the </a:t>
            </a:r>
            <a:r>
              <a:rPr dirty="0" sz="1200" spc="-10">
                <a:solidFill>
                  <a:srgbClr val="33339A"/>
                </a:solidFill>
                <a:latin typeface="Arial"/>
                <a:cs typeface="Arial"/>
              </a:rPr>
              <a:t>searc</a:t>
            </a:r>
            <a:r>
              <a:rPr dirty="0" baseline="2314" sz="1800" spc="-15">
                <a:solidFill>
                  <a:srgbClr val="33339A"/>
                </a:solidFill>
                <a:latin typeface="Arial"/>
                <a:cs typeface="Arial"/>
              </a:rPr>
              <a:t>h </a:t>
            </a:r>
            <a:r>
              <a:rPr dirty="0" baseline="2314" sz="1800" spc="-7">
                <a:solidFill>
                  <a:srgbClr val="33339A"/>
                </a:solidFill>
                <a:latin typeface="Arial"/>
                <a:cs typeface="Arial"/>
              </a:rPr>
              <a:t>tree </a:t>
            </a:r>
            <a:r>
              <a:rPr dirty="0" baseline="2314" sz="1800" spc="-15">
                <a:solidFill>
                  <a:srgbClr val="33339A"/>
                </a:solidFill>
                <a:latin typeface="Arial"/>
                <a:cs typeface="Arial"/>
              </a:rPr>
              <a:t>with</a:t>
            </a:r>
            <a:r>
              <a:rPr dirty="0" baseline="2314" sz="1800" spc="-104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3339A"/>
                </a:solidFill>
                <a:latin typeface="Arial"/>
                <a:cs typeface="Arial"/>
              </a:rPr>
              <a:t>BFS?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20339" y="5602478"/>
            <a:ext cx="234251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Depth First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74520" y="7869428"/>
            <a:ext cx="4036060" cy="7956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R="179070">
              <a:lnSpc>
                <a:spcPct val="89800"/>
              </a:lnSpc>
              <a:spcBef>
                <a:spcPts val="245"/>
              </a:spcBef>
            </a:pPr>
            <a:r>
              <a:rPr dirty="0" sz="1200" spc="-5">
                <a:latin typeface="Arial"/>
                <a:cs typeface="Arial"/>
              </a:rPr>
              <a:t>An alternative to BFS. Always expand from the most-  recently-expanded node, </a:t>
            </a:r>
            <a:r>
              <a:rPr dirty="0" sz="1200">
                <a:latin typeface="Arial"/>
                <a:cs typeface="Arial"/>
              </a:rPr>
              <a:t>if it </a:t>
            </a:r>
            <a:r>
              <a:rPr dirty="0" sz="1200" spc="-5">
                <a:latin typeface="Arial"/>
                <a:cs typeface="Arial"/>
              </a:rPr>
              <a:t>has any untried </a:t>
            </a:r>
            <a:r>
              <a:rPr dirty="0" sz="1200">
                <a:latin typeface="Arial"/>
                <a:cs typeface="Arial"/>
              </a:rPr>
              <a:t>successors.  </a:t>
            </a:r>
            <a:r>
              <a:rPr dirty="0" sz="1200" spc="-5">
                <a:latin typeface="Arial"/>
                <a:cs typeface="Arial"/>
              </a:rPr>
              <a:t>Else backup to the previous node on the current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path.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58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8276" y="7128000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9700" y="6055105"/>
            <a:ext cx="295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G</a:t>
            </a:r>
            <a:r>
              <a:rPr dirty="0" sz="800" spc="-1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4126" y="68353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4516" y="636219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2938" y="74663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20084" y="756081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4320" y="633171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40758" y="67096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8629" y="71508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95066" y="60794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45608" y="6899400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1496" y="7466328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06625" y="5970904"/>
            <a:ext cx="3321050" cy="1835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88920" y="613359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65223" y="697178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46320" y="700988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89020" y="655268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17520" y="655268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41516" y="697178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03320" y="617168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12716" y="685748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27316" y="723848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03420" y="742898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46220" y="742898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12816" y="723848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8516" y="7505180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36512" y="72765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84416" y="640027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79712" y="64764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70020" y="67050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1373" y="1460246"/>
            <a:ext cx="25603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Our Search</a:t>
            </a:r>
            <a:r>
              <a:rPr dirty="0" spc="-65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4456" y="3030274"/>
            <a:ext cx="2860675" cy="124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Q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{START,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r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GOAL}  </a:t>
            </a:r>
            <a:r>
              <a:rPr dirty="0" sz="1000">
                <a:latin typeface="Arial"/>
                <a:cs typeface="Arial"/>
              </a:rPr>
              <a:t>S = { </a:t>
            </a:r>
            <a:r>
              <a:rPr dirty="0" sz="1000" spc="-5">
                <a:latin typeface="Arial"/>
                <a:cs typeface="Arial"/>
              </a:rPr>
              <a:t>START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1000">
                <a:latin typeface="Arial"/>
                <a:cs typeface="Arial"/>
              </a:rPr>
              <a:t>G = { </a:t>
            </a:r>
            <a:r>
              <a:rPr dirty="0" sz="1000" spc="-5">
                <a:latin typeface="Arial"/>
                <a:cs typeface="Arial"/>
              </a:rPr>
              <a:t>GOAL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{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{ </a:t>
            </a:r>
            <a:r>
              <a:rPr dirty="0" sz="1000" i="1">
                <a:latin typeface="Arial"/>
                <a:cs typeface="Arial"/>
              </a:rPr>
              <a:t>h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i="1">
                <a:latin typeface="Arial"/>
                <a:cs typeface="Arial"/>
              </a:rPr>
              <a:t>r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NULL …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cost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-5" i="1">
                <a:latin typeface="Arial"/>
                <a:cs typeface="Arial"/>
              </a:rPr>
              <a:t>s’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1 </a:t>
            </a:r>
            <a:r>
              <a:rPr dirty="0" sz="1000" spc="-5">
                <a:latin typeface="Arial"/>
                <a:cs typeface="Arial"/>
              </a:rPr>
              <a:t>for all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transitions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2333" y="2538475"/>
            <a:ext cx="2203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ART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0203" y="1845816"/>
            <a:ext cx="189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GO</a:t>
            </a:r>
            <a:r>
              <a:rPr dirty="0" sz="500" spc="-10">
                <a:latin typeface="Arial"/>
                <a:cs typeface="Arial"/>
              </a:rPr>
              <a:t>A</a:t>
            </a:r>
            <a:r>
              <a:rPr dirty="0" sz="500" spc="-5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8708" y="23235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9222" y="20187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2934" y="27914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7535" y="199821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0050" y="22420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5552" y="252704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3176" y="183515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5538" y="2364740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8677" y="2730500"/>
            <a:ext cx="1507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56055" algn="l"/>
              </a:tabLst>
            </a:pPr>
            <a:r>
              <a:rPr dirty="0" sz="900" spc="-5" i="1">
                <a:latin typeface="Arial"/>
                <a:cs typeface="Arial"/>
              </a:rPr>
              <a:t>p</a:t>
            </a:r>
            <a:r>
              <a:rPr dirty="0" sz="900" spc="-5" i="1">
                <a:latin typeface="Arial"/>
                <a:cs typeface="Arial"/>
              </a:rPr>
              <a:t>	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3825" y="1793620"/>
            <a:ext cx="2216150" cy="118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1373" y="5637530"/>
            <a:ext cx="25603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Our Search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4456" y="7207557"/>
            <a:ext cx="2860675" cy="124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Q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{START,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r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GOAL}  </a:t>
            </a:r>
            <a:r>
              <a:rPr dirty="0" sz="1000">
                <a:latin typeface="Arial"/>
                <a:cs typeface="Arial"/>
              </a:rPr>
              <a:t>S = { </a:t>
            </a:r>
            <a:r>
              <a:rPr dirty="0" sz="1000" spc="-5">
                <a:latin typeface="Arial"/>
                <a:cs typeface="Arial"/>
              </a:rPr>
              <a:t>START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1000">
                <a:latin typeface="Arial"/>
                <a:cs typeface="Arial"/>
              </a:rPr>
              <a:t>G = { </a:t>
            </a:r>
            <a:r>
              <a:rPr dirty="0" sz="1000" spc="-5">
                <a:latin typeface="Arial"/>
                <a:cs typeface="Arial"/>
              </a:rPr>
              <a:t>GOAL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{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{ </a:t>
            </a:r>
            <a:r>
              <a:rPr dirty="0" sz="1000" i="1">
                <a:latin typeface="Arial"/>
                <a:cs typeface="Arial"/>
              </a:rPr>
              <a:t>h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i="1">
                <a:latin typeface="Arial"/>
                <a:cs typeface="Arial"/>
              </a:rPr>
              <a:t>r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NULL …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cost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-5" i="1">
                <a:latin typeface="Arial"/>
                <a:cs typeface="Arial"/>
              </a:rPr>
              <a:t>s’</a:t>
            </a:r>
            <a:r>
              <a:rPr dirty="0" sz="1000" spc="-5">
                <a:latin typeface="Arial"/>
                <a:cs typeface="Arial"/>
              </a:rPr>
              <a:t>) </a:t>
            </a:r>
            <a:r>
              <a:rPr dirty="0" sz="1000">
                <a:latin typeface="Arial"/>
                <a:cs typeface="Arial"/>
              </a:rPr>
              <a:t>= 1 </a:t>
            </a:r>
            <a:r>
              <a:rPr dirty="0" sz="1000" spc="-5">
                <a:latin typeface="Arial"/>
                <a:cs typeface="Arial"/>
              </a:rPr>
              <a:t>for all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transitions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2333" y="6715759"/>
            <a:ext cx="2203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ART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0203" y="6023101"/>
            <a:ext cx="189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GO</a:t>
            </a:r>
            <a:r>
              <a:rPr dirty="0" sz="500" spc="-10">
                <a:latin typeface="Arial"/>
                <a:cs typeface="Arial"/>
              </a:rPr>
              <a:t>A</a:t>
            </a:r>
            <a:r>
              <a:rPr dirty="0" sz="500" spc="-5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8708" y="650087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19222" y="619607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2934" y="696874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07535" y="617550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10050" y="641934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35552" y="67043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3176" y="601243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5538" y="6542022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38677" y="6907783"/>
            <a:ext cx="1507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56055" algn="l"/>
              </a:tabLst>
            </a:pPr>
            <a:r>
              <a:rPr dirty="0" sz="900" spc="-5" i="1">
                <a:latin typeface="Arial"/>
                <a:cs typeface="Arial"/>
              </a:rPr>
              <a:t>p</a:t>
            </a:r>
            <a:r>
              <a:rPr dirty="0" sz="900" spc="-5" i="1">
                <a:latin typeface="Arial"/>
                <a:cs typeface="Arial"/>
              </a:rPr>
              <a:t>	r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63825" y="5970904"/>
            <a:ext cx="2216150" cy="118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81044" y="7141464"/>
            <a:ext cx="2275840" cy="1535430"/>
          </a:xfrm>
          <a:custGeom>
            <a:avLst/>
            <a:gdLst/>
            <a:ahLst/>
            <a:cxnLst/>
            <a:rect l="l" t="t" r="r" b="b"/>
            <a:pathLst>
              <a:path w="2275840" h="1535429">
                <a:moveTo>
                  <a:pt x="2026157" y="0"/>
                </a:moveTo>
                <a:lnTo>
                  <a:pt x="0" y="1058418"/>
                </a:lnTo>
                <a:lnTo>
                  <a:pt x="249173" y="1535430"/>
                </a:lnTo>
                <a:lnTo>
                  <a:pt x="2275331" y="477012"/>
                </a:lnTo>
                <a:lnTo>
                  <a:pt x="202615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81044" y="7141464"/>
            <a:ext cx="2275840" cy="1535430"/>
          </a:xfrm>
          <a:custGeom>
            <a:avLst/>
            <a:gdLst/>
            <a:ahLst/>
            <a:cxnLst/>
            <a:rect l="l" t="t" r="r" b="b"/>
            <a:pathLst>
              <a:path w="2275840" h="1535429">
                <a:moveTo>
                  <a:pt x="0" y="1058418"/>
                </a:moveTo>
                <a:lnTo>
                  <a:pt x="249173" y="1535430"/>
                </a:lnTo>
                <a:lnTo>
                  <a:pt x="2275331" y="477012"/>
                </a:lnTo>
                <a:lnTo>
                  <a:pt x="2026157" y="0"/>
                </a:lnTo>
                <a:lnTo>
                  <a:pt x="0" y="1058418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 rot="19980000">
            <a:off x="3769275" y="7725365"/>
            <a:ext cx="211044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latin typeface="Arial"/>
                <a:cs typeface="Arial"/>
              </a:rPr>
              <a:t>Why </a:t>
            </a:r>
            <a:r>
              <a:rPr dirty="0" baseline="1736" sz="2400" spc="-22">
                <a:latin typeface="Arial"/>
                <a:cs typeface="Arial"/>
              </a:rPr>
              <a:t>do </a:t>
            </a:r>
            <a:r>
              <a:rPr dirty="0" baseline="1736" sz="2400" spc="-15">
                <a:latin typeface="Arial"/>
                <a:cs typeface="Arial"/>
              </a:rPr>
              <a:t>we </a:t>
            </a:r>
            <a:r>
              <a:rPr dirty="0" baseline="3472" sz="2400" spc="-30">
                <a:latin typeface="Arial"/>
                <a:cs typeface="Arial"/>
              </a:rPr>
              <a:t>care?</a:t>
            </a:r>
            <a:r>
              <a:rPr dirty="0" baseline="3472" sz="2400" spc="-172">
                <a:latin typeface="Arial"/>
                <a:cs typeface="Arial"/>
              </a:rPr>
              <a:t> </a:t>
            </a:r>
            <a:r>
              <a:rPr dirty="0" baseline="5208" sz="2400" spc="-30">
                <a:latin typeface="Arial"/>
                <a:cs typeface="Arial"/>
              </a:rPr>
              <a:t>What</a:t>
            </a:r>
            <a:endParaRPr baseline="5208"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9980000">
            <a:off x="3885609" y="7956537"/>
            <a:ext cx="204346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25">
                <a:latin typeface="Arial"/>
                <a:cs typeface="Arial"/>
              </a:rPr>
              <a:t>prob</a:t>
            </a:r>
            <a:r>
              <a:rPr dirty="0" baseline="1736" sz="2400" spc="-37">
                <a:latin typeface="Arial"/>
                <a:cs typeface="Arial"/>
              </a:rPr>
              <a:t>lems </a:t>
            </a:r>
            <a:r>
              <a:rPr dirty="0" baseline="3472" sz="2400" spc="-22">
                <a:latin typeface="Arial"/>
                <a:cs typeface="Arial"/>
              </a:rPr>
              <a:t>are </a:t>
            </a:r>
            <a:r>
              <a:rPr dirty="0" baseline="3472" sz="2400" spc="-30">
                <a:latin typeface="Arial"/>
                <a:cs typeface="Arial"/>
              </a:rPr>
              <a:t>like</a:t>
            </a:r>
            <a:r>
              <a:rPr dirty="0" baseline="3472" sz="2400" spc="-82">
                <a:latin typeface="Arial"/>
                <a:cs typeface="Arial"/>
              </a:rPr>
              <a:t> </a:t>
            </a:r>
            <a:r>
              <a:rPr dirty="0" baseline="5208" sz="2400" spc="-30">
                <a:latin typeface="Arial"/>
                <a:cs typeface="Arial"/>
              </a:rPr>
              <a:t>this?</a:t>
            </a:r>
            <a:endParaRPr baseline="5208"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6476" y="1425193"/>
            <a:ext cx="16910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DFS in</a:t>
            </a:r>
            <a:r>
              <a:rPr dirty="0" spc="-70"/>
              <a:t> </a:t>
            </a:r>
            <a:r>
              <a:rPr dirty="0" spc="-5"/>
              <a:t>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4520" y="2527807"/>
            <a:ext cx="895985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3219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START  START </a:t>
            </a:r>
            <a:r>
              <a:rPr dirty="0" sz="900" spc="-5" i="1">
                <a:latin typeface="Arial"/>
                <a:cs typeface="Arial"/>
              </a:rPr>
              <a:t>d  </a:t>
            </a: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</a:t>
            </a:r>
            <a:r>
              <a:rPr dirty="0" sz="900" spc="-7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 b</a:t>
            </a:r>
            <a:r>
              <a:rPr dirty="0" sz="900" spc="-2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</a:t>
            </a:r>
            <a:r>
              <a:rPr dirty="0" sz="900" spc="-1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 </a:t>
            </a:r>
            <a:r>
              <a:rPr dirty="0" sz="900" i="1">
                <a:latin typeface="Arial"/>
                <a:cs typeface="Arial"/>
              </a:rPr>
              <a:t>c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</a:t>
            </a:r>
            <a:r>
              <a:rPr dirty="0" sz="900" spc="-1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 e </a:t>
            </a:r>
            <a:r>
              <a:rPr dirty="0" sz="900" i="1">
                <a:latin typeface="Arial"/>
                <a:cs typeface="Arial"/>
              </a:rPr>
              <a:t>r  </a:t>
            </a: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 e </a:t>
            </a:r>
            <a:r>
              <a:rPr dirty="0" sz="900" i="1">
                <a:latin typeface="Arial"/>
                <a:cs typeface="Arial"/>
              </a:rPr>
              <a:t>r f  </a:t>
            </a: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 e </a:t>
            </a:r>
            <a:r>
              <a:rPr dirty="0" sz="900" i="1">
                <a:latin typeface="Arial"/>
                <a:cs typeface="Arial"/>
              </a:rPr>
              <a:t>r f c  </a:t>
            </a: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 e </a:t>
            </a:r>
            <a:r>
              <a:rPr dirty="0" sz="900" i="1">
                <a:latin typeface="Arial"/>
                <a:cs typeface="Arial"/>
              </a:rPr>
              <a:t>r f c</a:t>
            </a:r>
            <a:r>
              <a:rPr dirty="0" sz="900" spc="-6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520" y="4038865"/>
            <a:ext cx="1093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5" i="1">
                <a:latin typeface="Arial"/>
                <a:cs typeface="Arial"/>
              </a:rPr>
              <a:t>d e </a:t>
            </a:r>
            <a:r>
              <a:rPr dirty="0" sz="900" i="1">
                <a:latin typeface="Arial"/>
                <a:cs typeface="Arial"/>
              </a:rPr>
              <a:t>r f</a:t>
            </a:r>
            <a:r>
              <a:rPr dirty="0" sz="900" spc="190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4264" y="2873756"/>
            <a:ext cx="2628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S</a:t>
            </a:r>
            <a:r>
              <a:rPr dirty="0" sz="600" spc="5">
                <a:latin typeface="Arial"/>
                <a:cs typeface="Arial"/>
              </a:rPr>
              <a:t>T</a:t>
            </a:r>
            <a:r>
              <a:rPr dirty="0" sz="600">
                <a:latin typeface="Arial"/>
                <a:cs typeface="Arial"/>
              </a:rPr>
              <a:t>A</a:t>
            </a:r>
            <a:r>
              <a:rPr dirty="0" sz="600" spc="-15">
                <a:latin typeface="Arial"/>
                <a:cs typeface="Arial"/>
              </a:rPr>
              <a:t>R</a:t>
            </a:r>
            <a:r>
              <a:rPr dirty="0" sz="60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8111" y="2181859"/>
            <a:ext cx="225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GOAL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902" y="26664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3542" y="236169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005" y="30734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5185" y="31343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9891" y="234111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2321" y="25849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6008" y="286994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2558" y="217805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2684" y="2707640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6097" y="30734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4325" y="2136520"/>
            <a:ext cx="2863850" cy="118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60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9998" y="5568188"/>
            <a:ext cx="32448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DFS Search tree</a:t>
            </a:r>
            <a:r>
              <a:rPr dirty="0" sz="2200" spc="-9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traversal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0399" y="7040879"/>
            <a:ext cx="2579765" cy="1372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201923" y="6587744"/>
            <a:ext cx="2203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ART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1214" y="6006338"/>
            <a:ext cx="189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GO</a:t>
            </a:r>
            <a:r>
              <a:rPr dirty="0" sz="500" spc="-10">
                <a:latin typeface="Arial"/>
                <a:cs typeface="Arial"/>
              </a:rPr>
              <a:t>A</a:t>
            </a:r>
            <a:r>
              <a:rPr dirty="0" sz="500" spc="-5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4552" y="67431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1282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8078" y="6061200"/>
            <a:ext cx="1373505" cy="435609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30"/>
              </a:spcBef>
              <a:tabLst>
                <a:tab pos="979169" algn="l"/>
              </a:tabLst>
            </a:pPr>
            <a:r>
              <a:rPr dirty="0" baseline="-9259" sz="1350" spc="-7" i="1">
                <a:latin typeface="Arial"/>
                <a:cs typeface="Arial"/>
              </a:rPr>
              <a:t>b	</a:t>
            </a: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535"/>
              </a:spcBef>
              <a:tabLst>
                <a:tab pos="1270635" algn="l"/>
              </a:tabLst>
            </a:pPr>
            <a:r>
              <a:rPr dirty="0" baseline="-33950" sz="1350" spc="-7" i="1">
                <a:latin typeface="Arial"/>
                <a:cs typeface="Arial"/>
              </a:rPr>
              <a:t>d	</a:t>
            </a: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0184" y="65725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23715" y="59926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8834" y="643610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61965" y="674319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97225" y="5970904"/>
            <a:ext cx="2139950" cy="996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36420" y="6551167"/>
            <a:ext cx="125031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Can you draw </a:t>
            </a:r>
            <a:r>
              <a:rPr dirty="0" sz="1200" spc="-10">
                <a:latin typeface="Arial"/>
                <a:cs typeface="Arial"/>
              </a:rPr>
              <a:t>in  </a:t>
            </a:r>
            <a:r>
              <a:rPr dirty="0" sz="1200" spc="-5">
                <a:latin typeface="Arial"/>
                <a:cs typeface="Arial"/>
              </a:rPr>
              <a:t>the order in which  the search-tree  nodes are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visited?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9" y="2901695"/>
            <a:ext cx="2579765" cy="1372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DFS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Algorithm</a:t>
            </a:r>
            <a:endParaRPr sz="2200">
              <a:latin typeface="Arial"/>
              <a:cs typeface="Arial"/>
            </a:endParaRPr>
          </a:p>
          <a:p>
            <a:pPr marL="267970" marR="485140">
              <a:lnSpc>
                <a:spcPct val="100000"/>
              </a:lnSpc>
              <a:spcBef>
                <a:spcPts val="910"/>
              </a:spcBef>
            </a:pPr>
            <a:r>
              <a:rPr dirty="0" sz="90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use a data structure we’ll call a Path to represent the </a:t>
            </a:r>
            <a:r>
              <a:rPr dirty="0" sz="900">
                <a:latin typeface="Arial"/>
                <a:cs typeface="Arial"/>
              </a:rPr>
              <a:t>, </a:t>
            </a:r>
            <a:r>
              <a:rPr dirty="0" sz="900" spc="-5">
                <a:latin typeface="Arial"/>
                <a:cs typeface="Arial"/>
              </a:rPr>
              <a:t>er, path from the  START to the current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state.</a:t>
            </a:r>
            <a:endParaRPr sz="9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550"/>
              </a:spcBef>
            </a:pPr>
            <a:r>
              <a:rPr dirty="0" sz="900">
                <a:latin typeface="Arial"/>
                <a:cs typeface="Arial"/>
              </a:rPr>
              <a:t>E.G. Path P = </a:t>
            </a:r>
            <a:r>
              <a:rPr dirty="0" sz="900" spc="-5">
                <a:latin typeface="Arial"/>
                <a:cs typeface="Arial"/>
              </a:rPr>
              <a:t>&lt;START, </a:t>
            </a:r>
            <a:r>
              <a:rPr dirty="0" sz="900">
                <a:latin typeface="Arial"/>
                <a:cs typeface="Arial"/>
              </a:rPr>
              <a:t>d, e, r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&gt;</a:t>
            </a:r>
            <a:endParaRPr sz="900">
              <a:latin typeface="Arial"/>
              <a:cs typeface="Arial"/>
            </a:endParaRPr>
          </a:p>
          <a:p>
            <a:pPr marL="267970" marR="441959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latin typeface="Arial"/>
                <a:cs typeface="Arial"/>
              </a:rPr>
              <a:t>Along with each node on the path,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must remember which successors </a:t>
            </a:r>
            <a:r>
              <a:rPr dirty="0" sz="900" spc="-10">
                <a:latin typeface="Arial"/>
                <a:cs typeface="Arial"/>
              </a:rPr>
              <a:t>we  </a:t>
            </a:r>
            <a:r>
              <a:rPr dirty="0" sz="900" spc="-5">
                <a:latin typeface="Arial"/>
                <a:cs typeface="Arial"/>
              </a:rPr>
              <a:t>still have available to expand. E.G. at the following point, </a:t>
            </a:r>
            <a:r>
              <a:rPr dirty="0" sz="900" spc="-10">
                <a:latin typeface="Arial"/>
                <a:cs typeface="Arial"/>
              </a:rPr>
              <a:t>we’ll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have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3082290" marR="207645" indent="-223520">
              <a:lnSpc>
                <a:spcPct val="150600"/>
              </a:lnSpc>
            </a:pPr>
            <a:r>
              <a:rPr dirty="0" sz="900">
                <a:latin typeface="Arial"/>
                <a:cs typeface="Arial"/>
              </a:rPr>
              <a:t>P = </a:t>
            </a:r>
            <a:r>
              <a:rPr dirty="0" sz="900" spc="-5">
                <a:latin typeface="Arial"/>
                <a:cs typeface="Arial"/>
              </a:rPr>
              <a:t>&lt;START (expand=e </a:t>
            </a:r>
            <a:r>
              <a:rPr dirty="0" sz="900">
                <a:latin typeface="Arial"/>
                <a:cs typeface="Arial"/>
              </a:rPr>
              <a:t>, </a:t>
            </a:r>
            <a:r>
              <a:rPr dirty="0" sz="900" spc="-5">
                <a:latin typeface="Arial"/>
                <a:cs typeface="Arial"/>
              </a:rPr>
              <a:t>p) </a:t>
            </a:r>
            <a:r>
              <a:rPr dirty="0" sz="900">
                <a:latin typeface="Arial"/>
                <a:cs typeface="Arial"/>
              </a:rPr>
              <a:t>,  </a:t>
            </a:r>
            <a:r>
              <a:rPr dirty="0" sz="900" spc="-5">
                <a:latin typeface="Arial"/>
                <a:cs typeface="Arial"/>
              </a:rPr>
              <a:t>d (expand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NULL)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3082290" marR="665480">
              <a:lnSpc>
                <a:spcPct val="150600"/>
              </a:lnSpc>
            </a:pPr>
            <a:r>
              <a:rPr dirty="0" sz="900" spc="-5">
                <a:latin typeface="Arial"/>
                <a:cs typeface="Arial"/>
              </a:rPr>
              <a:t>e (expand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h)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,  r </a:t>
            </a:r>
            <a:r>
              <a:rPr dirty="0" sz="900" spc="-5">
                <a:latin typeface="Arial"/>
                <a:cs typeface="Arial"/>
              </a:rPr>
              <a:t>(expand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f)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&gt;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9337" y="3506533"/>
            <a:ext cx="2000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62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520" y="5357778"/>
            <a:ext cx="3061335" cy="27203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185545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DFS</a:t>
            </a:r>
            <a:r>
              <a:rPr dirty="0" sz="20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R="542925">
              <a:lnSpc>
                <a:spcPct val="100000"/>
              </a:lnSpc>
              <a:spcBef>
                <a:spcPts val="675"/>
              </a:spcBef>
            </a:pPr>
            <a:r>
              <a:rPr dirty="0" sz="1000" spc="-5">
                <a:latin typeface="Arial"/>
                <a:cs typeface="Arial"/>
              </a:rPr>
              <a:t>Let </a:t>
            </a:r>
            <a:r>
              <a:rPr dirty="0" sz="1000">
                <a:latin typeface="Arial"/>
                <a:cs typeface="Arial"/>
              </a:rPr>
              <a:t>P = </a:t>
            </a:r>
            <a:r>
              <a:rPr dirty="0" sz="1000" spc="-5">
                <a:latin typeface="Arial"/>
                <a:cs typeface="Arial"/>
              </a:rPr>
              <a:t>&lt;START (expand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succs(START))&gt;  While (P not empty and top(P) not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goal)</a:t>
            </a:r>
            <a:endParaRPr sz="1000">
              <a:latin typeface="Arial"/>
              <a:cs typeface="Arial"/>
            </a:endParaRPr>
          </a:p>
          <a:p>
            <a:pPr marL="456565" marR="105346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if expand of top(P) is empty  then</a:t>
            </a:r>
            <a:endParaRPr sz="1000">
              <a:latin typeface="Arial"/>
              <a:cs typeface="Arial"/>
            </a:endParaRPr>
          </a:p>
          <a:p>
            <a:pPr marL="91376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remove top(P) (“pop 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stack”)</a:t>
            </a:r>
            <a:endParaRPr sz="10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  <a:p>
            <a:pPr marL="913765" marR="1143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let </a:t>
            </a:r>
            <a:r>
              <a:rPr dirty="0" sz="100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be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member of expand of top(P)  remove </a:t>
            </a:r>
            <a:r>
              <a:rPr dirty="0" sz="100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from expand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top(P)</a:t>
            </a:r>
            <a:endParaRPr sz="1000">
              <a:latin typeface="Arial"/>
              <a:cs typeface="Arial"/>
            </a:endParaRPr>
          </a:p>
          <a:p>
            <a:pPr marL="1370965" marR="5080" indent="-4572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make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new item on the top of path P:  </a:t>
            </a:r>
            <a:r>
              <a:rPr dirty="0" sz="100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(expand </a:t>
            </a:r>
            <a:r>
              <a:rPr dirty="0" sz="1000">
                <a:latin typeface="Arial"/>
                <a:cs typeface="Arial"/>
              </a:rPr>
              <a:t>=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succs(s))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If </a:t>
            </a:r>
            <a:r>
              <a:rPr dirty="0" sz="1000">
                <a:latin typeface="Arial"/>
                <a:cs typeface="Arial"/>
              </a:rPr>
              <a:t>P </a:t>
            </a:r>
            <a:r>
              <a:rPr dirty="0" sz="1000" spc="-5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empty</a:t>
            </a:r>
            <a:endParaRPr sz="10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return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FAILURE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return the path consisting of states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2321" y="7021830"/>
            <a:ext cx="1195705" cy="971550"/>
          </a:xfrm>
          <a:custGeom>
            <a:avLst/>
            <a:gdLst/>
            <a:ahLst/>
            <a:cxnLst/>
            <a:rect l="l" t="t" r="r" b="b"/>
            <a:pathLst>
              <a:path w="1195704" h="971550">
                <a:moveTo>
                  <a:pt x="14477" y="971550"/>
                </a:moveTo>
                <a:lnTo>
                  <a:pt x="14477" y="400050"/>
                </a:lnTo>
                <a:lnTo>
                  <a:pt x="211074" y="400050"/>
                </a:lnTo>
                <a:lnTo>
                  <a:pt x="0" y="0"/>
                </a:lnTo>
                <a:lnTo>
                  <a:pt x="506729" y="400050"/>
                </a:lnTo>
                <a:lnTo>
                  <a:pt x="1195577" y="400050"/>
                </a:lnTo>
                <a:lnTo>
                  <a:pt x="1195577" y="971550"/>
                </a:lnTo>
                <a:lnTo>
                  <a:pt x="211074" y="971550"/>
                </a:lnTo>
                <a:lnTo>
                  <a:pt x="14477" y="97155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25567" y="7412226"/>
            <a:ext cx="1062990" cy="5384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R="5080">
              <a:lnSpc>
                <a:spcPct val="80200"/>
              </a:lnSpc>
              <a:spcBef>
                <a:spcPts val="285"/>
              </a:spcBef>
            </a:pPr>
            <a:r>
              <a:rPr dirty="0" sz="800" spc="-5">
                <a:latin typeface="Arial"/>
                <a:cs typeface="Arial"/>
              </a:rPr>
              <a:t>This algorithm can be  written neatly with  recursion, i.e. using the  program </a:t>
            </a:r>
            <a:r>
              <a:rPr dirty="0" sz="800">
                <a:latin typeface="Arial"/>
                <a:cs typeface="Arial"/>
              </a:rPr>
              <a:t>stack </a:t>
            </a:r>
            <a:r>
              <a:rPr dirty="0" sz="800" spc="-5">
                <a:latin typeface="Arial"/>
                <a:cs typeface="Arial"/>
              </a:rPr>
              <a:t>to  implement P.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6" y="1294130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2344" y="1656302"/>
          <a:ext cx="369062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/>
                <a:gridCol w="3476625"/>
              </a:tblGrid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9256" y="2386298"/>
          <a:ext cx="4441190" cy="150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19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666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Depth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64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7976" y="5471413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92344" y="5833586"/>
          <a:ext cx="369062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/>
                <a:gridCol w="3476625"/>
              </a:tblGrid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69256" y="6563582"/>
          <a:ext cx="4441190" cy="150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19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666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Depth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6" y="1294130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2344" y="1656302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9256" y="2625566"/>
          <a:ext cx="4441190" cy="150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49758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DFS**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666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Depth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67305" y="4017264"/>
            <a:ext cx="1552575" cy="561340"/>
          </a:xfrm>
          <a:custGeom>
            <a:avLst/>
            <a:gdLst/>
            <a:ahLst/>
            <a:cxnLst/>
            <a:rect l="l" t="t" r="r" b="b"/>
            <a:pathLst>
              <a:path w="1552575" h="561339">
                <a:moveTo>
                  <a:pt x="1552194" y="141732"/>
                </a:moveTo>
                <a:lnTo>
                  <a:pt x="66293" y="141732"/>
                </a:lnTo>
                <a:lnTo>
                  <a:pt x="66293" y="560832"/>
                </a:lnTo>
                <a:lnTo>
                  <a:pt x="1552194" y="560832"/>
                </a:lnTo>
                <a:lnTo>
                  <a:pt x="1552194" y="141732"/>
                </a:lnTo>
                <a:close/>
              </a:path>
              <a:path w="1552575" h="561339">
                <a:moveTo>
                  <a:pt x="0" y="0"/>
                </a:moveTo>
                <a:lnTo>
                  <a:pt x="313944" y="141732"/>
                </a:lnTo>
                <a:lnTo>
                  <a:pt x="685038" y="141732"/>
                </a:lnTo>
                <a:lnTo>
                  <a:pt x="0" y="0"/>
                </a:lnTo>
                <a:close/>
              </a:path>
            </a:pathLst>
          </a:custGeom>
          <a:solidFill>
            <a:srgbClr val="FFD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67305" y="4017264"/>
            <a:ext cx="1552575" cy="561340"/>
          </a:xfrm>
          <a:custGeom>
            <a:avLst/>
            <a:gdLst/>
            <a:ahLst/>
            <a:cxnLst/>
            <a:rect l="l" t="t" r="r" b="b"/>
            <a:pathLst>
              <a:path w="1552575" h="561339">
                <a:moveTo>
                  <a:pt x="66293" y="141732"/>
                </a:moveTo>
                <a:lnTo>
                  <a:pt x="66293" y="560832"/>
                </a:lnTo>
                <a:lnTo>
                  <a:pt x="1552194" y="560832"/>
                </a:lnTo>
                <a:lnTo>
                  <a:pt x="1552194" y="141732"/>
                </a:lnTo>
                <a:lnTo>
                  <a:pt x="685038" y="141732"/>
                </a:lnTo>
                <a:lnTo>
                  <a:pt x="0" y="0"/>
                </a:lnTo>
                <a:lnTo>
                  <a:pt x="313944" y="141732"/>
                </a:lnTo>
                <a:lnTo>
                  <a:pt x="66293" y="141732"/>
                </a:lnTo>
                <a:close/>
              </a:path>
            </a:pathLst>
          </a:custGeom>
          <a:ln w="6349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71014" y="4167632"/>
            <a:ext cx="1210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Assuming </a:t>
            </a:r>
            <a:r>
              <a:rPr dirty="0" sz="1200" spc="-10">
                <a:latin typeface="Arial"/>
                <a:cs typeface="Arial"/>
              </a:rPr>
              <a:t>Acyclic  </a:t>
            </a:r>
            <a:r>
              <a:rPr dirty="0" sz="1200" spc="-5">
                <a:latin typeface="Arial"/>
                <a:cs typeface="Arial"/>
              </a:rPr>
              <a:t>Search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66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7976" y="5471413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92344" y="5833586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path from start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69256" y="6802849"/>
          <a:ext cx="4441190" cy="150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49757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DFS**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666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Depth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35"/>
                        </a:lnSpc>
                      </a:pP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)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O(LMAX)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067305" y="8194547"/>
            <a:ext cx="1552575" cy="561340"/>
          </a:xfrm>
          <a:custGeom>
            <a:avLst/>
            <a:gdLst/>
            <a:ahLst/>
            <a:cxnLst/>
            <a:rect l="l" t="t" r="r" b="b"/>
            <a:pathLst>
              <a:path w="1552575" h="561340">
                <a:moveTo>
                  <a:pt x="1552194" y="141731"/>
                </a:moveTo>
                <a:lnTo>
                  <a:pt x="66293" y="141731"/>
                </a:lnTo>
                <a:lnTo>
                  <a:pt x="66293" y="560832"/>
                </a:lnTo>
                <a:lnTo>
                  <a:pt x="1552194" y="560832"/>
                </a:lnTo>
                <a:lnTo>
                  <a:pt x="1552194" y="141731"/>
                </a:lnTo>
                <a:close/>
              </a:path>
              <a:path w="1552575" h="561340">
                <a:moveTo>
                  <a:pt x="0" y="0"/>
                </a:moveTo>
                <a:lnTo>
                  <a:pt x="313944" y="141731"/>
                </a:lnTo>
                <a:lnTo>
                  <a:pt x="685038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FFD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67305" y="8194547"/>
            <a:ext cx="1552575" cy="561340"/>
          </a:xfrm>
          <a:custGeom>
            <a:avLst/>
            <a:gdLst/>
            <a:ahLst/>
            <a:cxnLst/>
            <a:rect l="l" t="t" r="r" b="b"/>
            <a:pathLst>
              <a:path w="1552575" h="561340">
                <a:moveTo>
                  <a:pt x="66293" y="141731"/>
                </a:moveTo>
                <a:lnTo>
                  <a:pt x="66293" y="560832"/>
                </a:lnTo>
                <a:lnTo>
                  <a:pt x="1552194" y="560832"/>
                </a:lnTo>
                <a:lnTo>
                  <a:pt x="1552194" y="141731"/>
                </a:lnTo>
                <a:lnTo>
                  <a:pt x="685038" y="141731"/>
                </a:lnTo>
                <a:lnTo>
                  <a:pt x="0" y="0"/>
                </a:lnTo>
                <a:lnTo>
                  <a:pt x="313944" y="141731"/>
                </a:lnTo>
                <a:lnTo>
                  <a:pt x="66293" y="141731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71014" y="8344916"/>
            <a:ext cx="1210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Assuming </a:t>
            </a:r>
            <a:r>
              <a:rPr dirty="0" sz="1200" spc="-10">
                <a:latin typeface="Arial"/>
                <a:cs typeface="Arial"/>
              </a:rPr>
              <a:t>Acyclic  </a:t>
            </a:r>
            <a:r>
              <a:rPr dirty="0" sz="1200" spc="-5">
                <a:latin typeface="Arial"/>
                <a:cs typeface="Arial"/>
              </a:rPr>
              <a:t>Search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797560" marR="2644775" indent="-318135">
              <a:lnSpc>
                <a:spcPct val="100000"/>
              </a:lnSpc>
              <a:spcBef>
                <a:spcPts val="4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Questions</a:t>
            </a:r>
            <a:r>
              <a:rPr dirty="0" sz="2000" spc="-5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to  ponder</a:t>
            </a:r>
            <a:endParaRPr sz="2000">
              <a:latin typeface="Arial"/>
              <a:cs typeface="Arial"/>
            </a:endParaRPr>
          </a:p>
          <a:p>
            <a:pPr marL="439420" marR="2510155" indent="-171450">
              <a:lnSpc>
                <a:spcPct val="100000"/>
              </a:lnSpc>
              <a:spcBef>
                <a:spcPts val="64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How would you  prevent DFS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from  looping?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439420" marR="2566035" indent="-171450">
              <a:lnSpc>
                <a:spcPct val="100000"/>
              </a:lnSpc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How could you  force it to give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  optimal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solution?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68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520" y="5402071"/>
            <a:ext cx="1785620" cy="1448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9590" marR="139065" indent="-31813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Questions</a:t>
            </a:r>
            <a:r>
              <a:rPr dirty="0" sz="2000" spc="-5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to  ponder</a:t>
            </a:r>
            <a:endParaRPr sz="20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645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How would you  prevent DFS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from  looping?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520" y="7164573"/>
            <a:ext cx="172973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How could you  force it to give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  optimal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solution?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484" y="5593079"/>
            <a:ext cx="2566670" cy="1257300"/>
          </a:xfrm>
          <a:custGeom>
            <a:avLst/>
            <a:gdLst/>
            <a:ahLst/>
            <a:cxnLst/>
            <a:rect l="l" t="t" r="r" b="b"/>
            <a:pathLst>
              <a:path w="2566670" h="1257300">
                <a:moveTo>
                  <a:pt x="0" y="694944"/>
                </a:moveTo>
                <a:lnTo>
                  <a:pt x="318515" y="1047750"/>
                </a:lnTo>
                <a:lnTo>
                  <a:pt x="318515" y="1257300"/>
                </a:lnTo>
                <a:lnTo>
                  <a:pt x="2566416" y="1257300"/>
                </a:lnTo>
                <a:lnTo>
                  <a:pt x="2566416" y="733044"/>
                </a:lnTo>
                <a:lnTo>
                  <a:pt x="318515" y="733044"/>
                </a:lnTo>
                <a:lnTo>
                  <a:pt x="0" y="694944"/>
                </a:lnTo>
                <a:close/>
              </a:path>
              <a:path w="2566670" h="1257300">
                <a:moveTo>
                  <a:pt x="2566416" y="0"/>
                </a:moveTo>
                <a:lnTo>
                  <a:pt x="318515" y="0"/>
                </a:lnTo>
                <a:lnTo>
                  <a:pt x="318515" y="733044"/>
                </a:lnTo>
                <a:lnTo>
                  <a:pt x="2566416" y="733044"/>
                </a:lnTo>
                <a:lnTo>
                  <a:pt x="2566416" y="0"/>
                </a:lnTo>
                <a:close/>
              </a:path>
            </a:pathLst>
          </a:custGeom>
          <a:solidFill>
            <a:srgbClr val="FFD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91484" y="5593079"/>
            <a:ext cx="2566670" cy="1257300"/>
          </a:xfrm>
          <a:custGeom>
            <a:avLst/>
            <a:gdLst/>
            <a:ahLst/>
            <a:cxnLst/>
            <a:rect l="l" t="t" r="r" b="b"/>
            <a:pathLst>
              <a:path w="2566670" h="1257300">
                <a:moveTo>
                  <a:pt x="318515" y="0"/>
                </a:moveTo>
                <a:lnTo>
                  <a:pt x="318515" y="733044"/>
                </a:lnTo>
                <a:lnTo>
                  <a:pt x="0" y="694944"/>
                </a:lnTo>
                <a:lnTo>
                  <a:pt x="318515" y="1047750"/>
                </a:lnTo>
                <a:lnTo>
                  <a:pt x="318515" y="1257300"/>
                </a:lnTo>
                <a:lnTo>
                  <a:pt x="2566416" y="1257300"/>
                </a:lnTo>
                <a:lnTo>
                  <a:pt x="2566416" y="0"/>
                </a:lnTo>
                <a:lnTo>
                  <a:pt x="693419" y="0"/>
                </a:lnTo>
                <a:lnTo>
                  <a:pt x="318515" y="0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59529" y="5511037"/>
            <a:ext cx="2105025" cy="5727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Answer 1: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Arial"/>
                <a:cs typeface="Arial"/>
              </a:rPr>
              <a:t>PC-DFS (Path Checking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DFS):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2101" y="6733793"/>
            <a:ext cx="2955925" cy="1564640"/>
          </a:xfrm>
          <a:custGeom>
            <a:avLst/>
            <a:gdLst/>
            <a:ahLst/>
            <a:cxnLst/>
            <a:rect l="l" t="t" r="r" b="b"/>
            <a:pathLst>
              <a:path w="2955925" h="1564640">
                <a:moveTo>
                  <a:pt x="0" y="0"/>
                </a:moveTo>
                <a:lnTo>
                  <a:pt x="707898" y="830579"/>
                </a:lnTo>
                <a:lnTo>
                  <a:pt x="707898" y="1564385"/>
                </a:lnTo>
                <a:lnTo>
                  <a:pt x="2955798" y="1564385"/>
                </a:lnTo>
                <a:lnTo>
                  <a:pt x="2955798" y="516636"/>
                </a:lnTo>
                <a:lnTo>
                  <a:pt x="707898" y="516635"/>
                </a:lnTo>
                <a:lnTo>
                  <a:pt x="0" y="0"/>
                </a:lnTo>
                <a:close/>
              </a:path>
              <a:path w="2955925" h="1564640">
                <a:moveTo>
                  <a:pt x="2955798" y="307085"/>
                </a:moveTo>
                <a:lnTo>
                  <a:pt x="707898" y="307085"/>
                </a:lnTo>
                <a:lnTo>
                  <a:pt x="707898" y="516635"/>
                </a:lnTo>
                <a:lnTo>
                  <a:pt x="2955798" y="516636"/>
                </a:lnTo>
                <a:lnTo>
                  <a:pt x="2955798" y="307085"/>
                </a:lnTo>
                <a:close/>
              </a:path>
            </a:pathLst>
          </a:custGeom>
          <a:solidFill>
            <a:srgbClr val="FFD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2101" y="6733793"/>
            <a:ext cx="2955925" cy="1564640"/>
          </a:xfrm>
          <a:custGeom>
            <a:avLst/>
            <a:gdLst/>
            <a:ahLst/>
            <a:cxnLst/>
            <a:rect l="l" t="t" r="r" b="b"/>
            <a:pathLst>
              <a:path w="2955925" h="1564640">
                <a:moveTo>
                  <a:pt x="707898" y="307085"/>
                </a:moveTo>
                <a:lnTo>
                  <a:pt x="707898" y="516635"/>
                </a:lnTo>
                <a:lnTo>
                  <a:pt x="0" y="0"/>
                </a:lnTo>
                <a:lnTo>
                  <a:pt x="707898" y="830579"/>
                </a:lnTo>
                <a:lnTo>
                  <a:pt x="707898" y="1564385"/>
                </a:lnTo>
                <a:lnTo>
                  <a:pt x="2955798" y="1564385"/>
                </a:lnTo>
                <a:lnTo>
                  <a:pt x="2955798" y="307085"/>
                </a:lnTo>
                <a:lnTo>
                  <a:pt x="1082802" y="307085"/>
                </a:lnTo>
                <a:lnTo>
                  <a:pt x="707898" y="307085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59529" y="6958836"/>
            <a:ext cx="1945639" cy="5727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Answer 2: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latin typeface="Arial"/>
                <a:cs typeface="Arial"/>
              </a:rPr>
              <a:t>MEMDFS </a:t>
            </a:r>
            <a:r>
              <a:rPr dirty="0" sz="1200" spc="-5">
                <a:latin typeface="Arial"/>
                <a:cs typeface="Arial"/>
              </a:rPr>
              <a:t>(Memoizing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DFS):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69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4520" y="1224787"/>
            <a:ext cx="1785620" cy="1448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9590" marR="139065" indent="-31813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Questions</a:t>
            </a:r>
            <a:r>
              <a:rPr dirty="0" sz="2000" spc="-5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to  ponder</a:t>
            </a:r>
            <a:endParaRPr sz="20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650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How would you  prevent DFS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from  looping?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520" y="2987290"/>
            <a:ext cx="172973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How could you  force it to give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  optimal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solution?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1484" y="1415796"/>
            <a:ext cx="2566670" cy="1257300"/>
          </a:xfrm>
          <a:custGeom>
            <a:avLst/>
            <a:gdLst/>
            <a:ahLst/>
            <a:cxnLst/>
            <a:rect l="l" t="t" r="r" b="b"/>
            <a:pathLst>
              <a:path w="2566670" h="1257300">
                <a:moveTo>
                  <a:pt x="0" y="694944"/>
                </a:moveTo>
                <a:lnTo>
                  <a:pt x="318515" y="1047750"/>
                </a:lnTo>
                <a:lnTo>
                  <a:pt x="318515" y="1257300"/>
                </a:lnTo>
                <a:lnTo>
                  <a:pt x="2566416" y="1257300"/>
                </a:lnTo>
                <a:lnTo>
                  <a:pt x="2566416" y="733044"/>
                </a:lnTo>
                <a:lnTo>
                  <a:pt x="318515" y="733044"/>
                </a:lnTo>
                <a:lnTo>
                  <a:pt x="0" y="694944"/>
                </a:lnTo>
                <a:close/>
              </a:path>
              <a:path w="2566670" h="1257300">
                <a:moveTo>
                  <a:pt x="2566416" y="0"/>
                </a:moveTo>
                <a:lnTo>
                  <a:pt x="318515" y="0"/>
                </a:lnTo>
                <a:lnTo>
                  <a:pt x="318515" y="733044"/>
                </a:lnTo>
                <a:lnTo>
                  <a:pt x="2566416" y="733044"/>
                </a:lnTo>
                <a:lnTo>
                  <a:pt x="2566416" y="0"/>
                </a:lnTo>
                <a:close/>
              </a:path>
            </a:pathLst>
          </a:custGeom>
          <a:solidFill>
            <a:srgbClr val="FFD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1484" y="1415796"/>
            <a:ext cx="2566670" cy="1257300"/>
          </a:xfrm>
          <a:custGeom>
            <a:avLst/>
            <a:gdLst/>
            <a:ahLst/>
            <a:cxnLst/>
            <a:rect l="l" t="t" r="r" b="b"/>
            <a:pathLst>
              <a:path w="2566670" h="1257300">
                <a:moveTo>
                  <a:pt x="318515" y="0"/>
                </a:moveTo>
                <a:lnTo>
                  <a:pt x="318515" y="733044"/>
                </a:lnTo>
                <a:lnTo>
                  <a:pt x="0" y="694944"/>
                </a:lnTo>
                <a:lnTo>
                  <a:pt x="318515" y="1047750"/>
                </a:lnTo>
                <a:lnTo>
                  <a:pt x="318515" y="1257300"/>
                </a:lnTo>
                <a:lnTo>
                  <a:pt x="2566416" y="1257300"/>
                </a:lnTo>
                <a:lnTo>
                  <a:pt x="2566416" y="0"/>
                </a:lnTo>
                <a:lnTo>
                  <a:pt x="693419" y="0"/>
                </a:lnTo>
                <a:lnTo>
                  <a:pt x="318515" y="0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9529" y="1333753"/>
            <a:ext cx="2131695" cy="13208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Answer 1: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Arial"/>
                <a:cs typeface="Arial"/>
              </a:rPr>
              <a:t>PC-DFS (Path Checking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DFS):</a:t>
            </a:r>
            <a:endParaRPr sz="1200">
              <a:latin typeface="Arial"/>
              <a:cs typeface="Arial"/>
            </a:endParaRPr>
          </a:p>
          <a:p>
            <a:pPr algn="just" marL="228600" marR="508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Don’t recurse on a state  if that state is already in  the current path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2101" y="2556510"/>
            <a:ext cx="2955925" cy="1564640"/>
          </a:xfrm>
          <a:custGeom>
            <a:avLst/>
            <a:gdLst/>
            <a:ahLst/>
            <a:cxnLst/>
            <a:rect l="l" t="t" r="r" b="b"/>
            <a:pathLst>
              <a:path w="2955925" h="1564639">
                <a:moveTo>
                  <a:pt x="0" y="0"/>
                </a:moveTo>
                <a:lnTo>
                  <a:pt x="707898" y="830580"/>
                </a:lnTo>
                <a:lnTo>
                  <a:pt x="707898" y="1564386"/>
                </a:lnTo>
                <a:lnTo>
                  <a:pt x="2955798" y="1564386"/>
                </a:lnTo>
                <a:lnTo>
                  <a:pt x="2955798" y="516636"/>
                </a:lnTo>
                <a:lnTo>
                  <a:pt x="707898" y="516636"/>
                </a:lnTo>
                <a:lnTo>
                  <a:pt x="0" y="0"/>
                </a:lnTo>
                <a:close/>
              </a:path>
              <a:path w="2955925" h="1564639">
                <a:moveTo>
                  <a:pt x="2955798" y="307086"/>
                </a:moveTo>
                <a:lnTo>
                  <a:pt x="707898" y="307086"/>
                </a:lnTo>
                <a:lnTo>
                  <a:pt x="707898" y="516636"/>
                </a:lnTo>
                <a:lnTo>
                  <a:pt x="2955798" y="516636"/>
                </a:lnTo>
                <a:lnTo>
                  <a:pt x="2955798" y="307086"/>
                </a:lnTo>
                <a:close/>
              </a:path>
            </a:pathLst>
          </a:custGeom>
          <a:solidFill>
            <a:srgbClr val="FFD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2101" y="2556510"/>
            <a:ext cx="2955925" cy="1564640"/>
          </a:xfrm>
          <a:custGeom>
            <a:avLst/>
            <a:gdLst/>
            <a:ahLst/>
            <a:cxnLst/>
            <a:rect l="l" t="t" r="r" b="b"/>
            <a:pathLst>
              <a:path w="2955925" h="1564639">
                <a:moveTo>
                  <a:pt x="707898" y="307086"/>
                </a:moveTo>
                <a:lnTo>
                  <a:pt x="707898" y="516636"/>
                </a:lnTo>
                <a:lnTo>
                  <a:pt x="0" y="0"/>
                </a:lnTo>
                <a:lnTo>
                  <a:pt x="707898" y="830580"/>
                </a:lnTo>
                <a:lnTo>
                  <a:pt x="707898" y="1564386"/>
                </a:lnTo>
                <a:lnTo>
                  <a:pt x="2955798" y="1564386"/>
                </a:lnTo>
                <a:lnTo>
                  <a:pt x="2955798" y="307086"/>
                </a:lnTo>
                <a:lnTo>
                  <a:pt x="1082802" y="307086"/>
                </a:lnTo>
                <a:lnTo>
                  <a:pt x="707898" y="307086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59529" y="2781553"/>
            <a:ext cx="2091689" cy="13208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Answer 2: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latin typeface="Arial"/>
                <a:cs typeface="Arial"/>
              </a:rPr>
              <a:t>MEMDFS </a:t>
            </a:r>
            <a:r>
              <a:rPr dirty="0" sz="1200" spc="-5">
                <a:latin typeface="Arial"/>
                <a:cs typeface="Arial"/>
              </a:rPr>
              <a:t>(Memoizing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DFS):</a:t>
            </a:r>
            <a:endParaRPr sz="1200">
              <a:latin typeface="Arial"/>
              <a:cs typeface="Arial"/>
            </a:endParaRPr>
          </a:p>
          <a:p>
            <a:pPr marL="228600" marR="508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Remember all states  expanded so far. Never  expand anything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twice.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70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4520" y="5402071"/>
            <a:ext cx="1785620" cy="1448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9590" marR="139065" indent="-31813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Questions</a:t>
            </a:r>
            <a:r>
              <a:rPr dirty="0" sz="2000" spc="-5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to  ponder</a:t>
            </a:r>
            <a:endParaRPr sz="20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645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How would you  prevent DFS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from  looping?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4520" y="7164573"/>
            <a:ext cx="172973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600" spc="-5">
                <a:latin typeface="Arial"/>
                <a:cs typeface="Arial"/>
              </a:rPr>
              <a:t>How could you  force it to give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  optimal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solution?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1484" y="5593079"/>
            <a:ext cx="2566670" cy="1257300"/>
          </a:xfrm>
          <a:custGeom>
            <a:avLst/>
            <a:gdLst/>
            <a:ahLst/>
            <a:cxnLst/>
            <a:rect l="l" t="t" r="r" b="b"/>
            <a:pathLst>
              <a:path w="2566670" h="1257300">
                <a:moveTo>
                  <a:pt x="0" y="694944"/>
                </a:moveTo>
                <a:lnTo>
                  <a:pt x="318515" y="1047750"/>
                </a:lnTo>
                <a:lnTo>
                  <a:pt x="318515" y="1257300"/>
                </a:lnTo>
                <a:lnTo>
                  <a:pt x="2566416" y="1257300"/>
                </a:lnTo>
                <a:lnTo>
                  <a:pt x="2566416" y="733044"/>
                </a:lnTo>
                <a:lnTo>
                  <a:pt x="318515" y="733044"/>
                </a:lnTo>
                <a:lnTo>
                  <a:pt x="0" y="694944"/>
                </a:lnTo>
                <a:close/>
              </a:path>
              <a:path w="2566670" h="1257300">
                <a:moveTo>
                  <a:pt x="2566416" y="0"/>
                </a:moveTo>
                <a:lnTo>
                  <a:pt x="318515" y="0"/>
                </a:lnTo>
                <a:lnTo>
                  <a:pt x="318515" y="733044"/>
                </a:lnTo>
                <a:lnTo>
                  <a:pt x="2566416" y="733044"/>
                </a:lnTo>
                <a:lnTo>
                  <a:pt x="2566416" y="0"/>
                </a:lnTo>
                <a:close/>
              </a:path>
            </a:pathLst>
          </a:custGeom>
          <a:solidFill>
            <a:srgbClr val="FFD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91484" y="5593079"/>
            <a:ext cx="2566670" cy="1257300"/>
          </a:xfrm>
          <a:custGeom>
            <a:avLst/>
            <a:gdLst/>
            <a:ahLst/>
            <a:cxnLst/>
            <a:rect l="l" t="t" r="r" b="b"/>
            <a:pathLst>
              <a:path w="2566670" h="1257300">
                <a:moveTo>
                  <a:pt x="318515" y="0"/>
                </a:moveTo>
                <a:lnTo>
                  <a:pt x="318515" y="733044"/>
                </a:lnTo>
                <a:lnTo>
                  <a:pt x="0" y="694944"/>
                </a:lnTo>
                <a:lnTo>
                  <a:pt x="318515" y="1047750"/>
                </a:lnTo>
                <a:lnTo>
                  <a:pt x="318515" y="1257300"/>
                </a:lnTo>
                <a:lnTo>
                  <a:pt x="2566416" y="1257300"/>
                </a:lnTo>
                <a:lnTo>
                  <a:pt x="2566416" y="0"/>
                </a:lnTo>
                <a:lnTo>
                  <a:pt x="693419" y="0"/>
                </a:lnTo>
                <a:lnTo>
                  <a:pt x="318515" y="0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59529" y="5511037"/>
            <a:ext cx="2131695" cy="13208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Answer 1: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Arial"/>
                <a:cs typeface="Arial"/>
              </a:rPr>
              <a:t>PC-DFS (Path Checking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DFS):</a:t>
            </a:r>
            <a:endParaRPr sz="1200">
              <a:latin typeface="Arial"/>
              <a:cs typeface="Arial"/>
            </a:endParaRPr>
          </a:p>
          <a:p>
            <a:pPr algn="just" marL="228600" marR="508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Don’t recurse on a state  if that state is already in  the current path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2101" y="6733793"/>
            <a:ext cx="2955925" cy="1564640"/>
          </a:xfrm>
          <a:custGeom>
            <a:avLst/>
            <a:gdLst/>
            <a:ahLst/>
            <a:cxnLst/>
            <a:rect l="l" t="t" r="r" b="b"/>
            <a:pathLst>
              <a:path w="2955925" h="1564640">
                <a:moveTo>
                  <a:pt x="0" y="0"/>
                </a:moveTo>
                <a:lnTo>
                  <a:pt x="707898" y="830579"/>
                </a:lnTo>
                <a:lnTo>
                  <a:pt x="707898" y="1564385"/>
                </a:lnTo>
                <a:lnTo>
                  <a:pt x="2955798" y="1564385"/>
                </a:lnTo>
                <a:lnTo>
                  <a:pt x="2955798" y="516636"/>
                </a:lnTo>
                <a:lnTo>
                  <a:pt x="707898" y="516635"/>
                </a:lnTo>
                <a:lnTo>
                  <a:pt x="0" y="0"/>
                </a:lnTo>
                <a:close/>
              </a:path>
              <a:path w="2955925" h="1564640">
                <a:moveTo>
                  <a:pt x="2955798" y="307085"/>
                </a:moveTo>
                <a:lnTo>
                  <a:pt x="707898" y="307085"/>
                </a:lnTo>
                <a:lnTo>
                  <a:pt x="707898" y="516635"/>
                </a:lnTo>
                <a:lnTo>
                  <a:pt x="2955798" y="516636"/>
                </a:lnTo>
                <a:lnTo>
                  <a:pt x="2955798" y="307085"/>
                </a:lnTo>
                <a:close/>
              </a:path>
            </a:pathLst>
          </a:custGeom>
          <a:solidFill>
            <a:srgbClr val="FFD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02101" y="6733793"/>
            <a:ext cx="2955925" cy="1564640"/>
          </a:xfrm>
          <a:custGeom>
            <a:avLst/>
            <a:gdLst/>
            <a:ahLst/>
            <a:cxnLst/>
            <a:rect l="l" t="t" r="r" b="b"/>
            <a:pathLst>
              <a:path w="2955925" h="1564640">
                <a:moveTo>
                  <a:pt x="707898" y="307085"/>
                </a:moveTo>
                <a:lnTo>
                  <a:pt x="707898" y="516635"/>
                </a:lnTo>
                <a:lnTo>
                  <a:pt x="0" y="0"/>
                </a:lnTo>
                <a:lnTo>
                  <a:pt x="707898" y="830579"/>
                </a:lnTo>
                <a:lnTo>
                  <a:pt x="707898" y="1564385"/>
                </a:lnTo>
                <a:lnTo>
                  <a:pt x="2955798" y="1564385"/>
                </a:lnTo>
                <a:lnTo>
                  <a:pt x="2955798" y="307085"/>
                </a:lnTo>
                <a:lnTo>
                  <a:pt x="1082802" y="307085"/>
                </a:lnTo>
                <a:lnTo>
                  <a:pt x="707898" y="307085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59529" y="6958836"/>
            <a:ext cx="2091689" cy="13208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Answer 2: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latin typeface="Arial"/>
                <a:cs typeface="Arial"/>
              </a:rPr>
              <a:t>MEMDFS </a:t>
            </a:r>
            <a:r>
              <a:rPr dirty="0" sz="1200" spc="-5">
                <a:latin typeface="Arial"/>
                <a:cs typeface="Arial"/>
              </a:rPr>
              <a:t>(Memoizing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DFS):</a:t>
            </a:r>
            <a:endParaRPr sz="1200">
              <a:latin typeface="Arial"/>
              <a:cs typeface="Arial"/>
            </a:endParaRPr>
          </a:p>
          <a:p>
            <a:pPr marL="228600" marR="508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Remember all states  expanded so far. Never  expand anything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twice.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11451" y="6070091"/>
            <a:ext cx="2136140" cy="1409700"/>
          </a:xfrm>
          <a:custGeom>
            <a:avLst/>
            <a:gdLst/>
            <a:ahLst/>
            <a:cxnLst/>
            <a:rect l="l" t="t" r="r" b="b"/>
            <a:pathLst>
              <a:path w="2136140" h="1409700">
                <a:moveTo>
                  <a:pt x="1962150" y="0"/>
                </a:moveTo>
                <a:lnTo>
                  <a:pt x="0" y="1098042"/>
                </a:lnTo>
                <a:lnTo>
                  <a:pt x="174498" y="1409700"/>
                </a:lnTo>
                <a:lnTo>
                  <a:pt x="2135886" y="311658"/>
                </a:lnTo>
                <a:lnTo>
                  <a:pt x="19621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11451" y="6070091"/>
            <a:ext cx="2136140" cy="1409700"/>
          </a:xfrm>
          <a:custGeom>
            <a:avLst/>
            <a:gdLst/>
            <a:ahLst/>
            <a:cxnLst/>
            <a:rect l="l" t="t" r="r" b="b"/>
            <a:pathLst>
              <a:path w="2136140" h="1409700">
                <a:moveTo>
                  <a:pt x="0" y="1098042"/>
                </a:moveTo>
                <a:lnTo>
                  <a:pt x="174498" y="1409700"/>
                </a:lnTo>
                <a:lnTo>
                  <a:pt x="2135886" y="311658"/>
                </a:lnTo>
                <a:lnTo>
                  <a:pt x="1962150" y="0"/>
                </a:lnTo>
                <a:lnTo>
                  <a:pt x="0" y="1098042"/>
                </a:lnTo>
                <a:close/>
              </a:path>
            </a:pathLst>
          </a:custGeom>
          <a:ln w="635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19860000">
            <a:off x="1714999" y="6647752"/>
            <a:ext cx="205818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Are </a:t>
            </a:r>
            <a:r>
              <a:rPr dirty="0" sz="1000" spc="-10">
                <a:latin typeface="Arial"/>
                <a:cs typeface="Arial"/>
              </a:rPr>
              <a:t>there </a:t>
            </a:r>
            <a:r>
              <a:rPr dirty="0" sz="1000" spc="-5">
                <a:latin typeface="Arial"/>
                <a:cs typeface="Arial"/>
              </a:rPr>
              <a:t>occasio</a:t>
            </a:r>
            <a:r>
              <a:rPr dirty="0" baseline="2777" sz="1500" spc="-7">
                <a:latin typeface="Arial"/>
                <a:cs typeface="Arial"/>
              </a:rPr>
              <a:t>ns when PCDFS</a:t>
            </a:r>
            <a:r>
              <a:rPr dirty="0" baseline="2777" sz="1500" spc="-120">
                <a:latin typeface="Arial"/>
                <a:cs typeface="Arial"/>
              </a:rPr>
              <a:t> </a:t>
            </a:r>
            <a:r>
              <a:rPr dirty="0" baseline="2777" sz="1500" spc="-7">
                <a:latin typeface="Arial"/>
                <a:cs typeface="Arial"/>
              </a:rPr>
              <a:t>is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9860000">
            <a:off x="2183913" y="6780840"/>
            <a:ext cx="126881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Arial"/>
                <a:cs typeface="Arial"/>
              </a:rPr>
              <a:t>better </a:t>
            </a:r>
            <a:r>
              <a:rPr dirty="0" sz="1000" spc="-5">
                <a:latin typeface="Arial"/>
                <a:cs typeface="Arial"/>
              </a:rPr>
              <a:t>than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MEM</a:t>
            </a:r>
            <a:r>
              <a:rPr dirty="0" baseline="2777" sz="1500" spc="-15">
                <a:latin typeface="Arial"/>
                <a:cs typeface="Arial"/>
              </a:rPr>
              <a:t>DFS?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3926" y="6704838"/>
            <a:ext cx="2136775" cy="1409700"/>
          </a:xfrm>
          <a:custGeom>
            <a:avLst/>
            <a:gdLst/>
            <a:ahLst/>
            <a:cxnLst/>
            <a:rect l="l" t="t" r="r" b="b"/>
            <a:pathLst>
              <a:path w="2136775" h="1409700">
                <a:moveTo>
                  <a:pt x="1962150" y="0"/>
                </a:moveTo>
                <a:lnTo>
                  <a:pt x="0" y="1098041"/>
                </a:lnTo>
                <a:lnTo>
                  <a:pt x="174498" y="1409699"/>
                </a:lnTo>
                <a:lnTo>
                  <a:pt x="2136648" y="311657"/>
                </a:lnTo>
                <a:lnTo>
                  <a:pt x="19621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3926" y="6704838"/>
            <a:ext cx="2136775" cy="1409700"/>
          </a:xfrm>
          <a:custGeom>
            <a:avLst/>
            <a:gdLst/>
            <a:ahLst/>
            <a:cxnLst/>
            <a:rect l="l" t="t" r="r" b="b"/>
            <a:pathLst>
              <a:path w="2136775" h="1409700">
                <a:moveTo>
                  <a:pt x="0" y="1098041"/>
                </a:moveTo>
                <a:lnTo>
                  <a:pt x="174498" y="1409699"/>
                </a:lnTo>
                <a:lnTo>
                  <a:pt x="2136648" y="311657"/>
                </a:lnTo>
                <a:lnTo>
                  <a:pt x="1962150" y="0"/>
                </a:lnTo>
                <a:lnTo>
                  <a:pt x="0" y="1098041"/>
                </a:lnTo>
                <a:close/>
              </a:path>
            </a:pathLst>
          </a:custGeom>
          <a:ln w="635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 rot="19860000">
            <a:off x="1700959" y="7282642"/>
            <a:ext cx="20518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Are </a:t>
            </a:r>
            <a:r>
              <a:rPr dirty="0" sz="1000" spc="-10">
                <a:latin typeface="Arial"/>
                <a:cs typeface="Arial"/>
              </a:rPr>
              <a:t>there </a:t>
            </a:r>
            <a:r>
              <a:rPr dirty="0" sz="1000" spc="-5">
                <a:latin typeface="Arial"/>
                <a:cs typeface="Arial"/>
              </a:rPr>
              <a:t>occasio</a:t>
            </a:r>
            <a:r>
              <a:rPr dirty="0" baseline="2777" sz="1500" spc="-7">
                <a:latin typeface="Arial"/>
                <a:cs typeface="Arial"/>
              </a:rPr>
              <a:t>ns when</a:t>
            </a:r>
            <a:r>
              <a:rPr dirty="0" baseline="2777" sz="1500" spc="-112">
                <a:latin typeface="Arial"/>
                <a:cs typeface="Arial"/>
              </a:rPr>
              <a:t> </a:t>
            </a:r>
            <a:r>
              <a:rPr dirty="0" baseline="2777" sz="1500" spc="-7">
                <a:latin typeface="Arial"/>
                <a:cs typeface="Arial"/>
              </a:rPr>
              <a:t>MEMDFS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19860000">
            <a:off x="2162922" y="7416009"/>
            <a:ext cx="127639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10">
                <a:latin typeface="Arial"/>
                <a:cs typeface="Arial"/>
              </a:rPr>
              <a:t>better </a:t>
            </a:r>
            <a:r>
              <a:rPr dirty="0" sz="1000" spc="-5">
                <a:latin typeface="Arial"/>
                <a:cs typeface="Arial"/>
              </a:rPr>
              <a:t>than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PCD</a:t>
            </a:r>
            <a:r>
              <a:rPr dirty="0" baseline="2777" sz="1500" spc="-7">
                <a:latin typeface="Arial"/>
                <a:cs typeface="Arial"/>
              </a:rPr>
              <a:t>FS?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6" y="1294130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2344" y="1656302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</a:t>
                      </a:r>
                      <a:r>
                        <a:rPr dirty="0" u="sng" sz="800" spc="-5" b="1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cycle-free</a:t>
                      </a: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start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9256" y="2625566"/>
          <a:ext cx="4441190" cy="176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49758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PCDFS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40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Path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Check  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MEM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Memoi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72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7976" y="5471413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92344" y="5833586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</a:t>
                      </a:r>
                      <a:r>
                        <a:rPr dirty="0" u="sng" sz="800" spc="-5" b="1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cycle-free</a:t>
                      </a: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start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69256" y="6802849"/>
          <a:ext cx="4441190" cy="176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49757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PCDFS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40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Path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Check  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35"/>
                        </a:lnSpc>
                      </a:pP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)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O(LMAX)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MEM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Memoi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min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6" y="1294130"/>
            <a:ext cx="307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Judging a search algorithm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2344" y="1656302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</a:t>
                      </a:r>
                      <a:r>
                        <a:rPr dirty="0" u="sng" sz="800" spc="-5" b="1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cycle-free</a:t>
                      </a: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start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9256" y="2625566"/>
          <a:ext cx="4441190" cy="176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49758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PCDFS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40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Path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Check  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35"/>
                        </a:lnSpc>
                      </a:pP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)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O(LMAX)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MEM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Memoi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min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700" y="8031480"/>
            <a:ext cx="3657600" cy="723900"/>
          </a:xfrm>
          <a:custGeom>
            <a:avLst/>
            <a:gdLst/>
            <a:ahLst/>
            <a:cxnLst/>
            <a:rect l="l" t="t" r="r" b="b"/>
            <a:pathLst>
              <a:path w="3657600" h="723900">
                <a:moveTo>
                  <a:pt x="0" y="723900"/>
                </a:moveTo>
                <a:lnTo>
                  <a:pt x="3657600" y="723900"/>
                </a:lnTo>
                <a:lnTo>
                  <a:pt x="36576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FFD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0700" y="8031480"/>
            <a:ext cx="3657600" cy="723900"/>
          </a:xfrm>
          <a:custGeom>
            <a:avLst/>
            <a:gdLst/>
            <a:ahLst/>
            <a:cxnLst/>
            <a:rect l="l" t="t" r="r" b="b"/>
            <a:pathLst>
              <a:path w="3657600" h="723900">
                <a:moveTo>
                  <a:pt x="3657600" y="0"/>
                </a:moveTo>
                <a:lnTo>
                  <a:pt x="0" y="0"/>
                </a:lnTo>
                <a:lnTo>
                  <a:pt x="0" y="723900"/>
                </a:lnTo>
                <a:lnTo>
                  <a:pt x="3657600" y="723900"/>
                </a:lnTo>
                <a:lnTo>
                  <a:pt x="3657600" y="0"/>
                </a:lnTo>
                <a:close/>
              </a:path>
            </a:pathLst>
          </a:custGeom>
          <a:ln w="6350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74520" y="5549138"/>
            <a:ext cx="3816985" cy="796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172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Maze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algn="just" marR="5080">
              <a:lnSpc>
                <a:spcPct val="90200"/>
              </a:lnSpc>
              <a:spcBef>
                <a:spcPts val="180"/>
              </a:spcBef>
            </a:pPr>
            <a:r>
              <a:rPr dirty="0" sz="1000" spc="-5">
                <a:latin typeface="Arial"/>
                <a:cs typeface="Arial"/>
              </a:rPr>
              <a:t>Imagine states are cells in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maze, you can move N, E, S, W. </a:t>
            </a:r>
            <a:r>
              <a:rPr dirty="0" sz="1000" spc="-10">
                <a:latin typeface="Arial"/>
                <a:cs typeface="Arial"/>
              </a:rPr>
              <a:t>What  </a:t>
            </a:r>
            <a:r>
              <a:rPr dirty="0" sz="1000">
                <a:latin typeface="Arial"/>
                <a:cs typeface="Arial"/>
              </a:rPr>
              <a:t>would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plain DFS </a:t>
            </a:r>
            <a:r>
              <a:rPr dirty="0" sz="1000">
                <a:latin typeface="Arial"/>
                <a:cs typeface="Arial"/>
              </a:rPr>
              <a:t>do, </a:t>
            </a:r>
            <a:r>
              <a:rPr dirty="0" sz="1000" spc="-5">
                <a:latin typeface="Arial"/>
                <a:cs typeface="Arial"/>
              </a:rPr>
              <a:t>assuming </a:t>
            </a:r>
            <a:r>
              <a:rPr dirty="0" sz="1000">
                <a:latin typeface="Arial"/>
                <a:cs typeface="Arial"/>
              </a:rPr>
              <a:t>it always </a:t>
            </a:r>
            <a:r>
              <a:rPr dirty="0" sz="1000" spc="-5">
                <a:latin typeface="Arial"/>
                <a:cs typeface="Arial"/>
              </a:rPr>
              <a:t>expanded the </a:t>
            </a:r>
            <a:r>
              <a:rPr dirty="0" sz="1000">
                <a:latin typeface="Arial"/>
                <a:cs typeface="Arial"/>
              </a:rPr>
              <a:t>E </a:t>
            </a:r>
            <a:r>
              <a:rPr dirty="0" sz="1000" spc="-5">
                <a:latin typeface="Arial"/>
                <a:cs typeface="Arial"/>
              </a:rPr>
              <a:t>successor  first, then N, then W, then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6792" y="6630923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26792" y="6730745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26792" y="6829806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4" h="0">
                <a:moveTo>
                  <a:pt x="0" y="0"/>
                </a:moveTo>
                <a:lnTo>
                  <a:pt x="875537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6792" y="6928866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6792" y="7029450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6792" y="7129271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6792" y="7229093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26792" y="7328916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26792" y="7427976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26792" y="7527797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26792" y="7627619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26792" y="7727442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26792" y="7826502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26792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77489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01695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25901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50107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77361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02329" y="6431279"/>
            <a:ext cx="0" cy="398780"/>
          </a:xfrm>
          <a:custGeom>
            <a:avLst/>
            <a:gdLst/>
            <a:ahLst/>
            <a:cxnLst/>
            <a:rect l="l" t="t" r="r" b="b"/>
            <a:pathLst>
              <a:path w="0" h="398779">
                <a:moveTo>
                  <a:pt x="0" y="0"/>
                </a:moveTo>
                <a:lnTo>
                  <a:pt x="0" y="39852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26535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53028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7996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01440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26408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52900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77867" y="6431279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2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50998" y="6431279"/>
            <a:ext cx="1626870" cy="0"/>
          </a:xfrm>
          <a:custGeom>
            <a:avLst/>
            <a:gdLst/>
            <a:ahLst/>
            <a:cxnLst/>
            <a:rect l="l" t="t" r="r" b="b"/>
            <a:pathLst>
              <a:path w="1626870" h="0">
                <a:moveTo>
                  <a:pt x="0" y="0"/>
                </a:moveTo>
                <a:lnTo>
                  <a:pt x="1626869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50998" y="6530340"/>
            <a:ext cx="0" cy="1296670"/>
          </a:xfrm>
          <a:custGeom>
            <a:avLst/>
            <a:gdLst/>
            <a:ahLst/>
            <a:cxnLst/>
            <a:rect l="l" t="t" r="r" b="b"/>
            <a:pathLst>
              <a:path w="0" h="1296670">
                <a:moveTo>
                  <a:pt x="0" y="0"/>
                </a:moveTo>
                <a:lnTo>
                  <a:pt x="0" y="129616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50998" y="6431279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59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50998" y="6530340"/>
            <a:ext cx="1626870" cy="0"/>
          </a:xfrm>
          <a:custGeom>
            <a:avLst/>
            <a:gdLst/>
            <a:ahLst/>
            <a:cxnLst/>
            <a:rect l="l" t="t" r="r" b="b"/>
            <a:pathLst>
              <a:path w="1626870" h="0">
                <a:moveTo>
                  <a:pt x="0" y="0"/>
                </a:moveTo>
                <a:lnTo>
                  <a:pt x="1626869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26792" y="653034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 h="0">
                <a:moveTo>
                  <a:pt x="0" y="0"/>
                </a:moveTo>
                <a:lnTo>
                  <a:pt x="12420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26792" y="6431279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 h="0">
                <a:moveTo>
                  <a:pt x="0" y="0"/>
                </a:moveTo>
                <a:lnTo>
                  <a:pt x="12420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02329" y="6829806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4" h="0">
                <a:moveTo>
                  <a:pt x="0" y="0"/>
                </a:moveTo>
                <a:lnTo>
                  <a:pt x="87553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02329" y="6829806"/>
            <a:ext cx="0" cy="897890"/>
          </a:xfrm>
          <a:custGeom>
            <a:avLst/>
            <a:gdLst/>
            <a:ahLst/>
            <a:cxnLst/>
            <a:rect l="l" t="t" r="r" b="b"/>
            <a:pathLst>
              <a:path w="0" h="897890">
                <a:moveTo>
                  <a:pt x="0" y="0"/>
                </a:moveTo>
                <a:lnTo>
                  <a:pt x="0" y="897636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02329" y="7727442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59">
                <a:moveTo>
                  <a:pt x="0" y="0"/>
                </a:moveTo>
                <a:lnTo>
                  <a:pt x="0" y="99059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414265" y="6844536"/>
            <a:ext cx="1117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67200" y="6992873"/>
            <a:ext cx="203453" cy="206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58211" y="7837169"/>
            <a:ext cx="169163" cy="13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351020" y="7542530"/>
            <a:ext cx="1563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Expansion order E, N, W,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88820" y="7875523"/>
            <a:ext cx="1131570" cy="59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76225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Other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25520" y="8091169"/>
            <a:ext cx="241046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7258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9A00"/>
                </a:solidFill>
                <a:latin typeface="Arial"/>
                <a:cs typeface="Arial"/>
              </a:rPr>
              <a:t>What would BFS </a:t>
            </a:r>
            <a:r>
              <a:rPr dirty="0" sz="1200" spc="-10">
                <a:solidFill>
                  <a:srgbClr val="009A00"/>
                </a:solidFill>
                <a:latin typeface="Arial"/>
                <a:cs typeface="Arial"/>
              </a:rPr>
              <a:t>do?  </a:t>
            </a:r>
            <a:r>
              <a:rPr dirty="0" sz="1200" spc="-5">
                <a:solidFill>
                  <a:srgbClr val="33339A"/>
                </a:solidFill>
                <a:latin typeface="Arial"/>
                <a:cs typeface="Arial"/>
              </a:rPr>
              <a:t>What would PCDFS</a:t>
            </a:r>
            <a:r>
              <a:rPr dirty="0" sz="1200" spc="-6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3339A"/>
                </a:solidFill>
                <a:latin typeface="Arial"/>
                <a:cs typeface="Arial"/>
              </a:rPr>
              <a:t>do?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ts val="1435"/>
              </a:lnSpc>
              <a:tabLst>
                <a:tab pos="2050414" algn="l"/>
              </a:tabLst>
            </a:pP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What would</a:t>
            </a:r>
            <a:r>
              <a:rPr dirty="0" sz="1200" spc="1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MEMDFS</a:t>
            </a:r>
            <a:r>
              <a:rPr dirty="0" sz="1200" spc="5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CC009A"/>
                </a:solidFill>
                <a:latin typeface="Arial"/>
                <a:cs typeface="Arial"/>
              </a:rPr>
              <a:t>do?	</a:t>
            </a:r>
            <a:r>
              <a:rPr dirty="0" baseline="-7936" sz="1050" spc="-7">
                <a:latin typeface="Arial"/>
                <a:cs typeface="Arial"/>
              </a:rPr>
              <a:t>Slide</a:t>
            </a:r>
            <a:r>
              <a:rPr dirty="0" baseline="-7936" sz="1050" spc="-60">
                <a:latin typeface="Arial"/>
                <a:cs typeface="Arial"/>
              </a:rPr>
              <a:t> </a:t>
            </a:r>
            <a:r>
              <a:rPr dirty="0" baseline="-7936" sz="1050" spc="-7">
                <a:latin typeface="Arial"/>
                <a:cs typeface="Arial"/>
              </a:rPr>
              <a:t>74</a:t>
            </a:r>
            <a:endParaRPr baseline="-7936" sz="10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38500" y="8145780"/>
            <a:ext cx="152400" cy="495300"/>
          </a:xfrm>
          <a:custGeom>
            <a:avLst/>
            <a:gdLst/>
            <a:ahLst/>
            <a:cxnLst/>
            <a:rect l="l" t="t" r="r" b="b"/>
            <a:pathLst>
              <a:path w="152400" h="495300">
                <a:moveTo>
                  <a:pt x="152400" y="0"/>
                </a:moveTo>
                <a:lnTo>
                  <a:pt x="122812" y="3214"/>
                </a:lnTo>
                <a:lnTo>
                  <a:pt x="98583" y="12001"/>
                </a:lnTo>
                <a:lnTo>
                  <a:pt x="82212" y="25074"/>
                </a:lnTo>
                <a:lnTo>
                  <a:pt x="76200" y="41148"/>
                </a:lnTo>
                <a:lnTo>
                  <a:pt x="76200" y="206502"/>
                </a:lnTo>
                <a:lnTo>
                  <a:pt x="70187" y="222575"/>
                </a:lnTo>
                <a:lnTo>
                  <a:pt x="53816" y="235648"/>
                </a:lnTo>
                <a:lnTo>
                  <a:pt x="29587" y="244435"/>
                </a:lnTo>
                <a:lnTo>
                  <a:pt x="0" y="247650"/>
                </a:lnTo>
                <a:lnTo>
                  <a:pt x="29587" y="250864"/>
                </a:lnTo>
                <a:lnTo>
                  <a:pt x="53816" y="259651"/>
                </a:lnTo>
                <a:lnTo>
                  <a:pt x="70187" y="272724"/>
                </a:lnTo>
                <a:lnTo>
                  <a:pt x="76200" y="288798"/>
                </a:lnTo>
                <a:lnTo>
                  <a:pt x="76200" y="454152"/>
                </a:lnTo>
                <a:lnTo>
                  <a:pt x="82212" y="470225"/>
                </a:lnTo>
                <a:lnTo>
                  <a:pt x="98583" y="483298"/>
                </a:lnTo>
                <a:lnTo>
                  <a:pt x="122812" y="492085"/>
                </a:lnTo>
                <a:lnTo>
                  <a:pt x="152400" y="495300"/>
                </a:lnTo>
              </a:path>
            </a:pathLst>
          </a:custGeom>
          <a:ln w="19050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8860" y="1371852"/>
            <a:ext cx="31654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Two other DFS</a:t>
            </a:r>
            <a:r>
              <a:rPr dirty="0" spc="-55"/>
              <a:t> </a:t>
            </a:r>
            <a:r>
              <a:rPr dirty="0" spc="-5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2115311" y="1955292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5311" y="2033777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15311" y="211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5311" y="2191511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5311" y="2271522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5311" y="2350007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5311" y="2429255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5311" y="2508504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15311" y="2586989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5311" y="2666238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5311" y="2744723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5311" y="2824733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15311" y="2903220"/>
            <a:ext cx="1492885" cy="0"/>
          </a:xfrm>
          <a:custGeom>
            <a:avLst/>
            <a:gdLst/>
            <a:ahLst/>
            <a:cxnLst/>
            <a:rect l="l" t="t" r="r" b="b"/>
            <a:pathLst>
              <a:path w="1492885" h="0">
                <a:moveTo>
                  <a:pt x="0" y="0"/>
                </a:moveTo>
                <a:lnTo>
                  <a:pt x="1492758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5311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29433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6114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41270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47950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55392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62072" y="1796795"/>
            <a:ext cx="0" cy="316230"/>
          </a:xfrm>
          <a:custGeom>
            <a:avLst/>
            <a:gdLst/>
            <a:ahLst/>
            <a:cxnLst/>
            <a:rect l="l" t="t" r="r" b="b"/>
            <a:pathLst>
              <a:path w="0"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68751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75432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82873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88029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93947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02152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08070" y="1796795"/>
            <a:ext cx="0" cy="1106805"/>
          </a:xfrm>
          <a:custGeom>
            <a:avLst/>
            <a:gdLst/>
            <a:ahLst/>
            <a:cxnLst/>
            <a:rect l="l" t="t" r="r" b="b"/>
            <a:pathLst>
              <a:path w="0" h="1106805">
                <a:moveTo>
                  <a:pt x="0" y="0"/>
                </a:moveTo>
                <a:lnTo>
                  <a:pt x="0" y="1106424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21992" y="1796795"/>
            <a:ext cx="1386205" cy="0"/>
          </a:xfrm>
          <a:custGeom>
            <a:avLst/>
            <a:gdLst/>
            <a:ahLst/>
            <a:cxnLst/>
            <a:rect l="l" t="t" r="r" b="b"/>
            <a:pathLst>
              <a:path w="1386204" h="0">
                <a:moveTo>
                  <a:pt x="0" y="0"/>
                </a:moveTo>
                <a:lnTo>
                  <a:pt x="1386078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21992" y="1875282"/>
            <a:ext cx="0" cy="1028065"/>
          </a:xfrm>
          <a:custGeom>
            <a:avLst/>
            <a:gdLst/>
            <a:ahLst/>
            <a:cxnLst/>
            <a:rect l="l" t="t" r="r" b="b"/>
            <a:pathLst>
              <a:path w="0" h="1028064">
                <a:moveTo>
                  <a:pt x="0" y="0"/>
                </a:moveTo>
                <a:lnTo>
                  <a:pt x="0" y="1027938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21992" y="1796795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485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21992" y="1875282"/>
            <a:ext cx="1386205" cy="0"/>
          </a:xfrm>
          <a:custGeom>
            <a:avLst/>
            <a:gdLst/>
            <a:ahLst/>
            <a:cxnLst/>
            <a:rect l="l" t="t" r="r" b="b"/>
            <a:pathLst>
              <a:path w="1386204" h="0">
                <a:moveTo>
                  <a:pt x="0" y="0"/>
                </a:moveTo>
                <a:lnTo>
                  <a:pt x="138607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15311" y="187528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15311" y="179679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62072" y="2113026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599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62072" y="2113026"/>
            <a:ext cx="0" cy="711835"/>
          </a:xfrm>
          <a:custGeom>
            <a:avLst/>
            <a:gdLst/>
            <a:ahLst/>
            <a:cxnLst/>
            <a:rect l="l" t="t" r="r" b="b"/>
            <a:pathLst>
              <a:path w="0" h="711835">
                <a:moveTo>
                  <a:pt x="0" y="0"/>
                </a:moveTo>
                <a:lnTo>
                  <a:pt x="0" y="711707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62072" y="2824733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48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988814" y="2943104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65220" y="2241804"/>
            <a:ext cx="175259" cy="168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57400" y="2910839"/>
            <a:ext cx="148589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798570" y="2125472"/>
            <a:ext cx="1355090" cy="313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13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  <a:p>
            <a:pPr marL="285750">
              <a:lnSpc>
                <a:spcPts val="1130"/>
              </a:lnSpc>
            </a:pPr>
            <a:r>
              <a:rPr dirty="0" sz="1000" spc="-5">
                <a:latin typeface="Arial"/>
                <a:cs typeface="Arial"/>
              </a:rPr>
              <a:t>Order: N, E, S,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47316" y="3249929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47316" y="3328415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47316" y="3407664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 h="0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47316" y="3486150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47316" y="3565397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47316" y="3643884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47316" y="3722370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47316" y="3801617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47316" y="3880103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47316" y="3958590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47316" y="4037838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47316" y="4117085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47316" y="4195571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4845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47316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52294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55164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56510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59379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62250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64357" y="3092195"/>
            <a:ext cx="0" cy="315595"/>
          </a:xfrm>
          <a:custGeom>
            <a:avLst/>
            <a:gdLst/>
            <a:ahLst/>
            <a:cxnLst/>
            <a:rect l="l" t="t" r="r" b="b"/>
            <a:pathLst>
              <a:path w="0" h="315595">
                <a:moveTo>
                  <a:pt x="0" y="0"/>
                </a:moveTo>
                <a:lnTo>
                  <a:pt x="0" y="315468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67227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70098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72967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74314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76421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80053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82161" y="3092195"/>
            <a:ext cx="0" cy="1103630"/>
          </a:xfrm>
          <a:custGeom>
            <a:avLst/>
            <a:gdLst/>
            <a:ahLst/>
            <a:cxnLst/>
            <a:rect l="l" t="t" r="r" b="b"/>
            <a:pathLst>
              <a:path w="0" h="1103629">
                <a:moveTo>
                  <a:pt x="0" y="0"/>
                </a:moveTo>
                <a:lnTo>
                  <a:pt x="0" y="1103376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49423" y="3092195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 h="0">
                <a:moveTo>
                  <a:pt x="0" y="0"/>
                </a:moveTo>
                <a:lnTo>
                  <a:pt x="1332738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249423" y="3170682"/>
            <a:ext cx="0" cy="1024890"/>
          </a:xfrm>
          <a:custGeom>
            <a:avLst/>
            <a:gdLst/>
            <a:ahLst/>
            <a:cxnLst/>
            <a:rect l="l" t="t" r="r" b="b"/>
            <a:pathLst>
              <a:path w="0" h="1024889">
                <a:moveTo>
                  <a:pt x="0" y="0"/>
                </a:moveTo>
                <a:lnTo>
                  <a:pt x="0" y="102489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249423" y="3092195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485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249423" y="3170682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 h="0">
                <a:moveTo>
                  <a:pt x="0" y="0"/>
                </a:moveTo>
                <a:lnTo>
                  <a:pt x="133273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47316" y="317068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47316" y="30921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64357" y="3407664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 h="0">
                <a:moveTo>
                  <a:pt x="0" y="0"/>
                </a:moveTo>
                <a:lnTo>
                  <a:pt x="717804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64357" y="3407664"/>
            <a:ext cx="0" cy="709930"/>
          </a:xfrm>
          <a:custGeom>
            <a:avLst/>
            <a:gdLst/>
            <a:ahLst/>
            <a:cxnLst/>
            <a:rect l="l" t="t" r="r" b="b"/>
            <a:pathLst>
              <a:path w="0" h="709929">
                <a:moveTo>
                  <a:pt x="0" y="0"/>
                </a:moveTo>
                <a:lnTo>
                  <a:pt x="0" y="709421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64357" y="4117085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48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3767328" y="3419346"/>
            <a:ext cx="1117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026925" y="4234688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37788" y="3534917"/>
            <a:ext cx="168401" cy="168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090166" y="4203191"/>
            <a:ext cx="145541" cy="108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084320" y="3403651"/>
            <a:ext cx="11772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Order: N, E, S, </a:t>
            </a:r>
            <a:r>
              <a:rPr dirty="0" sz="1000">
                <a:latin typeface="Arial"/>
                <a:cs typeface="Arial"/>
              </a:rPr>
              <a:t>W  </a:t>
            </a:r>
            <a:r>
              <a:rPr dirty="0" sz="1000" spc="-5">
                <a:latin typeface="Arial"/>
                <a:cs typeface="Arial"/>
              </a:rPr>
              <a:t>with loops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prevented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708150" marR="457834" indent="-1243330">
              <a:lnSpc>
                <a:spcPct val="100000"/>
              </a:lnSpc>
              <a:spcBef>
                <a:spcPts val="82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Forward DFSearch or Backward  DFSearch</a:t>
            </a:r>
            <a:endParaRPr sz="2000">
              <a:latin typeface="Arial"/>
              <a:cs typeface="Arial"/>
            </a:endParaRPr>
          </a:p>
          <a:p>
            <a:pPr marL="267970" marR="269875">
              <a:lnSpc>
                <a:spcPct val="100000"/>
              </a:lnSpc>
              <a:spcBef>
                <a:spcPts val="765"/>
              </a:spcBef>
            </a:pPr>
            <a:r>
              <a:rPr dirty="0" sz="1600" spc="-5">
                <a:latin typeface="Arial"/>
                <a:cs typeface="Arial"/>
              </a:rPr>
              <a:t>If you have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predecessors() function as well  as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successors() function you can begin at  the goal and depth-first-search backwards  until you hit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start.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Why/When might this be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good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idea?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76</a:t>
            </a:r>
            <a:endParaRPr sz="700"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Invent An Algorithm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Time!</a:t>
            </a:r>
            <a:endParaRPr sz="2200">
              <a:latin typeface="Arial"/>
              <a:cs typeface="Arial"/>
            </a:endParaRPr>
          </a:p>
          <a:p>
            <a:pPr marL="267970" marR="323215">
              <a:lnSpc>
                <a:spcPct val="100000"/>
              </a:lnSpc>
              <a:spcBef>
                <a:spcPts val="1850"/>
              </a:spcBef>
            </a:pPr>
            <a:r>
              <a:rPr dirty="0" sz="1600" spc="-5">
                <a:latin typeface="Arial"/>
                <a:cs typeface="Arial"/>
              </a:rPr>
              <a:t>Here’s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way to dramatically decrease costs  sometimes. Bidirectional Search. Can you  guess what this algorithm is, and why it can  be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huge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cost-saver?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78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2344" y="5433536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</a:t>
                      </a:r>
                      <a:r>
                        <a:rPr dirty="0" u="sng" sz="800" spc="-5" b="1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cycle-free</a:t>
                      </a: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start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9256" y="6354032"/>
          <a:ext cx="4441190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20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PCDFS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40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Path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Check  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35"/>
                        </a:lnSpc>
                      </a:pP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)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O(LMAX)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MEM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Memoi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min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BIBFS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800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Bidir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ct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BF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09345">
              <a:lnSpc>
                <a:spcPts val="2830"/>
              </a:lnSpc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Search Problems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6127" y="1623059"/>
            <a:ext cx="822959" cy="768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62399" y="1796795"/>
            <a:ext cx="714755" cy="857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8699" y="2444496"/>
            <a:ext cx="1219200" cy="870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2999" y="1758695"/>
            <a:ext cx="1066799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499" y="1682495"/>
            <a:ext cx="838199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0699" y="2711195"/>
            <a:ext cx="2333244" cy="1799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4527" y="3503675"/>
            <a:ext cx="1363218" cy="102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2599" y="5974079"/>
            <a:ext cx="2480466" cy="1799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30623" y="5935979"/>
            <a:ext cx="1370330" cy="228600"/>
          </a:xfrm>
          <a:custGeom>
            <a:avLst/>
            <a:gdLst/>
            <a:ahLst/>
            <a:cxnLst/>
            <a:rect l="l" t="t" r="r" b="b"/>
            <a:pathLst>
              <a:path w="1370329" h="228600">
                <a:moveTo>
                  <a:pt x="1370076" y="0"/>
                </a:moveTo>
                <a:lnTo>
                  <a:pt x="303275" y="0"/>
                </a:lnTo>
                <a:lnTo>
                  <a:pt x="303275" y="133350"/>
                </a:lnTo>
                <a:lnTo>
                  <a:pt x="0" y="160782"/>
                </a:lnTo>
                <a:lnTo>
                  <a:pt x="303275" y="190500"/>
                </a:lnTo>
                <a:lnTo>
                  <a:pt x="303275" y="228600"/>
                </a:lnTo>
                <a:lnTo>
                  <a:pt x="1370076" y="228600"/>
                </a:lnTo>
                <a:lnTo>
                  <a:pt x="137007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30623" y="5935979"/>
            <a:ext cx="1370330" cy="228600"/>
          </a:xfrm>
          <a:custGeom>
            <a:avLst/>
            <a:gdLst/>
            <a:ahLst/>
            <a:cxnLst/>
            <a:rect l="l" t="t" r="r" b="b"/>
            <a:pathLst>
              <a:path w="1370329" h="228600">
                <a:moveTo>
                  <a:pt x="303275" y="0"/>
                </a:moveTo>
                <a:lnTo>
                  <a:pt x="303275" y="133350"/>
                </a:lnTo>
                <a:lnTo>
                  <a:pt x="0" y="160782"/>
                </a:lnTo>
                <a:lnTo>
                  <a:pt x="303275" y="190500"/>
                </a:lnTo>
                <a:lnTo>
                  <a:pt x="303275" y="228600"/>
                </a:lnTo>
                <a:lnTo>
                  <a:pt x="1370076" y="228600"/>
                </a:lnTo>
                <a:lnTo>
                  <a:pt x="1370076" y="0"/>
                </a:lnTo>
                <a:lnTo>
                  <a:pt x="480822" y="0"/>
                </a:lnTo>
                <a:lnTo>
                  <a:pt x="303275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33900" y="5935979"/>
            <a:ext cx="1066800" cy="228600"/>
          </a:xfrm>
          <a:prstGeom prst="rect">
            <a:avLst/>
          </a:prstGeom>
          <a:ln w="4762">
            <a:solidFill>
              <a:srgbClr val="CC3401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Arial"/>
                <a:cs typeface="Arial"/>
              </a:rPr>
              <a:t>Scheduling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57699" y="6621779"/>
            <a:ext cx="1371600" cy="8854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9200" y="6316979"/>
            <a:ext cx="1066800" cy="450850"/>
          </a:xfrm>
          <a:custGeom>
            <a:avLst/>
            <a:gdLst/>
            <a:ahLst/>
            <a:cxnLst/>
            <a:rect l="l" t="t" r="r" b="b"/>
            <a:pathLst>
              <a:path w="1066800" h="450850">
                <a:moveTo>
                  <a:pt x="444246" y="228600"/>
                </a:moveTo>
                <a:lnTo>
                  <a:pt x="177546" y="228600"/>
                </a:lnTo>
                <a:lnTo>
                  <a:pt x="31241" y="450342"/>
                </a:lnTo>
                <a:lnTo>
                  <a:pt x="444246" y="228600"/>
                </a:lnTo>
                <a:close/>
              </a:path>
              <a:path w="1066800" h="450850">
                <a:moveTo>
                  <a:pt x="1066800" y="0"/>
                </a:moveTo>
                <a:lnTo>
                  <a:pt x="0" y="0"/>
                </a:lnTo>
                <a:lnTo>
                  <a:pt x="0" y="228600"/>
                </a:lnTo>
                <a:lnTo>
                  <a:pt x="1066800" y="2286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9200" y="6316979"/>
            <a:ext cx="1066800" cy="450850"/>
          </a:xfrm>
          <a:custGeom>
            <a:avLst/>
            <a:gdLst/>
            <a:ahLst/>
            <a:cxnLst/>
            <a:rect l="l" t="t" r="r" b="b"/>
            <a:pathLst>
              <a:path w="1066800" h="450850">
                <a:moveTo>
                  <a:pt x="0" y="0"/>
                </a:moveTo>
                <a:lnTo>
                  <a:pt x="0" y="228600"/>
                </a:lnTo>
                <a:lnTo>
                  <a:pt x="177546" y="228600"/>
                </a:lnTo>
                <a:lnTo>
                  <a:pt x="31241" y="450342"/>
                </a:lnTo>
                <a:lnTo>
                  <a:pt x="444246" y="228600"/>
                </a:lnTo>
                <a:lnTo>
                  <a:pt x="1066800" y="228600"/>
                </a:lnTo>
                <a:lnTo>
                  <a:pt x="1066800" y="0"/>
                </a:lnTo>
                <a:lnTo>
                  <a:pt x="17754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76399" y="7955279"/>
            <a:ext cx="752855" cy="7528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8399" y="7879079"/>
            <a:ext cx="748981" cy="7764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0399" y="7860791"/>
            <a:ext cx="1142999" cy="856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57699" y="7612379"/>
            <a:ext cx="1524000" cy="952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43500" y="7688580"/>
            <a:ext cx="1028700" cy="228600"/>
          </a:xfrm>
          <a:custGeom>
            <a:avLst/>
            <a:gdLst/>
            <a:ahLst/>
            <a:cxnLst/>
            <a:rect l="l" t="t" r="r" b="b"/>
            <a:pathLst>
              <a:path w="1028700" h="228600">
                <a:moveTo>
                  <a:pt x="658873" y="206502"/>
                </a:moveTo>
                <a:lnTo>
                  <a:pt x="392429" y="206502"/>
                </a:lnTo>
                <a:lnTo>
                  <a:pt x="391902" y="206585"/>
                </a:lnTo>
                <a:lnTo>
                  <a:pt x="417552" y="215741"/>
                </a:lnTo>
                <a:lnTo>
                  <a:pt x="449580" y="222694"/>
                </a:lnTo>
                <a:lnTo>
                  <a:pt x="486179" y="227076"/>
                </a:lnTo>
                <a:lnTo>
                  <a:pt x="525779" y="228600"/>
                </a:lnTo>
                <a:lnTo>
                  <a:pt x="576834" y="226016"/>
                </a:lnTo>
                <a:lnTo>
                  <a:pt x="621601" y="218789"/>
                </a:lnTo>
                <a:lnTo>
                  <a:pt x="656939" y="207704"/>
                </a:lnTo>
                <a:lnTo>
                  <a:pt x="658873" y="206502"/>
                </a:lnTo>
                <a:close/>
              </a:path>
              <a:path w="1028700" h="228600">
                <a:moveTo>
                  <a:pt x="251460" y="20574"/>
                </a:moveTo>
                <a:lnTo>
                  <a:pt x="189047" y="24443"/>
                </a:lnTo>
                <a:lnTo>
                  <a:pt x="137922" y="34956"/>
                </a:lnTo>
                <a:lnTo>
                  <a:pt x="103370" y="50470"/>
                </a:lnTo>
                <a:lnTo>
                  <a:pt x="90677" y="69342"/>
                </a:lnTo>
                <a:lnTo>
                  <a:pt x="90677" y="71628"/>
                </a:lnTo>
                <a:lnTo>
                  <a:pt x="92201" y="76200"/>
                </a:lnTo>
                <a:lnTo>
                  <a:pt x="92963" y="76200"/>
                </a:lnTo>
                <a:lnTo>
                  <a:pt x="56257" y="79474"/>
                </a:lnTo>
                <a:lnTo>
                  <a:pt x="26765" y="86391"/>
                </a:lnTo>
                <a:lnTo>
                  <a:pt x="7131" y="96023"/>
                </a:lnTo>
                <a:lnTo>
                  <a:pt x="0" y="107442"/>
                </a:lnTo>
                <a:lnTo>
                  <a:pt x="3583" y="115359"/>
                </a:lnTo>
                <a:lnTo>
                  <a:pt x="13811" y="122777"/>
                </a:lnTo>
                <a:lnTo>
                  <a:pt x="29896" y="129194"/>
                </a:lnTo>
                <a:lnTo>
                  <a:pt x="51053" y="134112"/>
                </a:lnTo>
                <a:lnTo>
                  <a:pt x="50291" y="134112"/>
                </a:lnTo>
                <a:lnTo>
                  <a:pt x="38611" y="138945"/>
                </a:lnTo>
                <a:lnTo>
                  <a:pt x="30003" y="144208"/>
                </a:lnTo>
                <a:lnTo>
                  <a:pt x="24681" y="149756"/>
                </a:lnTo>
                <a:lnTo>
                  <a:pt x="22860" y="155448"/>
                </a:lnTo>
                <a:lnTo>
                  <a:pt x="31015" y="167723"/>
                </a:lnTo>
                <a:lnTo>
                  <a:pt x="53244" y="177641"/>
                </a:lnTo>
                <a:lnTo>
                  <a:pt x="86189" y="184273"/>
                </a:lnTo>
                <a:lnTo>
                  <a:pt x="126491" y="186690"/>
                </a:lnTo>
                <a:lnTo>
                  <a:pt x="137922" y="186690"/>
                </a:lnTo>
                <a:lnTo>
                  <a:pt x="167413" y="198489"/>
                </a:lnTo>
                <a:lnTo>
                  <a:pt x="205263" y="207359"/>
                </a:lnTo>
                <a:lnTo>
                  <a:pt x="249257" y="212943"/>
                </a:lnTo>
                <a:lnTo>
                  <a:pt x="297179" y="214884"/>
                </a:lnTo>
                <a:lnTo>
                  <a:pt x="322135" y="214324"/>
                </a:lnTo>
                <a:lnTo>
                  <a:pt x="346519" y="212693"/>
                </a:lnTo>
                <a:lnTo>
                  <a:pt x="370046" y="210061"/>
                </a:lnTo>
                <a:lnTo>
                  <a:pt x="391902" y="206585"/>
                </a:lnTo>
                <a:lnTo>
                  <a:pt x="391667" y="206502"/>
                </a:lnTo>
                <a:lnTo>
                  <a:pt x="658873" y="206502"/>
                </a:lnTo>
                <a:lnTo>
                  <a:pt x="679703" y="193548"/>
                </a:lnTo>
                <a:lnTo>
                  <a:pt x="824195" y="193548"/>
                </a:lnTo>
                <a:lnTo>
                  <a:pt x="849725" y="188404"/>
                </a:lnTo>
                <a:lnTo>
                  <a:pt x="879193" y="175331"/>
                </a:lnTo>
                <a:lnTo>
                  <a:pt x="890015" y="159258"/>
                </a:lnTo>
                <a:lnTo>
                  <a:pt x="945118" y="153459"/>
                </a:lnTo>
                <a:lnTo>
                  <a:pt x="989076" y="142589"/>
                </a:lnTo>
                <a:lnTo>
                  <a:pt x="1018174" y="127861"/>
                </a:lnTo>
                <a:lnTo>
                  <a:pt x="1028700" y="110490"/>
                </a:lnTo>
                <a:lnTo>
                  <a:pt x="1026461" y="102631"/>
                </a:lnTo>
                <a:lnTo>
                  <a:pt x="1019937" y="95059"/>
                </a:lnTo>
                <a:lnTo>
                  <a:pt x="1009411" y="87772"/>
                </a:lnTo>
                <a:lnTo>
                  <a:pt x="995172" y="80772"/>
                </a:lnTo>
                <a:lnTo>
                  <a:pt x="1001267" y="76200"/>
                </a:lnTo>
                <a:lnTo>
                  <a:pt x="1005077" y="70866"/>
                </a:lnTo>
                <a:lnTo>
                  <a:pt x="1005077" y="65532"/>
                </a:lnTo>
                <a:lnTo>
                  <a:pt x="998255" y="53387"/>
                </a:lnTo>
                <a:lnTo>
                  <a:pt x="979074" y="42672"/>
                </a:lnTo>
                <a:lnTo>
                  <a:pt x="949463" y="34242"/>
                </a:lnTo>
                <a:lnTo>
                  <a:pt x="911351" y="28956"/>
                </a:lnTo>
                <a:lnTo>
                  <a:pt x="912113" y="28956"/>
                </a:lnTo>
                <a:lnTo>
                  <a:pt x="910259" y="27432"/>
                </a:lnTo>
                <a:lnTo>
                  <a:pt x="332994" y="27432"/>
                </a:lnTo>
                <a:lnTo>
                  <a:pt x="314039" y="24431"/>
                </a:lnTo>
                <a:lnTo>
                  <a:pt x="293941" y="22288"/>
                </a:lnTo>
                <a:lnTo>
                  <a:pt x="272986" y="21002"/>
                </a:lnTo>
                <a:lnTo>
                  <a:pt x="251460" y="20574"/>
                </a:lnTo>
                <a:close/>
              </a:path>
              <a:path w="1028700" h="228600">
                <a:moveTo>
                  <a:pt x="824195" y="193548"/>
                </a:moveTo>
                <a:lnTo>
                  <a:pt x="679703" y="193548"/>
                </a:lnTo>
                <a:lnTo>
                  <a:pt x="679703" y="194310"/>
                </a:lnTo>
                <a:lnTo>
                  <a:pt x="696813" y="196869"/>
                </a:lnTo>
                <a:lnTo>
                  <a:pt x="714851" y="198786"/>
                </a:lnTo>
                <a:lnTo>
                  <a:pt x="733603" y="199989"/>
                </a:lnTo>
                <a:lnTo>
                  <a:pt x="752855" y="200406"/>
                </a:lnTo>
                <a:lnTo>
                  <a:pt x="806112" y="197191"/>
                </a:lnTo>
                <a:lnTo>
                  <a:pt x="824195" y="193548"/>
                </a:lnTo>
                <a:close/>
              </a:path>
              <a:path w="1028700" h="228600">
                <a:moveTo>
                  <a:pt x="445770" y="6858"/>
                </a:moveTo>
                <a:lnTo>
                  <a:pt x="411444" y="8251"/>
                </a:lnTo>
                <a:lnTo>
                  <a:pt x="380333" y="12287"/>
                </a:lnTo>
                <a:lnTo>
                  <a:pt x="353937" y="18752"/>
                </a:lnTo>
                <a:lnTo>
                  <a:pt x="333755" y="27432"/>
                </a:lnTo>
                <a:lnTo>
                  <a:pt x="910259" y="27432"/>
                </a:lnTo>
                <a:lnTo>
                  <a:pt x="898207" y="17526"/>
                </a:lnTo>
                <a:lnTo>
                  <a:pt x="534162" y="17526"/>
                </a:lnTo>
                <a:lnTo>
                  <a:pt x="534429" y="17408"/>
                </a:lnTo>
                <a:lnTo>
                  <a:pt x="515743" y="12965"/>
                </a:lnTo>
                <a:lnTo>
                  <a:pt x="494061" y="9620"/>
                </a:lnTo>
                <a:lnTo>
                  <a:pt x="470523" y="7560"/>
                </a:lnTo>
                <a:lnTo>
                  <a:pt x="445770" y="6858"/>
                </a:lnTo>
                <a:close/>
              </a:path>
              <a:path w="1028700" h="228600">
                <a:moveTo>
                  <a:pt x="627126" y="0"/>
                </a:moveTo>
                <a:lnTo>
                  <a:pt x="598670" y="1238"/>
                </a:lnTo>
                <a:lnTo>
                  <a:pt x="572642" y="4762"/>
                </a:lnTo>
                <a:lnTo>
                  <a:pt x="550616" y="10287"/>
                </a:lnTo>
                <a:lnTo>
                  <a:pt x="534429" y="17408"/>
                </a:lnTo>
                <a:lnTo>
                  <a:pt x="534924" y="17526"/>
                </a:lnTo>
                <a:lnTo>
                  <a:pt x="898207" y="17526"/>
                </a:lnTo>
                <a:lnTo>
                  <a:pt x="898005" y="17359"/>
                </a:lnTo>
                <a:lnTo>
                  <a:pt x="883570" y="12192"/>
                </a:lnTo>
                <a:lnTo>
                  <a:pt x="710184" y="12192"/>
                </a:lnTo>
                <a:lnTo>
                  <a:pt x="693455" y="7072"/>
                </a:lnTo>
                <a:lnTo>
                  <a:pt x="673512" y="3238"/>
                </a:lnTo>
                <a:lnTo>
                  <a:pt x="651140" y="833"/>
                </a:lnTo>
                <a:lnTo>
                  <a:pt x="627126" y="0"/>
                </a:lnTo>
                <a:close/>
              </a:path>
              <a:path w="1028700" h="228600">
                <a:moveTo>
                  <a:pt x="797813" y="0"/>
                </a:moveTo>
                <a:lnTo>
                  <a:pt x="772977" y="833"/>
                </a:lnTo>
                <a:lnTo>
                  <a:pt x="749426" y="3238"/>
                </a:lnTo>
                <a:lnTo>
                  <a:pt x="728162" y="7072"/>
                </a:lnTo>
                <a:lnTo>
                  <a:pt x="710184" y="12192"/>
                </a:lnTo>
                <a:lnTo>
                  <a:pt x="883570" y="12192"/>
                </a:lnTo>
                <a:lnTo>
                  <a:pt x="872394" y="8191"/>
                </a:lnTo>
                <a:lnTo>
                  <a:pt x="838069" y="2166"/>
                </a:lnTo>
                <a:lnTo>
                  <a:pt x="79781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43500" y="7688580"/>
            <a:ext cx="1028700" cy="228600"/>
          </a:xfrm>
          <a:custGeom>
            <a:avLst/>
            <a:gdLst/>
            <a:ahLst/>
            <a:cxnLst/>
            <a:rect l="l" t="t" r="r" b="b"/>
            <a:pathLst>
              <a:path w="1028700" h="228600">
                <a:moveTo>
                  <a:pt x="92963" y="76200"/>
                </a:moveTo>
                <a:lnTo>
                  <a:pt x="56257" y="79474"/>
                </a:lnTo>
                <a:lnTo>
                  <a:pt x="26765" y="86391"/>
                </a:lnTo>
                <a:lnTo>
                  <a:pt x="7131" y="96023"/>
                </a:lnTo>
                <a:lnTo>
                  <a:pt x="0" y="107442"/>
                </a:lnTo>
                <a:lnTo>
                  <a:pt x="3583" y="115359"/>
                </a:lnTo>
                <a:lnTo>
                  <a:pt x="13811" y="122777"/>
                </a:lnTo>
                <a:lnTo>
                  <a:pt x="29896" y="129194"/>
                </a:lnTo>
                <a:lnTo>
                  <a:pt x="51053" y="134112"/>
                </a:lnTo>
                <a:lnTo>
                  <a:pt x="50291" y="134112"/>
                </a:lnTo>
                <a:lnTo>
                  <a:pt x="38611" y="138945"/>
                </a:lnTo>
                <a:lnTo>
                  <a:pt x="30003" y="144208"/>
                </a:lnTo>
                <a:lnTo>
                  <a:pt x="24681" y="149756"/>
                </a:lnTo>
                <a:lnTo>
                  <a:pt x="22860" y="155448"/>
                </a:lnTo>
                <a:lnTo>
                  <a:pt x="31015" y="167723"/>
                </a:lnTo>
                <a:lnTo>
                  <a:pt x="53244" y="177641"/>
                </a:lnTo>
                <a:lnTo>
                  <a:pt x="86189" y="184273"/>
                </a:lnTo>
                <a:lnTo>
                  <a:pt x="126491" y="186690"/>
                </a:lnTo>
                <a:lnTo>
                  <a:pt x="130301" y="186690"/>
                </a:lnTo>
                <a:lnTo>
                  <a:pt x="134112" y="186690"/>
                </a:lnTo>
                <a:lnTo>
                  <a:pt x="138684" y="186690"/>
                </a:lnTo>
                <a:lnTo>
                  <a:pt x="137922" y="186690"/>
                </a:lnTo>
                <a:lnTo>
                  <a:pt x="167413" y="198489"/>
                </a:lnTo>
                <a:lnTo>
                  <a:pt x="205263" y="207359"/>
                </a:lnTo>
                <a:lnTo>
                  <a:pt x="249257" y="212943"/>
                </a:lnTo>
                <a:lnTo>
                  <a:pt x="297179" y="214884"/>
                </a:lnTo>
                <a:lnTo>
                  <a:pt x="346519" y="212693"/>
                </a:lnTo>
                <a:lnTo>
                  <a:pt x="392429" y="206502"/>
                </a:lnTo>
                <a:lnTo>
                  <a:pt x="449580" y="222694"/>
                </a:lnTo>
                <a:lnTo>
                  <a:pt x="525779" y="228600"/>
                </a:lnTo>
                <a:lnTo>
                  <a:pt x="576834" y="226016"/>
                </a:lnTo>
                <a:lnTo>
                  <a:pt x="621601" y="218789"/>
                </a:lnTo>
                <a:lnTo>
                  <a:pt x="656939" y="207704"/>
                </a:lnTo>
                <a:lnTo>
                  <a:pt x="679703" y="193548"/>
                </a:lnTo>
                <a:lnTo>
                  <a:pt x="679703" y="194310"/>
                </a:lnTo>
                <a:lnTo>
                  <a:pt x="696813" y="196869"/>
                </a:lnTo>
                <a:lnTo>
                  <a:pt x="714851" y="198786"/>
                </a:lnTo>
                <a:lnTo>
                  <a:pt x="733603" y="199989"/>
                </a:lnTo>
                <a:lnTo>
                  <a:pt x="752855" y="200406"/>
                </a:lnTo>
                <a:lnTo>
                  <a:pt x="806112" y="197191"/>
                </a:lnTo>
                <a:lnTo>
                  <a:pt x="849725" y="188404"/>
                </a:lnTo>
                <a:lnTo>
                  <a:pt x="879193" y="175331"/>
                </a:lnTo>
                <a:lnTo>
                  <a:pt x="890015" y="159258"/>
                </a:lnTo>
                <a:lnTo>
                  <a:pt x="945118" y="153459"/>
                </a:lnTo>
                <a:lnTo>
                  <a:pt x="989076" y="142589"/>
                </a:lnTo>
                <a:lnTo>
                  <a:pt x="1018174" y="127861"/>
                </a:lnTo>
                <a:lnTo>
                  <a:pt x="1028700" y="110490"/>
                </a:lnTo>
                <a:lnTo>
                  <a:pt x="1026461" y="102631"/>
                </a:lnTo>
                <a:lnTo>
                  <a:pt x="1019937" y="95059"/>
                </a:lnTo>
                <a:lnTo>
                  <a:pt x="1009411" y="87772"/>
                </a:lnTo>
                <a:lnTo>
                  <a:pt x="995172" y="80772"/>
                </a:lnTo>
                <a:lnTo>
                  <a:pt x="1001267" y="76200"/>
                </a:lnTo>
                <a:lnTo>
                  <a:pt x="1005077" y="70866"/>
                </a:lnTo>
                <a:lnTo>
                  <a:pt x="1005077" y="65532"/>
                </a:lnTo>
                <a:lnTo>
                  <a:pt x="998255" y="53387"/>
                </a:lnTo>
                <a:lnTo>
                  <a:pt x="979074" y="42672"/>
                </a:lnTo>
                <a:lnTo>
                  <a:pt x="949463" y="34242"/>
                </a:lnTo>
                <a:lnTo>
                  <a:pt x="911351" y="28956"/>
                </a:lnTo>
                <a:lnTo>
                  <a:pt x="912113" y="28956"/>
                </a:lnTo>
                <a:lnTo>
                  <a:pt x="898005" y="17359"/>
                </a:lnTo>
                <a:lnTo>
                  <a:pt x="872394" y="8191"/>
                </a:lnTo>
                <a:lnTo>
                  <a:pt x="838069" y="2166"/>
                </a:lnTo>
                <a:lnTo>
                  <a:pt x="797813" y="0"/>
                </a:lnTo>
                <a:lnTo>
                  <a:pt x="772977" y="833"/>
                </a:lnTo>
                <a:lnTo>
                  <a:pt x="749426" y="3238"/>
                </a:lnTo>
                <a:lnTo>
                  <a:pt x="728162" y="7072"/>
                </a:lnTo>
                <a:lnTo>
                  <a:pt x="710184" y="12192"/>
                </a:lnTo>
                <a:lnTo>
                  <a:pt x="693455" y="7072"/>
                </a:lnTo>
                <a:lnTo>
                  <a:pt x="673512" y="3238"/>
                </a:lnTo>
                <a:lnTo>
                  <a:pt x="651140" y="833"/>
                </a:lnTo>
                <a:lnTo>
                  <a:pt x="627126" y="0"/>
                </a:lnTo>
                <a:lnTo>
                  <a:pt x="598670" y="1238"/>
                </a:lnTo>
                <a:lnTo>
                  <a:pt x="550616" y="10287"/>
                </a:lnTo>
                <a:lnTo>
                  <a:pt x="494061" y="9620"/>
                </a:lnTo>
                <a:lnTo>
                  <a:pt x="445770" y="6858"/>
                </a:lnTo>
                <a:lnTo>
                  <a:pt x="380333" y="12287"/>
                </a:lnTo>
                <a:lnTo>
                  <a:pt x="333755" y="27432"/>
                </a:lnTo>
                <a:lnTo>
                  <a:pt x="332994" y="27432"/>
                </a:lnTo>
                <a:lnTo>
                  <a:pt x="314039" y="24431"/>
                </a:lnTo>
                <a:lnTo>
                  <a:pt x="293941" y="22288"/>
                </a:lnTo>
                <a:lnTo>
                  <a:pt x="272986" y="21002"/>
                </a:lnTo>
                <a:lnTo>
                  <a:pt x="251460" y="20574"/>
                </a:lnTo>
                <a:lnTo>
                  <a:pt x="189047" y="24443"/>
                </a:lnTo>
                <a:lnTo>
                  <a:pt x="137922" y="34956"/>
                </a:lnTo>
                <a:lnTo>
                  <a:pt x="103370" y="50470"/>
                </a:lnTo>
                <a:lnTo>
                  <a:pt x="90677" y="69342"/>
                </a:lnTo>
                <a:lnTo>
                  <a:pt x="90677" y="71628"/>
                </a:lnTo>
                <a:lnTo>
                  <a:pt x="91439" y="73914"/>
                </a:lnTo>
                <a:lnTo>
                  <a:pt x="92201" y="76200"/>
                </a:lnTo>
                <a:lnTo>
                  <a:pt x="92963" y="7620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94553" y="7822692"/>
            <a:ext cx="60325" cy="5080"/>
          </a:xfrm>
          <a:custGeom>
            <a:avLst/>
            <a:gdLst/>
            <a:ahLst/>
            <a:cxnLst/>
            <a:rect l="l" t="t" r="r" b="b"/>
            <a:pathLst>
              <a:path w="60325" h="5079">
                <a:moveTo>
                  <a:pt x="0" y="0"/>
                </a:moveTo>
                <a:lnTo>
                  <a:pt x="12394" y="2000"/>
                </a:lnTo>
                <a:lnTo>
                  <a:pt x="25431" y="3428"/>
                </a:lnTo>
                <a:lnTo>
                  <a:pt x="38897" y="4286"/>
                </a:lnTo>
                <a:lnTo>
                  <a:pt x="52578" y="4571"/>
                </a:lnTo>
                <a:lnTo>
                  <a:pt x="54863" y="4571"/>
                </a:lnTo>
                <a:lnTo>
                  <a:pt x="57912" y="4571"/>
                </a:lnTo>
                <a:lnTo>
                  <a:pt x="60198" y="4571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82184" y="7872983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40">
                <a:moveTo>
                  <a:pt x="0" y="2286"/>
                </a:moveTo>
                <a:lnTo>
                  <a:pt x="6727" y="1821"/>
                </a:lnTo>
                <a:lnTo>
                  <a:pt x="13239" y="1428"/>
                </a:lnTo>
                <a:lnTo>
                  <a:pt x="19609" y="892"/>
                </a:lnTo>
                <a:lnTo>
                  <a:pt x="25907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19165" y="7885938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0"/>
                </a:moveTo>
                <a:lnTo>
                  <a:pt x="4572" y="3809"/>
                </a:lnTo>
                <a:lnTo>
                  <a:pt x="9906" y="6857"/>
                </a:lnTo>
                <a:lnTo>
                  <a:pt x="16001" y="9143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56553" y="7809738"/>
            <a:ext cx="77470" cy="38100"/>
          </a:xfrm>
          <a:custGeom>
            <a:avLst/>
            <a:gdLst/>
            <a:ahLst/>
            <a:cxnLst/>
            <a:rect l="l" t="t" r="r" b="b"/>
            <a:pathLst>
              <a:path w="77470" h="38100">
                <a:moveTo>
                  <a:pt x="76962" y="38099"/>
                </a:moveTo>
                <a:lnTo>
                  <a:pt x="76962" y="37337"/>
                </a:lnTo>
                <a:lnTo>
                  <a:pt x="71580" y="26146"/>
                </a:lnTo>
                <a:lnTo>
                  <a:pt x="56197" y="15811"/>
                </a:lnTo>
                <a:lnTo>
                  <a:pt x="31956" y="6905"/>
                </a:lnTo>
                <a:lnTo>
                  <a:pt x="0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03620" y="7769352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60" h="14604">
                <a:moveTo>
                  <a:pt x="0" y="14478"/>
                </a:moveTo>
                <a:lnTo>
                  <a:pt x="10727" y="11465"/>
                </a:lnTo>
                <a:lnTo>
                  <a:pt x="20097" y="8096"/>
                </a:lnTo>
                <a:lnTo>
                  <a:pt x="28182" y="4298"/>
                </a:lnTo>
                <a:lnTo>
                  <a:pt x="35051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35396" y="7700771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4" h="8890">
                <a:moveTo>
                  <a:pt x="18287" y="0"/>
                </a:moveTo>
                <a:lnTo>
                  <a:pt x="10667" y="3047"/>
                </a:lnTo>
                <a:lnTo>
                  <a:pt x="4571" y="5333"/>
                </a:lnTo>
                <a:lnTo>
                  <a:pt x="0" y="8381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76494" y="7716011"/>
            <a:ext cx="31750" cy="6985"/>
          </a:xfrm>
          <a:custGeom>
            <a:avLst/>
            <a:gdLst/>
            <a:ahLst/>
            <a:cxnLst/>
            <a:rect l="l" t="t" r="r" b="b"/>
            <a:pathLst>
              <a:path w="31750" h="6984">
                <a:moveTo>
                  <a:pt x="31241" y="6858"/>
                </a:moveTo>
                <a:lnTo>
                  <a:pt x="24110" y="5143"/>
                </a:lnTo>
                <a:lnTo>
                  <a:pt x="16478" y="3429"/>
                </a:lnTo>
                <a:lnTo>
                  <a:pt x="8417" y="1714"/>
                </a:lnTo>
                <a:lnTo>
                  <a:pt x="0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19248" y="7925466"/>
            <a:ext cx="190690" cy="106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30"/>
              </a:lnSpc>
            </a:pP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More Search</a:t>
            </a:r>
            <a:r>
              <a:rPr dirty="0" sz="240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9A00"/>
                </a:solidFill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367728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8-Queens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728720">
              <a:lnSpc>
                <a:spcPct val="100000"/>
              </a:lnSpc>
              <a:spcBef>
                <a:spcPts val="965"/>
              </a:spcBef>
            </a:pPr>
            <a:r>
              <a:rPr dirty="0" sz="900" spc="-5">
                <a:latin typeface="Arial"/>
                <a:cs typeface="Arial"/>
              </a:rPr>
              <a:t>What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next?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  <a:spcBef>
                <a:spcPts val="67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79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92344" y="1256252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</a:t>
                      </a:r>
                      <a:r>
                        <a:rPr dirty="0" u="sng" sz="800" spc="-5" b="1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cycle-free</a:t>
                      </a: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start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9256" y="2176748"/>
          <a:ext cx="4441190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19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PCDFS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40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Path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Check  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35"/>
                        </a:lnSpc>
                      </a:pP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)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O(LMAX)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MEM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Memoi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min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BIBFS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800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Bidir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ct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BF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All trans  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O(min(N,2B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L/2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O(min(N,2B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L/2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80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0395" y="5443220"/>
            <a:ext cx="24498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Iterative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Deepening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6720" y="5903467"/>
            <a:ext cx="3244215" cy="269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48260" indent="-1746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Iterative </a:t>
            </a:r>
            <a:r>
              <a:rPr dirty="0" sz="1200" spc="-5">
                <a:latin typeface="Arial"/>
                <a:cs typeface="Arial"/>
              </a:rPr>
              <a:t>deepening is a simple algorithm which  uses DFS as 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subroutine:</a:t>
            </a:r>
            <a:endParaRPr sz="1200">
              <a:latin typeface="Arial"/>
              <a:cs typeface="Arial"/>
            </a:endParaRPr>
          </a:p>
          <a:p>
            <a:pPr marL="199390" marR="17780" indent="-17462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200660" algn="l"/>
                <a:tab pos="1853564" algn="l"/>
              </a:tabLst>
            </a:pPr>
            <a:r>
              <a:rPr dirty="0" sz="1200" spc="-5">
                <a:latin typeface="Arial"/>
                <a:cs typeface="Arial"/>
              </a:rPr>
              <a:t>Do a DFS which only searches for paths of  length 1 or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less. 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(DFS	gives up any path of  length </a:t>
            </a:r>
            <a:r>
              <a:rPr dirty="0" sz="1200" spc="-10">
                <a:latin typeface="Arial"/>
                <a:cs typeface="Arial"/>
              </a:rPr>
              <a:t>2)</a:t>
            </a:r>
            <a:endParaRPr sz="1200">
              <a:latin typeface="Arial"/>
              <a:cs typeface="Arial"/>
            </a:endParaRPr>
          </a:p>
          <a:p>
            <a:pPr marL="199390" marR="173990" indent="-17462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200025" algn="l"/>
              </a:tabLst>
            </a:pPr>
            <a:r>
              <a:rPr dirty="0" sz="1200" spc="-5">
                <a:latin typeface="Arial"/>
                <a:cs typeface="Arial"/>
              </a:rPr>
              <a:t>If “1” failed, do a DFS which only </a:t>
            </a:r>
            <a:r>
              <a:rPr dirty="0" sz="1200" spc="-10">
                <a:latin typeface="Arial"/>
                <a:cs typeface="Arial"/>
              </a:rPr>
              <a:t>searches  </a:t>
            </a:r>
            <a:r>
              <a:rPr dirty="0" sz="1200" spc="-5">
                <a:latin typeface="Arial"/>
                <a:cs typeface="Arial"/>
              </a:rPr>
              <a:t>paths of length 2 or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less.</a:t>
            </a:r>
            <a:endParaRPr sz="1200">
              <a:latin typeface="Arial"/>
              <a:cs typeface="Arial"/>
            </a:endParaRPr>
          </a:p>
          <a:p>
            <a:pPr marL="199390" marR="173990" indent="-17462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200025" algn="l"/>
              </a:tabLst>
            </a:pPr>
            <a:r>
              <a:rPr dirty="0" sz="1200" spc="-5">
                <a:latin typeface="Arial"/>
                <a:cs typeface="Arial"/>
              </a:rPr>
              <a:t>If “2” failed, do a DFS which only </a:t>
            </a:r>
            <a:r>
              <a:rPr dirty="0" sz="1200" spc="-10">
                <a:latin typeface="Arial"/>
                <a:cs typeface="Arial"/>
              </a:rPr>
              <a:t>searches  </a:t>
            </a:r>
            <a:r>
              <a:rPr dirty="0" sz="1200" spc="-5">
                <a:latin typeface="Arial"/>
                <a:cs typeface="Arial"/>
              </a:rPr>
              <a:t>paths of length 3 or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less.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Arial"/>
                <a:cs typeface="Arial"/>
              </a:rPr>
              <a:t>….and so on until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success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50"/>
              </a:spcBef>
            </a:pPr>
            <a:r>
              <a:rPr dirty="0" sz="1200" spc="-5">
                <a:latin typeface="Arial"/>
                <a:cs typeface="Arial"/>
              </a:rPr>
              <a:t>Cost </a:t>
            </a:r>
            <a:r>
              <a:rPr dirty="0" sz="1200" spc="-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23391" sz="1425" spc="-7" i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23391" sz="1425" spc="-7" i="1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23391" sz="1425" spc="-7" i="1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23391" sz="1425" spc="-7" i="1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… +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23391" sz="1425" spc="-7" i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) =</a:t>
            </a:r>
            <a:r>
              <a:rPr dirty="0" sz="14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baseline="23391" sz="1425" spc="-7" i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5884" y="6605016"/>
            <a:ext cx="1651635" cy="1900555"/>
          </a:xfrm>
          <a:custGeom>
            <a:avLst/>
            <a:gdLst/>
            <a:ahLst/>
            <a:cxnLst/>
            <a:rect l="l" t="t" r="r" b="b"/>
            <a:pathLst>
              <a:path w="1651635" h="1900554">
                <a:moveTo>
                  <a:pt x="1251965" y="0"/>
                </a:moveTo>
                <a:lnTo>
                  <a:pt x="0" y="1584198"/>
                </a:lnTo>
                <a:lnTo>
                  <a:pt x="399288" y="1900428"/>
                </a:lnTo>
                <a:lnTo>
                  <a:pt x="1651253" y="316230"/>
                </a:lnTo>
                <a:lnTo>
                  <a:pt x="125196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05884" y="6605016"/>
            <a:ext cx="1651635" cy="1900555"/>
          </a:xfrm>
          <a:custGeom>
            <a:avLst/>
            <a:gdLst/>
            <a:ahLst/>
            <a:cxnLst/>
            <a:rect l="l" t="t" r="r" b="b"/>
            <a:pathLst>
              <a:path w="1651635" h="1900554">
                <a:moveTo>
                  <a:pt x="0" y="1584198"/>
                </a:moveTo>
                <a:lnTo>
                  <a:pt x="399288" y="1900428"/>
                </a:lnTo>
                <a:lnTo>
                  <a:pt x="1651253" y="316230"/>
                </a:lnTo>
                <a:lnTo>
                  <a:pt x="1251965" y="0"/>
                </a:lnTo>
                <a:lnTo>
                  <a:pt x="0" y="1584198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18540000">
            <a:off x="4169526" y="7436918"/>
            <a:ext cx="18332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solidFill>
                  <a:srgbClr val="CC009A"/>
                </a:solidFill>
                <a:latin typeface="Arial"/>
                <a:cs typeface="Arial"/>
              </a:rPr>
              <a:t>Ca</a:t>
            </a:r>
            <a:r>
              <a:rPr dirty="0" sz="1000">
                <a:solidFill>
                  <a:srgbClr val="CC009A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CC009A"/>
                </a:solidFill>
                <a:latin typeface="Arial"/>
                <a:cs typeface="Arial"/>
              </a:rPr>
              <a:t>b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2777" sz="1500" spc="-22">
                <a:solidFill>
                  <a:srgbClr val="CC009A"/>
                </a:solidFill>
                <a:latin typeface="Arial"/>
                <a:cs typeface="Arial"/>
              </a:rPr>
              <a:t>m</a:t>
            </a:r>
            <a:r>
              <a:rPr dirty="0" baseline="2777" sz="1500" spc="-30">
                <a:solidFill>
                  <a:srgbClr val="CC009A"/>
                </a:solidFill>
                <a:latin typeface="Arial"/>
                <a:cs typeface="Arial"/>
              </a:rPr>
              <a:t>u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c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h</a:t>
            </a:r>
            <a:r>
              <a:rPr dirty="0" baseline="2777" sz="1500" spc="-3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b</a:t>
            </a:r>
            <a:r>
              <a:rPr dirty="0" baseline="2777" sz="1500" spc="-22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2777" sz="1500" spc="-30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5555" sz="1500" spc="-30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5555" sz="1500">
                <a:solidFill>
                  <a:srgbClr val="CC009A"/>
                </a:solidFill>
                <a:latin typeface="Arial"/>
                <a:cs typeface="Arial"/>
              </a:rPr>
              <a:t>r</a:t>
            </a:r>
            <a:r>
              <a:rPr dirty="0" baseline="5555" sz="1500" spc="-3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5555" sz="1500" spc="-30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ha</a:t>
            </a:r>
            <a:r>
              <a:rPr dirty="0" baseline="5555" sz="1500">
                <a:solidFill>
                  <a:srgbClr val="CC009A"/>
                </a:solidFill>
                <a:latin typeface="Arial"/>
                <a:cs typeface="Arial"/>
              </a:rPr>
              <a:t>n</a:t>
            </a:r>
            <a:r>
              <a:rPr dirty="0" baseline="5555" sz="1500" spc="-3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5555" sz="1500" spc="-30">
                <a:solidFill>
                  <a:srgbClr val="CC009A"/>
                </a:solidFill>
                <a:latin typeface="Arial"/>
                <a:cs typeface="Arial"/>
              </a:rPr>
              <a:t>r</a:t>
            </a:r>
            <a:r>
              <a:rPr dirty="0" baseline="5555" sz="1500" spc="-22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8333" sz="1500" spc="-15">
                <a:solidFill>
                  <a:srgbClr val="CC009A"/>
                </a:solidFill>
                <a:latin typeface="Arial"/>
                <a:cs typeface="Arial"/>
              </a:rPr>
              <a:t>g</a:t>
            </a:r>
            <a:r>
              <a:rPr dirty="0" baseline="8333" sz="1500" spc="-22">
                <a:solidFill>
                  <a:srgbClr val="CC009A"/>
                </a:solidFill>
                <a:latin typeface="Arial"/>
                <a:cs typeface="Arial"/>
              </a:rPr>
              <a:t>u</a:t>
            </a:r>
            <a:r>
              <a:rPr dirty="0" baseline="8333" sz="1500" spc="-7">
                <a:solidFill>
                  <a:srgbClr val="CC009A"/>
                </a:solidFill>
                <a:latin typeface="Arial"/>
                <a:cs typeface="Arial"/>
              </a:rPr>
              <a:t>l</a:t>
            </a:r>
            <a:r>
              <a:rPr dirty="0" baseline="8333" sz="1500" spc="-15">
                <a:solidFill>
                  <a:srgbClr val="CC009A"/>
                </a:solidFill>
                <a:latin typeface="Arial"/>
                <a:cs typeface="Arial"/>
              </a:rPr>
              <a:t>a</a:t>
            </a:r>
            <a:r>
              <a:rPr dirty="0" baseline="8333" sz="1500">
                <a:solidFill>
                  <a:srgbClr val="CC009A"/>
                </a:solidFill>
                <a:latin typeface="Arial"/>
                <a:cs typeface="Arial"/>
              </a:rPr>
              <a:t>r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8540000">
            <a:off x="4569060" y="8133310"/>
            <a:ext cx="31818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solidFill>
                  <a:srgbClr val="CC009A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CC009A"/>
                </a:solidFill>
                <a:latin typeface="Arial"/>
                <a:cs typeface="Arial"/>
              </a:rPr>
              <a:t>F</a:t>
            </a:r>
            <a:r>
              <a:rPr dirty="0" sz="1000" spc="-20">
                <a:solidFill>
                  <a:srgbClr val="CC009A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CC009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18540000">
            <a:off x="4626364" y="7486972"/>
            <a:ext cx="12283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CC009A"/>
                </a:solidFill>
                <a:latin typeface="Arial"/>
                <a:cs typeface="Arial"/>
              </a:rPr>
              <a:t>B</a:t>
            </a:r>
            <a:r>
              <a:rPr dirty="0" sz="1000" spc="-10">
                <a:solidFill>
                  <a:srgbClr val="CC009A"/>
                </a:solidFill>
                <a:latin typeface="Arial"/>
                <a:cs typeface="Arial"/>
              </a:rPr>
              <a:t>u</a:t>
            </a:r>
            <a:r>
              <a:rPr dirty="0" sz="1000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sz="1000" spc="-2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CC009A"/>
                </a:solidFill>
                <a:latin typeface="Arial"/>
                <a:cs typeface="Arial"/>
              </a:rPr>
              <a:t>c</a:t>
            </a:r>
            <a:r>
              <a:rPr dirty="0" sz="1000" spc="-20">
                <a:solidFill>
                  <a:srgbClr val="CC009A"/>
                </a:solidFill>
                <a:latin typeface="Arial"/>
                <a:cs typeface="Arial"/>
              </a:rPr>
              <a:t>o</a:t>
            </a:r>
            <a:r>
              <a:rPr dirty="0" baseline="2777" sz="1500" spc="-7">
                <a:solidFill>
                  <a:srgbClr val="CC009A"/>
                </a:solidFill>
                <a:latin typeface="Arial"/>
                <a:cs typeface="Arial"/>
              </a:rPr>
              <a:t>s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2777" sz="1500" spc="-44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c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a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n</a:t>
            </a:r>
            <a:r>
              <a:rPr dirty="0" baseline="2777" sz="1500" spc="-3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b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2777" sz="1500" spc="-37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m</a:t>
            </a:r>
            <a:r>
              <a:rPr dirty="0" baseline="5555" sz="1500" spc="-30">
                <a:solidFill>
                  <a:srgbClr val="CC009A"/>
                </a:solidFill>
                <a:latin typeface="Arial"/>
                <a:cs typeface="Arial"/>
              </a:rPr>
              <a:t>u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c</a:t>
            </a:r>
            <a:r>
              <a:rPr dirty="0" baseline="5555" sz="1500">
                <a:solidFill>
                  <a:srgbClr val="CC009A"/>
                </a:solidFill>
                <a:latin typeface="Arial"/>
                <a:cs typeface="Arial"/>
              </a:rPr>
              <a:t>h</a:t>
            </a:r>
            <a:endParaRPr baseline="5555"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8540000">
            <a:off x="4393317" y="7593480"/>
            <a:ext cx="191497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solidFill>
                  <a:srgbClr val="CC009A"/>
                </a:solidFill>
                <a:latin typeface="Arial"/>
                <a:cs typeface="Arial"/>
              </a:rPr>
              <a:t>g</a:t>
            </a:r>
            <a:r>
              <a:rPr dirty="0" sz="1000" spc="-10">
                <a:solidFill>
                  <a:srgbClr val="CC009A"/>
                </a:solidFill>
                <a:latin typeface="Arial"/>
                <a:cs typeface="Arial"/>
              </a:rPr>
              <a:t>r</a:t>
            </a:r>
            <a:r>
              <a:rPr dirty="0" sz="1000" spc="-20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sz="1000" spc="-15">
                <a:solidFill>
                  <a:srgbClr val="CC009A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sz="1000" spc="-20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r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2777" sz="1500" spc="-37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2777" sz="1500" spc="-22">
                <a:solidFill>
                  <a:srgbClr val="CC009A"/>
                </a:solidFill>
                <a:latin typeface="Arial"/>
                <a:cs typeface="Arial"/>
              </a:rPr>
              <a:t>h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a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n</a:t>
            </a:r>
            <a:r>
              <a:rPr dirty="0" baseline="2777" sz="1500" spc="-22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2777" sz="1500" spc="-37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2777" sz="1500" spc="-15">
                <a:solidFill>
                  <a:srgbClr val="CC009A"/>
                </a:solidFill>
                <a:latin typeface="Arial"/>
                <a:cs typeface="Arial"/>
              </a:rPr>
              <a:t>h</a:t>
            </a:r>
            <a:r>
              <a:rPr dirty="0" baseline="2777" sz="1500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2777" sz="1500" spc="-22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n</a:t>
            </a:r>
            <a:r>
              <a:rPr dirty="0" baseline="5555" sz="1500" spc="-30">
                <a:solidFill>
                  <a:srgbClr val="CC009A"/>
                </a:solidFill>
                <a:latin typeface="Arial"/>
                <a:cs typeface="Arial"/>
              </a:rPr>
              <a:t>u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m</a:t>
            </a:r>
            <a:r>
              <a:rPr dirty="0" baseline="5555" sz="1500" spc="-22">
                <a:solidFill>
                  <a:srgbClr val="CC009A"/>
                </a:solidFill>
                <a:latin typeface="Arial"/>
                <a:cs typeface="Arial"/>
              </a:rPr>
              <a:t>be</a:t>
            </a:r>
            <a:r>
              <a:rPr dirty="0" baseline="5555" sz="1500">
                <a:solidFill>
                  <a:srgbClr val="CC009A"/>
                </a:solidFill>
                <a:latin typeface="Arial"/>
                <a:cs typeface="Arial"/>
              </a:rPr>
              <a:t>r</a:t>
            </a:r>
            <a:r>
              <a:rPr dirty="0" baseline="5555" sz="1500" spc="-37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o</a:t>
            </a:r>
            <a:r>
              <a:rPr dirty="0" baseline="5555" sz="1500">
                <a:solidFill>
                  <a:srgbClr val="CC009A"/>
                </a:solidFill>
                <a:latin typeface="Arial"/>
                <a:cs typeface="Arial"/>
              </a:rPr>
              <a:t>f</a:t>
            </a:r>
            <a:r>
              <a:rPr dirty="0" baseline="5555" sz="1500" spc="-37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baseline="5555" sz="1500" spc="-15">
                <a:solidFill>
                  <a:srgbClr val="CC009A"/>
                </a:solidFill>
                <a:latin typeface="Arial"/>
                <a:cs typeface="Arial"/>
              </a:rPr>
              <a:t>s</a:t>
            </a:r>
            <a:r>
              <a:rPr dirty="0" baseline="8333" sz="1500" spc="-30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8333" sz="1500" spc="-15">
                <a:solidFill>
                  <a:srgbClr val="CC009A"/>
                </a:solidFill>
                <a:latin typeface="Arial"/>
                <a:cs typeface="Arial"/>
              </a:rPr>
              <a:t>a</a:t>
            </a:r>
            <a:r>
              <a:rPr dirty="0" baseline="8333" sz="1500" spc="-37">
                <a:solidFill>
                  <a:srgbClr val="CC009A"/>
                </a:solidFill>
                <a:latin typeface="Arial"/>
                <a:cs typeface="Arial"/>
              </a:rPr>
              <a:t>t</a:t>
            </a:r>
            <a:r>
              <a:rPr dirty="0" baseline="8333" sz="1500" spc="-15">
                <a:solidFill>
                  <a:srgbClr val="CC009A"/>
                </a:solidFill>
                <a:latin typeface="Arial"/>
                <a:cs typeface="Arial"/>
              </a:rPr>
              <a:t>e</a:t>
            </a:r>
            <a:r>
              <a:rPr dirty="0" baseline="8333" sz="1500" spc="-30">
                <a:solidFill>
                  <a:srgbClr val="CC009A"/>
                </a:solidFill>
                <a:latin typeface="Arial"/>
                <a:cs typeface="Arial"/>
              </a:rPr>
              <a:t>s</a:t>
            </a:r>
            <a:r>
              <a:rPr dirty="0" baseline="8333" sz="1500">
                <a:solidFill>
                  <a:srgbClr val="CC009A"/>
                </a:solidFill>
                <a:latin typeface="Arial"/>
                <a:cs typeface="Arial"/>
              </a:rPr>
              <a:t>.</a:t>
            </a:r>
            <a:endParaRPr baseline="8333" sz="1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6792" y="2453639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6792" y="2553461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26792" y="2652522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4" h="0">
                <a:moveTo>
                  <a:pt x="0" y="0"/>
                </a:moveTo>
                <a:lnTo>
                  <a:pt x="875537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6792" y="2751582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6792" y="2852166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26792" y="2951988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6792" y="3051810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26792" y="3151632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26792" y="3250692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26792" y="3350514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26792" y="3450335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6792" y="3550158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6792" y="3649217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 h="0">
                <a:moveTo>
                  <a:pt x="0" y="0"/>
                </a:moveTo>
                <a:lnTo>
                  <a:pt x="1751075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6792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77489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01695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25901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50107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7361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02329" y="2253995"/>
            <a:ext cx="0" cy="398780"/>
          </a:xfrm>
          <a:custGeom>
            <a:avLst/>
            <a:gdLst/>
            <a:ahLst/>
            <a:cxnLst/>
            <a:rect l="l" t="t" r="r" b="b"/>
            <a:pathLst>
              <a:path w="0" h="398780">
                <a:moveTo>
                  <a:pt x="0" y="0"/>
                </a:moveTo>
                <a:lnTo>
                  <a:pt x="0" y="398525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6535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53028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77996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01440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26408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2900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77867" y="2253995"/>
            <a:ext cx="0" cy="1395730"/>
          </a:xfrm>
          <a:custGeom>
            <a:avLst/>
            <a:gdLst/>
            <a:ahLst/>
            <a:cxnLst/>
            <a:rect l="l" t="t" r="r" b="b"/>
            <a:pathLst>
              <a:path w="0" h="1395729">
                <a:moveTo>
                  <a:pt x="0" y="0"/>
                </a:moveTo>
                <a:lnTo>
                  <a:pt x="0" y="139522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50998" y="2253995"/>
            <a:ext cx="1626870" cy="0"/>
          </a:xfrm>
          <a:custGeom>
            <a:avLst/>
            <a:gdLst/>
            <a:ahLst/>
            <a:cxnLst/>
            <a:rect l="l" t="t" r="r" b="b"/>
            <a:pathLst>
              <a:path w="1626870" h="0">
                <a:moveTo>
                  <a:pt x="0" y="0"/>
                </a:moveTo>
                <a:lnTo>
                  <a:pt x="1626869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50998" y="2353055"/>
            <a:ext cx="0" cy="1296670"/>
          </a:xfrm>
          <a:custGeom>
            <a:avLst/>
            <a:gdLst/>
            <a:ahLst/>
            <a:cxnLst/>
            <a:rect l="l" t="t" r="r" b="b"/>
            <a:pathLst>
              <a:path w="0" h="1296670">
                <a:moveTo>
                  <a:pt x="0" y="0"/>
                </a:moveTo>
                <a:lnTo>
                  <a:pt x="0" y="1296162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50998" y="225399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59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50998" y="2353055"/>
            <a:ext cx="1626870" cy="0"/>
          </a:xfrm>
          <a:custGeom>
            <a:avLst/>
            <a:gdLst/>
            <a:ahLst/>
            <a:cxnLst/>
            <a:rect l="l" t="t" r="r" b="b"/>
            <a:pathLst>
              <a:path w="1626870" h="0">
                <a:moveTo>
                  <a:pt x="0" y="0"/>
                </a:moveTo>
                <a:lnTo>
                  <a:pt x="1626869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26792" y="235305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 h="0">
                <a:moveTo>
                  <a:pt x="0" y="0"/>
                </a:moveTo>
                <a:lnTo>
                  <a:pt x="12420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26792" y="225399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 h="0">
                <a:moveTo>
                  <a:pt x="0" y="0"/>
                </a:moveTo>
                <a:lnTo>
                  <a:pt x="12420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02329" y="2652522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4" h="0">
                <a:moveTo>
                  <a:pt x="0" y="0"/>
                </a:moveTo>
                <a:lnTo>
                  <a:pt x="875538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02329" y="2652522"/>
            <a:ext cx="0" cy="897890"/>
          </a:xfrm>
          <a:custGeom>
            <a:avLst/>
            <a:gdLst/>
            <a:ahLst/>
            <a:cxnLst/>
            <a:rect l="l" t="t" r="r" b="b"/>
            <a:pathLst>
              <a:path w="0" h="897889">
                <a:moveTo>
                  <a:pt x="0" y="0"/>
                </a:moveTo>
                <a:lnTo>
                  <a:pt x="0" y="897635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02329" y="3550158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44923" y="2815589"/>
            <a:ext cx="203453" cy="206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58211" y="3659885"/>
            <a:ext cx="169163" cy="13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Maze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algn="just" marL="267970" marR="478790">
              <a:lnSpc>
                <a:spcPct val="90200"/>
              </a:lnSpc>
              <a:spcBef>
                <a:spcPts val="180"/>
              </a:spcBef>
            </a:pPr>
            <a:r>
              <a:rPr dirty="0" sz="1000" spc="-5">
                <a:latin typeface="Arial"/>
                <a:cs typeface="Arial"/>
              </a:rPr>
              <a:t>Imagine states are cells in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maze, you can move N, E, S, W. </a:t>
            </a:r>
            <a:r>
              <a:rPr dirty="0" sz="1000" spc="-10">
                <a:latin typeface="Arial"/>
                <a:cs typeface="Arial"/>
              </a:rPr>
              <a:t>What  </a:t>
            </a:r>
            <a:r>
              <a:rPr dirty="0" sz="1000">
                <a:latin typeface="Arial"/>
                <a:cs typeface="Arial"/>
              </a:rPr>
              <a:t>would </a:t>
            </a:r>
            <a:r>
              <a:rPr dirty="0" sz="1000" spc="-5" b="1">
                <a:solidFill>
                  <a:srgbClr val="33339A"/>
                </a:solidFill>
                <a:latin typeface="Arial"/>
                <a:cs typeface="Arial"/>
              </a:rPr>
              <a:t>Iterative </a:t>
            </a:r>
            <a:r>
              <a:rPr dirty="0" sz="1000" b="1">
                <a:solidFill>
                  <a:srgbClr val="33339A"/>
                </a:solidFill>
                <a:latin typeface="Arial"/>
                <a:cs typeface="Arial"/>
              </a:rPr>
              <a:t>Deepening </a:t>
            </a:r>
            <a:r>
              <a:rPr dirty="0" sz="1000" spc="-5">
                <a:latin typeface="Arial"/>
                <a:cs typeface="Arial"/>
              </a:rPr>
              <a:t>do, assuming it always expanded the </a:t>
            </a:r>
            <a:r>
              <a:rPr dirty="0" sz="1000">
                <a:latin typeface="Arial"/>
                <a:cs typeface="Arial"/>
              </a:rPr>
              <a:t>E  </a:t>
            </a:r>
            <a:r>
              <a:rPr dirty="0" sz="1000" spc="-5">
                <a:latin typeface="Arial"/>
                <a:cs typeface="Arial"/>
              </a:rPr>
              <a:t>successor first, then N, then W, then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131127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763270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algn="ctr" marL="27114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Arial"/>
                <a:cs typeface="Arial"/>
              </a:rPr>
              <a:t>Expansion order E, N, W,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81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992344" y="5433536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</a:t>
                      </a:r>
                      <a:r>
                        <a:rPr dirty="0" u="sng" sz="800" spc="-5" b="1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cycle-free</a:t>
                      </a: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start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669256" y="6354032"/>
          <a:ext cx="4441190" cy="238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20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PCDFS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40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Path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Check  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35"/>
                        </a:lnSpc>
                      </a:pP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)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O(LMAX)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MEM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Memoi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min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BIBFS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800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Bidir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ct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BF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All trans  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O(min(N,2B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L/2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O(min(N,2B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L/2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1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Iterative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Deep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ni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803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Slide</a:t>
                      </a:r>
                      <a:r>
                        <a:rPr dirty="0" sz="7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82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92344" y="1256252"/>
          <a:ext cx="4079875" cy="8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656329"/>
              </a:tblGrid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number of states in the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problem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branching factor (the average number of successors)</a:t>
                      </a:r>
                      <a:r>
                        <a:rPr dirty="0" sz="8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&gt;1)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length of the 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start to goal with the shortest number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steps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LMAX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Length of longest </a:t>
                      </a:r>
                      <a:r>
                        <a:rPr dirty="0" u="sng" sz="800" spc="-5" b="1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cycle-free</a:t>
                      </a:r>
                      <a:r>
                        <a:rPr dirty="0" sz="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from start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the average size of the priority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queue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9256" y="2176748"/>
          <a:ext cx="4441190" cy="238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50519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LCBFS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68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  BFS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UCS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Uniform  Cost</a:t>
                      </a:r>
                      <a:r>
                        <a:rPr dirty="0" sz="7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O(log(Q)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2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PCDFS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40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Path</a:t>
                      </a:r>
                      <a:r>
                        <a:rPr dirty="0" sz="7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Check  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35"/>
                        </a:lnSpc>
                      </a:pP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baseline="-16203" sz="1800" spc="-7" i="1">
                          <a:latin typeface="Arial"/>
                          <a:cs typeface="Arial"/>
                        </a:rPr>
                        <a:t>)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O(LMAX)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MEM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Memoi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DFS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min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BIBFS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800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Bidir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ct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BF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All trans  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O(min(N,2B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L/2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O(min(N,2B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L/2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711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Iterative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Deep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ni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marR="298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if all  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sit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7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7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cost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55"/>
                        </a:lnSpc>
                        <a:spcBef>
                          <a:spcPts val="135"/>
                        </a:spcBef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O(L)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80390">
                        <a:lnSpc>
                          <a:spcPts val="755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Slide</a:t>
                      </a:r>
                      <a:r>
                        <a:rPr dirty="0" sz="7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83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Best First “Greedy”</a:t>
            </a:r>
            <a:r>
              <a:rPr dirty="0" sz="2200" spc="-2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267970" marR="436880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Arial"/>
                <a:cs typeface="Arial"/>
              </a:rPr>
              <a:t>Needs a </a:t>
            </a:r>
            <a:r>
              <a:rPr dirty="0" sz="1200" spc="-5" i="1">
                <a:latin typeface="Arial"/>
                <a:cs typeface="Arial"/>
              </a:rPr>
              <a:t>heuristic</a:t>
            </a:r>
            <a:r>
              <a:rPr dirty="0" sz="1200" spc="-5">
                <a:latin typeface="Arial"/>
                <a:cs typeface="Arial"/>
              </a:rPr>
              <a:t>.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heuristic function maps a state </a:t>
            </a:r>
            <a:r>
              <a:rPr dirty="0" sz="1200" spc="-10">
                <a:latin typeface="Arial"/>
                <a:cs typeface="Arial"/>
              </a:rPr>
              <a:t>onto  </a:t>
            </a:r>
            <a:r>
              <a:rPr dirty="0" sz="1200" spc="-5">
                <a:latin typeface="Arial"/>
                <a:cs typeface="Arial"/>
              </a:rPr>
              <a:t>an estimate of the cost to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goal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that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1000"/>
              </a:spcBef>
            </a:pPr>
            <a:r>
              <a:rPr dirty="0" sz="1200" spc="-5">
                <a:latin typeface="Arial"/>
                <a:cs typeface="Arial"/>
              </a:rPr>
              <a:t>Can you think of examples of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heuristics?</a:t>
            </a:r>
            <a:endParaRPr sz="1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1005"/>
              </a:spcBef>
            </a:pPr>
            <a:r>
              <a:rPr dirty="0" sz="1200">
                <a:latin typeface="Arial"/>
                <a:cs typeface="Arial"/>
              </a:rPr>
              <a:t>E.G. for 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8-puzzle?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E.G. for planning a path through a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maze?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67970" marR="302260">
              <a:lnSpc>
                <a:spcPct val="100000"/>
              </a:lnSpc>
              <a:spcBef>
                <a:spcPts val="750"/>
              </a:spcBef>
            </a:pPr>
            <a:r>
              <a:rPr dirty="0" sz="1200" spc="-5">
                <a:latin typeface="Arial"/>
                <a:cs typeface="Arial"/>
              </a:rPr>
              <a:t>Denote the heuristic by a function </a:t>
            </a:r>
            <a:r>
              <a:rPr dirty="0" sz="1200" spc="-5" i="1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) from states to a cost  </a:t>
            </a:r>
            <a:r>
              <a:rPr dirty="0" sz="1200" spc="-10">
                <a:latin typeface="Arial"/>
                <a:cs typeface="Arial"/>
              </a:rPr>
              <a:t>value.</a:t>
            </a:r>
            <a:endParaRPr sz="1200">
              <a:latin typeface="Arial"/>
              <a:cs typeface="Arial"/>
            </a:endParaRPr>
          </a:p>
          <a:p>
            <a:pPr algn="r" marR="259715">
              <a:lnSpc>
                <a:spcPts val="79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84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>
              <a:lnSpc>
                <a:spcPts val="2390"/>
              </a:lnSpc>
              <a:spcBef>
                <a:spcPts val="1040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Heuristic Search</a:t>
            </a:r>
            <a:endParaRPr sz="2000">
              <a:latin typeface="Arial"/>
              <a:cs typeface="Arial"/>
            </a:endParaRPr>
          </a:p>
          <a:p>
            <a:pPr marL="442595" marR="897890" indent="-174625">
              <a:lnSpc>
                <a:spcPts val="1340"/>
              </a:lnSpc>
              <a:spcBef>
                <a:spcPts val="315"/>
              </a:spcBef>
            </a:pPr>
            <a:r>
              <a:rPr dirty="0" sz="1400" spc="-5">
                <a:latin typeface="Arial"/>
                <a:cs typeface="Arial"/>
              </a:rPr>
              <a:t>Suppose in addition to the standard search  specification we also have a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heuristic</a:t>
            </a:r>
            <a:r>
              <a:rPr dirty="0" sz="1400" spc="-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42595" marR="280670" indent="-174625">
              <a:lnSpc>
                <a:spcPts val="1920"/>
              </a:lnSpc>
              <a:spcBef>
                <a:spcPts val="500"/>
              </a:spcBef>
            </a:pP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A heuristic function maps a state 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onto an estimate of the cost to the  goal from that</a:t>
            </a:r>
            <a:r>
              <a:rPr dirty="0" sz="2000" spc="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1080"/>
              </a:spcBef>
            </a:pPr>
            <a:r>
              <a:rPr dirty="0" sz="1400" spc="-5">
                <a:latin typeface="Arial"/>
                <a:cs typeface="Arial"/>
              </a:rPr>
              <a:t>Can you think of examples of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heuristics?</a:t>
            </a:r>
            <a:endParaRPr sz="1400">
              <a:latin typeface="Arial"/>
              <a:cs typeface="Arial"/>
            </a:endParaRPr>
          </a:p>
          <a:p>
            <a:pPr marL="442595" indent="-175260">
              <a:lnSpc>
                <a:spcPct val="100000"/>
              </a:lnSpc>
              <a:spcBef>
                <a:spcPts val="715"/>
              </a:spcBef>
              <a:buChar char="•"/>
              <a:tabLst>
                <a:tab pos="443230" algn="l"/>
              </a:tabLst>
            </a:pPr>
            <a:r>
              <a:rPr dirty="0" sz="1400" spc="-5">
                <a:latin typeface="Arial"/>
                <a:cs typeface="Arial"/>
              </a:rPr>
              <a:t>E.G. for the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8-puzzle?</a:t>
            </a:r>
            <a:endParaRPr sz="1400">
              <a:latin typeface="Arial"/>
              <a:cs typeface="Arial"/>
            </a:endParaRPr>
          </a:p>
          <a:p>
            <a:pPr marL="442595" indent="-175260">
              <a:lnSpc>
                <a:spcPct val="100000"/>
              </a:lnSpc>
              <a:buChar char="•"/>
              <a:tabLst>
                <a:tab pos="443230" algn="l"/>
              </a:tabLst>
            </a:pPr>
            <a:r>
              <a:rPr dirty="0" sz="1400" spc="-5">
                <a:latin typeface="Arial"/>
                <a:cs typeface="Arial"/>
              </a:rPr>
              <a:t>E.G. for planning a path through a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maze?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42595" marR="354330" indent="-174625">
              <a:lnSpc>
                <a:spcPts val="1340"/>
              </a:lnSpc>
            </a:pPr>
            <a:r>
              <a:rPr dirty="0" sz="1400" spc="-5">
                <a:latin typeface="Arial"/>
                <a:cs typeface="Arial"/>
              </a:rPr>
              <a:t>Denote the heuristic by a function </a:t>
            </a:r>
            <a:r>
              <a:rPr dirty="0" sz="1400" spc="-5" i="1">
                <a:latin typeface="Arial"/>
                <a:cs typeface="Arial"/>
              </a:rPr>
              <a:t>h</a:t>
            </a:r>
            <a:r>
              <a:rPr dirty="0" sz="1400" spc="-5">
                <a:latin typeface="Arial"/>
                <a:cs typeface="Arial"/>
              </a:rPr>
              <a:t>(</a:t>
            </a:r>
            <a:r>
              <a:rPr dirty="0" sz="1400" spc="-5" i="1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) from states  to a cost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48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86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242" y="5488178"/>
            <a:ext cx="23107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Euclidian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Heuristic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4727" y="7326883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7633" y="69748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5539" y="64132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3679" y="772388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3978" y="78359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0979" y="6375906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2815" y="734898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192" y="607567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8185" y="7050278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1120" y="7723885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8025" y="5932804"/>
            <a:ext cx="3625850" cy="217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09850" y="612444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6233" y="716534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4633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035" y="662204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243" y="7119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077" y="616941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799" y="69839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28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1329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2215" y="76629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0805" y="743662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076" y="775285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2972" y="748158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8135" y="644145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9152" y="653137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0678" y="68033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23872" y="7581396"/>
            <a:ext cx="269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52472" y="6674619"/>
            <a:ext cx="269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07617" y="6324095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93317" y="7162292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8221" y="6598415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7325" y="6590791"/>
            <a:ext cx="20701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algn="r" marR="22860">
              <a:lnSpc>
                <a:spcPct val="100000"/>
              </a:lnSpc>
              <a:spcBef>
                <a:spcPts val="765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55421" y="7467096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17225" y="8076692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0659" y="5977625"/>
            <a:ext cx="448309" cy="43307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45"/>
              </a:spcBef>
            </a:pPr>
            <a:r>
              <a:rPr dirty="0" sz="800" spc="-5">
                <a:latin typeface="Arial"/>
                <a:cs typeface="Arial"/>
              </a:rPr>
              <a:t>GOAL</a:t>
            </a:r>
            <a:endParaRPr sz="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2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46025" y="7238496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65029" y="8000499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1587" y="7962403"/>
            <a:ext cx="269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6242" y="1310893"/>
            <a:ext cx="23107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Euclidian</a:t>
            </a:r>
            <a:r>
              <a:rPr dirty="0" spc="-65"/>
              <a:t> </a:t>
            </a:r>
            <a:r>
              <a:rPr dirty="0" spc="-5"/>
              <a:t>Heuristic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4727" y="3149600"/>
            <a:ext cx="3041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START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633" y="27975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5539" y="223596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679" y="354660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3978" y="365861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979" y="2198623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2815" y="317169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0192" y="189839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8185" y="2872993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1120" y="3546600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78025" y="1755520"/>
            <a:ext cx="3625850" cy="217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09850" y="194716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616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6233" y="298805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4633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9035" y="244475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3243" y="2942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077" y="19921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6799" y="280671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228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1329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2215" y="348565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0805" y="325933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75076" y="3575572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972" y="330430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98135" y="226417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39152" y="235409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00678" y="26261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23872" y="3404111"/>
            <a:ext cx="269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52472" y="2497335"/>
            <a:ext cx="269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07617" y="2146811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3317" y="2985007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8221" y="2421132"/>
            <a:ext cx="62611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418465" algn="l"/>
              </a:tabLst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baseline="3086" sz="1350" spc="-15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baseline="3086" sz="1350" spc="-7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baseline="3086" sz="1350" spc="-7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baseline="3086" sz="1350">
              <a:latin typeface="Arial"/>
              <a:cs typeface="Arial"/>
            </a:endParaRPr>
          </a:p>
          <a:p>
            <a:pPr algn="r" marR="22860">
              <a:lnSpc>
                <a:spcPct val="100000"/>
              </a:lnSpc>
              <a:spcBef>
                <a:spcPts val="705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55421" y="3289811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17225" y="3899408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80659" y="1800340"/>
            <a:ext cx="448309" cy="43307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45"/>
              </a:spcBef>
            </a:pPr>
            <a:r>
              <a:rPr dirty="0" sz="800" spc="-5">
                <a:latin typeface="Arial"/>
                <a:cs typeface="Arial"/>
              </a:rPr>
              <a:t>GOAL</a:t>
            </a:r>
            <a:endParaRPr sz="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2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6025" y="3061211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65029" y="3823215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71587" y="3785119"/>
            <a:ext cx="269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03576" y="2108454"/>
            <a:ext cx="3013075" cy="1287780"/>
          </a:xfrm>
          <a:custGeom>
            <a:avLst/>
            <a:gdLst/>
            <a:ahLst/>
            <a:cxnLst/>
            <a:rect l="l" t="t" r="r" b="b"/>
            <a:pathLst>
              <a:path w="3013075" h="1287779">
                <a:moveTo>
                  <a:pt x="2868929" y="0"/>
                </a:moveTo>
                <a:lnTo>
                  <a:pt x="0" y="611124"/>
                </a:lnTo>
                <a:lnTo>
                  <a:pt x="144018" y="1287779"/>
                </a:lnTo>
                <a:lnTo>
                  <a:pt x="3012948" y="675894"/>
                </a:lnTo>
                <a:lnTo>
                  <a:pt x="286892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03576" y="2108454"/>
            <a:ext cx="3013075" cy="1287780"/>
          </a:xfrm>
          <a:custGeom>
            <a:avLst/>
            <a:gdLst/>
            <a:ahLst/>
            <a:cxnLst/>
            <a:rect l="l" t="t" r="r" b="b"/>
            <a:pathLst>
              <a:path w="3013075" h="1287779">
                <a:moveTo>
                  <a:pt x="0" y="611124"/>
                </a:moveTo>
                <a:lnTo>
                  <a:pt x="144018" y="1287779"/>
                </a:lnTo>
                <a:lnTo>
                  <a:pt x="3012948" y="675894"/>
                </a:lnTo>
                <a:lnTo>
                  <a:pt x="2868929" y="0"/>
                </a:lnTo>
                <a:lnTo>
                  <a:pt x="0" y="611124"/>
                </a:lnTo>
                <a:close/>
              </a:path>
            </a:pathLst>
          </a:custGeom>
          <a:ln w="6349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 rot="20940000">
            <a:off x="2722100" y="2745444"/>
            <a:ext cx="16254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20940000">
            <a:off x="2779156" y="3012932"/>
            <a:ext cx="16254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20940000">
            <a:off x="2919775" y="2484468"/>
            <a:ext cx="22213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95"/>
              </a:lnSpc>
            </a:pPr>
            <a:r>
              <a:rPr dirty="0" baseline="-9259" sz="1800" spc="-37">
                <a:latin typeface="Arial"/>
                <a:cs typeface="Arial"/>
              </a:rPr>
              <a:t>Ano</a:t>
            </a:r>
            <a:r>
              <a:rPr dirty="0" baseline="-6944" sz="1800" spc="-37">
                <a:latin typeface="Arial"/>
                <a:cs typeface="Arial"/>
              </a:rPr>
              <a:t>ther p</a:t>
            </a:r>
            <a:r>
              <a:rPr dirty="0" baseline="-4629" sz="1800" spc="-37">
                <a:latin typeface="Arial"/>
                <a:cs typeface="Arial"/>
              </a:rPr>
              <a:t>riority </a:t>
            </a:r>
            <a:r>
              <a:rPr dirty="0" baseline="-2314" sz="1800" spc="-37">
                <a:latin typeface="Arial"/>
                <a:cs typeface="Arial"/>
              </a:rPr>
              <a:t>queu</a:t>
            </a:r>
            <a:r>
              <a:rPr dirty="0" sz="1200" spc="-25">
                <a:latin typeface="Arial"/>
                <a:cs typeface="Arial"/>
              </a:rPr>
              <a:t>e alg</a:t>
            </a:r>
            <a:r>
              <a:rPr dirty="0" baseline="2314" sz="1800" spc="-37">
                <a:latin typeface="Arial"/>
                <a:cs typeface="Arial"/>
              </a:rPr>
              <a:t>orithm</a:t>
            </a:r>
            <a:r>
              <a:rPr dirty="0" baseline="4629" sz="1800" spc="-37">
                <a:latin typeface="Arial"/>
                <a:cs typeface="Arial"/>
              </a:rPr>
              <a:t>.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20940000">
            <a:off x="2975030" y="2732831"/>
            <a:ext cx="240449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-9259" sz="1800" spc="-30">
                <a:latin typeface="Arial"/>
                <a:cs typeface="Arial"/>
              </a:rPr>
              <a:t>But th</a:t>
            </a:r>
            <a:r>
              <a:rPr dirty="0" baseline="-6944" sz="1800" spc="-30">
                <a:latin typeface="Arial"/>
                <a:cs typeface="Arial"/>
              </a:rPr>
              <a:t>is tim</a:t>
            </a:r>
            <a:r>
              <a:rPr dirty="0" baseline="-4629" sz="1800" spc="-30">
                <a:latin typeface="Arial"/>
                <a:cs typeface="Arial"/>
              </a:rPr>
              <a:t>e, </a:t>
            </a:r>
            <a:r>
              <a:rPr dirty="0" baseline="-4629" sz="1800" spc="-37">
                <a:latin typeface="Arial"/>
                <a:cs typeface="Arial"/>
              </a:rPr>
              <a:t>pr</a:t>
            </a:r>
            <a:r>
              <a:rPr dirty="0" baseline="-2314" sz="1800" spc="-37">
                <a:latin typeface="Arial"/>
                <a:cs typeface="Arial"/>
              </a:rPr>
              <a:t>iority </a:t>
            </a:r>
            <a:r>
              <a:rPr dirty="0" sz="1200" spc="-20">
                <a:latin typeface="Arial"/>
                <a:cs typeface="Arial"/>
              </a:rPr>
              <a:t>is the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baseline="2314" sz="1800" spc="-37">
                <a:latin typeface="Arial"/>
                <a:cs typeface="Arial"/>
              </a:rPr>
              <a:t>heuri</a:t>
            </a:r>
            <a:r>
              <a:rPr dirty="0" baseline="4629" sz="1800" spc="-37">
                <a:latin typeface="Arial"/>
                <a:cs typeface="Arial"/>
              </a:rPr>
              <a:t>stic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20940000">
            <a:off x="3022586" y="3118896"/>
            <a:ext cx="43760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5">
                <a:latin typeface="Arial"/>
                <a:cs typeface="Arial"/>
              </a:rPr>
              <a:t>val</a:t>
            </a:r>
            <a:r>
              <a:rPr dirty="0" baseline="2314" sz="1800" spc="-37">
                <a:latin typeface="Arial"/>
                <a:cs typeface="Arial"/>
              </a:rPr>
              <a:t>ue.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861820" y="5449333"/>
            <a:ext cx="3860165" cy="166433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61315">
              <a:lnSpc>
                <a:spcPct val="100000"/>
              </a:lnSpc>
              <a:spcBef>
                <a:spcPts val="88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Best First “Greedy”</a:t>
            </a:r>
            <a:r>
              <a:rPr dirty="0" sz="2200" spc="-4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Arial"/>
                <a:cs typeface="Arial"/>
              </a:rPr>
              <a:t>Init-PriQueue(PQ)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Insert-PriQueue(PQ,START,h(START))</a:t>
            </a:r>
            <a:endParaRPr sz="1000">
              <a:latin typeface="Arial"/>
              <a:cs typeface="Arial"/>
            </a:endParaRPr>
          </a:p>
          <a:p>
            <a:pPr marL="469265" marR="407034" indent="-457200">
              <a:lnSpc>
                <a:spcPct val="110000"/>
              </a:lnSpc>
            </a:pPr>
            <a:r>
              <a:rPr dirty="0" sz="1000" spc="-5">
                <a:latin typeface="Arial"/>
                <a:cs typeface="Arial"/>
              </a:rPr>
              <a:t>while (PQ is not empty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PQ does not contain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goal state)  (s </a:t>
            </a:r>
            <a:r>
              <a:rPr dirty="0" sz="1000">
                <a:latin typeface="Arial"/>
                <a:cs typeface="Arial"/>
              </a:rPr>
              <a:t>, h ) </a:t>
            </a:r>
            <a:r>
              <a:rPr dirty="0" sz="1000" spc="-5">
                <a:latin typeface="Arial"/>
                <a:cs typeface="Arial"/>
              </a:rPr>
              <a:t>:=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Pop-least(PQ)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foreach </a:t>
            </a:r>
            <a:r>
              <a:rPr dirty="0" sz="1000">
                <a:latin typeface="Arial"/>
                <a:cs typeface="Arial"/>
              </a:rPr>
              <a:t>s’ in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succs(s)</a:t>
            </a:r>
            <a:endParaRPr sz="1000">
              <a:latin typeface="Arial"/>
              <a:cs typeface="Arial"/>
            </a:endParaRPr>
          </a:p>
          <a:p>
            <a:pPr marL="926465" marR="5080" indent="-457200">
              <a:lnSpc>
                <a:spcPts val="1320"/>
              </a:lnSpc>
              <a:spcBef>
                <a:spcPts val="60"/>
              </a:spcBef>
            </a:pPr>
            <a:r>
              <a:rPr dirty="0" sz="1000" spc="-5">
                <a:latin typeface="Arial"/>
                <a:cs typeface="Arial"/>
              </a:rPr>
              <a:t>if s’ is not already in PQ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s’ never previously been visited  Insert-PriQueue(PQ,s’,h(s’))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61820" y="7907528"/>
            <a:ext cx="4048760" cy="75755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376555">
              <a:lnSpc>
                <a:spcPts val="1290"/>
              </a:lnSpc>
              <a:spcBef>
                <a:spcPts val="265"/>
              </a:spcBef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few improvements to this algorithm can make </a:t>
            </a:r>
            <a:r>
              <a:rPr dirty="0" sz="1200" spc="-10">
                <a:latin typeface="Arial"/>
                <a:cs typeface="Arial"/>
              </a:rPr>
              <a:t>things  </a:t>
            </a:r>
            <a:r>
              <a:rPr dirty="0" sz="1200" spc="-5">
                <a:latin typeface="Arial"/>
                <a:cs typeface="Arial"/>
              </a:rPr>
              <a:t>much better. It’s a little thing we like to call: A*….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to be</a:t>
            </a:r>
            <a:r>
              <a:rPr dirty="0" sz="12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continued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88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669256" y="7225760"/>
          <a:ext cx="4441190" cy="62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530860"/>
                <a:gridCol w="362584"/>
                <a:gridCol w="464820"/>
                <a:gridCol w="1498600"/>
                <a:gridCol w="1099819"/>
              </a:tblGrid>
              <a:tr h="349757"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Comp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Opti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Space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BestFS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1257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Best</a:t>
                      </a:r>
                      <a:r>
                        <a:rPr dirty="0" sz="7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>
                          <a:latin typeface="Arial"/>
                          <a:cs typeface="Arial"/>
                        </a:rPr>
                        <a:t>First  Search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O(min(N,B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O(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min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(N,B</a:t>
                      </a:r>
                      <a:r>
                        <a:rPr dirty="0" baseline="24305" sz="1200" spc="-7" i="1">
                          <a:latin typeface="Arial"/>
                          <a:cs typeface="Arial"/>
                        </a:rPr>
                        <a:t>LMAX</a:t>
                      </a:r>
                      <a:r>
                        <a:rPr dirty="0" sz="1200" spc="-5" i="1">
                          <a:latin typeface="Arial"/>
                          <a:cs typeface="Arial"/>
                        </a:rPr>
                        <a:t>))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91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What you should know</a:t>
            </a:r>
            <a:endParaRPr sz="2200">
              <a:latin typeface="Arial"/>
              <a:cs typeface="Arial"/>
            </a:endParaRPr>
          </a:p>
          <a:p>
            <a:pPr marL="477520" marR="363855" indent="-171450">
              <a:lnSpc>
                <a:spcPts val="1720"/>
              </a:lnSpc>
              <a:spcBef>
                <a:spcPts val="1295"/>
              </a:spcBef>
              <a:buChar char="•"/>
              <a:tabLst>
                <a:tab pos="478155" algn="l"/>
              </a:tabLst>
            </a:pPr>
            <a:r>
              <a:rPr dirty="0" sz="1600" spc="-5">
                <a:latin typeface="Arial"/>
                <a:cs typeface="Arial"/>
              </a:rPr>
              <a:t>Thorough understanding of BFS, LCBFS,  UCS. PCDFS,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MEMDFS</a:t>
            </a:r>
            <a:endParaRPr sz="1600">
              <a:latin typeface="Arial"/>
              <a:cs typeface="Arial"/>
            </a:endParaRPr>
          </a:p>
          <a:p>
            <a:pPr marL="477520" marR="463550" indent="-171450">
              <a:lnSpc>
                <a:spcPct val="89800"/>
              </a:lnSpc>
              <a:spcBef>
                <a:spcPts val="750"/>
              </a:spcBef>
              <a:buChar char="•"/>
              <a:tabLst>
                <a:tab pos="478155" algn="l"/>
              </a:tabLst>
            </a:pPr>
            <a:r>
              <a:rPr dirty="0" sz="1600" spc="-5">
                <a:latin typeface="Arial"/>
                <a:cs typeface="Arial"/>
              </a:rPr>
              <a:t>Understand the concepts of whether </a:t>
            </a:r>
            <a:r>
              <a:rPr dirty="0" sz="1600">
                <a:latin typeface="Arial"/>
                <a:cs typeface="Arial"/>
              </a:rPr>
              <a:t>a  </a:t>
            </a:r>
            <a:r>
              <a:rPr dirty="0" sz="1600" spc="-5">
                <a:latin typeface="Arial"/>
                <a:cs typeface="Arial"/>
              </a:rPr>
              <a:t>search is complete, optimal, its time and  space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complexity</a:t>
            </a:r>
            <a:endParaRPr sz="1600">
              <a:latin typeface="Arial"/>
              <a:cs typeface="Arial"/>
            </a:endParaRPr>
          </a:p>
          <a:p>
            <a:pPr marL="477520" marR="713740" indent="-171450">
              <a:lnSpc>
                <a:spcPts val="1720"/>
              </a:lnSpc>
              <a:spcBef>
                <a:spcPts val="800"/>
              </a:spcBef>
              <a:buChar char="•"/>
              <a:tabLst>
                <a:tab pos="478155" algn="l"/>
              </a:tabLst>
            </a:pPr>
            <a:r>
              <a:rPr dirty="0" sz="1600" spc="-5">
                <a:latin typeface="Arial"/>
                <a:cs typeface="Arial"/>
              </a:rPr>
              <a:t>Understand the ideas behind iterative  deepening and bidirectional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search</a:t>
            </a:r>
            <a:endParaRPr sz="1600">
              <a:latin typeface="Arial"/>
              <a:cs typeface="Arial"/>
            </a:endParaRPr>
          </a:p>
          <a:p>
            <a:pPr marL="477520" marR="462915" indent="-171450">
              <a:lnSpc>
                <a:spcPts val="1720"/>
              </a:lnSpc>
              <a:spcBef>
                <a:spcPts val="775"/>
              </a:spcBef>
              <a:buChar char="•"/>
              <a:tabLst>
                <a:tab pos="478155" algn="l"/>
              </a:tabLst>
            </a:pPr>
            <a:r>
              <a:rPr dirty="0" sz="1600" spc="-5">
                <a:latin typeface="Arial"/>
                <a:cs typeface="Arial"/>
              </a:rPr>
              <a:t>Be able to discuss at cocktail parties the  pros and cons of the above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searches</a:t>
            </a:r>
            <a:endParaRPr sz="16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143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89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3685" y="1212595"/>
            <a:ext cx="3143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More Search</a:t>
            </a:r>
            <a:r>
              <a:rPr dirty="0" sz="2400" spc="-10"/>
              <a:t> </a:t>
            </a:r>
            <a:r>
              <a:rPr dirty="0" sz="2400" spc="-5"/>
              <a:t>Problems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52599" y="1796795"/>
            <a:ext cx="2480466" cy="1799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0623" y="1758695"/>
            <a:ext cx="1370330" cy="228600"/>
          </a:xfrm>
          <a:custGeom>
            <a:avLst/>
            <a:gdLst/>
            <a:ahLst/>
            <a:cxnLst/>
            <a:rect l="l" t="t" r="r" b="b"/>
            <a:pathLst>
              <a:path w="1370329" h="228600">
                <a:moveTo>
                  <a:pt x="1370076" y="0"/>
                </a:moveTo>
                <a:lnTo>
                  <a:pt x="303275" y="0"/>
                </a:lnTo>
                <a:lnTo>
                  <a:pt x="303275" y="133350"/>
                </a:lnTo>
                <a:lnTo>
                  <a:pt x="0" y="160781"/>
                </a:lnTo>
                <a:lnTo>
                  <a:pt x="303275" y="190500"/>
                </a:lnTo>
                <a:lnTo>
                  <a:pt x="303275" y="228600"/>
                </a:lnTo>
                <a:lnTo>
                  <a:pt x="1370076" y="228600"/>
                </a:lnTo>
                <a:lnTo>
                  <a:pt x="137007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30623" y="1758695"/>
            <a:ext cx="1370330" cy="228600"/>
          </a:xfrm>
          <a:custGeom>
            <a:avLst/>
            <a:gdLst/>
            <a:ahLst/>
            <a:cxnLst/>
            <a:rect l="l" t="t" r="r" b="b"/>
            <a:pathLst>
              <a:path w="1370329" h="228600">
                <a:moveTo>
                  <a:pt x="303275" y="0"/>
                </a:moveTo>
                <a:lnTo>
                  <a:pt x="303275" y="133350"/>
                </a:lnTo>
                <a:lnTo>
                  <a:pt x="0" y="160781"/>
                </a:lnTo>
                <a:lnTo>
                  <a:pt x="303275" y="190500"/>
                </a:lnTo>
                <a:lnTo>
                  <a:pt x="303275" y="228600"/>
                </a:lnTo>
                <a:lnTo>
                  <a:pt x="1370076" y="228600"/>
                </a:lnTo>
                <a:lnTo>
                  <a:pt x="1370076" y="0"/>
                </a:lnTo>
                <a:lnTo>
                  <a:pt x="480822" y="0"/>
                </a:lnTo>
                <a:lnTo>
                  <a:pt x="303275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42758" y="1767330"/>
            <a:ext cx="3530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duling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594" y="1792084"/>
            <a:ext cx="29019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>
                <a:latin typeface="Arial"/>
                <a:cs typeface="Arial"/>
              </a:rPr>
              <a:t>Sche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7699" y="2444495"/>
            <a:ext cx="1371600" cy="885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9200" y="2139695"/>
            <a:ext cx="1066800" cy="450850"/>
          </a:xfrm>
          <a:custGeom>
            <a:avLst/>
            <a:gdLst/>
            <a:ahLst/>
            <a:cxnLst/>
            <a:rect l="l" t="t" r="r" b="b"/>
            <a:pathLst>
              <a:path w="1066800" h="450850">
                <a:moveTo>
                  <a:pt x="444246" y="228600"/>
                </a:moveTo>
                <a:lnTo>
                  <a:pt x="177546" y="228600"/>
                </a:lnTo>
                <a:lnTo>
                  <a:pt x="31241" y="450342"/>
                </a:lnTo>
                <a:lnTo>
                  <a:pt x="444246" y="228600"/>
                </a:lnTo>
                <a:close/>
              </a:path>
              <a:path w="1066800" h="450850">
                <a:moveTo>
                  <a:pt x="1066800" y="0"/>
                </a:moveTo>
                <a:lnTo>
                  <a:pt x="0" y="0"/>
                </a:lnTo>
                <a:lnTo>
                  <a:pt x="0" y="228600"/>
                </a:lnTo>
                <a:lnTo>
                  <a:pt x="1066800" y="2286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9200" y="2139695"/>
            <a:ext cx="1066800" cy="450850"/>
          </a:xfrm>
          <a:custGeom>
            <a:avLst/>
            <a:gdLst/>
            <a:ahLst/>
            <a:cxnLst/>
            <a:rect l="l" t="t" r="r" b="b"/>
            <a:pathLst>
              <a:path w="1066800" h="450850">
                <a:moveTo>
                  <a:pt x="0" y="0"/>
                </a:moveTo>
                <a:lnTo>
                  <a:pt x="0" y="228600"/>
                </a:lnTo>
                <a:lnTo>
                  <a:pt x="177546" y="228600"/>
                </a:lnTo>
                <a:lnTo>
                  <a:pt x="31241" y="450342"/>
                </a:lnTo>
                <a:lnTo>
                  <a:pt x="444246" y="228600"/>
                </a:lnTo>
                <a:lnTo>
                  <a:pt x="1066800" y="228600"/>
                </a:lnTo>
                <a:lnTo>
                  <a:pt x="1066800" y="0"/>
                </a:lnTo>
                <a:lnTo>
                  <a:pt x="17754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6399" y="3777995"/>
            <a:ext cx="752855" cy="752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8399" y="3701795"/>
            <a:ext cx="748981" cy="7764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00399" y="3683507"/>
            <a:ext cx="1142999" cy="85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57699" y="3435095"/>
            <a:ext cx="1524000" cy="952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3500" y="3511296"/>
            <a:ext cx="1028700" cy="228600"/>
          </a:xfrm>
          <a:custGeom>
            <a:avLst/>
            <a:gdLst/>
            <a:ahLst/>
            <a:cxnLst/>
            <a:rect l="l" t="t" r="r" b="b"/>
            <a:pathLst>
              <a:path w="1028700" h="228600">
                <a:moveTo>
                  <a:pt x="658873" y="206501"/>
                </a:moveTo>
                <a:lnTo>
                  <a:pt x="392429" y="206501"/>
                </a:lnTo>
                <a:lnTo>
                  <a:pt x="391902" y="206585"/>
                </a:lnTo>
                <a:lnTo>
                  <a:pt x="417552" y="215741"/>
                </a:lnTo>
                <a:lnTo>
                  <a:pt x="449580" y="222694"/>
                </a:lnTo>
                <a:lnTo>
                  <a:pt x="486179" y="227076"/>
                </a:lnTo>
                <a:lnTo>
                  <a:pt x="525779" y="228600"/>
                </a:lnTo>
                <a:lnTo>
                  <a:pt x="576834" y="226016"/>
                </a:lnTo>
                <a:lnTo>
                  <a:pt x="621601" y="218789"/>
                </a:lnTo>
                <a:lnTo>
                  <a:pt x="656939" y="207704"/>
                </a:lnTo>
                <a:lnTo>
                  <a:pt x="658873" y="206501"/>
                </a:lnTo>
                <a:close/>
              </a:path>
              <a:path w="1028700" h="228600">
                <a:moveTo>
                  <a:pt x="251460" y="20574"/>
                </a:moveTo>
                <a:lnTo>
                  <a:pt x="189047" y="24443"/>
                </a:lnTo>
                <a:lnTo>
                  <a:pt x="137922" y="34956"/>
                </a:lnTo>
                <a:lnTo>
                  <a:pt x="103370" y="50470"/>
                </a:lnTo>
                <a:lnTo>
                  <a:pt x="90677" y="69341"/>
                </a:lnTo>
                <a:lnTo>
                  <a:pt x="90677" y="71627"/>
                </a:lnTo>
                <a:lnTo>
                  <a:pt x="92201" y="76200"/>
                </a:lnTo>
                <a:lnTo>
                  <a:pt x="92963" y="76200"/>
                </a:lnTo>
                <a:lnTo>
                  <a:pt x="56257" y="79474"/>
                </a:lnTo>
                <a:lnTo>
                  <a:pt x="26765" y="86391"/>
                </a:lnTo>
                <a:lnTo>
                  <a:pt x="7131" y="96023"/>
                </a:lnTo>
                <a:lnTo>
                  <a:pt x="0" y="107441"/>
                </a:lnTo>
                <a:lnTo>
                  <a:pt x="3583" y="115359"/>
                </a:lnTo>
                <a:lnTo>
                  <a:pt x="13811" y="122777"/>
                </a:lnTo>
                <a:lnTo>
                  <a:pt x="29896" y="129194"/>
                </a:lnTo>
                <a:lnTo>
                  <a:pt x="51053" y="134112"/>
                </a:lnTo>
                <a:lnTo>
                  <a:pt x="50291" y="134112"/>
                </a:lnTo>
                <a:lnTo>
                  <a:pt x="38611" y="138945"/>
                </a:lnTo>
                <a:lnTo>
                  <a:pt x="30003" y="144208"/>
                </a:lnTo>
                <a:lnTo>
                  <a:pt x="24681" y="149756"/>
                </a:lnTo>
                <a:lnTo>
                  <a:pt x="22860" y="155448"/>
                </a:lnTo>
                <a:lnTo>
                  <a:pt x="31015" y="167723"/>
                </a:lnTo>
                <a:lnTo>
                  <a:pt x="53244" y="177641"/>
                </a:lnTo>
                <a:lnTo>
                  <a:pt x="86189" y="184273"/>
                </a:lnTo>
                <a:lnTo>
                  <a:pt x="126491" y="186689"/>
                </a:lnTo>
                <a:lnTo>
                  <a:pt x="137922" y="186689"/>
                </a:lnTo>
                <a:lnTo>
                  <a:pt x="167413" y="198489"/>
                </a:lnTo>
                <a:lnTo>
                  <a:pt x="205263" y="207359"/>
                </a:lnTo>
                <a:lnTo>
                  <a:pt x="249257" y="212943"/>
                </a:lnTo>
                <a:lnTo>
                  <a:pt x="297179" y="214883"/>
                </a:lnTo>
                <a:lnTo>
                  <a:pt x="322135" y="214324"/>
                </a:lnTo>
                <a:lnTo>
                  <a:pt x="346519" y="212693"/>
                </a:lnTo>
                <a:lnTo>
                  <a:pt x="370046" y="210061"/>
                </a:lnTo>
                <a:lnTo>
                  <a:pt x="391902" y="206585"/>
                </a:lnTo>
                <a:lnTo>
                  <a:pt x="391667" y="206501"/>
                </a:lnTo>
                <a:lnTo>
                  <a:pt x="658873" y="206501"/>
                </a:lnTo>
                <a:lnTo>
                  <a:pt x="679703" y="193548"/>
                </a:lnTo>
                <a:lnTo>
                  <a:pt x="824195" y="193548"/>
                </a:lnTo>
                <a:lnTo>
                  <a:pt x="849725" y="188404"/>
                </a:lnTo>
                <a:lnTo>
                  <a:pt x="879193" y="175331"/>
                </a:lnTo>
                <a:lnTo>
                  <a:pt x="890015" y="159257"/>
                </a:lnTo>
                <a:lnTo>
                  <a:pt x="945118" y="153459"/>
                </a:lnTo>
                <a:lnTo>
                  <a:pt x="989076" y="142589"/>
                </a:lnTo>
                <a:lnTo>
                  <a:pt x="1018174" y="127861"/>
                </a:lnTo>
                <a:lnTo>
                  <a:pt x="1028700" y="110489"/>
                </a:lnTo>
                <a:lnTo>
                  <a:pt x="1026461" y="102631"/>
                </a:lnTo>
                <a:lnTo>
                  <a:pt x="1019937" y="95059"/>
                </a:lnTo>
                <a:lnTo>
                  <a:pt x="1009411" y="87772"/>
                </a:lnTo>
                <a:lnTo>
                  <a:pt x="995172" y="80771"/>
                </a:lnTo>
                <a:lnTo>
                  <a:pt x="1001267" y="76200"/>
                </a:lnTo>
                <a:lnTo>
                  <a:pt x="1005077" y="70865"/>
                </a:lnTo>
                <a:lnTo>
                  <a:pt x="1005077" y="65531"/>
                </a:lnTo>
                <a:lnTo>
                  <a:pt x="998255" y="53387"/>
                </a:lnTo>
                <a:lnTo>
                  <a:pt x="979074" y="42672"/>
                </a:lnTo>
                <a:lnTo>
                  <a:pt x="949463" y="34242"/>
                </a:lnTo>
                <a:lnTo>
                  <a:pt x="911351" y="28955"/>
                </a:lnTo>
                <a:lnTo>
                  <a:pt x="912113" y="28955"/>
                </a:lnTo>
                <a:lnTo>
                  <a:pt x="910259" y="27431"/>
                </a:lnTo>
                <a:lnTo>
                  <a:pt x="332994" y="27431"/>
                </a:lnTo>
                <a:lnTo>
                  <a:pt x="314039" y="24431"/>
                </a:lnTo>
                <a:lnTo>
                  <a:pt x="293941" y="22288"/>
                </a:lnTo>
                <a:lnTo>
                  <a:pt x="272986" y="21002"/>
                </a:lnTo>
                <a:lnTo>
                  <a:pt x="251460" y="20574"/>
                </a:lnTo>
                <a:close/>
              </a:path>
              <a:path w="1028700" h="228600">
                <a:moveTo>
                  <a:pt x="824195" y="193548"/>
                </a:moveTo>
                <a:lnTo>
                  <a:pt x="679703" y="193548"/>
                </a:lnTo>
                <a:lnTo>
                  <a:pt x="679703" y="194309"/>
                </a:lnTo>
                <a:lnTo>
                  <a:pt x="696813" y="196869"/>
                </a:lnTo>
                <a:lnTo>
                  <a:pt x="714851" y="198786"/>
                </a:lnTo>
                <a:lnTo>
                  <a:pt x="733603" y="199989"/>
                </a:lnTo>
                <a:lnTo>
                  <a:pt x="752855" y="200405"/>
                </a:lnTo>
                <a:lnTo>
                  <a:pt x="806112" y="197191"/>
                </a:lnTo>
                <a:lnTo>
                  <a:pt x="824195" y="193548"/>
                </a:lnTo>
                <a:close/>
              </a:path>
              <a:path w="1028700" h="228600">
                <a:moveTo>
                  <a:pt x="445770" y="6857"/>
                </a:moveTo>
                <a:lnTo>
                  <a:pt x="411444" y="8251"/>
                </a:lnTo>
                <a:lnTo>
                  <a:pt x="380333" y="12287"/>
                </a:lnTo>
                <a:lnTo>
                  <a:pt x="353937" y="18752"/>
                </a:lnTo>
                <a:lnTo>
                  <a:pt x="333755" y="27431"/>
                </a:lnTo>
                <a:lnTo>
                  <a:pt x="910259" y="27431"/>
                </a:lnTo>
                <a:lnTo>
                  <a:pt x="898207" y="17525"/>
                </a:lnTo>
                <a:lnTo>
                  <a:pt x="534162" y="17525"/>
                </a:lnTo>
                <a:lnTo>
                  <a:pt x="534429" y="17408"/>
                </a:lnTo>
                <a:lnTo>
                  <a:pt x="515743" y="12965"/>
                </a:lnTo>
                <a:lnTo>
                  <a:pt x="494061" y="9620"/>
                </a:lnTo>
                <a:lnTo>
                  <a:pt x="470523" y="7560"/>
                </a:lnTo>
                <a:lnTo>
                  <a:pt x="445770" y="6857"/>
                </a:lnTo>
                <a:close/>
              </a:path>
              <a:path w="1028700" h="228600">
                <a:moveTo>
                  <a:pt x="627126" y="0"/>
                </a:moveTo>
                <a:lnTo>
                  <a:pt x="598670" y="1238"/>
                </a:lnTo>
                <a:lnTo>
                  <a:pt x="572642" y="4762"/>
                </a:lnTo>
                <a:lnTo>
                  <a:pt x="550616" y="10286"/>
                </a:lnTo>
                <a:lnTo>
                  <a:pt x="534429" y="17408"/>
                </a:lnTo>
                <a:lnTo>
                  <a:pt x="534924" y="17525"/>
                </a:lnTo>
                <a:lnTo>
                  <a:pt x="898207" y="17525"/>
                </a:lnTo>
                <a:lnTo>
                  <a:pt x="898005" y="17359"/>
                </a:lnTo>
                <a:lnTo>
                  <a:pt x="883570" y="12192"/>
                </a:lnTo>
                <a:lnTo>
                  <a:pt x="710184" y="12192"/>
                </a:lnTo>
                <a:lnTo>
                  <a:pt x="693455" y="7072"/>
                </a:lnTo>
                <a:lnTo>
                  <a:pt x="673512" y="3238"/>
                </a:lnTo>
                <a:lnTo>
                  <a:pt x="651140" y="833"/>
                </a:lnTo>
                <a:lnTo>
                  <a:pt x="627126" y="0"/>
                </a:lnTo>
                <a:close/>
              </a:path>
              <a:path w="1028700" h="228600">
                <a:moveTo>
                  <a:pt x="797813" y="0"/>
                </a:moveTo>
                <a:lnTo>
                  <a:pt x="772977" y="833"/>
                </a:lnTo>
                <a:lnTo>
                  <a:pt x="749426" y="3238"/>
                </a:lnTo>
                <a:lnTo>
                  <a:pt x="728162" y="7072"/>
                </a:lnTo>
                <a:lnTo>
                  <a:pt x="710184" y="12192"/>
                </a:lnTo>
                <a:lnTo>
                  <a:pt x="883570" y="12192"/>
                </a:lnTo>
                <a:lnTo>
                  <a:pt x="872394" y="8191"/>
                </a:lnTo>
                <a:lnTo>
                  <a:pt x="838069" y="2166"/>
                </a:lnTo>
                <a:lnTo>
                  <a:pt x="79781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43500" y="3511296"/>
            <a:ext cx="1028700" cy="228600"/>
          </a:xfrm>
          <a:custGeom>
            <a:avLst/>
            <a:gdLst/>
            <a:ahLst/>
            <a:cxnLst/>
            <a:rect l="l" t="t" r="r" b="b"/>
            <a:pathLst>
              <a:path w="1028700" h="228600">
                <a:moveTo>
                  <a:pt x="92963" y="76200"/>
                </a:moveTo>
                <a:lnTo>
                  <a:pt x="56257" y="79474"/>
                </a:lnTo>
                <a:lnTo>
                  <a:pt x="26765" y="86391"/>
                </a:lnTo>
                <a:lnTo>
                  <a:pt x="7131" y="96023"/>
                </a:lnTo>
                <a:lnTo>
                  <a:pt x="0" y="107441"/>
                </a:lnTo>
                <a:lnTo>
                  <a:pt x="3583" y="115359"/>
                </a:lnTo>
                <a:lnTo>
                  <a:pt x="13811" y="122777"/>
                </a:lnTo>
                <a:lnTo>
                  <a:pt x="29896" y="129194"/>
                </a:lnTo>
                <a:lnTo>
                  <a:pt x="51053" y="134112"/>
                </a:lnTo>
                <a:lnTo>
                  <a:pt x="50291" y="134112"/>
                </a:lnTo>
                <a:lnTo>
                  <a:pt x="38611" y="138945"/>
                </a:lnTo>
                <a:lnTo>
                  <a:pt x="30003" y="144208"/>
                </a:lnTo>
                <a:lnTo>
                  <a:pt x="24681" y="149756"/>
                </a:lnTo>
                <a:lnTo>
                  <a:pt x="22860" y="155448"/>
                </a:lnTo>
                <a:lnTo>
                  <a:pt x="31015" y="167723"/>
                </a:lnTo>
                <a:lnTo>
                  <a:pt x="53244" y="177641"/>
                </a:lnTo>
                <a:lnTo>
                  <a:pt x="86189" y="184273"/>
                </a:lnTo>
                <a:lnTo>
                  <a:pt x="126491" y="186689"/>
                </a:lnTo>
                <a:lnTo>
                  <a:pt x="130301" y="186689"/>
                </a:lnTo>
                <a:lnTo>
                  <a:pt x="134112" y="186689"/>
                </a:lnTo>
                <a:lnTo>
                  <a:pt x="138684" y="186689"/>
                </a:lnTo>
                <a:lnTo>
                  <a:pt x="137922" y="186689"/>
                </a:lnTo>
                <a:lnTo>
                  <a:pt x="167413" y="198489"/>
                </a:lnTo>
                <a:lnTo>
                  <a:pt x="205263" y="207359"/>
                </a:lnTo>
                <a:lnTo>
                  <a:pt x="249257" y="212943"/>
                </a:lnTo>
                <a:lnTo>
                  <a:pt x="297179" y="214883"/>
                </a:lnTo>
                <a:lnTo>
                  <a:pt x="346519" y="212693"/>
                </a:lnTo>
                <a:lnTo>
                  <a:pt x="392429" y="206501"/>
                </a:lnTo>
                <a:lnTo>
                  <a:pt x="449580" y="222694"/>
                </a:lnTo>
                <a:lnTo>
                  <a:pt x="525779" y="228600"/>
                </a:lnTo>
                <a:lnTo>
                  <a:pt x="576834" y="226016"/>
                </a:lnTo>
                <a:lnTo>
                  <a:pt x="621601" y="218789"/>
                </a:lnTo>
                <a:lnTo>
                  <a:pt x="656939" y="207704"/>
                </a:lnTo>
                <a:lnTo>
                  <a:pt x="679703" y="193548"/>
                </a:lnTo>
                <a:lnTo>
                  <a:pt x="679703" y="194309"/>
                </a:lnTo>
                <a:lnTo>
                  <a:pt x="696813" y="196869"/>
                </a:lnTo>
                <a:lnTo>
                  <a:pt x="714851" y="198786"/>
                </a:lnTo>
                <a:lnTo>
                  <a:pt x="733603" y="199989"/>
                </a:lnTo>
                <a:lnTo>
                  <a:pt x="752855" y="200405"/>
                </a:lnTo>
                <a:lnTo>
                  <a:pt x="806112" y="197191"/>
                </a:lnTo>
                <a:lnTo>
                  <a:pt x="849725" y="188404"/>
                </a:lnTo>
                <a:lnTo>
                  <a:pt x="879193" y="175331"/>
                </a:lnTo>
                <a:lnTo>
                  <a:pt x="890015" y="159257"/>
                </a:lnTo>
                <a:lnTo>
                  <a:pt x="945118" y="153459"/>
                </a:lnTo>
                <a:lnTo>
                  <a:pt x="989076" y="142589"/>
                </a:lnTo>
                <a:lnTo>
                  <a:pt x="1018174" y="127861"/>
                </a:lnTo>
                <a:lnTo>
                  <a:pt x="1028700" y="110489"/>
                </a:lnTo>
                <a:lnTo>
                  <a:pt x="1026461" y="102631"/>
                </a:lnTo>
                <a:lnTo>
                  <a:pt x="1019937" y="95059"/>
                </a:lnTo>
                <a:lnTo>
                  <a:pt x="1009411" y="87772"/>
                </a:lnTo>
                <a:lnTo>
                  <a:pt x="995172" y="80771"/>
                </a:lnTo>
                <a:lnTo>
                  <a:pt x="1001267" y="76200"/>
                </a:lnTo>
                <a:lnTo>
                  <a:pt x="1005077" y="70865"/>
                </a:lnTo>
                <a:lnTo>
                  <a:pt x="1005077" y="65531"/>
                </a:lnTo>
                <a:lnTo>
                  <a:pt x="998255" y="53387"/>
                </a:lnTo>
                <a:lnTo>
                  <a:pt x="979074" y="42672"/>
                </a:lnTo>
                <a:lnTo>
                  <a:pt x="949463" y="34242"/>
                </a:lnTo>
                <a:lnTo>
                  <a:pt x="911351" y="28955"/>
                </a:lnTo>
                <a:lnTo>
                  <a:pt x="912113" y="28955"/>
                </a:lnTo>
                <a:lnTo>
                  <a:pt x="898005" y="17359"/>
                </a:lnTo>
                <a:lnTo>
                  <a:pt x="872394" y="8191"/>
                </a:lnTo>
                <a:lnTo>
                  <a:pt x="838069" y="2166"/>
                </a:lnTo>
                <a:lnTo>
                  <a:pt x="797813" y="0"/>
                </a:lnTo>
                <a:lnTo>
                  <a:pt x="772977" y="833"/>
                </a:lnTo>
                <a:lnTo>
                  <a:pt x="749426" y="3238"/>
                </a:lnTo>
                <a:lnTo>
                  <a:pt x="728162" y="7072"/>
                </a:lnTo>
                <a:lnTo>
                  <a:pt x="710184" y="12192"/>
                </a:lnTo>
                <a:lnTo>
                  <a:pt x="693455" y="7072"/>
                </a:lnTo>
                <a:lnTo>
                  <a:pt x="673512" y="3238"/>
                </a:lnTo>
                <a:lnTo>
                  <a:pt x="651140" y="833"/>
                </a:lnTo>
                <a:lnTo>
                  <a:pt x="627126" y="0"/>
                </a:lnTo>
                <a:lnTo>
                  <a:pt x="598670" y="1238"/>
                </a:lnTo>
                <a:lnTo>
                  <a:pt x="550616" y="10286"/>
                </a:lnTo>
                <a:lnTo>
                  <a:pt x="494061" y="9620"/>
                </a:lnTo>
                <a:lnTo>
                  <a:pt x="445770" y="6857"/>
                </a:lnTo>
                <a:lnTo>
                  <a:pt x="380333" y="12287"/>
                </a:lnTo>
                <a:lnTo>
                  <a:pt x="333755" y="27431"/>
                </a:lnTo>
                <a:lnTo>
                  <a:pt x="332994" y="27431"/>
                </a:lnTo>
                <a:lnTo>
                  <a:pt x="314039" y="24431"/>
                </a:lnTo>
                <a:lnTo>
                  <a:pt x="293941" y="22288"/>
                </a:lnTo>
                <a:lnTo>
                  <a:pt x="272986" y="21002"/>
                </a:lnTo>
                <a:lnTo>
                  <a:pt x="251460" y="20574"/>
                </a:lnTo>
                <a:lnTo>
                  <a:pt x="189047" y="24443"/>
                </a:lnTo>
                <a:lnTo>
                  <a:pt x="137922" y="34956"/>
                </a:lnTo>
                <a:lnTo>
                  <a:pt x="103370" y="50470"/>
                </a:lnTo>
                <a:lnTo>
                  <a:pt x="90677" y="69341"/>
                </a:lnTo>
                <a:lnTo>
                  <a:pt x="90677" y="71627"/>
                </a:lnTo>
                <a:lnTo>
                  <a:pt x="91439" y="73913"/>
                </a:lnTo>
                <a:lnTo>
                  <a:pt x="92201" y="76200"/>
                </a:lnTo>
                <a:lnTo>
                  <a:pt x="92963" y="7620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94553" y="3645408"/>
            <a:ext cx="60325" cy="5080"/>
          </a:xfrm>
          <a:custGeom>
            <a:avLst/>
            <a:gdLst/>
            <a:ahLst/>
            <a:cxnLst/>
            <a:rect l="l" t="t" r="r" b="b"/>
            <a:pathLst>
              <a:path w="60325" h="5079">
                <a:moveTo>
                  <a:pt x="0" y="0"/>
                </a:moveTo>
                <a:lnTo>
                  <a:pt x="12394" y="2000"/>
                </a:lnTo>
                <a:lnTo>
                  <a:pt x="25431" y="3428"/>
                </a:lnTo>
                <a:lnTo>
                  <a:pt x="38897" y="4286"/>
                </a:lnTo>
                <a:lnTo>
                  <a:pt x="52578" y="4571"/>
                </a:lnTo>
                <a:lnTo>
                  <a:pt x="54863" y="4571"/>
                </a:lnTo>
                <a:lnTo>
                  <a:pt x="57912" y="4571"/>
                </a:lnTo>
                <a:lnTo>
                  <a:pt x="60198" y="4571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82184" y="3695700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0" y="2286"/>
                </a:moveTo>
                <a:lnTo>
                  <a:pt x="6727" y="1821"/>
                </a:lnTo>
                <a:lnTo>
                  <a:pt x="13239" y="1428"/>
                </a:lnTo>
                <a:lnTo>
                  <a:pt x="19609" y="892"/>
                </a:lnTo>
                <a:lnTo>
                  <a:pt x="25907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19165" y="3708653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0"/>
                </a:moveTo>
                <a:lnTo>
                  <a:pt x="4572" y="3810"/>
                </a:lnTo>
                <a:lnTo>
                  <a:pt x="9906" y="6858"/>
                </a:lnTo>
                <a:lnTo>
                  <a:pt x="16001" y="9144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56553" y="3632453"/>
            <a:ext cx="77470" cy="38100"/>
          </a:xfrm>
          <a:custGeom>
            <a:avLst/>
            <a:gdLst/>
            <a:ahLst/>
            <a:cxnLst/>
            <a:rect l="l" t="t" r="r" b="b"/>
            <a:pathLst>
              <a:path w="77470" h="38100">
                <a:moveTo>
                  <a:pt x="76962" y="38100"/>
                </a:moveTo>
                <a:lnTo>
                  <a:pt x="76962" y="37337"/>
                </a:lnTo>
                <a:lnTo>
                  <a:pt x="71580" y="26146"/>
                </a:lnTo>
                <a:lnTo>
                  <a:pt x="56197" y="15811"/>
                </a:lnTo>
                <a:lnTo>
                  <a:pt x="31956" y="6905"/>
                </a:lnTo>
                <a:lnTo>
                  <a:pt x="0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03620" y="3592067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60" h="14604">
                <a:moveTo>
                  <a:pt x="0" y="14478"/>
                </a:moveTo>
                <a:lnTo>
                  <a:pt x="10727" y="11465"/>
                </a:lnTo>
                <a:lnTo>
                  <a:pt x="20097" y="8096"/>
                </a:lnTo>
                <a:lnTo>
                  <a:pt x="28182" y="4298"/>
                </a:lnTo>
                <a:lnTo>
                  <a:pt x="35051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35396" y="3523488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4" h="8889">
                <a:moveTo>
                  <a:pt x="18287" y="0"/>
                </a:moveTo>
                <a:lnTo>
                  <a:pt x="10667" y="3047"/>
                </a:lnTo>
                <a:lnTo>
                  <a:pt x="4571" y="5333"/>
                </a:lnTo>
                <a:lnTo>
                  <a:pt x="0" y="8381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76494" y="3538728"/>
            <a:ext cx="31750" cy="6985"/>
          </a:xfrm>
          <a:custGeom>
            <a:avLst/>
            <a:gdLst/>
            <a:ahLst/>
            <a:cxnLst/>
            <a:rect l="l" t="t" r="r" b="b"/>
            <a:pathLst>
              <a:path w="31750" h="6985">
                <a:moveTo>
                  <a:pt x="31241" y="6857"/>
                </a:moveTo>
                <a:lnTo>
                  <a:pt x="24110" y="5143"/>
                </a:lnTo>
                <a:lnTo>
                  <a:pt x="16478" y="3428"/>
                </a:lnTo>
                <a:lnTo>
                  <a:pt x="8417" y="1714"/>
                </a:lnTo>
                <a:lnTo>
                  <a:pt x="0" y="0"/>
                </a:lnTo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19248" y="3748182"/>
            <a:ext cx="190690" cy="106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283708" y="2173086"/>
            <a:ext cx="629920" cy="152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5">
                <a:latin typeface="Arial"/>
                <a:cs typeface="Arial"/>
              </a:rPr>
              <a:t>8-Queens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965"/>
              </a:spcBef>
            </a:pPr>
            <a:r>
              <a:rPr dirty="0" sz="900" spc="-5">
                <a:latin typeface="Arial"/>
                <a:cs typeface="Arial"/>
              </a:rPr>
              <a:t>What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next?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52600" y="1606296"/>
            <a:ext cx="3276600" cy="598170"/>
          </a:xfrm>
          <a:custGeom>
            <a:avLst/>
            <a:gdLst/>
            <a:ahLst/>
            <a:cxnLst/>
            <a:rect l="l" t="t" r="r" b="b"/>
            <a:pathLst>
              <a:path w="3276600" h="598169">
                <a:moveTo>
                  <a:pt x="0" y="598170"/>
                </a:moveTo>
                <a:lnTo>
                  <a:pt x="3276600" y="598170"/>
                </a:lnTo>
                <a:lnTo>
                  <a:pt x="3276600" y="0"/>
                </a:lnTo>
                <a:lnTo>
                  <a:pt x="0" y="0"/>
                </a:lnTo>
                <a:lnTo>
                  <a:pt x="0" y="59817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52600" y="1606296"/>
            <a:ext cx="3276600" cy="598170"/>
          </a:xfrm>
          <a:custGeom>
            <a:avLst/>
            <a:gdLst/>
            <a:ahLst/>
            <a:cxnLst/>
            <a:rect l="l" t="t" r="r" b="b"/>
            <a:pathLst>
              <a:path w="3276600" h="598169">
                <a:moveTo>
                  <a:pt x="3276600" y="0"/>
                </a:moveTo>
                <a:lnTo>
                  <a:pt x="0" y="0"/>
                </a:lnTo>
                <a:lnTo>
                  <a:pt x="0" y="598170"/>
                </a:lnTo>
                <a:lnTo>
                  <a:pt x="3276600" y="598170"/>
                </a:lnTo>
                <a:lnTo>
                  <a:pt x="327660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88667" y="1614169"/>
            <a:ext cx="2762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But there are plenty of things which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we’d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01367" y="1797050"/>
            <a:ext cx="3123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normally call search problems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don’t </a:t>
            </a:r>
            <a:r>
              <a:rPr dirty="0" sz="1200">
                <a:latin typeface="Arial"/>
                <a:cs typeface="Arial"/>
              </a:rPr>
              <a:t>fit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1367" y="1979168"/>
            <a:ext cx="1106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rigid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definition…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09900" y="2063495"/>
            <a:ext cx="2933700" cy="2019300"/>
          </a:xfrm>
          <a:custGeom>
            <a:avLst/>
            <a:gdLst/>
            <a:ahLst/>
            <a:cxnLst/>
            <a:rect l="l" t="t" r="r" b="b"/>
            <a:pathLst>
              <a:path w="2933700" h="2019300">
                <a:moveTo>
                  <a:pt x="0" y="2019300"/>
                </a:moveTo>
                <a:lnTo>
                  <a:pt x="2933700" y="2019300"/>
                </a:lnTo>
                <a:lnTo>
                  <a:pt x="29337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09900" y="2063495"/>
            <a:ext cx="2933700" cy="2019300"/>
          </a:xfrm>
          <a:custGeom>
            <a:avLst/>
            <a:gdLst/>
            <a:ahLst/>
            <a:cxnLst/>
            <a:rect l="l" t="t" r="r" b="b"/>
            <a:pathLst>
              <a:path w="2933700" h="2019300">
                <a:moveTo>
                  <a:pt x="2933700" y="0"/>
                </a:moveTo>
                <a:lnTo>
                  <a:pt x="0" y="0"/>
                </a:lnTo>
                <a:lnTo>
                  <a:pt x="0" y="2019300"/>
                </a:lnTo>
                <a:lnTo>
                  <a:pt x="2933700" y="2019300"/>
                </a:lnTo>
                <a:lnTo>
                  <a:pt x="293370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58667" y="2048508"/>
            <a:ext cx="2787650" cy="1948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search problem has </a:t>
            </a:r>
            <a:r>
              <a:rPr dirty="0" sz="1000">
                <a:latin typeface="Arial"/>
                <a:cs typeface="Arial"/>
              </a:rPr>
              <a:t>five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components:</a:t>
            </a:r>
            <a:endParaRPr sz="10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i="1">
                <a:latin typeface="Arial"/>
                <a:cs typeface="Arial"/>
              </a:rPr>
              <a:t>G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spc="-5" b="1">
                <a:latin typeface="Arial"/>
                <a:cs typeface="Arial"/>
              </a:rPr>
              <a:t>succs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finite set of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states.</a:t>
            </a:r>
            <a:endParaRPr sz="10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1450" algn="l"/>
              </a:tabLst>
            </a:pP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>
                <a:latin typeface="Symbol"/>
                <a:cs typeface="Symbol"/>
              </a:rPr>
              <a:t>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non-empty </a:t>
            </a:r>
            <a:r>
              <a:rPr dirty="0" sz="1000">
                <a:latin typeface="Arial"/>
                <a:cs typeface="Arial"/>
              </a:rPr>
              <a:t>set </a:t>
            </a:r>
            <a:r>
              <a:rPr dirty="0" sz="1000" spc="-5">
                <a:latin typeface="Arial"/>
                <a:cs typeface="Arial"/>
              </a:rPr>
              <a:t>of start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states.</a:t>
            </a:r>
            <a:endParaRPr sz="1000">
              <a:latin typeface="Arial"/>
              <a:cs typeface="Arial"/>
            </a:endParaRPr>
          </a:p>
          <a:p>
            <a:pPr marL="171450" indent="-171450">
              <a:lnSpc>
                <a:spcPts val="1195"/>
              </a:lnSpc>
              <a:buFont typeface="Arial"/>
              <a:buChar char="•"/>
              <a:tabLst>
                <a:tab pos="171450" algn="l"/>
              </a:tabLst>
            </a:pPr>
            <a:r>
              <a:rPr dirty="0" sz="1000" i="1">
                <a:latin typeface="Arial"/>
                <a:cs typeface="Arial"/>
              </a:rPr>
              <a:t>G </a:t>
            </a:r>
            <a:r>
              <a:rPr dirty="0" sz="1000">
                <a:latin typeface="Symbol"/>
                <a:cs typeface="Symbol"/>
              </a:rPr>
              <a:t>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non-empty set of goal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states.</a:t>
            </a:r>
            <a:endParaRPr sz="1000">
              <a:latin typeface="Arial"/>
              <a:cs typeface="Arial"/>
            </a:endParaRPr>
          </a:p>
          <a:p>
            <a:pPr marL="170815" marR="50800" indent="-171450">
              <a:lnSpc>
                <a:spcPct val="80200"/>
              </a:lnSpc>
              <a:spcBef>
                <a:spcPts val="235"/>
              </a:spcBef>
              <a:buFont typeface="Arial"/>
              <a:buChar char="•"/>
              <a:tabLst>
                <a:tab pos="171450" algn="l"/>
              </a:tabLst>
            </a:pPr>
            <a:r>
              <a:rPr dirty="0" sz="1000" b="1">
                <a:latin typeface="Arial"/>
                <a:cs typeface="Arial"/>
              </a:rPr>
              <a:t>succs </a:t>
            </a:r>
            <a:r>
              <a:rPr dirty="0" sz="1000">
                <a:latin typeface="Arial"/>
                <a:cs typeface="Arial"/>
              </a:rPr>
              <a:t>: </a:t>
            </a: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 spc="85">
                <a:latin typeface="Wingdings"/>
                <a:cs typeface="Wingdings"/>
              </a:rPr>
              <a:t>€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Arial"/>
                <a:cs typeface="Arial"/>
              </a:rPr>
              <a:t>P(Q) </a:t>
            </a:r>
            <a:r>
              <a:rPr dirty="0" sz="1000">
                <a:latin typeface="Arial"/>
                <a:cs typeface="Arial"/>
              </a:rPr>
              <a:t>is a </a:t>
            </a:r>
            <a:r>
              <a:rPr dirty="0" sz="1000" spc="-5">
                <a:latin typeface="Arial"/>
                <a:cs typeface="Arial"/>
              </a:rPr>
              <a:t>function </a:t>
            </a:r>
            <a:r>
              <a:rPr dirty="0" sz="1000">
                <a:latin typeface="Arial"/>
                <a:cs typeface="Arial"/>
              </a:rPr>
              <a:t>which </a:t>
            </a:r>
            <a:r>
              <a:rPr dirty="0" sz="1000" spc="-5">
                <a:latin typeface="Arial"/>
                <a:cs typeface="Arial"/>
              </a:rPr>
              <a:t>takes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state as </a:t>
            </a:r>
            <a:r>
              <a:rPr dirty="0" sz="1000">
                <a:latin typeface="Arial"/>
                <a:cs typeface="Arial"/>
              </a:rPr>
              <a:t>input and </a:t>
            </a:r>
            <a:r>
              <a:rPr dirty="0" sz="1000" spc="-5">
                <a:latin typeface="Arial"/>
                <a:cs typeface="Arial"/>
              </a:rPr>
              <a:t>returns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set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states as  output. </a:t>
            </a:r>
            <a:r>
              <a:rPr dirty="0" sz="1000" spc="-5" b="1">
                <a:latin typeface="Arial"/>
                <a:cs typeface="Arial"/>
              </a:rPr>
              <a:t>succs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 means “the </a:t>
            </a:r>
            <a:r>
              <a:rPr dirty="0" sz="1000">
                <a:latin typeface="Arial"/>
                <a:cs typeface="Arial"/>
              </a:rPr>
              <a:t>set </a:t>
            </a:r>
            <a:r>
              <a:rPr dirty="0" sz="1000" spc="-5">
                <a:latin typeface="Arial"/>
                <a:cs typeface="Arial"/>
              </a:rPr>
              <a:t>of states </a:t>
            </a:r>
            <a:r>
              <a:rPr dirty="0" sz="1000">
                <a:latin typeface="Arial"/>
                <a:cs typeface="Arial"/>
              </a:rPr>
              <a:t>you  can reach </a:t>
            </a:r>
            <a:r>
              <a:rPr dirty="0" sz="1000" spc="-5">
                <a:latin typeface="Arial"/>
                <a:cs typeface="Arial"/>
              </a:rPr>
              <a:t>from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>
                <a:latin typeface="Arial"/>
                <a:cs typeface="Arial"/>
              </a:rPr>
              <a:t>in one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step”.</a:t>
            </a:r>
            <a:endParaRPr sz="1000">
              <a:latin typeface="Arial"/>
              <a:cs typeface="Arial"/>
            </a:endParaRPr>
          </a:p>
          <a:p>
            <a:pPr marL="170815" marR="5080" indent="-171450">
              <a:lnSpc>
                <a:spcPct val="80300"/>
              </a:lnSpc>
              <a:spcBef>
                <a:spcPts val="235"/>
              </a:spcBef>
              <a:buFont typeface="Arial"/>
              <a:buChar char="•"/>
              <a:tabLst>
                <a:tab pos="171450" algn="l"/>
              </a:tabLst>
            </a:pPr>
            <a:r>
              <a:rPr dirty="0" sz="1000" b="1">
                <a:latin typeface="Arial"/>
                <a:cs typeface="Arial"/>
              </a:rPr>
              <a:t>cost </a:t>
            </a:r>
            <a:r>
              <a:rPr dirty="0" sz="1000">
                <a:latin typeface="Arial"/>
                <a:cs typeface="Arial"/>
              </a:rPr>
              <a:t>: </a:t>
            </a: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>
                <a:latin typeface="Arial"/>
                <a:cs typeface="Arial"/>
              </a:rPr>
              <a:t>, </a:t>
            </a: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 spc="85">
                <a:latin typeface="Wingdings"/>
                <a:cs typeface="Wingdings"/>
              </a:rPr>
              <a:t>€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Arial"/>
                <a:cs typeface="Arial"/>
              </a:rPr>
              <a:t>Positive Number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function  </a:t>
            </a:r>
            <a:r>
              <a:rPr dirty="0" sz="1000">
                <a:latin typeface="Arial"/>
                <a:cs typeface="Arial"/>
              </a:rPr>
              <a:t>which </a:t>
            </a:r>
            <a:r>
              <a:rPr dirty="0" sz="1000" spc="-5">
                <a:latin typeface="Arial"/>
                <a:cs typeface="Arial"/>
              </a:rPr>
              <a:t>takes two states,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and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’, as input. It  returns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one-step cost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traveling from </a:t>
            </a:r>
            <a:r>
              <a:rPr dirty="0" sz="1000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to 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’. The cost function is only defined when </a:t>
            </a:r>
            <a:r>
              <a:rPr dirty="0" sz="1000" i="1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’ </a:t>
            </a:r>
            <a:r>
              <a:rPr dirty="0" sz="1000" spc="-5">
                <a:latin typeface="Arial"/>
                <a:cs typeface="Arial"/>
              </a:rPr>
              <a:t>is 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successor state 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40229" y="3671315"/>
            <a:ext cx="1996439" cy="828040"/>
          </a:xfrm>
          <a:custGeom>
            <a:avLst/>
            <a:gdLst/>
            <a:ahLst/>
            <a:cxnLst/>
            <a:rect l="l" t="t" r="r" b="b"/>
            <a:pathLst>
              <a:path w="1996439" h="828039">
                <a:moveTo>
                  <a:pt x="70103" y="0"/>
                </a:moveTo>
                <a:lnTo>
                  <a:pt x="0" y="222504"/>
                </a:lnTo>
                <a:lnTo>
                  <a:pt x="1926335" y="827532"/>
                </a:lnTo>
                <a:lnTo>
                  <a:pt x="1996440" y="605028"/>
                </a:lnTo>
                <a:lnTo>
                  <a:pt x="7010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40229" y="3671315"/>
            <a:ext cx="1996439" cy="828040"/>
          </a:xfrm>
          <a:custGeom>
            <a:avLst/>
            <a:gdLst/>
            <a:ahLst/>
            <a:cxnLst/>
            <a:rect l="l" t="t" r="r" b="b"/>
            <a:pathLst>
              <a:path w="1996439" h="828039">
                <a:moveTo>
                  <a:pt x="70103" y="0"/>
                </a:moveTo>
                <a:lnTo>
                  <a:pt x="0" y="222504"/>
                </a:lnTo>
                <a:lnTo>
                  <a:pt x="1926335" y="827532"/>
                </a:lnTo>
                <a:lnTo>
                  <a:pt x="1996440" y="605028"/>
                </a:lnTo>
                <a:lnTo>
                  <a:pt x="70103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 rot="1020000">
            <a:off x="1873548" y="4005935"/>
            <a:ext cx="188893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4629" sz="1800" spc="-22">
                <a:latin typeface="Arial"/>
                <a:cs typeface="Arial"/>
              </a:rPr>
              <a:t>Can </a:t>
            </a:r>
            <a:r>
              <a:rPr dirty="0" baseline="4629" sz="1800" spc="-15">
                <a:latin typeface="Arial"/>
                <a:cs typeface="Arial"/>
              </a:rPr>
              <a:t>you </a:t>
            </a:r>
            <a:r>
              <a:rPr dirty="0" baseline="4629" sz="1800" spc="-22">
                <a:latin typeface="Arial"/>
                <a:cs typeface="Arial"/>
              </a:rPr>
              <a:t>th</a:t>
            </a:r>
            <a:r>
              <a:rPr dirty="0" baseline="2314" sz="1800" spc="-22">
                <a:latin typeface="Arial"/>
                <a:cs typeface="Arial"/>
              </a:rPr>
              <a:t>ink </a:t>
            </a:r>
            <a:r>
              <a:rPr dirty="0" baseline="2314" sz="1800" spc="-15">
                <a:latin typeface="Arial"/>
                <a:cs typeface="Arial"/>
              </a:rPr>
              <a:t>of</a:t>
            </a:r>
            <a:r>
              <a:rPr dirty="0" baseline="2314" sz="1800" spc="-67">
                <a:latin typeface="Arial"/>
                <a:cs typeface="Arial"/>
              </a:rPr>
              <a:t> </a:t>
            </a:r>
            <a:r>
              <a:rPr dirty="0" baseline="2314" sz="1800" spc="-22">
                <a:latin typeface="Arial"/>
                <a:cs typeface="Arial"/>
              </a:rPr>
              <a:t>exam</a:t>
            </a:r>
            <a:r>
              <a:rPr dirty="0" sz="1200" spc="-15">
                <a:latin typeface="Arial"/>
                <a:cs typeface="Arial"/>
              </a:rPr>
              <a:t>ples?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Our definition</a:t>
            </a:r>
            <a:r>
              <a:rPr dirty="0" sz="200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excludes…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38599" y="7498079"/>
            <a:ext cx="1299890" cy="10302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38699" y="5974079"/>
            <a:ext cx="1213661" cy="11673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66899" y="6012179"/>
            <a:ext cx="1333499" cy="1002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33599" y="7498079"/>
            <a:ext cx="1412984" cy="954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28999" y="6126479"/>
            <a:ext cx="1184112" cy="9555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6594" y="1369566"/>
            <a:ext cx="28517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Our definition</a:t>
            </a:r>
            <a:r>
              <a:rPr dirty="0" sz="20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excludes…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599" y="3320795"/>
            <a:ext cx="1299890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8699" y="1796795"/>
            <a:ext cx="1213661" cy="1167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6899" y="1834896"/>
            <a:ext cx="1333499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3599" y="3320795"/>
            <a:ext cx="1412984" cy="954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8999" y="1949195"/>
            <a:ext cx="1184112" cy="9555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14500" y="1682495"/>
            <a:ext cx="1028700" cy="822960"/>
          </a:xfrm>
          <a:custGeom>
            <a:avLst/>
            <a:gdLst/>
            <a:ahLst/>
            <a:cxnLst/>
            <a:rect l="l" t="t" r="r" b="b"/>
            <a:pathLst>
              <a:path w="1028700" h="822960">
                <a:moveTo>
                  <a:pt x="857250" y="609600"/>
                </a:moveTo>
                <a:lnTo>
                  <a:pt x="599694" y="609600"/>
                </a:lnTo>
                <a:lnTo>
                  <a:pt x="716280" y="822959"/>
                </a:lnTo>
                <a:lnTo>
                  <a:pt x="857250" y="609600"/>
                </a:lnTo>
                <a:close/>
              </a:path>
              <a:path w="1028700" h="822960">
                <a:moveTo>
                  <a:pt x="1028700" y="0"/>
                </a:moveTo>
                <a:lnTo>
                  <a:pt x="0" y="0"/>
                </a:lnTo>
                <a:lnTo>
                  <a:pt x="0" y="609600"/>
                </a:lnTo>
                <a:lnTo>
                  <a:pt x="1028700" y="6096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4500" y="1682495"/>
            <a:ext cx="1028700" cy="822960"/>
          </a:xfrm>
          <a:custGeom>
            <a:avLst/>
            <a:gdLst/>
            <a:ahLst/>
            <a:cxnLst/>
            <a:rect l="l" t="t" r="r" b="b"/>
            <a:pathLst>
              <a:path w="1028700" h="822960">
                <a:moveTo>
                  <a:pt x="0" y="0"/>
                </a:moveTo>
                <a:lnTo>
                  <a:pt x="0" y="609600"/>
                </a:lnTo>
                <a:lnTo>
                  <a:pt x="599694" y="609600"/>
                </a:lnTo>
                <a:lnTo>
                  <a:pt x="716280" y="822959"/>
                </a:lnTo>
                <a:lnTo>
                  <a:pt x="857250" y="609600"/>
                </a:lnTo>
                <a:lnTo>
                  <a:pt x="1028700" y="609600"/>
                </a:lnTo>
                <a:lnTo>
                  <a:pt x="1028700" y="0"/>
                </a:lnTo>
                <a:lnTo>
                  <a:pt x="599694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94332" y="1690369"/>
            <a:ext cx="68199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 indent="1270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Game  </a:t>
            </a:r>
            <a:r>
              <a:rPr dirty="0" sz="1200" spc="-5">
                <a:latin typeface="Arial"/>
                <a:cs typeface="Arial"/>
              </a:rPr>
              <a:t>against  </a:t>
            </a:r>
            <a:r>
              <a:rPr dirty="0" sz="1200" spc="-5">
                <a:latin typeface="Arial"/>
                <a:cs typeface="Arial"/>
              </a:rPr>
              <a:t>adversary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4700" y="1758695"/>
            <a:ext cx="1028700" cy="548005"/>
          </a:xfrm>
          <a:custGeom>
            <a:avLst/>
            <a:gdLst/>
            <a:ahLst/>
            <a:cxnLst/>
            <a:rect l="l" t="t" r="r" b="b"/>
            <a:pathLst>
              <a:path w="1028700" h="548005">
                <a:moveTo>
                  <a:pt x="857250" y="228600"/>
                </a:moveTo>
                <a:lnTo>
                  <a:pt x="599694" y="228600"/>
                </a:lnTo>
                <a:lnTo>
                  <a:pt x="684276" y="547877"/>
                </a:lnTo>
                <a:lnTo>
                  <a:pt x="857250" y="228600"/>
                </a:lnTo>
                <a:close/>
              </a:path>
              <a:path w="1028700" h="548005">
                <a:moveTo>
                  <a:pt x="1028700" y="0"/>
                </a:moveTo>
                <a:lnTo>
                  <a:pt x="0" y="0"/>
                </a:lnTo>
                <a:lnTo>
                  <a:pt x="0" y="228600"/>
                </a:lnTo>
                <a:lnTo>
                  <a:pt x="1028700" y="2286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4700" y="1758695"/>
            <a:ext cx="1028700" cy="548005"/>
          </a:xfrm>
          <a:custGeom>
            <a:avLst/>
            <a:gdLst/>
            <a:ahLst/>
            <a:cxnLst/>
            <a:rect l="l" t="t" r="r" b="b"/>
            <a:pathLst>
              <a:path w="1028700" h="548005">
                <a:moveTo>
                  <a:pt x="0" y="0"/>
                </a:moveTo>
                <a:lnTo>
                  <a:pt x="0" y="228600"/>
                </a:lnTo>
                <a:lnTo>
                  <a:pt x="599694" y="228600"/>
                </a:lnTo>
                <a:lnTo>
                  <a:pt x="684276" y="547877"/>
                </a:lnTo>
                <a:lnTo>
                  <a:pt x="857250" y="228600"/>
                </a:lnTo>
                <a:lnTo>
                  <a:pt x="1028700" y="228600"/>
                </a:lnTo>
                <a:lnTo>
                  <a:pt x="1028700" y="0"/>
                </a:lnTo>
                <a:lnTo>
                  <a:pt x="599694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66159" y="1766569"/>
            <a:ext cx="5384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Chan</a:t>
            </a:r>
            <a:r>
              <a:rPr dirty="0" sz="1200">
                <a:latin typeface="Arial"/>
                <a:cs typeface="Arial"/>
              </a:rPr>
              <a:t>c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14900" y="1568196"/>
            <a:ext cx="1028700" cy="498475"/>
          </a:xfrm>
          <a:custGeom>
            <a:avLst/>
            <a:gdLst/>
            <a:ahLst/>
            <a:cxnLst/>
            <a:rect l="l" t="t" r="r" b="b"/>
            <a:pathLst>
              <a:path w="1028700" h="498475">
                <a:moveTo>
                  <a:pt x="428244" y="228600"/>
                </a:moveTo>
                <a:lnTo>
                  <a:pt x="171450" y="228600"/>
                </a:lnTo>
                <a:lnTo>
                  <a:pt x="390144" y="498348"/>
                </a:lnTo>
                <a:lnTo>
                  <a:pt x="428244" y="228600"/>
                </a:lnTo>
                <a:close/>
              </a:path>
              <a:path w="1028700" h="498475">
                <a:moveTo>
                  <a:pt x="1028700" y="0"/>
                </a:moveTo>
                <a:lnTo>
                  <a:pt x="0" y="0"/>
                </a:lnTo>
                <a:lnTo>
                  <a:pt x="0" y="228600"/>
                </a:lnTo>
                <a:lnTo>
                  <a:pt x="1028700" y="228600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14900" y="1568196"/>
            <a:ext cx="1028700" cy="498475"/>
          </a:xfrm>
          <a:custGeom>
            <a:avLst/>
            <a:gdLst/>
            <a:ahLst/>
            <a:cxnLst/>
            <a:rect l="l" t="t" r="r" b="b"/>
            <a:pathLst>
              <a:path w="1028700" h="498475">
                <a:moveTo>
                  <a:pt x="0" y="0"/>
                </a:moveTo>
                <a:lnTo>
                  <a:pt x="0" y="228600"/>
                </a:lnTo>
                <a:lnTo>
                  <a:pt x="171450" y="228600"/>
                </a:lnTo>
                <a:lnTo>
                  <a:pt x="390144" y="498348"/>
                </a:lnTo>
                <a:lnTo>
                  <a:pt x="428244" y="228600"/>
                </a:lnTo>
                <a:lnTo>
                  <a:pt x="1028700" y="228600"/>
                </a:lnTo>
                <a:lnTo>
                  <a:pt x="1028700" y="0"/>
                </a:lnTo>
                <a:lnTo>
                  <a:pt x="17145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988052" y="1576069"/>
            <a:ext cx="895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Hidden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0700" y="3168395"/>
            <a:ext cx="1790700" cy="548005"/>
          </a:xfrm>
          <a:custGeom>
            <a:avLst/>
            <a:gdLst/>
            <a:ahLst/>
            <a:cxnLst/>
            <a:rect l="l" t="t" r="r" b="b"/>
            <a:pathLst>
              <a:path w="1790700" h="548004">
                <a:moveTo>
                  <a:pt x="745998" y="419100"/>
                </a:moveTo>
                <a:lnTo>
                  <a:pt x="298704" y="419100"/>
                </a:lnTo>
                <a:lnTo>
                  <a:pt x="707136" y="547877"/>
                </a:lnTo>
                <a:lnTo>
                  <a:pt x="745998" y="419100"/>
                </a:lnTo>
                <a:close/>
              </a:path>
              <a:path w="1790700" h="548004">
                <a:moveTo>
                  <a:pt x="1790700" y="0"/>
                </a:moveTo>
                <a:lnTo>
                  <a:pt x="0" y="0"/>
                </a:lnTo>
                <a:lnTo>
                  <a:pt x="0" y="419100"/>
                </a:lnTo>
                <a:lnTo>
                  <a:pt x="1790700" y="4191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0700" y="3168395"/>
            <a:ext cx="1790700" cy="548005"/>
          </a:xfrm>
          <a:custGeom>
            <a:avLst/>
            <a:gdLst/>
            <a:ahLst/>
            <a:cxnLst/>
            <a:rect l="l" t="t" r="r" b="b"/>
            <a:pathLst>
              <a:path w="1790700" h="548004">
                <a:moveTo>
                  <a:pt x="0" y="0"/>
                </a:moveTo>
                <a:lnTo>
                  <a:pt x="0" y="419100"/>
                </a:lnTo>
                <a:lnTo>
                  <a:pt x="298704" y="419100"/>
                </a:lnTo>
                <a:lnTo>
                  <a:pt x="707136" y="547877"/>
                </a:lnTo>
                <a:lnTo>
                  <a:pt x="745998" y="419100"/>
                </a:lnTo>
                <a:lnTo>
                  <a:pt x="1790700" y="419100"/>
                </a:lnTo>
                <a:lnTo>
                  <a:pt x="1790700" y="0"/>
                </a:lnTo>
                <a:lnTo>
                  <a:pt x="298704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050542" y="3176269"/>
            <a:ext cx="1284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" marR="5080" indent="-215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Continuum </a:t>
            </a:r>
            <a:r>
              <a:rPr dirty="0" sz="1200" spc="-10">
                <a:latin typeface="Arial"/>
                <a:cs typeface="Arial"/>
              </a:rPr>
              <a:t>(infinite  </a:t>
            </a:r>
            <a:r>
              <a:rPr dirty="0" sz="1200" spc="-5">
                <a:latin typeface="Arial"/>
                <a:cs typeface="Arial"/>
              </a:rPr>
              <a:t>number)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2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52900" y="3168395"/>
            <a:ext cx="1790700" cy="590550"/>
          </a:xfrm>
          <a:custGeom>
            <a:avLst/>
            <a:gdLst/>
            <a:ahLst/>
            <a:cxnLst/>
            <a:rect l="l" t="t" r="r" b="b"/>
            <a:pathLst>
              <a:path w="1790700" h="590550">
                <a:moveTo>
                  <a:pt x="745998" y="419100"/>
                </a:moveTo>
                <a:lnTo>
                  <a:pt x="298703" y="419100"/>
                </a:lnTo>
                <a:lnTo>
                  <a:pt x="216408" y="590550"/>
                </a:lnTo>
                <a:lnTo>
                  <a:pt x="745998" y="419100"/>
                </a:lnTo>
                <a:close/>
              </a:path>
              <a:path w="1790700" h="590550">
                <a:moveTo>
                  <a:pt x="1790700" y="0"/>
                </a:moveTo>
                <a:lnTo>
                  <a:pt x="0" y="0"/>
                </a:lnTo>
                <a:lnTo>
                  <a:pt x="0" y="419100"/>
                </a:lnTo>
                <a:lnTo>
                  <a:pt x="1790700" y="4191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2900" y="3168395"/>
            <a:ext cx="1790700" cy="590550"/>
          </a:xfrm>
          <a:custGeom>
            <a:avLst/>
            <a:gdLst/>
            <a:ahLst/>
            <a:cxnLst/>
            <a:rect l="l" t="t" r="r" b="b"/>
            <a:pathLst>
              <a:path w="1790700" h="590550">
                <a:moveTo>
                  <a:pt x="0" y="0"/>
                </a:moveTo>
                <a:lnTo>
                  <a:pt x="0" y="419100"/>
                </a:lnTo>
                <a:lnTo>
                  <a:pt x="298703" y="419100"/>
                </a:lnTo>
                <a:lnTo>
                  <a:pt x="216408" y="590550"/>
                </a:lnTo>
                <a:lnTo>
                  <a:pt x="745998" y="419100"/>
                </a:lnTo>
                <a:lnTo>
                  <a:pt x="1790700" y="419100"/>
                </a:lnTo>
                <a:lnTo>
                  <a:pt x="1790700" y="0"/>
                </a:lnTo>
                <a:lnTo>
                  <a:pt x="298703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CC34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56532" y="3176269"/>
            <a:ext cx="159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8445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All of the above, </a:t>
            </a:r>
            <a:r>
              <a:rPr dirty="0" sz="1200" spc="-10">
                <a:latin typeface="Arial"/>
                <a:cs typeface="Arial"/>
              </a:rPr>
              <a:t>plus  </a:t>
            </a:r>
            <a:r>
              <a:rPr dirty="0" sz="1200" spc="-5">
                <a:latin typeface="Arial"/>
                <a:cs typeface="Arial"/>
              </a:rPr>
              <a:t>distributed </a:t>
            </a:r>
            <a:r>
              <a:rPr dirty="0" sz="1200">
                <a:latin typeface="Arial"/>
                <a:cs typeface="Arial"/>
              </a:rPr>
              <a:t>team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03754" y="5587238"/>
            <a:ext cx="25774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Breadth First</a:t>
            </a:r>
            <a:r>
              <a:rPr dirty="0" sz="2200" spc="-8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4520" y="7237730"/>
            <a:ext cx="403606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4699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Label all states that are reachable from </a:t>
            </a:r>
            <a:r>
              <a:rPr dirty="0" sz="100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>
                <a:latin typeface="Arial"/>
                <a:cs typeface="Arial"/>
              </a:rPr>
              <a:t>1 </a:t>
            </a:r>
            <a:r>
              <a:rPr dirty="0" sz="1000" spc="-5">
                <a:latin typeface="Arial"/>
                <a:cs typeface="Arial"/>
              </a:rPr>
              <a:t>step but aren’t reachable  </a:t>
            </a:r>
            <a:r>
              <a:rPr dirty="0" sz="1000">
                <a:latin typeface="Arial"/>
                <a:cs typeface="Arial"/>
              </a:rPr>
              <a:t>in less </a:t>
            </a:r>
            <a:r>
              <a:rPr dirty="0" sz="1000" spc="-5">
                <a:latin typeface="Arial"/>
                <a:cs typeface="Arial"/>
              </a:rPr>
              <a:t>than </a:t>
            </a:r>
            <a:r>
              <a:rPr dirty="0" sz="1000">
                <a:latin typeface="Arial"/>
                <a:cs typeface="Arial"/>
              </a:rPr>
              <a:t>1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step.</a:t>
            </a:r>
            <a:endParaRPr sz="1000">
              <a:latin typeface="Arial"/>
              <a:cs typeface="Arial"/>
            </a:endParaRPr>
          </a:p>
          <a:p>
            <a:pPr marR="292735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Then label all states that are reachable from </a:t>
            </a:r>
            <a:r>
              <a:rPr dirty="0" sz="100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>
                <a:latin typeface="Arial"/>
                <a:cs typeface="Arial"/>
              </a:rPr>
              <a:t>2 </a:t>
            </a:r>
            <a:r>
              <a:rPr dirty="0" sz="1000" spc="-5">
                <a:latin typeface="Arial"/>
                <a:cs typeface="Arial"/>
              </a:rPr>
              <a:t>steps but aren’t  reachable </a:t>
            </a:r>
            <a:r>
              <a:rPr dirty="0" sz="1000">
                <a:latin typeface="Arial"/>
                <a:cs typeface="Arial"/>
              </a:rPr>
              <a:t>in less </a:t>
            </a:r>
            <a:r>
              <a:rPr dirty="0" sz="1000" spc="-5">
                <a:latin typeface="Arial"/>
                <a:cs typeface="Arial"/>
              </a:rPr>
              <a:t>than </a:t>
            </a:r>
            <a:r>
              <a:rPr dirty="0" sz="1000">
                <a:latin typeface="Arial"/>
                <a:cs typeface="Arial"/>
              </a:rPr>
              <a:t>2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steps.</a:t>
            </a:r>
            <a:endParaRPr sz="1000">
              <a:latin typeface="Arial"/>
              <a:cs typeface="Arial"/>
            </a:endParaRPr>
          </a:p>
          <a:p>
            <a:pPr marR="292735">
              <a:lnSpc>
                <a:spcPct val="100000"/>
              </a:lnSpc>
              <a:spcBef>
                <a:spcPts val="235"/>
              </a:spcBef>
            </a:pPr>
            <a:r>
              <a:rPr dirty="0" sz="1000" spc="-5">
                <a:latin typeface="Arial"/>
                <a:cs typeface="Arial"/>
              </a:rPr>
              <a:t>Then label all states that are reachable from </a:t>
            </a:r>
            <a:r>
              <a:rPr dirty="0" sz="1000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>
                <a:latin typeface="Arial"/>
                <a:cs typeface="Arial"/>
              </a:rPr>
              <a:t>3 </a:t>
            </a:r>
            <a:r>
              <a:rPr dirty="0" sz="1000" spc="-5">
                <a:latin typeface="Arial"/>
                <a:cs typeface="Arial"/>
              </a:rPr>
              <a:t>steps but aren’t  reachable </a:t>
            </a:r>
            <a:r>
              <a:rPr dirty="0" sz="1000">
                <a:latin typeface="Arial"/>
                <a:cs typeface="Arial"/>
              </a:rPr>
              <a:t>in less </a:t>
            </a:r>
            <a:r>
              <a:rPr dirty="0" sz="1000" spc="-5">
                <a:latin typeface="Arial"/>
                <a:cs typeface="Arial"/>
              </a:rPr>
              <a:t>than </a:t>
            </a:r>
            <a:r>
              <a:rPr dirty="0" sz="1000">
                <a:latin typeface="Arial"/>
                <a:cs typeface="Arial"/>
              </a:rPr>
              <a:t>3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steps.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Etc… </a:t>
            </a:r>
            <a:r>
              <a:rPr dirty="0" sz="1000" spc="-5">
                <a:latin typeface="Arial"/>
                <a:cs typeface="Arial"/>
              </a:rPr>
              <a:t>until Goal state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reached.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2333" y="6715759"/>
            <a:ext cx="2203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ART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0203" y="6023101"/>
            <a:ext cx="189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GO</a:t>
            </a:r>
            <a:r>
              <a:rPr dirty="0" sz="500" spc="-10">
                <a:latin typeface="Arial"/>
                <a:cs typeface="Arial"/>
              </a:rPr>
              <a:t>A</a:t>
            </a:r>
            <a:r>
              <a:rPr dirty="0" sz="500" spc="-5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8708" y="650087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9222" y="619607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2934" y="696874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7535" y="617550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10050" y="641934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5552" y="67043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3176" y="601243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85538" y="6542022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38677" y="6907783"/>
            <a:ext cx="1507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56055" algn="l"/>
              </a:tabLst>
            </a:pPr>
            <a:r>
              <a:rPr dirty="0" sz="900" spc="-5" i="1">
                <a:latin typeface="Arial"/>
                <a:cs typeface="Arial"/>
              </a:rPr>
              <a:t>p</a:t>
            </a:r>
            <a:r>
              <a:rPr dirty="0" sz="900" spc="-5" i="1">
                <a:latin typeface="Arial"/>
                <a:cs typeface="Arial"/>
              </a:rPr>
              <a:t>	r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63825" y="5970904"/>
            <a:ext cx="2216150" cy="1187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0833" y="3077972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653" y="1886966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879" y="27564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027" y="22344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2927" y="345287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650" y="355727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7650" y="2199385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5423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103" y="31054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548" y="192125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2278" y="282651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1308" y="3452876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2118" y="1793620"/>
            <a:ext cx="3853656" cy="202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29916" y="1409952"/>
            <a:ext cx="25120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Breadth-first</a:t>
            </a:r>
            <a:r>
              <a:rPr dirty="0" spc="-65"/>
              <a:t> </a:t>
            </a:r>
            <a:r>
              <a:rPr dirty="0" spc="-5"/>
              <a:t>Search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63267" y="2605531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0833" y="7255254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2653" y="6064250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0879" y="69336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0027" y="64117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2927" y="76301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6650" y="773455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7650" y="637666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5423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1103" y="72826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2278" y="700379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1308" y="7630159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2118" y="5857398"/>
            <a:ext cx="3853656" cy="2139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42616" y="5587238"/>
            <a:ext cx="2499360" cy="67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Breadth-first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1385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3267" y="6782814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39467" y="5868416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9A00"/>
                </a:solidFill>
                <a:latin typeface="Arial"/>
                <a:cs typeface="Arial"/>
              </a:rPr>
              <a:t>1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step  from</a:t>
            </a:r>
            <a:r>
              <a:rPr dirty="0" sz="1000" spc="-8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0833" y="3077972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653" y="1886966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879" y="27564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027" y="22344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2927" y="345287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650" y="355727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7650" y="2199385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5423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103" y="31054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548" y="192125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2278" y="282651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1308" y="3452876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2118" y="1680114"/>
            <a:ext cx="3853656" cy="2145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29916" y="1409952"/>
            <a:ext cx="25120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Breadth-first</a:t>
            </a:r>
            <a:r>
              <a:rPr dirty="0" spc="-65"/>
              <a:t> </a:t>
            </a:r>
            <a:r>
              <a:rPr dirty="0" spc="-5"/>
              <a:t>Search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63267" y="2605531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9467" y="1691130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9A00"/>
                </a:solidFill>
                <a:latin typeface="Arial"/>
                <a:cs typeface="Arial"/>
              </a:rPr>
              <a:t>1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step  from</a:t>
            </a:r>
            <a:r>
              <a:rPr dirty="0" sz="1000" spc="-8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3300" y="3892296"/>
            <a:ext cx="723900" cy="357505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8895" marR="13144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2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steps  from</a:t>
            </a:r>
            <a:r>
              <a:rPr dirty="0" sz="1000" spc="-7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0833" y="7255254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2653" y="6064250"/>
            <a:ext cx="331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0879" y="693369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0027" y="641172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2927" y="7630159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650" y="7734552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7650" y="6376668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5423" y="679500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1103" y="728268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2278" y="7003794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1308" y="7630159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12118" y="5857398"/>
            <a:ext cx="4387056" cy="2145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642616" y="5587238"/>
            <a:ext cx="2499360" cy="67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Breadth-first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1385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3267" y="6782814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9467" y="5868416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9A00"/>
                </a:solidFill>
                <a:latin typeface="Arial"/>
                <a:cs typeface="Arial"/>
              </a:rPr>
              <a:t>1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step  from</a:t>
            </a:r>
            <a:r>
              <a:rPr dirty="0" sz="1000" spc="-8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43300" y="8069580"/>
            <a:ext cx="723900" cy="357505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8895" marR="13144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2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steps  from</a:t>
            </a:r>
            <a:r>
              <a:rPr dirty="0" sz="1000" spc="-7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21629" y="7355076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Arial"/>
                <a:cs typeface="Arial"/>
              </a:rPr>
              <a:t>3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0833" y="3077972"/>
            <a:ext cx="345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START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0879" y="2756407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0027" y="223443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927" y="3452876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6650" y="355727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7650" y="2199385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5423" y="261772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103" y="31054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4548" y="192125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009A00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278" y="2826511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1308" y="3452876"/>
            <a:ext cx="50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009A00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2118" y="1374521"/>
            <a:ext cx="4387056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29916" y="1409952"/>
            <a:ext cx="25120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Breadth-first</a:t>
            </a:r>
            <a:r>
              <a:rPr dirty="0" spc="-65"/>
              <a:t> </a:t>
            </a:r>
            <a:r>
              <a:rPr dirty="0" spc="-5"/>
              <a:t>Search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63267" y="2605531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9467" y="1691130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9A00"/>
                </a:solidFill>
                <a:latin typeface="Arial"/>
                <a:cs typeface="Arial"/>
              </a:rPr>
              <a:t>1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step  from</a:t>
            </a:r>
            <a:r>
              <a:rPr dirty="0" sz="1000" spc="-8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3300" y="3892296"/>
            <a:ext cx="723900" cy="357505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8895" marR="13144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2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steps  from</a:t>
            </a:r>
            <a:r>
              <a:rPr dirty="0" sz="1000" spc="-7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1629" y="3177793"/>
            <a:ext cx="548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Arial"/>
                <a:cs typeface="Arial"/>
              </a:rPr>
              <a:t>3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33CC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2653" y="1387093"/>
            <a:ext cx="698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CC009A"/>
                </a:solidFill>
                <a:latin typeface="Arial"/>
                <a:cs typeface="Arial"/>
              </a:rPr>
              <a:t>4 </a:t>
            </a:r>
            <a:r>
              <a:rPr dirty="0" sz="1000" spc="-5">
                <a:solidFill>
                  <a:srgbClr val="CC009A"/>
                </a:solidFill>
                <a:latin typeface="Arial"/>
                <a:cs typeface="Arial"/>
              </a:rPr>
              <a:t>steps  from</a:t>
            </a:r>
            <a:r>
              <a:rPr dirty="0" sz="1000" spc="-8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C009A"/>
                </a:solidFill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1373" y="5587238"/>
            <a:ext cx="255968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Remember the</a:t>
            </a:r>
            <a:r>
              <a:rPr dirty="0" sz="2200" spc="-7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path!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4520" y="7237730"/>
            <a:ext cx="401701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Also, when you label a </a:t>
            </a:r>
            <a:r>
              <a:rPr dirty="0" sz="1000" spc="-5">
                <a:latin typeface="Arial"/>
                <a:cs typeface="Arial"/>
              </a:rPr>
              <a:t>state, record the predecessor state. This </a:t>
            </a:r>
            <a:r>
              <a:rPr dirty="0" sz="1000" spc="-10">
                <a:latin typeface="Arial"/>
                <a:cs typeface="Arial"/>
              </a:rPr>
              <a:t>record  </a:t>
            </a:r>
            <a:r>
              <a:rPr dirty="0" sz="1000" spc="-5">
                <a:latin typeface="Arial"/>
                <a:cs typeface="Arial"/>
              </a:rPr>
              <a:t>is called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 i="1">
                <a:solidFill>
                  <a:srgbClr val="CC3300"/>
                </a:solidFill>
                <a:latin typeface="Arial"/>
                <a:cs typeface="Arial"/>
              </a:rPr>
              <a:t>backpointer</a:t>
            </a:r>
            <a:r>
              <a:rPr dirty="0" sz="1000" spc="-5">
                <a:latin typeface="Arial"/>
                <a:cs typeface="Arial"/>
              </a:rPr>
              <a:t>. </a:t>
            </a:r>
            <a:r>
              <a:rPr dirty="0" sz="1000" spc="-1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history of </a:t>
            </a:r>
            <a:r>
              <a:rPr dirty="0" sz="1000" spc="-10">
                <a:latin typeface="Arial"/>
                <a:cs typeface="Arial"/>
              </a:rPr>
              <a:t>predecessors </a:t>
            </a:r>
            <a:r>
              <a:rPr dirty="0" sz="1000" spc="-5">
                <a:latin typeface="Arial"/>
                <a:cs typeface="Arial"/>
              </a:rPr>
              <a:t>is used to  generate the solution path, once you’ve found the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goal:</a:t>
            </a:r>
            <a:endParaRPr sz="1000">
              <a:latin typeface="Arial"/>
              <a:cs typeface="Arial"/>
            </a:endParaRPr>
          </a:p>
          <a:p>
            <a:pPr marR="38735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“I’ve got to </a:t>
            </a:r>
            <a:r>
              <a:rPr dirty="0" sz="1000" spc="-1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goal. </a:t>
            </a:r>
            <a:r>
              <a:rPr dirty="0" sz="1000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see </a:t>
            </a:r>
            <a:r>
              <a:rPr dirty="0" sz="1000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was at </a:t>
            </a:r>
            <a:r>
              <a:rPr dirty="0" sz="1000" i="1">
                <a:latin typeface="Arial"/>
                <a:cs typeface="Arial"/>
              </a:rPr>
              <a:t>f </a:t>
            </a:r>
            <a:r>
              <a:rPr dirty="0" sz="1000" spc="-5">
                <a:latin typeface="Arial"/>
                <a:cs typeface="Arial"/>
              </a:rPr>
              <a:t>before </a:t>
            </a:r>
            <a:r>
              <a:rPr dirty="0" sz="1000">
                <a:latin typeface="Arial"/>
                <a:cs typeface="Arial"/>
              </a:rPr>
              <a:t>this. And I </a:t>
            </a:r>
            <a:r>
              <a:rPr dirty="0" sz="1000" spc="-5">
                <a:latin typeface="Arial"/>
                <a:cs typeface="Arial"/>
              </a:rPr>
              <a:t>was </a:t>
            </a:r>
            <a:r>
              <a:rPr dirty="0" sz="1000">
                <a:latin typeface="Arial"/>
                <a:cs typeface="Arial"/>
              </a:rPr>
              <a:t>at </a:t>
            </a:r>
            <a:r>
              <a:rPr dirty="0" sz="1000" i="1">
                <a:latin typeface="Arial"/>
                <a:cs typeface="Arial"/>
              </a:rPr>
              <a:t>r </a:t>
            </a:r>
            <a:r>
              <a:rPr dirty="0" sz="1000" spc="-5">
                <a:latin typeface="Arial"/>
                <a:cs typeface="Arial"/>
              </a:rPr>
              <a:t>before </a:t>
            </a:r>
            <a:r>
              <a:rPr dirty="0" sz="1000">
                <a:latin typeface="Arial"/>
                <a:cs typeface="Arial"/>
              </a:rPr>
              <a:t>I  was at </a:t>
            </a:r>
            <a:r>
              <a:rPr dirty="0" sz="1000" spc="-5" i="1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. And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was…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r>
              <a:rPr dirty="0" sz="1000" spc="-5">
                <a:latin typeface="Arial"/>
                <a:cs typeface="Arial"/>
              </a:rPr>
              <a:t>….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so solution path is</a:t>
            </a:r>
            <a:r>
              <a:rPr dirty="0" sz="1000">
                <a:latin typeface="Arial"/>
                <a:cs typeface="Arial"/>
              </a:rPr>
              <a:t> S </a:t>
            </a:r>
            <a:r>
              <a:rPr dirty="0" sz="1000" spc="85">
                <a:latin typeface="Wingdings"/>
                <a:cs typeface="Wingdings"/>
              </a:rPr>
              <a:t>€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i="1">
                <a:latin typeface="Arial"/>
                <a:cs typeface="Arial"/>
              </a:rPr>
              <a:t>e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spc="85">
                <a:latin typeface="Wingdings"/>
                <a:cs typeface="Wingdings"/>
              </a:rPr>
              <a:t>€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i="1">
                <a:latin typeface="Arial"/>
                <a:cs typeface="Arial"/>
              </a:rPr>
              <a:t>r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spc="85">
                <a:latin typeface="Wingdings"/>
                <a:cs typeface="Wingdings"/>
              </a:rPr>
              <a:t>€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i="1">
                <a:latin typeface="Arial"/>
                <a:cs typeface="Arial"/>
              </a:rPr>
              <a:t>f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85">
                <a:latin typeface="Wingdings"/>
                <a:cs typeface="Wingdings"/>
              </a:rPr>
              <a:t>€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Arial"/>
                <a:cs typeface="Arial"/>
              </a:rPr>
              <a:t>G”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2333" y="6715759"/>
            <a:ext cx="2203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ART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0203" y="6023101"/>
            <a:ext cx="189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Arial"/>
                <a:cs typeface="Arial"/>
              </a:rPr>
              <a:t>GO</a:t>
            </a:r>
            <a:r>
              <a:rPr dirty="0" sz="500" spc="-10">
                <a:latin typeface="Arial"/>
                <a:cs typeface="Arial"/>
              </a:rPr>
              <a:t>A</a:t>
            </a:r>
            <a:r>
              <a:rPr dirty="0" sz="500" spc="-5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8708" y="650087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9222" y="619607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2934" y="6968743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7535" y="6175500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10050" y="6419341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5552" y="6704328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3176" y="601243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5538" y="6542022"/>
            <a:ext cx="45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38677" y="6907783"/>
            <a:ext cx="1507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56055" algn="l"/>
              </a:tabLst>
            </a:pPr>
            <a:r>
              <a:rPr dirty="0" sz="900" spc="-5" i="1">
                <a:latin typeface="Arial"/>
                <a:cs typeface="Arial"/>
              </a:rPr>
              <a:t>p</a:t>
            </a:r>
            <a:r>
              <a:rPr dirty="0" sz="900" spc="-5" i="1">
                <a:latin typeface="Arial"/>
                <a:cs typeface="Arial"/>
              </a:rPr>
              <a:t>	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3825" y="5970904"/>
            <a:ext cx="2216150" cy="1187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search16</dc:title>
  <dcterms:created xsi:type="dcterms:W3CDTF">2019-03-23T11:39:31Z</dcterms:created>
  <dcterms:modified xsi:type="dcterms:W3CDTF">2019-03-23T11:39:31Z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2004-01-15T00:00:00Z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