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099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099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099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7575" y="1520825"/>
            <a:ext cx="3397250" cy="356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0099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3725" y="1901825"/>
            <a:ext cx="4044950" cy="2437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118350" y="9364811"/>
            <a:ext cx="13589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awm@cs.cmu.edu" TargetMode="External"/><Relationship Id="rId3" Type="http://schemas.openxmlformats.org/officeDocument/2006/relationships/hyperlink" Target="http://www.autonlab.org/" TargetMode="External"/><Relationship Id="rId4" Type="http://schemas.openxmlformats.org/officeDocument/2006/relationships/hyperlink" Target="http://www.cs.cmu.edu/%7Eawm/tutorials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1323975"/>
            <a:ext cx="4562475" cy="34194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350">
              <a:latin typeface="Times New Roman"/>
              <a:cs typeface="Times New Roman"/>
            </a:endParaRPr>
          </a:p>
          <a:p>
            <a:pPr marL="1323975" marR="502920" indent="-809625">
              <a:lnSpc>
                <a:spcPts val="2930"/>
              </a:lnSpc>
            </a:pPr>
            <a:r>
              <a:rPr dirty="0" sz="2700" spc="-5" b="1">
                <a:solidFill>
                  <a:srgbClr val="009900"/>
                </a:solidFill>
                <a:latin typeface="Tahoma"/>
                <a:cs typeface="Tahoma"/>
              </a:rPr>
              <a:t>Executive</a:t>
            </a:r>
            <a:r>
              <a:rPr dirty="0" sz="2700" spc="-25" b="1">
                <a:solidFill>
                  <a:srgbClr val="009900"/>
                </a:solidFill>
                <a:latin typeface="Tahoma"/>
                <a:cs typeface="Tahoma"/>
              </a:rPr>
              <a:t> </a:t>
            </a:r>
            <a:r>
              <a:rPr dirty="0" sz="2700" spc="-5" b="1">
                <a:solidFill>
                  <a:srgbClr val="009900"/>
                </a:solidFill>
                <a:latin typeface="Tahoma"/>
                <a:cs typeface="Tahoma"/>
              </a:rPr>
              <a:t>Summary:  </a:t>
            </a:r>
            <a:r>
              <a:rPr dirty="0" sz="2700" spc="5" b="1">
                <a:solidFill>
                  <a:srgbClr val="009900"/>
                </a:solidFill>
                <a:latin typeface="Tahoma"/>
                <a:cs typeface="Tahoma"/>
              </a:rPr>
              <a:t>Bayes</a:t>
            </a:r>
            <a:r>
              <a:rPr dirty="0" sz="2700" spc="-40" b="1">
                <a:solidFill>
                  <a:srgbClr val="009900"/>
                </a:solidFill>
                <a:latin typeface="Tahoma"/>
                <a:cs typeface="Tahoma"/>
              </a:rPr>
              <a:t> </a:t>
            </a:r>
            <a:r>
              <a:rPr dirty="0" sz="2700" spc="10" b="1">
                <a:solidFill>
                  <a:srgbClr val="009900"/>
                </a:solidFill>
                <a:latin typeface="Tahoma"/>
                <a:cs typeface="Tahoma"/>
              </a:rPr>
              <a:t>Nets</a:t>
            </a:r>
            <a:endParaRPr sz="2700">
              <a:latin typeface="Tahoma"/>
              <a:cs typeface="Tahoma"/>
            </a:endParaRPr>
          </a:p>
          <a:p>
            <a:pPr marL="1409700" marR="1536065" indent="295275">
              <a:lnSpc>
                <a:spcPct val="131600"/>
              </a:lnSpc>
              <a:spcBef>
                <a:spcPts val="2450"/>
              </a:spcBef>
            </a:pPr>
            <a:r>
              <a:rPr dirty="0" sz="950" spc="20">
                <a:latin typeface="Arial"/>
                <a:cs typeface="Arial"/>
              </a:rPr>
              <a:t>Andrew W. Moore  </a:t>
            </a:r>
            <a:r>
              <a:rPr dirty="0" sz="950" spc="15">
                <a:latin typeface="Arial"/>
                <a:cs typeface="Arial"/>
              </a:rPr>
              <a:t>Carnegie Mellon</a:t>
            </a:r>
            <a:r>
              <a:rPr dirty="0" sz="950" spc="100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University,</a:t>
            </a:r>
            <a:endParaRPr sz="950">
              <a:latin typeface="Arial"/>
              <a:cs typeface="Arial"/>
            </a:endParaRPr>
          </a:p>
          <a:p>
            <a:pPr algn="ctr" marL="1409700" marR="1536065">
              <a:lnSpc>
                <a:spcPct val="125000"/>
              </a:lnSpc>
            </a:pPr>
            <a:r>
              <a:rPr dirty="0" sz="950" spc="20">
                <a:latin typeface="Arial"/>
                <a:cs typeface="Arial"/>
              </a:rPr>
              <a:t>School </a:t>
            </a:r>
            <a:r>
              <a:rPr dirty="0" sz="950" spc="15">
                <a:latin typeface="Arial"/>
                <a:cs typeface="Arial"/>
              </a:rPr>
              <a:t>of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20">
                <a:latin typeface="Arial"/>
                <a:cs typeface="Arial"/>
              </a:rPr>
              <a:t>Computer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20">
                <a:latin typeface="Arial"/>
                <a:cs typeface="Arial"/>
              </a:rPr>
              <a:t>Science </a:t>
            </a:r>
            <a:r>
              <a:rPr dirty="0" sz="950" spc="15">
                <a:latin typeface="Arial"/>
                <a:cs typeface="Arial"/>
              </a:rPr>
              <a:t> </a:t>
            </a:r>
            <a:r>
              <a:rPr dirty="0" sz="950" spc="20">
                <a:latin typeface="Arial"/>
                <a:cs typeface="Arial"/>
                <a:hlinkClick r:id="rId2"/>
              </a:rPr>
              <a:t>awm@cs.cmu.edu</a:t>
            </a:r>
            <a:endParaRPr sz="950">
              <a:latin typeface="Arial"/>
              <a:cs typeface="Arial"/>
            </a:endParaRPr>
          </a:p>
          <a:p>
            <a:pPr algn="ctr" marR="126364">
              <a:lnSpc>
                <a:spcPct val="100000"/>
              </a:lnSpc>
              <a:spcBef>
                <a:spcPts val="434"/>
              </a:spcBef>
            </a:pPr>
            <a:r>
              <a:rPr dirty="0" sz="950" spc="20">
                <a:solidFill>
                  <a:srgbClr val="99CC00"/>
                </a:solidFill>
                <a:latin typeface="Arial"/>
                <a:cs typeface="Arial"/>
                <a:hlinkClick r:id="rId3"/>
              </a:rPr>
              <a:t>www.autonlab.org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5317" y="3061493"/>
            <a:ext cx="1257300" cy="11144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28575" marR="55880">
              <a:lnSpc>
                <a:spcPct val="100000"/>
              </a:lnSpc>
              <a:spcBef>
                <a:spcPts val="365"/>
              </a:spcBef>
            </a:pPr>
            <a:r>
              <a:rPr dirty="0" sz="500" spc="5">
                <a:latin typeface="Tahoma"/>
                <a:cs typeface="Tahoma"/>
              </a:rPr>
              <a:t>Note to other teachers </a:t>
            </a:r>
            <a:r>
              <a:rPr dirty="0" sz="500" spc="10">
                <a:latin typeface="Tahoma"/>
                <a:cs typeface="Tahoma"/>
              </a:rPr>
              <a:t>and </a:t>
            </a:r>
            <a:r>
              <a:rPr dirty="0" sz="500" spc="5">
                <a:latin typeface="Tahoma"/>
                <a:cs typeface="Tahoma"/>
              </a:rPr>
              <a:t>users of  </a:t>
            </a:r>
            <a:r>
              <a:rPr dirty="0" sz="500" spc="-5">
                <a:latin typeface="Tahoma"/>
                <a:cs typeface="Tahoma"/>
              </a:rPr>
              <a:t>these slides. </a:t>
            </a:r>
            <a:r>
              <a:rPr dirty="0" sz="500" spc="5">
                <a:latin typeface="Tahoma"/>
                <a:cs typeface="Tahoma"/>
              </a:rPr>
              <a:t>Andrew </a:t>
            </a:r>
            <a:r>
              <a:rPr dirty="0" sz="500">
                <a:latin typeface="Tahoma"/>
                <a:cs typeface="Tahoma"/>
              </a:rPr>
              <a:t>would </a:t>
            </a:r>
            <a:r>
              <a:rPr dirty="0" sz="500" spc="5">
                <a:latin typeface="Tahoma"/>
                <a:cs typeface="Tahoma"/>
              </a:rPr>
              <a:t>be </a:t>
            </a:r>
            <a:r>
              <a:rPr dirty="0" sz="500">
                <a:latin typeface="Tahoma"/>
                <a:cs typeface="Tahoma"/>
              </a:rPr>
              <a:t>delighted  if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you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found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this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source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material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useful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 spc="-5">
                <a:latin typeface="Tahoma"/>
                <a:cs typeface="Tahoma"/>
              </a:rPr>
              <a:t>in  </a:t>
            </a:r>
            <a:r>
              <a:rPr dirty="0" sz="500">
                <a:latin typeface="Tahoma"/>
                <a:cs typeface="Tahoma"/>
              </a:rPr>
              <a:t>giving</a:t>
            </a:r>
            <a:r>
              <a:rPr dirty="0" sz="500" spc="-4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your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own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lectures.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Feel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free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to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use  these slides verbatim, </a:t>
            </a:r>
            <a:r>
              <a:rPr dirty="0" sz="500" spc="5">
                <a:latin typeface="Tahoma"/>
                <a:cs typeface="Tahoma"/>
              </a:rPr>
              <a:t>or to </a:t>
            </a:r>
            <a:r>
              <a:rPr dirty="0" sz="500">
                <a:latin typeface="Tahoma"/>
                <a:cs typeface="Tahoma"/>
              </a:rPr>
              <a:t>modify them  to </a:t>
            </a:r>
            <a:r>
              <a:rPr dirty="0" sz="500" spc="-5">
                <a:latin typeface="Tahoma"/>
                <a:cs typeface="Tahoma"/>
              </a:rPr>
              <a:t>fit </a:t>
            </a:r>
            <a:r>
              <a:rPr dirty="0" sz="500">
                <a:latin typeface="Tahoma"/>
                <a:cs typeface="Tahoma"/>
              </a:rPr>
              <a:t>your </a:t>
            </a:r>
            <a:r>
              <a:rPr dirty="0" sz="500" spc="5">
                <a:latin typeface="Tahoma"/>
                <a:cs typeface="Tahoma"/>
              </a:rPr>
              <a:t>own </a:t>
            </a:r>
            <a:r>
              <a:rPr dirty="0" sz="500" spc="-5">
                <a:latin typeface="Tahoma"/>
                <a:cs typeface="Tahoma"/>
              </a:rPr>
              <a:t>needs. PowerPoint  </a:t>
            </a:r>
            <a:r>
              <a:rPr dirty="0" sz="500">
                <a:latin typeface="Tahoma"/>
                <a:cs typeface="Tahoma"/>
              </a:rPr>
              <a:t>originals </a:t>
            </a:r>
            <a:r>
              <a:rPr dirty="0" sz="500" spc="5">
                <a:latin typeface="Tahoma"/>
                <a:cs typeface="Tahoma"/>
              </a:rPr>
              <a:t>are </a:t>
            </a:r>
            <a:r>
              <a:rPr dirty="0" sz="500">
                <a:latin typeface="Tahoma"/>
                <a:cs typeface="Tahoma"/>
              </a:rPr>
              <a:t>available. If </a:t>
            </a:r>
            <a:r>
              <a:rPr dirty="0" sz="500" spc="5">
                <a:latin typeface="Tahoma"/>
                <a:cs typeface="Tahoma"/>
              </a:rPr>
              <a:t>you make </a:t>
            </a:r>
            <a:r>
              <a:rPr dirty="0" sz="500">
                <a:latin typeface="Tahoma"/>
                <a:cs typeface="Tahoma"/>
              </a:rPr>
              <a:t>use  </a:t>
            </a:r>
            <a:r>
              <a:rPr dirty="0" sz="500" spc="5">
                <a:latin typeface="Tahoma"/>
                <a:cs typeface="Tahoma"/>
              </a:rPr>
              <a:t>of </a:t>
            </a:r>
            <a:r>
              <a:rPr dirty="0" sz="500" spc="10">
                <a:latin typeface="Tahoma"/>
                <a:cs typeface="Tahoma"/>
              </a:rPr>
              <a:t>a </a:t>
            </a:r>
            <a:r>
              <a:rPr dirty="0" sz="500" spc="5">
                <a:latin typeface="Tahoma"/>
                <a:cs typeface="Tahoma"/>
              </a:rPr>
              <a:t>significant portion of these slides </a:t>
            </a:r>
            <a:r>
              <a:rPr dirty="0" sz="500">
                <a:latin typeface="Tahoma"/>
                <a:cs typeface="Tahoma"/>
              </a:rPr>
              <a:t>in  </a:t>
            </a:r>
            <a:r>
              <a:rPr dirty="0" sz="500" spc="5">
                <a:latin typeface="Tahoma"/>
                <a:cs typeface="Tahoma"/>
              </a:rPr>
              <a:t>your </a:t>
            </a:r>
            <a:r>
              <a:rPr dirty="0" sz="500" spc="10">
                <a:latin typeface="Tahoma"/>
                <a:cs typeface="Tahoma"/>
              </a:rPr>
              <a:t>own </a:t>
            </a:r>
            <a:r>
              <a:rPr dirty="0" sz="500" spc="5">
                <a:latin typeface="Tahoma"/>
                <a:cs typeface="Tahoma"/>
              </a:rPr>
              <a:t>lecture, please include </a:t>
            </a:r>
            <a:r>
              <a:rPr dirty="0" sz="500">
                <a:latin typeface="Tahoma"/>
                <a:cs typeface="Tahoma"/>
              </a:rPr>
              <a:t>this  </a:t>
            </a:r>
            <a:r>
              <a:rPr dirty="0" sz="500" spc="5">
                <a:latin typeface="Tahoma"/>
                <a:cs typeface="Tahoma"/>
              </a:rPr>
              <a:t>message, or the following link to the  </a:t>
            </a:r>
            <a:r>
              <a:rPr dirty="0" sz="500">
                <a:latin typeface="Tahoma"/>
                <a:cs typeface="Tahoma"/>
              </a:rPr>
              <a:t>source repository </a:t>
            </a:r>
            <a:r>
              <a:rPr dirty="0" sz="500" spc="5">
                <a:latin typeface="Tahoma"/>
                <a:cs typeface="Tahoma"/>
              </a:rPr>
              <a:t>of </a:t>
            </a:r>
            <a:r>
              <a:rPr dirty="0" sz="500">
                <a:latin typeface="Tahoma"/>
                <a:cs typeface="Tahoma"/>
              </a:rPr>
              <a:t>Andrew’s </a:t>
            </a:r>
            <a:r>
              <a:rPr dirty="0" sz="500" spc="-5">
                <a:latin typeface="Tahoma"/>
                <a:cs typeface="Tahoma"/>
              </a:rPr>
              <a:t>tutorials:  </a:t>
            </a:r>
            <a:r>
              <a:rPr dirty="0" u="heavy" sz="50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ahoma"/>
                <a:cs typeface="Tahoma"/>
                <a:hlinkClick r:id="rId4"/>
              </a:rPr>
              <a:t>http://www.cs.cmu.edu/~awm/tutorial</a:t>
            </a:r>
            <a:r>
              <a:rPr dirty="0" sz="500">
                <a:solidFill>
                  <a:srgbClr val="009999"/>
                </a:solidFill>
                <a:latin typeface="Tahoma"/>
                <a:cs typeface="Tahoma"/>
                <a:hlinkClick r:id="rId4"/>
              </a:rPr>
              <a:t>s</a:t>
            </a:r>
            <a:r>
              <a:rPr dirty="0" sz="500" spc="-100">
                <a:solidFill>
                  <a:srgbClr val="009999"/>
                </a:solidFill>
                <a:latin typeface="Tahoma"/>
                <a:cs typeface="Tahoma"/>
                <a:hlinkClick r:id="rId4"/>
              </a:rPr>
              <a:t> </a:t>
            </a:r>
            <a:r>
              <a:rPr dirty="0" sz="500" spc="5">
                <a:latin typeface="Tahoma"/>
                <a:cs typeface="Tahoma"/>
                <a:hlinkClick r:id="rId4"/>
              </a:rPr>
              <a:t>. </a:t>
            </a:r>
            <a:r>
              <a:rPr dirty="0" sz="500" spc="5">
                <a:latin typeface="Tahoma"/>
                <a:cs typeface="Tahoma"/>
              </a:rPr>
              <a:t> Comments and </a:t>
            </a:r>
            <a:r>
              <a:rPr dirty="0" sz="500">
                <a:latin typeface="Tahoma"/>
                <a:cs typeface="Tahoma"/>
              </a:rPr>
              <a:t>corrections gratefully  </a:t>
            </a:r>
            <a:r>
              <a:rPr dirty="0" sz="500" spc="10">
                <a:latin typeface="Tahoma"/>
                <a:cs typeface="Tahoma"/>
              </a:rPr>
              <a:t>received.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3725" y="8559800"/>
            <a:ext cx="147320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latin typeface="Arial"/>
                <a:cs typeface="Arial"/>
              </a:rPr>
              <a:t>Copyright © 2002, Andrew W.</a:t>
            </a:r>
            <a:r>
              <a:rPr dirty="0" sz="650" spc="160">
                <a:latin typeface="Arial"/>
                <a:cs typeface="Arial"/>
              </a:rPr>
              <a:t> </a:t>
            </a:r>
            <a:r>
              <a:rPr dirty="0" sz="650" spc="15">
                <a:latin typeface="Arial"/>
                <a:cs typeface="Arial"/>
              </a:rPr>
              <a:t>Moore</a:t>
            </a:r>
            <a:endParaRPr sz="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4100" y="8559800"/>
            <a:ext cx="104521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latin typeface="Arial"/>
                <a:cs typeface="Arial"/>
              </a:rPr>
              <a:t>Short Bayes Nets: Slide</a:t>
            </a:r>
            <a:r>
              <a:rPr dirty="0" sz="650" spc="85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2350" y="5549900"/>
            <a:ext cx="318770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0">
                <a:solidFill>
                  <a:srgbClr val="009900"/>
                </a:solidFill>
                <a:latin typeface="Tahoma"/>
                <a:cs typeface="Tahoma"/>
              </a:rPr>
              <a:t>Ice-Cream </a:t>
            </a:r>
            <a:r>
              <a:rPr dirty="0" sz="1550" spc="15">
                <a:solidFill>
                  <a:srgbClr val="009900"/>
                </a:solidFill>
                <a:latin typeface="Tahoma"/>
                <a:cs typeface="Tahoma"/>
              </a:rPr>
              <a:t>and Sharks</a:t>
            </a:r>
            <a:r>
              <a:rPr dirty="0" sz="1550" spc="80">
                <a:solidFill>
                  <a:srgbClr val="009900"/>
                </a:solidFill>
                <a:latin typeface="Tahoma"/>
                <a:cs typeface="Tahoma"/>
              </a:rPr>
              <a:t> </a:t>
            </a:r>
            <a:r>
              <a:rPr dirty="0" sz="1550" spc="15">
                <a:solidFill>
                  <a:srgbClr val="009900"/>
                </a:solidFill>
                <a:latin typeface="Tahoma"/>
                <a:cs typeface="Tahoma"/>
              </a:rPr>
              <a:t>Spreadsheet</a:t>
            </a:r>
            <a:endParaRPr sz="155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95455" y="5763683"/>
          <a:ext cx="2300605" cy="2695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</a:tblGrid>
              <a:tr h="895350">
                <a:tc>
                  <a:txBody>
                    <a:bodyPr/>
                    <a:lstStyle/>
                    <a:p>
                      <a:pPr algn="ctr" marL="47625" marR="77470">
                        <a:lnSpc>
                          <a:spcPts val="1350"/>
                        </a:lnSpc>
                        <a:spcBef>
                          <a:spcPts val="1425"/>
                        </a:spcBef>
                      </a:pPr>
                      <a:r>
                        <a:rPr dirty="0" sz="1400" spc="5">
                          <a:solidFill>
                            <a:srgbClr val="9933FF"/>
                          </a:solidFill>
                          <a:latin typeface="Arial"/>
                          <a:cs typeface="Arial"/>
                        </a:rPr>
                        <a:t>Recent  </a:t>
                      </a:r>
                      <a:r>
                        <a:rPr dirty="0" sz="1400" spc="10">
                          <a:solidFill>
                            <a:srgbClr val="9933FF"/>
                          </a:solidFill>
                          <a:latin typeface="Arial"/>
                          <a:cs typeface="Arial"/>
                        </a:rPr>
                        <a:t>Dow-  Jones  </a:t>
                      </a:r>
                      <a:r>
                        <a:rPr dirty="0" sz="1400" spc="-10">
                          <a:solidFill>
                            <a:srgbClr val="9933FF"/>
                          </a:solidFill>
                          <a:latin typeface="Arial"/>
                          <a:cs typeface="Arial"/>
                        </a:rPr>
                        <a:t>Change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09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77470">
                        <a:lnSpc>
                          <a:spcPts val="1350"/>
                        </a:lnSpc>
                        <a:spcBef>
                          <a:spcPts val="750"/>
                        </a:spcBef>
                      </a:pPr>
                      <a:r>
                        <a:rPr dirty="0" sz="1400" spc="-10">
                          <a:solidFill>
                            <a:srgbClr val="009900"/>
                          </a:solidFill>
                          <a:latin typeface="Arial"/>
                          <a:cs typeface="Arial"/>
                        </a:rPr>
                        <a:t>Number  </a:t>
                      </a:r>
                      <a:r>
                        <a:rPr dirty="0" sz="1400" spc="20">
                          <a:solidFill>
                            <a:srgbClr val="009900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400" spc="25">
                          <a:solidFill>
                            <a:srgbClr val="009900"/>
                          </a:solidFill>
                          <a:latin typeface="Arial"/>
                          <a:cs typeface="Arial"/>
                        </a:rPr>
                        <a:t>Ice-  </a:t>
                      </a:r>
                      <a:r>
                        <a:rPr dirty="0" sz="1400" spc="5">
                          <a:solidFill>
                            <a:srgbClr val="009900"/>
                          </a:solidFill>
                          <a:latin typeface="Arial"/>
                          <a:cs typeface="Arial"/>
                        </a:rPr>
                        <a:t>Creams  </a:t>
                      </a:r>
                      <a:r>
                        <a:rPr dirty="0" sz="1400" spc="10">
                          <a:solidFill>
                            <a:srgbClr val="009900"/>
                          </a:solidFill>
                          <a:latin typeface="Arial"/>
                          <a:cs typeface="Arial"/>
                        </a:rPr>
                        <a:t>sold  </a:t>
                      </a:r>
                      <a:r>
                        <a:rPr dirty="0" sz="1400">
                          <a:solidFill>
                            <a:srgbClr val="009900"/>
                          </a:solidFill>
                          <a:latin typeface="Arial"/>
                          <a:cs typeface="Arial"/>
                        </a:rPr>
                        <a:t>today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52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 marR="63500" indent="-5080">
                        <a:lnSpc>
                          <a:spcPts val="1350"/>
                        </a:lnSpc>
                        <a:spcBef>
                          <a:spcPts val="1425"/>
                        </a:spcBef>
                      </a:pPr>
                      <a:r>
                        <a:rPr dirty="0" sz="14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Number  </a:t>
                      </a:r>
                      <a:r>
                        <a:rPr dirty="0" sz="14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400" spc="-14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Shark  </a:t>
                      </a:r>
                      <a:r>
                        <a:rPr dirty="0" sz="1400" spc="5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Attacks  </a:t>
                      </a:r>
                      <a:r>
                        <a:rPr dirty="0" sz="14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today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809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r" marR="6794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 spc="-40">
                          <a:latin typeface="Arial"/>
                          <a:cs typeface="Arial"/>
                        </a:rPr>
                        <a:t>UP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 spc="20">
                          <a:latin typeface="Arial"/>
                          <a:cs typeface="Arial"/>
                        </a:rPr>
                        <a:t>3500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marR="6794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 spc="-5">
                          <a:latin typeface="Arial"/>
                          <a:cs typeface="Arial"/>
                        </a:rPr>
                        <a:t>STEADY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 spc="-20">
                          <a:latin typeface="Arial"/>
                          <a:cs typeface="Arial"/>
                        </a:rPr>
                        <a:t>41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marR="67945">
                        <a:lnSpc>
                          <a:spcPts val="745"/>
                        </a:lnSpc>
                        <a:spcBef>
                          <a:spcPts val="730"/>
                        </a:spcBef>
                      </a:pPr>
                      <a:r>
                        <a:rPr dirty="0" sz="950" spc="-40">
                          <a:latin typeface="Arial"/>
                          <a:cs typeface="Arial"/>
                        </a:rPr>
                        <a:t>UP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745"/>
                        </a:lnSpc>
                        <a:spcBef>
                          <a:spcPts val="730"/>
                        </a:spcBef>
                      </a:pPr>
                      <a:r>
                        <a:rPr dirty="0" sz="950" spc="20">
                          <a:latin typeface="Arial"/>
                          <a:cs typeface="Arial"/>
                        </a:rPr>
                        <a:t>2300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ts val="745"/>
                        </a:lnSpc>
                        <a:spcBef>
                          <a:spcPts val="730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marR="48895">
                        <a:lnSpc>
                          <a:spcPts val="745"/>
                        </a:lnSpc>
                        <a:spcBef>
                          <a:spcPts val="730"/>
                        </a:spcBef>
                      </a:pPr>
                      <a:r>
                        <a:rPr dirty="0" sz="950" spc="15">
                          <a:latin typeface="Arial"/>
                          <a:cs typeface="Arial"/>
                        </a:rPr>
                        <a:t>DOWN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745"/>
                        </a:lnSpc>
                        <a:spcBef>
                          <a:spcPts val="730"/>
                        </a:spcBef>
                      </a:pPr>
                      <a:r>
                        <a:rPr dirty="0" sz="950" spc="20">
                          <a:latin typeface="Arial"/>
                          <a:cs typeface="Arial"/>
                        </a:rPr>
                        <a:t>3400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ts val="745"/>
                        </a:lnSpc>
                        <a:spcBef>
                          <a:spcPts val="730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marR="67945">
                        <a:lnSpc>
                          <a:spcPts val="670"/>
                        </a:lnSpc>
                        <a:spcBef>
                          <a:spcPts val="730"/>
                        </a:spcBef>
                      </a:pPr>
                      <a:r>
                        <a:rPr dirty="0" sz="950" spc="-40">
                          <a:latin typeface="Arial"/>
                          <a:cs typeface="Arial"/>
                        </a:rPr>
                        <a:t>UP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ts val="670"/>
                        </a:lnSpc>
                        <a:spcBef>
                          <a:spcPts val="730"/>
                        </a:spcBef>
                      </a:pPr>
                      <a:r>
                        <a:rPr dirty="0" sz="950" spc="-20">
                          <a:latin typeface="Arial"/>
                          <a:cs typeface="Arial"/>
                        </a:rPr>
                        <a:t>18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ts val="670"/>
                        </a:lnSpc>
                        <a:spcBef>
                          <a:spcPts val="730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marR="6794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 spc="-5">
                          <a:latin typeface="Arial"/>
                          <a:cs typeface="Arial"/>
                        </a:rPr>
                        <a:t>STEADY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 spc="-20">
                          <a:latin typeface="Arial"/>
                          <a:cs typeface="Arial"/>
                        </a:rPr>
                        <a:t>105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marR="6794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 spc="-5">
                          <a:latin typeface="Arial"/>
                          <a:cs typeface="Arial"/>
                        </a:rPr>
                        <a:t>STEADY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marR="67945">
                        <a:lnSpc>
                          <a:spcPts val="745"/>
                        </a:lnSpc>
                        <a:spcBef>
                          <a:spcPts val="730"/>
                        </a:spcBef>
                      </a:pPr>
                      <a:r>
                        <a:rPr dirty="0" sz="950" spc="-5">
                          <a:latin typeface="Arial"/>
                          <a:cs typeface="Arial"/>
                        </a:rPr>
                        <a:t>STEADY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745"/>
                        </a:lnSpc>
                        <a:spcBef>
                          <a:spcPts val="730"/>
                        </a:spcBef>
                      </a:pPr>
                      <a:r>
                        <a:rPr dirty="0" sz="950" spc="20">
                          <a:latin typeface="Arial"/>
                          <a:cs typeface="Arial"/>
                        </a:rPr>
                        <a:t>6310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ts val="745"/>
                        </a:lnSpc>
                        <a:spcBef>
                          <a:spcPts val="730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algn="r" marR="67945">
                        <a:lnSpc>
                          <a:spcPts val="745"/>
                        </a:lnSpc>
                        <a:spcBef>
                          <a:spcPts val="730"/>
                        </a:spcBef>
                      </a:pPr>
                      <a:r>
                        <a:rPr dirty="0" sz="950" spc="-40">
                          <a:latin typeface="Arial"/>
                          <a:cs typeface="Arial"/>
                        </a:rPr>
                        <a:t>UP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8419">
                        <a:lnSpc>
                          <a:spcPts val="745"/>
                        </a:lnSpc>
                        <a:spcBef>
                          <a:spcPts val="730"/>
                        </a:spcBef>
                      </a:pPr>
                      <a:r>
                        <a:rPr dirty="0" sz="950" spc="-20">
                          <a:latin typeface="Arial"/>
                          <a:cs typeface="Arial"/>
                        </a:rPr>
                        <a:t>70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6515">
                        <a:lnSpc>
                          <a:spcPts val="745"/>
                        </a:lnSpc>
                        <a:spcBef>
                          <a:spcPts val="730"/>
                        </a:spcBef>
                      </a:pPr>
                      <a:r>
                        <a:rPr dirty="0" sz="95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6425" y="4578350"/>
            <a:ext cx="146050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latin typeface="Arial"/>
                <a:cs typeface="Arial"/>
              </a:rPr>
              <a:t>Copyright © 2002, Andrew W.</a:t>
            </a:r>
            <a:r>
              <a:rPr dirty="0" sz="650" spc="160">
                <a:latin typeface="Arial"/>
                <a:cs typeface="Arial"/>
              </a:rPr>
              <a:t> </a:t>
            </a:r>
            <a:r>
              <a:rPr dirty="0" sz="650" spc="15">
                <a:latin typeface="Arial"/>
                <a:cs typeface="Arial"/>
              </a:rPr>
              <a:t>Moore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6800" y="4578350"/>
            <a:ext cx="103251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latin typeface="Arial"/>
                <a:cs typeface="Arial"/>
              </a:rPr>
              <a:t>Short Bayes Nets: Slide</a:t>
            </a:r>
            <a:r>
              <a:rPr dirty="0" sz="650" spc="85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05100" y="1568450"/>
            <a:ext cx="236537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A simple Bayes</a:t>
            </a:r>
            <a:r>
              <a:rPr dirty="0" spc="-80"/>
              <a:t> </a:t>
            </a:r>
            <a:r>
              <a:rPr dirty="0" spc="15"/>
              <a:t>Net</a:t>
            </a:r>
          </a:p>
        </p:txBody>
      </p:sp>
      <p:sp>
        <p:nvSpPr>
          <p:cNvPr id="5" name="object 5"/>
          <p:cNvSpPr/>
          <p:nvPr/>
        </p:nvSpPr>
        <p:spPr>
          <a:xfrm>
            <a:off x="3352800" y="2162175"/>
            <a:ext cx="981075" cy="638175"/>
          </a:xfrm>
          <a:custGeom>
            <a:avLst/>
            <a:gdLst/>
            <a:ahLst/>
            <a:cxnLst/>
            <a:rect l="l" t="t" r="r" b="b"/>
            <a:pathLst>
              <a:path w="981075" h="638175">
                <a:moveTo>
                  <a:pt x="495300" y="0"/>
                </a:moveTo>
                <a:lnTo>
                  <a:pt x="437042" y="2148"/>
                </a:lnTo>
                <a:lnTo>
                  <a:pt x="380888" y="8441"/>
                </a:lnTo>
                <a:lnTo>
                  <a:pt x="327192" y="18650"/>
                </a:lnTo>
                <a:lnTo>
                  <a:pt x="276308" y="32546"/>
                </a:lnTo>
                <a:lnTo>
                  <a:pt x="228589" y="49898"/>
                </a:lnTo>
                <a:lnTo>
                  <a:pt x="184390" y="70479"/>
                </a:lnTo>
                <a:lnTo>
                  <a:pt x="144065" y="94059"/>
                </a:lnTo>
                <a:lnTo>
                  <a:pt x="107968" y="120409"/>
                </a:lnTo>
                <a:lnTo>
                  <a:pt x="76453" y="149300"/>
                </a:lnTo>
                <a:lnTo>
                  <a:pt x="49874" y="180502"/>
                </a:lnTo>
                <a:lnTo>
                  <a:pt x="28585" y="213788"/>
                </a:lnTo>
                <a:lnTo>
                  <a:pt x="12940" y="248927"/>
                </a:lnTo>
                <a:lnTo>
                  <a:pt x="0" y="323850"/>
                </a:lnTo>
                <a:lnTo>
                  <a:pt x="3294" y="360110"/>
                </a:lnTo>
                <a:lnTo>
                  <a:pt x="28585" y="429006"/>
                </a:lnTo>
                <a:lnTo>
                  <a:pt x="49874" y="461143"/>
                </a:lnTo>
                <a:lnTo>
                  <a:pt x="76453" y="491405"/>
                </a:lnTo>
                <a:lnTo>
                  <a:pt x="107968" y="519542"/>
                </a:lnTo>
                <a:lnTo>
                  <a:pt x="144065" y="545306"/>
                </a:lnTo>
                <a:lnTo>
                  <a:pt x="184390" y="568445"/>
                </a:lnTo>
                <a:lnTo>
                  <a:pt x="228589" y="588710"/>
                </a:lnTo>
                <a:lnTo>
                  <a:pt x="276308" y="605851"/>
                </a:lnTo>
                <a:lnTo>
                  <a:pt x="327192" y="619617"/>
                </a:lnTo>
                <a:lnTo>
                  <a:pt x="380888" y="629760"/>
                </a:lnTo>
                <a:lnTo>
                  <a:pt x="437042" y="636029"/>
                </a:lnTo>
                <a:lnTo>
                  <a:pt x="495300" y="638175"/>
                </a:lnTo>
                <a:lnTo>
                  <a:pt x="551658" y="636029"/>
                </a:lnTo>
                <a:lnTo>
                  <a:pt x="606184" y="629760"/>
                </a:lnTo>
                <a:lnTo>
                  <a:pt x="658502" y="619617"/>
                </a:lnTo>
                <a:lnTo>
                  <a:pt x="708237" y="605851"/>
                </a:lnTo>
                <a:lnTo>
                  <a:pt x="755015" y="588710"/>
                </a:lnTo>
                <a:lnTo>
                  <a:pt x="798461" y="568445"/>
                </a:lnTo>
                <a:lnTo>
                  <a:pt x="838199" y="545306"/>
                </a:lnTo>
                <a:lnTo>
                  <a:pt x="873856" y="519542"/>
                </a:lnTo>
                <a:lnTo>
                  <a:pt x="905055" y="491405"/>
                </a:lnTo>
                <a:lnTo>
                  <a:pt x="931422" y="461143"/>
                </a:lnTo>
                <a:lnTo>
                  <a:pt x="952583" y="429006"/>
                </a:lnTo>
                <a:lnTo>
                  <a:pt x="977784" y="360110"/>
                </a:lnTo>
                <a:lnTo>
                  <a:pt x="981075" y="323850"/>
                </a:lnTo>
                <a:lnTo>
                  <a:pt x="977784" y="285690"/>
                </a:lnTo>
                <a:lnTo>
                  <a:pt x="952583" y="213788"/>
                </a:lnTo>
                <a:lnTo>
                  <a:pt x="931422" y="180502"/>
                </a:lnTo>
                <a:lnTo>
                  <a:pt x="905055" y="149300"/>
                </a:lnTo>
                <a:lnTo>
                  <a:pt x="873856" y="120409"/>
                </a:lnTo>
                <a:lnTo>
                  <a:pt x="838199" y="94059"/>
                </a:lnTo>
                <a:lnTo>
                  <a:pt x="798461" y="70479"/>
                </a:lnTo>
                <a:lnTo>
                  <a:pt x="755015" y="49898"/>
                </a:lnTo>
                <a:lnTo>
                  <a:pt x="708237" y="32546"/>
                </a:lnTo>
                <a:lnTo>
                  <a:pt x="658502" y="18650"/>
                </a:lnTo>
                <a:lnTo>
                  <a:pt x="606184" y="8441"/>
                </a:lnTo>
                <a:lnTo>
                  <a:pt x="551658" y="2148"/>
                </a:lnTo>
                <a:lnTo>
                  <a:pt x="495300" y="0"/>
                </a:lnTo>
                <a:close/>
              </a:path>
            </a:pathLst>
          </a:custGeom>
          <a:solidFill>
            <a:srgbClr val="D5FF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71717" y="2147093"/>
            <a:ext cx="990600" cy="647700"/>
          </a:xfrm>
          <a:custGeom>
            <a:avLst/>
            <a:gdLst/>
            <a:ahLst/>
            <a:cxnLst/>
            <a:rect l="l" t="t" r="r" b="b"/>
            <a:pathLst>
              <a:path w="990600" h="647700">
                <a:moveTo>
                  <a:pt x="990600" y="323850"/>
                </a:moveTo>
                <a:lnTo>
                  <a:pt x="987305" y="285690"/>
                </a:lnTo>
                <a:lnTo>
                  <a:pt x="962014" y="213788"/>
                </a:lnTo>
                <a:lnTo>
                  <a:pt x="940725" y="180502"/>
                </a:lnTo>
                <a:lnTo>
                  <a:pt x="914146" y="149300"/>
                </a:lnTo>
                <a:lnTo>
                  <a:pt x="882631" y="120409"/>
                </a:lnTo>
                <a:lnTo>
                  <a:pt x="846534" y="94059"/>
                </a:lnTo>
                <a:lnTo>
                  <a:pt x="806209" y="70479"/>
                </a:lnTo>
                <a:lnTo>
                  <a:pt x="762010" y="49898"/>
                </a:lnTo>
                <a:lnTo>
                  <a:pt x="714291" y="32546"/>
                </a:lnTo>
                <a:lnTo>
                  <a:pt x="663407" y="18650"/>
                </a:lnTo>
                <a:lnTo>
                  <a:pt x="609711" y="8441"/>
                </a:lnTo>
                <a:lnTo>
                  <a:pt x="553557" y="2148"/>
                </a:lnTo>
                <a:lnTo>
                  <a:pt x="495300" y="0"/>
                </a:lnTo>
                <a:lnTo>
                  <a:pt x="437042" y="2148"/>
                </a:lnTo>
                <a:lnTo>
                  <a:pt x="380888" y="8441"/>
                </a:lnTo>
                <a:lnTo>
                  <a:pt x="327192" y="18650"/>
                </a:lnTo>
                <a:lnTo>
                  <a:pt x="276308" y="32546"/>
                </a:lnTo>
                <a:lnTo>
                  <a:pt x="228589" y="49898"/>
                </a:lnTo>
                <a:lnTo>
                  <a:pt x="184390" y="70479"/>
                </a:lnTo>
                <a:lnTo>
                  <a:pt x="144065" y="94059"/>
                </a:lnTo>
                <a:lnTo>
                  <a:pt x="107968" y="120409"/>
                </a:lnTo>
                <a:lnTo>
                  <a:pt x="76453" y="149300"/>
                </a:lnTo>
                <a:lnTo>
                  <a:pt x="49874" y="180502"/>
                </a:lnTo>
                <a:lnTo>
                  <a:pt x="28585" y="213788"/>
                </a:lnTo>
                <a:lnTo>
                  <a:pt x="12940" y="248927"/>
                </a:lnTo>
                <a:lnTo>
                  <a:pt x="0" y="323850"/>
                </a:lnTo>
                <a:lnTo>
                  <a:pt x="3294" y="362009"/>
                </a:lnTo>
                <a:lnTo>
                  <a:pt x="28585" y="433911"/>
                </a:lnTo>
                <a:lnTo>
                  <a:pt x="49874" y="467197"/>
                </a:lnTo>
                <a:lnTo>
                  <a:pt x="76453" y="498399"/>
                </a:lnTo>
                <a:lnTo>
                  <a:pt x="107968" y="527290"/>
                </a:lnTo>
                <a:lnTo>
                  <a:pt x="144065" y="553640"/>
                </a:lnTo>
                <a:lnTo>
                  <a:pt x="184390" y="577220"/>
                </a:lnTo>
                <a:lnTo>
                  <a:pt x="228589" y="597801"/>
                </a:lnTo>
                <a:lnTo>
                  <a:pt x="276308" y="615153"/>
                </a:lnTo>
                <a:lnTo>
                  <a:pt x="327192" y="629049"/>
                </a:lnTo>
                <a:lnTo>
                  <a:pt x="380888" y="639258"/>
                </a:lnTo>
                <a:lnTo>
                  <a:pt x="437042" y="645551"/>
                </a:lnTo>
                <a:lnTo>
                  <a:pt x="495300" y="647700"/>
                </a:lnTo>
                <a:lnTo>
                  <a:pt x="553557" y="645551"/>
                </a:lnTo>
                <a:lnTo>
                  <a:pt x="609711" y="639258"/>
                </a:lnTo>
                <a:lnTo>
                  <a:pt x="663407" y="629049"/>
                </a:lnTo>
                <a:lnTo>
                  <a:pt x="714291" y="615153"/>
                </a:lnTo>
                <a:lnTo>
                  <a:pt x="762010" y="597801"/>
                </a:lnTo>
                <a:lnTo>
                  <a:pt x="806209" y="577220"/>
                </a:lnTo>
                <a:lnTo>
                  <a:pt x="846534" y="553640"/>
                </a:lnTo>
                <a:lnTo>
                  <a:pt x="882631" y="527290"/>
                </a:lnTo>
                <a:lnTo>
                  <a:pt x="914146" y="498399"/>
                </a:lnTo>
                <a:lnTo>
                  <a:pt x="940725" y="467197"/>
                </a:lnTo>
                <a:lnTo>
                  <a:pt x="962014" y="433911"/>
                </a:lnTo>
                <a:lnTo>
                  <a:pt x="977659" y="398772"/>
                </a:lnTo>
                <a:lnTo>
                  <a:pt x="990600" y="323850"/>
                </a:lnTo>
                <a:close/>
              </a:path>
            </a:pathLst>
          </a:custGeom>
          <a:ln w="9525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19500" y="2330450"/>
            <a:ext cx="48895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66675" marR="5080" indent="-66675">
              <a:lnSpc>
                <a:spcPts val="1050"/>
              </a:lnSpc>
              <a:spcBef>
                <a:spcPts val="160"/>
              </a:spcBef>
            </a:pPr>
            <a:r>
              <a:rPr dirty="0" sz="900" spc="10">
                <a:latin typeface="Arial"/>
                <a:cs typeface="Arial"/>
              </a:rPr>
              <a:t>Common  </a:t>
            </a:r>
            <a:r>
              <a:rPr dirty="0" sz="900" spc="25">
                <a:latin typeface="Arial"/>
                <a:cs typeface="Arial"/>
              </a:rPr>
              <a:t>Cause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67200" y="2886075"/>
            <a:ext cx="981075" cy="638175"/>
          </a:xfrm>
          <a:custGeom>
            <a:avLst/>
            <a:gdLst/>
            <a:ahLst/>
            <a:cxnLst/>
            <a:rect l="l" t="t" r="r" b="b"/>
            <a:pathLst>
              <a:path w="981075" h="638175">
                <a:moveTo>
                  <a:pt x="495300" y="0"/>
                </a:moveTo>
                <a:lnTo>
                  <a:pt x="437042" y="2148"/>
                </a:lnTo>
                <a:lnTo>
                  <a:pt x="380888" y="8441"/>
                </a:lnTo>
                <a:lnTo>
                  <a:pt x="327192" y="18650"/>
                </a:lnTo>
                <a:lnTo>
                  <a:pt x="276308" y="32546"/>
                </a:lnTo>
                <a:lnTo>
                  <a:pt x="228589" y="49898"/>
                </a:lnTo>
                <a:lnTo>
                  <a:pt x="184390" y="70479"/>
                </a:lnTo>
                <a:lnTo>
                  <a:pt x="144065" y="94059"/>
                </a:lnTo>
                <a:lnTo>
                  <a:pt x="107968" y="120409"/>
                </a:lnTo>
                <a:lnTo>
                  <a:pt x="76453" y="149300"/>
                </a:lnTo>
                <a:lnTo>
                  <a:pt x="49874" y="180502"/>
                </a:lnTo>
                <a:lnTo>
                  <a:pt x="28585" y="213788"/>
                </a:lnTo>
                <a:lnTo>
                  <a:pt x="12940" y="248927"/>
                </a:lnTo>
                <a:lnTo>
                  <a:pt x="0" y="323850"/>
                </a:lnTo>
                <a:lnTo>
                  <a:pt x="3294" y="360110"/>
                </a:lnTo>
                <a:lnTo>
                  <a:pt x="28585" y="429006"/>
                </a:lnTo>
                <a:lnTo>
                  <a:pt x="49874" y="461143"/>
                </a:lnTo>
                <a:lnTo>
                  <a:pt x="76453" y="491405"/>
                </a:lnTo>
                <a:lnTo>
                  <a:pt x="107968" y="519542"/>
                </a:lnTo>
                <a:lnTo>
                  <a:pt x="144065" y="545306"/>
                </a:lnTo>
                <a:lnTo>
                  <a:pt x="184390" y="568445"/>
                </a:lnTo>
                <a:lnTo>
                  <a:pt x="228589" y="588710"/>
                </a:lnTo>
                <a:lnTo>
                  <a:pt x="276308" y="605851"/>
                </a:lnTo>
                <a:lnTo>
                  <a:pt x="327192" y="619617"/>
                </a:lnTo>
                <a:lnTo>
                  <a:pt x="380888" y="629760"/>
                </a:lnTo>
                <a:lnTo>
                  <a:pt x="437042" y="636029"/>
                </a:lnTo>
                <a:lnTo>
                  <a:pt x="495300" y="638175"/>
                </a:lnTo>
                <a:lnTo>
                  <a:pt x="551658" y="636029"/>
                </a:lnTo>
                <a:lnTo>
                  <a:pt x="606184" y="629760"/>
                </a:lnTo>
                <a:lnTo>
                  <a:pt x="658502" y="619617"/>
                </a:lnTo>
                <a:lnTo>
                  <a:pt x="708237" y="605851"/>
                </a:lnTo>
                <a:lnTo>
                  <a:pt x="755015" y="588710"/>
                </a:lnTo>
                <a:lnTo>
                  <a:pt x="798461" y="568445"/>
                </a:lnTo>
                <a:lnTo>
                  <a:pt x="838199" y="545306"/>
                </a:lnTo>
                <a:lnTo>
                  <a:pt x="873856" y="519542"/>
                </a:lnTo>
                <a:lnTo>
                  <a:pt x="905055" y="491405"/>
                </a:lnTo>
                <a:lnTo>
                  <a:pt x="931422" y="461143"/>
                </a:lnTo>
                <a:lnTo>
                  <a:pt x="952583" y="429006"/>
                </a:lnTo>
                <a:lnTo>
                  <a:pt x="977784" y="360110"/>
                </a:lnTo>
                <a:lnTo>
                  <a:pt x="981075" y="323850"/>
                </a:lnTo>
                <a:lnTo>
                  <a:pt x="977784" y="285690"/>
                </a:lnTo>
                <a:lnTo>
                  <a:pt x="952583" y="213788"/>
                </a:lnTo>
                <a:lnTo>
                  <a:pt x="931422" y="180502"/>
                </a:lnTo>
                <a:lnTo>
                  <a:pt x="905055" y="149300"/>
                </a:lnTo>
                <a:lnTo>
                  <a:pt x="873856" y="120409"/>
                </a:lnTo>
                <a:lnTo>
                  <a:pt x="838199" y="94059"/>
                </a:lnTo>
                <a:lnTo>
                  <a:pt x="798461" y="70479"/>
                </a:lnTo>
                <a:lnTo>
                  <a:pt x="755015" y="49898"/>
                </a:lnTo>
                <a:lnTo>
                  <a:pt x="708237" y="32546"/>
                </a:lnTo>
                <a:lnTo>
                  <a:pt x="658502" y="18650"/>
                </a:lnTo>
                <a:lnTo>
                  <a:pt x="606184" y="8441"/>
                </a:lnTo>
                <a:lnTo>
                  <a:pt x="551658" y="2148"/>
                </a:lnTo>
                <a:lnTo>
                  <a:pt x="495300" y="0"/>
                </a:lnTo>
                <a:close/>
              </a:path>
            </a:pathLst>
          </a:custGeom>
          <a:solidFill>
            <a:srgbClr val="D5FF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86117" y="2870993"/>
            <a:ext cx="990600" cy="647700"/>
          </a:xfrm>
          <a:custGeom>
            <a:avLst/>
            <a:gdLst/>
            <a:ahLst/>
            <a:cxnLst/>
            <a:rect l="l" t="t" r="r" b="b"/>
            <a:pathLst>
              <a:path w="990600" h="647700">
                <a:moveTo>
                  <a:pt x="990600" y="323850"/>
                </a:moveTo>
                <a:lnTo>
                  <a:pt x="987305" y="285690"/>
                </a:lnTo>
                <a:lnTo>
                  <a:pt x="962014" y="213788"/>
                </a:lnTo>
                <a:lnTo>
                  <a:pt x="940725" y="180502"/>
                </a:lnTo>
                <a:lnTo>
                  <a:pt x="914146" y="149300"/>
                </a:lnTo>
                <a:lnTo>
                  <a:pt x="882631" y="120409"/>
                </a:lnTo>
                <a:lnTo>
                  <a:pt x="846534" y="94059"/>
                </a:lnTo>
                <a:lnTo>
                  <a:pt x="806209" y="70479"/>
                </a:lnTo>
                <a:lnTo>
                  <a:pt x="762010" y="49898"/>
                </a:lnTo>
                <a:lnTo>
                  <a:pt x="714291" y="32546"/>
                </a:lnTo>
                <a:lnTo>
                  <a:pt x="663407" y="18650"/>
                </a:lnTo>
                <a:lnTo>
                  <a:pt x="609711" y="8441"/>
                </a:lnTo>
                <a:lnTo>
                  <a:pt x="553557" y="2148"/>
                </a:lnTo>
                <a:lnTo>
                  <a:pt x="495300" y="0"/>
                </a:lnTo>
                <a:lnTo>
                  <a:pt x="437042" y="2148"/>
                </a:lnTo>
                <a:lnTo>
                  <a:pt x="380888" y="8441"/>
                </a:lnTo>
                <a:lnTo>
                  <a:pt x="327192" y="18650"/>
                </a:lnTo>
                <a:lnTo>
                  <a:pt x="276308" y="32546"/>
                </a:lnTo>
                <a:lnTo>
                  <a:pt x="228589" y="49898"/>
                </a:lnTo>
                <a:lnTo>
                  <a:pt x="184390" y="70479"/>
                </a:lnTo>
                <a:lnTo>
                  <a:pt x="144065" y="94059"/>
                </a:lnTo>
                <a:lnTo>
                  <a:pt x="107968" y="120409"/>
                </a:lnTo>
                <a:lnTo>
                  <a:pt x="76453" y="149300"/>
                </a:lnTo>
                <a:lnTo>
                  <a:pt x="49874" y="180502"/>
                </a:lnTo>
                <a:lnTo>
                  <a:pt x="28585" y="213788"/>
                </a:lnTo>
                <a:lnTo>
                  <a:pt x="12940" y="248927"/>
                </a:lnTo>
                <a:lnTo>
                  <a:pt x="0" y="323850"/>
                </a:lnTo>
                <a:lnTo>
                  <a:pt x="3294" y="362009"/>
                </a:lnTo>
                <a:lnTo>
                  <a:pt x="28585" y="433911"/>
                </a:lnTo>
                <a:lnTo>
                  <a:pt x="49874" y="467197"/>
                </a:lnTo>
                <a:lnTo>
                  <a:pt x="76453" y="498399"/>
                </a:lnTo>
                <a:lnTo>
                  <a:pt x="107968" y="527290"/>
                </a:lnTo>
                <a:lnTo>
                  <a:pt x="144065" y="553640"/>
                </a:lnTo>
                <a:lnTo>
                  <a:pt x="184390" y="577220"/>
                </a:lnTo>
                <a:lnTo>
                  <a:pt x="228589" y="597801"/>
                </a:lnTo>
                <a:lnTo>
                  <a:pt x="276308" y="615153"/>
                </a:lnTo>
                <a:lnTo>
                  <a:pt x="327192" y="629049"/>
                </a:lnTo>
                <a:lnTo>
                  <a:pt x="380888" y="639258"/>
                </a:lnTo>
                <a:lnTo>
                  <a:pt x="437042" y="645551"/>
                </a:lnTo>
                <a:lnTo>
                  <a:pt x="495300" y="647700"/>
                </a:lnTo>
                <a:lnTo>
                  <a:pt x="553557" y="645551"/>
                </a:lnTo>
                <a:lnTo>
                  <a:pt x="609711" y="639258"/>
                </a:lnTo>
                <a:lnTo>
                  <a:pt x="663407" y="629049"/>
                </a:lnTo>
                <a:lnTo>
                  <a:pt x="714291" y="615153"/>
                </a:lnTo>
                <a:lnTo>
                  <a:pt x="762010" y="597801"/>
                </a:lnTo>
                <a:lnTo>
                  <a:pt x="806209" y="577220"/>
                </a:lnTo>
                <a:lnTo>
                  <a:pt x="846534" y="553640"/>
                </a:lnTo>
                <a:lnTo>
                  <a:pt x="882631" y="527290"/>
                </a:lnTo>
                <a:lnTo>
                  <a:pt x="914146" y="498399"/>
                </a:lnTo>
                <a:lnTo>
                  <a:pt x="940725" y="467197"/>
                </a:lnTo>
                <a:lnTo>
                  <a:pt x="962014" y="433911"/>
                </a:lnTo>
                <a:lnTo>
                  <a:pt x="977659" y="398772"/>
                </a:lnTo>
                <a:lnTo>
                  <a:pt x="990600" y="323850"/>
                </a:lnTo>
                <a:close/>
              </a:path>
            </a:pathLst>
          </a:custGeom>
          <a:ln w="9525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572000" y="3054350"/>
            <a:ext cx="38417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R="5080" indent="381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Shark  </a:t>
            </a:r>
            <a:r>
              <a:rPr dirty="0" sz="900" spc="-5">
                <a:latin typeface="Arial"/>
                <a:cs typeface="Arial"/>
              </a:rPr>
              <a:t>Attacks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76500" y="2924175"/>
            <a:ext cx="981075" cy="638175"/>
          </a:xfrm>
          <a:custGeom>
            <a:avLst/>
            <a:gdLst/>
            <a:ahLst/>
            <a:cxnLst/>
            <a:rect l="l" t="t" r="r" b="b"/>
            <a:pathLst>
              <a:path w="981075" h="638175">
                <a:moveTo>
                  <a:pt x="495300" y="0"/>
                </a:moveTo>
                <a:lnTo>
                  <a:pt x="437042" y="2148"/>
                </a:lnTo>
                <a:lnTo>
                  <a:pt x="380888" y="8441"/>
                </a:lnTo>
                <a:lnTo>
                  <a:pt x="327192" y="18650"/>
                </a:lnTo>
                <a:lnTo>
                  <a:pt x="276308" y="32546"/>
                </a:lnTo>
                <a:lnTo>
                  <a:pt x="228589" y="49898"/>
                </a:lnTo>
                <a:lnTo>
                  <a:pt x="184390" y="70479"/>
                </a:lnTo>
                <a:lnTo>
                  <a:pt x="144065" y="94059"/>
                </a:lnTo>
                <a:lnTo>
                  <a:pt x="107968" y="120409"/>
                </a:lnTo>
                <a:lnTo>
                  <a:pt x="76453" y="149300"/>
                </a:lnTo>
                <a:lnTo>
                  <a:pt x="49874" y="180502"/>
                </a:lnTo>
                <a:lnTo>
                  <a:pt x="28585" y="213788"/>
                </a:lnTo>
                <a:lnTo>
                  <a:pt x="12940" y="248927"/>
                </a:lnTo>
                <a:lnTo>
                  <a:pt x="0" y="323850"/>
                </a:lnTo>
                <a:lnTo>
                  <a:pt x="3294" y="360110"/>
                </a:lnTo>
                <a:lnTo>
                  <a:pt x="28585" y="429006"/>
                </a:lnTo>
                <a:lnTo>
                  <a:pt x="49874" y="461143"/>
                </a:lnTo>
                <a:lnTo>
                  <a:pt x="76453" y="491405"/>
                </a:lnTo>
                <a:lnTo>
                  <a:pt x="107968" y="519542"/>
                </a:lnTo>
                <a:lnTo>
                  <a:pt x="144065" y="545306"/>
                </a:lnTo>
                <a:lnTo>
                  <a:pt x="184390" y="568445"/>
                </a:lnTo>
                <a:lnTo>
                  <a:pt x="228589" y="588710"/>
                </a:lnTo>
                <a:lnTo>
                  <a:pt x="276308" y="605851"/>
                </a:lnTo>
                <a:lnTo>
                  <a:pt x="327192" y="619617"/>
                </a:lnTo>
                <a:lnTo>
                  <a:pt x="380888" y="629760"/>
                </a:lnTo>
                <a:lnTo>
                  <a:pt x="437042" y="636029"/>
                </a:lnTo>
                <a:lnTo>
                  <a:pt x="495300" y="638175"/>
                </a:lnTo>
                <a:lnTo>
                  <a:pt x="551658" y="636029"/>
                </a:lnTo>
                <a:lnTo>
                  <a:pt x="606184" y="629760"/>
                </a:lnTo>
                <a:lnTo>
                  <a:pt x="658502" y="619617"/>
                </a:lnTo>
                <a:lnTo>
                  <a:pt x="708237" y="605851"/>
                </a:lnTo>
                <a:lnTo>
                  <a:pt x="755015" y="588710"/>
                </a:lnTo>
                <a:lnTo>
                  <a:pt x="798461" y="568445"/>
                </a:lnTo>
                <a:lnTo>
                  <a:pt x="838199" y="545306"/>
                </a:lnTo>
                <a:lnTo>
                  <a:pt x="873856" y="519542"/>
                </a:lnTo>
                <a:lnTo>
                  <a:pt x="905055" y="491405"/>
                </a:lnTo>
                <a:lnTo>
                  <a:pt x="931422" y="461143"/>
                </a:lnTo>
                <a:lnTo>
                  <a:pt x="952583" y="429006"/>
                </a:lnTo>
                <a:lnTo>
                  <a:pt x="977784" y="360110"/>
                </a:lnTo>
                <a:lnTo>
                  <a:pt x="981075" y="323850"/>
                </a:lnTo>
                <a:lnTo>
                  <a:pt x="977784" y="285690"/>
                </a:lnTo>
                <a:lnTo>
                  <a:pt x="952583" y="213788"/>
                </a:lnTo>
                <a:lnTo>
                  <a:pt x="931422" y="180502"/>
                </a:lnTo>
                <a:lnTo>
                  <a:pt x="905055" y="149300"/>
                </a:lnTo>
                <a:lnTo>
                  <a:pt x="873856" y="120409"/>
                </a:lnTo>
                <a:lnTo>
                  <a:pt x="838199" y="94059"/>
                </a:lnTo>
                <a:lnTo>
                  <a:pt x="798461" y="70479"/>
                </a:lnTo>
                <a:lnTo>
                  <a:pt x="755015" y="49898"/>
                </a:lnTo>
                <a:lnTo>
                  <a:pt x="708237" y="32546"/>
                </a:lnTo>
                <a:lnTo>
                  <a:pt x="658502" y="18650"/>
                </a:lnTo>
                <a:lnTo>
                  <a:pt x="606184" y="8441"/>
                </a:lnTo>
                <a:lnTo>
                  <a:pt x="551658" y="2148"/>
                </a:lnTo>
                <a:lnTo>
                  <a:pt x="495300" y="0"/>
                </a:lnTo>
                <a:close/>
              </a:path>
            </a:pathLst>
          </a:custGeom>
          <a:solidFill>
            <a:srgbClr val="D5FF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95417" y="2909093"/>
            <a:ext cx="990600" cy="647700"/>
          </a:xfrm>
          <a:custGeom>
            <a:avLst/>
            <a:gdLst/>
            <a:ahLst/>
            <a:cxnLst/>
            <a:rect l="l" t="t" r="r" b="b"/>
            <a:pathLst>
              <a:path w="990600" h="647700">
                <a:moveTo>
                  <a:pt x="990600" y="323850"/>
                </a:moveTo>
                <a:lnTo>
                  <a:pt x="987305" y="285690"/>
                </a:lnTo>
                <a:lnTo>
                  <a:pt x="962014" y="213788"/>
                </a:lnTo>
                <a:lnTo>
                  <a:pt x="940725" y="180502"/>
                </a:lnTo>
                <a:lnTo>
                  <a:pt x="914146" y="149300"/>
                </a:lnTo>
                <a:lnTo>
                  <a:pt x="882631" y="120409"/>
                </a:lnTo>
                <a:lnTo>
                  <a:pt x="846534" y="94059"/>
                </a:lnTo>
                <a:lnTo>
                  <a:pt x="806209" y="70479"/>
                </a:lnTo>
                <a:lnTo>
                  <a:pt x="762010" y="49898"/>
                </a:lnTo>
                <a:lnTo>
                  <a:pt x="714291" y="32546"/>
                </a:lnTo>
                <a:lnTo>
                  <a:pt x="663407" y="18650"/>
                </a:lnTo>
                <a:lnTo>
                  <a:pt x="609711" y="8441"/>
                </a:lnTo>
                <a:lnTo>
                  <a:pt x="553557" y="2148"/>
                </a:lnTo>
                <a:lnTo>
                  <a:pt x="495300" y="0"/>
                </a:lnTo>
                <a:lnTo>
                  <a:pt x="437042" y="2148"/>
                </a:lnTo>
                <a:lnTo>
                  <a:pt x="380888" y="8441"/>
                </a:lnTo>
                <a:lnTo>
                  <a:pt x="327192" y="18650"/>
                </a:lnTo>
                <a:lnTo>
                  <a:pt x="276308" y="32546"/>
                </a:lnTo>
                <a:lnTo>
                  <a:pt x="228589" y="49898"/>
                </a:lnTo>
                <a:lnTo>
                  <a:pt x="184390" y="70479"/>
                </a:lnTo>
                <a:lnTo>
                  <a:pt x="144065" y="94059"/>
                </a:lnTo>
                <a:lnTo>
                  <a:pt x="107968" y="120409"/>
                </a:lnTo>
                <a:lnTo>
                  <a:pt x="76453" y="149300"/>
                </a:lnTo>
                <a:lnTo>
                  <a:pt x="49874" y="180502"/>
                </a:lnTo>
                <a:lnTo>
                  <a:pt x="28585" y="213788"/>
                </a:lnTo>
                <a:lnTo>
                  <a:pt x="12940" y="248927"/>
                </a:lnTo>
                <a:lnTo>
                  <a:pt x="0" y="323850"/>
                </a:lnTo>
                <a:lnTo>
                  <a:pt x="3294" y="362009"/>
                </a:lnTo>
                <a:lnTo>
                  <a:pt x="28585" y="433911"/>
                </a:lnTo>
                <a:lnTo>
                  <a:pt x="49874" y="467197"/>
                </a:lnTo>
                <a:lnTo>
                  <a:pt x="76453" y="498399"/>
                </a:lnTo>
                <a:lnTo>
                  <a:pt x="107968" y="527290"/>
                </a:lnTo>
                <a:lnTo>
                  <a:pt x="144065" y="553640"/>
                </a:lnTo>
                <a:lnTo>
                  <a:pt x="184390" y="577220"/>
                </a:lnTo>
                <a:lnTo>
                  <a:pt x="228589" y="597801"/>
                </a:lnTo>
                <a:lnTo>
                  <a:pt x="276308" y="615153"/>
                </a:lnTo>
                <a:lnTo>
                  <a:pt x="327192" y="629049"/>
                </a:lnTo>
                <a:lnTo>
                  <a:pt x="380888" y="639258"/>
                </a:lnTo>
                <a:lnTo>
                  <a:pt x="437042" y="645551"/>
                </a:lnTo>
                <a:lnTo>
                  <a:pt x="495300" y="647700"/>
                </a:lnTo>
                <a:lnTo>
                  <a:pt x="553557" y="645551"/>
                </a:lnTo>
                <a:lnTo>
                  <a:pt x="609711" y="639258"/>
                </a:lnTo>
                <a:lnTo>
                  <a:pt x="663407" y="629049"/>
                </a:lnTo>
                <a:lnTo>
                  <a:pt x="714291" y="615153"/>
                </a:lnTo>
                <a:lnTo>
                  <a:pt x="762010" y="597801"/>
                </a:lnTo>
                <a:lnTo>
                  <a:pt x="806209" y="577220"/>
                </a:lnTo>
                <a:lnTo>
                  <a:pt x="846534" y="553640"/>
                </a:lnTo>
                <a:lnTo>
                  <a:pt x="882631" y="527290"/>
                </a:lnTo>
                <a:lnTo>
                  <a:pt x="914146" y="498399"/>
                </a:lnTo>
                <a:lnTo>
                  <a:pt x="940725" y="467197"/>
                </a:lnTo>
                <a:lnTo>
                  <a:pt x="962014" y="433911"/>
                </a:lnTo>
                <a:lnTo>
                  <a:pt x="977659" y="398772"/>
                </a:lnTo>
                <a:lnTo>
                  <a:pt x="990600" y="323850"/>
                </a:lnTo>
                <a:close/>
              </a:path>
            </a:pathLst>
          </a:custGeom>
          <a:ln w="9525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705100" y="3092450"/>
            <a:ext cx="53657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3825" marR="5080" indent="-123825">
              <a:lnSpc>
                <a:spcPts val="1050"/>
              </a:lnSpc>
              <a:spcBef>
                <a:spcPts val="160"/>
              </a:spcBef>
            </a:pPr>
            <a:r>
              <a:rPr dirty="0" sz="900" spc="-5">
                <a:latin typeface="Arial"/>
                <a:cs typeface="Arial"/>
              </a:rPr>
              <a:t>Ice</a:t>
            </a:r>
            <a:r>
              <a:rPr dirty="0" sz="900">
                <a:latin typeface="Arial"/>
                <a:cs typeface="Arial"/>
              </a:rPr>
              <a:t>-</a:t>
            </a:r>
            <a:r>
              <a:rPr dirty="0" sz="900" spc="-20">
                <a:latin typeface="Arial"/>
                <a:cs typeface="Arial"/>
              </a:rPr>
              <a:t>Cream  </a:t>
            </a:r>
            <a:r>
              <a:rPr dirty="0" sz="900" spc="-25">
                <a:latin typeface="Arial"/>
                <a:cs typeface="Arial"/>
              </a:rPr>
              <a:t>Sales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19442" y="2699543"/>
            <a:ext cx="161925" cy="200025"/>
          </a:xfrm>
          <a:custGeom>
            <a:avLst/>
            <a:gdLst/>
            <a:ahLst/>
            <a:cxnLst/>
            <a:rect l="l" t="t" r="r" b="b"/>
            <a:pathLst>
              <a:path w="161925" h="200025">
                <a:moveTo>
                  <a:pt x="0" y="0"/>
                </a:moveTo>
                <a:lnTo>
                  <a:pt x="161925" y="2000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05300" y="286702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85725" y="0"/>
                </a:moveTo>
                <a:lnTo>
                  <a:pt x="0" y="66675"/>
                </a:lnTo>
                <a:lnTo>
                  <a:pt x="114300" y="114300"/>
                </a:lnTo>
                <a:lnTo>
                  <a:pt x="85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90767" y="2699543"/>
            <a:ext cx="123825" cy="228600"/>
          </a:xfrm>
          <a:custGeom>
            <a:avLst/>
            <a:gdLst/>
            <a:ahLst/>
            <a:cxnLst/>
            <a:rect l="l" t="t" r="r" b="b"/>
            <a:pathLst>
              <a:path w="123825" h="228600">
                <a:moveTo>
                  <a:pt x="123825" y="0"/>
                </a:moveTo>
                <a:lnTo>
                  <a:pt x="0" y="228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33750" y="2905125"/>
            <a:ext cx="95250" cy="114300"/>
          </a:xfrm>
          <a:custGeom>
            <a:avLst/>
            <a:gdLst/>
            <a:ahLst/>
            <a:cxnLst/>
            <a:rect l="l" t="t" r="r" b="b"/>
            <a:pathLst>
              <a:path w="95250" h="114300">
                <a:moveTo>
                  <a:pt x="0" y="0"/>
                </a:moveTo>
                <a:lnTo>
                  <a:pt x="0" y="114300"/>
                </a:lnTo>
                <a:lnTo>
                  <a:pt x="95250" y="476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809875" y="5416550"/>
            <a:ext cx="215646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000" spc="15">
                <a:solidFill>
                  <a:srgbClr val="009900"/>
                </a:solidFill>
                <a:latin typeface="Tahoma"/>
                <a:cs typeface="Tahoma"/>
              </a:rPr>
              <a:t>A </a:t>
            </a:r>
            <a:r>
              <a:rPr dirty="0" sz="2000" spc="5">
                <a:solidFill>
                  <a:srgbClr val="009900"/>
                </a:solidFill>
                <a:latin typeface="Tahoma"/>
                <a:cs typeface="Tahoma"/>
              </a:rPr>
              <a:t>bigger </a:t>
            </a:r>
            <a:r>
              <a:rPr dirty="0" sz="2000">
                <a:solidFill>
                  <a:srgbClr val="009900"/>
                </a:solidFill>
                <a:latin typeface="Tahoma"/>
                <a:cs typeface="Tahoma"/>
              </a:rPr>
              <a:t>Bayes</a:t>
            </a:r>
            <a:r>
              <a:rPr dirty="0" sz="2000" spc="-170">
                <a:solidFill>
                  <a:srgbClr val="00990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9900"/>
                </a:solidFill>
                <a:latin typeface="Tahoma"/>
                <a:cs typeface="Tahoma"/>
              </a:rPr>
              <a:t>Net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86042" y="6892395"/>
            <a:ext cx="123825" cy="133350"/>
          </a:xfrm>
          <a:custGeom>
            <a:avLst/>
            <a:gdLst/>
            <a:ahLst/>
            <a:cxnLst/>
            <a:rect l="l" t="t" r="r" b="b"/>
            <a:pathLst>
              <a:path w="123825" h="133350">
                <a:moveTo>
                  <a:pt x="0" y="0"/>
                </a:moveTo>
                <a:lnTo>
                  <a:pt x="123825" y="1333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33800" y="703897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76200" y="0"/>
                </a:moveTo>
                <a:lnTo>
                  <a:pt x="0" y="76200"/>
                </a:lnTo>
                <a:lnTo>
                  <a:pt x="114300" y="1143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57367" y="6892395"/>
            <a:ext cx="123825" cy="133350"/>
          </a:xfrm>
          <a:custGeom>
            <a:avLst/>
            <a:gdLst/>
            <a:ahLst/>
            <a:cxnLst/>
            <a:rect l="l" t="t" r="r" b="b"/>
            <a:pathLst>
              <a:path w="123825" h="133350">
                <a:moveTo>
                  <a:pt x="123825" y="0"/>
                </a:moveTo>
                <a:lnTo>
                  <a:pt x="0" y="1333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00350" y="7038975"/>
            <a:ext cx="104775" cy="114300"/>
          </a:xfrm>
          <a:custGeom>
            <a:avLst/>
            <a:gdLst/>
            <a:ahLst/>
            <a:cxnLst/>
            <a:rect l="l" t="t" r="r" b="b"/>
            <a:pathLst>
              <a:path w="104775" h="114300">
                <a:moveTo>
                  <a:pt x="28575" y="0"/>
                </a:moveTo>
                <a:lnTo>
                  <a:pt x="0" y="114300"/>
                </a:lnTo>
                <a:lnTo>
                  <a:pt x="104775" y="76200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19400" y="6410325"/>
            <a:ext cx="981075" cy="638175"/>
          </a:xfrm>
          <a:custGeom>
            <a:avLst/>
            <a:gdLst/>
            <a:ahLst/>
            <a:cxnLst/>
            <a:rect l="l" t="t" r="r" b="b"/>
            <a:pathLst>
              <a:path w="981075" h="638175">
                <a:moveTo>
                  <a:pt x="495300" y="0"/>
                </a:moveTo>
                <a:lnTo>
                  <a:pt x="437042" y="2148"/>
                </a:lnTo>
                <a:lnTo>
                  <a:pt x="380888" y="8441"/>
                </a:lnTo>
                <a:lnTo>
                  <a:pt x="327192" y="18650"/>
                </a:lnTo>
                <a:lnTo>
                  <a:pt x="276308" y="32546"/>
                </a:lnTo>
                <a:lnTo>
                  <a:pt x="228589" y="49898"/>
                </a:lnTo>
                <a:lnTo>
                  <a:pt x="184390" y="70479"/>
                </a:lnTo>
                <a:lnTo>
                  <a:pt x="144065" y="94059"/>
                </a:lnTo>
                <a:lnTo>
                  <a:pt x="107968" y="120409"/>
                </a:lnTo>
                <a:lnTo>
                  <a:pt x="76453" y="149300"/>
                </a:lnTo>
                <a:lnTo>
                  <a:pt x="49874" y="180502"/>
                </a:lnTo>
                <a:lnTo>
                  <a:pt x="28585" y="213788"/>
                </a:lnTo>
                <a:lnTo>
                  <a:pt x="12940" y="248927"/>
                </a:lnTo>
                <a:lnTo>
                  <a:pt x="0" y="323850"/>
                </a:lnTo>
                <a:lnTo>
                  <a:pt x="3294" y="360110"/>
                </a:lnTo>
                <a:lnTo>
                  <a:pt x="28585" y="429006"/>
                </a:lnTo>
                <a:lnTo>
                  <a:pt x="49874" y="461143"/>
                </a:lnTo>
                <a:lnTo>
                  <a:pt x="76453" y="491405"/>
                </a:lnTo>
                <a:lnTo>
                  <a:pt x="107968" y="519542"/>
                </a:lnTo>
                <a:lnTo>
                  <a:pt x="144065" y="545306"/>
                </a:lnTo>
                <a:lnTo>
                  <a:pt x="184390" y="568445"/>
                </a:lnTo>
                <a:lnTo>
                  <a:pt x="228589" y="588710"/>
                </a:lnTo>
                <a:lnTo>
                  <a:pt x="276308" y="605851"/>
                </a:lnTo>
                <a:lnTo>
                  <a:pt x="327192" y="619617"/>
                </a:lnTo>
                <a:lnTo>
                  <a:pt x="380888" y="629760"/>
                </a:lnTo>
                <a:lnTo>
                  <a:pt x="437042" y="636029"/>
                </a:lnTo>
                <a:lnTo>
                  <a:pt x="495300" y="638175"/>
                </a:lnTo>
                <a:lnTo>
                  <a:pt x="551658" y="636029"/>
                </a:lnTo>
                <a:lnTo>
                  <a:pt x="606184" y="629760"/>
                </a:lnTo>
                <a:lnTo>
                  <a:pt x="658502" y="619617"/>
                </a:lnTo>
                <a:lnTo>
                  <a:pt x="708237" y="605851"/>
                </a:lnTo>
                <a:lnTo>
                  <a:pt x="755015" y="588710"/>
                </a:lnTo>
                <a:lnTo>
                  <a:pt x="798461" y="568445"/>
                </a:lnTo>
                <a:lnTo>
                  <a:pt x="838200" y="545306"/>
                </a:lnTo>
                <a:lnTo>
                  <a:pt x="873856" y="519542"/>
                </a:lnTo>
                <a:lnTo>
                  <a:pt x="905055" y="491405"/>
                </a:lnTo>
                <a:lnTo>
                  <a:pt x="931422" y="461143"/>
                </a:lnTo>
                <a:lnTo>
                  <a:pt x="952583" y="429006"/>
                </a:lnTo>
                <a:lnTo>
                  <a:pt x="977784" y="360110"/>
                </a:lnTo>
                <a:lnTo>
                  <a:pt x="981075" y="323850"/>
                </a:lnTo>
                <a:lnTo>
                  <a:pt x="977784" y="285690"/>
                </a:lnTo>
                <a:lnTo>
                  <a:pt x="952583" y="213788"/>
                </a:lnTo>
                <a:lnTo>
                  <a:pt x="931422" y="180502"/>
                </a:lnTo>
                <a:lnTo>
                  <a:pt x="905055" y="149300"/>
                </a:lnTo>
                <a:lnTo>
                  <a:pt x="873856" y="120409"/>
                </a:lnTo>
                <a:lnTo>
                  <a:pt x="838199" y="94059"/>
                </a:lnTo>
                <a:lnTo>
                  <a:pt x="798461" y="70479"/>
                </a:lnTo>
                <a:lnTo>
                  <a:pt x="755015" y="49898"/>
                </a:lnTo>
                <a:lnTo>
                  <a:pt x="708237" y="32546"/>
                </a:lnTo>
                <a:lnTo>
                  <a:pt x="658502" y="18650"/>
                </a:lnTo>
                <a:lnTo>
                  <a:pt x="606184" y="8441"/>
                </a:lnTo>
                <a:lnTo>
                  <a:pt x="551658" y="2148"/>
                </a:lnTo>
                <a:lnTo>
                  <a:pt x="495300" y="0"/>
                </a:lnTo>
                <a:close/>
              </a:path>
            </a:pathLst>
          </a:custGeom>
          <a:solidFill>
            <a:srgbClr val="D5FF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38317" y="6339945"/>
            <a:ext cx="990600" cy="647700"/>
          </a:xfrm>
          <a:custGeom>
            <a:avLst/>
            <a:gdLst/>
            <a:ahLst/>
            <a:cxnLst/>
            <a:rect l="l" t="t" r="r" b="b"/>
            <a:pathLst>
              <a:path w="990600" h="647700">
                <a:moveTo>
                  <a:pt x="990600" y="323850"/>
                </a:moveTo>
                <a:lnTo>
                  <a:pt x="987305" y="285690"/>
                </a:lnTo>
                <a:lnTo>
                  <a:pt x="962014" y="213788"/>
                </a:lnTo>
                <a:lnTo>
                  <a:pt x="940725" y="180502"/>
                </a:lnTo>
                <a:lnTo>
                  <a:pt x="914146" y="149300"/>
                </a:lnTo>
                <a:lnTo>
                  <a:pt x="882631" y="120409"/>
                </a:lnTo>
                <a:lnTo>
                  <a:pt x="846534" y="94059"/>
                </a:lnTo>
                <a:lnTo>
                  <a:pt x="806209" y="70479"/>
                </a:lnTo>
                <a:lnTo>
                  <a:pt x="762010" y="49898"/>
                </a:lnTo>
                <a:lnTo>
                  <a:pt x="714291" y="32546"/>
                </a:lnTo>
                <a:lnTo>
                  <a:pt x="663407" y="18650"/>
                </a:lnTo>
                <a:lnTo>
                  <a:pt x="609711" y="8441"/>
                </a:lnTo>
                <a:lnTo>
                  <a:pt x="553557" y="2148"/>
                </a:lnTo>
                <a:lnTo>
                  <a:pt x="495300" y="0"/>
                </a:lnTo>
                <a:lnTo>
                  <a:pt x="437042" y="2148"/>
                </a:lnTo>
                <a:lnTo>
                  <a:pt x="380888" y="8441"/>
                </a:lnTo>
                <a:lnTo>
                  <a:pt x="327192" y="18650"/>
                </a:lnTo>
                <a:lnTo>
                  <a:pt x="276308" y="32546"/>
                </a:lnTo>
                <a:lnTo>
                  <a:pt x="228589" y="49898"/>
                </a:lnTo>
                <a:lnTo>
                  <a:pt x="184390" y="70479"/>
                </a:lnTo>
                <a:lnTo>
                  <a:pt x="144065" y="94059"/>
                </a:lnTo>
                <a:lnTo>
                  <a:pt x="107968" y="120409"/>
                </a:lnTo>
                <a:lnTo>
                  <a:pt x="76453" y="149300"/>
                </a:lnTo>
                <a:lnTo>
                  <a:pt x="49874" y="180502"/>
                </a:lnTo>
                <a:lnTo>
                  <a:pt x="28585" y="213788"/>
                </a:lnTo>
                <a:lnTo>
                  <a:pt x="12940" y="248927"/>
                </a:lnTo>
                <a:lnTo>
                  <a:pt x="0" y="323850"/>
                </a:lnTo>
                <a:lnTo>
                  <a:pt x="3294" y="362009"/>
                </a:lnTo>
                <a:lnTo>
                  <a:pt x="28585" y="433911"/>
                </a:lnTo>
                <a:lnTo>
                  <a:pt x="49874" y="467197"/>
                </a:lnTo>
                <a:lnTo>
                  <a:pt x="76453" y="498399"/>
                </a:lnTo>
                <a:lnTo>
                  <a:pt x="107968" y="527290"/>
                </a:lnTo>
                <a:lnTo>
                  <a:pt x="144065" y="553640"/>
                </a:lnTo>
                <a:lnTo>
                  <a:pt x="184390" y="577220"/>
                </a:lnTo>
                <a:lnTo>
                  <a:pt x="228589" y="597801"/>
                </a:lnTo>
                <a:lnTo>
                  <a:pt x="276308" y="615153"/>
                </a:lnTo>
                <a:lnTo>
                  <a:pt x="327192" y="629049"/>
                </a:lnTo>
                <a:lnTo>
                  <a:pt x="380888" y="639258"/>
                </a:lnTo>
                <a:lnTo>
                  <a:pt x="437042" y="645551"/>
                </a:lnTo>
                <a:lnTo>
                  <a:pt x="495300" y="647700"/>
                </a:lnTo>
                <a:lnTo>
                  <a:pt x="553557" y="645551"/>
                </a:lnTo>
                <a:lnTo>
                  <a:pt x="609711" y="639258"/>
                </a:lnTo>
                <a:lnTo>
                  <a:pt x="663407" y="629049"/>
                </a:lnTo>
                <a:lnTo>
                  <a:pt x="714291" y="615153"/>
                </a:lnTo>
                <a:lnTo>
                  <a:pt x="762010" y="597801"/>
                </a:lnTo>
                <a:lnTo>
                  <a:pt x="806209" y="577220"/>
                </a:lnTo>
                <a:lnTo>
                  <a:pt x="846534" y="553640"/>
                </a:lnTo>
                <a:lnTo>
                  <a:pt x="882631" y="527290"/>
                </a:lnTo>
                <a:lnTo>
                  <a:pt x="914146" y="498399"/>
                </a:lnTo>
                <a:lnTo>
                  <a:pt x="940725" y="467197"/>
                </a:lnTo>
                <a:lnTo>
                  <a:pt x="962014" y="433911"/>
                </a:lnTo>
                <a:lnTo>
                  <a:pt x="977659" y="398772"/>
                </a:lnTo>
                <a:lnTo>
                  <a:pt x="990600" y="323850"/>
                </a:lnTo>
                <a:close/>
              </a:path>
            </a:pathLst>
          </a:custGeom>
          <a:ln w="9525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048000" y="6511925"/>
            <a:ext cx="565150" cy="4387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5080">
              <a:lnSpc>
                <a:spcPct val="100699"/>
              </a:lnSpc>
              <a:spcBef>
                <a:spcPts val="90"/>
              </a:spcBef>
            </a:pPr>
            <a:r>
              <a:rPr dirty="0" sz="900" spc="15">
                <a:latin typeface="Arial"/>
                <a:cs typeface="Arial"/>
              </a:rPr>
              <a:t>Number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 spc="20">
                <a:latin typeface="Arial"/>
                <a:cs typeface="Arial"/>
              </a:rPr>
              <a:t>of  </a:t>
            </a:r>
            <a:r>
              <a:rPr dirty="0" sz="900" spc="5">
                <a:latin typeface="Arial"/>
                <a:cs typeface="Arial"/>
              </a:rPr>
              <a:t>People on  Beach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95700" y="7058025"/>
            <a:ext cx="981075" cy="638175"/>
          </a:xfrm>
          <a:custGeom>
            <a:avLst/>
            <a:gdLst/>
            <a:ahLst/>
            <a:cxnLst/>
            <a:rect l="l" t="t" r="r" b="b"/>
            <a:pathLst>
              <a:path w="981075" h="638175">
                <a:moveTo>
                  <a:pt x="495300" y="0"/>
                </a:moveTo>
                <a:lnTo>
                  <a:pt x="437042" y="2148"/>
                </a:lnTo>
                <a:lnTo>
                  <a:pt x="380888" y="8441"/>
                </a:lnTo>
                <a:lnTo>
                  <a:pt x="327192" y="18650"/>
                </a:lnTo>
                <a:lnTo>
                  <a:pt x="276308" y="32546"/>
                </a:lnTo>
                <a:lnTo>
                  <a:pt x="228589" y="49898"/>
                </a:lnTo>
                <a:lnTo>
                  <a:pt x="184390" y="70479"/>
                </a:lnTo>
                <a:lnTo>
                  <a:pt x="144065" y="94059"/>
                </a:lnTo>
                <a:lnTo>
                  <a:pt x="107968" y="120409"/>
                </a:lnTo>
                <a:lnTo>
                  <a:pt x="76453" y="149300"/>
                </a:lnTo>
                <a:lnTo>
                  <a:pt x="49874" y="180502"/>
                </a:lnTo>
                <a:lnTo>
                  <a:pt x="28585" y="213788"/>
                </a:lnTo>
                <a:lnTo>
                  <a:pt x="12940" y="248927"/>
                </a:lnTo>
                <a:lnTo>
                  <a:pt x="0" y="323850"/>
                </a:lnTo>
                <a:lnTo>
                  <a:pt x="3294" y="360110"/>
                </a:lnTo>
                <a:lnTo>
                  <a:pt x="28585" y="429006"/>
                </a:lnTo>
                <a:lnTo>
                  <a:pt x="49874" y="461143"/>
                </a:lnTo>
                <a:lnTo>
                  <a:pt x="76453" y="491405"/>
                </a:lnTo>
                <a:lnTo>
                  <a:pt x="107968" y="519542"/>
                </a:lnTo>
                <a:lnTo>
                  <a:pt x="144065" y="545306"/>
                </a:lnTo>
                <a:lnTo>
                  <a:pt x="184390" y="568445"/>
                </a:lnTo>
                <a:lnTo>
                  <a:pt x="228589" y="588710"/>
                </a:lnTo>
                <a:lnTo>
                  <a:pt x="276308" y="605851"/>
                </a:lnTo>
                <a:lnTo>
                  <a:pt x="327192" y="619617"/>
                </a:lnTo>
                <a:lnTo>
                  <a:pt x="380888" y="629760"/>
                </a:lnTo>
                <a:lnTo>
                  <a:pt x="437042" y="636029"/>
                </a:lnTo>
                <a:lnTo>
                  <a:pt x="495300" y="638175"/>
                </a:lnTo>
                <a:lnTo>
                  <a:pt x="551658" y="636029"/>
                </a:lnTo>
                <a:lnTo>
                  <a:pt x="606184" y="629760"/>
                </a:lnTo>
                <a:lnTo>
                  <a:pt x="658502" y="619617"/>
                </a:lnTo>
                <a:lnTo>
                  <a:pt x="708237" y="605851"/>
                </a:lnTo>
                <a:lnTo>
                  <a:pt x="755015" y="588710"/>
                </a:lnTo>
                <a:lnTo>
                  <a:pt x="798461" y="568445"/>
                </a:lnTo>
                <a:lnTo>
                  <a:pt x="838200" y="545306"/>
                </a:lnTo>
                <a:lnTo>
                  <a:pt x="873856" y="519542"/>
                </a:lnTo>
                <a:lnTo>
                  <a:pt x="905055" y="491405"/>
                </a:lnTo>
                <a:lnTo>
                  <a:pt x="931422" y="461143"/>
                </a:lnTo>
                <a:lnTo>
                  <a:pt x="952583" y="429006"/>
                </a:lnTo>
                <a:lnTo>
                  <a:pt x="977784" y="360110"/>
                </a:lnTo>
                <a:lnTo>
                  <a:pt x="981075" y="323850"/>
                </a:lnTo>
                <a:lnTo>
                  <a:pt x="977784" y="285690"/>
                </a:lnTo>
                <a:lnTo>
                  <a:pt x="952583" y="213788"/>
                </a:lnTo>
                <a:lnTo>
                  <a:pt x="931422" y="180502"/>
                </a:lnTo>
                <a:lnTo>
                  <a:pt x="905055" y="149300"/>
                </a:lnTo>
                <a:lnTo>
                  <a:pt x="873856" y="120409"/>
                </a:lnTo>
                <a:lnTo>
                  <a:pt x="838199" y="94059"/>
                </a:lnTo>
                <a:lnTo>
                  <a:pt x="798461" y="70479"/>
                </a:lnTo>
                <a:lnTo>
                  <a:pt x="755015" y="49898"/>
                </a:lnTo>
                <a:lnTo>
                  <a:pt x="708237" y="32546"/>
                </a:lnTo>
                <a:lnTo>
                  <a:pt x="658502" y="18650"/>
                </a:lnTo>
                <a:lnTo>
                  <a:pt x="606184" y="8441"/>
                </a:lnTo>
                <a:lnTo>
                  <a:pt x="551658" y="2148"/>
                </a:lnTo>
                <a:lnTo>
                  <a:pt x="495300" y="0"/>
                </a:lnTo>
                <a:close/>
              </a:path>
            </a:pathLst>
          </a:custGeom>
          <a:solidFill>
            <a:srgbClr val="D5FF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14617" y="6987645"/>
            <a:ext cx="990600" cy="647700"/>
          </a:xfrm>
          <a:custGeom>
            <a:avLst/>
            <a:gdLst/>
            <a:ahLst/>
            <a:cxnLst/>
            <a:rect l="l" t="t" r="r" b="b"/>
            <a:pathLst>
              <a:path w="990600" h="647700">
                <a:moveTo>
                  <a:pt x="990600" y="323850"/>
                </a:moveTo>
                <a:lnTo>
                  <a:pt x="987305" y="285690"/>
                </a:lnTo>
                <a:lnTo>
                  <a:pt x="962014" y="213788"/>
                </a:lnTo>
                <a:lnTo>
                  <a:pt x="940725" y="180502"/>
                </a:lnTo>
                <a:lnTo>
                  <a:pt x="914146" y="149300"/>
                </a:lnTo>
                <a:lnTo>
                  <a:pt x="882631" y="120409"/>
                </a:lnTo>
                <a:lnTo>
                  <a:pt x="846534" y="94059"/>
                </a:lnTo>
                <a:lnTo>
                  <a:pt x="806209" y="70479"/>
                </a:lnTo>
                <a:lnTo>
                  <a:pt x="762010" y="49898"/>
                </a:lnTo>
                <a:lnTo>
                  <a:pt x="714291" y="32546"/>
                </a:lnTo>
                <a:lnTo>
                  <a:pt x="663407" y="18650"/>
                </a:lnTo>
                <a:lnTo>
                  <a:pt x="609711" y="8441"/>
                </a:lnTo>
                <a:lnTo>
                  <a:pt x="553557" y="2148"/>
                </a:lnTo>
                <a:lnTo>
                  <a:pt x="495300" y="0"/>
                </a:lnTo>
                <a:lnTo>
                  <a:pt x="437042" y="2148"/>
                </a:lnTo>
                <a:lnTo>
                  <a:pt x="380888" y="8441"/>
                </a:lnTo>
                <a:lnTo>
                  <a:pt x="327192" y="18650"/>
                </a:lnTo>
                <a:lnTo>
                  <a:pt x="276308" y="32546"/>
                </a:lnTo>
                <a:lnTo>
                  <a:pt x="228589" y="49898"/>
                </a:lnTo>
                <a:lnTo>
                  <a:pt x="184390" y="70479"/>
                </a:lnTo>
                <a:lnTo>
                  <a:pt x="144065" y="94059"/>
                </a:lnTo>
                <a:lnTo>
                  <a:pt x="107968" y="120409"/>
                </a:lnTo>
                <a:lnTo>
                  <a:pt x="76453" y="149300"/>
                </a:lnTo>
                <a:lnTo>
                  <a:pt x="49874" y="180502"/>
                </a:lnTo>
                <a:lnTo>
                  <a:pt x="28585" y="213788"/>
                </a:lnTo>
                <a:lnTo>
                  <a:pt x="12940" y="248927"/>
                </a:lnTo>
                <a:lnTo>
                  <a:pt x="0" y="323850"/>
                </a:lnTo>
                <a:lnTo>
                  <a:pt x="3294" y="362009"/>
                </a:lnTo>
                <a:lnTo>
                  <a:pt x="28585" y="433911"/>
                </a:lnTo>
                <a:lnTo>
                  <a:pt x="49874" y="467197"/>
                </a:lnTo>
                <a:lnTo>
                  <a:pt x="76453" y="498399"/>
                </a:lnTo>
                <a:lnTo>
                  <a:pt x="107968" y="527290"/>
                </a:lnTo>
                <a:lnTo>
                  <a:pt x="144065" y="553640"/>
                </a:lnTo>
                <a:lnTo>
                  <a:pt x="184390" y="577220"/>
                </a:lnTo>
                <a:lnTo>
                  <a:pt x="228589" y="597801"/>
                </a:lnTo>
                <a:lnTo>
                  <a:pt x="276308" y="615153"/>
                </a:lnTo>
                <a:lnTo>
                  <a:pt x="327192" y="629049"/>
                </a:lnTo>
                <a:lnTo>
                  <a:pt x="380888" y="639258"/>
                </a:lnTo>
                <a:lnTo>
                  <a:pt x="437042" y="645551"/>
                </a:lnTo>
                <a:lnTo>
                  <a:pt x="495300" y="647700"/>
                </a:lnTo>
                <a:lnTo>
                  <a:pt x="553557" y="645551"/>
                </a:lnTo>
                <a:lnTo>
                  <a:pt x="609711" y="639258"/>
                </a:lnTo>
                <a:lnTo>
                  <a:pt x="663407" y="629049"/>
                </a:lnTo>
                <a:lnTo>
                  <a:pt x="714291" y="615153"/>
                </a:lnTo>
                <a:lnTo>
                  <a:pt x="762010" y="597801"/>
                </a:lnTo>
                <a:lnTo>
                  <a:pt x="806209" y="577220"/>
                </a:lnTo>
                <a:lnTo>
                  <a:pt x="846534" y="553640"/>
                </a:lnTo>
                <a:lnTo>
                  <a:pt x="882631" y="527290"/>
                </a:lnTo>
                <a:lnTo>
                  <a:pt x="914146" y="498399"/>
                </a:lnTo>
                <a:lnTo>
                  <a:pt x="940725" y="467197"/>
                </a:lnTo>
                <a:lnTo>
                  <a:pt x="962014" y="433911"/>
                </a:lnTo>
                <a:lnTo>
                  <a:pt x="977659" y="398772"/>
                </a:lnTo>
                <a:lnTo>
                  <a:pt x="990600" y="323850"/>
                </a:lnTo>
                <a:close/>
              </a:path>
            </a:pathLst>
          </a:custGeom>
          <a:ln w="9525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000500" y="7226300"/>
            <a:ext cx="38417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R="5080" indent="381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Shark  </a:t>
            </a:r>
            <a:r>
              <a:rPr dirty="0" sz="900" spc="-5">
                <a:latin typeface="Arial"/>
                <a:cs typeface="Arial"/>
              </a:rPr>
              <a:t>Attacks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43100" y="7058025"/>
            <a:ext cx="981075" cy="638175"/>
          </a:xfrm>
          <a:custGeom>
            <a:avLst/>
            <a:gdLst/>
            <a:ahLst/>
            <a:cxnLst/>
            <a:rect l="l" t="t" r="r" b="b"/>
            <a:pathLst>
              <a:path w="981075" h="638175">
                <a:moveTo>
                  <a:pt x="495300" y="0"/>
                </a:moveTo>
                <a:lnTo>
                  <a:pt x="437042" y="2148"/>
                </a:lnTo>
                <a:lnTo>
                  <a:pt x="380888" y="8441"/>
                </a:lnTo>
                <a:lnTo>
                  <a:pt x="327192" y="18650"/>
                </a:lnTo>
                <a:lnTo>
                  <a:pt x="276308" y="32546"/>
                </a:lnTo>
                <a:lnTo>
                  <a:pt x="228589" y="49898"/>
                </a:lnTo>
                <a:lnTo>
                  <a:pt x="184390" y="70479"/>
                </a:lnTo>
                <a:lnTo>
                  <a:pt x="144065" y="94059"/>
                </a:lnTo>
                <a:lnTo>
                  <a:pt x="107968" y="120409"/>
                </a:lnTo>
                <a:lnTo>
                  <a:pt x="76453" y="149300"/>
                </a:lnTo>
                <a:lnTo>
                  <a:pt x="49874" y="180502"/>
                </a:lnTo>
                <a:lnTo>
                  <a:pt x="28585" y="213788"/>
                </a:lnTo>
                <a:lnTo>
                  <a:pt x="12940" y="248927"/>
                </a:lnTo>
                <a:lnTo>
                  <a:pt x="0" y="323850"/>
                </a:lnTo>
                <a:lnTo>
                  <a:pt x="3294" y="360110"/>
                </a:lnTo>
                <a:lnTo>
                  <a:pt x="28585" y="429006"/>
                </a:lnTo>
                <a:lnTo>
                  <a:pt x="49874" y="461143"/>
                </a:lnTo>
                <a:lnTo>
                  <a:pt x="76453" y="491405"/>
                </a:lnTo>
                <a:lnTo>
                  <a:pt x="107968" y="519542"/>
                </a:lnTo>
                <a:lnTo>
                  <a:pt x="144065" y="545306"/>
                </a:lnTo>
                <a:lnTo>
                  <a:pt x="184390" y="568445"/>
                </a:lnTo>
                <a:lnTo>
                  <a:pt x="228589" y="588710"/>
                </a:lnTo>
                <a:lnTo>
                  <a:pt x="276308" y="605851"/>
                </a:lnTo>
                <a:lnTo>
                  <a:pt x="327192" y="619617"/>
                </a:lnTo>
                <a:lnTo>
                  <a:pt x="380888" y="629760"/>
                </a:lnTo>
                <a:lnTo>
                  <a:pt x="437042" y="636029"/>
                </a:lnTo>
                <a:lnTo>
                  <a:pt x="495300" y="638175"/>
                </a:lnTo>
                <a:lnTo>
                  <a:pt x="551658" y="636029"/>
                </a:lnTo>
                <a:lnTo>
                  <a:pt x="606184" y="629760"/>
                </a:lnTo>
                <a:lnTo>
                  <a:pt x="658502" y="619617"/>
                </a:lnTo>
                <a:lnTo>
                  <a:pt x="708237" y="605851"/>
                </a:lnTo>
                <a:lnTo>
                  <a:pt x="755015" y="588710"/>
                </a:lnTo>
                <a:lnTo>
                  <a:pt x="798461" y="568445"/>
                </a:lnTo>
                <a:lnTo>
                  <a:pt x="838200" y="545306"/>
                </a:lnTo>
                <a:lnTo>
                  <a:pt x="873856" y="519542"/>
                </a:lnTo>
                <a:lnTo>
                  <a:pt x="905055" y="491405"/>
                </a:lnTo>
                <a:lnTo>
                  <a:pt x="931422" y="461143"/>
                </a:lnTo>
                <a:lnTo>
                  <a:pt x="952583" y="429006"/>
                </a:lnTo>
                <a:lnTo>
                  <a:pt x="977784" y="360110"/>
                </a:lnTo>
                <a:lnTo>
                  <a:pt x="981075" y="323850"/>
                </a:lnTo>
                <a:lnTo>
                  <a:pt x="977784" y="285690"/>
                </a:lnTo>
                <a:lnTo>
                  <a:pt x="952583" y="213788"/>
                </a:lnTo>
                <a:lnTo>
                  <a:pt x="931422" y="180502"/>
                </a:lnTo>
                <a:lnTo>
                  <a:pt x="905055" y="149300"/>
                </a:lnTo>
                <a:lnTo>
                  <a:pt x="873856" y="120409"/>
                </a:lnTo>
                <a:lnTo>
                  <a:pt x="838199" y="94059"/>
                </a:lnTo>
                <a:lnTo>
                  <a:pt x="798461" y="70479"/>
                </a:lnTo>
                <a:lnTo>
                  <a:pt x="755015" y="49898"/>
                </a:lnTo>
                <a:lnTo>
                  <a:pt x="708237" y="32546"/>
                </a:lnTo>
                <a:lnTo>
                  <a:pt x="658502" y="18650"/>
                </a:lnTo>
                <a:lnTo>
                  <a:pt x="606184" y="8441"/>
                </a:lnTo>
                <a:lnTo>
                  <a:pt x="551658" y="2148"/>
                </a:lnTo>
                <a:lnTo>
                  <a:pt x="495300" y="0"/>
                </a:lnTo>
                <a:close/>
              </a:path>
            </a:pathLst>
          </a:custGeom>
          <a:solidFill>
            <a:srgbClr val="D5FF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62017" y="6987645"/>
            <a:ext cx="990600" cy="647700"/>
          </a:xfrm>
          <a:custGeom>
            <a:avLst/>
            <a:gdLst/>
            <a:ahLst/>
            <a:cxnLst/>
            <a:rect l="l" t="t" r="r" b="b"/>
            <a:pathLst>
              <a:path w="990600" h="647700">
                <a:moveTo>
                  <a:pt x="990600" y="323850"/>
                </a:moveTo>
                <a:lnTo>
                  <a:pt x="987305" y="285690"/>
                </a:lnTo>
                <a:lnTo>
                  <a:pt x="962014" y="213788"/>
                </a:lnTo>
                <a:lnTo>
                  <a:pt x="940725" y="180502"/>
                </a:lnTo>
                <a:lnTo>
                  <a:pt x="914146" y="149300"/>
                </a:lnTo>
                <a:lnTo>
                  <a:pt x="882631" y="120409"/>
                </a:lnTo>
                <a:lnTo>
                  <a:pt x="846534" y="94059"/>
                </a:lnTo>
                <a:lnTo>
                  <a:pt x="806209" y="70479"/>
                </a:lnTo>
                <a:lnTo>
                  <a:pt x="762010" y="49898"/>
                </a:lnTo>
                <a:lnTo>
                  <a:pt x="714291" y="32546"/>
                </a:lnTo>
                <a:lnTo>
                  <a:pt x="663407" y="18650"/>
                </a:lnTo>
                <a:lnTo>
                  <a:pt x="609711" y="8441"/>
                </a:lnTo>
                <a:lnTo>
                  <a:pt x="553557" y="2148"/>
                </a:lnTo>
                <a:lnTo>
                  <a:pt x="495300" y="0"/>
                </a:lnTo>
                <a:lnTo>
                  <a:pt x="437042" y="2148"/>
                </a:lnTo>
                <a:lnTo>
                  <a:pt x="380888" y="8441"/>
                </a:lnTo>
                <a:lnTo>
                  <a:pt x="327192" y="18650"/>
                </a:lnTo>
                <a:lnTo>
                  <a:pt x="276308" y="32546"/>
                </a:lnTo>
                <a:lnTo>
                  <a:pt x="228589" y="49898"/>
                </a:lnTo>
                <a:lnTo>
                  <a:pt x="184390" y="70479"/>
                </a:lnTo>
                <a:lnTo>
                  <a:pt x="144065" y="94059"/>
                </a:lnTo>
                <a:lnTo>
                  <a:pt x="107968" y="120409"/>
                </a:lnTo>
                <a:lnTo>
                  <a:pt x="76453" y="149300"/>
                </a:lnTo>
                <a:lnTo>
                  <a:pt x="49874" y="180502"/>
                </a:lnTo>
                <a:lnTo>
                  <a:pt x="28585" y="213788"/>
                </a:lnTo>
                <a:lnTo>
                  <a:pt x="12940" y="248927"/>
                </a:lnTo>
                <a:lnTo>
                  <a:pt x="0" y="323850"/>
                </a:lnTo>
                <a:lnTo>
                  <a:pt x="3294" y="362009"/>
                </a:lnTo>
                <a:lnTo>
                  <a:pt x="28585" y="433911"/>
                </a:lnTo>
                <a:lnTo>
                  <a:pt x="49874" y="467197"/>
                </a:lnTo>
                <a:lnTo>
                  <a:pt x="76453" y="498399"/>
                </a:lnTo>
                <a:lnTo>
                  <a:pt x="107968" y="527290"/>
                </a:lnTo>
                <a:lnTo>
                  <a:pt x="144065" y="553640"/>
                </a:lnTo>
                <a:lnTo>
                  <a:pt x="184390" y="577220"/>
                </a:lnTo>
                <a:lnTo>
                  <a:pt x="228589" y="597801"/>
                </a:lnTo>
                <a:lnTo>
                  <a:pt x="276308" y="615153"/>
                </a:lnTo>
                <a:lnTo>
                  <a:pt x="327192" y="629049"/>
                </a:lnTo>
                <a:lnTo>
                  <a:pt x="380888" y="639258"/>
                </a:lnTo>
                <a:lnTo>
                  <a:pt x="437042" y="645551"/>
                </a:lnTo>
                <a:lnTo>
                  <a:pt x="495300" y="647700"/>
                </a:lnTo>
                <a:lnTo>
                  <a:pt x="553557" y="645551"/>
                </a:lnTo>
                <a:lnTo>
                  <a:pt x="609711" y="639258"/>
                </a:lnTo>
                <a:lnTo>
                  <a:pt x="663407" y="629049"/>
                </a:lnTo>
                <a:lnTo>
                  <a:pt x="714291" y="615153"/>
                </a:lnTo>
                <a:lnTo>
                  <a:pt x="762010" y="597801"/>
                </a:lnTo>
                <a:lnTo>
                  <a:pt x="806209" y="577220"/>
                </a:lnTo>
                <a:lnTo>
                  <a:pt x="846534" y="553640"/>
                </a:lnTo>
                <a:lnTo>
                  <a:pt x="882631" y="527290"/>
                </a:lnTo>
                <a:lnTo>
                  <a:pt x="914146" y="498399"/>
                </a:lnTo>
                <a:lnTo>
                  <a:pt x="940725" y="467197"/>
                </a:lnTo>
                <a:lnTo>
                  <a:pt x="962014" y="433911"/>
                </a:lnTo>
                <a:lnTo>
                  <a:pt x="977659" y="398772"/>
                </a:lnTo>
                <a:lnTo>
                  <a:pt x="990600" y="323850"/>
                </a:lnTo>
                <a:close/>
              </a:path>
            </a:pathLst>
          </a:custGeom>
          <a:ln w="9525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171700" y="7226300"/>
            <a:ext cx="53657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3825" marR="5080" indent="-123825">
              <a:lnSpc>
                <a:spcPts val="1050"/>
              </a:lnSpc>
              <a:spcBef>
                <a:spcPts val="160"/>
              </a:spcBef>
            </a:pPr>
            <a:r>
              <a:rPr dirty="0" sz="900" spc="-5">
                <a:latin typeface="Arial"/>
                <a:cs typeface="Arial"/>
              </a:rPr>
              <a:t>Ice</a:t>
            </a:r>
            <a:r>
              <a:rPr dirty="0" sz="900">
                <a:latin typeface="Arial"/>
                <a:cs typeface="Arial"/>
              </a:rPr>
              <a:t>-</a:t>
            </a:r>
            <a:r>
              <a:rPr dirty="0" sz="900" spc="-20">
                <a:latin typeface="Arial"/>
                <a:cs typeface="Arial"/>
              </a:rPr>
              <a:t>Cream  </a:t>
            </a:r>
            <a:r>
              <a:rPr dirty="0" sz="900" spc="-25">
                <a:latin typeface="Arial"/>
                <a:cs typeface="Arial"/>
              </a:rPr>
              <a:t>Sales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72000" y="6448425"/>
            <a:ext cx="981075" cy="638175"/>
          </a:xfrm>
          <a:custGeom>
            <a:avLst/>
            <a:gdLst/>
            <a:ahLst/>
            <a:cxnLst/>
            <a:rect l="l" t="t" r="r" b="b"/>
            <a:pathLst>
              <a:path w="981075" h="638175">
                <a:moveTo>
                  <a:pt x="495300" y="0"/>
                </a:moveTo>
                <a:lnTo>
                  <a:pt x="437042" y="2148"/>
                </a:lnTo>
                <a:lnTo>
                  <a:pt x="380888" y="8441"/>
                </a:lnTo>
                <a:lnTo>
                  <a:pt x="327192" y="18650"/>
                </a:lnTo>
                <a:lnTo>
                  <a:pt x="276308" y="32546"/>
                </a:lnTo>
                <a:lnTo>
                  <a:pt x="228589" y="49898"/>
                </a:lnTo>
                <a:lnTo>
                  <a:pt x="184390" y="70479"/>
                </a:lnTo>
                <a:lnTo>
                  <a:pt x="144065" y="94059"/>
                </a:lnTo>
                <a:lnTo>
                  <a:pt x="107968" y="120409"/>
                </a:lnTo>
                <a:lnTo>
                  <a:pt x="76453" y="149300"/>
                </a:lnTo>
                <a:lnTo>
                  <a:pt x="49874" y="180502"/>
                </a:lnTo>
                <a:lnTo>
                  <a:pt x="28585" y="213788"/>
                </a:lnTo>
                <a:lnTo>
                  <a:pt x="12940" y="248927"/>
                </a:lnTo>
                <a:lnTo>
                  <a:pt x="0" y="323850"/>
                </a:lnTo>
                <a:lnTo>
                  <a:pt x="3294" y="360110"/>
                </a:lnTo>
                <a:lnTo>
                  <a:pt x="28585" y="429006"/>
                </a:lnTo>
                <a:lnTo>
                  <a:pt x="49874" y="461143"/>
                </a:lnTo>
                <a:lnTo>
                  <a:pt x="76453" y="491405"/>
                </a:lnTo>
                <a:lnTo>
                  <a:pt x="107968" y="519542"/>
                </a:lnTo>
                <a:lnTo>
                  <a:pt x="144065" y="545306"/>
                </a:lnTo>
                <a:lnTo>
                  <a:pt x="184390" y="568445"/>
                </a:lnTo>
                <a:lnTo>
                  <a:pt x="228589" y="588710"/>
                </a:lnTo>
                <a:lnTo>
                  <a:pt x="276308" y="605851"/>
                </a:lnTo>
                <a:lnTo>
                  <a:pt x="327192" y="619617"/>
                </a:lnTo>
                <a:lnTo>
                  <a:pt x="380888" y="629760"/>
                </a:lnTo>
                <a:lnTo>
                  <a:pt x="437042" y="636029"/>
                </a:lnTo>
                <a:lnTo>
                  <a:pt x="495300" y="638175"/>
                </a:lnTo>
                <a:lnTo>
                  <a:pt x="551658" y="636029"/>
                </a:lnTo>
                <a:lnTo>
                  <a:pt x="606184" y="629760"/>
                </a:lnTo>
                <a:lnTo>
                  <a:pt x="658502" y="619617"/>
                </a:lnTo>
                <a:lnTo>
                  <a:pt x="708237" y="605851"/>
                </a:lnTo>
                <a:lnTo>
                  <a:pt x="755015" y="588710"/>
                </a:lnTo>
                <a:lnTo>
                  <a:pt x="798461" y="568445"/>
                </a:lnTo>
                <a:lnTo>
                  <a:pt x="838200" y="545306"/>
                </a:lnTo>
                <a:lnTo>
                  <a:pt x="873856" y="519542"/>
                </a:lnTo>
                <a:lnTo>
                  <a:pt x="905055" y="491405"/>
                </a:lnTo>
                <a:lnTo>
                  <a:pt x="931422" y="461143"/>
                </a:lnTo>
                <a:lnTo>
                  <a:pt x="952583" y="429006"/>
                </a:lnTo>
                <a:lnTo>
                  <a:pt x="977784" y="360110"/>
                </a:lnTo>
                <a:lnTo>
                  <a:pt x="981075" y="323850"/>
                </a:lnTo>
                <a:lnTo>
                  <a:pt x="977784" y="285690"/>
                </a:lnTo>
                <a:lnTo>
                  <a:pt x="952583" y="213788"/>
                </a:lnTo>
                <a:lnTo>
                  <a:pt x="931422" y="180502"/>
                </a:lnTo>
                <a:lnTo>
                  <a:pt x="905055" y="149300"/>
                </a:lnTo>
                <a:lnTo>
                  <a:pt x="873856" y="120409"/>
                </a:lnTo>
                <a:lnTo>
                  <a:pt x="838199" y="94059"/>
                </a:lnTo>
                <a:lnTo>
                  <a:pt x="798461" y="70479"/>
                </a:lnTo>
                <a:lnTo>
                  <a:pt x="755015" y="49898"/>
                </a:lnTo>
                <a:lnTo>
                  <a:pt x="708237" y="32546"/>
                </a:lnTo>
                <a:lnTo>
                  <a:pt x="658502" y="18650"/>
                </a:lnTo>
                <a:lnTo>
                  <a:pt x="606184" y="8441"/>
                </a:lnTo>
                <a:lnTo>
                  <a:pt x="551658" y="2148"/>
                </a:lnTo>
                <a:lnTo>
                  <a:pt x="495300" y="0"/>
                </a:lnTo>
                <a:close/>
              </a:path>
            </a:pathLst>
          </a:custGeom>
          <a:solidFill>
            <a:srgbClr val="D5FF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90917" y="6378045"/>
            <a:ext cx="990600" cy="647700"/>
          </a:xfrm>
          <a:custGeom>
            <a:avLst/>
            <a:gdLst/>
            <a:ahLst/>
            <a:cxnLst/>
            <a:rect l="l" t="t" r="r" b="b"/>
            <a:pathLst>
              <a:path w="990600" h="647700">
                <a:moveTo>
                  <a:pt x="990600" y="323850"/>
                </a:moveTo>
                <a:lnTo>
                  <a:pt x="987305" y="285690"/>
                </a:lnTo>
                <a:lnTo>
                  <a:pt x="962014" y="213788"/>
                </a:lnTo>
                <a:lnTo>
                  <a:pt x="940725" y="180502"/>
                </a:lnTo>
                <a:lnTo>
                  <a:pt x="914146" y="149300"/>
                </a:lnTo>
                <a:lnTo>
                  <a:pt x="882631" y="120409"/>
                </a:lnTo>
                <a:lnTo>
                  <a:pt x="846534" y="94059"/>
                </a:lnTo>
                <a:lnTo>
                  <a:pt x="806209" y="70479"/>
                </a:lnTo>
                <a:lnTo>
                  <a:pt x="762010" y="49898"/>
                </a:lnTo>
                <a:lnTo>
                  <a:pt x="714291" y="32546"/>
                </a:lnTo>
                <a:lnTo>
                  <a:pt x="663407" y="18650"/>
                </a:lnTo>
                <a:lnTo>
                  <a:pt x="609711" y="8441"/>
                </a:lnTo>
                <a:lnTo>
                  <a:pt x="553557" y="2148"/>
                </a:lnTo>
                <a:lnTo>
                  <a:pt x="495300" y="0"/>
                </a:lnTo>
                <a:lnTo>
                  <a:pt x="437042" y="2148"/>
                </a:lnTo>
                <a:lnTo>
                  <a:pt x="380888" y="8441"/>
                </a:lnTo>
                <a:lnTo>
                  <a:pt x="327192" y="18650"/>
                </a:lnTo>
                <a:lnTo>
                  <a:pt x="276308" y="32546"/>
                </a:lnTo>
                <a:lnTo>
                  <a:pt x="228589" y="49898"/>
                </a:lnTo>
                <a:lnTo>
                  <a:pt x="184390" y="70479"/>
                </a:lnTo>
                <a:lnTo>
                  <a:pt x="144065" y="94059"/>
                </a:lnTo>
                <a:lnTo>
                  <a:pt x="107968" y="120409"/>
                </a:lnTo>
                <a:lnTo>
                  <a:pt x="76453" y="149300"/>
                </a:lnTo>
                <a:lnTo>
                  <a:pt x="49874" y="180502"/>
                </a:lnTo>
                <a:lnTo>
                  <a:pt x="28585" y="213788"/>
                </a:lnTo>
                <a:lnTo>
                  <a:pt x="12940" y="248927"/>
                </a:lnTo>
                <a:lnTo>
                  <a:pt x="0" y="323850"/>
                </a:lnTo>
                <a:lnTo>
                  <a:pt x="3294" y="362009"/>
                </a:lnTo>
                <a:lnTo>
                  <a:pt x="28585" y="433911"/>
                </a:lnTo>
                <a:lnTo>
                  <a:pt x="49874" y="467197"/>
                </a:lnTo>
                <a:lnTo>
                  <a:pt x="76453" y="498399"/>
                </a:lnTo>
                <a:lnTo>
                  <a:pt x="107968" y="527290"/>
                </a:lnTo>
                <a:lnTo>
                  <a:pt x="144065" y="553640"/>
                </a:lnTo>
                <a:lnTo>
                  <a:pt x="184390" y="577220"/>
                </a:lnTo>
                <a:lnTo>
                  <a:pt x="228589" y="597801"/>
                </a:lnTo>
                <a:lnTo>
                  <a:pt x="276308" y="615153"/>
                </a:lnTo>
                <a:lnTo>
                  <a:pt x="327192" y="629049"/>
                </a:lnTo>
                <a:lnTo>
                  <a:pt x="380888" y="639258"/>
                </a:lnTo>
                <a:lnTo>
                  <a:pt x="437042" y="645551"/>
                </a:lnTo>
                <a:lnTo>
                  <a:pt x="495300" y="647700"/>
                </a:lnTo>
                <a:lnTo>
                  <a:pt x="553557" y="645551"/>
                </a:lnTo>
                <a:lnTo>
                  <a:pt x="609711" y="639258"/>
                </a:lnTo>
                <a:lnTo>
                  <a:pt x="663407" y="629049"/>
                </a:lnTo>
                <a:lnTo>
                  <a:pt x="714291" y="615153"/>
                </a:lnTo>
                <a:lnTo>
                  <a:pt x="762010" y="597801"/>
                </a:lnTo>
                <a:lnTo>
                  <a:pt x="806209" y="577220"/>
                </a:lnTo>
                <a:lnTo>
                  <a:pt x="846534" y="553640"/>
                </a:lnTo>
                <a:lnTo>
                  <a:pt x="882631" y="527290"/>
                </a:lnTo>
                <a:lnTo>
                  <a:pt x="914146" y="498399"/>
                </a:lnTo>
                <a:lnTo>
                  <a:pt x="940725" y="467197"/>
                </a:lnTo>
                <a:lnTo>
                  <a:pt x="962014" y="433911"/>
                </a:lnTo>
                <a:lnTo>
                  <a:pt x="977659" y="398772"/>
                </a:lnTo>
                <a:lnTo>
                  <a:pt x="990600" y="323850"/>
                </a:lnTo>
                <a:close/>
              </a:path>
            </a:pathLst>
          </a:custGeom>
          <a:ln w="9525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724400" y="6616700"/>
            <a:ext cx="69850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R="5080" indent="238125">
              <a:lnSpc>
                <a:spcPts val="1050"/>
              </a:lnSpc>
              <a:spcBef>
                <a:spcPts val="160"/>
              </a:spcBef>
            </a:pPr>
            <a:r>
              <a:rPr dirty="0" sz="900" spc="40">
                <a:latin typeface="Arial"/>
                <a:cs typeface="Arial"/>
              </a:rPr>
              <a:t>Fish  </a:t>
            </a:r>
            <a:r>
              <a:rPr dirty="0" sz="900" spc="-5">
                <a:latin typeface="Arial"/>
                <a:cs typeface="Arial"/>
              </a:rPr>
              <a:t>Migration</a:t>
            </a:r>
            <a:r>
              <a:rPr dirty="0" sz="900" spc="-1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Info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71900" y="5762625"/>
            <a:ext cx="981075" cy="638175"/>
          </a:xfrm>
          <a:custGeom>
            <a:avLst/>
            <a:gdLst/>
            <a:ahLst/>
            <a:cxnLst/>
            <a:rect l="l" t="t" r="r" b="b"/>
            <a:pathLst>
              <a:path w="981075" h="638175">
                <a:moveTo>
                  <a:pt x="495300" y="0"/>
                </a:moveTo>
                <a:lnTo>
                  <a:pt x="437042" y="2148"/>
                </a:lnTo>
                <a:lnTo>
                  <a:pt x="380888" y="8441"/>
                </a:lnTo>
                <a:lnTo>
                  <a:pt x="327192" y="18650"/>
                </a:lnTo>
                <a:lnTo>
                  <a:pt x="276308" y="32546"/>
                </a:lnTo>
                <a:lnTo>
                  <a:pt x="228589" y="49898"/>
                </a:lnTo>
                <a:lnTo>
                  <a:pt x="184390" y="70479"/>
                </a:lnTo>
                <a:lnTo>
                  <a:pt x="144065" y="94059"/>
                </a:lnTo>
                <a:lnTo>
                  <a:pt x="107968" y="120409"/>
                </a:lnTo>
                <a:lnTo>
                  <a:pt x="76453" y="149300"/>
                </a:lnTo>
                <a:lnTo>
                  <a:pt x="49874" y="180502"/>
                </a:lnTo>
                <a:lnTo>
                  <a:pt x="28585" y="213788"/>
                </a:lnTo>
                <a:lnTo>
                  <a:pt x="12940" y="248927"/>
                </a:lnTo>
                <a:lnTo>
                  <a:pt x="0" y="323850"/>
                </a:lnTo>
                <a:lnTo>
                  <a:pt x="3294" y="360110"/>
                </a:lnTo>
                <a:lnTo>
                  <a:pt x="28585" y="429006"/>
                </a:lnTo>
                <a:lnTo>
                  <a:pt x="49874" y="461143"/>
                </a:lnTo>
                <a:lnTo>
                  <a:pt x="76453" y="491405"/>
                </a:lnTo>
                <a:lnTo>
                  <a:pt x="107968" y="519542"/>
                </a:lnTo>
                <a:lnTo>
                  <a:pt x="144065" y="545306"/>
                </a:lnTo>
                <a:lnTo>
                  <a:pt x="184390" y="568445"/>
                </a:lnTo>
                <a:lnTo>
                  <a:pt x="228589" y="588710"/>
                </a:lnTo>
                <a:lnTo>
                  <a:pt x="276308" y="605851"/>
                </a:lnTo>
                <a:lnTo>
                  <a:pt x="327192" y="619617"/>
                </a:lnTo>
                <a:lnTo>
                  <a:pt x="380888" y="629760"/>
                </a:lnTo>
                <a:lnTo>
                  <a:pt x="437042" y="636029"/>
                </a:lnTo>
                <a:lnTo>
                  <a:pt x="495300" y="638175"/>
                </a:lnTo>
                <a:lnTo>
                  <a:pt x="551658" y="636029"/>
                </a:lnTo>
                <a:lnTo>
                  <a:pt x="606184" y="629760"/>
                </a:lnTo>
                <a:lnTo>
                  <a:pt x="658502" y="619617"/>
                </a:lnTo>
                <a:lnTo>
                  <a:pt x="708237" y="605851"/>
                </a:lnTo>
                <a:lnTo>
                  <a:pt x="755015" y="588710"/>
                </a:lnTo>
                <a:lnTo>
                  <a:pt x="798461" y="568445"/>
                </a:lnTo>
                <a:lnTo>
                  <a:pt x="838200" y="545306"/>
                </a:lnTo>
                <a:lnTo>
                  <a:pt x="873856" y="519542"/>
                </a:lnTo>
                <a:lnTo>
                  <a:pt x="905055" y="491405"/>
                </a:lnTo>
                <a:lnTo>
                  <a:pt x="931422" y="461143"/>
                </a:lnTo>
                <a:lnTo>
                  <a:pt x="952583" y="429006"/>
                </a:lnTo>
                <a:lnTo>
                  <a:pt x="977784" y="360110"/>
                </a:lnTo>
                <a:lnTo>
                  <a:pt x="981075" y="323850"/>
                </a:lnTo>
                <a:lnTo>
                  <a:pt x="977784" y="285690"/>
                </a:lnTo>
                <a:lnTo>
                  <a:pt x="952583" y="213788"/>
                </a:lnTo>
                <a:lnTo>
                  <a:pt x="931422" y="180502"/>
                </a:lnTo>
                <a:lnTo>
                  <a:pt x="905055" y="149300"/>
                </a:lnTo>
                <a:lnTo>
                  <a:pt x="873856" y="120409"/>
                </a:lnTo>
                <a:lnTo>
                  <a:pt x="838199" y="94059"/>
                </a:lnTo>
                <a:lnTo>
                  <a:pt x="798461" y="70479"/>
                </a:lnTo>
                <a:lnTo>
                  <a:pt x="755015" y="49898"/>
                </a:lnTo>
                <a:lnTo>
                  <a:pt x="708237" y="32546"/>
                </a:lnTo>
                <a:lnTo>
                  <a:pt x="658502" y="18650"/>
                </a:lnTo>
                <a:lnTo>
                  <a:pt x="606184" y="8441"/>
                </a:lnTo>
                <a:lnTo>
                  <a:pt x="551658" y="2148"/>
                </a:lnTo>
                <a:lnTo>
                  <a:pt x="495300" y="0"/>
                </a:lnTo>
                <a:close/>
              </a:path>
            </a:pathLst>
          </a:custGeom>
          <a:solidFill>
            <a:srgbClr val="D5FF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90817" y="5692245"/>
            <a:ext cx="990600" cy="647700"/>
          </a:xfrm>
          <a:custGeom>
            <a:avLst/>
            <a:gdLst/>
            <a:ahLst/>
            <a:cxnLst/>
            <a:rect l="l" t="t" r="r" b="b"/>
            <a:pathLst>
              <a:path w="990600" h="647700">
                <a:moveTo>
                  <a:pt x="990600" y="323850"/>
                </a:moveTo>
                <a:lnTo>
                  <a:pt x="987305" y="285690"/>
                </a:lnTo>
                <a:lnTo>
                  <a:pt x="962014" y="213788"/>
                </a:lnTo>
                <a:lnTo>
                  <a:pt x="940725" y="180502"/>
                </a:lnTo>
                <a:lnTo>
                  <a:pt x="914146" y="149300"/>
                </a:lnTo>
                <a:lnTo>
                  <a:pt x="882631" y="120409"/>
                </a:lnTo>
                <a:lnTo>
                  <a:pt x="846534" y="94059"/>
                </a:lnTo>
                <a:lnTo>
                  <a:pt x="806209" y="70479"/>
                </a:lnTo>
                <a:lnTo>
                  <a:pt x="762010" y="49898"/>
                </a:lnTo>
                <a:lnTo>
                  <a:pt x="714291" y="32546"/>
                </a:lnTo>
                <a:lnTo>
                  <a:pt x="663407" y="18650"/>
                </a:lnTo>
                <a:lnTo>
                  <a:pt x="609711" y="8441"/>
                </a:lnTo>
                <a:lnTo>
                  <a:pt x="553557" y="2148"/>
                </a:lnTo>
                <a:lnTo>
                  <a:pt x="495300" y="0"/>
                </a:lnTo>
                <a:lnTo>
                  <a:pt x="437042" y="2148"/>
                </a:lnTo>
                <a:lnTo>
                  <a:pt x="380888" y="8441"/>
                </a:lnTo>
                <a:lnTo>
                  <a:pt x="327192" y="18650"/>
                </a:lnTo>
                <a:lnTo>
                  <a:pt x="276308" y="32546"/>
                </a:lnTo>
                <a:lnTo>
                  <a:pt x="228589" y="49898"/>
                </a:lnTo>
                <a:lnTo>
                  <a:pt x="184390" y="70479"/>
                </a:lnTo>
                <a:lnTo>
                  <a:pt x="144065" y="94059"/>
                </a:lnTo>
                <a:lnTo>
                  <a:pt x="107968" y="120409"/>
                </a:lnTo>
                <a:lnTo>
                  <a:pt x="76453" y="149300"/>
                </a:lnTo>
                <a:lnTo>
                  <a:pt x="49874" y="180502"/>
                </a:lnTo>
                <a:lnTo>
                  <a:pt x="28585" y="213788"/>
                </a:lnTo>
                <a:lnTo>
                  <a:pt x="12940" y="248927"/>
                </a:lnTo>
                <a:lnTo>
                  <a:pt x="0" y="323850"/>
                </a:lnTo>
                <a:lnTo>
                  <a:pt x="3294" y="362009"/>
                </a:lnTo>
                <a:lnTo>
                  <a:pt x="28585" y="433911"/>
                </a:lnTo>
                <a:lnTo>
                  <a:pt x="49874" y="467197"/>
                </a:lnTo>
                <a:lnTo>
                  <a:pt x="76453" y="498399"/>
                </a:lnTo>
                <a:lnTo>
                  <a:pt x="107968" y="527290"/>
                </a:lnTo>
                <a:lnTo>
                  <a:pt x="144065" y="553640"/>
                </a:lnTo>
                <a:lnTo>
                  <a:pt x="184390" y="577220"/>
                </a:lnTo>
                <a:lnTo>
                  <a:pt x="228589" y="597801"/>
                </a:lnTo>
                <a:lnTo>
                  <a:pt x="276308" y="615153"/>
                </a:lnTo>
                <a:lnTo>
                  <a:pt x="327192" y="629049"/>
                </a:lnTo>
                <a:lnTo>
                  <a:pt x="380888" y="639258"/>
                </a:lnTo>
                <a:lnTo>
                  <a:pt x="437042" y="645551"/>
                </a:lnTo>
                <a:lnTo>
                  <a:pt x="495300" y="647700"/>
                </a:lnTo>
                <a:lnTo>
                  <a:pt x="553557" y="645551"/>
                </a:lnTo>
                <a:lnTo>
                  <a:pt x="609711" y="639258"/>
                </a:lnTo>
                <a:lnTo>
                  <a:pt x="663407" y="629049"/>
                </a:lnTo>
                <a:lnTo>
                  <a:pt x="714291" y="615153"/>
                </a:lnTo>
                <a:lnTo>
                  <a:pt x="762010" y="597801"/>
                </a:lnTo>
                <a:lnTo>
                  <a:pt x="806209" y="577220"/>
                </a:lnTo>
                <a:lnTo>
                  <a:pt x="846534" y="553640"/>
                </a:lnTo>
                <a:lnTo>
                  <a:pt x="882631" y="527290"/>
                </a:lnTo>
                <a:lnTo>
                  <a:pt x="914146" y="498399"/>
                </a:lnTo>
                <a:lnTo>
                  <a:pt x="940725" y="467197"/>
                </a:lnTo>
                <a:lnTo>
                  <a:pt x="962014" y="433911"/>
                </a:lnTo>
                <a:lnTo>
                  <a:pt x="977659" y="398772"/>
                </a:lnTo>
                <a:lnTo>
                  <a:pt x="990600" y="323850"/>
                </a:lnTo>
                <a:close/>
              </a:path>
            </a:pathLst>
          </a:custGeom>
          <a:ln w="9525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990975" y="5930900"/>
            <a:ext cx="55562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R="5080" indent="142875">
              <a:lnSpc>
                <a:spcPts val="1050"/>
              </a:lnSpc>
              <a:spcBef>
                <a:spcPts val="160"/>
              </a:spcBef>
            </a:pPr>
            <a:r>
              <a:rPr dirty="0" sz="900" spc="-5">
                <a:latin typeface="Arial"/>
                <a:cs typeface="Arial"/>
              </a:rPr>
              <a:t>Is it a  </a:t>
            </a:r>
            <a:r>
              <a:rPr dirty="0" sz="900" spc="-10">
                <a:latin typeface="Arial"/>
                <a:cs typeface="Arial"/>
              </a:rPr>
              <a:t>Weekend?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43100" y="5762625"/>
            <a:ext cx="981075" cy="638175"/>
          </a:xfrm>
          <a:custGeom>
            <a:avLst/>
            <a:gdLst/>
            <a:ahLst/>
            <a:cxnLst/>
            <a:rect l="l" t="t" r="r" b="b"/>
            <a:pathLst>
              <a:path w="981075" h="638175">
                <a:moveTo>
                  <a:pt x="495300" y="0"/>
                </a:moveTo>
                <a:lnTo>
                  <a:pt x="437042" y="2148"/>
                </a:lnTo>
                <a:lnTo>
                  <a:pt x="380888" y="8441"/>
                </a:lnTo>
                <a:lnTo>
                  <a:pt x="327192" y="18650"/>
                </a:lnTo>
                <a:lnTo>
                  <a:pt x="276308" y="32546"/>
                </a:lnTo>
                <a:lnTo>
                  <a:pt x="228589" y="49898"/>
                </a:lnTo>
                <a:lnTo>
                  <a:pt x="184390" y="70479"/>
                </a:lnTo>
                <a:lnTo>
                  <a:pt x="144065" y="94059"/>
                </a:lnTo>
                <a:lnTo>
                  <a:pt x="107968" y="120409"/>
                </a:lnTo>
                <a:lnTo>
                  <a:pt x="76453" y="149300"/>
                </a:lnTo>
                <a:lnTo>
                  <a:pt x="49874" y="180502"/>
                </a:lnTo>
                <a:lnTo>
                  <a:pt x="28585" y="213788"/>
                </a:lnTo>
                <a:lnTo>
                  <a:pt x="12940" y="248927"/>
                </a:lnTo>
                <a:lnTo>
                  <a:pt x="0" y="323850"/>
                </a:lnTo>
                <a:lnTo>
                  <a:pt x="3294" y="360110"/>
                </a:lnTo>
                <a:lnTo>
                  <a:pt x="28585" y="429006"/>
                </a:lnTo>
                <a:lnTo>
                  <a:pt x="49874" y="461143"/>
                </a:lnTo>
                <a:lnTo>
                  <a:pt x="76453" y="491405"/>
                </a:lnTo>
                <a:lnTo>
                  <a:pt x="107968" y="519542"/>
                </a:lnTo>
                <a:lnTo>
                  <a:pt x="144065" y="545306"/>
                </a:lnTo>
                <a:lnTo>
                  <a:pt x="184390" y="568445"/>
                </a:lnTo>
                <a:lnTo>
                  <a:pt x="228589" y="588710"/>
                </a:lnTo>
                <a:lnTo>
                  <a:pt x="276308" y="605851"/>
                </a:lnTo>
                <a:lnTo>
                  <a:pt x="327192" y="619617"/>
                </a:lnTo>
                <a:lnTo>
                  <a:pt x="380888" y="629760"/>
                </a:lnTo>
                <a:lnTo>
                  <a:pt x="437042" y="636029"/>
                </a:lnTo>
                <a:lnTo>
                  <a:pt x="495300" y="638175"/>
                </a:lnTo>
                <a:lnTo>
                  <a:pt x="551658" y="636029"/>
                </a:lnTo>
                <a:lnTo>
                  <a:pt x="606184" y="629760"/>
                </a:lnTo>
                <a:lnTo>
                  <a:pt x="658502" y="619617"/>
                </a:lnTo>
                <a:lnTo>
                  <a:pt x="708237" y="605851"/>
                </a:lnTo>
                <a:lnTo>
                  <a:pt x="755015" y="588710"/>
                </a:lnTo>
                <a:lnTo>
                  <a:pt x="798461" y="568445"/>
                </a:lnTo>
                <a:lnTo>
                  <a:pt x="838200" y="545306"/>
                </a:lnTo>
                <a:lnTo>
                  <a:pt x="873856" y="519542"/>
                </a:lnTo>
                <a:lnTo>
                  <a:pt x="905055" y="491405"/>
                </a:lnTo>
                <a:lnTo>
                  <a:pt x="931422" y="461143"/>
                </a:lnTo>
                <a:lnTo>
                  <a:pt x="952583" y="429006"/>
                </a:lnTo>
                <a:lnTo>
                  <a:pt x="977784" y="360110"/>
                </a:lnTo>
                <a:lnTo>
                  <a:pt x="981075" y="323850"/>
                </a:lnTo>
                <a:lnTo>
                  <a:pt x="977784" y="285690"/>
                </a:lnTo>
                <a:lnTo>
                  <a:pt x="952583" y="213788"/>
                </a:lnTo>
                <a:lnTo>
                  <a:pt x="931422" y="180502"/>
                </a:lnTo>
                <a:lnTo>
                  <a:pt x="905055" y="149300"/>
                </a:lnTo>
                <a:lnTo>
                  <a:pt x="873856" y="120409"/>
                </a:lnTo>
                <a:lnTo>
                  <a:pt x="838199" y="94059"/>
                </a:lnTo>
                <a:lnTo>
                  <a:pt x="798461" y="70479"/>
                </a:lnTo>
                <a:lnTo>
                  <a:pt x="755015" y="49898"/>
                </a:lnTo>
                <a:lnTo>
                  <a:pt x="708237" y="32546"/>
                </a:lnTo>
                <a:lnTo>
                  <a:pt x="658502" y="18650"/>
                </a:lnTo>
                <a:lnTo>
                  <a:pt x="606184" y="8441"/>
                </a:lnTo>
                <a:lnTo>
                  <a:pt x="551658" y="2148"/>
                </a:lnTo>
                <a:lnTo>
                  <a:pt x="495300" y="0"/>
                </a:lnTo>
                <a:close/>
              </a:path>
            </a:pathLst>
          </a:custGeom>
          <a:solidFill>
            <a:srgbClr val="D5FF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62017" y="5692245"/>
            <a:ext cx="990600" cy="647700"/>
          </a:xfrm>
          <a:custGeom>
            <a:avLst/>
            <a:gdLst/>
            <a:ahLst/>
            <a:cxnLst/>
            <a:rect l="l" t="t" r="r" b="b"/>
            <a:pathLst>
              <a:path w="990600" h="647700">
                <a:moveTo>
                  <a:pt x="990600" y="323850"/>
                </a:moveTo>
                <a:lnTo>
                  <a:pt x="987305" y="285690"/>
                </a:lnTo>
                <a:lnTo>
                  <a:pt x="962014" y="213788"/>
                </a:lnTo>
                <a:lnTo>
                  <a:pt x="940725" y="180502"/>
                </a:lnTo>
                <a:lnTo>
                  <a:pt x="914146" y="149300"/>
                </a:lnTo>
                <a:lnTo>
                  <a:pt x="882631" y="120409"/>
                </a:lnTo>
                <a:lnTo>
                  <a:pt x="846534" y="94059"/>
                </a:lnTo>
                <a:lnTo>
                  <a:pt x="806209" y="70479"/>
                </a:lnTo>
                <a:lnTo>
                  <a:pt x="762010" y="49898"/>
                </a:lnTo>
                <a:lnTo>
                  <a:pt x="714291" y="32546"/>
                </a:lnTo>
                <a:lnTo>
                  <a:pt x="663407" y="18650"/>
                </a:lnTo>
                <a:lnTo>
                  <a:pt x="609711" y="8441"/>
                </a:lnTo>
                <a:lnTo>
                  <a:pt x="553557" y="2148"/>
                </a:lnTo>
                <a:lnTo>
                  <a:pt x="495300" y="0"/>
                </a:lnTo>
                <a:lnTo>
                  <a:pt x="437042" y="2148"/>
                </a:lnTo>
                <a:lnTo>
                  <a:pt x="380888" y="8441"/>
                </a:lnTo>
                <a:lnTo>
                  <a:pt x="327192" y="18650"/>
                </a:lnTo>
                <a:lnTo>
                  <a:pt x="276308" y="32546"/>
                </a:lnTo>
                <a:lnTo>
                  <a:pt x="228589" y="49898"/>
                </a:lnTo>
                <a:lnTo>
                  <a:pt x="184390" y="70479"/>
                </a:lnTo>
                <a:lnTo>
                  <a:pt x="144065" y="94059"/>
                </a:lnTo>
                <a:lnTo>
                  <a:pt x="107968" y="120409"/>
                </a:lnTo>
                <a:lnTo>
                  <a:pt x="76453" y="149300"/>
                </a:lnTo>
                <a:lnTo>
                  <a:pt x="49874" y="180502"/>
                </a:lnTo>
                <a:lnTo>
                  <a:pt x="28585" y="213788"/>
                </a:lnTo>
                <a:lnTo>
                  <a:pt x="12940" y="248927"/>
                </a:lnTo>
                <a:lnTo>
                  <a:pt x="0" y="323850"/>
                </a:lnTo>
                <a:lnTo>
                  <a:pt x="3294" y="362009"/>
                </a:lnTo>
                <a:lnTo>
                  <a:pt x="28585" y="433911"/>
                </a:lnTo>
                <a:lnTo>
                  <a:pt x="49874" y="467197"/>
                </a:lnTo>
                <a:lnTo>
                  <a:pt x="76453" y="498399"/>
                </a:lnTo>
                <a:lnTo>
                  <a:pt x="107968" y="527290"/>
                </a:lnTo>
                <a:lnTo>
                  <a:pt x="144065" y="553640"/>
                </a:lnTo>
                <a:lnTo>
                  <a:pt x="184390" y="577220"/>
                </a:lnTo>
                <a:lnTo>
                  <a:pt x="228589" y="597801"/>
                </a:lnTo>
                <a:lnTo>
                  <a:pt x="276308" y="615153"/>
                </a:lnTo>
                <a:lnTo>
                  <a:pt x="327192" y="629049"/>
                </a:lnTo>
                <a:lnTo>
                  <a:pt x="380888" y="639258"/>
                </a:lnTo>
                <a:lnTo>
                  <a:pt x="437042" y="645551"/>
                </a:lnTo>
                <a:lnTo>
                  <a:pt x="495300" y="647700"/>
                </a:lnTo>
                <a:lnTo>
                  <a:pt x="553557" y="645551"/>
                </a:lnTo>
                <a:lnTo>
                  <a:pt x="609711" y="639258"/>
                </a:lnTo>
                <a:lnTo>
                  <a:pt x="663407" y="629049"/>
                </a:lnTo>
                <a:lnTo>
                  <a:pt x="714291" y="615153"/>
                </a:lnTo>
                <a:lnTo>
                  <a:pt x="762010" y="597801"/>
                </a:lnTo>
                <a:lnTo>
                  <a:pt x="806209" y="577220"/>
                </a:lnTo>
                <a:lnTo>
                  <a:pt x="846534" y="553640"/>
                </a:lnTo>
                <a:lnTo>
                  <a:pt x="882631" y="527290"/>
                </a:lnTo>
                <a:lnTo>
                  <a:pt x="914146" y="498399"/>
                </a:lnTo>
                <a:lnTo>
                  <a:pt x="940725" y="467197"/>
                </a:lnTo>
                <a:lnTo>
                  <a:pt x="962014" y="433911"/>
                </a:lnTo>
                <a:lnTo>
                  <a:pt x="977659" y="398772"/>
                </a:lnTo>
                <a:lnTo>
                  <a:pt x="990600" y="323850"/>
                </a:lnTo>
                <a:close/>
              </a:path>
            </a:pathLst>
          </a:custGeom>
          <a:ln w="9525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219325" y="5997575"/>
            <a:ext cx="450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Arial"/>
                <a:cs typeface="Arial"/>
              </a:rPr>
              <a:t>Weather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457317" y="6339945"/>
            <a:ext cx="0" cy="561975"/>
          </a:xfrm>
          <a:custGeom>
            <a:avLst/>
            <a:gdLst/>
            <a:ahLst/>
            <a:cxnLst/>
            <a:rect l="l" t="t" r="r" b="b"/>
            <a:pathLst>
              <a:path w="0" h="561975">
                <a:moveTo>
                  <a:pt x="0" y="0"/>
                </a:moveTo>
                <a:lnTo>
                  <a:pt x="0" y="5619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390775" y="695325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75" y="0"/>
                </a:moveTo>
                <a:lnTo>
                  <a:pt x="0" y="0"/>
                </a:lnTo>
                <a:lnTo>
                  <a:pt x="47625" y="104775"/>
                </a:lnTo>
                <a:lnTo>
                  <a:pt x="104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09742" y="6244695"/>
            <a:ext cx="123825" cy="133350"/>
          </a:xfrm>
          <a:custGeom>
            <a:avLst/>
            <a:gdLst/>
            <a:ahLst/>
            <a:cxnLst/>
            <a:rect l="l" t="t" r="r" b="b"/>
            <a:pathLst>
              <a:path w="123825" h="133350">
                <a:moveTo>
                  <a:pt x="0" y="0"/>
                </a:moveTo>
                <a:lnTo>
                  <a:pt x="123825" y="13335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57500" y="639127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76200" y="0"/>
                </a:moveTo>
                <a:lnTo>
                  <a:pt x="0" y="76200"/>
                </a:lnTo>
                <a:lnTo>
                  <a:pt x="114300" y="1143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752717" y="6244695"/>
            <a:ext cx="180975" cy="142875"/>
          </a:xfrm>
          <a:custGeom>
            <a:avLst/>
            <a:gdLst/>
            <a:ahLst/>
            <a:cxnLst/>
            <a:rect l="l" t="t" r="r" b="b"/>
            <a:pathLst>
              <a:path w="180975" h="142875">
                <a:moveTo>
                  <a:pt x="180975" y="0"/>
                </a:moveTo>
                <a:lnTo>
                  <a:pt x="0" y="1428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76650" y="6400800"/>
            <a:ext cx="114300" cy="104775"/>
          </a:xfrm>
          <a:custGeom>
            <a:avLst/>
            <a:gdLst/>
            <a:ahLst/>
            <a:cxnLst/>
            <a:rect l="l" t="t" r="r" b="b"/>
            <a:pathLst>
              <a:path w="114300" h="104775">
                <a:moveTo>
                  <a:pt x="47625" y="0"/>
                </a:moveTo>
                <a:lnTo>
                  <a:pt x="0" y="104775"/>
                </a:lnTo>
                <a:lnTo>
                  <a:pt x="114300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619492" y="6930495"/>
            <a:ext cx="114300" cy="104775"/>
          </a:xfrm>
          <a:custGeom>
            <a:avLst/>
            <a:gdLst/>
            <a:ahLst/>
            <a:cxnLst/>
            <a:rect l="l" t="t" r="r" b="b"/>
            <a:pathLst>
              <a:path w="114300" h="104775">
                <a:moveTo>
                  <a:pt x="114300" y="0"/>
                </a:moveTo>
                <a:lnTo>
                  <a:pt x="0" y="1047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552950" y="7048500"/>
            <a:ext cx="114300" cy="104775"/>
          </a:xfrm>
          <a:custGeom>
            <a:avLst/>
            <a:gdLst/>
            <a:ahLst/>
            <a:cxnLst/>
            <a:rect l="l" t="t" r="r" b="b"/>
            <a:pathLst>
              <a:path w="114300" h="104775">
                <a:moveTo>
                  <a:pt x="38100" y="0"/>
                </a:moveTo>
                <a:lnTo>
                  <a:pt x="0" y="104775"/>
                </a:lnTo>
                <a:lnTo>
                  <a:pt x="1143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647825" y="7673975"/>
            <a:ext cx="4310380" cy="10140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430"/>
              </a:lnSpc>
              <a:spcBef>
                <a:spcPts val="100"/>
              </a:spcBef>
            </a:pP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These arrows can be</a:t>
            </a:r>
            <a:r>
              <a:rPr dirty="0" sz="1200" spc="-10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interpreted…</a:t>
            </a:r>
            <a:endParaRPr sz="1200">
              <a:latin typeface="Arial"/>
              <a:cs typeface="Arial"/>
            </a:endParaRPr>
          </a:p>
          <a:p>
            <a:pPr marL="171450" indent="-171450">
              <a:lnSpc>
                <a:spcPts val="1425"/>
              </a:lnSpc>
              <a:buClr>
                <a:srgbClr val="000000"/>
              </a:buClr>
              <a:buChar char="•"/>
              <a:tabLst>
                <a:tab pos="171450" algn="l"/>
              </a:tabLst>
            </a:pPr>
            <a:r>
              <a:rPr dirty="0" sz="1200" spc="10">
                <a:solidFill>
                  <a:srgbClr val="FF0000"/>
                </a:solidFill>
                <a:latin typeface="Arial"/>
                <a:cs typeface="Arial"/>
              </a:rPr>
              <a:t>Causally </a:t>
            </a:r>
            <a:r>
              <a:rPr dirty="0" sz="950" spc="15" i="1">
                <a:latin typeface="Arial"/>
                <a:cs typeface="Arial"/>
              </a:rPr>
              <a:t>(Then </a:t>
            </a:r>
            <a:r>
              <a:rPr dirty="0" sz="950" spc="10" i="1">
                <a:latin typeface="Arial"/>
                <a:cs typeface="Arial"/>
              </a:rPr>
              <a:t>it’s called </a:t>
            </a:r>
            <a:r>
              <a:rPr dirty="0" sz="950" spc="15" i="1">
                <a:latin typeface="Arial"/>
                <a:cs typeface="Arial"/>
              </a:rPr>
              <a:t>an influence</a:t>
            </a:r>
            <a:r>
              <a:rPr dirty="0" sz="950" spc="95" i="1">
                <a:latin typeface="Arial"/>
                <a:cs typeface="Arial"/>
              </a:rPr>
              <a:t> </a:t>
            </a:r>
            <a:r>
              <a:rPr dirty="0" sz="950" spc="15" i="1">
                <a:latin typeface="Arial"/>
                <a:cs typeface="Arial"/>
              </a:rPr>
              <a:t>diagram)</a:t>
            </a:r>
            <a:endParaRPr sz="950">
              <a:latin typeface="Arial"/>
              <a:cs typeface="Arial"/>
            </a:endParaRPr>
          </a:p>
          <a:p>
            <a:pPr marL="171450" indent="-171450">
              <a:lnSpc>
                <a:spcPts val="1435"/>
              </a:lnSpc>
              <a:buClr>
                <a:srgbClr val="000000"/>
              </a:buClr>
              <a:buChar char="•"/>
              <a:tabLst>
                <a:tab pos="171450" algn="l"/>
              </a:tabLst>
            </a:pP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Probabilistically </a:t>
            </a:r>
            <a:r>
              <a:rPr dirty="0" sz="950" spc="10" i="1">
                <a:latin typeface="Arial"/>
                <a:cs typeface="Arial"/>
              </a:rPr>
              <a:t>(if </a:t>
            </a:r>
            <a:r>
              <a:rPr dirty="0" sz="950" spc="5" i="1">
                <a:latin typeface="Arial"/>
                <a:cs typeface="Arial"/>
              </a:rPr>
              <a:t>I </a:t>
            </a:r>
            <a:r>
              <a:rPr dirty="0" sz="950" spc="15" i="1">
                <a:latin typeface="Arial"/>
                <a:cs typeface="Arial"/>
              </a:rPr>
              <a:t>know </a:t>
            </a:r>
            <a:r>
              <a:rPr dirty="0" sz="950" spc="10" i="1">
                <a:latin typeface="Arial"/>
                <a:cs typeface="Arial"/>
              </a:rPr>
              <a:t>the </a:t>
            </a:r>
            <a:r>
              <a:rPr dirty="0" sz="950" spc="15" i="1">
                <a:latin typeface="Arial"/>
                <a:cs typeface="Arial"/>
              </a:rPr>
              <a:t>value </a:t>
            </a:r>
            <a:r>
              <a:rPr dirty="0" sz="950" spc="10" i="1">
                <a:latin typeface="Arial"/>
                <a:cs typeface="Arial"/>
              </a:rPr>
              <a:t>of </a:t>
            </a:r>
            <a:r>
              <a:rPr dirty="0" sz="950" spc="15" i="1">
                <a:latin typeface="Arial"/>
                <a:cs typeface="Arial"/>
              </a:rPr>
              <a:t>my parent nodes, then</a:t>
            </a:r>
            <a:r>
              <a:rPr dirty="0" sz="950" spc="140" i="1">
                <a:latin typeface="Arial"/>
                <a:cs typeface="Arial"/>
              </a:rPr>
              <a:t> </a:t>
            </a:r>
            <a:r>
              <a:rPr dirty="0" sz="950" spc="15" i="1">
                <a:latin typeface="Arial"/>
                <a:cs typeface="Arial"/>
              </a:rPr>
              <a:t>knowing</a:t>
            </a:r>
            <a:endParaRPr sz="950">
              <a:latin typeface="Arial"/>
              <a:cs typeface="Arial"/>
            </a:endParaRPr>
          </a:p>
          <a:p>
            <a:pPr marR="368300">
              <a:lnSpc>
                <a:spcPct val="105300"/>
              </a:lnSpc>
              <a:spcBef>
                <a:spcPts val="25"/>
              </a:spcBef>
            </a:pPr>
            <a:r>
              <a:rPr dirty="0" sz="950" spc="15" i="1">
                <a:latin typeface="Arial"/>
                <a:cs typeface="Arial"/>
              </a:rPr>
              <a:t>other nodes above me would provide no extra information: Conditional  </a:t>
            </a:r>
            <a:r>
              <a:rPr dirty="0" sz="950" spc="30" i="1">
                <a:latin typeface="Arial"/>
                <a:cs typeface="Arial"/>
              </a:rPr>
              <a:t>Independence</a:t>
            </a:r>
            <a:endParaRPr sz="95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284"/>
              </a:spcBef>
              <a:tabLst>
                <a:tab pos="3228340" algn="l"/>
              </a:tabLst>
            </a:pPr>
            <a:r>
              <a:rPr dirty="0" sz="650" spc="15">
                <a:latin typeface="Arial"/>
                <a:cs typeface="Arial"/>
              </a:rPr>
              <a:t>Copyright © 2002, Andrew</a:t>
            </a:r>
            <a:r>
              <a:rPr dirty="0" sz="650" spc="190">
                <a:latin typeface="Arial"/>
                <a:cs typeface="Arial"/>
              </a:rPr>
              <a:t> </a:t>
            </a:r>
            <a:r>
              <a:rPr dirty="0" sz="650" spc="15">
                <a:latin typeface="Arial"/>
                <a:cs typeface="Arial"/>
              </a:rPr>
              <a:t>W.</a:t>
            </a:r>
            <a:r>
              <a:rPr dirty="0" sz="650" spc="60">
                <a:latin typeface="Arial"/>
                <a:cs typeface="Arial"/>
              </a:rPr>
              <a:t> </a:t>
            </a:r>
            <a:r>
              <a:rPr dirty="0" sz="650" spc="15">
                <a:latin typeface="Arial"/>
                <a:cs typeface="Arial"/>
              </a:rPr>
              <a:t>Moore	Short Bayes Nets: Slide</a:t>
            </a:r>
            <a:r>
              <a:rPr dirty="0" sz="650" spc="105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6425" y="4578350"/>
            <a:ext cx="146050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latin typeface="Arial"/>
                <a:cs typeface="Arial"/>
              </a:rPr>
              <a:t>Copyright © 2002, Andrew W.</a:t>
            </a:r>
            <a:r>
              <a:rPr dirty="0" sz="650" spc="160">
                <a:latin typeface="Arial"/>
                <a:cs typeface="Arial"/>
              </a:rPr>
              <a:t> </a:t>
            </a:r>
            <a:r>
              <a:rPr dirty="0" sz="650" spc="15">
                <a:latin typeface="Arial"/>
                <a:cs typeface="Arial"/>
              </a:rPr>
              <a:t>Moore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6800" y="4578350"/>
            <a:ext cx="103251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latin typeface="Arial"/>
                <a:cs typeface="Arial"/>
              </a:rPr>
              <a:t>Short Bayes Nets: Slide</a:t>
            </a:r>
            <a:r>
              <a:rPr dirty="0" sz="650" spc="85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78075" y="1511300"/>
            <a:ext cx="300672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The Guts of a Bayes</a:t>
            </a:r>
            <a:r>
              <a:rPr dirty="0" spc="50"/>
              <a:t> </a:t>
            </a:r>
            <a:r>
              <a:rPr dirty="0" spc="10"/>
              <a:t>Net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05100" y="2682875"/>
            <a:ext cx="565150" cy="4387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5080">
              <a:lnSpc>
                <a:spcPct val="100699"/>
              </a:lnSpc>
              <a:spcBef>
                <a:spcPts val="90"/>
              </a:spcBef>
            </a:pPr>
            <a:r>
              <a:rPr dirty="0" sz="900" spc="15">
                <a:latin typeface="Arial"/>
                <a:cs typeface="Arial"/>
              </a:rPr>
              <a:t>Number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 spc="20">
                <a:latin typeface="Arial"/>
                <a:cs typeface="Arial"/>
              </a:rPr>
              <a:t>of  </a:t>
            </a:r>
            <a:r>
              <a:rPr dirty="0" sz="900" spc="5">
                <a:latin typeface="Arial"/>
                <a:cs typeface="Arial"/>
              </a:rPr>
              <a:t>People on  Beach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3300" y="3435350"/>
            <a:ext cx="38417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R="5080" indent="38100">
              <a:lnSpc>
                <a:spcPts val="1050"/>
              </a:lnSpc>
              <a:spcBef>
                <a:spcPts val="160"/>
              </a:spcBef>
            </a:pPr>
            <a:r>
              <a:rPr dirty="0" sz="900">
                <a:latin typeface="Arial"/>
                <a:cs typeface="Arial"/>
              </a:rPr>
              <a:t>Shark  </a:t>
            </a:r>
            <a:r>
              <a:rPr dirty="0" sz="900" spc="-5">
                <a:latin typeface="Arial"/>
                <a:cs typeface="Arial"/>
              </a:rPr>
              <a:t>Attacks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1200" y="3397250"/>
            <a:ext cx="53657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3825" marR="5080" indent="-123825">
              <a:lnSpc>
                <a:spcPts val="1050"/>
              </a:lnSpc>
              <a:spcBef>
                <a:spcPts val="160"/>
              </a:spcBef>
            </a:pPr>
            <a:r>
              <a:rPr dirty="0" sz="900" spc="-5">
                <a:latin typeface="Arial"/>
                <a:cs typeface="Arial"/>
              </a:rPr>
              <a:t>Ice</a:t>
            </a:r>
            <a:r>
              <a:rPr dirty="0" sz="900">
                <a:latin typeface="Arial"/>
                <a:cs typeface="Arial"/>
              </a:rPr>
              <a:t>-</a:t>
            </a:r>
            <a:r>
              <a:rPr dirty="0" sz="900" spc="-20">
                <a:latin typeface="Arial"/>
                <a:cs typeface="Arial"/>
              </a:rPr>
              <a:t>Cream  </a:t>
            </a:r>
            <a:r>
              <a:rPr dirty="0" sz="900" spc="-25">
                <a:latin typeface="Arial"/>
                <a:cs typeface="Arial"/>
              </a:rPr>
              <a:t>Sales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5800" y="2292350"/>
            <a:ext cx="69850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R="5080" indent="238125">
              <a:lnSpc>
                <a:spcPts val="1050"/>
              </a:lnSpc>
              <a:spcBef>
                <a:spcPts val="160"/>
              </a:spcBef>
            </a:pPr>
            <a:r>
              <a:rPr dirty="0" sz="900" spc="40">
                <a:latin typeface="Arial"/>
                <a:cs typeface="Arial"/>
              </a:rPr>
              <a:t>Fish  </a:t>
            </a:r>
            <a:r>
              <a:rPr dirty="0" sz="900" spc="-5">
                <a:latin typeface="Arial"/>
                <a:cs typeface="Arial"/>
              </a:rPr>
              <a:t>Migration</a:t>
            </a:r>
            <a:r>
              <a:rPr dirty="0" sz="900" spc="-1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Info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3950" y="2025650"/>
            <a:ext cx="2927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Is it</a:t>
            </a:r>
            <a:r>
              <a:rPr dirty="0" sz="900" spc="-12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3775" y="2159000"/>
            <a:ext cx="5556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Weekend?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28825" y="2092325"/>
            <a:ext cx="450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latin typeface="Arial"/>
                <a:cs typeface="Arial"/>
              </a:rPr>
              <a:t>Weather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52600" y="1837531"/>
            <a:ext cx="4405180" cy="2600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381500" y="3121025"/>
            <a:ext cx="1642110" cy="11322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04775" indent="-104775">
              <a:lnSpc>
                <a:spcPct val="100000"/>
              </a:lnSpc>
              <a:spcBef>
                <a:spcPts val="125"/>
              </a:spcBef>
              <a:buClr>
                <a:srgbClr val="000000"/>
              </a:buClr>
              <a:buSzPct val="112500"/>
              <a:buChar char="•"/>
              <a:tabLst>
                <a:tab pos="104775" algn="l"/>
              </a:tabLst>
            </a:pPr>
            <a:r>
              <a:rPr dirty="0" sz="800" spc="-5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dirty="0" sz="800">
                <a:solidFill>
                  <a:srgbClr val="333399"/>
                </a:solidFill>
                <a:latin typeface="Arial"/>
                <a:cs typeface="Arial"/>
              </a:rPr>
              <a:t>Sunny and Weekend</a:t>
            </a:r>
            <a:r>
              <a:rPr dirty="0" sz="800" spc="-5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333399"/>
                </a:solidFill>
                <a:latin typeface="Arial"/>
                <a:cs typeface="Arial"/>
              </a:rPr>
              <a:t>then</a:t>
            </a:r>
            <a:endParaRPr sz="8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15"/>
              </a:spcBef>
            </a:pPr>
            <a:r>
              <a:rPr dirty="0" sz="800" spc="5" i="1">
                <a:latin typeface="Arial"/>
                <a:cs typeface="Arial"/>
              </a:rPr>
              <a:t>Prob</a:t>
            </a:r>
            <a:r>
              <a:rPr dirty="0" sz="800" spc="-35" i="1">
                <a:latin typeface="Arial"/>
                <a:cs typeface="Arial"/>
              </a:rPr>
              <a:t> </a:t>
            </a:r>
            <a:r>
              <a:rPr dirty="0" sz="800" spc="5" i="1">
                <a:latin typeface="Arial"/>
                <a:cs typeface="Arial"/>
              </a:rPr>
              <a:t>(</a:t>
            </a:r>
            <a:r>
              <a:rPr dirty="0" sz="800" spc="-30" i="1">
                <a:latin typeface="Arial"/>
                <a:cs typeface="Arial"/>
              </a:rPr>
              <a:t> </a:t>
            </a:r>
            <a:r>
              <a:rPr dirty="0" sz="800" spc="5" i="1">
                <a:latin typeface="Arial"/>
                <a:cs typeface="Arial"/>
              </a:rPr>
              <a:t>Beach</a:t>
            </a:r>
            <a:r>
              <a:rPr dirty="0" sz="800" spc="-30" i="1">
                <a:latin typeface="Arial"/>
                <a:cs typeface="Arial"/>
              </a:rPr>
              <a:t> </a:t>
            </a:r>
            <a:r>
              <a:rPr dirty="0" sz="800" spc="5" i="1">
                <a:latin typeface="Arial"/>
                <a:cs typeface="Arial"/>
              </a:rPr>
              <a:t>Crowded</a:t>
            </a:r>
            <a:r>
              <a:rPr dirty="0" sz="800" spc="-30" i="1">
                <a:latin typeface="Arial"/>
                <a:cs typeface="Arial"/>
              </a:rPr>
              <a:t> </a:t>
            </a:r>
            <a:r>
              <a:rPr dirty="0" sz="800" spc="5" i="1">
                <a:latin typeface="Arial"/>
                <a:cs typeface="Arial"/>
              </a:rPr>
              <a:t>)</a:t>
            </a:r>
            <a:r>
              <a:rPr dirty="0" sz="800" spc="-30" i="1">
                <a:latin typeface="Arial"/>
                <a:cs typeface="Arial"/>
              </a:rPr>
              <a:t> </a:t>
            </a:r>
            <a:r>
              <a:rPr dirty="0" sz="800" spc="10" i="1">
                <a:latin typeface="Arial"/>
                <a:cs typeface="Arial"/>
              </a:rPr>
              <a:t>=</a:t>
            </a:r>
            <a:r>
              <a:rPr dirty="0" sz="800" spc="-30" i="1">
                <a:latin typeface="Arial"/>
                <a:cs typeface="Arial"/>
              </a:rPr>
              <a:t> </a:t>
            </a:r>
            <a:r>
              <a:rPr dirty="0" sz="800" spc="5" i="1">
                <a:latin typeface="Arial"/>
                <a:cs typeface="Arial"/>
              </a:rPr>
              <a:t>90%</a:t>
            </a:r>
            <a:endParaRPr sz="800">
              <a:latin typeface="Arial"/>
              <a:cs typeface="Arial"/>
            </a:endParaRPr>
          </a:p>
          <a:p>
            <a:pPr marL="95250" indent="-95250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Char char="•"/>
              <a:tabLst>
                <a:tab pos="95250" algn="l"/>
              </a:tabLst>
            </a:pPr>
            <a:r>
              <a:rPr dirty="0" sz="800" spc="-5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dirty="0" sz="800">
                <a:solidFill>
                  <a:srgbClr val="333399"/>
                </a:solidFill>
                <a:latin typeface="Arial"/>
                <a:cs typeface="Arial"/>
              </a:rPr>
              <a:t>Sunny and Not Weekend</a:t>
            </a:r>
            <a:r>
              <a:rPr dirty="0" sz="800" spc="-7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333399"/>
                </a:solidFill>
                <a:latin typeface="Arial"/>
                <a:cs typeface="Arial"/>
              </a:rPr>
              <a:t>then</a:t>
            </a:r>
            <a:endParaRPr sz="8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15"/>
              </a:spcBef>
            </a:pPr>
            <a:r>
              <a:rPr dirty="0" sz="800" spc="5" i="1">
                <a:latin typeface="Arial"/>
                <a:cs typeface="Arial"/>
              </a:rPr>
              <a:t>Prob</a:t>
            </a:r>
            <a:r>
              <a:rPr dirty="0" sz="800" spc="-35" i="1">
                <a:latin typeface="Arial"/>
                <a:cs typeface="Arial"/>
              </a:rPr>
              <a:t> </a:t>
            </a:r>
            <a:r>
              <a:rPr dirty="0" sz="800" spc="5" i="1">
                <a:latin typeface="Arial"/>
                <a:cs typeface="Arial"/>
              </a:rPr>
              <a:t>(</a:t>
            </a:r>
            <a:r>
              <a:rPr dirty="0" sz="800" spc="-30" i="1">
                <a:latin typeface="Arial"/>
                <a:cs typeface="Arial"/>
              </a:rPr>
              <a:t> </a:t>
            </a:r>
            <a:r>
              <a:rPr dirty="0" sz="800" spc="5" i="1">
                <a:latin typeface="Arial"/>
                <a:cs typeface="Arial"/>
              </a:rPr>
              <a:t>Beach</a:t>
            </a:r>
            <a:r>
              <a:rPr dirty="0" sz="800" spc="-30" i="1">
                <a:latin typeface="Arial"/>
                <a:cs typeface="Arial"/>
              </a:rPr>
              <a:t> </a:t>
            </a:r>
            <a:r>
              <a:rPr dirty="0" sz="800" spc="5" i="1">
                <a:latin typeface="Arial"/>
                <a:cs typeface="Arial"/>
              </a:rPr>
              <a:t>Crowded</a:t>
            </a:r>
            <a:r>
              <a:rPr dirty="0" sz="800" spc="-30" i="1">
                <a:latin typeface="Arial"/>
                <a:cs typeface="Arial"/>
              </a:rPr>
              <a:t> </a:t>
            </a:r>
            <a:r>
              <a:rPr dirty="0" sz="800" spc="5" i="1">
                <a:latin typeface="Arial"/>
                <a:cs typeface="Arial"/>
              </a:rPr>
              <a:t>)</a:t>
            </a:r>
            <a:r>
              <a:rPr dirty="0" sz="800" spc="-30" i="1">
                <a:latin typeface="Arial"/>
                <a:cs typeface="Arial"/>
              </a:rPr>
              <a:t> </a:t>
            </a:r>
            <a:r>
              <a:rPr dirty="0" sz="800" spc="10" i="1">
                <a:latin typeface="Arial"/>
                <a:cs typeface="Arial"/>
              </a:rPr>
              <a:t>=</a:t>
            </a:r>
            <a:r>
              <a:rPr dirty="0" sz="800" spc="-30" i="1">
                <a:latin typeface="Arial"/>
                <a:cs typeface="Arial"/>
              </a:rPr>
              <a:t> </a:t>
            </a:r>
            <a:r>
              <a:rPr dirty="0" sz="800" spc="5" i="1">
                <a:latin typeface="Arial"/>
                <a:cs typeface="Arial"/>
              </a:rPr>
              <a:t>40%</a:t>
            </a:r>
            <a:endParaRPr sz="800">
              <a:latin typeface="Arial"/>
              <a:cs typeface="Arial"/>
            </a:endParaRPr>
          </a:p>
          <a:p>
            <a:pPr marL="95250" indent="-95250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Char char="•"/>
              <a:tabLst>
                <a:tab pos="95250" algn="l"/>
              </a:tabLst>
            </a:pPr>
            <a:r>
              <a:rPr dirty="0" sz="800" spc="-5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dirty="0" sz="800">
                <a:solidFill>
                  <a:srgbClr val="333399"/>
                </a:solidFill>
                <a:latin typeface="Arial"/>
                <a:cs typeface="Arial"/>
              </a:rPr>
              <a:t>Not Sunny and Weekend</a:t>
            </a:r>
            <a:r>
              <a:rPr dirty="0" sz="800" spc="-7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333399"/>
                </a:solidFill>
                <a:latin typeface="Arial"/>
                <a:cs typeface="Arial"/>
              </a:rPr>
              <a:t>then</a:t>
            </a:r>
            <a:endParaRPr sz="8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15"/>
              </a:spcBef>
            </a:pPr>
            <a:r>
              <a:rPr dirty="0" sz="800" spc="5" i="1">
                <a:latin typeface="Arial"/>
                <a:cs typeface="Arial"/>
              </a:rPr>
              <a:t>Prob</a:t>
            </a:r>
            <a:r>
              <a:rPr dirty="0" sz="800" spc="-35" i="1">
                <a:latin typeface="Arial"/>
                <a:cs typeface="Arial"/>
              </a:rPr>
              <a:t> </a:t>
            </a:r>
            <a:r>
              <a:rPr dirty="0" sz="800" spc="5" i="1">
                <a:latin typeface="Arial"/>
                <a:cs typeface="Arial"/>
              </a:rPr>
              <a:t>(</a:t>
            </a:r>
            <a:r>
              <a:rPr dirty="0" sz="800" spc="-30" i="1">
                <a:latin typeface="Arial"/>
                <a:cs typeface="Arial"/>
              </a:rPr>
              <a:t> </a:t>
            </a:r>
            <a:r>
              <a:rPr dirty="0" sz="800" spc="5" i="1">
                <a:latin typeface="Arial"/>
                <a:cs typeface="Arial"/>
              </a:rPr>
              <a:t>Beach</a:t>
            </a:r>
            <a:r>
              <a:rPr dirty="0" sz="800" spc="-30" i="1">
                <a:latin typeface="Arial"/>
                <a:cs typeface="Arial"/>
              </a:rPr>
              <a:t> </a:t>
            </a:r>
            <a:r>
              <a:rPr dirty="0" sz="800" spc="5" i="1">
                <a:latin typeface="Arial"/>
                <a:cs typeface="Arial"/>
              </a:rPr>
              <a:t>Crowded</a:t>
            </a:r>
            <a:r>
              <a:rPr dirty="0" sz="800" spc="-30" i="1">
                <a:latin typeface="Arial"/>
                <a:cs typeface="Arial"/>
              </a:rPr>
              <a:t> </a:t>
            </a:r>
            <a:r>
              <a:rPr dirty="0" sz="800" spc="5" i="1">
                <a:latin typeface="Arial"/>
                <a:cs typeface="Arial"/>
              </a:rPr>
              <a:t>)</a:t>
            </a:r>
            <a:r>
              <a:rPr dirty="0" sz="800" spc="-30" i="1">
                <a:latin typeface="Arial"/>
                <a:cs typeface="Arial"/>
              </a:rPr>
              <a:t> </a:t>
            </a:r>
            <a:r>
              <a:rPr dirty="0" sz="800" spc="10" i="1">
                <a:latin typeface="Arial"/>
                <a:cs typeface="Arial"/>
              </a:rPr>
              <a:t>=</a:t>
            </a:r>
            <a:r>
              <a:rPr dirty="0" sz="800" spc="-30" i="1">
                <a:latin typeface="Arial"/>
                <a:cs typeface="Arial"/>
              </a:rPr>
              <a:t> </a:t>
            </a:r>
            <a:r>
              <a:rPr dirty="0" sz="800" spc="5" i="1">
                <a:latin typeface="Arial"/>
                <a:cs typeface="Arial"/>
              </a:rPr>
              <a:t>20%</a:t>
            </a:r>
            <a:endParaRPr sz="800">
              <a:latin typeface="Arial"/>
              <a:cs typeface="Arial"/>
            </a:endParaRPr>
          </a:p>
          <a:p>
            <a:pPr marR="138430">
              <a:lnSpc>
                <a:spcPts val="900"/>
              </a:lnSpc>
              <a:spcBef>
                <a:spcPts val="95"/>
              </a:spcBef>
              <a:buClr>
                <a:srgbClr val="000000"/>
              </a:buClr>
              <a:buChar char="•"/>
              <a:tabLst>
                <a:tab pos="95250" algn="l"/>
              </a:tabLst>
            </a:pPr>
            <a:r>
              <a:rPr dirty="0" sz="800" spc="-5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dirty="0" sz="800">
                <a:solidFill>
                  <a:srgbClr val="333399"/>
                </a:solidFill>
                <a:latin typeface="Arial"/>
                <a:cs typeface="Arial"/>
              </a:rPr>
              <a:t>Not Sunny and Not</a:t>
            </a:r>
            <a:r>
              <a:rPr dirty="0" sz="800" spc="-12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333399"/>
                </a:solidFill>
                <a:latin typeface="Arial"/>
                <a:cs typeface="Arial"/>
              </a:rPr>
              <a:t>Weekend  then</a:t>
            </a:r>
            <a:endParaRPr sz="800">
              <a:latin typeface="Arial"/>
              <a:cs typeface="Arial"/>
            </a:endParaRPr>
          </a:p>
          <a:p>
            <a:pPr marL="238125">
              <a:lnSpc>
                <a:spcPts val="955"/>
              </a:lnSpc>
            </a:pPr>
            <a:r>
              <a:rPr dirty="0" sz="800" spc="5" i="1">
                <a:latin typeface="Arial"/>
                <a:cs typeface="Arial"/>
              </a:rPr>
              <a:t>Prob ( Beach Crowded ) </a:t>
            </a:r>
            <a:r>
              <a:rPr dirty="0" sz="800" spc="10" i="1">
                <a:latin typeface="Arial"/>
                <a:cs typeface="Arial"/>
              </a:rPr>
              <a:t>=</a:t>
            </a:r>
            <a:r>
              <a:rPr dirty="0" sz="800" spc="5" i="1">
                <a:latin typeface="Arial"/>
                <a:cs typeface="Arial"/>
              </a:rPr>
              <a:t> 0%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00200" y="5305425"/>
            <a:ext cx="4562475" cy="34194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12725" rIns="0" bIns="0" rtlCol="0" vert="horz">
            <a:spAutoFit/>
          </a:bodyPr>
          <a:lstStyle/>
          <a:p>
            <a:pPr algn="ctr" marL="8890">
              <a:lnSpc>
                <a:spcPct val="100000"/>
              </a:lnSpc>
              <a:spcBef>
                <a:spcPts val="1675"/>
              </a:spcBef>
            </a:pPr>
            <a:r>
              <a:rPr dirty="0" sz="2150" spc="15">
                <a:solidFill>
                  <a:srgbClr val="009900"/>
                </a:solidFill>
                <a:latin typeface="Tahoma"/>
                <a:cs typeface="Tahoma"/>
              </a:rPr>
              <a:t>Real-sized </a:t>
            </a:r>
            <a:r>
              <a:rPr dirty="0" sz="2150" spc="20">
                <a:solidFill>
                  <a:srgbClr val="009900"/>
                </a:solidFill>
                <a:latin typeface="Tahoma"/>
                <a:cs typeface="Tahoma"/>
              </a:rPr>
              <a:t>Bayes</a:t>
            </a:r>
            <a:r>
              <a:rPr dirty="0" sz="2150" spc="-10">
                <a:solidFill>
                  <a:srgbClr val="009900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009900"/>
                </a:solidFill>
                <a:latin typeface="Tahoma"/>
                <a:cs typeface="Tahoma"/>
              </a:rPr>
              <a:t>Nets</a:t>
            </a:r>
            <a:endParaRPr sz="2150">
              <a:latin typeface="Tahoma"/>
              <a:cs typeface="Tahoma"/>
            </a:endParaRPr>
          </a:p>
          <a:p>
            <a:pPr marL="3171825" marR="478790">
              <a:lnSpc>
                <a:spcPts val="1430"/>
              </a:lnSpc>
              <a:spcBef>
                <a:spcPts val="150"/>
              </a:spcBef>
            </a:pPr>
            <a:r>
              <a:rPr dirty="0" sz="1200" spc="-10">
                <a:latin typeface="Arial"/>
                <a:cs typeface="Arial"/>
              </a:rPr>
              <a:t>How do </a:t>
            </a:r>
            <a:r>
              <a:rPr dirty="0" sz="1200" spc="-15">
                <a:latin typeface="Arial"/>
                <a:cs typeface="Arial"/>
              </a:rPr>
              <a:t>you  </a:t>
            </a:r>
            <a:r>
              <a:rPr dirty="0" sz="1200" spc="-10">
                <a:latin typeface="Arial"/>
                <a:cs typeface="Arial"/>
              </a:rPr>
              <a:t>build </a:t>
            </a:r>
            <a:r>
              <a:rPr dirty="0" sz="1200" spc="-15">
                <a:latin typeface="Arial"/>
                <a:cs typeface="Arial"/>
              </a:rPr>
              <a:t>them?  </a:t>
            </a:r>
            <a:r>
              <a:rPr dirty="0" sz="1200" spc="-5">
                <a:latin typeface="Arial"/>
                <a:cs typeface="Arial"/>
              </a:rPr>
              <a:t>From</a:t>
            </a:r>
            <a:r>
              <a:rPr dirty="0" sz="1200" spc="-1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Experts  and/or from  </a:t>
            </a:r>
            <a:r>
              <a:rPr dirty="0" sz="1200" spc="10">
                <a:latin typeface="Arial"/>
                <a:cs typeface="Arial"/>
              </a:rPr>
              <a:t>Data!</a:t>
            </a:r>
            <a:endParaRPr sz="1200">
              <a:latin typeface="Arial"/>
              <a:cs typeface="Arial"/>
            </a:endParaRPr>
          </a:p>
          <a:p>
            <a:pPr marL="3171825" marR="225425">
              <a:lnSpc>
                <a:spcPct val="99600"/>
              </a:lnSpc>
              <a:spcBef>
                <a:spcPts val="675"/>
              </a:spcBef>
            </a:pPr>
            <a:r>
              <a:rPr dirty="0" sz="1200" spc="-10">
                <a:latin typeface="Arial"/>
                <a:cs typeface="Arial"/>
              </a:rPr>
              <a:t>How do you </a:t>
            </a:r>
            <a:r>
              <a:rPr dirty="0" sz="1200" spc="-15">
                <a:latin typeface="Arial"/>
                <a:cs typeface="Arial"/>
              </a:rPr>
              <a:t>use  </a:t>
            </a:r>
            <a:r>
              <a:rPr dirty="0" sz="1200" spc="-5">
                <a:latin typeface="Arial"/>
                <a:cs typeface="Arial"/>
              </a:rPr>
              <a:t>them? Predict  values that </a:t>
            </a:r>
            <a:r>
              <a:rPr dirty="0" sz="1200" spc="-10">
                <a:latin typeface="Arial"/>
                <a:cs typeface="Arial"/>
              </a:rPr>
              <a:t>are  </a:t>
            </a:r>
            <a:r>
              <a:rPr dirty="0" sz="1200" spc="-5">
                <a:latin typeface="Arial"/>
                <a:cs typeface="Arial"/>
              </a:rPr>
              <a:t>expensive </a:t>
            </a:r>
            <a:r>
              <a:rPr dirty="0" sz="1200" spc="-10">
                <a:latin typeface="Arial"/>
                <a:cs typeface="Arial"/>
              </a:rPr>
              <a:t>or  </a:t>
            </a:r>
            <a:r>
              <a:rPr dirty="0" sz="1200" spc="-5">
                <a:latin typeface="Arial"/>
                <a:cs typeface="Arial"/>
              </a:rPr>
              <a:t>impossible </a:t>
            </a:r>
            <a:r>
              <a:rPr dirty="0" sz="1200">
                <a:latin typeface="Arial"/>
                <a:cs typeface="Arial"/>
              </a:rPr>
              <a:t>to  </a:t>
            </a:r>
            <a:r>
              <a:rPr dirty="0" sz="1200" spc="-5">
                <a:latin typeface="Arial"/>
                <a:cs typeface="Arial"/>
              </a:rPr>
              <a:t>measure. Decide  which possible  </a:t>
            </a:r>
            <a:r>
              <a:rPr dirty="0" sz="1200" spc="-10">
                <a:latin typeface="Arial"/>
                <a:cs typeface="Arial"/>
              </a:rPr>
              <a:t>problems to  </a:t>
            </a:r>
            <a:r>
              <a:rPr dirty="0" sz="1200" spc="-5">
                <a:latin typeface="Arial"/>
                <a:cs typeface="Arial"/>
              </a:rPr>
              <a:t>investigate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first.</a:t>
            </a:r>
            <a:endParaRPr sz="1200">
              <a:latin typeface="Arial"/>
              <a:cs typeface="Arial"/>
            </a:endParaRPr>
          </a:p>
          <a:p>
            <a:pPr algn="ctr" marL="9525">
              <a:lnSpc>
                <a:spcPct val="100000"/>
              </a:lnSpc>
              <a:spcBef>
                <a:spcPts val="610"/>
              </a:spcBef>
              <a:tabLst>
                <a:tab pos="3009265" algn="l"/>
              </a:tabLst>
            </a:pPr>
            <a:r>
              <a:rPr dirty="0" sz="650" spc="15">
                <a:latin typeface="Arial"/>
                <a:cs typeface="Arial"/>
              </a:rPr>
              <a:t>Copyright © 2002, Andrew</a:t>
            </a:r>
            <a:r>
              <a:rPr dirty="0" sz="650" spc="190">
                <a:latin typeface="Arial"/>
                <a:cs typeface="Arial"/>
              </a:rPr>
              <a:t> </a:t>
            </a:r>
            <a:r>
              <a:rPr dirty="0" sz="650" spc="15">
                <a:latin typeface="Arial"/>
                <a:cs typeface="Arial"/>
              </a:rPr>
              <a:t>W.</a:t>
            </a:r>
            <a:r>
              <a:rPr dirty="0" sz="650" spc="60">
                <a:latin typeface="Arial"/>
                <a:cs typeface="Arial"/>
              </a:rPr>
              <a:t> </a:t>
            </a:r>
            <a:r>
              <a:rPr dirty="0" sz="650" spc="15">
                <a:latin typeface="Arial"/>
                <a:cs typeface="Arial"/>
              </a:rPr>
              <a:t>Moore	Short Bayes Nets: Slide</a:t>
            </a:r>
            <a:r>
              <a:rPr dirty="0" sz="650" spc="130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14500" y="5801783"/>
            <a:ext cx="2995480" cy="28088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6425" y="4578350"/>
            <a:ext cx="146050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latin typeface="Arial"/>
                <a:cs typeface="Arial"/>
              </a:rPr>
              <a:t>Copyright © 2002, Andrew W.</a:t>
            </a:r>
            <a:r>
              <a:rPr dirty="0" sz="650" spc="160">
                <a:latin typeface="Arial"/>
                <a:cs typeface="Arial"/>
              </a:rPr>
              <a:t> </a:t>
            </a:r>
            <a:r>
              <a:rPr dirty="0" sz="650" spc="15">
                <a:latin typeface="Arial"/>
                <a:cs typeface="Arial"/>
              </a:rPr>
              <a:t>Moore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6800" y="4578350"/>
            <a:ext cx="103251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latin typeface="Arial"/>
                <a:cs typeface="Arial"/>
              </a:rPr>
              <a:t>Short Bayes Nets: Slide</a:t>
            </a:r>
            <a:r>
              <a:rPr dirty="0" sz="650" spc="85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7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3825" y="1520825"/>
            <a:ext cx="244411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Building </a:t>
            </a:r>
            <a:r>
              <a:rPr dirty="0" spc="20"/>
              <a:t>Bayes</a:t>
            </a:r>
            <a:r>
              <a:rPr dirty="0" spc="-50"/>
              <a:t> </a:t>
            </a:r>
            <a:r>
              <a:rPr dirty="0" spc="20"/>
              <a:t>Nets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3725" y="2016125"/>
            <a:ext cx="3988435" cy="206565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84150" marR="53975" indent="-171450">
              <a:lnSpc>
                <a:spcPct val="102800"/>
              </a:lnSpc>
              <a:spcBef>
                <a:spcPts val="70"/>
              </a:spcBef>
              <a:buChar char="•"/>
              <a:tabLst>
                <a:tab pos="184150" algn="l"/>
              </a:tabLst>
            </a:pPr>
            <a:r>
              <a:rPr dirty="0" sz="1550" spc="15">
                <a:latin typeface="Arial"/>
                <a:cs typeface="Arial"/>
              </a:rPr>
              <a:t>Bayes nets are sometimes </a:t>
            </a:r>
            <a:r>
              <a:rPr dirty="0" sz="1550" spc="10">
                <a:latin typeface="Arial"/>
                <a:cs typeface="Arial"/>
              </a:rPr>
              <a:t>built </a:t>
            </a:r>
            <a:r>
              <a:rPr dirty="0" sz="1550" spc="15">
                <a:latin typeface="Arial"/>
                <a:cs typeface="Arial"/>
              </a:rPr>
              <a:t>manually,  consulting domain experts </a:t>
            </a:r>
            <a:r>
              <a:rPr dirty="0" sz="1550" spc="10">
                <a:latin typeface="Arial"/>
                <a:cs typeface="Arial"/>
              </a:rPr>
              <a:t>for </a:t>
            </a:r>
            <a:r>
              <a:rPr dirty="0" sz="1550" spc="15">
                <a:latin typeface="Arial"/>
                <a:cs typeface="Arial"/>
              </a:rPr>
              <a:t>structure  and</a:t>
            </a:r>
            <a:r>
              <a:rPr dirty="0" sz="1550" spc="20">
                <a:latin typeface="Arial"/>
                <a:cs typeface="Arial"/>
              </a:rPr>
              <a:t> </a:t>
            </a:r>
            <a:r>
              <a:rPr dirty="0" sz="1550" spc="10">
                <a:latin typeface="Arial"/>
                <a:cs typeface="Arial"/>
              </a:rPr>
              <a:t>probabilities.</a:t>
            </a:r>
            <a:endParaRPr sz="1550">
              <a:latin typeface="Arial"/>
              <a:cs typeface="Arial"/>
            </a:endParaRPr>
          </a:p>
          <a:p>
            <a:pPr marL="184150" marR="82550" indent="-171450">
              <a:lnSpc>
                <a:spcPct val="102800"/>
              </a:lnSpc>
              <a:spcBef>
                <a:spcPts val="415"/>
              </a:spcBef>
              <a:buChar char="•"/>
              <a:tabLst>
                <a:tab pos="184150" algn="l"/>
              </a:tabLst>
            </a:pPr>
            <a:r>
              <a:rPr dirty="0" sz="1550" spc="15">
                <a:latin typeface="Arial"/>
                <a:cs typeface="Arial"/>
              </a:rPr>
              <a:t>More often </a:t>
            </a:r>
            <a:r>
              <a:rPr dirty="0" sz="1550" spc="10">
                <a:latin typeface="Arial"/>
                <a:cs typeface="Arial"/>
              </a:rPr>
              <a:t>the </a:t>
            </a:r>
            <a:r>
              <a:rPr dirty="0" sz="1550" spc="15">
                <a:latin typeface="Arial"/>
                <a:cs typeface="Arial"/>
              </a:rPr>
              <a:t>structure </a:t>
            </a:r>
            <a:r>
              <a:rPr dirty="0" sz="1550" spc="10">
                <a:latin typeface="Arial"/>
                <a:cs typeface="Arial"/>
              </a:rPr>
              <a:t>is </a:t>
            </a:r>
            <a:r>
              <a:rPr dirty="0" sz="1550" spc="15">
                <a:latin typeface="Arial"/>
                <a:cs typeface="Arial"/>
              </a:rPr>
              <a:t>supplied by  </a:t>
            </a:r>
            <a:r>
              <a:rPr dirty="0" sz="1550" spc="10">
                <a:latin typeface="Arial"/>
                <a:cs typeface="Arial"/>
              </a:rPr>
              <a:t>experts, but the probabilities learned from  data.</a:t>
            </a:r>
            <a:endParaRPr sz="1550">
              <a:latin typeface="Arial"/>
              <a:cs typeface="Arial"/>
            </a:endParaRPr>
          </a:p>
          <a:p>
            <a:pPr marL="184150" marR="5080" indent="-171450">
              <a:lnSpc>
                <a:spcPct val="100800"/>
              </a:lnSpc>
              <a:spcBef>
                <a:spcPts val="450"/>
              </a:spcBef>
              <a:buChar char="•"/>
              <a:tabLst>
                <a:tab pos="184150" algn="l"/>
              </a:tabLst>
            </a:pPr>
            <a:r>
              <a:rPr dirty="0" sz="1550" spc="15">
                <a:latin typeface="Arial"/>
                <a:cs typeface="Arial"/>
              </a:rPr>
              <a:t>And </a:t>
            </a:r>
            <a:r>
              <a:rPr dirty="0" sz="1550" spc="10">
                <a:latin typeface="Arial"/>
                <a:cs typeface="Arial"/>
              </a:rPr>
              <a:t>in </a:t>
            </a:r>
            <a:r>
              <a:rPr dirty="0" sz="1550" spc="15">
                <a:latin typeface="Arial"/>
                <a:cs typeface="Arial"/>
              </a:rPr>
              <a:t>some cases </a:t>
            </a:r>
            <a:r>
              <a:rPr dirty="0" sz="1550" spc="10">
                <a:latin typeface="Arial"/>
                <a:cs typeface="Arial"/>
              </a:rPr>
              <a:t>the structure, </a:t>
            </a:r>
            <a:r>
              <a:rPr dirty="0" sz="1550" spc="15">
                <a:latin typeface="Arial"/>
                <a:cs typeface="Arial"/>
              </a:rPr>
              <a:t>as well  as </a:t>
            </a:r>
            <a:r>
              <a:rPr dirty="0" sz="1550" spc="10">
                <a:latin typeface="Arial"/>
                <a:cs typeface="Arial"/>
              </a:rPr>
              <a:t>the probabilities, </a:t>
            </a:r>
            <a:r>
              <a:rPr dirty="0" sz="1550" spc="15">
                <a:latin typeface="Arial"/>
                <a:cs typeface="Arial"/>
              </a:rPr>
              <a:t>are learned from</a:t>
            </a:r>
            <a:r>
              <a:rPr dirty="0" sz="1550" spc="80">
                <a:latin typeface="Arial"/>
                <a:cs typeface="Arial"/>
              </a:rPr>
              <a:t> </a:t>
            </a:r>
            <a:r>
              <a:rPr dirty="0" sz="1550" spc="15">
                <a:latin typeface="Arial"/>
                <a:cs typeface="Arial"/>
              </a:rPr>
              <a:t>data.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76425" y="8559800"/>
            <a:ext cx="146050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latin typeface="Arial"/>
                <a:cs typeface="Arial"/>
              </a:rPr>
              <a:t>Copyright © 2002, Andrew W.</a:t>
            </a:r>
            <a:r>
              <a:rPr dirty="0" sz="650" spc="160">
                <a:latin typeface="Arial"/>
                <a:cs typeface="Arial"/>
              </a:rPr>
              <a:t> </a:t>
            </a:r>
            <a:r>
              <a:rPr dirty="0" sz="650" spc="15">
                <a:latin typeface="Arial"/>
                <a:cs typeface="Arial"/>
              </a:rPr>
              <a:t>Moore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6800" y="8559800"/>
            <a:ext cx="103251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latin typeface="Arial"/>
                <a:cs typeface="Arial"/>
              </a:rPr>
              <a:t>Short Bayes Nets: Slide</a:t>
            </a:r>
            <a:r>
              <a:rPr dirty="0" sz="650" spc="85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6425" y="5429765"/>
            <a:ext cx="4003040" cy="287210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771525">
              <a:lnSpc>
                <a:spcPct val="100000"/>
              </a:lnSpc>
              <a:spcBef>
                <a:spcPts val="695"/>
              </a:spcBef>
            </a:pPr>
            <a:r>
              <a:rPr dirty="0" sz="2150" spc="15">
                <a:solidFill>
                  <a:srgbClr val="009900"/>
                </a:solidFill>
                <a:latin typeface="Tahoma"/>
                <a:cs typeface="Tahoma"/>
              </a:rPr>
              <a:t>Example:</a:t>
            </a:r>
            <a:r>
              <a:rPr dirty="0" sz="2150">
                <a:solidFill>
                  <a:srgbClr val="0099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9900"/>
                </a:solidFill>
                <a:latin typeface="Tahoma"/>
                <a:cs typeface="Tahoma"/>
              </a:rPr>
              <a:t>Pathfinder</a:t>
            </a:r>
            <a:endParaRPr sz="2150">
              <a:latin typeface="Tahoma"/>
              <a:cs typeface="Tahoma"/>
            </a:endParaRPr>
          </a:p>
          <a:p>
            <a:pPr marR="305435">
              <a:lnSpc>
                <a:spcPts val="1280"/>
              </a:lnSpc>
              <a:spcBef>
                <a:spcPts val="495"/>
              </a:spcBef>
            </a:pPr>
            <a:r>
              <a:rPr dirty="0" sz="1200" spc="-5">
                <a:latin typeface="Arial"/>
                <a:cs typeface="Arial"/>
              </a:rPr>
              <a:t>Pathfinder system. </a:t>
            </a:r>
            <a:r>
              <a:rPr dirty="0" sz="1200" spc="-5">
                <a:solidFill>
                  <a:srgbClr val="009900"/>
                </a:solidFill>
                <a:latin typeface="Arial"/>
                <a:cs typeface="Arial"/>
              </a:rPr>
              <a:t>(Heckerman, Probabilistic Similarity  Networks, </a:t>
            </a:r>
            <a:r>
              <a:rPr dirty="0" sz="1200">
                <a:solidFill>
                  <a:srgbClr val="009900"/>
                </a:solidFill>
                <a:latin typeface="Arial"/>
                <a:cs typeface="Arial"/>
              </a:rPr>
              <a:t>MIT Press, </a:t>
            </a:r>
            <a:r>
              <a:rPr dirty="0" sz="1200" spc="-5">
                <a:solidFill>
                  <a:srgbClr val="009900"/>
                </a:solidFill>
                <a:latin typeface="Arial"/>
                <a:cs typeface="Arial"/>
              </a:rPr>
              <a:t>Cambridge</a:t>
            </a:r>
            <a:r>
              <a:rPr dirty="0" sz="1200" spc="-12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9900"/>
                </a:solidFill>
                <a:latin typeface="Arial"/>
                <a:cs typeface="Arial"/>
              </a:rPr>
              <a:t>MA)</a:t>
            </a:r>
            <a:r>
              <a:rPr dirty="0" sz="120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485775" indent="-257175">
              <a:lnSpc>
                <a:spcPct val="100000"/>
              </a:lnSpc>
              <a:spcBef>
                <a:spcPts val="114"/>
              </a:spcBef>
              <a:buChar char="•"/>
              <a:tabLst>
                <a:tab pos="485140" algn="l"/>
                <a:tab pos="485775" algn="l"/>
              </a:tabLst>
            </a:pPr>
            <a:r>
              <a:rPr dirty="0" sz="1200">
                <a:latin typeface="Arial"/>
                <a:cs typeface="Arial"/>
              </a:rPr>
              <a:t>Diagnostic system for </a:t>
            </a:r>
            <a:r>
              <a:rPr dirty="0" sz="1200" spc="5">
                <a:latin typeface="Arial"/>
                <a:cs typeface="Arial"/>
              </a:rPr>
              <a:t>lymph-node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diseases.</a:t>
            </a:r>
            <a:endParaRPr sz="1200">
              <a:latin typeface="Arial"/>
              <a:cs typeface="Arial"/>
            </a:endParaRPr>
          </a:p>
          <a:p>
            <a:pPr marL="485775" indent="-257175">
              <a:lnSpc>
                <a:spcPct val="100000"/>
              </a:lnSpc>
              <a:spcBef>
                <a:spcPts val="135"/>
              </a:spcBef>
              <a:buChar char="•"/>
              <a:tabLst>
                <a:tab pos="485140" algn="l"/>
                <a:tab pos="485775" algn="l"/>
              </a:tabLst>
            </a:pPr>
            <a:r>
              <a:rPr dirty="0" sz="1200">
                <a:latin typeface="Arial"/>
                <a:cs typeface="Arial"/>
              </a:rPr>
              <a:t>60 </a:t>
            </a:r>
            <a:r>
              <a:rPr dirty="0" sz="1200" spc="5">
                <a:latin typeface="Arial"/>
                <a:cs typeface="Arial"/>
              </a:rPr>
              <a:t>diseases and 100 symptoms and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test-results.</a:t>
            </a:r>
            <a:endParaRPr sz="1200">
              <a:latin typeface="Arial"/>
              <a:cs typeface="Arial"/>
            </a:endParaRPr>
          </a:p>
          <a:p>
            <a:pPr marL="485775" indent="-257175">
              <a:lnSpc>
                <a:spcPct val="100000"/>
              </a:lnSpc>
              <a:spcBef>
                <a:spcPts val="135"/>
              </a:spcBef>
              <a:buChar char="•"/>
              <a:tabLst>
                <a:tab pos="485140" algn="l"/>
                <a:tab pos="485775" algn="l"/>
              </a:tabLst>
            </a:pPr>
            <a:r>
              <a:rPr dirty="0" sz="1200" spc="-5">
                <a:latin typeface="Arial"/>
                <a:cs typeface="Arial"/>
              </a:rPr>
              <a:t>14,000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probabilities.</a:t>
            </a:r>
            <a:endParaRPr sz="1200">
              <a:latin typeface="Arial"/>
              <a:cs typeface="Arial"/>
            </a:endParaRPr>
          </a:p>
          <a:p>
            <a:pPr marL="485775" indent="-257175">
              <a:lnSpc>
                <a:spcPts val="1355"/>
              </a:lnSpc>
              <a:spcBef>
                <a:spcPts val="135"/>
              </a:spcBef>
              <a:buChar char="•"/>
              <a:tabLst>
                <a:tab pos="485140" algn="l"/>
                <a:tab pos="485775" algn="l"/>
              </a:tabLst>
            </a:pPr>
            <a:r>
              <a:rPr dirty="0" sz="1200">
                <a:latin typeface="Arial"/>
                <a:cs typeface="Arial"/>
              </a:rPr>
              <a:t>Expert </a:t>
            </a:r>
            <a:r>
              <a:rPr dirty="0" sz="1200" spc="-5">
                <a:latin typeface="Arial"/>
                <a:cs typeface="Arial"/>
              </a:rPr>
              <a:t>consulted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make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net.</a:t>
            </a:r>
            <a:endParaRPr sz="1200">
              <a:latin typeface="Arial"/>
              <a:cs typeface="Arial"/>
            </a:endParaRPr>
          </a:p>
          <a:p>
            <a:pPr lvl="1" marL="800100" indent="-114300">
              <a:lnSpc>
                <a:spcPts val="944"/>
              </a:lnSpc>
              <a:buChar char="•"/>
              <a:tabLst>
                <a:tab pos="800100" algn="l"/>
              </a:tabLst>
            </a:pPr>
            <a:r>
              <a:rPr dirty="0" sz="900" spc="-5">
                <a:latin typeface="Arial"/>
                <a:cs typeface="Arial"/>
              </a:rPr>
              <a:t>8 </a:t>
            </a:r>
            <a:r>
              <a:rPr dirty="0" sz="900">
                <a:latin typeface="Arial"/>
                <a:cs typeface="Arial"/>
              </a:rPr>
              <a:t>hours to determine</a:t>
            </a:r>
            <a:r>
              <a:rPr dirty="0" sz="900" spc="-7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variables.</a:t>
            </a:r>
            <a:endParaRPr sz="900">
              <a:latin typeface="Arial"/>
              <a:cs typeface="Arial"/>
            </a:endParaRPr>
          </a:p>
          <a:p>
            <a:pPr lvl="1" marL="800100" indent="-114300">
              <a:lnSpc>
                <a:spcPts val="975"/>
              </a:lnSpc>
              <a:buChar char="•"/>
              <a:tabLst>
                <a:tab pos="800100" algn="l"/>
              </a:tabLst>
            </a:pPr>
            <a:r>
              <a:rPr dirty="0" sz="900" spc="-5">
                <a:latin typeface="Arial"/>
                <a:cs typeface="Arial"/>
              </a:rPr>
              <a:t>35 hours </a:t>
            </a:r>
            <a:r>
              <a:rPr dirty="0" sz="900">
                <a:latin typeface="Arial"/>
                <a:cs typeface="Arial"/>
              </a:rPr>
              <a:t>for net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topology.</a:t>
            </a:r>
            <a:endParaRPr sz="900">
              <a:latin typeface="Arial"/>
              <a:cs typeface="Arial"/>
            </a:endParaRPr>
          </a:p>
          <a:p>
            <a:pPr lvl="1" marL="800100" indent="-114300">
              <a:lnSpc>
                <a:spcPts val="1030"/>
              </a:lnSpc>
              <a:buChar char="•"/>
              <a:tabLst>
                <a:tab pos="800100" algn="l"/>
              </a:tabLst>
            </a:pPr>
            <a:r>
              <a:rPr dirty="0" sz="900">
                <a:latin typeface="Arial"/>
                <a:cs typeface="Arial"/>
              </a:rPr>
              <a:t>40 hours for probability table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values.</a:t>
            </a:r>
            <a:endParaRPr sz="900">
              <a:latin typeface="Arial"/>
              <a:cs typeface="Arial"/>
            </a:endParaRPr>
          </a:p>
          <a:p>
            <a:pPr marL="371475" marR="5080" indent="-142875">
              <a:lnSpc>
                <a:spcPts val="1430"/>
              </a:lnSpc>
              <a:spcBef>
                <a:spcPts val="100"/>
              </a:spcBef>
              <a:buSzPct val="116666"/>
              <a:buFont typeface="Arial"/>
              <a:buChar char="•"/>
              <a:tabLst>
                <a:tab pos="513715" algn="l"/>
                <a:tab pos="514350" algn="l"/>
              </a:tabLst>
            </a:pPr>
            <a:r>
              <a:rPr dirty="0"/>
              <a:t>	</a:t>
            </a:r>
            <a:r>
              <a:rPr dirty="0" sz="1200">
                <a:latin typeface="Arial"/>
                <a:cs typeface="Arial"/>
              </a:rPr>
              <a:t>Apparently, the experts found it quite easy to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invent  </a:t>
            </a:r>
            <a:r>
              <a:rPr dirty="0" sz="1200" spc="-5">
                <a:latin typeface="Arial"/>
                <a:cs typeface="Arial"/>
              </a:rPr>
              <a:t>the causal links and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probabilities.</a:t>
            </a:r>
            <a:endParaRPr sz="1200">
              <a:latin typeface="Arial"/>
              <a:cs typeface="Arial"/>
            </a:endParaRPr>
          </a:p>
          <a:p>
            <a:pPr marR="51435">
              <a:lnSpc>
                <a:spcPts val="1280"/>
              </a:lnSpc>
              <a:spcBef>
                <a:spcPts val="260"/>
              </a:spcBef>
            </a:pPr>
            <a:r>
              <a:rPr dirty="0" sz="1200" spc="-5">
                <a:latin typeface="Arial"/>
                <a:cs typeface="Arial"/>
              </a:rPr>
              <a:t>Pathfinder is now outperforming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world </a:t>
            </a:r>
            <a:r>
              <a:rPr dirty="0" sz="1200">
                <a:latin typeface="Arial"/>
                <a:cs typeface="Arial"/>
              </a:rPr>
              <a:t>experts </a:t>
            </a:r>
            <a:r>
              <a:rPr dirty="0" sz="1200" spc="-5">
                <a:latin typeface="Arial"/>
                <a:cs typeface="Arial"/>
              </a:rPr>
              <a:t>in  diagnosis. Being extended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several dozen other medical  </a:t>
            </a:r>
            <a:r>
              <a:rPr dirty="0" sz="1200" spc="-15">
                <a:latin typeface="Arial"/>
                <a:cs typeface="Arial"/>
              </a:rPr>
              <a:t>domains.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6425" y="4578350"/>
            <a:ext cx="146050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latin typeface="Arial"/>
                <a:cs typeface="Arial"/>
              </a:rPr>
              <a:t>Copyright © 2002, Andrew W.</a:t>
            </a:r>
            <a:r>
              <a:rPr dirty="0" sz="650" spc="160">
                <a:latin typeface="Arial"/>
                <a:cs typeface="Arial"/>
              </a:rPr>
              <a:t> </a:t>
            </a:r>
            <a:r>
              <a:rPr dirty="0" sz="650" spc="15">
                <a:latin typeface="Arial"/>
                <a:cs typeface="Arial"/>
              </a:rPr>
              <a:t>Moore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6800" y="4578350"/>
            <a:ext cx="103251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latin typeface="Arial"/>
                <a:cs typeface="Arial"/>
              </a:rPr>
              <a:t>Short Bayes Nets: Slide</a:t>
            </a:r>
            <a:r>
              <a:rPr dirty="0" sz="650" spc="85">
                <a:latin typeface="Arial"/>
                <a:cs typeface="Arial"/>
              </a:rPr>
              <a:t> </a:t>
            </a:r>
            <a:r>
              <a:rPr dirty="0" sz="650" spc="10">
                <a:latin typeface="Arial"/>
                <a:cs typeface="Arial"/>
              </a:rPr>
              <a:t>9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Other </a:t>
            </a:r>
            <a:r>
              <a:rPr dirty="0" spc="20"/>
              <a:t>Bayes </a:t>
            </a:r>
            <a:r>
              <a:rPr dirty="0" spc="15"/>
              <a:t>Net</a:t>
            </a:r>
            <a:r>
              <a:rPr dirty="0" spc="35"/>
              <a:t> </a:t>
            </a:r>
            <a:r>
              <a:rPr dirty="0" spc="20"/>
              <a:t>Examples: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3725" y="1901825"/>
            <a:ext cx="3914775" cy="243713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84150" marR="361315" indent="-171450">
              <a:lnSpc>
                <a:spcPts val="1430"/>
              </a:lnSpc>
              <a:spcBef>
                <a:spcPts val="155"/>
              </a:spcBef>
              <a:buChar char="•"/>
              <a:tabLst>
                <a:tab pos="184150" algn="l"/>
              </a:tabLst>
            </a:pPr>
            <a:r>
              <a:rPr dirty="0" sz="1200">
                <a:latin typeface="Arial"/>
                <a:cs typeface="Arial"/>
              </a:rPr>
              <a:t>Further </a:t>
            </a:r>
            <a:r>
              <a:rPr dirty="0" sz="1200" spc="-5">
                <a:latin typeface="Arial"/>
                <a:cs typeface="Arial"/>
              </a:rPr>
              <a:t>Medical Examples </a:t>
            </a:r>
            <a:r>
              <a:rPr dirty="0" sz="1200">
                <a:solidFill>
                  <a:srgbClr val="009900"/>
                </a:solidFill>
                <a:latin typeface="Arial"/>
                <a:cs typeface="Arial"/>
              </a:rPr>
              <a:t>(Peter Spirtes, </a:t>
            </a:r>
            <a:r>
              <a:rPr dirty="0" sz="1200" spc="-5">
                <a:solidFill>
                  <a:srgbClr val="009900"/>
                </a:solidFill>
                <a:latin typeface="Arial"/>
                <a:cs typeface="Arial"/>
              </a:rPr>
              <a:t>Richard  </a:t>
            </a:r>
            <a:r>
              <a:rPr dirty="0" sz="1200">
                <a:solidFill>
                  <a:srgbClr val="009900"/>
                </a:solidFill>
                <a:latin typeface="Arial"/>
                <a:cs typeface="Arial"/>
              </a:rPr>
              <a:t>Scheines,</a:t>
            </a:r>
            <a:r>
              <a:rPr dirty="0" sz="1200" spc="-35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9900"/>
                </a:solidFill>
                <a:latin typeface="Arial"/>
                <a:cs typeface="Arial"/>
              </a:rPr>
              <a:t>CMU)</a:t>
            </a:r>
            <a:endParaRPr sz="1200">
              <a:latin typeface="Arial"/>
              <a:cs typeface="Arial"/>
            </a:endParaRPr>
          </a:p>
          <a:p>
            <a:pPr marL="184150" marR="5080" indent="-171450">
              <a:lnSpc>
                <a:spcPts val="1430"/>
              </a:lnSpc>
              <a:spcBef>
                <a:spcPts val="215"/>
              </a:spcBef>
              <a:buChar char="•"/>
              <a:tabLst>
                <a:tab pos="184150" algn="l"/>
              </a:tabLst>
            </a:pPr>
            <a:r>
              <a:rPr dirty="0" sz="1200" spc="-5">
                <a:latin typeface="Arial"/>
                <a:cs typeface="Arial"/>
              </a:rPr>
              <a:t>Manufacturing </a:t>
            </a:r>
            <a:r>
              <a:rPr dirty="0" sz="1200">
                <a:latin typeface="Arial"/>
                <a:cs typeface="Arial"/>
              </a:rPr>
              <a:t>System </a:t>
            </a:r>
            <a:r>
              <a:rPr dirty="0" sz="1200" spc="-5">
                <a:latin typeface="Arial"/>
                <a:cs typeface="Arial"/>
              </a:rPr>
              <a:t>diagnosis </a:t>
            </a:r>
            <a:r>
              <a:rPr dirty="0" sz="1200">
                <a:solidFill>
                  <a:srgbClr val="009900"/>
                </a:solidFill>
                <a:latin typeface="Arial"/>
                <a:cs typeface="Arial"/>
              </a:rPr>
              <a:t>(Wray </a:t>
            </a:r>
            <a:r>
              <a:rPr dirty="0" sz="1200" spc="-5">
                <a:solidFill>
                  <a:srgbClr val="009900"/>
                </a:solidFill>
                <a:latin typeface="Arial"/>
                <a:cs typeface="Arial"/>
              </a:rPr>
              <a:t>Buntine, </a:t>
            </a:r>
            <a:r>
              <a:rPr dirty="0" sz="1200">
                <a:solidFill>
                  <a:srgbClr val="009900"/>
                </a:solidFill>
                <a:latin typeface="Arial"/>
                <a:cs typeface="Arial"/>
              </a:rPr>
              <a:t>NASA  </a:t>
            </a:r>
            <a:r>
              <a:rPr dirty="0" sz="1200" spc="-5">
                <a:solidFill>
                  <a:srgbClr val="009900"/>
                </a:solidFill>
                <a:latin typeface="Arial"/>
                <a:cs typeface="Arial"/>
              </a:rPr>
              <a:t>Ames)</a:t>
            </a:r>
            <a:endParaRPr sz="12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60"/>
              </a:spcBef>
              <a:buChar char="•"/>
              <a:tabLst>
                <a:tab pos="184150" algn="l"/>
              </a:tabLst>
            </a:pPr>
            <a:r>
              <a:rPr dirty="0" sz="1200" spc="-5">
                <a:latin typeface="Arial"/>
                <a:cs typeface="Arial"/>
              </a:rPr>
              <a:t>Computer </a:t>
            </a:r>
            <a:r>
              <a:rPr dirty="0" sz="1200">
                <a:latin typeface="Arial"/>
                <a:cs typeface="Arial"/>
              </a:rPr>
              <a:t>Systems </a:t>
            </a:r>
            <a:r>
              <a:rPr dirty="0" sz="1200" spc="-5">
                <a:latin typeface="Arial"/>
                <a:cs typeface="Arial"/>
              </a:rPr>
              <a:t>diagnosis</a:t>
            </a:r>
            <a:r>
              <a:rPr dirty="0" sz="1200" spc="-105"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9900"/>
                </a:solidFill>
                <a:latin typeface="Arial"/>
                <a:cs typeface="Arial"/>
              </a:rPr>
              <a:t>(Microsoft)</a:t>
            </a:r>
            <a:endParaRPr sz="12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10"/>
              </a:spcBef>
              <a:buChar char="•"/>
              <a:tabLst>
                <a:tab pos="184150" algn="l"/>
              </a:tabLst>
            </a:pPr>
            <a:r>
              <a:rPr dirty="0" sz="1200" spc="-5">
                <a:latin typeface="Arial"/>
                <a:cs typeface="Arial"/>
              </a:rPr>
              <a:t>Network </a:t>
            </a:r>
            <a:r>
              <a:rPr dirty="0" sz="1200">
                <a:latin typeface="Arial"/>
                <a:cs typeface="Arial"/>
              </a:rPr>
              <a:t>Systems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diagnosis</a:t>
            </a:r>
            <a:endParaRPr sz="1200">
              <a:latin typeface="Arial"/>
              <a:cs typeface="Arial"/>
            </a:endParaRPr>
          </a:p>
          <a:p>
            <a:pPr marL="184150" marR="408940" indent="-171450">
              <a:lnSpc>
                <a:spcPts val="1430"/>
              </a:lnSpc>
              <a:spcBef>
                <a:spcPts val="265"/>
              </a:spcBef>
              <a:buChar char="•"/>
              <a:tabLst>
                <a:tab pos="184150" algn="l"/>
              </a:tabLst>
            </a:pPr>
            <a:r>
              <a:rPr dirty="0" sz="1200" spc="-5">
                <a:latin typeface="Arial"/>
                <a:cs typeface="Arial"/>
              </a:rPr>
              <a:t>Helpdesk (Support) troubleshooting </a:t>
            </a:r>
            <a:r>
              <a:rPr dirty="0" sz="1200" spc="-5">
                <a:solidFill>
                  <a:srgbClr val="009900"/>
                </a:solidFill>
                <a:latin typeface="Arial"/>
                <a:cs typeface="Arial"/>
              </a:rPr>
              <a:t>(Heckerman,  </a:t>
            </a:r>
            <a:r>
              <a:rPr dirty="0" sz="1200" spc="-15">
                <a:solidFill>
                  <a:srgbClr val="009900"/>
                </a:solidFill>
                <a:latin typeface="Arial"/>
                <a:cs typeface="Arial"/>
              </a:rPr>
              <a:t>Microsoft)</a:t>
            </a:r>
            <a:endParaRPr sz="12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35"/>
              </a:spcBef>
              <a:buChar char="•"/>
              <a:tabLst>
                <a:tab pos="184150" algn="l"/>
              </a:tabLst>
            </a:pPr>
            <a:r>
              <a:rPr dirty="0" sz="1200">
                <a:latin typeface="Arial"/>
                <a:cs typeface="Arial"/>
              </a:rPr>
              <a:t>Information </a:t>
            </a:r>
            <a:r>
              <a:rPr dirty="0" sz="1200" spc="-5">
                <a:latin typeface="Arial"/>
                <a:cs typeface="Arial"/>
              </a:rPr>
              <a:t>retrieval </a:t>
            </a:r>
            <a:r>
              <a:rPr dirty="0" sz="1200">
                <a:solidFill>
                  <a:srgbClr val="009900"/>
                </a:solidFill>
                <a:latin typeface="Arial"/>
                <a:cs typeface="Arial"/>
              </a:rPr>
              <a:t>(Tom Mitchell,</a:t>
            </a:r>
            <a:r>
              <a:rPr dirty="0" sz="1200" spc="-114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9900"/>
                </a:solidFill>
                <a:latin typeface="Arial"/>
                <a:cs typeface="Arial"/>
              </a:rPr>
              <a:t>CMU)</a:t>
            </a:r>
            <a:endParaRPr sz="12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10"/>
              </a:spcBef>
              <a:buChar char="•"/>
              <a:tabLst>
                <a:tab pos="184150" algn="l"/>
              </a:tabLst>
            </a:pPr>
            <a:r>
              <a:rPr dirty="0" sz="1200" spc="-10">
                <a:latin typeface="Arial"/>
                <a:cs typeface="Arial"/>
              </a:rPr>
              <a:t>Customer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10"/>
              </a:spcBef>
              <a:buChar char="•"/>
              <a:tabLst>
                <a:tab pos="184150" algn="l"/>
              </a:tabLst>
            </a:pPr>
            <a:r>
              <a:rPr dirty="0" sz="1200">
                <a:latin typeface="Arial"/>
                <a:cs typeface="Arial"/>
              </a:rPr>
              <a:t>Student </a:t>
            </a:r>
            <a:r>
              <a:rPr dirty="0" sz="1200" spc="-5">
                <a:latin typeface="Arial"/>
                <a:cs typeface="Arial"/>
              </a:rPr>
              <a:t>Retention </a:t>
            </a:r>
            <a:r>
              <a:rPr dirty="0" sz="1200">
                <a:solidFill>
                  <a:srgbClr val="009900"/>
                </a:solidFill>
                <a:latin typeface="Arial"/>
                <a:cs typeface="Arial"/>
              </a:rPr>
              <a:t>(Clarke Glymour,</a:t>
            </a:r>
            <a:r>
              <a:rPr dirty="0" sz="1200" spc="-11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9900"/>
                </a:solidFill>
                <a:latin typeface="Arial"/>
                <a:cs typeface="Arial"/>
              </a:rPr>
              <a:t>CMU</a:t>
            </a:r>
            <a:endParaRPr sz="12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10"/>
              </a:spcBef>
              <a:buChar char="•"/>
              <a:tabLst>
                <a:tab pos="184150" algn="l"/>
              </a:tabLst>
            </a:pPr>
            <a:r>
              <a:rPr dirty="0" sz="1200" spc="-10">
                <a:latin typeface="Arial"/>
                <a:cs typeface="Arial"/>
              </a:rPr>
              <a:t>Nomad Robot </a:t>
            </a:r>
            <a:r>
              <a:rPr dirty="0" sz="1200" spc="-5">
                <a:solidFill>
                  <a:srgbClr val="009900"/>
                </a:solidFill>
                <a:latin typeface="Arial"/>
                <a:cs typeface="Arial"/>
              </a:rPr>
              <a:t>(Fabio Cozman,</a:t>
            </a:r>
            <a:r>
              <a:rPr dirty="0" sz="120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09900"/>
                </a:solidFill>
                <a:latin typeface="Arial"/>
                <a:cs typeface="Arial"/>
              </a:rPr>
              <a:t>CMU)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short-bayes-net-v03.PDF</dc:title>
  <dcterms:created xsi:type="dcterms:W3CDTF">2019-03-23T11:39:33Z</dcterms:created>
  <dcterms:modified xsi:type="dcterms:W3CDTF">2019-03-23T11:39:33Z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2002-09-25T00:00:00Z</vt:filetime>
  </property>
  <property fmtid="{D5CDD505-2E9C-101B-9397-08002B2CF9AE}" pid="3" name="Creator">
    <vt:lpwstr>Microsoft PowerPoint - [short-bayes-net-v03.ppt]</vt:lpwstr>
  </property>
  <property fmtid="{D5CDD505-2E9C-101B-9397-08002B2CF9AE}" pid="4" name="LastSaved">
    <vt:filetime>2002-09-25T00:00:00Z</vt:filetime>
  </property>
</Properties>
</file>